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0" r:id="rId4"/>
    <p:sldId id="279" r:id="rId5"/>
    <p:sldId id="258" r:id="rId6"/>
    <p:sldId id="281" r:id="rId7"/>
    <p:sldId id="259" r:id="rId8"/>
    <p:sldId id="260" r:id="rId9"/>
    <p:sldId id="262" r:id="rId10"/>
    <p:sldId id="261" r:id="rId11"/>
    <p:sldId id="282" r:id="rId12"/>
    <p:sldId id="263" r:id="rId13"/>
    <p:sldId id="264" r:id="rId14"/>
    <p:sldId id="265" r:id="rId15"/>
    <p:sldId id="266" r:id="rId16"/>
    <p:sldId id="270" r:id="rId17"/>
    <p:sldId id="272" r:id="rId18"/>
    <p:sldId id="273" r:id="rId19"/>
    <p:sldId id="274" r:id="rId20"/>
    <p:sldId id="267" r:id="rId21"/>
    <p:sldId id="268" r:id="rId22"/>
    <p:sldId id="271" r:id="rId23"/>
    <p:sldId id="275" r:id="rId24"/>
    <p:sldId id="276" r:id="rId25"/>
    <p:sldId id="277" r:id="rId26"/>
    <p:sldId id="269" r:id="rId27"/>
    <p:sldId id="283" r:id="rId28"/>
    <p:sldId id="278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2010/3/9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6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Holographic Duals of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Black Holes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605226"/>
            <a:ext cx="7854696" cy="2038352"/>
          </a:xfrm>
        </p:spPr>
        <p:txBody>
          <a:bodyPr>
            <a:normAutofit/>
          </a:bodyPr>
          <a:lstStyle/>
          <a:p>
            <a:pPr algn="ctr"/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9 March 2010 @ Chung Yuan Christian University</a:t>
            </a:r>
          </a:p>
          <a:p>
            <a:pPr algn="ctr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Chiang-Mei Chen</a:t>
            </a:r>
          </a:p>
          <a:p>
            <a:pPr algn="ctr"/>
            <a:r>
              <a:rPr lang="en-US" altLang="zh-TW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Physics, National Central University</a:t>
            </a:r>
            <a:endParaRPr lang="zh-TW" alt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Holographic Principle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/CFT Correspondence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altLang="zh-TW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Maldacena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1997</a:t>
            </a:r>
          </a:p>
          <a:p>
            <a:pPr>
              <a:buNone/>
            </a:pPr>
            <a:endParaRPr lang="en-US" altLang="zh-TW" sz="1000" dirty="0" smtClean="0"/>
          </a:p>
          <a:p>
            <a:pPr>
              <a:buNone/>
            </a:pPr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IIB superstring theory 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× S</a:t>
            </a:r>
            <a:r>
              <a:rPr lang="en-US" altLang="zh-TW" i="1" baseline="30000" dirty="0" smtClean="0"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N=4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SYM Theory</a:t>
            </a:r>
          </a:p>
          <a:p>
            <a:pPr>
              <a:spcBef>
                <a:spcPct val="50000"/>
              </a:spcBef>
            </a:pP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“Real conceptual change in our thinking about gravity.”</a:t>
            </a: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E. Witten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Science 285 (1999) 512</a:t>
            </a:r>
            <a:endParaRPr lang="zh-TW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3357586" cy="280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上-下雙向箭號 5"/>
          <p:cNvSpPr/>
          <p:nvPr/>
        </p:nvSpPr>
        <p:spPr>
          <a:xfrm>
            <a:off x="1714480" y="3857628"/>
            <a:ext cx="484632" cy="714380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000364" y="3857628"/>
            <a:ext cx="1285884" cy="714380"/>
          </a:xfrm>
          <a:prstGeom prst="wedgeRectCallout">
            <a:avLst>
              <a:gd name="adj1" fmla="val -108021"/>
              <a:gd name="adj2" fmla="val -5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String Theory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 descr="maldace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85992"/>
            <a:ext cx="1285884" cy="1512105"/>
          </a:xfrm>
          <a:prstGeom prst="rect">
            <a:avLst/>
          </a:prstGeom>
        </p:spPr>
      </p:pic>
      <p:pic>
        <p:nvPicPr>
          <p:cNvPr id="9" name="圖片 8" descr="wit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636"/>
            <a:ext cx="1214446" cy="151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Holographic Principle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CFT dual of (near) </a:t>
            </a:r>
            <a:r>
              <a:rPr lang="en-US" altLang="zh-TW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black holes: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Theoretical study of holographic principle (more insights to the foundation of quantum gravity).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Gravity dual to CFT: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At the critical points, notable rescaling symmetries emerge, e.g. in condensed matter, superconductor etc.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/CFT correspondence provides an approach which is possible to deal with strong coupled phenomena.</a:t>
            </a:r>
          </a:p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Entropic force: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Gravity is an emergence of entropic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Guica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Hartman, Song,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Strominger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arXiv:0809.4266</a:t>
            </a:r>
            <a:endParaRPr lang="en-US" altLang="zh-TW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Kerr black hole: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rotating (stationary) black hole characterized by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angular momentum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altLang="zh-TW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Kerr/CFT schema</a:t>
            </a:r>
          </a:p>
          <a:p>
            <a:pPr>
              <a:buNone/>
            </a:pPr>
            <a:r>
              <a:rPr lang="en-US" altLang="zh-TW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en-US" altLang="zh-TW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GRS 1915+105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6" name="圖片 5" descr="GRS1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429132"/>
            <a:ext cx="2007794" cy="2000264"/>
          </a:xfrm>
          <a:prstGeom prst="rect">
            <a:avLst/>
          </a:prstGeom>
        </p:spPr>
      </p:pic>
      <p:pic>
        <p:nvPicPr>
          <p:cNvPr id="8" name="圖片 7" descr="KerrCFTsch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285352"/>
            <a:ext cx="5429288" cy="328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Near Horizon geometry of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Kerr (NHEK):</a:t>
            </a:r>
          </a:p>
          <a:p>
            <a:endParaRPr lang="en-US" altLang="zh-TW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NHEK is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warped </a:t>
            </a:r>
            <a:r>
              <a:rPr lang="en-US" altLang="zh-TW" dirty="0" smtClean="0">
                <a:solidFill>
                  <a:srgbClr val="FF0000"/>
                </a:solidFill>
                <a:cs typeface="Times New Roman" pitchFamily="18" charset="0"/>
              </a:rPr>
              <a:t>AdS3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recovers </a:t>
            </a:r>
            <a:r>
              <a:rPr lang="en-US" altLang="zh-TW" dirty="0" smtClean="0">
                <a:cs typeface="Times New Roman" pitchFamily="18" charset="0"/>
              </a:rPr>
              <a:t>AdS3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Isometry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372409"/>
            <a:ext cx="5715040" cy="82960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143248"/>
            <a:ext cx="3429024" cy="64294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929198"/>
            <a:ext cx="2324100" cy="4572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062551"/>
            <a:ext cx="1971675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4000496" y="4944632"/>
            <a:ext cx="62121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714480" y="5572140"/>
            <a:ext cx="1214446" cy="62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cs typeface="Times New Roman" pitchFamily="18" charset="0"/>
              </a:rPr>
              <a:t>AdS3</a:t>
            </a:r>
            <a:endParaRPr lang="zh-TW" altLang="en-US" baseline="-25000" dirty="0">
              <a:cs typeface="Times New Roman" pitchFamily="18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500694" y="5572140"/>
            <a:ext cx="1214446" cy="62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Warped </a:t>
            </a:r>
            <a:r>
              <a:rPr lang="en-US" altLang="zh-TW" dirty="0" smtClean="0">
                <a:cs typeface="Times New Roman" pitchFamily="18" charset="0"/>
              </a:rPr>
              <a:t>AdS3</a:t>
            </a:r>
            <a:endParaRPr lang="zh-TW" altLang="en-US" baseline="-25000" dirty="0"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Asymptotic Symmetry Group (ASG): </a:t>
            </a: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Boundary Condition  </a:t>
            </a:r>
          </a:p>
          <a:p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NHEK is not asymptotical flat, so there are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priori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obvious boundary conditions.    </a:t>
            </a:r>
          </a:p>
          <a:p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boundary condition may reveal different physical context.    </a:t>
            </a: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 BC rules out all interesting excitations.      </a:t>
            </a: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Weak BC generates ill-defined results. </a:t>
            </a:r>
          </a:p>
          <a:p>
            <a:pPr lvl="1">
              <a:buNone/>
            </a:pPr>
            <a:endParaRPr lang="en-US" altLang="zh-TW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Appropriate BC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(admitting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Virasoro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generators)</a:t>
            </a: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143512"/>
            <a:ext cx="4105275" cy="1143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Diffeomorphism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generators:</a:t>
            </a:r>
          </a:p>
          <a:p>
            <a:endParaRPr lang="en-US" altLang="zh-TW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Mode expansion:</a:t>
            </a:r>
          </a:p>
          <a:p>
            <a:endParaRPr lang="en-US" altLang="zh-TW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Commutation relation:</a:t>
            </a:r>
          </a:p>
          <a:p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Conserved charge: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000240"/>
            <a:ext cx="28575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14620"/>
            <a:ext cx="1638300" cy="3143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143248"/>
            <a:ext cx="4238625" cy="35242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643314"/>
            <a:ext cx="2790825" cy="295275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071947"/>
            <a:ext cx="2695575" cy="714375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56"/>
          <a:stretch>
            <a:fillRect/>
          </a:stretch>
        </p:blipFill>
        <p:spPr bwMode="auto">
          <a:xfrm>
            <a:off x="1643042" y="5000636"/>
            <a:ext cx="6524018" cy="1071570"/>
          </a:xfrm>
          <a:prstGeom prst="rect">
            <a:avLst/>
          </a:prstGeom>
          <a:noFill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071678"/>
            <a:ext cx="228600" cy="29527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algebra(ASG)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Dir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 brackets of charges</a:t>
            </a:r>
            <a:endParaRPr lang="en-US" altLang="zh-TW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NHEK:</a:t>
            </a:r>
            <a:endParaRPr lang="en-US" altLang="zh-TW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Quantization:</a:t>
            </a:r>
          </a:p>
          <a:p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Virasoro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generators: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Virasoro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algebra:</a:t>
            </a:r>
          </a:p>
          <a:p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central charge: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" name="左-右雙向箭號 39"/>
          <p:cNvSpPr/>
          <p:nvPr/>
        </p:nvSpPr>
        <p:spPr>
          <a:xfrm>
            <a:off x="2928926" y="2071678"/>
            <a:ext cx="857256" cy="28575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2" name="圓角矩形圖說文字 61"/>
          <p:cNvSpPr/>
          <p:nvPr/>
        </p:nvSpPr>
        <p:spPr>
          <a:xfrm>
            <a:off x="6286512" y="3459294"/>
            <a:ext cx="1285884" cy="612648"/>
          </a:xfrm>
          <a:prstGeom prst="wedgeRoundRectCallout">
            <a:avLst>
              <a:gd name="adj1" fmla="val -119769"/>
              <a:gd name="adj2" fmla="val 884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free parameter</a:t>
            </a:r>
            <a:endParaRPr lang="zh-TW" altLang="en-US" dirty="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428873"/>
            <a:ext cx="5114925" cy="714375"/>
          </a:xfrm>
          <a:prstGeom prst="rect">
            <a:avLst/>
          </a:prstGeom>
          <a:noFill/>
        </p:spPr>
      </p:pic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214686"/>
            <a:ext cx="3209925" cy="323850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76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6" y="3500438"/>
            <a:ext cx="1943100" cy="628650"/>
          </a:xfrm>
          <a:prstGeom prst="rect">
            <a:avLst/>
          </a:prstGeom>
          <a:noFill/>
        </p:spPr>
      </p:pic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6660" y="4286256"/>
            <a:ext cx="2324100" cy="361950"/>
          </a:xfrm>
          <a:prstGeom prst="rect">
            <a:avLst/>
          </a:prstGeom>
          <a:noFill/>
        </p:spPr>
      </p:pic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81" name="Picture 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214950"/>
            <a:ext cx="4924425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84" name="Picture 3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6149" y="5857896"/>
            <a:ext cx="942975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7687" name="Picture 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643446"/>
            <a:ext cx="857256" cy="554695"/>
          </a:xfrm>
          <a:prstGeom prst="rect">
            <a:avLst/>
          </a:prstGeom>
          <a:noFill/>
        </p:spPr>
      </p:pic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Enhanced symmetry: 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Temperature:</a:t>
            </a:r>
            <a:endParaRPr lang="en-US" altLang="zh-TW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There are no everywhere time-like Killing vector in NHEK, therefore no desired vacuum.</a:t>
            </a:r>
          </a:p>
          <a:p>
            <a:pPr lvl="1"/>
            <a:r>
              <a:rPr lang="en-US" altLang="zh-TW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Frolov</a:t>
            </a: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-Thorne vacuum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time-like Killing vector in the region from horizon to the speed of light surface.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Eigen-mode expansion of a quantum field: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Left and right moving modes: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000636"/>
            <a:ext cx="4214842" cy="467372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324" y="5024451"/>
            <a:ext cx="1954668" cy="404813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857891"/>
            <a:ext cx="3429024" cy="592915"/>
          </a:xfrm>
          <a:prstGeom prst="rect">
            <a:avLst/>
          </a:prstGeom>
          <a:noFill/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071678"/>
            <a:ext cx="1971675" cy="295275"/>
          </a:xfrm>
          <a:prstGeom prst="rect">
            <a:avLst/>
          </a:prstGeom>
          <a:noFill/>
        </p:spPr>
      </p:pic>
      <p:sp>
        <p:nvSpPr>
          <p:cNvPr id="90" name="向右箭號 89"/>
          <p:cNvSpPr/>
          <p:nvPr/>
        </p:nvSpPr>
        <p:spPr>
          <a:xfrm>
            <a:off x="5857884" y="2071678"/>
            <a:ext cx="478342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133593"/>
            <a:ext cx="1895475" cy="295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6032216"/>
            <a:ext cx="2214578" cy="39718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Boltzmann factor:</a:t>
            </a:r>
            <a:endParaRPr lang="en-US" altLang="zh-TW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Temperatures of left- and right-moving modes 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limit: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limit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but the quantum field outside horizon are not in pure state.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Entropy: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Cardy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formula (2D CFT entropy for large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928802"/>
            <a:ext cx="2247900" cy="485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3486150" cy="571500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714752"/>
            <a:ext cx="2028825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67" y="5700731"/>
            <a:ext cx="1876425" cy="371475"/>
          </a:xfrm>
          <a:prstGeom prst="rect">
            <a:avLst/>
          </a:prstGeom>
          <a:noFill/>
        </p:spPr>
      </p:pic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9" name="向右箭號 98"/>
          <p:cNvSpPr/>
          <p:nvPr/>
        </p:nvSpPr>
        <p:spPr>
          <a:xfrm>
            <a:off x="4000496" y="5715016"/>
            <a:ext cx="642942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572140"/>
            <a:ext cx="1552575" cy="571500"/>
          </a:xfrm>
          <a:prstGeom prst="rect">
            <a:avLst/>
          </a:prstGeom>
          <a:noFill/>
        </p:spPr>
      </p:pic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6072206"/>
            <a:ext cx="1057275" cy="295275"/>
          </a:xfrm>
          <a:prstGeom prst="rect">
            <a:avLst/>
          </a:prstGeom>
          <a:noFill/>
        </p:spPr>
      </p:pic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Kerr/CFT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Left moving part of CFT:</a:t>
            </a:r>
          </a:p>
          <a:p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 is</a:t>
            </a:r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cs typeface="Times New Roman" pitchFamily="18" charset="0"/>
              </a:rPr>
              <a:t>AdS2/CFT1</a:t>
            </a:r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description for </a:t>
            </a:r>
            <a:r>
              <a:rPr lang="en-US" altLang="zh-CN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Kerr black hole by considering the corresponding 2D effective action.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Castro, Larsen: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arXiv:0908.1121</a:t>
            </a:r>
          </a:p>
          <a:p>
            <a:pPr algn="r"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Properties:</a:t>
            </a:r>
          </a:p>
          <a:p>
            <a:pPr lvl="1"/>
            <a:r>
              <a:rPr lang="en-US" altLang="zh-TW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CFT temperature </a:t>
            </a:r>
            <a:r>
              <a:rPr lang="en-US" altLang="zh-TW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a constant.</a:t>
            </a:r>
          </a:p>
          <a:p>
            <a:pPr lvl="1"/>
            <a:r>
              <a:rPr lang="en-US" altLang="zh-TW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= c/24</a:t>
            </a:r>
          </a:p>
          <a:p>
            <a:pPr lvl="1"/>
            <a:r>
              <a:rPr lang="en-US" altLang="zh-TW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Central charge</a:t>
            </a:r>
            <a:r>
              <a:rPr lang="en-US" altLang="zh-TW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         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(off-diagonal component in metric)</a:t>
            </a:r>
            <a:endParaRPr lang="en-US" altLang="zh-TW" sz="22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928802"/>
            <a:ext cx="1933575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6112" y="5786454"/>
            <a:ext cx="1314450" cy="3238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Black Hole: introduction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Holographic Principle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Kerr/CFT  Correspondence   (Warped AdS3/CFT2)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RN/CFT  Correspondence  (AdS2/CFT1)</a:t>
            </a:r>
          </a:p>
          <a:p>
            <a:endParaRPr lang="en-US" altLang="zh-TW" sz="1200" dirty="0" smtClean="0"/>
          </a:p>
          <a:p>
            <a:r>
              <a:rPr lang="en-US" altLang="zh-TW" dirty="0" smtClean="0"/>
              <a:t>Summary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CFT dual of </a:t>
            </a:r>
            <a:r>
              <a:rPr lang="en-US" altLang="zh-CN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RN black hole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Warped </a:t>
            </a:r>
            <a:r>
              <a:rPr lang="en-US" altLang="zh-CN" dirty="0" smtClean="0">
                <a:solidFill>
                  <a:srgbClr val="C00000"/>
                </a:solidFill>
                <a:cs typeface="Times New Roman" pitchFamily="18" charset="0"/>
              </a:rPr>
              <a:t>AdS3/CFT2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description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U(1) bundle of warped </a:t>
            </a:r>
            <a:r>
              <a:rPr lang="en-US" altLang="zh-CN" dirty="0" smtClean="0">
                <a:cs typeface="Times New Roman" pitchFamily="18" charset="0"/>
              </a:rPr>
              <a:t>AdS3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was recovered from the gauge field potential by uplifting the RN black hole into 5D gravity.</a:t>
            </a:r>
            <a:endParaRPr lang="zh-CN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Hartman, Murata,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Nishioka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Strominger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arXiv:0811.4393</a:t>
            </a:r>
          </a:p>
          <a:p>
            <a:pPr algn="r">
              <a:buNone/>
            </a:pP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Garousi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Ghodsi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arXiv:0902.4387</a:t>
            </a:r>
            <a:endParaRPr lang="en-US" altLang="zh-CN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temperature of the dual CFT is charge dependent; </a:t>
            </a:r>
          </a:p>
          <a:p>
            <a:pPr lvl="1"/>
            <a:r>
              <a:rPr lang="en-US" altLang="zh-CN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electric-magnetic duality is broken in the CFT side.</a:t>
            </a: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124464"/>
            <a:ext cx="2038350" cy="3048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857760"/>
            <a:ext cx="1066800" cy="6858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cs typeface="Times New Roman" pitchFamily="18" charset="0"/>
              </a:rPr>
              <a:t>AdS2/CFT1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pPr algn="r"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Chen, Sun,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Zou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arXiv:0910.2076</a:t>
            </a:r>
            <a:endParaRPr lang="en-US" altLang="zh-TW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Near  Horizon geometry of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RN (NHERN):</a:t>
            </a:r>
          </a:p>
          <a:p>
            <a:endParaRPr lang="en-US" altLang="zh-TW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Isometry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S</a:t>
            </a:r>
            <a:r>
              <a:rPr lang="en-US" altLang="zh-TW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Entropy: </a:t>
            </a:r>
          </a:p>
          <a:p>
            <a:endParaRPr lang="en-US" altLang="zh-TW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Naïve (reasonable) expectation: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8" y="3286124"/>
            <a:ext cx="3714750" cy="666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357566"/>
            <a:ext cx="1181100" cy="5715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643578"/>
            <a:ext cx="762000" cy="523875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572140"/>
            <a:ext cx="1628775" cy="657225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572140"/>
            <a:ext cx="1504950" cy="657225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7164" y="5572144"/>
            <a:ext cx="781050" cy="571500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357694"/>
            <a:ext cx="1933575" cy="6572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6072206"/>
            <a:ext cx="1876425" cy="37147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5" name="燕尾形向右箭號 54"/>
          <p:cNvSpPr/>
          <p:nvPr/>
        </p:nvSpPr>
        <p:spPr>
          <a:xfrm>
            <a:off x="1928794" y="5572140"/>
            <a:ext cx="1571636" cy="48463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4D action:</a:t>
            </a:r>
          </a:p>
          <a:p>
            <a:endParaRPr lang="en-US" altLang="zh-CN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Ansatz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2D effective action:</a:t>
            </a:r>
          </a:p>
          <a:p>
            <a:endParaRPr lang="en-US" altLang="zh-TW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consistent solution of constant scalar:</a:t>
            </a:r>
          </a:p>
          <a:p>
            <a:pPr lvl="1"/>
            <a:endParaRPr lang="en-US" altLang="zh-TW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solution: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free function of time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928802"/>
            <a:ext cx="3686175" cy="6191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714620"/>
            <a:ext cx="3533775" cy="3429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714620"/>
            <a:ext cx="1276350" cy="33337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5050" y="3500438"/>
            <a:ext cx="6468784" cy="642942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686311"/>
            <a:ext cx="3190875" cy="314325"/>
          </a:xfrm>
          <a:prstGeom prst="rect">
            <a:avLst/>
          </a:prstGeom>
          <a:noFill/>
        </p:spPr>
      </p:pic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214818"/>
            <a:ext cx="657225" cy="295275"/>
          </a:xfrm>
          <a:prstGeom prst="rect">
            <a:avLst/>
          </a:prstGeom>
          <a:noFill/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76907"/>
            <a:ext cx="2895600" cy="6381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74" y="5572140"/>
            <a:ext cx="3143250" cy="638175"/>
          </a:xfrm>
          <a:prstGeom prst="rect">
            <a:avLst/>
          </a:prstGeom>
          <a:noFill/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643446"/>
            <a:ext cx="1009650" cy="295275"/>
          </a:xfrm>
          <a:prstGeom prst="rect">
            <a:avLst/>
          </a:prstGeom>
          <a:noFill/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6" name="圓角矩形圖說文字 75"/>
          <p:cNvSpPr/>
          <p:nvPr/>
        </p:nvSpPr>
        <p:spPr>
          <a:xfrm>
            <a:off x="6786578" y="4857760"/>
            <a:ext cx="1771656" cy="612648"/>
          </a:xfrm>
          <a:prstGeom prst="wedgeRoundRectCallout">
            <a:avLst>
              <a:gd name="adj1" fmla="val -88154"/>
              <a:gd name="adj2" fmla="val 2140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0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RN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Boundary </a:t>
            </a:r>
            <a:r>
              <a:rPr lang="en-US" altLang="zh-CN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counterterms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ensure well-defined EOM</a:t>
            </a:r>
          </a:p>
          <a:p>
            <a:endParaRPr lang="en-US" altLang="zh-CN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Boundary stress tensor and current:</a:t>
            </a:r>
          </a:p>
          <a:p>
            <a:endParaRPr lang="en-US" altLang="zh-TW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Asymptotic boundary condition: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allowed transformations: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571744"/>
            <a:ext cx="2152650" cy="33337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357430"/>
            <a:ext cx="2647950" cy="65722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71942"/>
            <a:ext cx="2828925" cy="571500"/>
          </a:xfrm>
          <a:prstGeom prst="rect">
            <a:avLst/>
          </a:prstGeom>
          <a:noFill/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3434" y="4071946"/>
            <a:ext cx="3200400" cy="571500"/>
          </a:xfrm>
          <a:prstGeom prst="rect">
            <a:avLst/>
          </a:prstGeom>
          <a:noFill/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071814"/>
            <a:ext cx="4381500" cy="571500"/>
          </a:xfrm>
          <a:prstGeom prst="rect">
            <a:avLst/>
          </a:prstGeom>
          <a:noFill/>
        </p:spPr>
      </p:pic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786322"/>
            <a:ext cx="1095375" cy="333375"/>
          </a:xfrm>
          <a:prstGeom prst="rect">
            <a:avLst/>
          </a:prstGeom>
          <a:noFill/>
        </p:spPr>
      </p:pic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715016"/>
            <a:ext cx="1590675" cy="295275"/>
          </a:xfrm>
          <a:prstGeom prst="rect">
            <a:avLst/>
          </a:prstGeom>
          <a:noFill/>
        </p:spPr>
      </p:pic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3820" name="Picture 2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429264"/>
            <a:ext cx="4114800" cy="742950"/>
          </a:xfrm>
          <a:prstGeom prst="rect">
            <a:avLst/>
          </a:prstGeom>
          <a:noFill/>
        </p:spPr>
      </p:pic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Gauge transformation: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Variation of stress tensor: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(imposing 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f = 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Central charge: (right moving sector)</a:t>
            </a:r>
          </a:p>
          <a:p>
            <a:pPr algn="r"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Castro,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Grumiller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Larsen, </a:t>
            </a:r>
            <a:r>
              <a:rPr lang="en-US" altLang="zh-CN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McNees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arXiv:0809.4264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suitable choice of </a:t>
            </a:r>
            <a:r>
              <a:rPr lang="en-US" altLang="zh-CN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3000364" y="2500306"/>
            <a:ext cx="500066" cy="357190"/>
          </a:xfrm>
          <a:prstGeom prst="rightArrow">
            <a:avLst>
              <a:gd name="adj1" fmla="val 5742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071678"/>
            <a:ext cx="2352675" cy="33337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00306"/>
            <a:ext cx="1247775" cy="29527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357430"/>
            <a:ext cx="3829050" cy="628650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357562"/>
            <a:ext cx="3914775" cy="657225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857760"/>
            <a:ext cx="4124325" cy="523875"/>
          </a:xfrm>
          <a:prstGeom prst="rect">
            <a:avLst/>
          </a:prstGeom>
          <a:noFill/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786454"/>
            <a:ext cx="1628775" cy="6572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</p:pic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491179"/>
            <a:ext cx="20574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RN/CFT Correspondence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Central charge for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dyonic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black hole: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Discrepancy with previous result: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uplifting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571744"/>
            <a:ext cx="3200400" cy="6572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8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429000"/>
            <a:ext cx="2038350" cy="3048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4" name="圓角矩形圖說文字 83"/>
          <p:cNvSpPr/>
          <p:nvPr/>
        </p:nvSpPr>
        <p:spPr>
          <a:xfrm>
            <a:off x="2285984" y="5286388"/>
            <a:ext cx="2071702" cy="612648"/>
          </a:xfrm>
          <a:prstGeom prst="wedgeRoundRectCallout">
            <a:avLst>
              <a:gd name="adj1" fmla="val 14011"/>
              <a:gd name="adj2" fmla="val -10405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S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2000" dirty="0"/>
          </a:p>
        </p:txBody>
      </p:sp>
      <p:sp>
        <p:nvSpPr>
          <p:cNvPr id="85" name="圓角矩形圖說文字 84"/>
          <p:cNvSpPr/>
          <p:nvPr/>
        </p:nvSpPr>
        <p:spPr>
          <a:xfrm>
            <a:off x="6143636" y="3929066"/>
            <a:ext cx="1857388" cy="357190"/>
          </a:xfrm>
          <a:prstGeom prst="wedgeRoundRectCallout">
            <a:avLst>
              <a:gd name="adj1" fmla="val -61208"/>
              <a:gd name="adj2" fmla="val 12587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i="1" dirty="0"/>
          </a:p>
        </p:txBody>
      </p:sp>
      <p:sp>
        <p:nvSpPr>
          <p:cNvPr id="86" name="圓角矩形圖說文字 85"/>
          <p:cNvSpPr/>
          <p:nvPr/>
        </p:nvSpPr>
        <p:spPr>
          <a:xfrm>
            <a:off x="5500694" y="5286388"/>
            <a:ext cx="2643206" cy="928694"/>
          </a:xfrm>
          <a:prstGeom prst="wedgeRoundRectCallout">
            <a:avLst>
              <a:gd name="adj1" fmla="val 31378"/>
              <a:gd name="adj2" fmla="val -1509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Radius of extra circle: 1  </a:t>
            </a:r>
            <a:r>
              <a:rPr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 </a:t>
            </a:r>
            <a:r>
              <a:rPr lang="en-US" altLang="zh-TW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AdS</a:t>
            </a:r>
            <a:r>
              <a:rPr lang="en-US" altLang="zh-TW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radius</a:t>
            </a:r>
            <a:endParaRPr lang="zh-TW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79" y="4474749"/>
            <a:ext cx="5286413" cy="668763"/>
          </a:xfrm>
          <a:prstGeom prst="rect">
            <a:avLst/>
          </a:prstGeom>
          <a:noFill/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0335" y="3929066"/>
            <a:ext cx="147637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rotating black holes: </a:t>
            </a:r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arped </a:t>
            </a:r>
            <a:r>
              <a:rPr lang="en-US" altLang="zh-CN" dirty="0" smtClean="0">
                <a:solidFill>
                  <a:srgbClr val="C00000"/>
                </a:solidFill>
                <a:cs typeface="Times New Roman" pitchFamily="18" charset="0"/>
              </a:rPr>
              <a:t>AdS3/CFT2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consistent boundary conditions exist  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asymptotic symmetry generators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Virasoro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algebra (CFT)       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Left moving central charge: 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Frolov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-Thorne vacuum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temperature of CFT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CFT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BH</a:t>
            </a:r>
          </a:p>
          <a:p>
            <a:r>
              <a:rPr lang="en-US" altLang="zh-TW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results do not depend on the details of quantum gravity.</a:t>
            </a:r>
          </a:p>
          <a:p>
            <a:r>
              <a:rPr lang="en-US" altLang="zh-CN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can not address more information about the dual CFT in addition to the central charge.</a:t>
            </a:r>
            <a:endParaRPr lang="en-US" altLang="zh-TW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62" y="3357562"/>
            <a:ext cx="1581150" cy="3905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RN/CFT Correspondence</a:t>
            </a:r>
          </a:p>
          <a:p>
            <a:pPr>
              <a:buNone/>
            </a:pPr>
            <a:r>
              <a:rPr lang="en-US" altLang="zh-TW" dirty="0" smtClean="0"/>
              <a:t>                                                                   right-moving </a:t>
            </a:r>
          </a:p>
          <a:p>
            <a:pPr>
              <a:buNone/>
            </a:pPr>
            <a:r>
              <a:rPr lang="en-US" altLang="zh-TW" dirty="0" smtClean="0"/>
              <a:t>                                                                   central charge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                                                       near-</a:t>
            </a:r>
            <a:r>
              <a:rPr lang="en-US" altLang="zh-TW" dirty="0" err="1" smtClean="0"/>
              <a:t>extremal</a:t>
            </a:r>
            <a:r>
              <a:rPr lang="en-US" altLang="zh-TW" dirty="0" smtClean="0"/>
              <a:t> </a:t>
            </a:r>
          </a:p>
          <a:p>
            <a:pPr>
              <a:buNone/>
            </a:pPr>
            <a:r>
              <a:rPr lang="en-US" altLang="zh-TW" dirty="0" smtClean="0"/>
              <a:t>                                                                  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Uplifted RN could provide a gravitational solution for studying AdS2/CFT1 from AdS3/CFT2.   </a:t>
            </a:r>
          </a:p>
        </p:txBody>
      </p:sp>
      <p:sp>
        <p:nvSpPr>
          <p:cNvPr id="4" name="左-右雙向箭號 3"/>
          <p:cNvSpPr/>
          <p:nvPr/>
        </p:nvSpPr>
        <p:spPr>
          <a:xfrm>
            <a:off x="3000364" y="2786058"/>
            <a:ext cx="1143008" cy="35719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8" name="左-右雙向箭號 17"/>
          <p:cNvSpPr/>
          <p:nvPr/>
        </p:nvSpPr>
        <p:spPr>
          <a:xfrm>
            <a:off x="3000364" y="4214818"/>
            <a:ext cx="1214446" cy="35719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52723"/>
            <a:ext cx="1447800" cy="39052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30" y="2752723"/>
            <a:ext cx="666750" cy="390525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181483"/>
            <a:ext cx="1447800" cy="390525"/>
          </a:xfrm>
          <a:prstGeom prst="rect">
            <a:avLst/>
          </a:prstGeom>
          <a:noFill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6" name="向下箭號 25"/>
          <p:cNvSpPr/>
          <p:nvPr/>
        </p:nvSpPr>
        <p:spPr>
          <a:xfrm>
            <a:off x="1714480" y="3357562"/>
            <a:ext cx="484632" cy="7143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52921"/>
            <a:ext cx="676275" cy="390525"/>
          </a:xfrm>
          <a:prstGeom prst="rect">
            <a:avLst/>
          </a:prstGeom>
          <a:noFill/>
        </p:spPr>
      </p:pic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" name="上-下雙向箭號 30"/>
          <p:cNvSpPr/>
          <p:nvPr/>
        </p:nvSpPr>
        <p:spPr>
          <a:xfrm>
            <a:off x="4857752" y="3214686"/>
            <a:ext cx="357190" cy="92869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other description:  </a:t>
            </a:r>
            <a:r>
              <a:rPr lang="en-US" altLang="zh-CN" dirty="0" smtClean="0">
                <a:solidFill>
                  <a:srgbClr val="C00000"/>
                </a:solidFill>
                <a:cs typeface="Times New Roman" pitchFamily="18" charset="0"/>
              </a:rPr>
              <a:t>AdS2/CFT1</a:t>
            </a:r>
            <a:r>
              <a:rPr lang="en-US" altLang="zh-CN" baseline="-250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boundary fields in 2D effective action  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variation of stress tensor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central charge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en-US" altLang="zh-CN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descriptions indicate that </a:t>
            </a:r>
            <a:r>
              <a:rPr lang="en-US" altLang="zh-CN" dirty="0" smtClean="0">
                <a:solidFill>
                  <a:srgbClr val="0070C0"/>
                </a:solidFill>
                <a:cs typeface="Times New Roman" pitchFamily="18" charset="0"/>
              </a:rPr>
              <a:t>CFT1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can be treated as a </a:t>
            </a:r>
            <a:r>
              <a:rPr lang="en-US" altLang="zh-CN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</a:t>
            </a:r>
            <a:r>
              <a:rPr lang="en-US" altLang="zh-CN" dirty="0" smtClean="0">
                <a:solidFill>
                  <a:srgbClr val="0070C0"/>
                </a:solidFill>
                <a:cs typeface="Times New Roman" pitchFamily="18" charset="0"/>
              </a:rPr>
              <a:t>CFT2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</a:rPr>
              <a:t>CFT dual of near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extremal</a:t>
            </a:r>
            <a:r>
              <a:rPr lang="en-US" altLang="zh-CN" sz="2400" dirty="0" smtClean="0">
                <a:solidFill>
                  <a:srgbClr val="002060"/>
                </a:solidFill>
              </a:rPr>
              <a:t> RN black hole (in progress)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857496"/>
            <a:ext cx="1809750" cy="390525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3457575" cy="685800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" name="矩形圖說文字 34"/>
          <p:cNvSpPr/>
          <p:nvPr/>
        </p:nvSpPr>
        <p:spPr>
          <a:xfrm>
            <a:off x="2428860" y="5857892"/>
            <a:ext cx="1500198" cy="571504"/>
          </a:xfrm>
          <a:prstGeom prst="wedgeRectCallout">
            <a:avLst>
              <a:gd name="adj1" fmla="val 42769"/>
              <a:gd name="adj2" fmla="val -982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left moving sector</a:t>
            </a:r>
            <a:endParaRPr lang="zh-TW" altLang="en-US" dirty="0"/>
          </a:p>
        </p:txBody>
      </p:sp>
      <p:sp>
        <p:nvSpPr>
          <p:cNvPr id="36" name="矩形圖說文字 35"/>
          <p:cNvSpPr/>
          <p:nvPr/>
        </p:nvSpPr>
        <p:spPr>
          <a:xfrm>
            <a:off x="5214942" y="5857892"/>
            <a:ext cx="1500198" cy="571504"/>
          </a:xfrm>
          <a:prstGeom prst="wedgeRectCallout">
            <a:avLst>
              <a:gd name="adj1" fmla="val -89736"/>
              <a:gd name="adj2" fmla="val -11218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right moving sector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Black Hole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Gravitational force: 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attractive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Black hole from 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Newtonian Mechanics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buNone/>
            </a:pPr>
            <a:r>
              <a:rPr lang="en-US" altLang="zh-TW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Michell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1783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1796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Energy conservation (</a:t>
            </a:r>
            <a:r>
              <a:rPr lang="en-US" altLang="zh-TW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 masses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Escape velocity:   (</a:t>
            </a:r>
            <a:r>
              <a:rPr lang="en-US" altLang="zh-TW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= 0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Black hole: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(named by </a:t>
            </a:r>
            <a:r>
              <a:rPr lang="en-US" altLang="zh-TW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J. Wheeler,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1967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nothing (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including light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can escape from it.</a:t>
            </a:r>
          </a:p>
          <a:p>
            <a:endParaRPr lang="zh-TW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50" y="3286124"/>
            <a:ext cx="2686050" cy="7429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114810"/>
            <a:ext cx="1457325" cy="7429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2" name="圖片 21" descr="whee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566717"/>
            <a:ext cx="1143008" cy="1862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Black Hole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 horizon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escape velocity equals to speed of light </a:t>
            </a:r>
            <a:endParaRPr lang="en-US" altLang="zh-TW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(Schwarzschild) radius of black hole (event horizon) 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relativity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gives the same result!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Schwarzschild solution (</a:t>
            </a: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1915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857496"/>
            <a:ext cx="1590675" cy="7429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5" name="Picture 14" descr="earth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678034"/>
            <a:ext cx="2143140" cy="1751230"/>
          </a:xfrm>
          <a:prstGeom prst="rect">
            <a:avLst/>
          </a:prstGeom>
          <a:noFill/>
          <a:ln/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90557" y="3786190"/>
            <a:ext cx="2381245" cy="1277953"/>
          </a:xfrm>
          <a:prstGeom prst="cloudCallout">
            <a:avLst>
              <a:gd name="adj1" fmla="val 108667"/>
              <a:gd name="adj2" fmla="val 244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kumimoji="0" lang="en-US" altLang="zh-TW" dirty="0" err="1">
                <a:latin typeface="Times New Roman" pitchFamily="18" charset="0"/>
              </a:rPr>
              <a:t>Ya</a:t>
            </a:r>
            <a:r>
              <a:rPr kumimoji="0" lang="en-US" altLang="zh-TW" b="1" i="1" dirty="0">
                <a:latin typeface="Times New Roman" pitchFamily="18" charset="0"/>
              </a:rPr>
              <a:t>!!</a:t>
            </a:r>
          </a:p>
          <a:p>
            <a:pPr algn="ctr" eaLnBrk="0" hangingPunct="0"/>
            <a:r>
              <a:rPr kumimoji="0" lang="en-US" altLang="zh-TW" dirty="0">
                <a:latin typeface="Times New Roman" pitchFamily="18" charset="0"/>
              </a:rPr>
              <a:t>I  become a Black  Hole</a:t>
            </a:r>
          </a:p>
        </p:txBody>
      </p:sp>
      <p:pic>
        <p:nvPicPr>
          <p:cNvPr id="28" name="圖片 27" descr="albert-einst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500570"/>
            <a:ext cx="1500198" cy="1938240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038475"/>
            <a:ext cx="4733925" cy="39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Black Hole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Area increasing law: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S. Hawking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Black Hole Thermodynamics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altLang="zh-TW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Bekenstein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S. Hawking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1974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</a:p>
          <a:p>
            <a:pPr lvl="1">
              <a:buNone/>
            </a:pPr>
            <a:endParaRPr lang="en-US" altLang="zh-TW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Hawking temperature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2" name="圖片 11" descr="ge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589471"/>
            <a:ext cx="2357454" cy="1768091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500306"/>
            <a:ext cx="1000125" cy="3905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786190"/>
            <a:ext cx="819150" cy="742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89" y="5214950"/>
            <a:ext cx="1019175" cy="6762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3" name="圖片 22" descr="bekenst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143412"/>
            <a:ext cx="1714480" cy="1714480"/>
          </a:xfrm>
          <a:prstGeom prst="rect">
            <a:avLst/>
          </a:prstGeom>
        </p:spPr>
      </p:pic>
      <p:pic>
        <p:nvPicPr>
          <p:cNvPr id="24" name="圖片 23" descr="hawk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4148175"/>
            <a:ext cx="1500198" cy="1852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Black Hole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Hair Theorem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TW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Black holes have no hair and are simple objects.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black hole is completely characterized by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physical parameters: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angular momentum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Black holes in general can have more than one horizon:</a:t>
            </a:r>
          </a:p>
          <a:p>
            <a:pPr lvl="1"/>
            <a:r>
              <a:rPr lang="en-US" altLang="zh-TW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 inner and outer horizons are degenerated.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0" name="Picture 4" descr="no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071546"/>
            <a:ext cx="1675126" cy="1313135"/>
          </a:xfrm>
          <a:prstGeom prst="rect">
            <a:avLst/>
          </a:prstGeom>
          <a:noFill/>
          <a:ln/>
        </p:spPr>
      </p:pic>
      <p:pic>
        <p:nvPicPr>
          <p:cNvPr id="21" name="Picture 6" descr="no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43636" y="1071546"/>
            <a:ext cx="1785950" cy="1369500"/>
          </a:xfrm>
          <a:prstGeom prst="rect">
            <a:avLst/>
          </a:prstGeom>
          <a:noFill/>
          <a:ln/>
        </p:spPr>
      </p:pic>
      <p:pic>
        <p:nvPicPr>
          <p:cNvPr id="22" name="圖片 21" descr="tn_charge_E.gif"/>
          <p:cNvPicPr>
            <a:picLocks noChangeAspect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>
          <a:xfrm>
            <a:off x="1994279" y="4714884"/>
            <a:ext cx="1934779" cy="1785950"/>
          </a:xfrm>
          <a:prstGeom prst="rect">
            <a:avLst/>
          </a:prstGeom>
        </p:spPr>
      </p:pic>
      <p:pic>
        <p:nvPicPr>
          <p:cNvPr id="25" name="圖片 24" descr="tn_kerr_E.gif"/>
          <p:cNvPicPr>
            <a:picLocks noChangeAspect="1"/>
          </p:cNvPicPr>
          <p:nvPr/>
        </p:nvPicPr>
        <p:blipFill>
          <a:blip r:embed="rId5" cstate="print"/>
          <a:srcRect b="11538"/>
          <a:stretch>
            <a:fillRect/>
          </a:stretch>
        </p:blipFill>
        <p:spPr>
          <a:xfrm>
            <a:off x="5072066" y="4630258"/>
            <a:ext cx="2643206" cy="187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Holographic Principle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Holographic Principle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G. t’ </a:t>
            </a:r>
            <a:r>
              <a:rPr lang="en-US" altLang="zh-TW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Hooft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1993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L. Susskind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1994</a:t>
            </a:r>
          </a:p>
          <a:p>
            <a:pPr>
              <a:buNone/>
            </a:pPr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in bulk  (D dim.)</a:t>
            </a:r>
          </a:p>
          <a:p>
            <a:pPr>
              <a:buNone/>
            </a:pP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Field Theory 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 boundary (D-1 dim.)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Strong/Weak duality</a:t>
            </a:r>
            <a:endParaRPr lang="zh-TW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357694"/>
            <a:ext cx="2714644" cy="22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 descr="tHoo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421723"/>
            <a:ext cx="1428760" cy="1857388"/>
          </a:xfrm>
          <a:prstGeom prst="rect">
            <a:avLst/>
          </a:prstGeom>
        </p:spPr>
      </p:pic>
      <p:pic>
        <p:nvPicPr>
          <p:cNvPr id="8" name="圖片 7" descr="susski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428868"/>
            <a:ext cx="1214446" cy="1821669"/>
          </a:xfrm>
          <a:prstGeom prst="rect">
            <a:avLst/>
          </a:prstGeom>
        </p:spPr>
      </p:pic>
      <p:sp>
        <p:nvSpPr>
          <p:cNvPr id="9" name="上-下雙向箭號 8"/>
          <p:cNvSpPr/>
          <p:nvPr/>
        </p:nvSpPr>
        <p:spPr>
          <a:xfrm>
            <a:off x="2301418" y="3571876"/>
            <a:ext cx="484632" cy="642942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428596" y="3571876"/>
            <a:ext cx="1143008" cy="571504"/>
          </a:xfrm>
          <a:prstGeom prst="wedgeRectCallout">
            <a:avLst>
              <a:gd name="adj1" fmla="val 117137"/>
              <a:gd name="adj2" fmla="val 49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Quantum Gravity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428868"/>
            <a:ext cx="819150" cy="742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Holographic Principle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Holographic Principle seems strange and counterintuitive: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Could all of the information contained in your body actually be represented by your `shadow'? </a:t>
            </a:r>
          </a:p>
          <a:p>
            <a:pPr>
              <a:buNone/>
            </a:pPr>
            <a:endParaRPr lang="en-US" altLang="zh-TW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World is a Hologram?</a:t>
            </a:r>
          </a:p>
          <a:p>
            <a:pPr>
              <a:buNone/>
            </a:pPr>
            <a:endParaRPr lang="en-US" altLang="zh-TW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           Man ponders shadow, 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           or shadow ponders itself? </a:t>
            </a: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 descr="shad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289924"/>
            <a:ext cx="2928958" cy="271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Holographic Principle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preliminary hint: </a:t>
            </a: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symmetry</a:t>
            </a:r>
          </a:p>
          <a:p>
            <a:pPr>
              <a:buNone/>
            </a:pPr>
            <a:endParaRPr lang="en-US" altLang="zh-TW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Black Hole: anti de Sitter (</a:t>
            </a:r>
            <a:r>
              <a:rPr lang="en-US" altLang="zh-TW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space appears in the near horizon geometry of </a:t>
            </a:r>
            <a:r>
              <a:rPr lang="en-US" altLang="zh-TW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black holes </a:t>
            </a:r>
            <a:r>
              <a:rPr lang="en-US" altLang="zh-TW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altLang="zh-TW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Symmetry group of </a:t>
            </a:r>
            <a:r>
              <a:rPr lang="en-US" altLang="zh-TW" dirty="0" smtClean="0">
                <a:solidFill>
                  <a:srgbClr val="FF0000"/>
                </a:solidFill>
                <a:cs typeface="Times New Roman" pitchFamily="18" charset="0"/>
              </a:rPr>
              <a:t>AdSn+1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2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endParaRPr lang="en-US" altLang="zh-TW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Conformal field theory (CFT):</a:t>
            </a:r>
          </a:p>
          <a:p>
            <a:pPr marL="514350" indent="-514350">
              <a:buNone/>
            </a:pPr>
            <a:r>
              <a:rPr lang="en-US" altLang="zh-TW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Symmetry group of </a:t>
            </a:r>
            <a:r>
              <a:rPr lang="en-US" altLang="zh-TW" dirty="0" err="1" smtClean="0">
                <a:solidFill>
                  <a:srgbClr val="7030A0"/>
                </a:solidFill>
                <a:cs typeface="Times New Roman" pitchFamily="18" charset="0"/>
              </a:rPr>
              <a:t>CFTn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n, 2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endParaRPr lang="en-US" altLang="zh-TW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First Step: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Is there a holographic dual CFT for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extremal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black hole?</a:t>
            </a:r>
          </a:p>
          <a:p>
            <a:pPr>
              <a:buNone/>
            </a:pP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 descr="Hyperbolo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7" y="3494130"/>
            <a:ext cx="2071701" cy="2292324"/>
          </a:xfrm>
          <a:prstGeom prst="rect">
            <a:avLst/>
          </a:prstGeom>
        </p:spPr>
      </p:pic>
      <p:pic>
        <p:nvPicPr>
          <p:cNvPr id="6" name="圖片 5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736"/>
            <a:ext cx="1071550" cy="10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C7EDC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1169</Words>
  <Application>Microsoft Office PowerPoint</Application>
  <PresentationFormat>如螢幕大小 (4:3)</PresentationFormat>
  <Paragraphs>254</Paragraphs>
  <Slides>28</Slides>
  <Notes>0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流線</vt:lpstr>
      <vt:lpstr>Holographic Duals of Extremal Black Holes</vt:lpstr>
      <vt:lpstr>Outline</vt:lpstr>
      <vt:lpstr>Black Hole</vt:lpstr>
      <vt:lpstr>Black Hole</vt:lpstr>
      <vt:lpstr>Black Hole</vt:lpstr>
      <vt:lpstr>Black Hole</vt:lpstr>
      <vt:lpstr>Holographic Principle</vt:lpstr>
      <vt:lpstr>Holographic Principle</vt:lpstr>
      <vt:lpstr>Holographic Principle</vt:lpstr>
      <vt:lpstr>Holographic Principle</vt:lpstr>
      <vt:lpstr>Holographic Principle</vt:lpstr>
      <vt:lpstr>Kerr/CFT Correspondence</vt:lpstr>
      <vt:lpstr>Kerr/CFT Correspondence</vt:lpstr>
      <vt:lpstr>Kerr/CFT Correspondence</vt:lpstr>
      <vt:lpstr>Kerr/CFT Correspondence</vt:lpstr>
      <vt:lpstr>Kerr/CFT Correspondence</vt:lpstr>
      <vt:lpstr>Kerr/CFT Correspondence</vt:lpstr>
      <vt:lpstr>Kerr/CFT Correspondence</vt:lpstr>
      <vt:lpstr>Kerr/CFT Correspondence</vt:lpstr>
      <vt:lpstr>RN/CFT Correspondence</vt:lpstr>
      <vt:lpstr>RN/CFT Correspondence</vt:lpstr>
      <vt:lpstr>RN/CFT Correspondence</vt:lpstr>
      <vt:lpstr>RN/CFT Correspondence</vt:lpstr>
      <vt:lpstr>RN/CFT Correspondence</vt:lpstr>
      <vt:lpstr>RN/CFT Correspondence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Duals of Extremal Black Holes</dc:title>
  <dc:creator>Vanya</dc:creator>
  <cp:lastModifiedBy>Owner</cp:lastModifiedBy>
  <cp:revision>107</cp:revision>
  <dcterms:created xsi:type="dcterms:W3CDTF">2009-11-01T13:47:39Z</dcterms:created>
  <dcterms:modified xsi:type="dcterms:W3CDTF">2010-03-09T13:01:11Z</dcterms:modified>
</cp:coreProperties>
</file>