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5"/>
  </p:notesMasterIdLst>
  <p:handoutMasterIdLst>
    <p:handoutMasterId r:id="rId36"/>
  </p:handoutMasterIdLst>
  <p:sldIdLst>
    <p:sldId id="298" r:id="rId2"/>
    <p:sldId id="371" r:id="rId3"/>
    <p:sldId id="372" r:id="rId4"/>
    <p:sldId id="373" r:id="rId5"/>
    <p:sldId id="377" r:id="rId6"/>
    <p:sldId id="375" r:id="rId7"/>
    <p:sldId id="367" r:id="rId8"/>
    <p:sldId id="341" r:id="rId9"/>
    <p:sldId id="342" r:id="rId10"/>
    <p:sldId id="343" r:id="rId11"/>
    <p:sldId id="344" r:id="rId12"/>
    <p:sldId id="345" r:id="rId13"/>
    <p:sldId id="378" r:id="rId14"/>
    <p:sldId id="379" r:id="rId15"/>
    <p:sldId id="382" r:id="rId16"/>
    <p:sldId id="381" r:id="rId17"/>
    <p:sldId id="380" r:id="rId18"/>
    <p:sldId id="384" r:id="rId19"/>
    <p:sldId id="385" r:id="rId20"/>
    <p:sldId id="391" r:id="rId21"/>
    <p:sldId id="390" r:id="rId22"/>
    <p:sldId id="389" r:id="rId23"/>
    <p:sldId id="387" r:id="rId24"/>
    <p:sldId id="388" r:id="rId25"/>
    <p:sldId id="386" r:id="rId26"/>
    <p:sldId id="348" r:id="rId27"/>
    <p:sldId id="349" r:id="rId28"/>
    <p:sldId id="369" r:id="rId29"/>
    <p:sldId id="354" r:id="rId30"/>
    <p:sldId id="363" r:id="rId31"/>
    <p:sldId id="364" r:id="rId32"/>
    <p:sldId id="365" r:id="rId33"/>
    <p:sldId id="366" r:id="rId34"/>
  </p:sldIdLst>
  <p:sldSz cx="9144000" cy="6858000" type="screen4x3"/>
  <p:notesSz cx="10234613" cy="709930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buChar char="l"/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buChar char="l"/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buChar char="l"/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buChar char="l"/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buChar char="l"/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CC6600"/>
    <a:srgbClr val="FF33CC"/>
    <a:srgbClr val="008000"/>
    <a:srgbClr val="FF66CC"/>
    <a:srgbClr val="FFFF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565" autoAdjust="0"/>
  </p:normalViewPr>
  <p:slideViewPr>
    <p:cSldViewPr>
      <p:cViewPr>
        <p:scale>
          <a:sx n="75" d="100"/>
          <a:sy n="75" d="100"/>
        </p:scale>
        <p:origin x="-9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494" y="-90"/>
      </p:cViewPr>
      <p:guideLst>
        <p:guide orient="horz" pos="2236"/>
        <p:guide pos="32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defTabSz="950913"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defTabSz="950913"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fld id="{8BB90CED-EA4F-424F-90B6-5D5A31773D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47244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defTabSz="950913"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4863" y="531813"/>
            <a:ext cx="3551237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defTabSz="950913"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fld id="{12AD43B2-0B9C-45AB-8B0E-AC54A1B596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719352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D43B2-0B9C-45AB-8B0E-AC54A1B596F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32927-900B-4D73-B2D4-EE6F8DFB48D6}" type="slidenum">
              <a:rPr lang="zh-TW" altLang="en-US" smtClean="0"/>
              <a:pPr/>
              <a:t>6</a:t>
            </a:fld>
            <a:endParaRPr lang="en-US" altLang="zh-TW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234950"/>
            <a:ext cx="1588" cy="1588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014" y="3351216"/>
            <a:ext cx="8739695" cy="3152779"/>
          </a:xfrm>
          <a:noFill/>
          <a:ln/>
        </p:spPr>
        <p:txBody>
          <a:bodyPr wrap="none" anchor="ctr"/>
          <a:lstStyle/>
          <a:p>
            <a:pPr eaLnBrk="1" hangingPunct="1"/>
            <a:endParaRPr lang="zh-TW" altLang="en-US" smtClean="0">
              <a:ea typeface="MS PGothic" pitchFamily="34" charset="-128"/>
            </a:endParaRPr>
          </a:p>
        </p:txBody>
      </p:sp>
      <p:sp>
        <p:nvSpPr>
          <p:cNvPr id="69637" name="頁尾版面配置區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D43B2-0B9C-45AB-8B0E-AC54A1B596F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D43B2-0B9C-45AB-8B0E-AC54A1B596F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2B3C0-20F8-471B-A69F-F3B26EC2AAE4}" type="slidenum">
              <a:rPr lang="zh-TW" altLang="en-US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D43B2-0B9C-45AB-8B0E-AC54A1B596F1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539750" y="836613"/>
          <a:ext cx="1244600" cy="1092200"/>
        </p:xfrm>
        <a:graphic>
          <a:graphicData uri="http://schemas.openxmlformats.org/presentationml/2006/ole">
            <p:oleObj spid="_x0000_s65547" name="Image" r:id="rId3" imgW="1244006" imgH="1092063" progId="">
              <p:embed/>
            </p:oleObj>
          </a:graphicData>
        </a:graphic>
      </p:graphicFrame>
      <p:pic>
        <p:nvPicPr>
          <p:cNvPr id="5" name="Picture 10" descr="bar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" y="1865313"/>
            <a:ext cx="7916862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79166" y="404664"/>
            <a:ext cx="6625282" cy="1371600"/>
          </a:xfrm>
        </p:spPr>
        <p:txBody>
          <a:bodyPr/>
          <a:lstStyle>
            <a:lvl1pPr>
              <a:defRPr lang="en-US" altLang="zh-TW" b="0" i="0" smtClean="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 dirty="0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781300"/>
            <a:ext cx="5183188" cy="28082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81750"/>
            <a:ext cx="1905000" cy="323850"/>
          </a:xfrm>
          <a:prstGeom prst="rect">
            <a:avLst/>
          </a:prstGeom>
        </p:spPr>
        <p:txBody>
          <a:bodyPr/>
          <a:lstStyle>
            <a:lvl1pPr>
              <a:defRPr sz="1200" dirty="0" smtClean="0">
                <a:latin typeface="+mn-lt"/>
              </a:defRPr>
            </a:lvl1pPr>
          </a:lstStyle>
          <a:p>
            <a:pPr>
              <a:defRPr/>
            </a:pPr>
            <a:r>
              <a:rPr lang="en-US" altLang="zh-TW" dirty="0" smtClean="0"/>
              <a:t>2015/10/20</a:t>
            </a:r>
            <a:endParaRPr lang="en-US" altLang="zh-TW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8038" y="6381750"/>
            <a:ext cx="2895600" cy="323850"/>
          </a:xfrm>
        </p:spPr>
        <p:txBody>
          <a:bodyPr/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0A0EC9-267F-4252-B137-820EB88511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65549" name="Picture 13" descr="http://science.cycu.edu.tw/wSite/styles/color3_2/images/layout_bg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852936"/>
            <a:ext cx="4211960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1775" y="6308725"/>
            <a:ext cx="1981200" cy="339725"/>
          </a:xfrm>
          <a:prstGeom prst="rect">
            <a:avLst/>
          </a:prstGeom>
        </p:spPr>
        <p:txBody>
          <a:bodyPr/>
          <a:lstStyle>
            <a:lvl1pPr>
              <a:buNone/>
              <a:defRPr dirty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E60378-5A96-4508-8A19-4B4CF7C2A6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88913"/>
            <a:ext cx="2016125" cy="5976937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88913"/>
            <a:ext cx="5895975" cy="5976937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1775" y="6308725"/>
            <a:ext cx="1981200" cy="339725"/>
          </a:xfrm>
          <a:prstGeom prst="rect">
            <a:avLst/>
          </a:prstGeom>
        </p:spPr>
        <p:txBody>
          <a:bodyPr/>
          <a:lstStyle>
            <a:lvl1pPr>
              <a:buNone/>
              <a:defRPr dirty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91B652-5FEE-4495-B7E4-C0C470D44B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725" y="188913"/>
            <a:ext cx="6453188" cy="719137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196975"/>
            <a:ext cx="8064500" cy="496887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1775" y="6308725"/>
            <a:ext cx="1981200" cy="339725"/>
          </a:xfrm>
          <a:prstGeom prst="rect">
            <a:avLst/>
          </a:prstGeom>
        </p:spPr>
        <p:txBody>
          <a:bodyPr/>
          <a:lstStyle>
            <a:lvl1pPr>
              <a:buNone/>
              <a:defRPr dirty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AE523F-9C40-4309-9B2E-0B5921BA14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725" y="188913"/>
            <a:ext cx="6453188" cy="719137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196975"/>
            <a:ext cx="3956050" cy="4968875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3956050" cy="240823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7613"/>
            <a:ext cx="3956050" cy="2408237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771775" y="6308725"/>
            <a:ext cx="1981200" cy="339725"/>
          </a:xfrm>
          <a:prstGeom prst="rect">
            <a:avLst/>
          </a:prstGeom>
        </p:spPr>
        <p:txBody>
          <a:bodyPr/>
          <a:lstStyle>
            <a:lvl1pPr>
              <a:buNone/>
              <a:defRPr dirty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4519D9-A51E-403C-AF1F-1491FFF635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標題版面配置區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62056" cy="634082"/>
          </a:xfrm>
          <a:prstGeom prst="rect">
            <a:avLst/>
          </a:prstGeom>
        </p:spPr>
        <p:txBody>
          <a:bodyPr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68313" y="6597650"/>
            <a:ext cx="1150937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2015/06/15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63713" y="6597650"/>
            <a:ext cx="4608512" cy="260350"/>
          </a:xfrm>
        </p:spPr>
        <p:txBody>
          <a:bodyPr rtlCol="0" anchor="ctr"/>
          <a:lstStyle>
            <a:lvl1pPr algn="ctr">
              <a:defRPr sz="15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Yun-Tsung, Lai @ NTU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97650"/>
            <a:ext cx="2133600" cy="260350"/>
          </a:xfrm>
        </p:spPr>
        <p:txBody>
          <a:bodyPr rtlCol="0" anchor="ctr"/>
          <a:lstStyle>
            <a:lvl1pPr algn="r">
              <a:defRPr sz="15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26AE36-E266-494D-9AF7-0A491FEC96F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54850" y="6402388"/>
            <a:ext cx="1981200" cy="3397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038005-FFC0-4461-A7E5-90F637F20FE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E1D5-49A0-4E32-BA2C-6D46D5B69D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39560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9560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771775" y="6308725"/>
            <a:ext cx="1981200" cy="339725"/>
          </a:xfrm>
          <a:prstGeom prst="rect">
            <a:avLst/>
          </a:prstGeom>
        </p:spPr>
        <p:txBody>
          <a:bodyPr/>
          <a:lstStyle>
            <a:lvl1pPr>
              <a:buNone/>
              <a:defRPr dirty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FA1523-2D19-4229-A442-405639901A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771775" y="6308725"/>
            <a:ext cx="1981200" cy="3397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2006/11/8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48F97F-475C-4E75-B580-425B06F7B0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771775" y="6308725"/>
            <a:ext cx="1981200" cy="3397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2006/11/8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74E43A-B4F4-48BA-95B6-D50FC82B6C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771775" y="6308725"/>
            <a:ext cx="1981200" cy="3397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2006/11/8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30D269-C92A-4ED6-9928-73944A6926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771775" y="6308725"/>
            <a:ext cx="1981200" cy="3397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2006/11/8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2103E0-9687-4F3A-A2E6-1121E1D275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771775" y="6308725"/>
            <a:ext cx="1981200" cy="339725"/>
          </a:xfrm>
          <a:prstGeom prst="rect">
            <a:avLst/>
          </a:prstGeom>
        </p:spPr>
        <p:txBody>
          <a:bodyPr/>
          <a:lstStyle>
            <a:lvl1pPr>
              <a:buNone/>
              <a:defRPr dirty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C32C2E-C827-406E-BE5B-2868BBB5A5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63725" y="188913"/>
            <a:ext cx="64531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0645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518275"/>
            <a:ext cx="2895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kumimoji="0" sz="1600" smtClean="0">
                <a:latin typeface="+mj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381750"/>
            <a:ext cx="1981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200" smtClean="0">
                <a:latin typeface="+mn-lt"/>
              </a:defRPr>
            </a:lvl1pPr>
          </a:lstStyle>
          <a:p>
            <a:pPr>
              <a:defRPr/>
            </a:pPr>
            <a:fld id="{0FF2298A-3E94-449E-B76D-23F79007D1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95288" y="80963"/>
          <a:ext cx="1025525" cy="900112"/>
        </p:xfrm>
        <a:graphic>
          <a:graphicData uri="http://schemas.openxmlformats.org/presentationml/2006/ole">
            <p:oleObj spid="_x0000_s1035" name="Image" r:id="rId17" imgW="1244006" imgH="1092063" progId="">
              <p:embed/>
            </p:oleObj>
          </a:graphicData>
        </a:graphic>
      </p:graphicFrame>
      <p:pic>
        <p:nvPicPr>
          <p:cNvPr id="1032" name="Picture 9" descr="bar"/>
          <p:cNvPicPr>
            <a:picLocks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82563" y="981075"/>
            <a:ext cx="8997950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bar"/>
          <p:cNvPicPr>
            <a:picLocks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-33338" y="6272213"/>
            <a:ext cx="8997951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bar"/>
          <p:cNvPicPr>
            <a:picLocks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7188" y="188913"/>
            <a:ext cx="36512" cy="64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1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Comic Sans MS" pitchFamily="66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Comic Sans MS" pitchFamily="66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Comic Sans MS" pitchFamily="66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Comic Sans MS" pitchFamily="66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Comic Sans MS" pitchFamily="66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Comic Sans MS" pitchFamily="66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Comic Sans MS" pitchFamily="66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Comic Sans MS" pitchFamily="66" charset="0"/>
          <a:ea typeface="新細明體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Blip>
          <a:blip r:embed="rId21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Blip>
          <a:blip r:embed="rId22"/>
        </a:buBlip>
        <a:defRPr kumimoji="1" sz="24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Blip>
          <a:blip r:embed="rId22"/>
        </a:buBlip>
        <a:defRPr kumimoji="1" sz="21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Blip>
          <a:blip r:embed="rId22"/>
        </a:buBlip>
        <a:defRPr kumimoji="1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folHlink"/>
        </a:buClr>
        <a:buFont typeface="Wingdings" pitchFamily="2" charset="2"/>
        <a:buBlip>
          <a:blip r:embed="rId22"/>
        </a:buBlip>
        <a:defRPr kumimoji="1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folHlink"/>
        </a:buClr>
        <a:buFont typeface="Wingdings" pitchFamily="2" charset="2"/>
        <a:buBlip>
          <a:blip r:embed="rId22"/>
        </a:buBlip>
        <a:defRPr kumimoji="1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folHlink"/>
        </a:buClr>
        <a:buFont typeface="Wingdings" pitchFamily="2" charset="2"/>
        <a:buBlip>
          <a:blip r:embed="rId22"/>
        </a:buBlip>
        <a:defRPr kumimoji="1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folHlink"/>
        </a:buClr>
        <a:buFont typeface="Wingdings" pitchFamily="2" charset="2"/>
        <a:buBlip>
          <a:blip r:embed="rId22"/>
        </a:buBlip>
        <a:defRPr kumimoji="1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folHlink"/>
        </a:buClr>
        <a:buFont typeface="Wingdings" pitchFamily="2" charset="2"/>
        <a:buBlip>
          <a:blip r:embed="rId22"/>
        </a:buBlip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p.f35.mail.yahoo.co.jp/ym/ShowLetter/ringanimation2M.gif?box=Inbox&amp;MsgId=2406_9445966_98224_1696_384623_0_1738_499387_3403004772&amp;bodyPart=1.4&amp;filename=ringanimation2M.gif&amp;tnef=&amp;YY=43275&amp;order=down&amp;sort=date&amp;pos=0&amp;view=a&amp;head=b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altLang="zh-TW" sz="1800" dirty="0" smtClean="0"/>
              <a:t>2015/10/20</a:t>
            </a:r>
            <a:endParaRPr lang="en-US" altLang="zh-TW" sz="1800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260350"/>
            <a:ext cx="6624638" cy="1371600"/>
          </a:xfrm>
        </p:spPr>
        <p:txBody>
          <a:bodyPr/>
          <a:lstStyle/>
          <a:p>
            <a:pPr eaLnBrk="1" hangingPunct="1"/>
            <a:r>
              <a:rPr lang="en-US" altLang="zh-TW" sz="3600" dirty="0"/>
              <a:t>Investigation of 3-body </a:t>
            </a:r>
            <a:r>
              <a:rPr lang="en-US" altLang="zh-TW" sz="3600" dirty="0" err="1" smtClean="0"/>
              <a:t>hadronic</a:t>
            </a:r>
            <a:r>
              <a:rPr lang="en-US" altLang="zh-TW" sz="3600" dirty="0" smtClean="0"/>
              <a:t> B decays </a:t>
            </a:r>
            <a:r>
              <a:rPr lang="en-US" altLang="zh-TW" sz="3600" dirty="0"/>
              <a:t>at Belle</a:t>
            </a:r>
            <a:endParaRPr sz="3600" b="1" dirty="0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619250" y="1916113"/>
            <a:ext cx="5832475" cy="70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Min-</a:t>
            </a:r>
            <a:r>
              <a:rPr lang="en-US" altLang="zh-TW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Wang  National Taiwan University</a:t>
            </a:r>
          </a:p>
          <a:p>
            <a:pPr algn="ctr"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 behalf of the Belle Collaboration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2492896"/>
            <a:ext cx="4248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en-US" altLang="zh-TW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Outline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Introduction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24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-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0</a:t>
            </a:r>
            <a:r>
              <a:rPr lang="en-US" altLang="zh-TW" sz="24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,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  B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+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24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-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endParaRPr lang="en-US" altLang="zh-TW" sz="2400" baseline="-250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X(3872)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-</a:t>
            </a:r>
            <a:endParaRPr lang="en-US" altLang="zh-TW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*+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-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 pitchFamily="18" charset="2"/>
              </a:rPr>
              <a:t>ω</a:t>
            </a:r>
            <a:endParaRPr lang="en-US" altLang="zh-TW" sz="2400" baseline="-25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  <a:sym typeface="Symbol" pitchFamily="18" charset="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p</a:t>
            </a:r>
            <a:r>
              <a:rPr lang="el-GR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新細明體" pitchFamily="18" charset="-120"/>
                <a:cs typeface="Times New Roman"/>
              </a:rPr>
              <a:t>Λ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-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, 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p</a:t>
            </a:r>
            <a:r>
              <a:rPr lang="el-GR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新細明體" pitchFamily="18" charset="-120"/>
                <a:cs typeface="Times New Roman"/>
              </a:rPr>
              <a:t>Λ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D*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-</a:t>
            </a:r>
            <a:endParaRPr lang="en-US" altLang="zh-TW" sz="2400" baseline="30000" dirty="0" smtClean="0">
              <a:ea typeface="新細明體" pitchFamily="18" charset="-12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Summary</a:t>
            </a:r>
            <a:endParaRPr lang="zh-TW" altLang="en-US" sz="2400" dirty="0"/>
          </a:p>
        </p:txBody>
      </p:sp>
      <p:cxnSp>
        <p:nvCxnSpPr>
          <p:cNvPr id="7" name="Straight Connector 31"/>
          <p:cNvCxnSpPr>
            <a:cxnSpLocks noChangeShapeType="1"/>
          </p:cNvCxnSpPr>
          <p:nvPr/>
        </p:nvCxnSpPr>
        <p:spPr bwMode="auto">
          <a:xfrm>
            <a:off x="1619672" y="5301208"/>
            <a:ext cx="1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31"/>
          <p:cNvCxnSpPr>
            <a:cxnSpLocks noChangeShapeType="1"/>
          </p:cNvCxnSpPr>
          <p:nvPr/>
        </p:nvCxnSpPr>
        <p:spPr bwMode="auto">
          <a:xfrm>
            <a:off x="2555776" y="5301208"/>
            <a:ext cx="1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1</a:t>
            </a:fld>
            <a:endParaRPr kumimoji="0" lang="en-US" altLang="zh-TW" sz="1400" b="1" dirty="0" smtClean="0"/>
          </a:p>
        </p:txBody>
      </p:sp>
      <p:cxnSp>
        <p:nvCxnSpPr>
          <p:cNvPr id="9" name="Straight Connector 31"/>
          <p:cNvCxnSpPr>
            <a:cxnSpLocks noChangeShapeType="1"/>
          </p:cNvCxnSpPr>
          <p:nvPr/>
        </p:nvCxnSpPr>
        <p:spPr bwMode="auto">
          <a:xfrm>
            <a:off x="755576" y="4725144"/>
            <a:ext cx="1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文字方塊 11"/>
          <p:cNvSpPr txBox="1"/>
          <p:nvPr/>
        </p:nvSpPr>
        <p:spPr>
          <a:xfrm>
            <a:off x="4716016" y="6237312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dirty="0" smtClean="0"/>
              <a:t>@CYCU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Yun-Tsung, Lai @ NTU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BA797-355B-4F24-A107-18082E39832D}" type="slidenum">
              <a:rPr lang="zh-TW" altLang="en-US"/>
              <a:pPr>
                <a:defRPr/>
              </a:pPr>
              <a:t>10</a:t>
            </a:fld>
            <a:endParaRPr lang="zh-TW" altLang="en-US" dirty="0"/>
          </a:p>
        </p:txBody>
      </p:sp>
      <p:sp>
        <p:nvSpPr>
          <p:cNvPr id="21510" name="標題 5"/>
          <p:cNvSpPr>
            <a:spLocks noGrp="1"/>
          </p:cNvSpPr>
          <p:nvPr>
            <p:ph type="title"/>
          </p:nvPr>
        </p:nvSpPr>
        <p:spPr>
          <a:xfrm>
            <a:off x="2339752" y="115888"/>
            <a:ext cx="4392488" cy="635000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+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32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-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 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results</a:t>
            </a:r>
            <a:endParaRPr lang="zh-TW" altLang="en-US" dirty="0" smtClean="0"/>
          </a:p>
        </p:txBody>
      </p:sp>
      <p:sp>
        <p:nvSpPr>
          <p:cNvPr id="8" name="投影片編號版面配置區 4"/>
          <p:cNvSpPr txBox="1">
            <a:spLocks/>
          </p:cNvSpPr>
          <p:nvPr/>
        </p:nvSpPr>
        <p:spPr bwMode="auto">
          <a:xfrm>
            <a:off x="6948488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500" kern="1200" smtClean="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10</a:t>
            </a:fld>
            <a:endParaRPr kumimoji="0" lang="en-US" altLang="zh-TW" sz="1400" b="1" dirty="0"/>
          </a:p>
        </p:txBody>
      </p:sp>
      <p:sp>
        <p:nvSpPr>
          <p:cNvPr id="9" name="圓角矩形 8"/>
          <p:cNvSpPr/>
          <p:nvPr/>
        </p:nvSpPr>
        <p:spPr>
          <a:xfrm>
            <a:off x="611560" y="5589240"/>
            <a:ext cx="4392488" cy="59305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31236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2145" y="1124744"/>
            <a:ext cx="6434311" cy="43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158694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1728192" cy="33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609998"/>
            <a:ext cx="1728192" cy="35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6048672" y="5517232"/>
            <a:ext cx="219573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None/>
            </a:pPr>
            <a:r>
              <a:rPr lang="en-US" altLang="zh-TW" sz="16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BABAR result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None/>
            </a:pPr>
            <a:r>
              <a:rPr lang="en-US" altLang="zh-TW" sz="16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[1.1</a:t>
            </a:r>
            <a:r>
              <a:rPr lang="en-US" altLang="zh-TW" sz="16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±</a:t>
            </a:r>
            <a:r>
              <a:rPr lang="en-US" altLang="zh-TW" sz="16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0.4</a:t>
            </a:r>
            <a:r>
              <a:rPr lang="en-US" altLang="zh-TW" sz="16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±</a:t>
            </a:r>
            <a:r>
              <a:rPr lang="en-US" altLang="zh-TW" sz="16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0.2]X10</a:t>
            </a:r>
            <a:r>
              <a:rPr lang="en-US" altLang="zh-TW" sz="1600" b="1" baseline="30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-5</a:t>
            </a:r>
            <a:r>
              <a:rPr lang="en-US" altLang="zh-TW" sz="18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zh-TW" sz="18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8072" y="573325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None/>
            </a:pPr>
            <a:r>
              <a:rPr lang="en-US" altLang="zh-TW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[0.93 </a:t>
            </a:r>
            <a:r>
              <a:rPr lang="en-US" altLang="zh-TW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± </a:t>
            </a:r>
            <a:r>
              <a:rPr lang="en-US" altLang="zh-TW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0.22(stat)</a:t>
            </a:r>
            <a:r>
              <a:rPr lang="en-US" altLang="zh-TW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±</a:t>
            </a:r>
            <a:r>
              <a:rPr lang="en-US" altLang="zh-TW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0.10(</a:t>
            </a:r>
            <a:r>
              <a:rPr lang="en-US" altLang="zh-TW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syst</a:t>
            </a:r>
            <a:r>
              <a:rPr lang="en-US" altLang="zh-TW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)] X 10</a:t>
            </a:r>
            <a:r>
              <a:rPr lang="en-US" altLang="zh-TW" sz="20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-5</a:t>
            </a:r>
            <a:r>
              <a:rPr lang="en-US" altLang="zh-TW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zh-TW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923928" y="764704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dirty="0" smtClean="0">
                <a:solidFill>
                  <a:srgbClr val="C00000"/>
                </a:solidFill>
              </a:rPr>
              <a:t>D</a:t>
            </a:r>
            <a:r>
              <a:rPr lang="en-US" altLang="zh-TW" baseline="30000" dirty="0" smtClean="0">
                <a:solidFill>
                  <a:srgbClr val="C00000"/>
                </a:solidFill>
              </a:rPr>
              <a:t>*</a:t>
            </a:r>
            <a:r>
              <a:rPr lang="en-US" altLang="zh-TW" baseline="-25000" dirty="0" smtClean="0">
                <a:solidFill>
                  <a:srgbClr val="C00000"/>
                </a:solidFill>
              </a:rPr>
              <a:t>s</a:t>
            </a:r>
            <a:endParaRPr lang="zh-TW" altLang="en-US" baseline="-25000" dirty="0">
              <a:solidFill>
                <a:srgbClr val="C00000"/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3851920" y="1268760"/>
            <a:ext cx="216024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Yun-Tsung, Lai @ NTU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3C9BB-1D31-40C8-8AFA-61212A995669}" type="slidenum">
              <a:rPr lang="zh-TW" altLang="en-US"/>
              <a:pPr>
                <a:defRPr/>
              </a:pPr>
              <a:t>11</a:t>
            </a:fld>
            <a:endParaRPr lang="zh-TW" altLang="en-US" dirty="0"/>
          </a:p>
        </p:txBody>
      </p:sp>
      <p:sp>
        <p:nvSpPr>
          <p:cNvPr id="22533" name="標題 5"/>
          <p:cNvSpPr>
            <a:spLocks noGrp="1"/>
          </p:cNvSpPr>
          <p:nvPr>
            <p:ph type="title"/>
          </p:nvPr>
        </p:nvSpPr>
        <p:spPr>
          <a:xfrm>
            <a:off x="1619672" y="115888"/>
            <a:ext cx="6609928" cy="635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Intermediate structure  </a:t>
            </a:r>
            <a:endParaRPr lang="zh-TW" altLang="en-US" dirty="0" smtClean="0"/>
          </a:p>
        </p:txBody>
      </p:sp>
      <p:pic>
        <p:nvPicPr>
          <p:cNvPr id="225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5825" y="2317973"/>
            <a:ext cx="7372350" cy="3343275"/>
          </a:xfrm>
        </p:spPr>
      </p:pic>
      <p:sp>
        <p:nvSpPr>
          <p:cNvPr id="7" name="投影片編號版面配置區 4"/>
          <p:cNvSpPr txBox="1">
            <a:spLocks/>
          </p:cNvSpPr>
          <p:nvPr/>
        </p:nvSpPr>
        <p:spPr bwMode="auto">
          <a:xfrm>
            <a:off x="6948488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500" kern="1200" smtClean="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11</a:t>
            </a:fld>
            <a:endParaRPr kumimoji="0" lang="en-US" altLang="zh-TW" sz="1400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1259632" y="1484784"/>
            <a:ext cx="659828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Similar pattern found in </a:t>
            </a:r>
            <a:r>
              <a:rPr lang="en-US" altLang="zh-TW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1800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+</a:t>
            </a:r>
            <a:r>
              <a:rPr lang="en-US" altLang="zh-TW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1800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zh-TW" sz="1800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-</a:t>
            </a:r>
            <a:r>
              <a:rPr lang="en-US" altLang="zh-TW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18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1800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 </a:t>
            </a:r>
            <a:r>
              <a:rPr lang="en-US" altLang="zh-TW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and </a:t>
            </a:r>
            <a:r>
              <a:rPr lang="en-US" altLang="zh-TW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18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1800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zh-TW" sz="1800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(*)-</a:t>
            </a:r>
            <a:r>
              <a:rPr lang="en-US" altLang="zh-TW" sz="1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1800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1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l</a:t>
            </a:r>
            <a:r>
              <a:rPr lang="en-US" altLang="zh-TW" sz="1800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l-GR" altLang="zh-TW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新細明體" pitchFamily="18" charset="-120"/>
                <a:cs typeface="Times New Roman"/>
                <a:sym typeface="Symbol" pitchFamily="18" charset="2"/>
              </a:rPr>
              <a:t>ν</a:t>
            </a:r>
            <a:r>
              <a:rPr lang="en-US" altLang="zh-TW" sz="18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altLang="zh-TW" sz="1800" dirty="0" smtClean="0"/>
              <a:t>Need more statistics for an angular analysis or </a:t>
            </a:r>
            <a:r>
              <a:rPr lang="en-US" altLang="zh-TW" sz="1800" dirty="0" err="1" smtClean="0"/>
              <a:t>Dalitz</a:t>
            </a:r>
            <a:r>
              <a:rPr lang="en-US" altLang="zh-TW" sz="1800" dirty="0" smtClean="0"/>
              <a:t> analysis</a:t>
            </a:r>
            <a:endParaRPr lang="zh-TW" altLang="en-US" sz="1800" dirty="0"/>
          </a:p>
        </p:txBody>
      </p:sp>
      <p:sp>
        <p:nvSpPr>
          <p:cNvPr id="8" name="矩形 7"/>
          <p:cNvSpPr/>
          <p:nvPr/>
        </p:nvSpPr>
        <p:spPr>
          <a:xfrm>
            <a:off x="6156176" y="5661248"/>
            <a:ext cx="2289409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sz="1400" b="1" dirty="0" smtClean="0">
                <a:solidFill>
                  <a:srgbClr val="00B050"/>
                </a:solidFill>
              </a:rPr>
              <a:t>          histogram</a:t>
            </a:r>
          </a:p>
          <a:p>
            <a:pPr>
              <a:buNone/>
            </a:pPr>
            <a:r>
              <a:rPr lang="en-US" altLang="zh-TW" sz="1400" b="1" dirty="0" smtClean="0">
                <a:solidFill>
                  <a:srgbClr val="00B050"/>
                </a:solidFill>
              </a:rPr>
              <a:t>phase space distribution</a:t>
            </a:r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6444208" y="3933056"/>
            <a:ext cx="863898" cy="172819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187624" y="5535581"/>
            <a:ext cx="3634328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>
                <a:solidFill>
                  <a:srgbClr val="C00000"/>
                </a:solidFill>
              </a:rPr>
              <a:t>Data points</a:t>
            </a:r>
          </a:p>
          <a:p>
            <a:pPr>
              <a:buNone/>
            </a:pPr>
            <a:r>
              <a:rPr lang="en-US" altLang="zh-TW" sz="1800" dirty="0" smtClean="0">
                <a:solidFill>
                  <a:srgbClr val="C00000"/>
                </a:solidFill>
              </a:rPr>
              <a:t>Sideband background subtracted </a:t>
            </a:r>
            <a:endParaRPr lang="zh-TW" alt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1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184775"/>
          </a:xfrm>
        </p:spPr>
        <p:txBody>
          <a:bodyPr/>
          <a:lstStyle/>
          <a:p>
            <a:pPr eaLnBrk="1" hangingPunct="1"/>
            <a:r>
              <a:rPr lang="en-US" altLang="zh-TW" sz="1800" dirty="0" smtClean="0"/>
              <a:t>Branching fraction measurements are consistent with and more precise than the BABAR results </a:t>
            </a:r>
            <a:endParaRPr lang="zh-TW" altLang="en-US" sz="18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Yun-Tsung</a:t>
            </a:r>
            <a:r>
              <a:rPr lang="en-US" altLang="zh-TW" dirty="0"/>
              <a:t>, Lai @ NTU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C22AF-884F-4A16-9271-FCA976E4FD17}" type="slidenum">
              <a:rPr lang="zh-TW" altLang="en-US"/>
              <a:pPr>
                <a:defRPr/>
              </a:pPr>
              <a:t>12</a:t>
            </a:fld>
            <a:endParaRPr lang="zh-TW" altLang="en-US" dirty="0"/>
          </a:p>
        </p:txBody>
      </p:sp>
      <p:sp>
        <p:nvSpPr>
          <p:cNvPr id="23558" name="標題 5"/>
          <p:cNvSpPr>
            <a:spLocks noGrp="1"/>
          </p:cNvSpPr>
          <p:nvPr>
            <p:ph type="title"/>
          </p:nvPr>
        </p:nvSpPr>
        <p:spPr>
          <a:xfrm>
            <a:off x="1763688" y="115888"/>
            <a:ext cx="7416824" cy="635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Compared with naïve factorization</a:t>
            </a:r>
            <a:endParaRPr lang="zh-TW" altLang="en-US" dirty="0" smtClean="0"/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06910"/>
            <a:ext cx="77406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4"/>
          <p:cNvSpPr txBox="1">
            <a:spLocks/>
          </p:cNvSpPr>
          <p:nvPr/>
        </p:nvSpPr>
        <p:spPr bwMode="auto">
          <a:xfrm>
            <a:off x="6948488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500" kern="1200" smtClean="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12</a:t>
            </a:fld>
            <a:endParaRPr kumimoji="0" lang="en-US" altLang="zh-TW" sz="1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95544"/>
            <a:ext cx="3784848" cy="10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966408"/>
            <a:ext cx="3799706" cy="98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2768891" y="4581128"/>
            <a:ext cx="2667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sz="1400" b="1" dirty="0" err="1" smtClean="0">
                <a:solidFill>
                  <a:srgbClr val="0070C0"/>
                </a:solidFill>
              </a:rPr>
              <a:t>Phys.Rev.D</a:t>
            </a:r>
            <a:r>
              <a:rPr lang="en-US" altLang="zh-TW" sz="1400" b="1" dirty="0" smtClean="0">
                <a:solidFill>
                  <a:srgbClr val="0070C0"/>
                </a:solidFill>
              </a:rPr>
              <a:t> 80, 052005 (2009)</a:t>
            </a:r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3203848" y="4869160"/>
            <a:ext cx="576064" cy="57606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圓角矩形 14"/>
          <p:cNvSpPr/>
          <p:nvPr/>
        </p:nvSpPr>
        <p:spPr>
          <a:xfrm>
            <a:off x="899592" y="5589240"/>
            <a:ext cx="3600400" cy="3600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7092280" y="4437113"/>
            <a:ext cx="1584176" cy="36003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030945" y="5517232"/>
            <a:ext cx="1933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sz="1400" b="1" dirty="0" smtClean="0">
                <a:solidFill>
                  <a:srgbClr val="7030A0"/>
                </a:solidFill>
              </a:rPr>
              <a:t>phase space volume</a:t>
            </a:r>
          </a:p>
        </p:txBody>
      </p:sp>
      <p:sp>
        <p:nvSpPr>
          <p:cNvPr id="18" name="矩形 17"/>
          <p:cNvSpPr/>
          <p:nvPr/>
        </p:nvSpPr>
        <p:spPr>
          <a:xfrm>
            <a:off x="5897595" y="4733528"/>
            <a:ext cx="1266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sz="1400" b="1" dirty="0" smtClean="0">
                <a:solidFill>
                  <a:srgbClr val="00B050"/>
                </a:solidFill>
              </a:rPr>
              <a:t>decay const.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907704" y="418654"/>
            <a:ext cx="5472608" cy="634082"/>
          </a:xfrm>
        </p:spPr>
        <p:txBody>
          <a:bodyPr/>
          <a:lstStyle/>
          <a:p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 B</a:t>
            </a:r>
            <a:r>
              <a:rPr lang="en-US" altLang="zh-TW" sz="3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X(3872)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3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3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-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/>
            </a:r>
            <a:b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</a:br>
            <a:endParaRPr lang="zh-TW" altLang="en-US" dirty="0"/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92896"/>
            <a:ext cx="70199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016147" y="1753652"/>
            <a:ext cx="7228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dirty="0" smtClean="0">
                <a:solidFill>
                  <a:srgbClr val="C00000"/>
                </a:solidFill>
              </a:rPr>
              <a:t>Use X(3872)</a:t>
            </a:r>
            <a:r>
              <a:rPr lang="en-US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 → J/</a:t>
            </a:r>
            <a:r>
              <a:rPr lang="el-GR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/>
              </a:rPr>
              <a:t> ψ </a:t>
            </a:r>
            <a:r>
              <a:rPr lang="en-US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/>
              </a:rPr>
              <a:t></a:t>
            </a:r>
            <a:r>
              <a:rPr lang="en-US" altLang="zh-TW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/>
              </a:rPr>
              <a:t>+</a:t>
            </a:r>
            <a:r>
              <a:rPr lang="en-US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/>
              </a:rPr>
              <a:t></a:t>
            </a:r>
            <a:r>
              <a:rPr lang="en-US" altLang="zh-TW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/>
              </a:rPr>
              <a:t>-</a:t>
            </a:r>
            <a:r>
              <a:rPr lang="en-US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/>
              </a:rPr>
              <a:t>for X reconstruction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43608" y="1124744"/>
            <a:ext cx="758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dirty="0" smtClean="0">
                <a:solidFill>
                  <a:srgbClr val="006600"/>
                </a:solidFill>
              </a:rPr>
              <a:t>X(3872): mixture of D</a:t>
            </a:r>
            <a:r>
              <a:rPr lang="en-US" altLang="zh-TW" baseline="30000" dirty="0" smtClean="0">
                <a:solidFill>
                  <a:srgbClr val="006600"/>
                </a:solidFill>
              </a:rPr>
              <a:t>0</a:t>
            </a:r>
            <a:r>
              <a:rPr lang="en-US" altLang="zh-TW" dirty="0" smtClean="0">
                <a:solidFill>
                  <a:srgbClr val="006600"/>
                </a:solidFill>
              </a:rPr>
              <a:t>D</a:t>
            </a:r>
            <a:r>
              <a:rPr lang="en-US" altLang="zh-TW" baseline="30000" dirty="0" smtClean="0">
                <a:solidFill>
                  <a:srgbClr val="006600"/>
                </a:solidFill>
              </a:rPr>
              <a:t>*0</a:t>
            </a:r>
            <a:r>
              <a:rPr lang="en-US" altLang="zh-TW" dirty="0" smtClean="0">
                <a:solidFill>
                  <a:srgbClr val="006600"/>
                </a:solidFill>
              </a:rPr>
              <a:t> and  </a:t>
            </a:r>
            <a:r>
              <a:rPr lang="el-GR" altLang="zh-TW" dirty="0" smtClean="0">
                <a:solidFill>
                  <a:srgbClr val="006600"/>
                </a:solidFill>
              </a:rPr>
              <a:t>χ</a:t>
            </a:r>
            <a:r>
              <a:rPr lang="en-US" altLang="zh-TW" dirty="0" smtClean="0">
                <a:solidFill>
                  <a:srgbClr val="006600"/>
                </a:solidFill>
              </a:rPr>
              <a:t>’</a:t>
            </a:r>
            <a:r>
              <a:rPr lang="en-US" altLang="zh-TW" baseline="-25000" dirty="0" smtClean="0">
                <a:solidFill>
                  <a:srgbClr val="006600"/>
                </a:solidFill>
              </a:rPr>
              <a:t>c </a:t>
            </a:r>
            <a:r>
              <a:rPr lang="en-US" altLang="zh-TW" dirty="0" smtClean="0">
                <a:solidFill>
                  <a:srgbClr val="006600"/>
                </a:solidFill>
              </a:rPr>
              <a:t>(</a:t>
            </a:r>
            <a:r>
              <a:rPr lang="en-US" altLang="zh-TW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</a:t>
            </a:r>
            <a:r>
              <a:rPr lang="en-US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 </a:t>
            </a:r>
            <a:r>
              <a:rPr lang="el-GR" altLang="zh-TW" dirty="0" smtClean="0">
                <a:solidFill>
                  <a:srgbClr val="006600"/>
                </a:solidFill>
              </a:rPr>
              <a:t>γ</a:t>
            </a:r>
            <a:r>
              <a:rPr lang="en-US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J/</a:t>
            </a:r>
            <a:r>
              <a:rPr lang="el-GR" altLang="zh-TW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/>
              </a:rPr>
              <a:t> ψ </a:t>
            </a:r>
            <a:r>
              <a:rPr lang="en-US" altLang="zh-TW" dirty="0" smtClean="0">
                <a:solidFill>
                  <a:srgbClr val="006600"/>
                </a:solidFill>
              </a:rPr>
              <a:t>) ?</a:t>
            </a:r>
            <a:endParaRPr lang="zh-TW" altLang="en-US" dirty="0">
              <a:solidFill>
                <a:srgbClr val="006600"/>
              </a:solidFill>
            </a:endParaRPr>
          </a:p>
        </p:txBody>
      </p:sp>
      <p:cxnSp>
        <p:nvCxnSpPr>
          <p:cNvPr id="7" name="Straight Connector 31"/>
          <p:cNvCxnSpPr>
            <a:cxnSpLocks noChangeShapeType="1"/>
          </p:cNvCxnSpPr>
          <p:nvPr/>
        </p:nvCxnSpPr>
        <p:spPr bwMode="auto">
          <a:xfrm>
            <a:off x="4644008" y="1196752"/>
            <a:ext cx="241032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13</a:t>
            </a:fld>
            <a:endParaRPr kumimoji="0" lang="en-US" altLang="zh-TW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184576"/>
          </a:xfrm>
        </p:spPr>
        <p:txBody>
          <a:bodyPr/>
          <a:lstStyle/>
          <a:p>
            <a:pPr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760640" cy="634082"/>
          </a:xfrm>
        </p:spPr>
        <p:txBody>
          <a:bodyPr/>
          <a:lstStyle/>
          <a:p>
            <a:r>
              <a:rPr lang="en-US" altLang="zh-TW" dirty="0" smtClean="0"/>
              <a:t>       </a:t>
            </a:r>
            <a:br>
              <a:rPr lang="en-US" altLang="zh-TW" dirty="0" smtClean="0"/>
            </a:br>
            <a:r>
              <a:rPr lang="en-US" altLang="zh-TW" dirty="0" smtClean="0"/>
              <a:t>  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ψ’</a:t>
            </a:r>
            <a:r>
              <a:rPr lang="en-US" altLang="zh-TW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-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 control sample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/>
            </a:r>
            <a:b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</a:br>
            <a:endParaRPr lang="zh-TW" alt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09465"/>
            <a:ext cx="7904522" cy="476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102424" y="1052736"/>
            <a:ext cx="3510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same final state 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/>
            </a:r>
            <a:b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</a:br>
            <a:endParaRPr lang="zh-TW" altLang="en-US" dirty="0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14</a:t>
            </a:fld>
            <a:endParaRPr kumimoji="0" lang="en-US" altLang="zh-TW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00800" cy="634082"/>
          </a:xfrm>
        </p:spPr>
        <p:txBody>
          <a:bodyPr/>
          <a:lstStyle/>
          <a:p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3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3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-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TW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specturm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 of control sample</a:t>
            </a:r>
            <a:endParaRPr lang="zh-TW" altLang="en-US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8229600" cy="433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15</a:t>
            </a:fld>
            <a:endParaRPr kumimoji="0" lang="en-US" altLang="zh-TW" sz="1400" b="1" dirty="0" smtClean="0"/>
          </a:p>
        </p:txBody>
      </p:sp>
      <p:sp>
        <p:nvSpPr>
          <p:cNvPr id="5" name="圓角矩形 4"/>
          <p:cNvSpPr/>
          <p:nvPr/>
        </p:nvSpPr>
        <p:spPr>
          <a:xfrm>
            <a:off x="5580112" y="3284984"/>
            <a:ext cx="2592288" cy="36004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90464" y="58614"/>
            <a:ext cx="7762056" cy="634082"/>
          </a:xfrm>
        </p:spPr>
        <p:txBody>
          <a:bodyPr/>
          <a:lstStyle/>
          <a:p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Results of B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X(3872)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-</a:t>
            </a:r>
            <a:endParaRPr lang="zh-TW" alt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20498"/>
            <a:ext cx="8496944" cy="511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868144" y="548680"/>
            <a:ext cx="330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sz="2400" dirty="0" smtClean="0">
                <a:solidFill>
                  <a:srgbClr val="00B050"/>
                </a:solidFill>
              </a:rPr>
              <a:t>Phys.Rev.D91, 051101</a:t>
            </a:r>
            <a:endParaRPr lang="zh-TW" altLang="en-US" sz="2400" dirty="0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16</a:t>
            </a:fld>
            <a:endParaRPr kumimoji="0" lang="en-US" altLang="zh-TW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840760" cy="634082"/>
          </a:xfrm>
        </p:spPr>
        <p:txBody>
          <a:bodyPr/>
          <a:lstStyle/>
          <a:p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-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TW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specturm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 of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X(3872)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-</a:t>
            </a:r>
            <a:endParaRPr lang="zh-TW" altLang="en-US" sz="3200" dirty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696831"/>
            <a:ext cx="8678017" cy="439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17</a:t>
            </a:fld>
            <a:endParaRPr kumimoji="0" lang="en-US" altLang="zh-TW" sz="1400" b="1" dirty="0" smtClean="0"/>
          </a:p>
        </p:txBody>
      </p:sp>
      <p:sp>
        <p:nvSpPr>
          <p:cNvPr id="5" name="圓角矩形 4"/>
          <p:cNvSpPr/>
          <p:nvPr/>
        </p:nvSpPr>
        <p:spPr>
          <a:xfrm>
            <a:off x="5508104" y="5517232"/>
            <a:ext cx="2952328" cy="36004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652120" y="4725144"/>
            <a:ext cx="2918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dirty="0" smtClean="0"/>
              <a:t>different from </a:t>
            </a:r>
            <a:r>
              <a:rPr lang="el-GR" altLang="zh-TW" dirty="0" smtClean="0"/>
              <a:t>ψ</a:t>
            </a:r>
            <a:r>
              <a:rPr lang="en-US" altLang="zh-TW" dirty="0" smtClean="0"/>
              <a:t>’!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81944" y="188640"/>
            <a:ext cx="7762056" cy="634082"/>
          </a:xfrm>
        </p:spPr>
        <p:txBody>
          <a:bodyPr/>
          <a:lstStyle/>
          <a:p>
            <a:r>
              <a:rPr lang="en-US" altLang="zh-TW" sz="2800" dirty="0" smtClean="0"/>
              <a:t>Introduction to D</a:t>
            </a:r>
            <a:r>
              <a:rPr lang="en-US" altLang="zh-TW" sz="2800" baseline="30000" dirty="0" smtClean="0"/>
              <a:t>**</a:t>
            </a:r>
            <a:r>
              <a:rPr lang="en-US" altLang="zh-TW" sz="2800" dirty="0" smtClean="0"/>
              <a:t> and factorization picture</a:t>
            </a:r>
            <a:endParaRPr lang="zh-TW" altLang="en-US" sz="2800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052736"/>
            <a:ext cx="324036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068960"/>
            <a:ext cx="3096344" cy="309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1" y="3619955"/>
            <a:ext cx="3528392" cy="12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013176"/>
            <a:ext cx="350823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18</a:t>
            </a:fld>
            <a:endParaRPr kumimoji="0" lang="en-US" altLang="zh-TW" sz="1400" b="1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124744"/>
            <a:ext cx="3096344" cy="23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單箭頭接點 8"/>
          <p:cNvCxnSpPr/>
          <p:nvPr/>
        </p:nvCxnSpPr>
        <p:spPr>
          <a:xfrm flipV="1">
            <a:off x="3923928" y="2348880"/>
            <a:ext cx="1440160" cy="13681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4139952" y="4581128"/>
            <a:ext cx="1224136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47664" y="418654"/>
            <a:ext cx="6984776" cy="634082"/>
          </a:xfrm>
        </p:spPr>
        <p:txBody>
          <a:bodyPr/>
          <a:lstStyle/>
          <a:p>
            <a:r>
              <a:rPr lang="en-US" altLang="zh-TW" dirty="0" smtClean="0"/>
              <a:t>Motivation for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3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3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*+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3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-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 pitchFamily="18" charset="2"/>
              </a:rPr>
              <a:t>ω</a:t>
            </a:r>
            <a:r>
              <a:rPr lang="en-US" altLang="zh-TW" sz="36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 pitchFamily="18" charset="2"/>
              </a:rPr>
              <a:t/>
            </a:r>
            <a:br>
              <a:rPr lang="en-US" altLang="zh-TW" sz="36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 pitchFamily="18" charset="2"/>
              </a:rPr>
            </a:b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920880" cy="181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7384" y="1052736"/>
            <a:ext cx="4097064" cy="35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759" y="4760937"/>
            <a:ext cx="72866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284984"/>
            <a:ext cx="2952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748261"/>
            <a:ext cx="7610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19</a:t>
            </a:fld>
            <a:endParaRPr kumimoji="0" lang="en-US" altLang="zh-TW" sz="1400" b="1" dirty="0" smtClean="0"/>
          </a:p>
        </p:txBody>
      </p:sp>
      <p:cxnSp>
        <p:nvCxnSpPr>
          <p:cNvPr id="9" name="Straight Connector 31"/>
          <p:cNvCxnSpPr>
            <a:cxnSpLocks noChangeShapeType="1"/>
          </p:cNvCxnSpPr>
          <p:nvPr/>
        </p:nvCxnSpPr>
        <p:spPr bwMode="auto">
          <a:xfrm>
            <a:off x="4717132" y="188640"/>
            <a:ext cx="21490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線單箭頭接點 10"/>
          <p:cNvCxnSpPr/>
          <p:nvPr/>
        </p:nvCxnSpPr>
        <p:spPr>
          <a:xfrm flipV="1">
            <a:off x="5220072" y="2636912"/>
            <a:ext cx="216024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935163" y="188913"/>
            <a:ext cx="6453187" cy="719137"/>
          </a:xfrm>
        </p:spPr>
        <p:txBody>
          <a:bodyPr/>
          <a:lstStyle/>
          <a:p>
            <a:pPr>
              <a:defRPr/>
            </a:pPr>
            <a:r>
              <a:rPr lang="en-US" altLang="zh-TW" sz="3600" dirty="0" smtClean="0"/>
              <a:t>The KEKB-factory</a:t>
            </a:r>
            <a:endParaRPr lang="zh-TW" altLang="en-US" sz="3600" dirty="0"/>
          </a:p>
        </p:txBody>
      </p:sp>
      <p:pic>
        <p:nvPicPr>
          <p:cNvPr id="45061" name="內容版面配置區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68413"/>
            <a:ext cx="53403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5513" y="1052513"/>
            <a:ext cx="2814637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1"/>
          <p:cNvSpPr>
            <a:spLocks noChangeArrowheads="1"/>
          </p:cNvSpPr>
          <p:nvPr/>
        </p:nvSpPr>
        <p:spPr bwMode="auto">
          <a:xfrm>
            <a:off x="1439863" y="5217567"/>
            <a:ext cx="5292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None/>
            </a:pPr>
            <a:r>
              <a:rPr lang="en-US" altLang="zh-TW" sz="2000" b="1" dirty="0">
                <a:solidFill>
                  <a:srgbClr val="0505FF"/>
                </a:solidFill>
              </a:rPr>
              <a:t>World record of instant luminosity</a:t>
            </a:r>
          </a:p>
          <a:p>
            <a:pPr eaLnBrk="0" hangingPunct="0">
              <a:buNone/>
            </a:pPr>
            <a:r>
              <a:rPr lang="en-US" altLang="zh-TW" sz="2000" b="1" dirty="0">
                <a:solidFill>
                  <a:srgbClr val="0505FF"/>
                </a:solidFill>
              </a:rPr>
              <a:t> </a:t>
            </a:r>
            <a:r>
              <a:rPr lang="en-US" altLang="zh-TW" sz="2000" b="1" dirty="0" smtClean="0">
                <a:solidFill>
                  <a:srgbClr val="0505FF"/>
                </a:solidFill>
              </a:rPr>
              <a:t>       </a:t>
            </a:r>
            <a:r>
              <a:rPr lang="en-US" altLang="zh-TW" sz="2000" b="1" dirty="0">
                <a:solidFill>
                  <a:srgbClr val="0505FF"/>
                </a:solidFill>
              </a:rPr>
              <a:t>21.083  </a:t>
            </a:r>
            <a:r>
              <a:rPr lang="en-US" altLang="zh-TW" sz="1900" b="1" dirty="0">
                <a:solidFill>
                  <a:srgbClr val="0505FF"/>
                </a:solidFill>
              </a:rPr>
              <a:t>x</a:t>
            </a:r>
            <a:r>
              <a:rPr lang="en-US" altLang="zh-TW" sz="2000" b="1" dirty="0">
                <a:solidFill>
                  <a:srgbClr val="0505FF"/>
                </a:solidFill>
              </a:rPr>
              <a:t> </a:t>
            </a:r>
            <a:r>
              <a:rPr lang="en-US" altLang="zh-TW" sz="1900" b="1" dirty="0">
                <a:solidFill>
                  <a:srgbClr val="0505FF"/>
                </a:solidFill>
              </a:rPr>
              <a:t>10</a:t>
            </a:r>
            <a:r>
              <a:rPr lang="en-US" altLang="zh-TW" sz="1900" b="1" baseline="30000" dirty="0">
                <a:solidFill>
                  <a:srgbClr val="0505FF"/>
                </a:solidFill>
              </a:rPr>
              <a:t>33</a:t>
            </a:r>
            <a:r>
              <a:rPr lang="en-US" altLang="zh-TW" sz="1900" b="1" dirty="0">
                <a:solidFill>
                  <a:srgbClr val="0505FF"/>
                </a:solidFill>
              </a:rPr>
              <a:t> cm</a:t>
            </a:r>
            <a:r>
              <a:rPr lang="en-US" altLang="zh-TW" sz="1900" b="1" baseline="30000" dirty="0">
                <a:solidFill>
                  <a:srgbClr val="0505FF"/>
                </a:solidFill>
              </a:rPr>
              <a:t>-2</a:t>
            </a:r>
            <a:r>
              <a:rPr lang="en-US" altLang="zh-TW" sz="1900" b="1" dirty="0">
                <a:solidFill>
                  <a:srgbClr val="0505FF"/>
                </a:solidFill>
              </a:rPr>
              <a:t> s</a:t>
            </a:r>
            <a:r>
              <a:rPr lang="en-US" altLang="zh-TW" sz="1900" b="1" baseline="30000" dirty="0">
                <a:solidFill>
                  <a:srgbClr val="0505FF"/>
                </a:solidFill>
              </a:rPr>
              <a:t>-1</a:t>
            </a:r>
            <a:r>
              <a:rPr lang="en-US" altLang="zh-TW" sz="900" dirty="0"/>
              <a:t> </a:t>
            </a:r>
            <a:endParaRPr lang="en-US" altLang="zh-TW" dirty="0"/>
          </a:p>
        </p:txBody>
      </p:sp>
      <p:pic>
        <p:nvPicPr>
          <p:cNvPr id="4506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584700"/>
            <a:ext cx="26304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圖片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4613" y="333375"/>
            <a:ext cx="2540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2</a:t>
            </a:fld>
            <a:endParaRPr kumimoji="0" lang="en-US" altLang="zh-TW" sz="1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Use charged tracks only to reconstruct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Tight selection on reconstructed </a:t>
            </a:r>
            <a:r>
              <a:rPr lang="en-US" altLang="zh-TW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2400" baseline="30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0</a:t>
            </a:r>
            <a:r>
              <a:rPr lang="en-US" altLang="zh-TW" sz="2400" dirty="0" smtClean="0"/>
              <a:t> mass and mass difference between </a:t>
            </a:r>
            <a:r>
              <a:rPr lang="en-US" altLang="zh-TW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D</a:t>
            </a:r>
            <a:r>
              <a:rPr lang="en-US" altLang="zh-TW" sz="2400" baseline="30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*+</a:t>
            </a:r>
            <a:r>
              <a:rPr lang="en-US" altLang="zh-TW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and</a:t>
            </a:r>
            <a:r>
              <a:rPr lang="en-US" altLang="zh-TW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2400" baseline="30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0</a:t>
            </a:r>
          </a:p>
          <a:p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Apply kinematic information to select purer </a:t>
            </a:r>
            <a:r>
              <a:rPr lang="el-GR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新細明體" pitchFamily="18" charset="-120"/>
                <a:cs typeface="Times New Roman"/>
              </a:rPr>
              <a:t>ω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 </a:t>
            </a:r>
          </a:p>
          <a:p>
            <a:endParaRPr lang="en-US" altLang="zh-TW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cs typeface="Times New Roman" pitchFamily="18" charset="0"/>
            </a:endParaRPr>
          </a:p>
          <a:p>
            <a:endParaRPr lang="en-US" altLang="zh-TW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cs typeface="Times New Roman" pitchFamily="18" charset="0"/>
            </a:endParaRPr>
          </a:p>
          <a:p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Tight cut on the </a:t>
            </a:r>
            <a:r>
              <a:rPr lang="en-US" altLang="zh-TW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M</a:t>
            </a:r>
            <a:r>
              <a:rPr lang="en-US" altLang="zh-TW" sz="24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bc</a:t>
            </a:r>
            <a:endParaRPr lang="en-US" altLang="zh-TW" sz="2400" baseline="-250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cs typeface="Times New Roman" pitchFamily="18" charset="0"/>
            </a:endParaRPr>
          </a:p>
          <a:p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Form </a:t>
            </a:r>
            <a:r>
              <a:rPr lang="en-US" altLang="zh-TW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Dalitz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 plots from the </a:t>
            </a:r>
          </a:p>
          <a:p>
            <a:pPr>
              <a:buNone/>
            </a:pPr>
            <a:r>
              <a:rPr lang="en-US" altLang="zh-TW" sz="2400" dirty="0" smtClean="0"/>
              <a:t>    signal region and sideband</a:t>
            </a:r>
          </a:p>
          <a:p>
            <a:pPr>
              <a:buNone/>
            </a:pPr>
            <a:r>
              <a:rPr lang="en-US" altLang="zh-TW" sz="2400" dirty="0" smtClean="0"/>
              <a:t>    regions in the </a:t>
            </a:r>
            <a:r>
              <a:rPr lang="el-GR" altLang="zh-TW" sz="2400" dirty="0" smtClean="0">
                <a:latin typeface="Times New Roman"/>
                <a:cs typeface="Times New Roman"/>
              </a:rPr>
              <a:t>Δ</a:t>
            </a:r>
            <a:r>
              <a:rPr lang="en-US" altLang="zh-TW" sz="2400" dirty="0" smtClean="0">
                <a:latin typeface="Times New Roman"/>
                <a:cs typeface="Times New Roman"/>
              </a:rPr>
              <a:t>E and M</a:t>
            </a:r>
            <a:r>
              <a:rPr lang="en-US" altLang="zh-TW" sz="2400" baseline="-25000" dirty="0" smtClean="0">
                <a:latin typeface="Times New Roman"/>
                <a:cs typeface="Times New Roman"/>
              </a:rPr>
              <a:t>3</a:t>
            </a:r>
            <a:r>
              <a:rPr lang="en-US" altLang="zh-TW" sz="2400" baseline="-25000" dirty="0" smtClean="0">
                <a:latin typeface="Times New Roman"/>
                <a:cs typeface="Times New Roman"/>
                <a:sym typeface="Symbol"/>
              </a:rPr>
              <a:t></a:t>
            </a:r>
            <a:r>
              <a:rPr lang="en-US" altLang="zh-TW" sz="2400" baseline="-25000" dirty="0" smtClean="0"/>
              <a:t>  </a:t>
            </a:r>
            <a:r>
              <a:rPr lang="en-US" altLang="zh-TW" sz="2400" dirty="0" smtClean="0"/>
              <a:t>plane</a:t>
            </a:r>
          </a:p>
          <a:p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Use likelihood fit to extract signal amplitudes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34480" y="116632"/>
            <a:ext cx="4161656" cy="634082"/>
          </a:xfrm>
        </p:spPr>
        <p:txBody>
          <a:bodyPr/>
          <a:lstStyle/>
          <a:p>
            <a:r>
              <a:rPr lang="en-US" altLang="zh-TW" dirty="0" smtClean="0"/>
              <a:t>Analysis strategy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971600" y="1556792"/>
            <a:ext cx="3974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D</a:t>
            </a:r>
            <a:r>
              <a:rPr lang="en-US" altLang="zh-TW" baseline="30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*+</a:t>
            </a:r>
            <a:r>
              <a:rPr lang="en-US" altLang="zh-TW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baseline="30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0</a:t>
            </a:r>
            <a:r>
              <a:rPr lang="en-US" altLang="zh-TW" baseline="30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/>
              </a:rPr>
              <a:t></a:t>
            </a:r>
            <a:r>
              <a:rPr lang="en-US" altLang="zh-TW" baseline="30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+  </a:t>
            </a:r>
            <a:r>
              <a:rPr lang="en-US" altLang="zh-TW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(</a:t>
            </a:r>
            <a:r>
              <a:rPr lang="en-US" altLang="zh-TW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baseline="30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0 </a:t>
            </a:r>
            <a:r>
              <a:rPr lang="en-US" altLang="zh-TW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baseline="30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-</a:t>
            </a:r>
            <a:r>
              <a:rPr lang="en-US" altLang="zh-TW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baseline="30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) </a:t>
            </a:r>
            <a:endParaRPr lang="zh-TW" altLang="en-US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12976"/>
            <a:ext cx="31683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768752" cy="634082"/>
          </a:xfrm>
        </p:spPr>
        <p:txBody>
          <a:bodyPr/>
          <a:lstStyle/>
          <a:p>
            <a:r>
              <a:rPr lang="en-US" altLang="zh-TW" dirty="0" smtClean="0"/>
              <a:t>Background study on </a:t>
            </a:r>
            <a:r>
              <a:rPr lang="en-US" altLang="zh-TW" dirty="0" err="1" smtClean="0"/>
              <a:t>Dalitz</a:t>
            </a:r>
            <a:r>
              <a:rPr lang="en-US" altLang="zh-TW" dirty="0" smtClean="0"/>
              <a:t> plot</a:t>
            </a:r>
            <a:endParaRPr lang="zh-TW" altLang="en-US" dirty="0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171" y="1052513"/>
            <a:ext cx="745565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21</a:t>
            </a:fld>
            <a:endParaRPr kumimoji="0" lang="en-US" altLang="zh-TW" sz="1400" b="1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395536" y="1052736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2000" dirty="0" smtClean="0">
                <a:solidFill>
                  <a:schemeClr val="accent6"/>
                </a:solidFill>
              </a:rPr>
              <a:t>signal region I</a:t>
            </a:r>
            <a:endParaRPr lang="zh-TW" altLang="en-US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62056" cy="634082"/>
          </a:xfrm>
        </p:spPr>
        <p:txBody>
          <a:bodyPr/>
          <a:lstStyle/>
          <a:p>
            <a:r>
              <a:rPr lang="en-US" altLang="zh-TW" sz="3200" dirty="0" smtClean="0"/>
              <a:t>Complicated amplitudes with two kinds of sequential two-body decays</a:t>
            </a:r>
            <a:endParaRPr lang="zh-TW" altLang="en-US" sz="3200" dirty="0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90145"/>
            <a:ext cx="8420100" cy="35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385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22</a:t>
            </a:fld>
            <a:endParaRPr kumimoji="0" lang="en-US" altLang="zh-TW" sz="1400" b="1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3491880" y="566124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altLang="zh-TW" dirty="0" smtClean="0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lang="el-GR" altLang="zh-TW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</a:t>
            </a:r>
            <a:r>
              <a:rPr lang="en-US" altLang="zh-TW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altLang="zh-TW" dirty="0" smtClean="0">
                <a:solidFill>
                  <a:srgbClr val="FF0000"/>
                </a:solidFill>
              </a:rPr>
              <a:t>s an example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90464" y="116632"/>
            <a:ext cx="7762056" cy="634082"/>
          </a:xfrm>
        </p:spPr>
        <p:txBody>
          <a:bodyPr/>
          <a:lstStyle/>
          <a:p>
            <a:r>
              <a:rPr lang="en-US" altLang="zh-TW" dirty="0" smtClean="0"/>
              <a:t>Results of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*+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-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 pitchFamily="18" charset="2"/>
              </a:rPr>
              <a:t>ω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0415"/>
            <a:ext cx="8229600" cy="50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851139" y="447055"/>
            <a:ext cx="332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sz="2400" dirty="0" smtClean="0">
                <a:solidFill>
                  <a:srgbClr val="00B050"/>
                </a:solidFill>
              </a:rPr>
              <a:t>Phys.Rev.D92, 012013</a:t>
            </a:r>
            <a:endParaRPr lang="zh-TW" altLang="en-US" sz="2400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23</a:t>
            </a:fld>
            <a:endParaRPr kumimoji="0" lang="en-US" altLang="zh-TW" sz="1400" b="1" dirty="0" smtClean="0"/>
          </a:p>
        </p:txBody>
      </p:sp>
      <p:cxnSp>
        <p:nvCxnSpPr>
          <p:cNvPr id="7" name="Straight Connector 31"/>
          <p:cNvCxnSpPr>
            <a:cxnSpLocks noChangeShapeType="1"/>
          </p:cNvCxnSpPr>
          <p:nvPr/>
        </p:nvCxnSpPr>
        <p:spPr bwMode="auto">
          <a:xfrm>
            <a:off x="3779912" y="188640"/>
            <a:ext cx="21490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" name="文字方塊 7"/>
          <p:cNvSpPr txBox="1"/>
          <p:nvPr/>
        </p:nvSpPr>
        <p:spPr>
          <a:xfrm>
            <a:off x="1187624" y="980728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2400" dirty="0" smtClean="0">
                <a:solidFill>
                  <a:srgbClr val="C00000"/>
                </a:solidFill>
              </a:rPr>
              <a:t>D** enriched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139952" y="1052736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2400" dirty="0" smtClean="0">
                <a:solidFill>
                  <a:srgbClr val="C00000"/>
                </a:solidFill>
              </a:rPr>
              <a:t>D** depleted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95736" y="116632"/>
            <a:ext cx="4248472" cy="634082"/>
          </a:xfrm>
        </p:spPr>
        <p:txBody>
          <a:bodyPr/>
          <a:lstStyle/>
          <a:p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 pitchFamily="18" charset="2"/>
              </a:rPr>
              <a:t>ω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3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-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 pitchFamily="18" charset="2"/>
              </a:rPr>
              <a:t> spectrum </a:t>
            </a:r>
            <a:endParaRPr lang="zh-TW" alt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5"/>
            <a:ext cx="8748464" cy="52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24</a:t>
            </a:fld>
            <a:endParaRPr kumimoji="0" lang="en-US" altLang="zh-TW" sz="1400" b="1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1187624" y="980728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2400" dirty="0" smtClean="0">
                <a:solidFill>
                  <a:srgbClr val="C00000"/>
                </a:solidFill>
              </a:rPr>
              <a:t>D** enriched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139952" y="1052736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2400" dirty="0" smtClean="0">
                <a:solidFill>
                  <a:srgbClr val="C00000"/>
                </a:solidFill>
              </a:rPr>
              <a:t>D** depleted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408712" cy="634082"/>
          </a:xfrm>
        </p:spPr>
        <p:txBody>
          <a:bodyPr/>
          <a:lstStyle/>
          <a:p>
            <a:r>
              <a:rPr lang="en-US" altLang="zh-TW" dirty="0" smtClean="0"/>
              <a:t>Results of angular analysis </a:t>
            </a:r>
            <a:endParaRPr lang="zh-TW" alt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90" y="1124744"/>
            <a:ext cx="849160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25</a:t>
            </a:fld>
            <a:endParaRPr kumimoji="0" lang="en-US" altLang="zh-TW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447800"/>
            <a:ext cx="8686800" cy="4525963"/>
          </a:xfrm>
          <a:blipFill rotWithShape="1">
            <a:blip r:embed="rId2" cstate="print"/>
            <a:stretch>
              <a:fillRect l="-421" t="-674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noFill/>
              </a:rPr>
              <a:t> </a:t>
            </a:r>
          </a:p>
        </p:txBody>
      </p:sp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1836465" y="115888"/>
            <a:ext cx="6695975" cy="6350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3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p</a:t>
            </a:r>
            <a:r>
              <a:rPr lang="el-GR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新細明體" pitchFamily="18" charset="-120"/>
                <a:cs typeface="Times New Roman"/>
              </a:rPr>
              <a:t>Λ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3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(*)</a:t>
            </a:r>
            <a:r>
              <a:rPr lang="en-US" altLang="zh-TW" sz="3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- </a:t>
            </a:r>
            <a:r>
              <a:rPr lang="en-US" altLang="zh-TW" dirty="0" smtClean="0">
                <a:cs typeface="Times New Roman" pitchFamily="18" charset="0"/>
              </a:rPr>
              <a:t>physics motivation</a:t>
            </a:r>
          </a:p>
        </p:txBody>
      </p:sp>
      <p:grpSp>
        <p:nvGrpSpPr>
          <p:cNvPr id="26627" name="群組 10"/>
          <p:cNvGrpSpPr>
            <a:grpSpLocks/>
          </p:cNvGrpSpPr>
          <p:nvPr/>
        </p:nvGrpSpPr>
        <p:grpSpPr bwMode="auto">
          <a:xfrm>
            <a:off x="419100" y="2679700"/>
            <a:ext cx="2763838" cy="2549525"/>
            <a:chOff x="5867400" y="1076947"/>
            <a:chExt cx="3039862" cy="2804428"/>
          </a:xfrm>
        </p:grpSpPr>
        <p:pic>
          <p:nvPicPr>
            <p:cNvPr id="266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0" y="1076947"/>
              <a:ext cx="3039862" cy="2804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8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972385" y="1200417"/>
              <a:ext cx="1687975" cy="440896"/>
            </a:xfrm>
            <a:prstGeom prst="rect">
              <a:avLst/>
            </a:prstGeom>
            <a:blipFill rotWithShape="1">
              <a:blip r:embed="rId4" cstate="print"/>
              <a:stretch>
                <a:fillRect r="-13546" b="-7576"/>
              </a:stretch>
            </a:blipFill>
          </p:spPr>
          <p:txBody>
            <a:bodyPr/>
            <a:lstStyle/>
            <a:p>
              <a:pPr>
                <a:buNone/>
                <a:defRPr/>
              </a:pPr>
              <a:endParaRPr lang="zh-TW" altLang="en-US" dirty="0">
                <a:noFill/>
              </a:endParaRPr>
            </a:p>
          </p:txBody>
        </p:sp>
      </p:grp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641305"/>
            <a:ext cx="462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0" name="群組 24"/>
          <p:cNvGrpSpPr>
            <a:grpSpLocks/>
          </p:cNvGrpSpPr>
          <p:nvPr/>
        </p:nvGrpSpPr>
        <p:grpSpPr bwMode="auto">
          <a:xfrm>
            <a:off x="3622675" y="2636838"/>
            <a:ext cx="5126038" cy="2492375"/>
            <a:chOff x="3505200" y="3898075"/>
            <a:chExt cx="5126182" cy="2491662"/>
          </a:xfrm>
        </p:grpSpPr>
        <p:grpSp>
          <p:nvGrpSpPr>
            <p:cNvPr id="26637" name="群組 16"/>
            <p:cNvGrpSpPr>
              <a:grpSpLocks/>
            </p:cNvGrpSpPr>
            <p:nvPr/>
          </p:nvGrpSpPr>
          <p:grpSpPr bwMode="auto">
            <a:xfrm>
              <a:off x="3505200" y="3898075"/>
              <a:ext cx="5126182" cy="2491662"/>
              <a:chOff x="762000" y="3976106"/>
              <a:chExt cx="5638800" cy="2740828"/>
            </a:xfrm>
          </p:grpSpPr>
          <p:pic>
            <p:nvPicPr>
              <p:cNvPr id="26640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2000" y="3976106"/>
                <a:ext cx="2740828" cy="2740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1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637497" y="3992190"/>
                <a:ext cx="2763303" cy="2717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矩形 17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54918" y="5519740"/>
              <a:ext cx="1612493" cy="400110"/>
            </a:xfrm>
            <a:prstGeom prst="rect">
              <a:avLst/>
            </a:prstGeom>
            <a:blipFill rotWithShape="1">
              <a:blip r:embed="rId8" cstate="print"/>
              <a:stretch>
                <a:fillRect b="-9231"/>
              </a:stretch>
            </a:blipFill>
          </p:spPr>
          <p:txBody>
            <a:bodyPr/>
            <a:lstStyle/>
            <a:p>
              <a:pPr>
                <a:buNone/>
                <a:defRPr/>
              </a:pPr>
              <a:endParaRPr lang="zh-TW" altLang="en-US" dirty="0">
                <a:noFill/>
              </a:endParaRPr>
            </a:p>
          </p:txBody>
        </p:sp>
        <p:sp>
          <p:nvSpPr>
            <p:cNvPr id="19" name="矩形 18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548988" y="5618215"/>
              <a:ext cx="1515671" cy="400815"/>
            </a:xfrm>
            <a:prstGeom prst="rect">
              <a:avLst/>
            </a:prstGeom>
            <a:blipFill rotWithShape="1">
              <a:blip r:embed="rId9" cstate="print"/>
              <a:stretch>
                <a:fillRect r="-1613" b="-7576"/>
              </a:stretch>
            </a:blipFill>
          </p:spPr>
          <p:txBody>
            <a:bodyPr/>
            <a:lstStyle/>
            <a:p>
              <a:pPr>
                <a:buNone/>
                <a:defRPr/>
              </a:pPr>
              <a:r>
                <a:rPr lang="zh-TW" altLang="en-US" dirty="0">
                  <a:noFill/>
                </a:rPr>
                <a:t> </a:t>
              </a:r>
            </a:p>
          </p:txBody>
        </p:sp>
      </p:grp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Yun-Tsung, Lai @ NTU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50493-668E-462D-BF33-F07E024200E8}" type="slidenum">
              <a:rPr lang="zh-TW" altLang="en-US"/>
              <a:pPr>
                <a:defRPr/>
              </a:pPr>
              <a:t>26</a:t>
            </a:fld>
            <a:endParaRPr lang="zh-TW" altLang="en-US" dirty="0"/>
          </a:p>
        </p:txBody>
      </p:sp>
      <p:sp>
        <p:nvSpPr>
          <p:cNvPr id="4" name="文字方塊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45287" y="1126485"/>
            <a:ext cx="1303177" cy="646331"/>
          </a:xfrm>
          <a:prstGeom prst="rect">
            <a:avLst/>
          </a:prstGeom>
          <a:blipFill rotWithShape="1">
            <a:blip r:embed="rId10" cstate="print"/>
            <a:stretch>
              <a:fillRect t="-3704" r="-1389" b="-12963"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  <a:defRPr/>
            </a:pPr>
            <a:r>
              <a:rPr lang="zh-TW" altLang="en-US" dirty="0">
                <a:noFill/>
              </a:rPr>
              <a:t> </a:t>
            </a:r>
          </a:p>
        </p:txBody>
      </p:sp>
      <p:pic>
        <p:nvPicPr>
          <p:cNvPr id="26635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45283" y="5445224"/>
            <a:ext cx="1858565" cy="76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投影片編號版面配置區 4"/>
          <p:cNvSpPr txBox="1">
            <a:spLocks/>
          </p:cNvSpPr>
          <p:nvPr/>
        </p:nvSpPr>
        <p:spPr bwMode="auto">
          <a:xfrm>
            <a:off x="6948488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500" kern="1200" smtClean="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26</a:t>
            </a:fld>
            <a:endParaRPr kumimoji="0" lang="en-US" altLang="zh-TW" sz="1400" b="1" dirty="0"/>
          </a:p>
        </p:txBody>
      </p:sp>
      <p:sp>
        <p:nvSpPr>
          <p:cNvPr id="21" name="文字方塊 22"/>
          <p:cNvSpPr txBox="1">
            <a:spLocks noChangeArrowheads="1"/>
          </p:cNvSpPr>
          <p:nvPr/>
        </p:nvSpPr>
        <p:spPr bwMode="auto">
          <a:xfrm>
            <a:off x="4788024" y="1372706"/>
            <a:ext cx="19442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文字方塊 22"/>
          <p:cNvSpPr txBox="1">
            <a:spLocks noChangeArrowheads="1"/>
          </p:cNvSpPr>
          <p:nvPr/>
        </p:nvSpPr>
        <p:spPr bwMode="auto">
          <a:xfrm>
            <a:off x="7812360" y="2132856"/>
            <a:ext cx="10801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95936" y="5949280"/>
            <a:ext cx="181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sz="1800" b="1" dirty="0" smtClean="0">
                <a:solidFill>
                  <a:srgbClr val="0000FF"/>
                </a:solidFill>
              </a:rPr>
              <a:t>PRD74, 051101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4716016" y="5085184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1800" dirty="0" smtClean="0">
                <a:solidFill>
                  <a:srgbClr val="C00000"/>
                </a:solidFill>
              </a:rPr>
              <a:t>large forward backward </a:t>
            </a:r>
            <a:r>
              <a:rPr lang="en-US" altLang="zh-TW" sz="1800" dirty="0" err="1" smtClean="0">
                <a:solidFill>
                  <a:srgbClr val="C00000"/>
                </a:solidFill>
              </a:rPr>
              <a:t>asym</a:t>
            </a:r>
            <a:r>
              <a:rPr lang="en-US" altLang="zh-TW" sz="1800" dirty="0" smtClean="0">
                <a:solidFill>
                  <a:srgbClr val="C00000"/>
                </a:solidFill>
              </a:rPr>
              <a:t>. found</a:t>
            </a:r>
            <a:endParaRPr lang="zh-TW" altLang="en-US" sz="1800" dirty="0">
              <a:solidFill>
                <a:srgbClr val="C00000"/>
              </a:solidFill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 flipV="1">
            <a:off x="7235930" y="4675103"/>
            <a:ext cx="792454" cy="41008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H="1" flipV="1">
            <a:off x="5364088" y="4581128"/>
            <a:ext cx="576064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 bwMode="auto">
          <a:xfrm>
            <a:off x="3275856" y="188640"/>
            <a:ext cx="216024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文字方塊 25"/>
          <p:cNvSpPr txBox="1"/>
          <p:nvPr/>
        </p:nvSpPr>
        <p:spPr>
          <a:xfrm>
            <a:off x="6732240" y="2420888"/>
            <a:ext cx="2595582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angle between proton and meson </a:t>
            </a:r>
          </a:p>
          <a:p>
            <a:pPr>
              <a:buNone/>
            </a:pPr>
            <a:r>
              <a:rPr lang="en-US" altLang="zh-TW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in the </a:t>
            </a:r>
            <a:r>
              <a:rPr lang="en-US" altLang="zh-TW" sz="1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dibaryon</a:t>
            </a:r>
            <a:r>
              <a:rPr lang="en-US" altLang="zh-TW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rest frame 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219200"/>
            <a:ext cx="8229600" cy="4754563"/>
          </a:xfrm>
          <a:blipFill rotWithShape="1">
            <a:blip r:embed="rId2" cstate="print"/>
            <a:stretch>
              <a:fillRect l="-519" t="-256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noFill/>
              </a:rPr>
              <a:t> </a:t>
            </a:r>
          </a:p>
        </p:txBody>
      </p:sp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1836465" y="115888"/>
            <a:ext cx="6551959" cy="635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cs typeface="Times New Roman" pitchFamily="18" charset="0"/>
              </a:rPr>
              <a:t>Theoretical predictions</a:t>
            </a:r>
          </a:p>
        </p:txBody>
      </p:sp>
      <p:grpSp>
        <p:nvGrpSpPr>
          <p:cNvPr id="27651" name="群組 15"/>
          <p:cNvGrpSpPr>
            <a:grpSpLocks/>
          </p:cNvGrpSpPr>
          <p:nvPr/>
        </p:nvGrpSpPr>
        <p:grpSpPr bwMode="auto">
          <a:xfrm>
            <a:off x="6372200" y="3582988"/>
            <a:ext cx="2771798" cy="2354868"/>
            <a:chOff x="6386202" y="1818492"/>
            <a:chExt cx="2770869" cy="2354803"/>
          </a:xfrm>
        </p:grpSpPr>
        <p:pic>
          <p:nvPicPr>
            <p:cNvPr id="2766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668" r="52548"/>
            <a:stretch>
              <a:fillRect/>
            </a:stretch>
          </p:blipFill>
          <p:spPr bwMode="auto">
            <a:xfrm>
              <a:off x="6671880" y="1818492"/>
              <a:ext cx="2485191" cy="2243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1" name="文字方塊 8"/>
            <p:cNvSpPr txBox="1">
              <a:spLocks noChangeArrowheads="1"/>
            </p:cNvSpPr>
            <p:nvPr/>
          </p:nvSpPr>
          <p:spPr bwMode="auto">
            <a:xfrm>
              <a:off x="6386202" y="3773196"/>
              <a:ext cx="2477528" cy="4000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Current type</a:t>
              </a:r>
            </a:p>
          </p:txBody>
        </p:sp>
      </p:grpSp>
      <p:grpSp>
        <p:nvGrpSpPr>
          <p:cNvPr id="27652" name="群組 20"/>
          <p:cNvGrpSpPr>
            <a:grpSpLocks/>
          </p:cNvGrpSpPr>
          <p:nvPr/>
        </p:nvGrpSpPr>
        <p:grpSpPr bwMode="auto">
          <a:xfrm>
            <a:off x="6553200" y="1113854"/>
            <a:ext cx="2582863" cy="2283208"/>
            <a:chOff x="9662984" y="1970892"/>
            <a:chExt cx="2582562" cy="2283700"/>
          </a:xfrm>
        </p:grpSpPr>
        <p:pic>
          <p:nvPicPr>
            <p:cNvPr id="276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3535" r="2003"/>
            <a:stretch>
              <a:fillRect/>
            </a:stretch>
          </p:blipFill>
          <p:spPr bwMode="auto">
            <a:xfrm>
              <a:off x="9662984" y="1970892"/>
              <a:ext cx="2582562" cy="2243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文字方塊 22"/>
            <p:cNvSpPr txBox="1">
              <a:spLocks noChangeArrowheads="1"/>
            </p:cNvSpPr>
            <p:nvPr/>
          </p:nvSpPr>
          <p:spPr bwMode="auto">
            <a:xfrm>
              <a:off x="9775273" y="3854396"/>
              <a:ext cx="2154719" cy="4001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Transition </a:t>
              </a:r>
              <a:r>
                <a:rPr lang="en-US" altLang="zh-TW" sz="2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type </a:t>
              </a:r>
              <a:endParaRPr lang="en-US" altLang="zh-TW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Yun-Tsung, Lai @ NTU</a:t>
            </a:r>
            <a:endParaRPr lang="zh-TW" alt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3C115-C3AF-4339-A9B8-6754E03778C1}" type="slidenum">
              <a:rPr lang="zh-TW" altLang="en-US"/>
              <a:pPr>
                <a:defRPr/>
              </a:pPr>
              <a:t>27</a:t>
            </a:fld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14401" y="4613357"/>
          <a:ext cx="5181599" cy="1911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00200"/>
                <a:gridCol w="2057399"/>
              </a:tblGrid>
              <a:tr h="365760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t="-8333" r="-240000" b="-44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theoretical</a:t>
                      </a:r>
                      <a:endParaRPr lang="en-US" sz="1800" b="0" i="0" u="none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experimental</a:t>
                      </a:r>
                      <a:endParaRPr lang="en-US" sz="1800" b="0" i="0" u="none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231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t="-89041" r="-240000" b="-26849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95057" t="-89041" r="-128137" b="-26849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52226" t="-89041" b="-268493"/>
                      </a:stretch>
                    </a:blipFill>
                  </a:tcPr>
                </a:tc>
              </a:tr>
              <a:tr h="366332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t="-230000" r="-240000" b="-2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95057" t="-230000" r="-128137" b="-2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48 (90%</a:t>
                      </a:r>
                      <a:r>
                        <a:rPr lang="en-US" sz="1800" b="0" i="0" u="none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C.L</a:t>
                      </a:r>
                      <a:r>
                        <a:rPr lang="en-US" sz="1800" b="0" i="0" u="none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0" i="0" u="none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i="0" u="none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332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t="-330000" r="-240000" b="-1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95057" t="-330000" r="-128137" b="-1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US" sz="1800" b="0" i="0" u="none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332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t="-430000" r="-240000" b="-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95057" t="-430000" r="-128137" b="-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US" sz="1800" b="0" i="0" u="none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投影片編號版面配置區 4"/>
          <p:cNvSpPr txBox="1">
            <a:spLocks/>
          </p:cNvSpPr>
          <p:nvPr/>
        </p:nvSpPr>
        <p:spPr bwMode="auto">
          <a:xfrm>
            <a:off x="6948488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500" kern="1200" smtClean="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27</a:t>
            </a:fld>
            <a:endParaRPr kumimoji="0" lang="en-US" altLang="zh-TW" sz="1400" b="1" dirty="0"/>
          </a:p>
        </p:txBody>
      </p:sp>
      <p:sp>
        <p:nvSpPr>
          <p:cNvPr id="16" name="文字方塊 22"/>
          <p:cNvSpPr txBox="1">
            <a:spLocks noChangeArrowheads="1"/>
          </p:cNvSpPr>
          <p:nvPr/>
        </p:nvSpPr>
        <p:spPr bwMode="auto">
          <a:xfrm>
            <a:off x="3851920" y="1556792"/>
            <a:ext cx="194421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with predictions</a:t>
            </a:r>
            <a:r>
              <a:rPr lang="en-US" altLang="zh-TW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字方塊 22"/>
          <p:cNvSpPr txBox="1">
            <a:spLocks noChangeArrowheads="1"/>
          </p:cNvSpPr>
          <p:nvPr/>
        </p:nvSpPr>
        <p:spPr bwMode="auto">
          <a:xfrm>
            <a:off x="6948264" y="200834"/>
            <a:ext cx="194421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 Chen </a:t>
            </a:r>
            <a:r>
              <a:rPr lang="en-US" altLang="zh-TW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et. al. </a:t>
            </a:r>
            <a:r>
              <a:rPr lang="en-US" altLang="zh-TW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PRD78, 054016 </a:t>
            </a:r>
            <a:endParaRPr lang="en-US" altLang="zh-TW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Decay process:</a:t>
            </a:r>
            <a:endParaRPr lang="zh-TW" altLang="en-US" sz="2000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835696" y="116632"/>
            <a:ext cx="4536504" cy="634082"/>
          </a:xfrm>
        </p:spPr>
        <p:txBody>
          <a:bodyPr/>
          <a:lstStyle/>
          <a:p>
            <a:r>
              <a:rPr lang="en-US" altLang="zh-TW" dirty="0" smtClean="0"/>
              <a:t>Signal decay chain</a:t>
            </a:r>
            <a:endParaRPr lang="zh-TW" altLang="en-US" dirty="0"/>
          </a:p>
        </p:txBody>
      </p:sp>
      <p:grpSp>
        <p:nvGrpSpPr>
          <p:cNvPr id="7" name="群組 10"/>
          <p:cNvGrpSpPr/>
          <p:nvPr/>
        </p:nvGrpSpPr>
        <p:grpSpPr>
          <a:xfrm>
            <a:off x="323528" y="2384944"/>
            <a:ext cx="3888432" cy="3708352"/>
            <a:chOff x="323528" y="2384944"/>
            <a:chExt cx="3888432" cy="3708352"/>
          </a:xfrm>
        </p:grpSpPr>
        <p:grpSp>
          <p:nvGrpSpPr>
            <p:cNvPr id="8" name="群組 6"/>
            <p:cNvGrpSpPr/>
            <p:nvPr/>
          </p:nvGrpSpPr>
          <p:grpSpPr>
            <a:xfrm>
              <a:off x="1644368" y="2384944"/>
              <a:ext cx="623376" cy="540000"/>
              <a:chOff x="2046375" y="1808880"/>
              <a:chExt cx="623376" cy="540000"/>
            </a:xfrm>
          </p:grpSpPr>
          <p:sp>
            <p:nvSpPr>
              <p:cNvPr id="21" name="橢圓 20"/>
              <p:cNvSpPr>
                <a:spLocks noChangeAspect="1"/>
              </p:cNvSpPr>
              <p:nvPr/>
            </p:nvSpPr>
            <p:spPr>
              <a:xfrm>
                <a:off x="2087844" y="1808880"/>
                <a:ext cx="539940" cy="540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75" y="1858325"/>
                <a:ext cx="623376" cy="47705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buNone/>
                </a:pPr>
                <a:r>
                  <a:rPr lang="zh-TW" altLang="en-US" dirty="0">
                    <a:noFill/>
                  </a:rPr>
                  <a:t> </a:t>
                </a:r>
              </a:p>
            </p:txBody>
          </p:sp>
        </p:grpSp>
        <p:grpSp>
          <p:nvGrpSpPr>
            <p:cNvPr id="9" name="群組 7"/>
            <p:cNvGrpSpPr/>
            <p:nvPr/>
          </p:nvGrpSpPr>
          <p:grpSpPr>
            <a:xfrm>
              <a:off x="323528" y="5489596"/>
              <a:ext cx="539940" cy="567756"/>
              <a:chOff x="4998823" y="3815320"/>
              <a:chExt cx="539940" cy="567756"/>
            </a:xfrm>
          </p:grpSpPr>
          <p:sp>
            <p:nvSpPr>
              <p:cNvPr id="27" name="橢圓 26"/>
              <p:cNvSpPr>
                <a:spLocks noChangeAspect="1"/>
              </p:cNvSpPr>
              <p:nvPr/>
            </p:nvSpPr>
            <p:spPr>
              <a:xfrm>
                <a:off x="4998823" y="3843076"/>
                <a:ext cx="539940" cy="5400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63" y="3815320"/>
                <a:ext cx="440249" cy="47705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0256"/>
                </a:stretch>
              </a:blipFill>
            </p:spPr>
            <p:txBody>
              <a:bodyPr/>
              <a:lstStyle/>
              <a:p>
                <a:pPr>
                  <a:buNone/>
                </a:pPr>
                <a:r>
                  <a:rPr lang="zh-TW" altLang="en-US" dirty="0">
                    <a:noFill/>
                  </a:rPr>
                  <a:t> </a:t>
                </a:r>
              </a:p>
            </p:txBody>
          </p:sp>
        </p:grpSp>
        <p:cxnSp>
          <p:nvCxnSpPr>
            <p:cNvPr id="40" name="直線單箭頭接點 39"/>
            <p:cNvCxnSpPr>
              <a:stCxn id="21" idx="3"/>
              <a:endCxn id="27" idx="0"/>
            </p:cNvCxnSpPr>
            <p:nvPr/>
          </p:nvCxnSpPr>
          <p:spPr>
            <a:xfrm flipH="1">
              <a:off x="593498" y="2845863"/>
              <a:ext cx="1171411" cy="267148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群組 35"/>
            <p:cNvGrpSpPr/>
            <p:nvPr/>
          </p:nvGrpSpPr>
          <p:grpSpPr>
            <a:xfrm>
              <a:off x="1619672" y="5517352"/>
              <a:ext cx="648639" cy="540000"/>
              <a:chOff x="4962939" y="3843076"/>
              <a:chExt cx="648639" cy="540000"/>
            </a:xfrm>
          </p:grpSpPr>
          <p:sp>
            <p:nvSpPr>
              <p:cNvPr id="39" name="橢圓 38"/>
              <p:cNvSpPr>
                <a:spLocks noChangeAspect="1"/>
              </p:cNvSpPr>
              <p:nvPr/>
            </p:nvSpPr>
            <p:spPr>
              <a:xfrm>
                <a:off x="4998823" y="3843076"/>
                <a:ext cx="539940" cy="5400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939" y="3874549"/>
                <a:ext cx="648639" cy="4770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buNone/>
                </a:pPr>
                <a:endParaRPr lang="zh-TW" altLang="en-US" dirty="0">
                  <a:noFill/>
                </a:endParaRPr>
              </a:p>
            </p:txBody>
          </p:sp>
        </p:grpSp>
        <p:grpSp>
          <p:nvGrpSpPr>
            <p:cNvPr id="11" name="群組 42"/>
            <p:cNvGrpSpPr/>
            <p:nvPr/>
          </p:nvGrpSpPr>
          <p:grpSpPr>
            <a:xfrm>
              <a:off x="1655796" y="3933176"/>
              <a:ext cx="539940" cy="540000"/>
              <a:chOff x="2087844" y="1808880"/>
              <a:chExt cx="539940" cy="540000"/>
            </a:xfrm>
          </p:grpSpPr>
          <p:sp>
            <p:nvSpPr>
              <p:cNvPr id="44" name="橢圓 43"/>
              <p:cNvSpPr>
                <a:spLocks noChangeAspect="1"/>
              </p:cNvSpPr>
              <p:nvPr/>
            </p:nvSpPr>
            <p:spPr>
              <a:xfrm>
                <a:off x="2087844" y="1808880"/>
                <a:ext cx="539940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187" y="1858325"/>
                <a:ext cx="450764" cy="47788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r="-1351"/>
                </a:stretch>
              </a:blipFill>
            </p:spPr>
            <p:txBody>
              <a:bodyPr/>
              <a:lstStyle/>
              <a:p>
                <a:pPr>
                  <a:buNone/>
                </a:pPr>
                <a:r>
                  <a:rPr lang="zh-TW" altLang="en-US" dirty="0">
                    <a:noFill/>
                  </a:rPr>
                  <a:t> </a:t>
                </a:r>
              </a:p>
            </p:txBody>
          </p:sp>
        </p:grpSp>
        <p:grpSp>
          <p:nvGrpSpPr>
            <p:cNvPr id="12" name="群組 45"/>
            <p:cNvGrpSpPr/>
            <p:nvPr/>
          </p:nvGrpSpPr>
          <p:grpSpPr>
            <a:xfrm>
              <a:off x="2339752" y="3933176"/>
              <a:ext cx="670633" cy="540000"/>
              <a:chOff x="2051720" y="1808880"/>
              <a:chExt cx="670633" cy="540000"/>
            </a:xfrm>
          </p:grpSpPr>
          <p:sp>
            <p:nvSpPr>
              <p:cNvPr id="47" name="橢圓 46"/>
              <p:cNvSpPr>
                <a:spLocks noChangeAspect="1"/>
              </p:cNvSpPr>
              <p:nvPr/>
            </p:nvSpPr>
            <p:spPr>
              <a:xfrm>
                <a:off x="2087844" y="1808880"/>
                <a:ext cx="539940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844824"/>
                <a:ext cx="670633" cy="47705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buNone/>
                </a:pPr>
                <a:endParaRPr lang="zh-TW" altLang="en-US" dirty="0">
                  <a:noFill/>
                </a:endParaRPr>
              </a:p>
            </p:txBody>
          </p:sp>
        </p:grpSp>
        <p:cxnSp>
          <p:nvCxnSpPr>
            <p:cNvPr id="51" name="直線單箭頭接點 50"/>
            <p:cNvCxnSpPr>
              <a:stCxn id="21" idx="5"/>
              <a:endCxn id="47" idx="1"/>
            </p:cNvCxnSpPr>
            <p:nvPr/>
          </p:nvCxnSpPr>
          <p:spPr>
            <a:xfrm>
              <a:off x="2146705" y="2845863"/>
              <a:ext cx="308243" cy="116639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>
              <a:stCxn id="21" idx="4"/>
              <a:endCxn id="44" idx="0"/>
            </p:cNvCxnSpPr>
            <p:nvPr/>
          </p:nvCxnSpPr>
          <p:spPr>
            <a:xfrm flipH="1">
              <a:off x="1925766" y="2924944"/>
              <a:ext cx="30041" cy="10082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群組 52"/>
            <p:cNvGrpSpPr/>
            <p:nvPr/>
          </p:nvGrpSpPr>
          <p:grpSpPr>
            <a:xfrm>
              <a:off x="1007724" y="5489596"/>
              <a:ext cx="539940" cy="567756"/>
              <a:chOff x="4998823" y="3815320"/>
              <a:chExt cx="539940" cy="567756"/>
            </a:xfrm>
          </p:grpSpPr>
          <p:sp>
            <p:nvSpPr>
              <p:cNvPr id="54" name="橢圓 53"/>
              <p:cNvSpPr>
                <a:spLocks noChangeAspect="1"/>
              </p:cNvSpPr>
              <p:nvPr/>
            </p:nvSpPr>
            <p:spPr>
              <a:xfrm>
                <a:off x="4998823" y="3843076"/>
                <a:ext cx="539940" cy="5400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63" y="3815320"/>
                <a:ext cx="440249" cy="477054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r="-32877" b="-10256"/>
                </a:stretch>
              </a:blipFill>
            </p:spPr>
            <p:txBody>
              <a:bodyPr/>
              <a:lstStyle/>
              <a:p>
                <a:pPr>
                  <a:buNone/>
                </a:pPr>
                <a:endParaRPr lang="zh-TW" altLang="en-US" dirty="0">
                  <a:noFill/>
                </a:endParaRPr>
              </a:p>
            </p:txBody>
          </p:sp>
        </p:grpSp>
        <p:grpSp>
          <p:nvGrpSpPr>
            <p:cNvPr id="14" name="群組 61"/>
            <p:cNvGrpSpPr/>
            <p:nvPr/>
          </p:nvGrpSpPr>
          <p:grpSpPr>
            <a:xfrm>
              <a:off x="3563321" y="5553296"/>
              <a:ext cx="648639" cy="540000"/>
              <a:chOff x="4998823" y="3843076"/>
              <a:chExt cx="648639" cy="540000"/>
            </a:xfrm>
          </p:grpSpPr>
          <p:sp>
            <p:nvSpPr>
              <p:cNvPr id="63" name="橢圓 62"/>
              <p:cNvSpPr>
                <a:spLocks noChangeAspect="1"/>
              </p:cNvSpPr>
              <p:nvPr/>
            </p:nvSpPr>
            <p:spPr>
              <a:xfrm>
                <a:off x="4998823" y="3843076"/>
                <a:ext cx="539940" cy="5400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823" y="3874549"/>
                <a:ext cx="648639" cy="47705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buNone/>
                </a:pPr>
                <a:endParaRPr lang="zh-TW" altLang="en-US" dirty="0">
                  <a:noFill/>
                </a:endParaRPr>
              </a:p>
            </p:txBody>
          </p:sp>
        </p:grpSp>
        <p:grpSp>
          <p:nvGrpSpPr>
            <p:cNvPr id="15" name="群組 65"/>
            <p:cNvGrpSpPr/>
            <p:nvPr/>
          </p:nvGrpSpPr>
          <p:grpSpPr>
            <a:xfrm>
              <a:off x="2915249" y="5553296"/>
              <a:ext cx="648639" cy="540000"/>
              <a:chOff x="4998823" y="3843076"/>
              <a:chExt cx="648639" cy="540000"/>
            </a:xfrm>
          </p:grpSpPr>
          <p:sp>
            <p:nvSpPr>
              <p:cNvPr id="67" name="橢圓 66"/>
              <p:cNvSpPr>
                <a:spLocks noChangeAspect="1"/>
              </p:cNvSpPr>
              <p:nvPr/>
            </p:nvSpPr>
            <p:spPr>
              <a:xfrm>
                <a:off x="4998823" y="3843076"/>
                <a:ext cx="539940" cy="5400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823" y="3874549"/>
                <a:ext cx="648639" cy="477054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buNone/>
                </a:pPr>
                <a:endParaRPr lang="zh-TW" altLang="en-US" dirty="0">
                  <a:noFill/>
                </a:endParaRPr>
              </a:p>
            </p:txBody>
          </p:sp>
        </p:grpSp>
        <p:grpSp>
          <p:nvGrpSpPr>
            <p:cNvPr id="16" name="群組 68"/>
            <p:cNvGrpSpPr/>
            <p:nvPr/>
          </p:nvGrpSpPr>
          <p:grpSpPr>
            <a:xfrm>
              <a:off x="2234604" y="5553296"/>
              <a:ext cx="681212" cy="540000"/>
              <a:chOff x="4926815" y="3843076"/>
              <a:chExt cx="681212" cy="540000"/>
            </a:xfrm>
          </p:grpSpPr>
          <p:sp>
            <p:nvSpPr>
              <p:cNvPr id="70" name="橢圓 69"/>
              <p:cNvSpPr>
                <a:spLocks noChangeAspect="1"/>
              </p:cNvSpPr>
              <p:nvPr/>
            </p:nvSpPr>
            <p:spPr>
              <a:xfrm>
                <a:off x="4998823" y="3843076"/>
                <a:ext cx="539940" cy="5400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15" y="3874549"/>
                <a:ext cx="681212" cy="477054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buNone/>
                </a:pPr>
                <a:endParaRPr lang="zh-TW" altLang="en-US" dirty="0">
                  <a:noFill/>
                </a:endParaRPr>
              </a:p>
            </p:txBody>
          </p:sp>
        </p:grpSp>
        <p:cxnSp>
          <p:nvCxnSpPr>
            <p:cNvPr id="72" name="直線單箭頭接點 71"/>
            <p:cNvCxnSpPr>
              <a:stCxn id="44" idx="3"/>
              <a:endCxn id="54" idx="0"/>
            </p:cNvCxnSpPr>
            <p:nvPr/>
          </p:nvCxnSpPr>
          <p:spPr>
            <a:xfrm flipH="1">
              <a:off x="1277694" y="4394095"/>
              <a:ext cx="457174" cy="112325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單箭頭接點 72"/>
            <p:cNvCxnSpPr>
              <a:stCxn id="45" idx="2"/>
              <a:endCxn id="39" idx="0"/>
            </p:cNvCxnSpPr>
            <p:nvPr/>
          </p:nvCxnSpPr>
          <p:spPr>
            <a:xfrm>
              <a:off x="1914521" y="4460509"/>
              <a:ext cx="11005" cy="105684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單箭頭接點 75"/>
            <p:cNvCxnSpPr>
              <a:stCxn id="47" idx="3"/>
              <a:endCxn id="70" idx="0"/>
            </p:cNvCxnSpPr>
            <p:nvPr/>
          </p:nvCxnSpPr>
          <p:spPr>
            <a:xfrm>
              <a:off x="2454948" y="4394095"/>
              <a:ext cx="121634" cy="115920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單箭頭接點 78"/>
            <p:cNvCxnSpPr>
              <a:stCxn id="47" idx="4"/>
              <a:endCxn id="67" idx="0"/>
            </p:cNvCxnSpPr>
            <p:nvPr/>
          </p:nvCxnSpPr>
          <p:spPr>
            <a:xfrm>
              <a:off x="2645846" y="4473176"/>
              <a:ext cx="539373" cy="108012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/>
            <p:cNvCxnSpPr>
              <a:stCxn id="47" idx="5"/>
              <a:endCxn id="63" idx="0"/>
            </p:cNvCxnSpPr>
            <p:nvPr/>
          </p:nvCxnSpPr>
          <p:spPr>
            <a:xfrm>
              <a:off x="2836744" y="4394095"/>
              <a:ext cx="996547" cy="115920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直線接點 122"/>
          <p:cNvCxnSpPr/>
          <p:nvPr/>
        </p:nvCxnSpPr>
        <p:spPr>
          <a:xfrm>
            <a:off x="4572000" y="1916832"/>
            <a:ext cx="0" cy="446449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群組 9"/>
          <p:cNvGrpSpPr/>
          <p:nvPr/>
        </p:nvGrpSpPr>
        <p:grpSpPr>
          <a:xfrm>
            <a:off x="5183621" y="2384944"/>
            <a:ext cx="3636851" cy="3672408"/>
            <a:chOff x="5183621" y="2384944"/>
            <a:chExt cx="3636851" cy="3672408"/>
          </a:xfrm>
        </p:grpSpPr>
        <p:grpSp>
          <p:nvGrpSpPr>
            <p:cNvPr id="18" name="群組 86"/>
            <p:cNvGrpSpPr/>
            <p:nvPr/>
          </p:nvGrpSpPr>
          <p:grpSpPr>
            <a:xfrm>
              <a:off x="6324321" y="2384944"/>
              <a:ext cx="623376" cy="540000"/>
              <a:chOff x="2046375" y="1808880"/>
              <a:chExt cx="623376" cy="540000"/>
            </a:xfrm>
          </p:grpSpPr>
          <p:sp>
            <p:nvSpPr>
              <p:cNvPr id="88" name="橢圓 87"/>
              <p:cNvSpPr>
                <a:spLocks noChangeAspect="1"/>
              </p:cNvSpPr>
              <p:nvPr/>
            </p:nvSpPr>
            <p:spPr>
              <a:xfrm>
                <a:off x="2087844" y="1808880"/>
                <a:ext cx="539940" cy="540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9" name="文字方塊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75" y="1858325"/>
                <a:ext cx="623376" cy="477054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buNone/>
                </a:pPr>
                <a:endParaRPr lang="zh-TW" altLang="en-US" dirty="0">
                  <a:noFill/>
                </a:endParaRPr>
              </a:p>
            </p:txBody>
          </p:sp>
        </p:grpSp>
        <p:grpSp>
          <p:nvGrpSpPr>
            <p:cNvPr id="19" name="群組 89"/>
            <p:cNvGrpSpPr/>
            <p:nvPr/>
          </p:nvGrpSpPr>
          <p:grpSpPr>
            <a:xfrm>
              <a:off x="5183621" y="5489596"/>
              <a:ext cx="539940" cy="567756"/>
              <a:chOff x="4998823" y="3815320"/>
              <a:chExt cx="539940" cy="567756"/>
            </a:xfrm>
          </p:grpSpPr>
          <p:sp>
            <p:nvSpPr>
              <p:cNvPr id="91" name="橢圓 90"/>
              <p:cNvSpPr>
                <a:spLocks noChangeAspect="1"/>
              </p:cNvSpPr>
              <p:nvPr/>
            </p:nvSpPr>
            <p:spPr>
              <a:xfrm>
                <a:off x="4998823" y="3843076"/>
                <a:ext cx="539940" cy="5400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2" name="文字方塊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63" y="3815320"/>
                <a:ext cx="440249" cy="477054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b="-10256"/>
                </a:stretch>
              </a:blipFill>
            </p:spPr>
            <p:txBody>
              <a:bodyPr/>
              <a:lstStyle/>
              <a:p>
                <a:pPr>
                  <a:buNone/>
                </a:pPr>
                <a:r>
                  <a:rPr lang="zh-TW" altLang="en-US" dirty="0">
                    <a:noFill/>
                  </a:rPr>
                  <a:t> </a:t>
                </a:r>
              </a:p>
            </p:txBody>
          </p:sp>
        </p:grpSp>
        <p:cxnSp>
          <p:nvCxnSpPr>
            <p:cNvPr id="93" name="直線單箭頭接點 92"/>
            <p:cNvCxnSpPr>
              <a:stCxn id="88" idx="3"/>
              <a:endCxn id="91" idx="7"/>
            </p:cNvCxnSpPr>
            <p:nvPr/>
          </p:nvCxnSpPr>
          <p:spPr>
            <a:xfrm flipH="1">
              <a:off x="5644489" y="2845863"/>
              <a:ext cx="800373" cy="275057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群組 93"/>
            <p:cNvGrpSpPr/>
            <p:nvPr/>
          </p:nvGrpSpPr>
          <p:grpSpPr>
            <a:xfrm>
              <a:off x="6299625" y="5517352"/>
              <a:ext cx="648639" cy="540000"/>
              <a:chOff x="4962939" y="3843076"/>
              <a:chExt cx="648639" cy="540000"/>
            </a:xfrm>
          </p:grpSpPr>
          <p:sp>
            <p:nvSpPr>
              <p:cNvPr id="95" name="橢圓 94"/>
              <p:cNvSpPr>
                <a:spLocks noChangeAspect="1"/>
              </p:cNvSpPr>
              <p:nvPr/>
            </p:nvSpPr>
            <p:spPr>
              <a:xfrm>
                <a:off x="4998823" y="3843076"/>
                <a:ext cx="539940" cy="5400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6" name="文字方塊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939" y="3874549"/>
                <a:ext cx="648639" cy="477054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buNone/>
                </a:pPr>
                <a:endParaRPr lang="zh-TW" altLang="en-US" dirty="0">
                  <a:noFill/>
                </a:endParaRPr>
              </a:p>
            </p:txBody>
          </p:sp>
        </p:grpSp>
        <p:grpSp>
          <p:nvGrpSpPr>
            <p:cNvPr id="23" name="群組 96"/>
            <p:cNvGrpSpPr/>
            <p:nvPr/>
          </p:nvGrpSpPr>
          <p:grpSpPr>
            <a:xfrm>
              <a:off x="6371633" y="4005184"/>
              <a:ext cx="539940" cy="540000"/>
              <a:chOff x="2087844" y="1808880"/>
              <a:chExt cx="539940" cy="540000"/>
            </a:xfrm>
          </p:grpSpPr>
          <p:sp>
            <p:nvSpPr>
              <p:cNvPr id="98" name="橢圓 97"/>
              <p:cNvSpPr>
                <a:spLocks noChangeAspect="1"/>
              </p:cNvSpPr>
              <p:nvPr/>
            </p:nvSpPr>
            <p:spPr>
              <a:xfrm>
                <a:off x="2087844" y="1808880"/>
                <a:ext cx="539940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9" name="文字方塊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187" y="1858325"/>
                <a:ext cx="450764" cy="477888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buNone/>
                </a:pPr>
                <a:r>
                  <a:rPr lang="zh-TW" altLang="en-US" dirty="0">
                    <a:noFill/>
                  </a:rPr>
                  <a:t> </a:t>
                </a:r>
              </a:p>
            </p:txBody>
          </p:sp>
        </p:grpSp>
        <p:grpSp>
          <p:nvGrpSpPr>
            <p:cNvPr id="24" name="群組 99"/>
            <p:cNvGrpSpPr/>
            <p:nvPr/>
          </p:nvGrpSpPr>
          <p:grpSpPr>
            <a:xfrm>
              <a:off x="7171930" y="3681088"/>
              <a:ext cx="784446" cy="540000"/>
              <a:chOff x="1979712" y="1808880"/>
              <a:chExt cx="784446" cy="540000"/>
            </a:xfrm>
          </p:grpSpPr>
          <p:sp>
            <p:nvSpPr>
              <p:cNvPr id="101" name="橢圓 100"/>
              <p:cNvSpPr>
                <a:spLocks noChangeAspect="1"/>
              </p:cNvSpPr>
              <p:nvPr/>
            </p:nvSpPr>
            <p:spPr>
              <a:xfrm>
                <a:off x="2087844" y="1808880"/>
                <a:ext cx="539940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2" name="文字方塊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844824"/>
                <a:ext cx="784446" cy="477054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buNone/>
                </a:pPr>
                <a:endParaRPr lang="zh-TW" altLang="en-US" dirty="0">
                  <a:noFill/>
                </a:endParaRPr>
              </a:p>
            </p:txBody>
          </p:sp>
        </p:grpSp>
        <p:cxnSp>
          <p:nvCxnSpPr>
            <p:cNvPr id="103" name="直線單箭頭接點 102"/>
            <p:cNvCxnSpPr>
              <a:stCxn id="88" idx="5"/>
              <a:endCxn id="101" idx="1"/>
            </p:cNvCxnSpPr>
            <p:nvPr/>
          </p:nvCxnSpPr>
          <p:spPr>
            <a:xfrm>
              <a:off x="6826658" y="2845863"/>
              <a:ext cx="532476" cy="9143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單箭頭接點 103"/>
            <p:cNvCxnSpPr>
              <a:stCxn id="88" idx="4"/>
              <a:endCxn id="98" idx="0"/>
            </p:cNvCxnSpPr>
            <p:nvPr/>
          </p:nvCxnSpPr>
          <p:spPr>
            <a:xfrm>
              <a:off x="6635760" y="2924944"/>
              <a:ext cx="5843" cy="10802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群組 104"/>
            <p:cNvGrpSpPr/>
            <p:nvPr/>
          </p:nvGrpSpPr>
          <p:grpSpPr>
            <a:xfrm>
              <a:off x="5759685" y="5489596"/>
              <a:ext cx="539940" cy="567756"/>
              <a:chOff x="4998823" y="3815320"/>
              <a:chExt cx="539940" cy="567756"/>
            </a:xfrm>
          </p:grpSpPr>
          <p:sp>
            <p:nvSpPr>
              <p:cNvPr id="106" name="橢圓 105"/>
              <p:cNvSpPr>
                <a:spLocks noChangeAspect="1"/>
              </p:cNvSpPr>
              <p:nvPr/>
            </p:nvSpPr>
            <p:spPr>
              <a:xfrm>
                <a:off x="4998823" y="3843076"/>
                <a:ext cx="539940" cy="5400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" name="文字方塊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63" y="3815320"/>
                <a:ext cx="440249" cy="477054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 r="-33333" b="-10256"/>
                </a:stretch>
              </a:blipFill>
            </p:spPr>
            <p:txBody>
              <a:bodyPr/>
              <a:lstStyle/>
              <a:p>
                <a:pPr>
                  <a:buNone/>
                </a:pPr>
                <a:endParaRPr lang="zh-TW" altLang="en-US" dirty="0">
                  <a:noFill/>
                </a:endParaRPr>
              </a:p>
            </p:txBody>
          </p:sp>
        </p:grpSp>
        <p:grpSp>
          <p:nvGrpSpPr>
            <p:cNvPr id="26" name="群組 110"/>
            <p:cNvGrpSpPr/>
            <p:nvPr/>
          </p:nvGrpSpPr>
          <p:grpSpPr>
            <a:xfrm>
              <a:off x="8171833" y="5517352"/>
              <a:ext cx="648639" cy="540000"/>
              <a:chOff x="4998823" y="3843076"/>
              <a:chExt cx="648639" cy="540000"/>
            </a:xfrm>
          </p:grpSpPr>
          <p:sp>
            <p:nvSpPr>
              <p:cNvPr id="112" name="橢圓 111"/>
              <p:cNvSpPr>
                <a:spLocks noChangeAspect="1"/>
              </p:cNvSpPr>
              <p:nvPr/>
            </p:nvSpPr>
            <p:spPr>
              <a:xfrm>
                <a:off x="4998823" y="3843076"/>
                <a:ext cx="539940" cy="5400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3" name="文字方塊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823" y="3874549"/>
                <a:ext cx="648639" cy="477054"/>
              </a:xfrm>
              <a:prstGeom prst="rect">
                <a:avLst/>
              </a:prstGeom>
              <a:blipFill rotWithShape="1"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buNone/>
                </a:pPr>
                <a:endParaRPr lang="zh-TW" altLang="en-US" dirty="0">
                  <a:noFill/>
                </a:endParaRPr>
              </a:p>
            </p:txBody>
          </p:sp>
        </p:grpSp>
        <p:cxnSp>
          <p:nvCxnSpPr>
            <p:cNvPr id="117" name="直線單箭頭接點 116"/>
            <p:cNvCxnSpPr>
              <a:stCxn id="98" idx="3"/>
              <a:endCxn id="106" idx="0"/>
            </p:cNvCxnSpPr>
            <p:nvPr/>
          </p:nvCxnSpPr>
          <p:spPr>
            <a:xfrm flipH="1">
              <a:off x="6029655" y="4466103"/>
              <a:ext cx="421050" cy="105124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單箭頭接點 117"/>
            <p:cNvCxnSpPr>
              <a:stCxn id="99" idx="2"/>
              <a:endCxn id="95" idx="0"/>
            </p:cNvCxnSpPr>
            <p:nvPr/>
          </p:nvCxnSpPr>
          <p:spPr>
            <a:xfrm flipH="1">
              <a:off x="6605479" y="4532517"/>
              <a:ext cx="24879" cy="98483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單箭頭接點 118"/>
            <p:cNvCxnSpPr>
              <a:stCxn id="101" idx="4"/>
              <a:endCxn id="127" idx="0"/>
            </p:cNvCxnSpPr>
            <p:nvPr/>
          </p:nvCxnSpPr>
          <p:spPr>
            <a:xfrm flipH="1">
              <a:off x="7544401" y="4221088"/>
              <a:ext cx="5631" cy="2520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單箭頭接點 119"/>
            <p:cNvCxnSpPr>
              <a:stCxn id="101" idx="5"/>
              <a:endCxn id="112" idx="0"/>
            </p:cNvCxnSpPr>
            <p:nvPr/>
          </p:nvCxnSpPr>
          <p:spPr>
            <a:xfrm>
              <a:off x="7740930" y="4142007"/>
              <a:ext cx="700873" cy="13753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群組 125"/>
            <p:cNvGrpSpPr/>
            <p:nvPr/>
          </p:nvGrpSpPr>
          <p:grpSpPr>
            <a:xfrm>
              <a:off x="7235729" y="4473176"/>
              <a:ext cx="692562" cy="559164"/>
              <a:chOff x="2049142" y="1808880"/>
              <a:chExt cx="692562" cy="559164"/>
            </a:xfrm>
          </p:grpSpPr>
          <p:sp>
            <p:nvSpPr>
              <p:cNvPr id="127" name="橢圓 126"/>
              <p:cNvSpPr>
                <a:spLocks noChangeAspect="1"/>
              </p:cNvSpPr>
              <p:nvPr/>
            </p:nvSpPr>
            <p:spPr>
              <a:xfrm>
                <a:off x="2087844" y="1808880"/>
                <a:ext cx="539940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8" name="文字方塊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42" y="1844824"/>
                <a:ext cx="692562" cy="523220"/>
              </a:xfrm>
              <a:prstGeom prst="rect">
                <a:avLst/>
              </a:prstGeom>
              <a:blipFill rotWithShape="1">
                <a:blip r:embed="rId18" cstate="print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buNone/>
                </a:pPr>
                <a:endParaRPr lang="zh-TW" altLang="en-US" dirty="0">
                  <a:noFill/>
                </a:endParaRPr>
              </a:p>
            </p:txBody>
          </p:sp>
        </p:grpSp>
        <p:grpSp>
          <p:nvGrpSpPr>
            <p:cNvPr id="30" name="群組 130"/>
            <p:cNvGrpSpPr/>
            <p:nvPr/>
          </p:nvGrpSpPr>
          <p:grpSpPr>
            <a:xfrm>
              <a:off x="7595769" y="5500600"/>
              <a:ext cx="648639" cy="540000"/>
              <a:chOff x="4998823" y="3843076"/>
              <a:chExt cx="648639" cy="540000"/>
            </a:xfrm>
          </p:grpSpPr>
          <p:sp>
            <p:nvSpPr>
              <p:cNvPr id="132" name="橢圓 131"/>
              <p:cNvSpPr>
                <a:spLocks noChangeAspect="1"/>
              </p:cNvSpPr>
              <p:nvPr/>
            </p:nvSpPr>
            <p:spPr>
              <a:xfrm>
                <a:off x="4998823" y="3843076"/>
                <a:ext cx="539940" cy="5400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3" name="文字方塊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823" y="3874549"/>
                <a:ext cx="648639" cy="477054"/>
              </a:xfrm>
              <a:prstGeom prst="rect">
                <a:avLst/>
              </a:prstGeom>
              <a:blipFill rotWithShape="1"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buNone/>
                </a:pPr>
                <a:endParaRPr lang="zh-TW" altLang="en-US" dirty="0">
                  <a:noFill/>
                </a:endParaRPr>
              </a:p>
            </p:txBody>
          </p:sp>
        </p:grpSp>
        <p:grpSp>
          <p:nvGrpSpPr>
            <p:cNvPr id="31" name="群組 133"/>
            <p:cNvGrpSpPr/>
            <p:nvPr/>
          </p:nvGrpSpPr>
          <p:grpSpPr>
            <a:xfrm>
              <a:off x="6914557" y="5517352"/>
              <a:ext cx="681212" cy="540000"/>
              <a:chOff x="4926815" y="3843076"/>
              <a:chExt cx="681212" cy="540000"/>
            </a:xfrm>
          </p:grpSpPr>
          <p:sp>
            <p:nvSpPr>
              <p:cNvPr id="135" name="橢圓 134"/>
              <p:cNvSpPr>
                <a:spLocks noChangeAspect="1"/>
              </p:cNvSpPr>
              <p:nvPr/>
            </p:nvSpPr>
            <p:spPr>
              <a:xfrm>
                <a:off x="4998823" y="3843076"/>
                <a:ext cx="539940" cy="5400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6" name="文字方塊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15" y="3874549"/>
                <a:ext cx="681212" cy="477054"/>
              </a:xfrm>
              <a:prstGeom prst="rect">
                <a:avLst/>
              </a:prstGeom>
              <a:blipFill rotWithShape="1">
                <a:blip r:embed="rId20" cstate="print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buNone/>
                </a:pPr>
                <a:r>
                  <a:rPr lang="zh-TW" altLang="en-US" dirty="0">
                    <a:noFill/>
                  </a:rPr>
                  <a:t> </a:t>
                </a:r>
              </a:p>
            </p:txBody>
          </p:sp>
        </p:grpSp>
        <p:cxnSp>
          <p:nvCxnSpPr>
            <p:cNvPr id="137" name="直線單箭頭接點 136"/>
            <p:cNvCxnSpPr>
              <a:stCxn id="127" idx="4"/>
              <a:endCxn id="135" idx="0"/>
            </p:cNvCxnSpPr>
            <p:nvPr/>
          </p:nvCxnSpPr>
          <p:spPr>
            <a:xfrm flipH="1">
              <a:off x="7256535" y="5013176"/>
              <a:ext cx="287866" cy="5041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單箭頭接點 137"/>
            <p:cNvCxnSpPr>
              <a:stCxn id="128" idx="2"/>
              <a:endCxn id="132" idx="0"/>
            </p:cNvCxnSpPr>
            <p:nvPr/>
          </p:nvCxnSpPr>
          <p:spPr>
            <a:xfrm>
              <a:off x="7582010" y="5032340"/>
              <a:ext cx="283729" cy="4682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矩形 14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79203" y="1474911"/>
            <a:ext cx="1579535" cy="714876"/>
          </a:xfrm>
          <a:prstGeom prst="rect">
            <a:avLst/>
          </a:prstGeom>
          <a:blipFill rotWithShape="1">
            <a:blip r:embed="rId21" cstate="print"/>
            <a:stretch>
              <a:fillRect l="-3846" b="-13675"/>
            </a:stretch>
          </a:blipFill>
        </p:spPr>
        <p:txBody>
          <a:bodyPr/>
          <a:lstStyle/>
          <a:p>
            <a:pPr>
              <a:buNone/>
            </a:pPr>
            <a:r>
              <a:rPr lang="zh-TW" altLang="en-US" dirty="0">
                <a:noFill/>
              </a:rPr>
              <a:t> </a:t>
            </a:r>
          </a:p>
        </p:txBody>
      </p:sp>
      <p:sp>
        <p:nvSpPr>
          <p:cNvPr id="142" name="矩形 14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25249" y="1468875"/>
            <a:ext cx="1669303" cy="714876"/>
          </a:xfrm>
          <a:prstGeom prst="rect">
            <a:avLst/>
          </a:prstGeom>
          <a:blipFill rotWithShape="1">
            <a:blip r:embed="rId22" cstate="print"/>
            <a:stretch>
              <a:fillRect l="-4029" b="-13675"/>
            </a:stretch>
          </a:blipFill>
        </p:spPr>
        <p:txBody>
          <a:bodyPr/>
          <a:lstStyle/>
          <a:p>
            <a:pPr>
              <a:buNone/>
            </a:pPr>
            <a:r>
              <a:rPr lang="zh-TW" altLang="en-US" dirty="0">
                <a:noFill/>
              </a:rPr>
              <a:t> 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84" name="表格 8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295415"/>
                  </p:ext>
                </p:extLst>
              </p:nvPr>
            </p:nvGraphicFramePr>
            <p:xfrm>
              <a:off x="2915816" y="1193304"/>
              <a:ext cx="3194952" cy="1617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4048"/>
                    <a:gridCol w="1740904"/>
                  </a:tblGrid>
                  <a:tr h="219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sub-decay</a:t>
                          </a:r>
                          <a:endParaRPr lang="zh-TW" altLang="en-US" sz="1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500" b="1" i="1" smtClean="0">
                                    <a:latin typeface="Cambria Math"/>
                                    <a:ea typeface="Cambria Math"/>
                                  </a:rPr>
                                  <m:t>𝓑</m:t>
                                </m:r>
                              </m:oMath>
                            </m:oMathPara>
                          </a14:m>
                          <a:endParaRPr lang="zh-TW" altLang="en-US" sz="15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2693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sz="15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5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TW" sz="15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TW" sz="1500" b="0" i="1" smtClean="0">
                                    <a:latin typeface="Cambria Math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TW" sz="15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5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TW" sz="15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TW" sz="15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5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sz="15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TW" sz="15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5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sz="15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sz="1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TW" sz="15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5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9.13±0.19</m:t>
                                    </m:r>
                                  </m:e>
                                </m:d>
                                <m:r>
                                  <a:rPr lang="en-US" altLang="zh-TW" sz="15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TW" altLang="en-US" sz="1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2693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TW" sz="1400" b="0" i="1" smtClean="0">
                                        <a:latin typeface="Cambria Math"/>
                                      </a:rPr>
                                      <m:t>∗−</m:t>
                                    </m:r>
                                  </m:sup>
                                </m:sSup>
                                <m:r>
                                  <a:rPr lang="en-US" altLang="zh-TW" sz="1400" b="0" i="1" smtClean="0">
                                    <a:latin typeface="Cambria Math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TW" sz="160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TW" sz="1600" b="0" i="1" dirty="0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1600" i="1" dirty="0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TW" sz="1600" b="0" i="1" dirty="0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TW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sz="1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sz="1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TW" sz="15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5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67.7±0.5</m:t>
                                    </m:r>
                                  </m:e>
                                </m:d>
                                <m:r>
                                  <a:rPr lang="en-US" altLang="zh-TW" sz="15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TW" altLang="en-US" sz="1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2693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sz="15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5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TW" sz="15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TW" sz="1500" b="0" i="1" smtClean="0">
                                    <a:latin typeface="Cambria Math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TW" sz="15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5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TW" sz="15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TW" sz="15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5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sz="15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sz="1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TW" sz="15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5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3.88±0.05</m:t>
                                    </m:r>
                                  </m:e>
                                </m:d>
                                <m:r>
                                  <a:rPr lang="en-US" altLang="zh-TW" sz="15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TW" altLang="en-US" sz="1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2693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sz="1500" b="0" i="0" smtClean="0">
                                    <a:latin typeface="Cambria Math"/>
                                  </a:rPr>
                                  <m:t>Λ</m:t>
                                </m:r>
                                <m:r>
                                  <a:rPr lang="en-US" altLang="zh-TW" sz="1500" b="0" i="1" smtClean="0">
                                    <a:latin typeface="Cambria Math"/>
                                  </a:rPr>
                                  <m:t>→</m:t>
                                </m:r>
                                <m:r>
                                  <a:rPr lang="en-US" altLang="zh-TW" sz="1500" b="0" i="1" smtClean="0">
                                    <a:latin typeface="Cambria Math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lang="en-US" altLang="zh-TW" sz="15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5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sz="15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sz="1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TW" sz="15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5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63.9±0.5</m:t>
                                    </m:r>
                                  </m:e>
                                </m:d>
                                <m:r>
                                  <a:rPr lang="en-US" altLang="zh-TW" sz="15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TW" altLang="en-US" sz="1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4" name="表格 8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10295415"/>
                  </p:ext>
                </p:extLst>
              </p:nvPr>
            </p:nvGraphicFramePr>
            <p:xfrm>
              <a:off x="2915816" y="1193304"/>
              <a:ext cx="319495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4048"/>
                    <a:gridCol w="1740904"/>
                  </a:tblGrid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sub-decay</a:t>
                          </a:r>
                          <a:endParaRPr lang="zh-TW" altLang="en-US" sz="1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3"/>
                          <a:stretch>
                            <a:fillRect l="-83217" t="-3846" r="-350" b="-417308"/>
                          </a:stretch>
                        </a:blip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3"/>
                          <a:stretch>
                            <a:fillRect t="-101887" r="-120588" b="-30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3"/>
                          <a:stretch>
                            <a:fillRect l="-83217" t="-101887" r="-350" b="-309434"/>
                          </a:stretch>
                        </a:blipFill>
                      </a:tcPr>
                    </a:tc>
                  </a:tr>
                  <a:tr h="33699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3"/>
                          <a:stretch>
                            <a:fillRect t="-194545" r="-120588" b="-19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3"/>
                          <a:stretch>
                            <a:fillRect l="-83217" t="-194545" r="-350" b="-198182"/>
                          </a:stretch>
                        </a:blip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3"/>
                          <a:stretch>
                            <a:fillRect t="-305660" r="-120588" b="-1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3"/>
                          <a:stretch>
                            <a:fillRect l="-83217" t="-305660" r="-350" b="-105660"/>
                          </a:stretch>
                        </a:blip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3"/>
                          <a:stretch>
                            <a:fillRect t="-413462" r="-120588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3"/>
                          <a:stretch>
                            <a:fillRect l="-83217" t="-413462" r="-350" b="-769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7" name="投影片編號版面配置區 4"/>
          <p:cNvSpPr txBox="1">
            <a:spLocks/>
          </p:cNvSpPr>
          <p:nvPr/>
        </p:nvSpPr>
        <p:spPr bwMode="auto">
          <a:xfrm>
            <a:off x="6948488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500" kern="1200" smtClean="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28</a:t>
            </a:fld>
            <a:endParaRPr kumimoji="0" lang="en-US" altLang="zh-TW" sz="1400" b="1" dirty="0"/>
          </a:p>
        </p:txBody>
      </p:sp>
    </p:spTree>
    <p:extLst>
      <p:ext uri="{BB962C8B-B14F-4D97-AF65-F5344CB8AC3E}">
        <p14:creationId xmlns="" xmlns:p14="http://schemas.microsoft.com/office/powerpoint/2010/main" val="6257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056015" cy="635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zh-TW" dirty="0" smtClean="0">
                <a:cs typeface="Times New Roman" pitchFamily="18" charset="0"/>
              </a:rPr>
              <a:t>Data signal reconstruction</a:t>
            </a:r>
            <a:endParaRPr lang="zh-TW" altLang="en-US" dirty="0" smtClean="0">
              <a:cs typeface="Times New Roman" pitchFamily="18" charset="0"/>
            </a:endParaRPr>
          </a:p>
        </p:txBody>
      </p:sp>
      <p:sp>
        <p:nvSpPr>
          <p:cNvPr id="32772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981075"/>
            <a:ext cx="7672388" cy="5145088"/>
          </a:xfrm>
        </p:spPr>
        <p:txBody>
          <a:bodyPr/>
          <a:lstStyle/>
          <a:p>
            <a:pPr eaLnBrk="1" hangingPunct="1"/>
            <a:r>
              <a:rPr lang="en-US" altLang="zh-TW" sz="1800" smtClean="0"/>
              <a:t>Mass window of reconstructed immediate states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Yun-Tsung, Lai @ NTU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DCC82-5F77-46E0-BE9D-8C7CBAC90B08}" type="slidenum">
              <a:rPr lang="zh-TW" altLang="en-US"/>
              <a:pPr>
                <a:defRPr/>
              </a:pPr>
              <a:t>29</a:t>
            </a:fld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66236" y="3645024"/>
          <a:ext cx="252028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656184"/>
              </a:tblGrid>
              <a:tr h="2784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zh-TW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 rotWithShape="1">
                      <a:blip r:embed="rId2"/>
                      <a:stretch>
                        <a:fillRect l="-52206" t="-2174" b="-506522"/>
                      </a:stretch>
                    </a:blip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 rotWithShape="1">
                      <a:blip r:embed="rId2"/>
                      <a:stretch>
                        <a:fillRect t="-104444" r="-191549" b="-41777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1.102 – 1.13</a:t>
                      </a:r>
                      <a:endParaRPr lang="zh-TW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6606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 rotWithShape="1">
                      <a:blip r:embed="rId2"/>
                      <a:stretch>
                        <a:fillRect t="-204444" r="-191549" b="-31777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 – 2.04</a:t>
                      </a:r>
                      <a:endParaRPr lang="zh-TW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 rotWithShape="1">
                      <a:blip r:embed="rId2"/>
                      <a:stretch>
                        <a:fillRect t="-304444" r="-191549" b="-21777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 – 2.02</a:t>
                      </a:r>
                      <a:endParaRPr lang="zh-TW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6606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 rotWithShape="1">
                      <a:blip r:embed="rId2"/>
                      <a:stretch>
                        <a:fillRect t="-395652" r="-191549" b="-1130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 – 2.16</a:t>
                      </a:r>
                      <a:endParaRPr lang="zh-TW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6606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 rotWithShape="1">
                      <a:blip r:embed="rId2"/>
                      <a:stretch>
                        <a:fillRect t="-506667" r="-191549" b="-1555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0.136 – 0.156</a:t>
                      </a:r>
                      <a:endParaRPr lang="zh-TW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7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1436688"/>
            <a:ext cx="2227263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75" y="1414463"/>
            <a:ext cx="23495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0467" y="1437422"/>
            <a:ext cx="646331" cy="276999"/>
          </a:xfrm>
          <a:prstGeom prst="rect">
            <a:avLst/>
          </a:prstGeom>
          <a:blipFill rotWithShape="1">
            <a:blip r:embed="rId5" cstate="print"/>
            <a:stretch>
              <a:fillRect r="-1887" b="-17778"/>
            </a:stretch>
          </a:blipFill>
        </p:spPr>
        <p:txBody>
          <a:bodyPr/>
          <a:lstStyle/>
          <a:p>
            <a:pPr>
              <a:buNone/>
              <a:defRPr/>
            </a:pPr>
            <a:endParaRPr lang="zh-TW" altLang="en-US" dirty="0">
              <a:noFill/>
            </a:endParaRPr>
          </a:p>
        </p:txBody>
      </p:sp>
      <p:sp>
        <p:nvSpPr>
          <p:cNvPr id="12" name="文字方塊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67846" y="1415010"/>
            <a:ext cx="750526" cy="276999"/>
          </a:xfrm>
          <a:prstGeom prst="rect">
            <a:avLst/>
          </a:prstGeom>
          <a:blipFill rotWithShape="1">
            <a:blip r:embed="rId6" cstate="print"/>
            <a:stretch>
              <a:fillRect r="-813" b="-15217"/>
            </a:stretch>
          </a:blipFill>
        </p:spPr>
        <p:txBody>
          <a:bodyPr/>
          <a:lstStyle/>
          <a:p>
            <a:pPr>
              <a:buNone/>
              <a:defRPr/>
            </a:pPr>
            <a:endParaRPr lang="zh-TW" altLang="en-US" dirty="0">
              <a:noFill/>
            </a:endParaRPr>
          </a:p>
        </p:txBody>
      </p:sp>
      <p:pic>
        <p:nvPicPr>
          <p:cNvPr id="3278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4438" y="1373188"/>
            <a:ext cx="22288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11234" y="1459531"/>
            <a:ext cx="736099" cy="281167"/>
          </a:xfrm>
          <a:prstGeom prst="rect">
            <a:avLst/>
          </a:prstGeom>
          <a:blipFill rotWithShape="1">
            <a:blip r:embed="rId8" cstate="print"/>
            <a:stretch>
              <a:fillRect r="-1653" b="-14894"/>
            </a:stretch>
          </a:blipFill>
        </p:spPr>
        <p:txBody>
          <a:bodyPr/>
          <a:lstStyle/>
          <a:p>
            <a:pPr>
              <a:buNone/>
              <a:defRPr/>
            </a:pPr>
            <a:endParaRPr lang="zh-TW" altLang="en-US" dirty="0">
              <a:noFill/>
            </a:endParaRPr>
          </a:p>
        </p:txBody>
      </p:sp>
      <p:pic>
        <p:nvPicPr>
          <p:cNvPr id="3278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475" y="3794125"/>
            <a:ext cx="23304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26607" y="3809836"/>
            <a:ext cx="805029" cy="276999"/>
          </a:xfrm>
          <a:prstGeom prst="rect">
            <a:avLst/>
          </a:prstGeom>
          <a:blipFill rotWithShape="1">
            <a:blip r:embed="rId10" cstate="print"/>
            <a:stretch>
              <a:fillRect r="-1515" b="-17778"/>
            </a:stretch>
          </a:blipFill>
        </p:spPr>
        <p:txBody>
          <a:bodyPr/>
          <a:lstStyle/>
          <a:p>
            <a:pPr>
              <a:buNone/>
              <a:defRPr/>
            </a:pPr>
            <a:endParaRPr lang="zh-TW" altLang="en-US" dirty="0">
              <a:noFill/>
            </a:endParaRPr>
          </a:p>
        </p:txBody>
      </p:sp>
      <p:pic>
        <p:nvPicPr>
          <p:cNvPr id="32785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3475" y="3778250"/>
            <a:ext cx="239077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72200" y="3778007"/>
            <a:ext cx="1363900" cy="281167"/>
          </a:xfrm>
          <a:prstGeom prst="rect">
            <a:avLst/>
          </a:prstGeom>
          <a:blipFill rotWithShape="1">
            <a:blip r:embed="rId12" cstate="print"/>
            <a:stretch>
              <a:fillRect b="-17391"/>
            </a:stretch>
          </a:blipFill>
        </p:spPr>
        <p:txBody>
          <a:bodyPr/>
          <a:lstStyle/>
          <a:p>
            <a:pPr>
              <a:buNone/>
              <a:defRPr/>
            </a:pPr>
            <a:r>
              <a:rPr lang="zh-TW" altLang="en-US" dirty="0">
                <a:noFill/>
              </a:rPr>
              <a:t> </a:t>
            </a:r>
          </a:p>
        </p:txBody>
      </p:sp>
      <p:sp>
        <p:nvSpPr>
          <p:cNvPr id="21" name="投影片編號版面配置區 4"/>
          <p:cNvSpPr txBox="1">
            <a:spLocks/>
          </p:cNvSpPr>
          <p:nvPr/>
        </p:nvSpPr>
        <p:spPr bwMode="auto">
          <a:xfrm>
            <a:off x="6948488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500" kern="1200" smtClean="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29</a:t>
            </a:fld>
            <a:endParaRPr kumimoji="0" lang="en-US" altLang="zh-TW" sz="1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922512" y="130622"/>
            <a:ext cx="4161656" cy="634082"/>
          </a:xfrm>
        </p:spPr>
        <p:txBody>
          <a:bodyPr/>
          <a:lstStyle/>
          <a:p>
            <a:pPr>
              <a:defRPr/>
            </a:pPr>
            <a:r>
              <a:rPr lang="en-US" altLang="zh-TW" sz="3600" dirty="0" smtClean="0"/>
              <a:t>Full data Set</a:t>
            </a:r>
            <a:endParaRPr lang="zh-TW" altLang="en-US" sz="3600" dirty="0"/>
          </a:p>
        </p:txBody>
      </p:sp>
      <p:pic>
        <p:nvPicPr>
          <p:cNvPr id="46084" name="Picture 19" descr="http://belle.kek.jp/bdocs/lumi_bel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612068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724400"/>
            <a:ext cx="309562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40200" y="5013325"/>
            <a:ext cx="1995488" cy="939800"/>
          </a:xfrm>
          <a:noFill/>
        </p:spPr>
      </p:pic>
      <p:sp>
        <p:nvSpPr>
          <p:cNvPr id="46087" name="文字方塊 15"/>
          <p:cNvSpPr txBox="1">
            <a:spLocks noChangeArrowheads="1"/>
          </p:cNvSpPr>
          <p:nvPr/>
        </p:nvSpPr>
        <p:spPr bwMode="auto">
          <a:xfrm>
            <a:off x="6228184" y="5291138"/>
            <a:ext cx="27526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dirty="0"/>
              <a:t>~</a:t>
            </a:r>
            <a:r>
              <a:rPr lang="en-US" altLang="zh-TW" dirty="0" smtClean="0"/>
              <a:t>772M </a:t>
            </a:r>
            <a:r>
              <a:rPr lang="en-US" altLang="zh-TW" dirty="0" err="1"/>
              <a:t>BBpairs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2801938" y="5553075"/>
            <a:ext cx="762000" cy="75565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" name="Straight Connector 31"/>
          <p:cNvCxnSpPr>
            <a:cxnSpLocks noChangeShapeType="1"/>
          </p:cNvCxnSpPr>
          <p:nvPr/>
        </p:nvCxnSpPr>
        <p:spPr bwMode="auto">
          <a:xfrm>
            <a:off x="7741468" y="5373216"/>
            <a:ext cx="21490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3</a:t>
            </a:fld>
            <a:endParaRPr kumimoji="0" lang="en-US" altLang="zh-TW" sz="1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群組 1"/>
          <p:cNvGrpSpPr>
            <a:grpSpLocks noChangeAspect="1"/>
          </p:cNvGrpSpPr>
          <p:nvPr/>
        </p:nvGrpSpPr>
        <p:grpSpPr bwMode="auto">
          <a:xfrm>
            <a:off x="2267744" y="1628800"/>
            <a:ext cx="4803775" cy="2316162"/>
            <a:chOff x="3344506" y="1342180"/>
            <a:chExt cx="5618244" cy="2708295"/>
          </a:xfrm>
        </p:grpSpPr>
        <p:pic>
          <p:nvPicPr>
            <p:cNvPr id="4199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51778"/>
            <a:stretch>
              <a:fillRect/>
            </a:stretch>
          </p:blipFill>
          <p:spPr bwMode="auto">
            <a:xfrm>
              <a:off x="3344506" y="1354055"/>
              <a:ext cx="2903894" cy="2696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2531"/>
            <a:stretch>
              <a:fillRect/>
            </a:stretch>
          </p:blipFill>
          <p:spPr bwMode="auto">
            <a:xfrm>
              <a:off x="6104147" y="1342180"/>
              <a:ext cx="2858603" cy="2696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87" name="群組 2"/>
          <p:cNvGrpSpPr>
            <a:grpSpLocks noChangeAspect="1"/>
          </p:cNvGrpSpPr>
          <p:nvPr/>
        </p:nvGrpSpPr>
        <p:grpSpPr bwMode="auto">
          <a:xfrm>
            <a:off x="2267744" y="4005064"/>
            <a:ext cx="4811712" cy="2311400"/>
            <a:chOff x="3364072" y="4131812"/>
            <a:chExt cx="5627527" cy="2702289"/>
          </a:xfrm>
        </p:grpSpPr>
        <p:pic>
          <p:nvPicPr>
            <p:cNvPr id="4199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2521"/>
            <a:stretch>
              <a:fillRect/>
            </a:stretch>
          </p:blipFill>
          <p:spPr bwMode="auto">
            <a:xfrm>
              <a:off x="6119942" y="4131812"/>
              <a:ext cx="2871657" cy="2678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52032"/>
            <a:stretch>
              <a:fillRect/>
            </a:stretch>
          </p:blipFill>
          <p:spPr bwMode="auto">
            <a:xfrm>
              <a:off x="3364072" y="4155375"/>
              <a:ext cx="2901153" cy="2678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88" name="標題 1"/>
          <p:cNvSpPr>
            <a:spLocks noGrp="1"/>
          </p:cNvSpPr>
          <p:nvPr>
            <p:ph type="title"/>
          </p:nvPr>
        </p:nvSpPr>
        <p:spPr>
          <a:xfrm>
            <a:off x="1908473" y="115888"/>
            <a:ext cx="5327823" cy="635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Data signal extraction </a:t>
            </a: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Yun-Tsung, Lai @ NTU</a:t>
            </a:r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5962E-0ED1-4C29-A142-75BA1CE754BD}" type="slidenum">
              <a:rPr lang="zh-TW" altLang="en-US"/>
              <a:pPr>
                <a:defRPr/>
              </a:pPr>
              <a:t>30</a:t>
            </a:fld>
            <a:endParaRPr lang="zh-TW" altLang="en-US" dirty="0"/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37700" y="2874131"/>
            <a:ext cx="825867" cy="323165"/>
          </a:xfrm>
          <a:prstGeom prst="rect">
            <a:avLst/>
          </a:prstGeom>
          <a:blipFill rotWithShape="1">
            <a:blip r:embed="rId4" cstate="print"/>
            <a:stretch>
              <a:fillRect t="-3774" b="-18868"/>
            </a:stretch>
          </a:blipFill>
        </p:spPr>
        <p:txBody>
          <a:bodyPr/>
          <a:lstStyle/>
          <a:p>
            <a:pPr>
              <a:buNone/>
              <a:defRPr/>
            </a:pPr>
            <a:endParaRPr lang="zh-TW" altLang="en-US" dirty="0">
              <a:noFill/>
            </a:endParaRPr>
          </a:p>
        </p:txBody>
      </p:sp>
      <p:sp>
        <p:nvSpPr>
          <p:cNvPr id="15" name="文字方塊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83197" y="5008074"/>
            <a:ext cx="901209" cy="323165"/>
          </a:xfrm>
          <a:prstGeom prst="rect">
            <a:avLst/>
          </a:prstGeom>
          <a:blipFill rotWithShape="1">
            <a:blip r:embed="rId5" cstate="print"/>
            <a:stretch>
              <a:fillRect t="-3774" r="-676" b="-18868"/>
            </a:stretch>
          </a:blipFill>
        </p:spPr>
        <p:txBody>
          <a:bodyPr/>
          <a:lstStyle/>
          <a:p>
            <a:pPr>
              <a:buNone/>
              <a:defRPr/>
            </a:pPr>
            <a:endParaRPr lang="zh-TW" altLang="en-US" dirty="0">
              <a:noFill/>
            </a:endParaRPr>
          </a:p>
        </p:txBody>
      </p:sp>
      <p:sp>
        <p:nvSpPr>
          <p:cNvPr id="16" name="文字方塊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3171" y="1809691"/>
            <a:ext cx="489236" cy="323165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>
              <a:buNone/>
              <a:defRPr/>
            </a:pPr>
            <a:endParaRPr lang="zh-TW" altLang="en-US" dirty="0">
              <a:noFill/>
            </a:endParaRPr>
          </a:p>
        </p:txBody>
      </p:sp>
      <p:sp>
        <p:nvSpPr>
          <p:cNvPr id="17" name="文字方塊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62607" y="1809691"/>
            <a:ext cx="572593" cy="323165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pPr>
              <a:buNone/>
              <a:defRPr/>
            </a:pPr>
            <a:r>
              <a:rPr lang="zh-TW" altLang="en-US" dirty="0">
                <a:noFill/>
              </a:rPr>
              <a:t> </a:t>
            </a:r>
          </a:p>
        </p:txBody>
      </p:sp>
      <p:sp>
        <p:nvSpPr>
          <p:cNvPr id="41996" name="內容版面配置區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791741"/>
          </a:xfrm>
        </p:spPr>
        <p:txBody>
          <a:bodyPr/>
          <a:lstStyle/>
          <a:p>
            <a:pPr eaLnBrk="1" hangingPunct="1"/>
            <a:r>
              <a:rPr lang="en-US" altLang="zh-TW" sz="1800" dirty="0" smtClean="0"/>
              <a:t>We observe significant signal yield in data.</a:t>
            </a:r>
          </a:p>
          <a:p>
            <a:pPr eaLnBrk="1" hangingPunct="1"/>
            <a:r>
              <a:rPr lang="en-US" altLang="zh-TW" sz="1800" dirty="0" smtClean="0"/>
              <a:t>Larger than expectation from GF. </a:t>
            </a:r>
          </a:p>
        </p:txBody>
      </p:sp>
      <p:sp>
        <p:nvSpPr>
          <p:cNvPr id="19" name="投影片編號版面配置區 4"/>
          <p:cNvSpPr txBox="1">
            <a:spLocks/>
          </p:cNvSpPr>
          <p:nvPr/>
        </p:nvSpPr>
        <p:spPr bwMode="auto">
          <a:xfrm>
            <a:off x="6948488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500" kern="1200" smtClean="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30</a:t>
            </a:fld>
            <a:endParaRPr kumimoji="0" lang="en-US" altLang="zh-TW" sz="1400" b="1" dirty="0"/>
          </a:p>
        </p:txBody>
      </p:sp>
      <p:sp>
        <p:nvSpPr>
          <p:cNvPr id="20" name="矩形 19"/>
          <p:cNvSpPr/>
          <p:nvPr/>
        </p:nvSpPr>
        <p:spPr>
          <a:xfrm>
            <a:off x="6811715" y="404664"/>
            <a:ext cx="1936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sz="2000" dirty="0" smtClean="0">
                <a:solidFill>
                  <a:srgbClr val="C00000"/>
                </a:solidFill>
              </a:rPr>
              <a:t>772M BB pairs </a:t>
            </a:r>
            <a:endParaRPr lang="en-US" altLang="zh-TW" sz="2000" dirty="0">
              <a:solidFill>
                <a:srgbClr val="C00000"/>
              </a:solidFill>
            </a:endParaRPr>
          </a:p>
        </p:txBody>
      </p:sp>
      <p:cxnSp>
        <p:nvCxnSpPr>
          <p:cNvPr id="21" name="Straight Connector 10"/>
          <p:cNvCxnSpPr>
            <a:cxnSpLocks noChangeShapeType="1"/>
          </p:cNvCxnSpPr>
          <p:nvPr/>
        </p:nvCxnSpPr>
        <p:spPr bwMode="auto">
          <a:xfrm flipV="1">
            <a:off x="7811914" y="404664"/>
            <a:ext cx="144462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348880"/>
            <a:ext cx="664845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24744"/>
            <a:ext cx="8229600" cy="4971257"/>
          </a:xfrm>
          <a:blipFill rotWithShape="1">
            <a:blip r:embed="rId4" cstate="print"/>
            <a:stretch>
              <a:fillRect l="-444" t="-613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noFill/>
              </a:rPr>
              <a:t> </a:t>
            </a:r>
          </a:p>
        </p:txBody>
      </p:sp>
      <p:sp>
        <p:nvSpPr>
          <p:cNvPr id="43012" name="標題 1"/>
          <p:cNvSpPr>
            <a:spLocks noGrp="1"/>
          </p:cNvSpPr>
          <p:nvPr>
            <p:ph type="title"/>
          </p:nvPr>
        </p:nvSpPr>
        <p:spPr>
          <a:xfrm>
            <a:off x="1764457" y="116632"/>
            <a:ext cx="6191919" cy="635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Threshold enhancement </a:t>
            </a:r>
            <a:endParaRPr lang="zh-TW" altLang="en-US" dirty="0" smtClean="0"/>
          </a:p>
        </p:txBody>
      </p:sp>
      <p:sp>
        <p:nvSpPr>
          <p:cNvPr id="12" name="文字方塊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71800" y="2996952"/>
            <a:ext cx="825867" cy="323165"/>
          </a:xfrm>
          <a:prstGeom prst="rect">
            <a:avLst/>
          </a:prstGeom>
          <a:blipFill rotWithShape="1">
            <a:blip r:embed="rId5" cstate="print"/>
            <a:stretch>
              <a:fillRect t="-3774" b="-18868"/>
            </a:stretch>
          </a:blipFill>
        </p:spPr>
        <p:txBody>
          <a:bodyPr/>
          <a:lstStyle/>
          <a:p>
            <a:pPr>
              <a:buNone/>
              <a:defRPr/>
            </a:pPr>
            <a:endParaRPr lang="zh-TW" altLang="en-US" dirty="0">
              <a:noFill/>
            </a:endParaRPr>
          </a:p>
        </p:txBody>
      </p:sp>
      <p:sp>
        <p:nvSpPr>
          <p:cNvPr id="13" name="文字方塊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71469" y="3040444"/>
            <a:ext cx="901209" cy="323165"/>
          </a:xfrm>
          <a:prstGeom prst="rect">
            <a:avLst/>
          </a:prstGeom>
          <a:blipFill rotWithShape="1">
            <a:blip r:embed="rId6" cstate="print"/>
            <a:stretch>
              <a:fillRect t="-3774" b="-18868"/>
            </a:stretch>
          </a:blipFill>
        </p:spPr>
        <p:txBody>
          <a:bodyPr/>
          <a:lstStyle/>
          <a:p>
            <a:pPr>
              <a:buNone/>
              <a:defRPr/>
            </a:pPr>
            <a:r>
              <a:rPr lang="zh-TW" altLang="en-US" dirty="0">
                <a:noFill/>
              </a:rPr>
              <a:t> 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Yun-Tsung</a:t>
            </a:r>
            <a:r>
              <a:rPr lang="en-US" altLang="zh-TW" dirty="0"/>
              <a:t>, Lai @ NTU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F4B0C-213C-4A81-8252-C6162E36E88C}" type="slidenum">
              <a:rPr lang="zh-TW" altLang="en-US"/>
              <a:pPr>
                <a:defRPr/>
              </a:pPr>
              <a:t>31</a:t>
            </a:fld>
            <a:endParaRPr lang="zh-TW" altLang="en-US" dirty="0"/>
          </a:p>
        </p:txBody>
      </p:sp>
      <p:sp>
        <p:nvSpPr>
          <p:cNvPr id="11" name="投影片編號版面配置區 4"/>
          <p:cNvSpPr txBox="1">
            <a:spLocks/>
          </p:cNvSpPr>
          <p:nvPr/>
        </p:nvSpPr>
        <p:spPr bwMode="auto">
          <a:xfrm>
            <a:off x="6948488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500" kern="1200" smtClean="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31</a:t>
            </a:fld>
            <a:endParaRPr kumimoji="0" lang="en-US" altLang="zh-TW" sz="1400" b="1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5836170"/>
            <a:ext cx="3744416" cy="32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0968" y="5869459"/>
            <a:ext cx="3719504" cy="29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圓角矩形 13"/>
          <p:cNvSpPr/>
          <p:nvPr/>
        </p:nvSpPr>
        <p:spPr>
          <a:xfrm>
            <a:off x="899592" y="5805264"/>
            <a:ext cx="3888432" cy="3600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5076056" y="5805264"/>
            <a:ext cx="3816424" cy="3600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580112" y="548680"/>
            <a:ext cx="2600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sz="2400" dirty="0" smtClean="0">
                <a:solidFill>
                  <a:srgbClr val="00B050"/>
                </a:solidFill>
              </a:rPr>
              <a:t>arXiv:1509.03034</a:t>
            </a:r>
            <a:endParaRPr lang="zh-TW" alt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24744"/>
            <a:ext cx="8229600" cy="4525963"/>
          </a:xfrm>
          <a:blipFill rotWithShape="1">
            <a:blip r:embed="rId3" cstate="print"/>
            <a:stretch>
              <a:fillRect l="-444" t="-674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noFill/>
              </a:rPr>
              <a:t> 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277145"/>
            <a:ext cx="63007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標題 1"/>
          <p:cNvSpPr>
            <a:spLocks noGrp="1"/>
          </p:cNvSpPr>
          <p:nvPr>
            <p:ph type="title"/>
          </p:nvPr>
        </p:nvSpPr>
        <p:spPr>
          <a:xfrm>
            <a:off x="1692449" y="115888"/>
            <a:ext cx="4895775" cy="635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Angular distribution</a:t>
            </a:r>
            <a:endParaRPr lang="zh-TW" altLang="en-US" dirty="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Yun-Tsung, Lai @ NTU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260350"/>
          </a:xfrm>
        </p:spPr>
        <p:txBody>
          <a:bodyPr/>
          <a:lstStyle/>
          <a:p>
            <a:pPr>
              <a:defRPr/>
            </a:pPr>
            <a:fld id="{5C9640EA-ADE8-414A-AA47-6CD49DB313C7}" type="slidenum">
              <a:rPr lang="zh-TW" altLang="en-US"/>
              <a:pPr>
                <a:defRPr/>
              </a:pPr>
              <a:t>32</a:t>
            </a:fld>
            <a:endParaRPr lang="zh-TW" altLang="en-US" dirty="0"/>
          </a:p>
        </p:txBody>
      </p:sp>
      <p:sp>
        <p:nvSpPr>
          <p:cNvPr id="16" name="文字方塊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71800" y="3008204"/>
            <a:ext cx="825867" cy="323165"/>
          </a:xfrm>
          <a:prstGeom prst="rect">
            <a:avLst/>
          </a:prstGeom>
          <a:blipFill rotWithShape="1">
            <a:blip r:embed="rId5" cstate="print"/>
            <a:stretch>
              <a:fillRect t="-3774" b="-18868"/>
            </a:stretch>
          </a:blipFill>
        </p:spPr>
        <p:txBody>
          <a:bodyPr/>
          <a:lstStyle/>
          <a:p>
            <a:pPr>
              <a:defRPr/>
            </a:pPr>
            <a:endParaRPr lang="zh-TW" altLang="en-US" dirty="0">
              <a:noFill/>
            </a:endParaRPr>
          </a:p>
        </p:txBody>
      </p:sp>
      <p:sp>
        <p:nvSpPr>
          <p:cNvPr id="17" name="文字方塊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8144" y="3033827"/>
            <a:ext cx="901209" cy="323165"/>
          </a:xfrm>
          <a:prstGeom prst="rect">
            <a:avLst/>
          </a:prstGeom>
          <a:blipFill rotWithShape="1">
            <a:blip r:embed="rId6" cstate="print"/>
            <a:stretch>
              <a:fillRect t="-3774" r="-680" b="-18868"/>
            </a:stretch>
          </a:blipFill>
        </p:spPr>
        <p:txBody>
          <a:bodyPr/>
          <a:lstStyle/>
          <a:p>
            <a:pPr>
              <a:buNone/>
              <a:defRPr/>
            </a:pPr>
            <a:endParaRPr lang="zh-TW" altLang="en-US" dirty="0">
              <a:noFill/>
            </a:endParaRPr>
          </a:p>
        </p:txBody>
      </p:sp>
      <p:sp>
        <p:nvSpPr>
          <p:cNvPr id="12" name="投影片編號版面配置區 4"/>
          <p:cNvSpPr txBox="1">
            <a:spLocks/>
          </p:cNvSpPr>
          <p:nvPr/>
        </p:nvSpPr>
        <p:spPr bwMode="auto">
          <a:xfrm>
            <a:off x="6948488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500" kern="1200" smtClean="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32</a:t>
            </a:fld>
            <a:endParaRPr kumimoji="0" lang="en-US" altLang="zh-TW" sz="1400" b="1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5648672"/>
            <a:ext cx="3613559" cy="30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3" y="5655868"/>
            <a:ext cx="3600400" cy="29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22"/>
          <p:cNvSpPr txBox="1">
            <a:spLocks noChangeArrowheads="1"/>
          </p:cNvSpPr>
          <p:nvPr/>
        </p:nvSpPr>
        <p:spPr bwMode="auto">
          <a:xfrm>
            <a:off x="3563888" y="1772816"/>
            <a:ext cx="19442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827584" y="5589240"/>
            <a:ext cx="3744416" cy="3600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4788024" y="5589240"/>
            <a:ext cx="3744416" cy="3600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1475656" y="129704"/>
            <a:ext cx="3960440" cy="635000"/>
          </a:xfrm>
        </p:spPr>
        <p:txBody>
          <a:bodyPr/>
          <a:lstStyle/>
          <a:p>
            <a:pPr eaLnBrk="1" hangingPunct="1"/>
            <a:r>
              <a:rPr lang="en-US" altLang="zh-TW" dirty="0"/>
              <a:t> </a:t>
            </a:r>
            <a:r>
              <a:rPr lang="en-US" altLang="zh-TW" dirty="0" smtClean="0"/>
              <a:t> Summary</a:t>
            </a:r>
            <a:endParaRPr lang="en-US" altLang="zh-TW" baseline="-25000" dirty="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Yun-Tsung, Lai @ NTU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71879-0443-4528-BC1C-149AEC347D27}" type="slidenum">
              <a:rPr lang="zh-TW" altLang="en-US"/>
              <a:pPr>
                <a:defRPr/>
              </a:pPr>
              <a:t>33</a:t>
            </a:fld>
            <a:endParaRPr lang="zh-TW" altLang="en-US" dirty="0"/>
          </a:p>
        </p:txBody>
      </p:sp>
      <p:sp>
        <p:nvSpPr>
          <p:cNvPr id="8" name="投影片編號版面配置區 4"/>
          <p:cNvSpPr txBox="1">
            <a:spLocks/>
          </p:cNvSpPr>
          <p:nvPr/>
        </p:nvSpPr>
        <p:spPr bwMode="auto">
          <a:xfrm>
            <a:off x="6948488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500" kern="1200" smtClean="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33</a:t>
            </a:fld>
            <a:endParaRPr kumimoji="0" lang="en-US" altLang="zh-TW" sz="1400" b="1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184576"/>
          </a:xfrm>
        </p:spPr>
        <p:txBody>
          <a:bodyPr/>
          <a:lstStyle/>
          <a:p>
            <a:r>
              <a:rPr lang="en-US" altLang="zh-TW" sz="2400" dirty="0" smtClean="0"/>
              <a:t>The branching fraction measurements of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24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-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0</a:t>
            </a:r>
            <a:r>
              <a:rPr lang="en-US" altLang="zh-TW" sz="24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 and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 B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+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24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-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24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TW" sz="2400" dirty="0" smtClean="0"/>
              <a:t>agree with BABAR results</a:t>
            </a:r>
            <a:endParaRPr lang="en-US" altLang="zh-TW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Symbol" pitchFamily="18" charset="2"/>
            </a:endParaRPr>
          </a:p>
          <a:p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Consistent with the naïve factorization picture using the nominal CKM matrix elements</a:t>
            </a:r>
          </a:p>
          <a:p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First observation of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X(3872)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-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with dominant contribution from non-resonant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-   </a:t>
            </a:r>
          </a:p>
          <a:p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First observations of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24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1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(2430)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0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 pitchFamily="18" charset="2"/>
              </a:rPr>
              <a:t>ω,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 D</a:t>
            </a:r>
            <a:r>
              <a:rPr lang="en-US" altLang="zh-TW" sz="24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1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(2420)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0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 pitchFamily="18" charset="2"/>
              </a:rPr>
              <a:t>ω, and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 D</a:t>
            </a:r>
            <a:r>
              <a:rPr lang="en-US" altLang="zh-TW" sz="24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*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(2460)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0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 pitchFamily="18" charset="2"/>
              </a:rPr>
              <a:t>ω with complicated angular analysis</a:t>
            </a:r>
            <a:endParaRPr lang="en-US" altLang="zh-TW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Symbol" pitchFamily="18" charset="2"/>
            </a:endParaRPr>
          </a:p>
          <a:p>
            <a:r>
              <a:rPr lang="en-US" altLang="zh-TW" sz="2400" dirty="0" smtClean="0"/>
              <a:t>The branching fraction measurements of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 B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p</a:t>
            </a:r>
            <a:r>
              <a:rPr lang="el-GR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新細明體" pitchFamily="18" charset="-120"/>
                <a:cs typeface="Times New Roman"/>
              </a:rPr>
              <a:t>Λ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(*)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-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disagree with the GF predictions</a:t>
            </a:r>
          </a:p>
          <a:p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Threshold enhancement is observed and maybe a hint for a sizable angular asymmetry in D</a:t>
            </a:r>
            <a:r>
              <a:rPr lang="en-US" altLang="zh-TW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*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 mode</a:t>
            </a:r>
            <a:endParaRPr lang="zh-TW" altLang="en-US" sz="2400" baseline="-25000" dirty="0"/>
          </a:p>
        </p:txBody>
      </p:sp>
      <p:cxnSp>
        <p:nvCxnSpPr>
          <p:cNvPr id="11" name="直線接點 10"/>
          <p:cNvCxnSpPr/>
          <p:nvPr/>
        </p:nvCxnSpPr>
        <p:spPr bwMode="auto">
          <a:xfrm>
            <a:off x="1259632" y="5085184"/>
            <a:ext cx="144016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接點 9"/>
          <p:cNvCxnSpPr/>
          <p:nvPr/>
        </p:nvCxnSpPr>
        <p:spPr bwMode="auto">
          <a:xfrm>
            <a:off x="4283968" y="3501008"/>
            <a:ext cx="144016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zh-TW" altLang="en-US" smtClean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006600" y="115888"/>
            <a:ext cx="6453188" cy="719137"/>
          </a:xfrm>
        </p:spPr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Belle Detector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9" name="內容版面配置區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25538"/>
            <a:ext cx="67691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4</a:t>
            </a:fld>
            <a:endParaRPr kumimoji="0" lang="en-US" altLang="zh-TW" sz="1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3276600" y="6381750"/>
            <a:ext cx="2895600" cy="339725"/>
          </a:xfrm>
          <a:noFill/>
        </p:spPr>
        <p:txBody>
          <a:bodyPr/>
          <a:lstStyle/>
          <a:p>
            <a:pPr algn="ctr"/>
            <a:fld id="{077B3BBA-1794-46EF-A166-58CA5499856B}" type="slidenum">
              <a:rPr lang="zh-TW" altLang="en-US" smtClean="0">
                <a:ea typeface="新細明體" charset="-120"/>
              </a:rPr>
              <a:pPr algn="ctr"/>
              <a:t>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5328592" cy="634082"/>
          </a:xfrm>
        </p:spPr>
        <p:txBody>
          <a:bodyPr/>
          <a:lstStyle/>
          <a:p>
            <a:pPr>
              <a:defRPr/>
            </a:pPr>
            <a:r>
              <a:rPr lang="en-US" altLang="zh-TW" sz="3600" dirty="0" smtClean="0"/>
              <a:t>Particle Identification</a:t>
            </a:r>
            <a:endParaRPr lang="zh-TW" altLang="en-US" sz="3600" dirty="0"/>
          </a:p>
        </p:txBody>
      </p:sp>
      <p:grpSp>
        <p:nvGrpSpPr>
          <p:cNvPr id="2" name="群組 5"/>
          <p:cNvGrpSpPr>
            <a:grpSpLocks/>
          </p:cNvGrpSpPr>
          <p:nvPr/>
        </p:nvGrpSpPr>
        <p:grpSpPr bwMode="auto">
          <a:xfrm>
            <a:off x="468313" y="1059557"/>
            <a:ext cx="8475662" cy="5033739"/>
            <a:chOff x="467543" y="981063"/>
            <a:chExt cx="8477028" cy="5033871"/>
          </a:xfrm>
        </p:grpSpPr>
        <p:pic>
          <p:nvPicPr>
            <p:cNvPr id="41991" name="Picture 2" descr="BelleFi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12976"/>
              <a:ext cx="3528392" cy="2801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文字方塊 7"/>
            <p:cNvSpPr txBox="1"/>
            <p:nvPr/>
          </p:nvSpPr>
          <p:spPr>
            <a:xfrm>
              <a:off x="467543" y="981063"/>
              <a:ext cx="6408183" cy="150814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Particle Identification:</a:t>
              </a:r>
            </a:p>
            <a:p>
              <a:pPr>
                <a:defRPr/>
              </a:pPr>
              <a:r>
                <a:rPr lang="en-US" altLang="zh-TW" sz="2000" b="1" dirty="0" err="1">
                  <a:solidFill>
                    <a:srgbClr val="FF0000"/>
                  </a:solidFill>
                </a:rPr>
                <a:t>A</a:t>
              </a:r>
              <a:r>
                <a:rPr lang="en-US" altLang="zh-TW" sz="2000" dirty="0" err="1">
                  <a:solidFill>
                    <a:schemeClr val="tx1"/>
                  </a:solidFill>
                </a:rPr>
                <a:t>erogel</a:t>
              </a:r>
              <a:r>
                <a:rPr lang="en-US" altLang="zh-TW" sz="2000" dirty="0">
                  <a:solidFill>
                    <a:schemeClr val="tx1"/>
                  </a:solidFill>
                </a:rPr>
                <a:t> </a:t>
              </a:r>
              <a:r>
                <a:rPr lang="en-US" altLang="zh-TW" sz="2000" b="1" dirty="0">
                  <a:solidFill>
                    <a:srgbClr val="FF0000"/>
                  </a:solidFill>
                </a:rPr>
                <a:t>C</a:t>
              </a:r>
              <a:r>
                <a:rPr lang="en-US" altLang="zh-TW" sz="2000" dirty="0">
                  <a:solidFill>
                    <a:schemeClr val="tx1"/>
                  </a:solidFill>
                </a:rPr>
                <a:t>erenkov </a:t>
              </a:r>
              <a:r>
                <a:rPr lang="en-US" altLang="zh-TW" sz="2000" b="1" dirty="0">
                  <a:solidFill>
                    <a:srgbClr val="FF0000"/>
                  </a:solidFill>
                </a:rPr>
                <a:t>C</a:t>
              </a:r>
              <a:r>
                <a:rPr lang="en-US" altLang="zh-TW" sz="2000" dirty="0">
                  <a:solidFill>
                    <a:schemeClr val="tx1"/>
                  </a:solidFill>
                </a:rPr>
                <a:t>ounter: </a:t>
              </a:r>
              <a:r>
                <a:rPr lang="en-US" altLang="zh-TW" sz="1400" dirty="0">
                  <a:solidFill>
                    <a:schemeClr val="tx1"/>
                  </a:solidFill>
                </a:rPr>
                <a:t>Silica </a:t>
              </a:r>
              <a:r>
                <a:rPr lang="en-US" altLang="zh-TW" sz="1400" dirty="0" err="1">
                  <a:solidFill>
                    <a:schemeClr val="tx1"/>
                  </a:solidFill>
                </a:rPr>
                <a:t>aerogel</a:t>
              </a:r>
              <a:endParaRPr lang="en-US" altLang="zh-TW" sz="14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en-US" altLang="zh-TW" sz="2000" b="1" dirty="0">
                  <a:solidFill>
                    <a:srgbClr val="FF0000"/>
                  </a:solidFill>
                </a:rPr>
                <a:t>T</a:t>
              </a:r>
              <a:r>
                <a:rPr lang="en-US" altLang="zh-TW" sz="2000" dirty="0">
                  <a:solidFill>
                    <a:schemeClr val="tx1"/>
                  </a:solidFill>
                </a:rPr>
                <a:t>ime </a:t>
              </a:r>
              <a:r>
                <a:rPr lang="en-US" altLang="zh-TW" sz="2000" b="1" dirty="0">
                  <a:solidFill>
                    <a:srgbClr val="FF0000"/>
                  </a:solidFill>
                </a:rPr>
                <a:t>o</a:t>
              </a:r>
              <a:r>
                <a:rPr lang="en-US" altLang="zh-TW" sz="2000" dirty="0">
                  <a:solidFill>
                    <a:schemeClr val="tx1"/>
                  </a:solidFill>
                </a:rPr>
                <a:t>f </a:t>
              </a:r>
              <a:r>
                <a:rPr lang="en-US" altLang="zh-TW" sz="2000" b="1" dirty="0">
                  <a:solidFill>
                    <a:srgbClr val="FF0000"/>
                  </a:solidFill>
                </a:rPr>
                <a:t>F</a:t>
              </a:r>
              <a:r>
                <a:rPr lang="en-US" altLang="zh-TW" sz="2000" dirty="0">
                  <a:solidFill>
                    <a:schemeClr val="tx1"/>
                  </a:solidFill>
                </a:rPr>
                <a:t>light: </a:t>
              </a:r>
              <a:r>
                <a:rPr lang="en-US" altLang="zh-TW" sz="1400" dirty="0">
                  <a:solidFill>
                    <a:schemeClr val="tx1"/>
                  </a:solidFill>
                </a:rPr>
                <a:t>Plastic </a:t>
              </a:r>
              <a:r>
                <a:rPr lang="en-US" altLang="zh-TW" sz="1400" dirty="0" err="1">
                  <a:solidFill>
                    <a:schemeClr val="tx1"/>
                  </a:solidFill>
                </a:rPr>
                <a:t>scintillator</a:t>
              </a:r>
              <a:endParaRPr lang="en-US" altLang="zh-TW" sz="14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en-US" altLang="zh-TW" sz="2000" b="1" dirty="0">
                  <a:solidFill>
                    <a:srgbClr val="FF0000"/>
                  </a:solidFill>
                </a:rPr>
                <a:t>C</a:t>
              </a:r>
              <a:r>
                <a:rPr lang="en-US" altLang="zh-TW" sz="2000" dirty="0">
                  <a:solidFill>
                    <a:schemeClr val="tx1"/>
                  </a:solidFill>
                </a:rPr>
                <a:t>entral </a:t>
              </a:r>
              <a:r>
                <a:rPr lang="en-US" altLang="zh-TW" sz="2000" b="1" dirty="0">
                  <a:solidFill>
                    <a:srgbClr val="FF0000"/>
                  </a:solidFill>
                </a:rPr>
                <a:t>D</a:t>
              </a:r>
              <a:r>
                <a:rPr lang="en-US" altLang="zh-TW" sz="2000" dirty="0">
                  <a:solidFill>
                    <a:schemeClr val="tx1"/>
                  </a:solidFill>
                </a:rPr>
                <a:t>rift </a:t>
              </a:r>
              <a:r>
                <a:rPr lang="en-US" altLang="zh-TW" sz="2000" b="1" dirty="0">
                  <a:solidFill>
                    <a:srgbClr val="FF0000"/>
                  </a:solidFill>
                </a:rPr>
                <a:t>C</a:t>
              </a:r>
              <a:r>
                <a:rPr lang="en-US" altLang="zh-TW" sz="2000" dirty="0">
                  <a:solidFill>
                    <a:schemeClr val="tx1"/>
                  </a:solidFill>
                </a:rPr>
                <a:t>hamber (</a:t>
              </a:r>
              <a:r>
                <a:rPr lang="en-US" altLang="zh-TW" sz="2000" dirty="0" err="1">
                  <a:solidFill>
                    <a:schemeClr val="tx1"/>
                  </a:solidFill>
                </a:rPr>
                <a:t>dE</a:t>
              </a:r>
              <a:r>
                <a:rPr lang="en-US" altLang="zh-TW" sz="2000" dirty="0">
                  <a:solidFill>
                    <a:schemeClr val="tx1"/>
                  </a:solidFill>
                </a:rPr>
                <a:t>/</a:t>
              </a:r>
              <a:r>
                <a:rPr lang="en-US" altLang="zh-TW" sz="2000" dirty="0" err="1">
                  <a:solidFill>
                    <a:schemeClr val="tx1"/>
                  </a:solidFill>
                </a:rPr>
                <a:t>dx</a:t>
              </a:r>
              <a:r>
                <a:rPr lang="en-US" altLang="zh-TW" sz="2000" dirty="0">
                  <a:solidFill>
                    <a:schemeClr val="tx1"/>
                  </a:solidFill>
                </a:rPr>
                <a:t>): </a:t>
              </a:r>
              <a:r>
                <a:rPr lang="en-US" altLang="zh-TW" sz="1400" dirty="0">
                  <a:solidFill>
                    <a:schemeClr val="tx1"/>
                  </a:solidFill>
                </a:rPr>
                <a:t>Small cell + He/C</a:t>
              </a:r>
              <a:r>
                <a:rPr lang="en-US" altLang="zh-TW" sz="1400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sz="1400" dirty="0">
                  <a:solidFill>
                    <a:schemeClr val="tx1"/>
                  </a:solidFill>
                </a:rPr>
                <a:t>H</a:t>
              </a:r>
              <a:r>
                <a:rPr lang="en-US" altLang="zh-TW" sz="1400" baseline="-250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993" name="Line 12"/>
            <p:cNvSpPr>
              <a:spLocks noChangeShapeType="1"/>
            </p:cNvSpPr>
            <p:nvPr/>
          </p:nvSpPr>
          <p:spPr bwMode="auto">
            <a:xfrm>
              <a:off x="1043608" y="3140968"/>
              <a:ext cx="432048" cy="1224136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94" name="Line 12"/>
            <p:cNvSpPr>
              <a:spLocks noChangeShapeType="1"/>
            </p:cNvSpPr>
            <p:nvPr/>
          </p:nvSpPr>
          <p:spPr bwMode="auto">
            <a:xfrm flipH="1">
              <a:off x="1835696" y="3140968"/>
              <a:ext cx="360040" cy="1008112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95" name="Line 12"/>
            <p:cNvSpPr>
              <a:spLocks noChangeShapeType="1"/>
            </p:cNvSpPr>
            <p:nvPr/>
          </p:nvSpPr>
          <p:spPr bwMode="auto">
            <a:xfrm flipH="1">
              <a:off x="2483768" y="3140968"/>
              <a:ext cx="864096" cy="1224136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96" name="文字方塊 11"/>
            <p:cNvSpPr txBox="1">
              <a:spLocks noChangeArrowheads="1"/>
            </p:cNvSpPr>
            <p:nvPr/>
          </p:nvSpPr>
          <p:spPr bwMode="auto">
            <a:xfrm>
              <a:off x="754852" y="2781310"/>
              <a:ext cx="720080" cy="30778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400" b="1" dirty="0"/>
                <a:t>ACC</a:t>
              </a:r>
              <a:endParaRPr lang="zh-TW" altLang="en-US" sz="1400" b="1" dirty="0"/>
            </a:p>
          </p:txBody>
        </p:sp>
        <p:sp>
          <p:nvSpPr>
            <p:cNvPr id="41997" name="文字方塊 12"/>
            <p:cNvSpPr txBox="1">
              <a:spLocks noChangeArrowheads="1"/>
            </p:cNvSpPr>
            <p:nvPr/>
          </p:nvSpPr>
          <p:spPr bwMode="auto">
            <a:xfrm>
              <a:off x="1907704" y="2780927"/>
              <a:ext cx="720080" cy="30778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400" b="1" dirty="0"/>
                <a:t>TOF</a:t>
              </a:r>
              <a:endParaRPr lang="zh-TW" altLang="en-US" sz="1400" b="1" dirty="0"/>
            </a:p>
          </p:txBody>
        </p:sp>
        <p:sp>
          <p:nvSpPr>
            <p:cNvPr id="41998" name="文字方塊 13"/>
            <p:cNvSpPr txBox="1">
              <a:spLocks noChangeArrowheads="1"/>
            </p:cNvSpPr>
            <p:nvPr/>
          </p:nvSpPr>
          <p:spPr bwMode="auto">
            <a:xfrm>
              <a:off x="3059832" y="2780927"/>
              <a:ext cx="720080" cy="30778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400" b="1" dirty="0"/>
                <a:t>CDC</a:t>
              </a:r>
              <a:endParaRPr lang="zh-TW" altLang="en-US" sz="1400" b="1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643911" y="2565207"/>
              <a:ext cx="3816965" cy="1016027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1200" b="1" dirty="0"/>
                <a:t>Momentum Measurement (CDC)</a:t>
              </a:r>
            </a:p>
            <a:p>
              <a:pPr>
                <a:defRPr/>
              </a:pPr>
              <a:r>
                <a:rPr lang="en-US" altLang="zh-TW" sz="1200" b="1" dirty="0"/>
                <a:t>1. P</a:t>
              </a:r>
              <a:r>
                <a:rPr lang="en-US" altLang="zh-TW" sz="1200" b="1" baseline="-25000" dirty="0"/>
                <a:t>X-Y</a:t>
              </a:r>
              <a:r>
                <a:rPr lang="en-US" altLang="zh-TW" sz="1200" b="1" dirty="0"/>
                <a:t>:  Curvatures in the transverse plane</a:t>
              </a:r>
            </a:p>
            <a:p>
              <a:pPr>
                <a:defRPr/>
              </a:pPr>
              <a:r>
                <a:rPr lang="en-US" altLang="zh-TW" sz="1200" b="1" dirty="0"/>
                <a:t>2. P</a:t>
              </a:r>
              <a:r>
                <a:rPr lang="en-US" altLang="zh-TW" sz="1200" b="1" baseline="-25000" dirty="0"/>
                <a:t>Z</a:t>
              </a:r>
              <a:r>
                <a:rPr lang="en-US" altLang="zh-TW" sz="1200" b="1" dirty="0"/>
                <a:t> : Helical track information </a:t>
              </a:r>
            </a:p>
            <a:p>
              <a:pPr>
                <a:defRPr/>
              </a:pPr>
              <a:r>
                <a:rPr lang="en-US" altLang="zh-TW" sz="1200" b="1" dirty="0" err="1"/>
                <a:t>dE</a:t>
              </a:r>
              <a:r>
                <a:rPr lang="en-US" altLang="zh-TW" sz="1200" b="1" dirty="0"/>
                <a:t>/</a:t>
              </a:r>
              <a:r>
                <a:rPr lang="en-US" altLang="zh-TW" sz="1200" b="1" dirty="0" err="1"/>
                <a:t>dx</a:t>
              </a:r>
              <a:r>
                <a:rPr lang="en-US" altLang="zh-TW" sz="1200" b="1" dirty="0"/>
                <a:t> Information</a:t>
              </a:r>
            </a:p>
          </p:txBody>
        </p:sp>
        <p:pic>
          <p:nvPicPr>
            <p:cNvPr id="4200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3717032"/>
              <a:ext cx="4948635" cy="2160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" name="文字方塊 16"/>
            <p:cNvSpPr txBox="1"/>
            <p:nvPr/>
          </p:nvSpPr>
          <p:spPr>
            <a:xfrm>
              <a:off x="5508146" y="1406301"/>
              <a:ext cx="3384921" cy="27700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1200" b="1" dirty="0"/>
                <a:t>Cerenkov light detected by FM-PMT </a:t>
              </a:r>
              <a:endParaRPr lang="zh-TW" altLang="en-US" sz="1200" b="1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003761" y="1773023"/>
              <a:ext cx="2880189" cy="307983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1400" b="1" dirty="0">
                  <a:solidFill>
                    <a:schemeClr val="tx1"/>
                  </a:solidFill>
                </a:rPr>
                <a:t>Timing resolution</a:t>
              </a:r>
              <a:r>
                <a:rPr lang="zh-TW" altLang="en-US" sz="1400" b="1" dirty="0">
                  <a:solidFill>
                    <a:schemeClr val="tx1"/>
                  </a:solidFill>
                </a:rPr>
                <a:t>～</a:t>
              </a:r>
              <a:r>
                <a:rPr lang="en-US" altLang="zh-TW" sz="1400" b="1" dirty="0">
                  <a:solidFill>
                    <a:schemeClr val="tx1"/>
                  </a:solidFill>
                </a:rPr>
                <a:t>100ps</a:t>
              </a:r>
              <a:endParaRPr lang="zh-TW" alt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文字方塊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576" y="5887839"/>
            <a:ext cx="5904656" cy="552011"/>
          </a:xfrm>
          <a:prstGeom prst="rect">
            <a:avLst/>
          </a:prstGeom>
          <a:blipFill rotWithShape="1">
            <a:blip r:embed="rId5" cstate="print"/>
            <a:stretch>
              <a:fillRect l="-2060" t="-4348" b="-29348"/>
            </a:stretch>
          </a:blipFill>
          <a:ln>
            <a:solidFill>
              <a:sysClr val="windowText" lastClr="000000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zh-TW" altLang="en-US" kern="0" dirty="0">
              <a:noFill/>
            </a:endParaRPr>
          </a:p>
        </p:txBody>
      </p:sp>
      <p:sp>
        <p:nvSpPr>
          <p:cNvPr id="20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5</a:t>
            </a:fld>
            <a:endParaRPr kumimoji="0" lang="en-US" altLang="zh-TW" sz="1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 noChangeArrowheads="1"/>
          </p:cNvSpPr>
          <p:nvPr/>
        </p:nvSpPr>
        <p:spPr bwMode="auto">
          <a:xfrm>
            <a:off x="4364038" y="2506663"/>
            <a:ext cx="112712" cy="104775"/>
          </a:xfrm>
          <a:custGeom>
            <a:avLst/>
            <a:gdLst>
              <a:gd name="T0" fmla="*/ 2147483647 w 314"/>
              <a:gd name="T1" fmla="*/ 2147483647 h 291"/>
              <a:gd name="T2" fmla="*/ 2147483647 w 314"/>
              <a:gd name="T3" fmla="*/ 0 h 291"/>
              <a:gd name="T4" fmla="*/ 2147483647 w 314"/>
              <a:gd name="T5" fmla="*/ 2147483647 h 291"/>
              <a:gd name="T6" fmla="*/ 2147483647 w 314"/>
              <a:gd name="T7" fmla="*/ 2147483647 h 291"/>
              <a:gd name="T8" fmla="*/ 2147483647 w 314"/>
              <a:gd name="T9" fmla="*/ 2147483647 h 291"/>
              <a:gd name="T10" fmla="*/ 2147483647 w 314"/>
              <a:gd name="T11" fmla="*/ 2147483647 h 291"/>
              <a:gd name="T12" fmla="*/ 2147483647 w 314"/>
              <a:gd name="T13" fmla="*/ 2147483647 h 291"/>
              <a:gd name="T14" fmla="*/ 2147483647 w 314"/>
              <a:gd name="T15" fmla="*/ 2147483647 h 291"/>
              <a:gd name="T16" fmla="*/ 2147483647 w 314"/>
              <a:gd name="T17" fmla="*/ 2147483647 h 291"/>
              <a:gd name="T18" fmla="*/ 2147483647 w 314"/>
              <a:gd name="T19" fmla="*/ 2147483647 h 291"/>
              <a:gd name="T20" fmla="*/ 2147483647 w 314"/>
              <a:gd name="T21" fmla="*/ 2147483647 h 291"/>
              <a:gd name="T22" fmla="*/ 2147483647 w 314"/>
              <a:gd name="T23" fmla="*/ 2147483647 h 291"/>
              <a:gd name="T24" fmla="*/ 2147483647 w 314"/>
              <a:gd name="T25" fmla="*/ 2147483647 h 291"/>
              <a:gd name="T26" fmla="*/ 2147483647 w 314"/>
              <a:gd name="T27" fmla="*/ 2147483647 h 291"/>
              <a:gd name="T28" fmla="*/ 2147483647 w 314"/>
              <a:gd name="T29" fmla="*/ 2147483647 h 291"/>
              <a:gd name="T30" fmla="*/ 2147483647 w 314"/>
              <a:gd name="T31" fmla="*/ 2147483647 h 291"/>
              <a:gd name="T32" fmla="*/ 2147483647 w 314"/>
              <a:gd name="T33" fmla="*/ 2147483647 h 291"/>
              <a:gd name="T34" fmla="*/ 2147483647 w 314"/>
              <a:gd name="T35" fmla="*/ 2147483647 h 291"/>
              <a:gd name="T36" fmla="*/ 2147483647 w 314"/>
              <a:gd name="T37" fmla="*/ 2147483647 h 291"/>
              <a:gd name="T38" fmla="*/ 2147483647 w 314"/>
              <a:gd name="T39" fmla="*/ 2147483647 h 291"/>
              <a:gd name="T40" fmla="*/ 2147483647 w 314"/>
              <a:gd name="T41" fmla="*/ 2147483647 h 291"/>
              <a:gd name="T42" fmla="*/ 2147483647 w 314"/>
              <a:gd name="T43" fmla="*/ 2147483647 h 291"/>
              <a:gd name="T44" fmla="*/ 2147483647 w 314"/>
              <a:gd name="T45" fmla="*/ 2147483647 h 291"/>
              <a:gd name="T46" fmla="*/ 2147483647 w 314"/>
              <a:gd name="T47" fmla="*/ 2147483647 h 291"/>
              <a:gd name="T48" fmla="*/ 2147483647 w 314"/>
              <a:gd name="T49" fmla="*/ 2147483647 h 291"/>
              <a:gd name="T50" fmla="*/ 2147483647 w 314"/>
              <a:gd name="T51" fmla="*/ 2147483647 h 291"/>
              <a:gd name="T52" fmla="*/ 2147483647 w 314"/>
              <a:gd name="T53" fmla="*/ 2147483647 h 291"/>
              <a:gd name="T54" fmla="*/ 2147483647 w 314"/>
              <a:gd name="T55" fmla="*/ 2147483647 h 291"/>
              <a:gd name="T56" fmla="*/ 2147483647 w 314"/>
              <a:gd name="T57" fmla="*/ 2147483647 h 291"/>
              <a:gd name="T58" fmla="*/ 2147483647 w 314"/>
              <a:gd name="T59" fmla="*/ 2147483647 h 291"/>
              <a:gd name="T60" fmla="*/ 0 w 314"/>
              <a:gd name="T61" fmla="*/ 2147483647 h 291"/>
              <a:gd name="T62" fmla="*/ 0 w 314"/>
              <a:gd name="T63" fmla="*/ 2147483647 h 291"/>
              <a:gd name="T64" fmla="*/ 2147483647 w 314"/>
              <a:gd name="T65" fmla="*/ 2147483647 h 291"/>
              <a:gd name="T66" fmla="*/ 2147483647 w 314"/>
              <a:gd name="T67" fmla="*/ 2147483647 h 291"/>
              <a:gd name="T68" fmla="*/ 2147483647 w 314"/>
              <a:gd name="T69" fmla="*/ 2147483647 h 291"/>
              <a:gd name="T70" fmla="*/ 2147483647 w 314"/>
              <a:gd name="T71" fmla="*/ 2147483647 h 291"/>
              <a:gd name="T72" fmla="*/ 2147483647 w 314"/>
              <a:gd name="T73" fmla="*/ 2147483647 h 291"/>
              <a:gd name="T74" fmla="*/ 0 w 314"/>
              <a:gd name="T75" fmla="*/ 2147483647 h 291"/>
              <a:gd name="T76" fmla="*/ 0 w 314"/>
              <a:gd name="T77" fmla="*/ 2147483647 h 291"/>
              <a:gd name="T78" fmla="*/ 2147483647 w 314"/>
              <a:gd name="T79" fmla="*/ 2147483647 h 291"/>
              <a:gd name="T80" fmla="*/ 2147483647 w 314"/>
              <a:gd name="T81" fmla="*/ 2147483647 h 291"/>
              <a:gd name="T82" fmla="*/ 2147483647 w 314"/>
              <a:gd name="T83" fmla="*/ 2147483647 h 291"/>
              <a:gd name="T84" fmla="*/ 2147483647 w 314"/>
              <a:gd name="T85" fmla="*/ 2147483647 h 291"/>
              <a:gd name="T86" fmla="*/ 2147483647 w 314"/>
              <a:gd name="T87" fmla="*/ 2147483647 h 291"/>
              <a:gd name="T88" fmla="*/ 2147483647 w 314"/>
              <a:gd name="T89" fmla="*/ 2147483647 h 291"/>
              <a:gd name="T90" fmla="*/ 2147483647 w 314"/>
              <a:gd name="T91" fmla="*/ 2147483647 h 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14"/>
              <a:gd name="T139" fmla="*/ 0 h 291"/>
              <a:gd name="T140" fmla="*/ 314 w 314"/>
              <a:gd name="T141" fmla="*/ 291 h 29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14" h="291">
                <a:moveTo>
                  <a:pt x="60" y="12"/>
                </a:moveTo>
                <a:lnTo>
                  <a:pt x="76" y="0"/>
                </a:lnTo>
                <a:lnTo>
                  <a:pt x="76" y="12"/>
                </a:lnTo>
                <a:lnTo>
                  <a:pt x="84" y="20"/>
                </a:lnTo>
                <a:lnTo>
                  <a:pt x="114" y="35"/>
                </a:lnTo>
                <a:lnTo>
                  <a:pt x="173" y="84"/>
                </a:lnTo>
                <a:lnTo>
                  <a:pt x="199" y="100"/>
                </a:lnTo>
                <a:lnTo>
                  <a:pt x="228" y="100"/>
                </a:lnTo>
                <a:lnTo>
                  <a:pt x="258" y="100"/>
                </a:lnTo>
                <a:lnTo>
                  <a:pt x="288" y="92"/>
                </a:lnTo>
                <a:lnTo>
                  <a:pt x="305" y="84"/>
                </a:lnTo>
                <a:lnTo>
                  <a:pt x="313" y="136"/>
                </a:lnTo>
                <a:lnTo>
                  <a:pt x="313" y="144"/>
                </a:lnTo>
                <a:lnTo>
                  <a:pt x="275" y="165"/>
                </a:lnTo>
                <a:lnTo>
                  <a:pt x="228" y="182"/>
                </a:lnTo>
                <a:lnTo>
                  <a:pt x="211" y="202"/>
                </a:lnTo>
                <a:lnTo>
                  <a:pt x="211" y="218"/>
                </a:lnTo>
                <a:lnTo>
                  <a:pt x="199" y="267"/>
                </a:lnTo>
                <a:lnTo>
                  <a:pt x="211" y="275"/>
                </a:lnTo>
                <a:lnTo>
                  <a:pt x="190" y="255"/>
                </a:lnTo>
                <a:lnTo>
                  <a:pt x="182" y="246"/>
                </a:lnTo>
                <a:lnTo>
                  <a:pt x="161" y="230"/>
                </a:lnTo>
                <a:lnTo>
                  <a:pt x="123" y="218"/>
                </a:lnTo>
                <a:lnTo>
                  <a:pt x="97" y="238"/>
                </a:lnTo>
                <a:lnTo>
                  <a:pt x="76" y="255"/>
                </a:lnTo>
                <a:lnTo>
                  <a:pt x="76" y="267"/>
                </a:lnTo>
                <a:lnTo>
                  <a:pt x="76" y="290"/>
                </a:lnTo>
                <a:lnTo>
                  <a:pt x="67" y="290"/>
                </a:lnTo>
                <a:lnTo>
                  <a:pt x="46" y="290"/>
                </a:lnTo>
                <a:lnTo>
                  <a:pt x="8" y="275"/>
                </a:lnTo>
                <a:lnTo>
                  <a:pt x="0" y="267"/>
                </a:lnTo>
                <a:lnTo>
                  <a:pt x="0" y="255"/>
                </a:lnTo>
                <a:lnTo>
                  <a:pt x="38" y="230"/>
                </a:lnTo>
                <a:lnTo>
                  <a:pt x="46" y="218"/>
                </a:lnTo>
                <a:lnTo>
                  <a:pt x="38" y="202"/>
                </a:lnTo>
                <a:lnTo>
                  <a:pt x="21" y="202"/>
                </a:lnTo>
                <a:lnTo>
                  <a:pt x="8" y="202"/>
                </a:lnTo>
                <a:lnTo>
                  <a:pt x="0" y="194"/>
                </a:lnTo>
                <a:lnTo>
                  <a:pt x="0" y="182"/>
                </a:lnTo>
                <a:lnTo>
                  <a:pt x="21" y="174"/>
                </a:lnTo>
                <a:lnTo>
                  <a:pt x="30" y="165"/>
                </a:lnTo>
                <a:lnTo>
                  <a:pt x="46" y="165"/>
                </a:lnTo>
                <a:lnTo>
                  <a:pt x="67" y="157"/>
                </a:lnTo>
                <a:lnTo>
                  <a:pt x="67" y="136"/>
                </a:lnTo>
                <a:lnTo>
                  <a:pt x="60" y="12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5" name="Freeform 3"/>
          <p:cNvSpPr>
            <a:spLocks noChangeArrowheads="1"/>
          </p:cNvSpPr>
          <p:nvPr/>
        </p:nvSpPr>
        <p:spPr bwMode="auto">
          <a:xfrm>
            <a:off x="4230688" y="2624138"/>
            <a:ext cx="192087" cy="195262"/>
          </a:xfrm>
          <a:custGeom>
            <a:avLst/>
            <a:gdLst>
              <a:gd name="T0" fmla="*/ 2147483647 w 533"/>
              <a:gd name="T1" fmla="*/ 0 h 544"/>
              <a:gd name="T2" fmla="*/ 2147483647 w 533"/>
              <a:gd name="T3" fmla="*/ 2147483647 h 544"/>
              <a:gd name="T4" fmla="*/ 2147483647 w 533"/>
              <a:gd name="T5" fmla="*/ 2147483647 h 544"/>
              <a:gd name="T6" fmla="*/ 2147483647 w 533"/>
              <a:gd name="T7" fmla="*/ 2147483647 h 544"/>
              <a:gd name="T8" fmla="*/ 2147483647 w 533"/>
              <a:gd name="T9" fmla="*/ 2147483647 h 544"/>
              <a:gd name="T10" fmla="*/ 2147483647 w 533"/>
              <a:gd name="T11" fmla="*/ 2147483647 h 544"/>
              <a:gd name="T12" fmla="*/ 2147483647 w 533"/>
              <a:gd name="T13" fmla="*/ 2147483647 h 544"/>
              <a:gd name="T14" fmla="*/ 2147483647 w 533"/>
              <a:gd name="T15" fmla="*/ 2147483647 h 544"/>
              <a:gd name="T16" fmla="*/ 2147483647 w 533"/>
              <a:gd name="T17" fmla="*/ 2147483647 h 544"/>
              <a:gd name="T18" fmla="*/ 2147483647 w 533"/>
              <a:gd name="T19" fmla="*/ 2147483647 h 544"/>
              <a:gd name="T20" fmla="*/ 2147483647 w 533"/>
              <a:gd name="T21" fmla="*/ 2147483647 h 544"/>
              <a:gd name="T22" fmla="*/ 2147483647 w 533"/>
              <a:gd name="T23" fmla="*/ 2147483647 h 544"/>
              <a:gd name="T24" fmla="*/ 2147483647 w 533"/>
              <a:gd name="T25" fmla="*/ 2147483647 h 544"/>
              <a:gd name="T26" fmla="*/ 2147483647 w 533"/>
              <a:gd name="T27" fmla="*/ 2147483647 h 544"/>
              <a:gd name="T28" fmla="*/ 2147483647 w 533"/>
              <a:gd name="T29" fmla="*/ 2147483647 h 544"/>
              <a:gd name="T30" fmla="*/ 2147483647 w 533"/>
              <a:gd name="T31" fmla="*/ 2147483647 h 544"/>
              <a:gd name="T32" fmla="*/ 2147483647 w 533"/>
              <a:gd name="T33" fmla="*/ 2147483647 h 544"/>
              <a:gd name="T34" fmla="*/ 2147483647 w 533"/>
              <a:gd name="T35" fmla="*/ 2147483647 h 544"/>
              <a:gd name="T36" fmla="*/ 2147483647 w 533"/>
              <a:gd name="T37" fmla="*/ 2147483647 h 544"/>
              <a:gd name="T38" fmla="*/ 2147483647 w 533"/>
              <a:gd name="T39" fmla="*/ 2147483647 h 544"/>
              <a:gd name="T40" fmla="*/ 2147483647 w 533"/>
              <a:gd name="T41" fmla="*/ 2147483647 h 544"/>
              <a:gd name="T42" fmla="*/ 2147483647 w 533"/>
              <a:gd name="T43" fmla="*/ 2147483647 h 544"/>
              <a:gd name="T44" fmla="*/ 2147483647 w 533"/>
              <a:gd name="T45" fmla="*/ 2147483647 h 544"/>
              <a:gd name="T46" fmla="*/ 2147483647 w 533"/>
              <a:gd name="T47" fmla="*/ 2147483647 h 544"/>
              <a:gd name="T48" fmla="*/ 2147483647 w 533"/>
              <a:gd name="T49" fmla="*/ 2147483647 h 544"/>
              <a:gd name="T50" fmla="*/ 2147483647 w 533"/>
              <a:gd name="T51" fmla="*/ 2147483647 h 544"/>
              <a:gd name="T52" fmla="*/ 2147483647 w 533"/>
              <a:gd name="T53" fmla="*/ 2147483647 h 544"/>
              <a:gd name="T54" fmla="*/ 0 w 533"/>
              <a:gd name="T55" fmla="*/ 2147483647 h 544"/>
              <a:gd name="T56" fmla="*/ 2147483647 w 533"/>
              <a:gd name="T57" fmla="*/ 2147483647 h 544"/>
              <a:gd name="T58" fmla="*/ 2147483647 w 533"/>
              <a:gd name="T59" fmla="*/ 2147483647 h 544"/>
              <a:gd name="T60" fmla="*/ 2147483647 w 533"/>
              <a:gd name="T61" fmla="*/ 2147483647 h 544"/>
              <a:gd name="T62" fmla="*/ 2147483647 w 533"/>
              <a:gd name="T63" fmla="*/ 2147483647 h 544"/>
              <a:gd name="T64" fmla="*/ 2147483647 w 533"/>
              <a:gd name="T65" fmla="*/ 2147483647 h 544"/>
              <a:gd name="T66" fmla="*/ 2147483647 w 533"/>
              <a:gd name="T67" fmla="*/ 2147483647 h 544"/>
              <a:gd name="T68" fmla="*/ 2147483647 w 533"/>
              <a:gd name="T69" fmla="*/ 2147483647 h 544"/>
              <a:gd name="T70" fmla="*/ 2147483647 w 533"/>
              <a:gd name="T71" fmla="*/ 2147483647 h 544"/>
              <a:gd name="T72" fmla="*/ 2147483647 w 533"/>
              <a:gd name="T73" fmla="*/ 2147483647 h 544"/>
              <a:gd name="T74" fmla="*/ 2147483647 w 533"/>
              <a:gd name="T75" fmla="*/ 2147483647 h 544"/>
              <a:gd name="T76" fmla="*/ 2147483647 w 533"/>
              <a:gd name="T77" fmla="*/ 2147483647 h 5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3"/>
              <a:gd name="T118" fmla="*/ 0 h 544"/>
              <a:gd name="T119" fmla="*/ 533 w 533"/>
              <a:gd name="T120" fmla="*/ 544 h 54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3" h="544">
                <a:moveTo>
                  <a:pt x="417" y="27"/>
                </a:moveTo>
                <a:lnTo>
                  <a:pt x="455" y="0"/>
                </a:lnTo>
                <a:lnTo>
                  <a:pt x="485" y="20"/>
                </a:lnTo>
                <a:lnTo>
                  <a:pt x="485" y="11"/>
                </a:lnTo>
                <a:lnTo>
                  <a:pt x="506" y="55"/>
                </a:lnTo>
                <a:lnTo>
                  <a:pt x="532" y="108"/>
                </a:lnTo>
                <a:lnTo>
                  <a:pt x="532" y="128"/>
                </a:lnTo>
                <a:lnTo>
                  <a:pt x="532" y="144"/>
                </a:lnTo>
                <a:lnTo>
                  <a:pt x="523" y="164"/>
                </a:lnTo>
                <a:lnTo>
                  <a:pt x="515" y="173"/>
                </a:lnTo>
                <a:lnTo>
                  <a:pt x="506" y="181"/>
                </a:lnTo>
                <a:lnTo>
                  <a:pt x="515" y="208"/>
                </a:lnTo>
                <a:lnTo>
                  <a:pt x="523" y="253"/>
                </a:lnTo>
                <a:lnTo>
                  <a:pt x="532" y="289"/>
                </a:lnTo>
                <a:lnTo>
                  <a:pt x="523" y="317"/>
                </a:lnTo>
                <a:lnTo>
                  <a:pt x="515" y="362"/>
                </a:lnTo>
                <a:lnTo>
                  <a:pt x="515" y="426"/>
                </a:lnTo>
                <a:lnTo>
                  <a:pt x="515" y="446"/>
                </a:lnTo>
                <a:lnTo>
                  <a:pt x="494" y="446"/>
                </a:lnTo>
                <a:lnTo>
                  <a:pt x="455" y="446"/>
                </a:lnTo>
                <a:lnTo>
                  <a:pt x="447" y="434"/>
                </a:lnTo>
                <a:lnTo>
                  <a:pt x="447" y="417"/>
                </a:lnTo>
                <a:lnTo>
                  <a:pt x="438" y="417"/>
                </a:lnTo>
                <a:lnTo>
                  <a:pt x="430" y="426"/>
                </a:lnTo>
                <a:lnTo>
                  <a:pt x="417" y="446"/>
                </a:lnTo>
                <a:lnTo>
                  <a:pt x="400" y="446"/>
                </a:lnTo>
                <a:lnTo>
                  <a:pt x="379" y="454"/>
                </a:lnTo>
                <a:lnTo>
                  <a:pt x="363" y="446"/>
                </a:lnTo>
                <a:lnTo>
                  <a:pt x="333" y="434"/>
                </a:lnTo>
                <a:lnTo>
                  <a:pt x="325" y="426"/>
                </a:lnTo>
                <a:lnTo>
                  <a:pt x="316" y="434"/>
                </a:lnTo>
                <a:lnTo>
                  <a:pt x="316" y="446"/>
                </a:lnTo>
                <a:lnTo>
                  <a:pt x="325" y="454"/>
                </a:lnTo>
                <a:lnTo>
                  <a:pt x="325" y="462"/>
                </a:lnTo>
                <a:lnTo>
                  <a:pt x="325" y="470"/>
                </a:lnTo>
                <a:lnTo>
                  <a:pt x="304" y="482"/>
                </a:lnTo>
                <a:lnTo>
                  <a:pt x="278" y="507"/>
                </a:lnTo>
                <a:lnTo>
                  <a:pt x="257" y="543"/>
                </a:lnTo>
                <a:lnTo>
                  <a:pt x="248" y="543"/>
                </a:lnTo>
                <a:lnTo>
                  <a:pt x="248" y="535"/>
                </a:lnTo>
                <a:lnTo>
                  <a:pt x="240" y="490"/>
                </a:lnTo>
                <a:lnTo>
                  <a:pt x="240" y="446"/>
                </a:lnTo>
                <a:lnTo>
                  <a:pt x="240" y="434"/>
                </a:lnTo>
                <a:lnTo>
                  <a:pt x="227" y="426"/>
                </a:lnTo>
                <a:lnTo>
                  <a:pt x="211" y="426"/>
                </a:lnTo>
                <a:lnTo>
                  <a:pt x="189" y="434"/>
                </a:lnTo>
                <a:lnTo>
                  <a:pt x="143" y="462"/>
                </a:lnTo>
                <a:lnTo>
                  <a:pt x="126" y="462"/>
                </a:lnTo>
                <a:lnTo>
                  <a:pt x="97" y="462"/>
                </a:lnTo>
                <a:lnTo>
                  <a:pt x="67" y="462"/>
                </a:lnTo>
                <a:lnTo>
                  <a:pt x="58" y="470"/>
                </a:lnTo>
                <a:lnTo>
                  <a:pt x="67" y="490"/>
                </a:lnTo>
                <a:lnTo>
                  <a:pt x="58" y="490"/>
                </a:lnTo>
                <a:lnTo>
                  <a:pt x="21" y="498"/>
                </a:lnTo>
                <a:lnTo>
                  <a:pt x="0" y="490"/>
                </a:lnTo>
                <a:lnTo>
                  <a:pt x="0" y="482"/>
                </a:lnTo>
                <a:lnTo>
                  <a:pt x="29" y="454"/>
                </a:lnTo>
                <a:lnTo>
                  <a:pt x="67" y="426"/>
                </a:lnTo>
                <a:lnTo>
                  <a:pt x="105" y="410"/>
                </a:lnTo>
                <a:lnTo>
                  <a:pt x="135" y="397"/>
                </a:lnTo>
                <a:lnTo>
                  <a:pt x="164" y="397"/>
                </a:lnTo>
                <a:lnTo>
                  <a:pt x="211" y="397"/>
                </a:lnTo>
                <a:lnTo>
                  <a:pt x="227" y="397"/>
                </a:lnTo>
                <a:lnTo>
                  <a:pt x="248" y="382"/>
                </a:lnTo>
                <a:lnTo>
                  <a:pt x="265" y="354"/>
                </a:lnTo>
                <a:lnTo>
                  <a:pt x="286" y="309"/>
                </a:lnTo>
                <a:lnTo>
                  <a:pt x="304" y="253"/>
                </a:lnTo>
                <a:lnTo>
                  <a:pt x="295" y="253"/>
                </a:lnTo>
                <a:lnTo>
                  <a:pt x="295" y="289"/>
                </a:lnTo>
                <a:lnTo>
                  <a:pt x="295" y="325"/>
                </a:lnTo>
                <a:lnTo>
                  <a:pt x="325" y="317"/>
                </a:lnTo>
                <a:lnTo>
                  <a:pt x="342" y="317"/>
                </a:lnTo>
                <a:lnTo>
                  <a:pt x="354" y="317"/>
                </a:lnTo>
                <a:lnTo>
                  <a:pt x="371" y="301"/>
                </a:lnTo>
                <a:lnTo>
                  <a:pt x="392" y="253"/>
                </a:lnTo>
                <a:lnTo>
                  <a:pt x="409" y="193"/>
                </a:lnTo>
                <a:lnTo>
                  <a:pt x="417" y="108"/>
                </a:lnTo>
                <a:lnTo>
                  <a:pt x="417" y="27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6" name="Freeform 4"/>
          <p:cNvSpPr>
            <a:spLocks noChangeArrowheads="1"/>
          </p:cNvSpPr>
          <p:nvPr/>
        </p:nvSpPr>
        <p:spPr bwMode="auto">
          <a:xfrm>
            <a:off x="4324350" y="2259013"/>
            <a:ext cx="88900" cy="233362"/>
          </a:xfrm>
          <a:custGeom>
            <a:avLst/>
            <a:gdLst>
              <a:gd name="T0" fmla="*/ 2147483647 w 248"/>
              <a:gd name="T1" fmla="*/ 0 h 649"/>
              <a:gd name="T2" fmla="*/ 2147483647 w 248"/>
              <a:gd name="T3" fmla="*/ 2147483647 h 649"/>
              <a:gd name="T4" fmla="*/ 2147483647 w 248"/>
              <a:gd name="T5" fmla="*/ 2147483647 h 649"/>
              <a:gd name="T6" fmla="*/ 2147483647 w 248"/>
              <a:gd name="T7" fmla="*/ 2147483647 h 649"/>
              <a:gd name="T8" fmla="*/ 2147483647 w 248"/>
              <a:gd name="T9" fmla="*/ 2147483647 h 649"/>
              <a:gd name="T10" fmla="*/ 2147483647 w 248"/>
              <a:gd name="T11" fmla="*/ 2147483647 h 649"/>
              <a:gd name="T12" fmla="*/ 2147483647 w 248"/>
              <a:gd name="T13" fmla="*/ 2147483647 h 649"/>
              <a:gd name="T14" fmla="*/ 2147483647 w 248"/>
              <a:gd name="T15" fmla="*/ 2147483647 h 649"/>
              <a:gd name="T16" fmla="*/ 2147483647 w 248"/>
              <a:gd name="T17" fmla="*/ 2147483647 h 649"/>
              <a:gd name="T18" fmla="*/ 2147483647 w 248"/>
              <a:gd name="T19" fmla="*/ 2147483647 h 649"/>
              <a:gd name="T20" fmla="*/ 2147483647 w 248"/>
              <a:gd name="T21" fmla="*/ 2147483647 h 649"/>
              <a:gd name="T22" fmla="*/ 2147483647 w 248"/>
              <a:gd name="T23" fmla="*/ 2147483647 h 649"/>
              <a:gd name="T24" fmla="*/ 2147483647 w 248"/>
              <a:gd name="T25" fmla="*/ 2147483647 h 649"/>
              <a:gd name="T26" fmla="*/ 2147483647 w 248"/>
              <a:gd name="T27" fmla="*/ 2147483647 h 649"/>
              <a:gd name="T28" fmla="*/ 2147483647 w 248"/>
              <a:gd name="T29" fmla="*/ 2147483647 h 649"/>
              <a:gd name="T30" fmla="*/ 2147483647 w 248"/>
              <a:gd name="T31" fmla="*/ 2147483647 h 649"/>
              <a:gd name="T32" fmla="*/ 2147483647 w 248"/>
              <a:gd name="T33" fmla="*/ 2147483647 h 649"/>
              <a:gd name="T34" fmla="*/ 2147483647 w 248"/>
              <a:gd name="T35" fmla="*/ 2147483647 h 649"/>
              <a:gd name="T36" fmla="*/ 2147483647 w 248"/>
              <a:gd name="T37" fmla="*/ 2147483647 h 649"/>
              <a:gd name="T38" fmla="*/ 2147483647 w 248"/>
              <a:gd name="T39" fmla="*/ 2147483647 h 649"/>
              <a:gd name="T40" fmla="*/ 0 w 248"/>
              <a:gd name="T41" fmla="*/ 2147483647 h 649"/>
              <a:gd name="T42" fmla="*/ 2147483647 w 248"/>
              <a:gd name="T43" fmla="*/ 0 h 649"/>
              <a:gd name="T44" fmla="*/ 2147483647 w 248"/>
              <a:gd name="T45" fmla="*/ 0 h 64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8"/>
              <a:gd name="T70" fmla="*/ 0 h 649"/>
              <a:gd name="T71" fmla="*/ 248 w 248"/>
              <a:gd name="T72" fmla="*/ 649 h 64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8" h="649">
                <a:moveTo>
                  <a:pt x="20" y="0"/>
                </a:moveTo>
                <a:lnTo>
                  <a:pt x="226" y="404"/>
                </a:lnTo>
                <a:lnTo>
                  <a:pt x="210" y="395"/>
                </a:lnTo>
                <a:lnTo>
                  <a:pt x="172" y="388"/>
                </a:lnTo>
                <a:lnTo>
                  <a:pt x="151" y="388"/>
                </a:lnTo>
                <a:lnTo>
                  <a:pt x="142" y="404"/>
                </a:lnTo>
                <a:lnTo>
                  <a:pt x="142" y="424"/>
                </a:lnTo>
                <a:lnTo>
                  <a:pt x="151" y="460"/>
                </a:lnTo>
                <a:lnTo>
                  <a:pt x="189" y="540"/>
                </a:lnTo>
                <a:lnTo>
                  <a:pt x="218" y="585"/>
                </a:lnTo>
                <a:lnTo>
                  <a:pt x="247" y="613"/>
                </a:lnTo>
                <a:lnTo>
                  <a:pt x="235" y="605"/>
                </a:lnTo>
                <a:lnTo>
                  <a:pt x="218" y="605"/>
                </a:lnTo>
                <a:lnTo>
                  <a:pt x="189" y="613"/>
                </a:lnTo>
                <a:lnTo>
                  <a:pt x="142" y="641"/>
                </a:lnTo>
                <a:lnTo>
                  <a:pt x="142" y="648"/>
                </a:lnTo>
                <a:lnTo>
                  <a:pt x="133" y="576"/>
                </a:lnTo>
                <a:lnTo>
                  <a:pt x="121" y="505"/>
                </a:lnTo>
                <a:lnTo>
                  <a:pt x="104" y="416"/>
                </a:lnTo>
                <a:lnTo>
                  <a:pt x="36" y="215"/>
                </a:lnTo>
                <a:lnTo>
                  <a:pt x="0" y="127"/>
                </a:lnTo>
                <a:lnTo>
                  <a:pt x="20" y="0"/>
                </a:lnTo>
              </a:path>
            </a:pathLst>
          </a:custGeom>
          <a:solidFill>
            <a:srgbClr val="82D0E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7" name="Freeform 5"/>
          <p:cNvSpPr>
            <a:spLocks noChangeArrowheads="1"/>
          </p:cNvSpPr>
          <p:nvPr/>
        </p:nvSpPr>
        <p:spPr bwMode="auto">
          <a:xfrm>
            <a:off x="4324350" y="2259013"/>
            <a:ext cx="88900" cy="233362"/>
          </a:xfrm>
          <a:custGeom>
            <a:avLst/>
            <a:gdLst>
              <a:gd name="T0" fmla="*/ 2147483647 w 248"/>
              <a:gd name="T1" fmla="*/ 0 h 649"/>
              <a:gd name="T2" fmla="*/ 2147483647 w 248"/>
              <a:gd name="T3" fmla="*/ 2147483647 h 649"/>
              <a:gd name="T4" fmla="*/ 2147483647 w 248"/>
              <a:gd name="T5" fmla="*/ 2147483647 h 649"/>
              <a:gd name="T6" fmla="*/ 2147483647 w 248"/>
              <a:gd name="T7" fmla="*/ 2147483647 h 649"/>
              <a:gd name="T8" fmla="*/ 2147483647 w 248"/>
              <a:gd name="T9" fmla="*/ 2147483647 h 649"/>
              <a:gd name="T10" fmla="*/ 2147483647 w 248"/>
              <a:gd name="T11" fmla="*/ 2147483647 h 649"/>
              <a:gd name="T12" fmla="*/ 2147483647 w 248"/>
              <a:gd name="T13" fmla="*/ 2147483647 h 649"/>
              <a:gd name="T14" fmla="*/ 2147483647 w 248"/>
              <a:gd name="T15" fmla="*/ 2147483647 h 649"/>
              <a:gd name="T16" fmla="*/ 2147483647 w 248"/>
              <a:gd name="T17" fmla="*/ 2147483647 h 649"/>
              <a:gd name="T18" fmla="*/ 2147483647 w 248"/>
              <a:gd name="T19" fmla="*/ 2147483647 h 649"/>
              <a:gd name="T20" fmla="*/ 2147483647 w 248"/>
              <a:gd name="T21" fmla="*/ 2147483647 h 649"/>
              <a:gd name="T22" fmla="*/ 2147483647 w 248"/>
              <a:gd name="T23" fmla="*/ 2147483647 h 649"/>
              <a:gd name="T24" fmla="*/ 2147483647 w 248"/>
              <a:gd name="T25" fmla="*/ 2147483647 h 649"/>
              <a:gd name="T26" fmla="*/ 2147483647 w 248"/>
              <a:gd name="T27" fmla="*/ 2147483647 h 649"/>
              <a:gd name="T28" fmla="*/ 2147483647 w 248"/>
              <a:gd name="T29" fmla="*/ 2147483647 h 649"/>
              <a:gd name="T30" fmla="*/ 2147483647 w 248"/>
              <a:gd name="T31" fmla="*/ 2147483647 h 649"/>
              <a:gd name="T32" fmla="*/ 2147483647 w 248"/>
              <a:gd name="T33" fmla="*/ 2147483647 h 649"/>
              <a:gd name="T34" fmla="*/ 2147483647 w 248"/>
              <a:gd name="T35" fmla="*/ 2147483647 h 649"/>
              <a:gd name="T36" fmla="*/ 2147483647 w 248"/>
              <a:gd name="T37" fmla="*/ 2147483647 h 649"/>
              <a:gd name="T38" fmla="*/ 2147483647 w 248"/>
              <a:gd name="T39" fmla="*/ 2147483647 h 649"/>
              <a:gd name="T40" fmla="*/ 0 w 248"/>
              <a:gd name="T41" fmla="*/ 2147483647 h 649"/>
              <a:gd name="T42" fmla="*/ 2147483647 w 248"/>
              <a:gd name="T43" fmla="*/ 0 h 649"/>
              <a:gd name="T44" fmla="*/ 2147483647 w 248"/>
              <a:gd name="T45" fmla="*/ 0 h 64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8"/>
              <a:gd name="T70" fmla="*/ 0 h 649"/>
              <a:gd name="T71" fmla="*/ 248 w 248"/>
              <a:gd name="T72" fmla="*/ 649 h 64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8" h="649">
                <a:moveTo>
                  <a:pt x="20" y="0"/>
                </a:moveTo>
                <a:lnTo>
                  <a:pt x="226" y="404"/>
                </a:lnTo>
                <a:lnTo>
                  <a:pt x="210" y="395"/>
                </a:lnTo>
                <a:lnTo>
                  <a:pt x="172" y="388"/>
                </a:lnTo>
                <a:lnTo>
                  <a:pt x="151" y="388"/>
                </a:lnTo>
                <a:lnTo>
                  <a:pt x="142" y="404"/>
                </a:lnTo>
                <a:lnTo>
                  <a:pt x="142" y="424"/>
                </a:lnTo>
                <a:lnTo>
                  <a:pt x="151" y="460"/>
                </a:lnTo>
                <a:lnTo>
                  <a:pt x="189" y="540"/>
                </a:lnTo>
                <a:lnTo>
                  <a:pt x="218" y="585"/>
                </a:lnTo>
                <a:lnTo>
                  <a:pt x="247" y="613"/>
                </a:lnTo>
                <a:lnTo>
                  <a:pt x="235" y="605"/>
                </a:lnTo>
                <a:lnTo>
                  <a:pt x="218" y="605"/>
                </a:lnTo>
                <a:lnTo>
                  <a:pt x="189" y="613"/>
                </a:lnTo>
                <a:lnTo>
                  <a:pt x="142" y="641"/>
                </a:lnTo>
                <a:lnTo>
                  <a:pt x="142" y="648"/>
                </a:lnTo>
                <a:lnTo>
                  <a:pt x="133" y="576"/>
                </a:lnTo>
                <a:lnTo>
                  <a:pt x="121" y="505"/>
                </a:lnTo>
                <a:lnTo>
                  <a:pt x="104" y="416"/>
                </a:lnTo>
                <a:lnTo>
                  <a:pt x="36" y="215"/>
                </a:lnTo>
                <a:lnTo>
                  <a:pt x="0" y="127"/>
                </a:lnTo>
                <a:lnTo>
                  <a:pt x="20" y="0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8" name="Freeform 6"/>
          <p:cNvSpPr>
            <a:spLocks noChangeArrowheads="1"/>
          </p:cNvSpPr>
          <p:nvPr/>
        </p:nvSpPr>
        <p:spPr bwMode="auto">
          <a:xfrm>
            <a:off x="990600" y="1879600"/>
            <a:ext cx="198438" cy="101600"/>
          </a:xfrm>
          <a:custGeom>
            <a:avLst/>
            <a:gdLst>
              <a:gd name="T0" fmla="*/ 2147483647 w 552"/>
              <a:gd name="T1" fmla="*/ 2147483647 h 283"/>
              <a:gd name="T2" fmla="*/ 2147483647 w 552"/>
              <a:gd name="T3" fmla="*/ 2147483647 h 283"/>
              <a:gd name="T4" fmla="*/ 2147483647 w 552"/>
              <a:gd name="T5" fmla="*/ 2147483647 h 283"/>
              <a:gd name="T6" fmla="*/ 2147483647 w 552"/>
              <a:gd name="T7" fmla="*/ 2147483647 h 283"/>
              <a:gd name="T8" fmla="*/ 2147483647 w 552"/>
              <a:gd name="T9" fmla="*/ 2147483647 h 283"/>
              <a:gd name="T10" fmla="*/ 2147483647 w 552"/>
              <a:gd name="T11" fmla="*/ 2147483647 h 283"/>
              <a:gd name="T12" fmla="*/ 2147483647 w 552"/>
              <a:gd name="T13" fmla="*/ 2147483647 h 283"/>
              <a:gd name="T14" fmla="*/ 2147483647 w 552"/>
              <a:gd name="T15" fmla="*/ 2147483647 h 283"/>
              <a:gd name="T16" fmla="*/ 2147483647 w 552"/>
              <a:gd name="T17" fmla="*/ 2147483647 h 283"/>
              <a:gd name="T18" fmla="*/ 2147483647 w 552"/>
              <a:gd name="T19" fmla="*/ 2147483647 h 283"/>
              <a:gd name="T20" fmla="*/ 2147483647 w 552"/>
              <a:gd name="T21" fmla="*/ 2147483647 h 283"/>
              <a:gd name="T22" fmla="*/ 2147483647 w 552"/>
              <a:gd name="T23" fmla="*/ 2147483647 h 283"/>
              <a:gd name="T24" fmla="*/ 2147483647 w 552"/>
              <a:gd name="T25" fmla="*/ 2147483647 h 283"/>
              <a:gd name="T26" fmla="*/ 2147483647 w 552"/>
              <a:gd name="T27" fmla="*/ 2147483647 h 283"/>
              <a:gd name="T28" fmla="*/ 2147483647 w 552"/>
              <a:gd name="T29" fmla="*/ 2147483647 h 283"/>
              <a:gd name="T30" fmla="*/ 2147483647 w 552"/>
              <a:gd name="T31" fmla="*/ 2147483647 h 283"/>
              <a:gd name="T32" fmla="*/ 0 w 552"/>
              <a:gd name="T33" fmla="*/ 2147483647 h 283"/>
              <a:gd name="T34" fmla="*/ 2147483647 w 552"/>
              <a:gd name="T35" fmla="*/ 2147483647 h 283"/>
              <a:gd name="T36" fmla="*/ 2147483647 w 552"/>
              <a:gd name="T37" fmla="*/ 2147483647 h 283"/>
              <a:gd name="T38" fmla="*/ 2147483647 w 552"/>
              <a:gd name="T39" fmla="*/ 2147483647 h 283"/>
              <a:gd name="T40" fmla="*/ 2147483647 w 552"/>
              <a:gd name="T41" fmla="*/ 2147483647 h 283"/>
              <a:gd name="T42" fmla="*/ 2147483647 w 552"/>
              <a:gd name="T43" fmla="*/ 2147483647 h 283"/>
              <a:gd name="T44" fmla="*/ 2147483647 w 552"/>
              <a:gd name="T45" fmla="*/ 2147483647 h 283"/>
              <a:gd name="T46" fmla="*/ 2147483647 w 552"/>
              <a:gd name="T47" fmla="*/ 2147483647 h 283"/>
              <a:gd name="T48" fmla="*/ 2147483647 w 552"/>
              <a:gd name="T49" fmla="*/ 2147483647 h 283"/>
              <a:gd name="T50" fmla="*/ 2147483647 w 552"/>
              <a:gd name="T51" fmla="*/ 2147483647 h 283"/>
              <a:gd name="T52" fmla="*/ 2147483647 w 552"/>
              <a:gd name="T53" fmla="*/ 2147483647 h 283"/>
              <a:gd name="T54" fmla="*/ 2147483647 w 552"/>
              <a:gd name="T55" fmla="*/ 2147483647 h 283"/>
              <a:gd name="T56" fmla="*/ 2147483647 w 552"/>
              <a:gd name="T57" fmla="*/ 2147483647 h 283"/>
              <a:gd name="T58" fmla="*/ 2147483647 w 552"/>
              <a:gd name="T59" fmla="*/ 2147483647 h 283"/>
              <a:gd name="T60" fmla="*/ 2147483647 w 552"/>
              <a:gd name="T61" fmla="*/ 2147483647 h 283"/>
              <a:gd name="T62" fmla="*/ 2147483647 w 552"/>
              <a:gd name="T63" fmla="*/ 2147483647 h 283"/>
              <a:gd name="T64" fmla="*/ 2147483647 w 552"/>
              <a:gd name="T65" fmla="*/ 2147483647 h 283"/>
              <a:gd name="T66" fmla="*/ 2147483647 w 552"/>
              <a:gd name="T67" fmla="*/ 2147483647 h 283"/>
              <a:gd name="T68" fmla="*/ 2147483647 w 552"/>
              <a:gd name="T69" fmla="*/ 2147483647 h 283"/>
              <a:gd name="T70" fmla="*/ 2147483647 w 552"/>
              <a:gd name="T71" fmla="*/ 2147483647 h 283"/>
              <a:gd name="T72" fmla="*/ 2147483647 w 552"/>
              <a:gd name="T73" fmla="*/ 0 h 283"/>
              <a:gd name="T74" fmla="*/ 2147483647 w 552"/>
              <a:gd name="T75" fmla="*/ 0 h 283"/>
              <a:gd name="T76" fmla="*/ 2147483647 w 552"/>
              <a:gd name="T77" fmla="*/ 2147483647 h 283"/>
              <a:gd name="T78" fmla="*/ 2147483647 w 552"/>
              <a:gd name="T79" fmla="*/ 2147483647 h 283"/>
              <a:gd name="T80" fmla="*/ 2147483647 w 552"/>
              <a:gd name="T81" fmla="*/ 2147483647 h 283"/>
              <a:gd name="T82" fmla="*/ 2147483647 w 552"/>
              <a:gd name="T83" fmla="*/ 2147483647 h 283"/>
              <a:gd name="T84" fmla="*/ 2147483647 w 552"/>
              <a:gd name="T85" fmla="*/ 2147483647 h 283"/>
              <a:gd name="T86" fmla="*/ 2147483647 w 552"/>
              <a:gd name="T87" fmla="*/ 2147483647 h 283"/>
              <a:gd name="T88" fmla="*/ 2147483647 w 552"/>
              <a:gd name="T89" fmla="*/ 2147483647 h 283"/>
              <a:gd name="T90" fmla="*/ 2147483647 w 552"/>
              <a:gd name="T91" fmla="*/ 2147483647 h 283"/>
              <a:gd name="T92" fmla="*/ 2147483647 w 552"/>
              <a:gd name="T93" fmla="*/ 2147483647 h 283"/>
              <a:gd name="T94" fmla="*/ 2147483647 w 552"/>
              <a:gd name="T95" fmla="*/ 2147483647 h 283"/>
              <a:gd name="T96" fmla="*/ 2147483647 w 552"/>
              <a:gd name="T97" fmla="*/ 2147483647 h 283"/>
              <a:gd name="T98" fmla="*/ 2147483647 w 552"/>
              <a:gd name="T99" fmla="*/ 2147483647 h 283"/>
              <a:gd name="T100" fmla="*/ 2147483647 w 552"/>
              <a:gd name="T101" fmla="*/ 2147483647 h 283"/>
              <a:gd name="T102" fmla="*/ 2147483647 w 552"/>
              <a:gd name="T103" fmla="*/ 2147483647 h 28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52"/>
              <a:gd name="T157" fmla="*/ 0 h 283"/>
              <a:gd name="T158" fmla="*/ 552 w 552"/>
              <a:gd name="T159" fmla="*/ 283 h 28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52" h="283">
                <a:moveTo>
                  <a:pt x="257" y="282"/>
                </a:moveTo>
                <a:lnTo>
                  <a:pt x="180" y="282"/>
                </a:lnTo>
                <a:lnTo>
                  <a:pt x="135" y="269"/>
                </a:lnTo>
                <a:lnTo>
                  <a:pt x="114" y="269"/>
                </a:lnTo>
                <a:lnTo>
                  <a:pt x="96" y="261"/>
                </a:lnTo>
                <a:lnTo>
                  <a:pt x="88" y="246"/>
                </a:lnTo>
                <a:lnTo>
                  <a:pt x="75" y="217"/>
                </a:lnTo>
                <a:lnTo>
                  <a:pt x="75" y="189"/>
                </a:lnTo>
                <a:lnTo>
                  <a:pt x="75" y="173"/>
                </a:lnTo>
                <a:lnTo>
                  <a:pt x="105" y="136"/>
                </a:lnTo>
                <a:lnTo>
                  <a:pt x="114" y="116"/>
                </a:lnTo>
                <a:lnTo>
                  <a:pt x="88" y="116"/>
                </a:lnTo>
                <a:lnTo>
                  <a:pt x="58" y="116"/>
                </a:lnTo>
                <a:lnTo>
                  <a:pt x="37" y="116"/>
                </a:lnTo>
                <a:lnTo>
                  <a:pt x="21" y="108"/>
                </a:lnTo>
                <a:lnTo>
                  <a:pt x="12" y="100"/>
                </a:lnTo>
                <a:lnTo>
                  <a:pt x="0" y="88"/>
                </a:lnTo>
                <a:lnTo>
                  <a:pt x="12" y="72"/>
                </a:lnTo>
                <a:lnTo>
                  <a:pt x="21" y="64"/>
                </a:lnTo>
                <a:lnTo>
                  <a:pt x="50" y="52"/>
                </a:lnTo>
                <a:lnTo>
                  <a:pt x="105" y="44"/>
                </a:lnTo>
                <a:lnTo>
                  <a:pt x="143" y="44"/>
                </a:lnTo>
                <a:lnTo>
                  <a:pt x="172" y="52"/>
                </a:lnTo>
                <a:lnTo>
                  <a:pt x="180" y="80"/>
                </a:lnTo>
                <a:lnTo>
                  <a:pt x="189" y="100"/>
                </a:lnTo>
                <a:lnTo>
                  <a:pt x="201" y="100"/>
                </a:lnTo>
                <a:lnTo>
                  <a:pt x="239" y="52"/>
                </a:lnTo>
                <a:lnTo>
                  <a:pt x="257" y="35"/>
                </a:lnTo>
                <a:lnTo>
                  <a:pt x="286" y="35"/>
                </a:lnTo>
                <a:lnTo>
                  <a:pt x="302" y="35"/>
                </a:lnTo>
                <a:lnTo>
                  <a:pt x="315" y="52"/>
                </a:lnTo>
                <a:lnTo>
                  <a:pt x="323" y="72"/>
                </a:lnTo>
                <a:lnTo>
                  <a:pt x="341" y="72"/>
                </a:lnTo>
                <a:lnTo>
                  <a:pt x="379" y="44"/>
                </a:lnTo>
                <a:lnTo>
                  <a:pt x="407" y="28"/>
                </a:lnTo>
                <a:lnTo>
                  <a:pt x="437" y="7"/>
                </a:lnTo>
                <a:lnTo>
                  <a:pt x="454" y="0"/>
                </a:lnTo>
                <a:lnTo>
                  <a:pt x="467" y="0"/>
                </a:lnTo>
                <a:lnTo>
                  <a:pt x="475" y="7"/>
                </a:lnTo>
                <a:lnTo>
                  <a:pt x="484" y="28"/>
                </a:lnTo>
                <a:lnTo>
                  <a:pt x="543" y="108"/>
                </a:lnTo>
                <a:lnTo>
                  <a:pt x="551" y="136"/>
                </a:lnTo>
                <a:lnTo>
                  <a:pt x="551" y="153"/>
                </a:lnTo>
                <a:lnTo>
                  <a:pt x="529" y="161"/>
                </a:lnTo>
                <a:lnTo>
                  <a:pt x="454" y="197"/>
                </a:lnTo>
                <a:lnTo>
                  <a:pt x="429" y="217"/>
                </a:lnTo>
                <a:lnTo>
                  <a:pt x="391" y="246"/>
                </a:lnTo>
                <a:lnTo>
                  <a:pt x="370" y="261"/>
                </a:lnTo>
                <a:lnTo>
                  <a:pt x="353" y="269"/>
                </a:lnTo>
                <a:lnTo>
                  <a:pt x="315" y="282"/>
                </a:lnTo>
                <a:lnTo>
                  <a:pt x="257" y="282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9" name="Freeform 7"/>
          <p:cNvSpPr>
            <a:spLocks noChangeArrowheads="1"/>
          </p:cNvSpPr>
          <p:nvPr/>
        </p:nvSpPr>
        <p:spPr bwMode="auto">
          <a:xfrm>
            <a:off x="1331913" y="2139950"/>
            <a:ext cx="161925" cy="263525"/>
          </a:xfrm>
          <a:custGeom>
            <a:avLst/>
            <a:gdLst>
              <a:gd name="T0" fmla="*/ 2147483647 w 450"/>
              <a:gd name="T1" fmla="*/ 2147483647 h 733"/>
              <a:gd name="T2" fmla="*/ 2147483647 w 450"/>
              <a:gd name="T3" fmla="*/ 2147483647 h 733"/>
              <a:gd name="T4" fmla="*/ 2147483647 w 450"/>
              <a:gd name="T5" fmla="*/ 2147483647 h 733"/>
              <a:gd name="T6" fmla="*/ 2147483647 w 450"/>
              <a:gd name="T7" fmla="*/ 2147483647 h 733"/>
              <a:gd name="T8" fmla="*/ 2147483647 w 450"/>
              <a:gd name="T9" fmla="*/ 2147483647 h 733"/>
              <a:gd name="T10" fmla="*/ 2147483647 w 450"/>
              <a:gd name="T11" fmla="*/ 2147483647 h 733"/>
              <a:gd name="T12" fmla="*/ 2147483647 w 450"/>
              <a:gd name="T13" fmla="*/ 2147483647 h 733"/>
              <a:gd name="T14" fmla="*/ 2147483647 w 450"/>
              <a:gd name="T15" fmla="*/ 2147483647 h 733"/>
              <a:gd name="T16" fmla="*/ 2147483647 w 450"/>
              <a:gd name="T17" fmla="*/ 2147483647 h 733"/>
              <a:gd name="T18" fmla="*/ 2147483647 w 450"/>
              <a:gd name="T19" fmla="*/ 2147483647 h 733"/>
              <a:gd name="T20" fmla="*/ 2147483647 w 450"/>
              <a:gd name="T21" fmla="*/ 2147483647 h 733"/>
              <a:gd name="T22" fmla="*/ 2147483647 w 450"/>
              <a:gd name="T23" fmla="*/ 2147483647 h 733"/>
              <a:gd name="T24" fmla="*/ 2147483647 w 450"/>
              <a:gd name="T25" fmla="*/ 2147483647 h 733"/>
              <a:gd name="T26" fmla="*/ 2147483647 w 450"/>
              <a:gd name="T27" fmla="*/ 2147483647 h 733"/>
              <a:gd name="T28" fmla="*/ 2147483647 w 450"/>
              <a:gd name="T29" fmla="*/ 2147483647 h 733"/>
              <a:gd name="T30" fmla="*/ 0 w 450"/>
              <a:gd name="T31" fmla="*/ 2147483647 h 733"/>
              <a:gd name="T32" fmla="*/ 2147483647 w 450"/>
              <a:gd name="T33" fmla="*/ 2147483647 h 733"/>
              <a:gd name="T34" fmla="*/ 2147483647 w 450"/>
              <a:gd name="T35" fmla="*/ 2147483647 h 733"/>
              <a:gd name="T36" fmla="*/ 2147483647 w 450"/>
              <a:gd name="T37" fmla="*/ 2147483647 h 733"/>
              <a:gd name="T38" fmla="*/ 2147483647 w 450"/>
              <a:gd name="T39" fmla="*/ 2147483647 h 733"/>
              <a:gd name="T40" fmla="*/ 2147483647 w 450"/>
              <a:gd name="T41" fmla="*/ 2147483647 h 733"/>
              <a:gd name="T42" fmla="*/ 2147483647 w 450"/>
              <a:gd name="T43" fmla="*/ 2147483647 h 733"/>
              <a:gd name="T44" fmla="*/ 2147483647 w 450"/>
              <a:gd name="T45" fmla="*/ 2147483647 h 733"/>
              <a:gd name="T46" fmla="*/ 2147483647 w 450"/>
              <a:gd name="T47" fmla="*/ 2147483647 h 733"/>
              <a:gd name="T48" fmla="*/ 2147483647 w 450"/>
              <a:gd name="T49" fmla="*/ 2147483647 h 733"/>
              <a:gd name="T50" fmla="*/ 2147483647 w 450"/>
              <a:gd name="T51" fmla="*/ 2147483647 h 733"/>
              <a:gd name="T52" fmla="*/ 2147483647 w 450"/>
              <a:gd name="T53" fmla="*/ 2147483647 h 733"/>
              <a:gd name="T54" fmla="*/ 2147483647 w 450"/>
              <a:gd name="T55" fmla="*/ 2147483647 h 733"/>
              <a:gd name="T56" fmla="*/ 2147483647 w 450"/>
              <a:gd name="T57" fmla="*/ 2147483647 h 733"/>
              <a:gd name="T58" fmla="*/ 2147483647 w 450"/>
              <a:gd name="T59" fmla="*/ 2147483647 h 733"/>
              <a:gd name="T60" fmla="*/ 2147483647 w 450"/>
              <a:gd name="T61" fmla="*/ 2147483647 h 733"/>
              <a:gd name="T62" fmla="*/ 2147483647 w 450"/>
              <a:gd name="T63" fmla="*/ 2147483647 h 733"/>
              <a:gd name="T64" fmla="*/ 2147483647 w 450"/>
              <a:gd name="T65" fmla="*/ 2147483647 h 733"/>
              <a:gd name="T66" fmla="*/ 2147483647 w 450"/>
              <a:gd name="T67" fmla="*/ 2147483647 h 733"/>
              <a:gd name="T68" fmla="*/ 2147483647 w 450"/>
              <a:gd name="T69" fmla="*/ 2147483647 h 733"/>
              <a:gd name="T70" fmla="*/ 2147483647 w 450"/>
              <a:gd name="T71" fmla="*/ 2147483647 h 733"/>
              <a:gd name="T72" fmla="*/ 2147483647 w 450"/>
              <a:gd name="T73" fmla="*/ 2147483647 h 733"/>
              <a:gd name="T74" fmla="*/ 2147483647 w 450"/>
              <a:gd name="T75" fmla="*/ 2147483647 h 733"/>
              <a:gd name="T76" fmla="*/ 2147483647 w 450"/>
              <a:gd name="T77" fmla="*/ 2147483647 h 733"/>
              <a:gd name="T78" fmla="*/ 2147483647 w 450"/>
              <a:gd name="T79" fmla="*/ 2147483647 h 733"/>
              <a:gd name="T80" fmla="*/ 2147483647 w 450"/>
              <a:gd name="T81" fmla="*/ 2147483647 h 733"/>
              <a:gd name="T82" fmla="*/ 2147483647 w 450"/>
              <a:gd name="T83" fmla="*/ 2147483647 h 733"/>
              <a:gd name="T84" fmla="*/ 2147483647 w 450"/>
              <a:gd name="T85" fmla="*/ 2147483647 h 733"/>
              <a:gd name="T86" fmla="*/ 2147483647 w 450"/>
              <a:gd name="T87" fmla="*/ 2147483647 h 733"/>
              <a:gd name="T88" fmla="*/ 2147483647 w 450"/>
              <a:gd name="T89" fmla="*/ 2147483647 h 733"/>
              <a:gd name="T90" fmla="*/ 2147483647 w 450"/>
              <a:gd name="T91" fmla="*/ 2147483647 h 733"/>
              <a:gd name="T92" fmla="*/ 2147483647 w 450"/>
              <a:gd name="T93" fmla="*/ 0 h 733"/>
              <a:gd name="T94" fmla="*/ 2147483647 w 450"/>
              <a:gd name="T95" fmla="*/ 2147483647 h 733"/>
              <a:gd name="T96" fmla="*/ 2147483647 w 450"/>
              <a:gd name="T97" fmla="*/ 2147483647 h 733"/>
              <a:gd name="T98" fmla="*/ 2147483647 w 450"/>
              <a:gd name="T99" fmla="*/ 2147483647 h 733"/>
              <a:gd name="T100" fmla="*/ 2147483647 w 450"/>
              <a:gd name="T101" fmla="*/ 2147483647 h 733"/>
              <a:gd name="T102" fmla="*/ 2147483647 w 450"/>
              <a:gd name="T103" fmla="*/ 2147483647 h 733"/>
              <a:gd name="T104" fmla="*/ 2147483647 w 450"/>
              <a:gd name="T105" fmla="*/ 2147483647 h 733"/>
              <a:gd name="T106" fmla="*/ 2147483647 w 450"/>
              <a:gd name="T107" fmla="*/ 2147483647 h 733"/>
              <a:gd name="T108" fmla="*/ 2147483647 w 450"/>
              <a:gd name="T109" fmla="*/ 2147483647 h 733"/>
              <a:gd name="T110" fmla="*/ 2147483647 w 450"/>
              <a:gd name="T111" fmla="*/ 2147483647 h 733"/>
              <a:gd name="T112" fmla="*/ 2147483647 w 450"/>
              <a:gd name="T113" fmla="*/ 2147483647 h 733"/>
              <a:gd name="T114" fmla="*/ 2147483647 w 450"/>
              <a:gd name="T115" fmla="*/ 2147483647 h 733"/>
              <a:gd name="T116" fmla="*/ 2147483647 w 450"/>
              <a:gd name="T117" fmla="*/ 2147483647 h 733"/>
              <a:gd name="T118" fmla="*/ 2147483647 w 450"/>
              <a:gd name="T119" fmla="*/ 2147483647 h 733"/>
              <a:gd name="T120" fmla="*/ 2147483647 w 450"/>
              <a:gd name="T121" fmla="*/ 2147483647 h 733"/>
              <a:gd name="T122" fmla="*/ 2147483647 w 450"/>
              <a:gd name="T123" fmla="*/ 2147483647 h 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50"/>
              <a:gd name="T187" fmla="*/ 0 h 733"/>
              <a:gd name="T188" fmla="*/ 450 w 450"/>
              <a:gd name="T189" fmla="*/ 733 h 73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50" h="733">
                <a:moveTo>
                  <a:pt x="355" y="470"/>
                </a:moveTo>
                <a:lnTo>
                  <a:pt x="343" y="486"/>
                </a:lnTo>
                <a:lnTo>
                  <a:pt x="355" y="486"/>
                </a:lnTo>
                <a:lnTo>
                  <a:pt x="364" y="486"/>
                </a:lnTo>
                <a:lnTo>
                  <a:pt x="394" y="478"/>
                </a:lnTo>
                <a:lnTo>
                  <a:pt x="402" y="470"/>
                </a:lnTo>
                <a:lnTo>
                  <a:pt x="419" y="478"/>
                </a:lnTo>
                <a:lnTo>
                  <a:pt x="449" y="498"/>
                </a:lnTo>
                <a:lnTo>
                  <a:pt x="449" y="515"/>
                </a:lnTo>
                <a:lnTo>
                  <a:pt x="449" y="523"/>
                </a:lnTo>
                <a:lnTo>
                  <a:pt x="440" y="535"/>
                </a:lnTo>
                <a:lnTo>
                  <a:pt x="432" y="543"/>
                </a:lnTo>
                <a:lnTo>
                  <a:pt x="402" y="559"/>
                </a:lnTo>
                <a:lnTo>
                  <a:pt x="364" y="595"/>
                </a:lnTo>
                <a:lnTo>
                  <a:pt x="402" y="615"/>
                </a:lnTo>
                <a:lnTo>
                  <a:pt x="419" y="623"/>
                </a:lnTo>
                <a:lnTo>
                  <a:pt x="402" y="631"/>
                </a:lnTo>
                <a:lnTo>
                  <a:pt x="381" y="643"/>
                </a:lnTo>
                <a:lnTo>
                  <a:pt x="318" y="651"/>
                </a:lnTo>
                <a:lnTo>
                  <a:pt x="228" y="651"/>
                </a:lnTo>
                <a:lnTo>
                  <a:pt x="203" y="659"/>
                </a:lnTo>
                <a:lnTo>
                  <a:pt x="190" y="668"/>
                </a:lnTo>
                <a:lnTo>
                  <a:pt x="165" y="679"/>
                </a:lnTo>
                <a:lnTo>
                  <a:pt x="135" y="679"/>
                </a:lnTo>
                <a:lnTo>
                  <a:pt x="105" y="668"/>
                </a:lnTo>
                <a:lnTo>
                  <a:pt x="97" y="668"/>
                </a:lnTo>
                <a:lnTo>
                  <a:pt x="97" y="679"/>
                </a:lnTo>
                <a:lnTo>
                  <a:pt x="88" y="696"/>
                </a:lnTo>
                <a:lnTo>
                  <a:pt x="76" y="696"/>
                </a:lnTo>
                <a:lnTo>
                  <a:pt x="59" y="704"/>
                </a:lnTo>
                <a:lnTo>
                  <a:pt x="21" y="732"/>
                </a:lnTo>
                <a:lnTo>
                  <a:pt x="0" y="732"/>
                </a:lnTo>
                <a:lnTo>
                  <a:pt x="13" y="724"/>
                </a:lnTo>
                <a:lnTo>
                  <a:pt x="29" y="688"/>
                </a:lnTo>
                <a:lnTo>
                  <a:pt x="59" y="651"/>
                </a:lnTo>
                <a:lnTo>
                  <a:pt x="67" y="643"/>
                </a:lnTo>
                <a:lnTo>
                  <a:pt x="76" y="631"/>
                </a:lnTo>
                <a:lnTo>
                  <a:pt x="76" y="623"/>
                </a:lnTo>
                <a:lnTo>
                  <a:pt x="105" y="623"/>
                </a:lnTo>
                <a:lnTo>
                  <a:pt x="144" y="623"/>
                </a:lnTo>
                <a:lnTo>
                  <a:pt x="165" y="615"/>
                </a:lnTo>
                <a:lnTo>
                  <a:pt x="165" y="607"/>
                </a:lnTo>
                <a:lnTo>
                  <a:pt x="144" y="607"/>
                </a:lnTo>
                <a:lnTo>
                  <a:pt x="114" y="595"/>
                </a:lnTo>
                <a:lnTo>
                  <a:pt x="88" y="587"/>
                </a:lnTo>
                <a:lnTo>
                  <a:pt x="67" y="579"/>
                </a:lnTo>
                <a:lnTo>
                  <a:pt x="67" y="587"/>
                </a:lnTo>
                <a:lnTo>
                  <a:pt x="50" y="587"/>
                </a:lnTo>
                <a:lnTo>
                  <a:pt x="38" y="579"/>
                </a:lnTo>
                <a:lnTo>
                  <a:pt x="59" y="559"/>
                </a:lnTo>
                <a:lnTo>
                  <a:pt x="67" y="551"/>
                </a:lnTo>
                <a:lnTo>
                  <a:pt x="76" y="551"/>
                </a:lnTo>
                <a:lnTo>
                  <a:pt x="88" y="543"/>
                </a:lnTo>
                <a:lnTo>
                  <a:pt x="97" y="535"/>
                </a:lnTo>
                <a:lnTo>
                  <a:pt x="126" y="506"/>
                </a:lnTo>
                <a:lnTo>
                  <a:pt x="114" y="506"/>
                </a:lnTo>
                <a:lnTo>
                  <a:pt x="114" y="498"/>
                </a:lnTo>
                <a:lnTo>
                  <a:pt x="105" y="486"/>
                </a:lnTo>
                <a:lnTo>
                  <a:pt x="97" y="486"/>
                </a:lnTo>
                <a:lnTo>
                  <a:pt x="76" y="486"/>
                </a:lnTo>
                <a:lnTo>
                  <a:pt x="88" y="478"/>
                </a:lnTo>
                <a:lnTo>
                  <a:pt x="105" y="463"/>
                </a:lnTo>
                <a:lnTo>
                  <a:pt x="126" y="450"/>
                </a:lnTo>
                <a:lnTo>
                  <a:pt x="165" y="435"/>
                </a:lnTo>
                <a:lnTo>
                  <a:pt x="182" y="415"/>
                </a:lnTo>
                <a:lnTo>
                  <a:pt x="174" y="398"/>
                </a:lnTo>
                <a:lnTo>
                  <a:pt x="165" y="390"/>
                </a:lnTo>
                <a:lnTo>
                  <a:pt x="152" y="378"/>
                </a:lnTo>
                <a:lnTo>
                  <a:pt x="144" y="370"/>
                </a:lnTo>
                <a:lnTo>
                  <a:pt x="144" y="362"/>
                </a:lnTo>
                <a:lnTo>
                  <a:pt x="144" y="354"/>
                </a:lnTo>
                <a:lnTo>
                  <a:pt x="144" y="334"/>
                </a:lnTo>
                <a:lnTo>
                  <a:pt x="144" y="317"/>
                </a:lnTo>
                <a:lnTo>
                  <a:pt x="152" y="305"/>
                </a:lnTo>
                <a:lnTo>
                  <a:pt x="165" y="290"/>
                </a:lnTo>
                <a:lnTo>
                  <a:pt x="135" y="305"/>
                </a:lnTo>
                <a:lnTo>
                  <a:pt x="105" y="317"/>
                </a:lnTo>
                <a:lnTo>
                  <a:pt x="97" y="317"/>
                </a:lnTo>
                <a:lnTo>
                  <a:pt x="88" y="297"/>
                </a:lnTo>
                <a:lnTo>
                  <a:pt x="88" y="290"/>
                </a:lnTo>
                <a:lnTo>
                  <a:pt x="88" y="282"/>
                </a:lnTo>
                <a:lnTo>
                  <a:pt x="97" y="269"/>
                </a:lnTo>
                <a:lnTo>
                  <a:pt x="97" y="253"/>
                </a:lnTo>
                <a:lnTo>
                  <a:pt x="88" y="225"/>
                </a:lnTo>
                <a:lnTo>
                  <a:pt x="59" y="209"/>
                </a:lnTo>
                <a:lnTo>
                  <a:pt x="29" y="181"/>
                </a:lnTo>
                <a:lnTo>
                  <a:pt x="21" y="172"/>
                </a:lnTo>
                <a:lnTo>
                  <a:pt x="13" y="152"/>
                </a:lnTo>
                <a:lnTo>
                  <a:pt x="13" y="124"/>
                </a:lnTo>
                <a:lnTo>
                  <a:pt x="21" y="81"/>
                </a:lnTo>
                <a:lnTo>
                  <a:pt x="50" y="28"/>
                </a:lnTo>
                <a:lnTo>
                  <a:pt x="67" y="8"/>
                </a:lnTo>
                <a:lnTo>
                  <a:pt x="97" y="0"/>
                </a:lnTo>
                <a:lnTo>
                  <a:pt x="135" y="0"/>
                </a:lnTo>
                <a:lnTo>
                  <a:pt x="144" y="8"/>
                </a:lnTo>
                <a:lnTo>
                  <a:pt x="126" y="36"/>
                </a:lnTo>
                <a:lnTo>
                  <a:pt x="105" y="64"/>
                </a:lnTo>
                <a:lnTo>
                  <a:pt x="97" y="101"/>
                </a:lnTo>
                <a:lnTo>
                  <a:pt x="97" y="109"/>
                </a:lnTo>
                <a:lnTo>
                  <a:pt x="105" y="109"/>
                </a:lnTo>
                <a:lnTo>
                  <a:pt x="135" y="89"/>
                </a:lnTo>
                <a:lnTo>
                  <a:pt x="165" y="81"/>
                </a:lnTo>
                <a:lnTo>
                  <a:pt x="190" y="81"/>
                </a:lnTo>
                <a:lnTo>
                  <a:pt x="220" y="81"/>
                </a:lnTo>
                <a:lnTo>
                  <a:pt x="228" y="81"/>
                </a:lnTo>
                <a:lnTo>
                  <a:pt x="228" y="89"/>
                </a:lnTo>
                <a:lnTo>
                  <a:pt x="220" y="109"/>
                </a:lnTo>
                <a:lnTo>
                  <a:pt x="220" y="137"/>
                </a:lnTo>
                <a:lnTo>
                  <a:pt x="203" y="152"/>
                </a:lnTo>
                <a:lnTo>
                  <a:pt x="182" y="172"/>
                </a:lnTo>
                <a:lnTo>
                  <a:pt x="190" y="181"/>
                </a:lnTo>
                <a:lnTo>
                  <a:pt x="220" y="181"/>
                </a:lnTo>
                <a:lnTo>
                  <a:pt x="203" y="189"/>
                </a:lnTo>
                <a:lnTo>
                  <a:pt x="182" y="209"/>
                </a:lnTo>
                <a:lnTo>
                  <a:pt x="182" y="217"/>
                </a:lnTo>
                <a:lnTo>
                  <a:pt x="190" y="217"/>
                </a:lnTo>
                <a:lnTo>
                  <a:pt x="211" y="209"/>
                </a:lnTo>
                <a:lnTo>
                  <a:pt x="220" y="209"/>
                </a:lnTo>
                <a:lnTo>
                  <a:pt x="228" y="217"/>
                </a:lnTo>
                <a:lnTo>
                  <a:pt x="249" y="253"/>
                </a:lnTo>
                <a:lnTo>
                  <a:pt x="279" y="269"/>
                </a:lnTo>
                <a:lnTo>
                  <a:pt x="296" y="297"/>
                </a:lnTo>
                <a:lnTo>
                  <a:pt x="318" y="342"/>
                </a:lnTo>
                <a:lnTo>
                  <a:pt x="355" y="470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0" name="Freeform 8"/>
          <p:cNvSpPr>
            <a:spLocks noChangeArrowheads="1"/>
          </p:cNvSpPr>
          <p:nvPr/>
        </p:nvSpPr>
        <p:spPr bwMode="auto">
          <a:xfrm>
            <a:off x="1243013" y="2243138"/>
            <a:ext cx="106362" cy="111125"/>
          </a:xfrm>
          <a:custGeom>
            <a:avLst/>
            <a:gdLst>
              <a:gd name="T0" fmla="*/ 2147483647 w 296"/>
              <a:gd name="T1" fmla="*/ 0 h 309"/>
              <a:gd name="T2" fmla="*/ 2147483647 w 296"/>
              <a:gd name="T3" fmla="*/ 2147483647 h 309"/>
              <a:gd name="T4" fmla="*/ 2147483647 w 296"/>
              <a:gd name="T5" fmla="*/ 2147483647 h 309"/>
              <a:gd name="T6" fmla="*/ 2147483647 w 296"/>
              <a:gd name="T7" fmla="*/ 2147483647 h 309"/>
              <a:gd name="T8" fmla="*/ 2147483647 w 296"/>
              <a:gd name="T9" fmla="*/ 2147483647 h 309"/>
              <a:gd name="T10" fmla="*/ 2147483647 w 296"/>
              <a:gd name="T11" fmla="*/ 2147483647 h 309"/>
              <a:gd name="T12" fmla="*/ 2147483647 w 296"/>
              <a:gd name="T13" fmla="*/ 2147483647 h 309"/>
              <a:gd name="T14" fmla="*/ 2147483647 w 296"/>
              <a:gd name="T15" fmla="*/ 2147483647 h 309"/>
              <a:gd name="T16" fmla="*/ 2147483647 w 296"/>
              <a:gd name="T17" fmla="*/ 2147483647 h 309"/>
              <a:gd name="T18" fmla="*/ 2147483647 w 296"/>
              <a:gd name="T19" fmla="*/ 2147483647 h 309"/>
              <a:gd name="T20" fmla="*/ 2147483647 w 296"/>
              <a:gd name="T21" fmla="*/ 2147483647 h 309"/>
              <a:gd name="T22" fmla="*/ 2147483647 w 296"/>
              <a:gd name="T23" fmla="*/ 2147483647 h 309"/>
              <a:gd name="T24" fmla="*/ 2147483647 w 296"/>
              <a:gd name="T25" fmla="*/ 2147483647 h 309"/>
              <a:gd name="T26" fmla="*/ 2147483647 w 296"/>
              <a:gd name="T27" fmla="*/ 2147483647 h 309"/>
              <a:gd name="T28" fmla="*/ 2147483647 w 296"/>
              <a:gd name="T29" fmla="*/ 2147483647 h 309"/>
              <a:gd name="T30" fmla="*/ 2147483647 w 296"/>
              <a:gd name="T31" fmla="*/ 2147483647 h 309"/>
              <a:gd name="T32" fmla="*/ 2147483647 w 296"/>
              <a:gd name="T33" fmla="*/ 2147483647 h 309"/>
              <a:gd name="T34" fmla="*/ 2147483647 w 296"/>
              <a:gd name="T35" fmla="*/ 2147483647 h 309"/>
              <a:gd name="T36" fmla="*/ 2147483647 w 296"/>
              <a:gd name="T37" fmla="*/ 2147483647 h 309"/>
              <a:gd name="T38" fmla="*/ 2147483647 w 296"/>
              <a:gd name="T39" fmla="*/ 2147483647 h 309"/>
              <a:gd name="T40" fmla="*/ 2147483647 w 296"/>
              <a:gd name="T41" fmla="*/ 2147483647 h 309"/>
              <a:gd name="T42" fmla="*/ 2147483647 w 296"/>
              <a:gd name="T43" fmla="*/ 2147483647 h 309"/>
              <a:gd name="T44" fmla="*/ 2147483647 w 296"/>
              <a:gd name="T45" fmla="*/ 2147483647 h 309"/>
              <a:gd name="T46" fmla="*/ 2147483647 w 296"/>
              <a:gd name="T47" fmla="*/ 2147483647 h 309"/>
              <a:gd name="T48" fmla="*/ 2147483647 w 296"/>
              <a:gd name="T49" fmla="*/ 2147483647 h 309"/>
              <a:gd name="T50" fmla="*/ 2147483647 w 296"/>
              <a:gd name="T51" fmla="*/ 2147483647 h 309"/>
              <a:gd name="T52" fmla="*/ 0 w 296"/>
              <a:gd name="T53" fmla="*/ 2147483647 h 309"/>
              <a:gd name="T54" fmla="*/ 0 w 296"/>
              <a:gd name="T55" fmla="*/ 2147483647 h 309"/>
              <a:gd name="T56" fmla="*/ 2147483647 w 296"/>
              <a:gd name="T57" fmla="*/ 2147483647 h 309"/>
              <a:gd name="T58" fmla="*/ 2147483647 w 296"/>
              <a:gd name="T59" fmla="*/ 2147483647 h 309"/>
              <a:gd name="T60" fmla="*/ 2147483647 w 296"/>
              <a:gd name="T61" fmla="*/ 2147483647 h 309"/>
              <a:gd name="T62" fmla="*/ 2147483647 w 296"/>
              <a:gd name="T63" fmla="*/ 2147483647 h 309"/>
              <a:gd name="T64" fmla="*/ 2147483647 w 296"/>
              <a:gd name="T65" fmla="*/ 2147483647 h 309"/>
              <a:gd name="T66" fmla="*/ 2147483647 w 296"/>
              <a:gd name="T67" fmla="*/ 2147483647 h 309"/>
              <a:gd name="T68" fmla="*/ 2147483647 w 296"/>
              <a:gd name="T69" fmla="*/ 2147483647 h 309"/>
              <a:gd name="T70" fmla="*/ 2147483647 w 296"/>
              <a:gd name="T71" fmla="*/ 2147483647 h 309"/>
              <a:gd name="T72" fmla="*/ 2147483647 w 296"/>
              <a:gd name="T73" fmla="*/ 2147483647 h 309"/>
              <a:gd name="T74" fmla="*/ 2147483647 w 296"/>
              <a:gd name="T75" fmla="*/ 2147483647 h 309"/>
              <a:gd name="T76" fmla="*/ 2147483647 w 296"/>
              <a:gd name="T77" fmla="*/ 2147483647 h 309"/>
              <a:gd name="T78" fmla="*/ 2147483647 w 296"/>
              <a:gd name="T79" fmla="*/ 2147483647 h 309"/>
              <a:gd name="T80" fmla="*/ 2147483647 w 296"/>
              <a:gd name="T81" fmla="*/ 2147483647 h 309"/>
              <a:gd name="T82" fmla="*/ 2147483647 w 296"/>
              <a:gd name="T83" fmla="*/ 2147483647 h 309"/>
              <a:gd name="T84" fmla="*/ 2147483647 w 296"/>
              <a:gd name="T85" fmla="*/ 2147483647 h 309"/>
              <a:gd name="T86" fmla="*/ 2147483647 w 296"/>
              <a:gd name="T87" fmla="*/ 2147483647 h 309"/>
              <a:gd name="T88" fmla="*/ 2147483647 w 296"/>
              <a:gd name="T89" fmla="*/ 2147483647 h 309"/>
              <a:gd name="T90" fmla="*/ 2147483647 w 296"/>
              <a:gd name="T91" fmla="*/ 2147483647 h 309"/>
              <a:gd name="T92" fmla="*/ 2147483647 w 296"/>
              <a:gd name="T93" fmla="*/ 2147483647 h 309"/>
              <a:gd name="T94" fmla="*/ 2147483647 w 296"/>
              <a:gd name="T95" fmla="*/ 2147483647 h 309"/>
              <a:gd name="T96" fmla="*/ 2147483647 w 296"/>
              <a:gd name="T97" fmla="*/ 2147483647 h 309"/>
              <a:gd name="T98" fmla="*/ 2147483647 w 296"/>
              <a:gd name="T99" fmla="*/ 0 h 309"/>
              <a:gd name="T100" fmla="*/ 2147483647 w 296"/>
              <a:gd name="T101" fmla="*/ 0 h 309"/>
              <a:gd name="T102" fmla="*/ 2147483647 w 296"/>
              <a:gd name="T103" fmla="*/ 0 h 309"/>
              <a:gd name="T104" fmla="*/ 2147483647 w 296"/>
              <a:gd name="T105" fmla="*/ 0 h 3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96"/>
              <a:gd name="T160" fmla="*/ 0 h 309"/>
              <a:gd name="T161" fmla="*/ 296 w 296"/>
              <a:gd name="T162" fmla="*/ 309 h 30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96" h="309">
                <a:moveTo>
                  <a:pt x="257" y="0"/>
                </a:moveTo>
                <a:lnTo>
                  <a:pt x="265" y="7"/>
                </a:lnTo>
                <a:lnTo>
                  <a:pt x="273" y="28"/>
                </a:lnTo>
                <a:lnTo>
                  <a:pt x="282" y="35"/>
                </a:lnTo>
                <a:lnTo>
                  <a:pt x="295" y="44"/>
                </a:lnTo>
                <a:lnTo>
                  <a:pt x="295" y="52"/>
                </a:lnTo>
                <a:lnTo>
                  <a:pt x="282" y="64"/>
                </a:lnTo>
                <a:lnTo>
                  <a:pt x="273" y="72"/>
                </a:lnTo>
                <a:lnTo>
                  <a:pt x="257" y="72"/>
                </a:lnTo>
                <a:lnTo>
                  <a:pt x="236" y="72"/>
                </a:lnTo>
                <a:lnTo>
                  <a:pt x="227" y="88"/>
                </a:lnTo>
                <a:lnTo>
                  <a:pt x="227" y="126"/>
                </a:lnTo>
                <a:lnTo>
                  <a:pt x="236" y="146"/>
                </a:lnTo>
                <a:lnTo>
                  <a:pt x="236" y="182"/>
                </a:lnTo>
                <a:lnTo>
                  <a:pt x="227" y="219"/>
                </a:lnTo>
                <a:lnTo>
                  <a:pt x="219" y="248"/>
                </a:lnTo>
                <a:lnTo>
                  <a:pt x="219" y="256"/>
                </a:lnTo>
                <a:lnTo>
                  <a:pt x="227" y="264"/>
                </a:lnTo>
                <a:lnTo>
                  <a:pt x="206" y="272"/>
                </a:lnTo>
                <a:lnTo>
                  <a:pt x="168" y="272"/>
                </a:lnTo>
                <a:lnTo>
                  <a:pt x="159" y="272"/>
                </a:lnTo>
                <a:lnTo>
                  <a:pt x="130" y="284"/>
                </a:lnTo>
                <a:lnTo>
                  <a:pt x="75" y="308"/>
                </a:lnTo>
                <a:lnTo>
                  <a:pt x="66" y="308"/>
                </a:lnTo>
                <a:lnTo>
                  <a:pt x="45" y="308"/>
                </a:lnTo>
                <a:lnTo>
                  <a:pt x="7" y="292"/>
                </a:lnTo>
                <a:lnTo>
                  <a:pt x="0" y="272"/>
                </a:lnTo>
                <a:lnTo>
                  <a:pt x="0" y="256"/>
                </a:lnTo>
                <a:lnTo>
                  <a:pt x="15" y="236"/>
                </a:lnTo>
                <a:lnTo>
                  <a:pt x="36" y="228"/>
                </a:lnTo>
                <a:lnTo>
                  <a:pt x="36" y="211"/>
                </a:lnTo>
                <a:lnTo>
                  <a:pt x="36" y="182"/>
                </a:lnTo>
                <a:lnTo>
                  <a:pt x="15" y="174"/>
                </a:lnTo>
                <a:lnTo>
                  <a:pt x="7" y="154"/>
                </a:lnTo>
                <a:lnTo>
                  <a:pt x="7" y="137"/>
                </a:lnTo>
                <a:lnTo>
                  <a:pt x="7" y="117"/>
                </a:lnTo>
                <a:lnTo>
                  <a:pt x="15" y="100"/>
                </a:lnTo>
                <a:lnTo>
                  <a:pt x="36" y="88"/>
                </a:lnTo>
                <a:lnTo>
                  <a:pt x="54" y="88"/>
                </a:lnTo>
                <a:lnTo>
                  <a:pt x="66" y="80"/>
                </a:lnTo>
                <a:lnTo>
                  <a:pt x="92" y="72"/>
                </a:lnTo>
                <a:lnTo>
                  <a:pt x="121" y="72"/>
                </a:lnTo>
                <a:lnTo>
                  <a:pt x="130" y="52"/>
                </a:lnTo>
                <a:lnTo>
                  <a:pt x="142" y="44"/>
                </a:lnTo>
                <a:lnTo>
                  <a:pt x="130" y="44"/>
                </a:lnTo>
                <a:lnTo>
                  <a:pt x="104" y="35"/>
                </a:lnTo>
                <a:lnTo>
                  <a:pt x="104" y="28"/>
                </a:lnTo>
                <a:lnTo>
                  <a:pt x="113" y="15"/>
                </a:lnTo>
                <a:lnTo>
                  <a:pt x="142" y="7"/>
                </a:lnTo>
                <a:lnTo>
                  <a:pt x="159" y="0"/>
                </a:lnTo>
                <a:lnTo>
                  <a:pt x="189" y="0"/>
                </a:lnTo>
                <a:lnTo>
                  <a:pt x="257" y="0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1" name="Freeform 9"/>
          <p:cNvSpPr>
            <a:spLocks noChangeArrowheads="1"/>
          </p:cNvSpPr>
          <p:nvPr/>
        </p:nvSpPr>
        <p:spPr bwMode="auto">
          <a:xfrm>
            <a:off x="4498975" y="4652963"/>
            <a:ext cx="79375" cy="71437"/>
          </a:xfrm>
          <a:custGeom>
            <a:avLst/>
            <a:gdLst>
              <a:gd name="T0" fmla="*/ 2147483647 w 221"/>
              <a:gd name="T1" fmla="*/ 2147483647 h 198"/>
              <a:gd name="T2" fmla="*/ 2147483647 w 221"/>
              <a:gd name="T3" fmla="*/ 2147483647 h 198"/>
              <a:gd name="T4" fmla="*/ 2147483647 w 221"/>
              <a:gd name="T5" fmla="*/ 2147483647 h 198"/>
              <a:gd name="T6" fmla="*/ 2147483647 w 221"/>
              <a:gd name="T7" fmla="*/ 2147483647 h 198"/>
              <a:gd name="T8" fmla="*/ 2147483647 w 221"/>
              <a:gd name="T9" fmla="*/ 2147483647 h 198"/>
              <a:gd name="T10" fmla="*/ 2147483647 w 221"/>
              <a:gd name="T11" fmla="*/ 2147483647 h 198"/>
              <a:gd name="T12" fmla="*/ 2147483647 w 221"/>
              <a:gd name="T13" fmla="*/ 2147483647 h 198"/>
              <a:gd name="T14" fmla="*/ 2147483647 w 221"/>
              <a:gd name="T15" fmla="*/ 2147483647 h 198"/>
              <a:gd name="T16" fmla="*/ 2147483647 w 221"/>
              <a:gd name="T17" fmla="*/ 2147483647 h 198"/>
              <a:gd name="T18" fmla="*/ 2147483647 w 221"/>
              <a:gd name="T19" fmla="*/ 2147483647 h 198"/>
              <a:gd name="T20" fmla="*/ 2147483647 w 221"/>
              <a:gd name="T21" fmla="*/ 2147483647 h 198"/>
              <a:gd name="T22" fmla="*/ 2147483647 w 221"/>
              <a:gd name="T23" fmla="*/ 2147483647 h 198"/>
              <a:gd name="T24" fmla="*/ 2147483647 w 221"/>
              <a:gd name="T25" fmla="*/ 2147483647 h 198"/>
              <a:gd name="T26" fmla="*/ 2147483647 w 221"/>
              <a:gd name="T27" fmla="*/ 2147483647 h 198"/>
              <a:gd name="T28" fmla="*/ 2147483647 w 221"/>
              <a:gd name="T29" fmla="*/ 2147483647 h 198"/>
              <a:gd name="T30" fmla="*/ 2147483647 w 221"/>
              <a:gd name="T31" fmla="*/ 2147483647 h 198"/>
              <a:gd name="T32" fmla="*/ 2147483647 w 221"/>
              <a:gd name="T33" fmla="*/ 2147483647 h 198"/>
              <a:gd name="T34" fmla="*/ 2147483647 w 221"/>
              <a:gd name="T35" fmla="*/ 2147483647 h 198"/>
              <a:gd name="T36" fmla="*/ 2147483647 w 221"/>
              <a:gd name="T37" fmla="*/ 2147483647 h 198"/>
              <a:gd name="T38" fmla="*/ 2147483647 w 221"/>
              <a:gd name="T39" fmla="*/ 2147483647 h 198"/>
              <a:gd name="T40" fmla="*/ 0 w 221"/>
              <a:gd name="T41" fmla="*/ 2147483647 h 198"/>
              <a:gd name="T42" fmla="*/ 2147483647 w 221"/>
              <a:gd name="T43" fmla="*/ 2147483647 h 198"/>
              <a:gd name="T44" fmla="*/ 2147483647 w 221"/>
              <a:gd name="T45" fmla="*/ 2147483647 h 198"/>
              <a:gd name="T46" fmla="*/ 2147483647 w 221"/>
              <a:gd name="T47" fmla="*/ 0 h 198"/>
              <a:gd name="T48" fmla="*/ 2147483647 w 221"/>
              <a:gd name="T49" fmla="*/ 2147483647 h 198"/>
              <a:gd name="T50" fmla="*/ 2147483647 w 221"/>
              <a:gd name="T51" fmla="*/ 2147483647 h 19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1"/>
              <a:gd name="T79" fmla="*/ 0 h 198"/>
              <a:gd name="T80" fmla="*/ 221 w 221"/>
              <a:gd name="T81" fmla="*/ 198 h 19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1" h="198">
                <a:moveTo>
                  <a:pt x="106" y="15"/>
                </a:moveTo>
                <a:lnTo>
                  <a:pt x="220" y="7"/>
                </a:lnTo>
                <a:lnTo>
                  <a:pt x="220" y="23"/>
                </a:lnTo>
                <a:lnTo>
                  <a:pt x="207" y="80"/>
                </a:lnTo>
                <a:lnTo>
                  <a:pt x="168" y="169"/>
                </a:lnTo>
                <a:lnTo>
                  <a:pt x="144" y="144"/>
                </a:lnTo>
                <a:lnTo>
                  <a:pt x="122" y="181"/>
                </a:lnTo>
                <a:lnTo>
                  <a:pt x="113" y="189"/>
                </a:lnTo>
                <a:lnTo>
                  <a:pt x="106" y="197"/>
                </a:lnTo>
                <a:lnTo>
                  <a:pt x="92" y="197"/>
                </a:lnTo>
                <a:lnTo>
                  <a:pt x="45" y="189"/>
                </a:lnTo>
                <a:lnTo>
                  <a:pt x="37" y="181"/>
                </a:lnTo>
                <a:lnTo>
                  <a:pt x="29" y="169"/>
                </a:lnTo>
                <a:lnTo>
                  <a:pt x="29" y="161"/>
                </a:lnTo>
                <a:lnTo>
                  <a:pt x="29" y="153"/>
                </a:lnTo>
                <a:lnTo>
                  <a:pt x="37" y="144"/>
                </a:lnTo>
                <a:lnTo>
                  <a:pt x="37" y="124"/>
                </a:lnTo>
                <a:lnTo>
                  <a:pt x="29" y="116"/>
                </a:lnTo>
                <a:lnTo>
                  <a:pt x="16" y="108"/>
                </a:lnTo>
                <a:lnTo>
                  <a:pt x="7" y="96"/>
                </a:lnTo>
                <a:lnTo>
                  <a:pt x="0" y="80"/>
                </a:lnTo>
                <a:lnTo>
                  <a:pt x="7" y="35"/>
                </a:lnTo>
                <a:lnTo>
                  <a:pt x="7" y="15"/>
                </a:lnTo>
                <a:lnTo>
                  <a:pt x="16" y="0"/>
                </a:lnTo>
                <a:lnTo>
                  <a:pt x="106" y="15"/>
                </a:lnTo>
              </a:path>
            </a:pathLst>
          </a:custGeom>
          <a:solidFill>
            <a:srgbClr val="82D0E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2" name="Freeform 10"/>
          <p:cNvSpPr>
            <a:spLocks noChangeArrowheads="1"/>
          </p:cNvSpPr>
          <p:nvPr/>
        </p:nvSpPr>
        <p:spPr bwMode="auto">
          <a:xfrm>
            <a:off x="4498975" y="4652963"/>
            <a:ext cx="79375" cy="71437"/>
          </a:xfrm>
          <a:custGeom>
            <a:avLst/>
            <a:gdLst>
              <a:gd name="T0" fmla="*/ 2147483647 w 221"/>
              <a:gd name="T1" fmla="*/ 2147483647 h 198"/>
              <a:gd name="T2" fmla="*/ 2147483647 w 221"/>
              <a:gd name="T3" fmla="*/ 2147483647 h 198"/>
              <a:gd name="T4" fmla="*/ 2147483647 w 221"/>
              <a:gd name="T5" fmla="*/ 2147483647 h 198"/>
              <a:gd name="T6" fmla="*/ 2147483647 w 221"/>
              <a:gd name="T7" fmla="*/ 2147483647 h 198"/>
              <a:gd name="T8" fmla="*/ 2147483647 w 221"/>
              <a:gd name="T9" fmla="*/ 2147483647 h 198"/>
              <a:gd name="T10" fmla="*/ 2147483647 w 221"/>
              <a:gd name="T11" fmla="*/ 2147483647 h 198"/>
              <a:gd name="T12" fmla="*/ 2147483647 w 221"/>
              <a:gd name="T13" fmla="*/ 2147483647 h 198"/>
              <a:gd name="T14" fmla="*/ 2147483647 w 221"/>
              <a:gd name="T15" fmla="*/ 2147483647 h 198"/>
              <a:gd name="T16" fmla="*/ 2147483647 w 221"/>
              <a:gd name="T17" fmla="*/ 2147483647 h 198"/>
              <a:gd name="T18" fmla="*/ 2147483647 w 221"/>
              <a:gd name="T19" fmla="*/ 2147483647 h 198"/>
              <a:gd name="T20" fmla="*/ 2147483647 w 221"/>
              <a:gd name="T21" fmla="*/ 2147483647 h 198"/>
              <a:gd name="T22" fmla="*/ 2147483647 w 221"/>
              <a:gd name="T23" fmla="*/ 2147483647 h 198"/>
              <a:gd name="T24" fmla="*/ 2147483647 w 221"/>
              <a:gd name="T25" fmla="*/ 2147483647 h 198"/>
              <a:gd name="T26" fmla="*/ 2147483647 w 221"/>
              <a:gd name="T27" fmla="*/ 2147483647 h 198"/>
              <a:gd name="T28" fmla="*/ 2147483647 w 221"/>
              <a:gd name="T29" fmla="*/ 2147483647 h 198"/>
              <a:gd name="T30" fmla="*/ 2147483647 w 221"/>
              <a:gd name="T31" fmla="*/ 2147483647 h 198"/>
              <a:gd name="T32" fmla="*/ 2147483647 w 221"/>
              <a:gd name="T33" fmla="*/ 2147483647 h 198"/>
              <a:gd name="T34" fmla="*/ 2147483647 w 221"/>
              <a:gd name="T35" fmla="*/ 2147483647 h 198"/>
              <a:gd name="T36" fmla="*/ 2147483647 w 221"/>
              <a:gd name="T37" fmla="*/ 2147483647 h 198"/>
              <a:gd name="T38" fmla="*/ 2147483647 w 221"/>
              <a:gd name="T39" fmla="*/ 2147483647 h 198"/>
              <a:gd name="T40" fmla="*/ 0 w 221"/>
              <a:gd name="T41" fmla="*/ 2147483647 h 198"/>
              <a:gd name="T42" fmla="*/ 2147483647 w 221"/>
              <a:gd name="T43" fmla="*/ 2147483647 h 198"/>
              <a:gd name="T44" fmla="*/ 2147483647 w 221"/>
              <a:gd name="T45" fmla="*/ 2147483647 h 198"/>
              <a:gd name="T46" fmla="*/ 2147483647 w 221"/>
              <a:gd name="T47" fmla="*/ 0 h 198"/>
              <a:gd name="T48" fmla="*/ 2147483647 w 221"/>
              <a:gd name="T49" fmla="*/ 2147483647 h 198"/>
              <a:gd name="T50" fmla="*/ 2147483647 w 221"/>
              <a:gd name="T51" fmla="*/ 2147483647 h 19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1"/>
              <a:gd name="T79" fmla="*/ 0 h 198"/>
              <a:gd name="T80" fmla="*/ 221 w 221"/>
              <a:gd name="T81" fmla="*/ 198 h 19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1" h="198">
                <a:moveTo>
                  <a:pt x="106" y="15"/>
                </a:moveTo>
                <a:lnTo>
                  <a:pt x="220" y="7"/>
                </a:lnTo>
                <a:lnTo>
                  <a:pt x="220" y="23"/>
                </a:lnTo>
                <a:lnTo>
                  <a:pt x="207" y="80"/>
                </a:lnTo>
                <a:lnTo>
                  <a:pt x="168" y="169"/>
                </a:lnTo>
                <a:lnTo>
                  <a:pt x="144" y="144"/>
                </a:lnTo>
                <a:lnTo>
                  <a:pt x="122" y="181"/>
                </a:lnTo>
                <a:lnTo>
                  <a:pt x="113" y="189"/>
                </a:lnTo>
                <a:lnTo>
                  <a:pt x="106" y="197"/>
                </a:lnTo>
                <a:lnTo>
                  <a:pt x="92" y="197"/>
                </a:lnTo>
                <a:lnTo>
                  <a:pt x="45" y="189"/>
                </a:lnTo>
                <a:lnTo>
                  <a:pt x="37" y="181"/>
                </a:lnTo>
                <a:lnTo>
                  <a:pt x="29" y="169"/>
                </a:lnTo>
                <a:lnTo>
                  <a:pt x="29" y="161"/>
                </a:lnTo>
                <a:lnTo>
                  <a:pt x="29" y="153"/>
                </a:lnTo>
                <a:lnTo>
                  <a:pt x="37" y="144"/>
                </a:lnTo>
                <a:lnTo>
                  <a:pt x="37" y="124"/>
                </a:lnTo>
                <a:lnTo>
                  <a:pt x="29" y="116"/>
                </a:lnTo>
                <a:lnTo>
                  <a:pt x="16" y="108"/>
                </a:lnTo>
                <a:lnTo>
                  <a:pt x="7" y="96"/>
                </a:lnTo>
                <a:lnTo>
                  <a:pt x="0" y="80"/>
                </a:lnTo>
                <a:lnTo>
                  <a:pt x="7" y="35"/>
                </a:lnTo>
                <a:lnTo>
                  <a:pt x="7" y="15"/>
                </a:lnTo>
                <a:lnTo>
                  <a:pt x="16" y="0"/>
                </a:lnTo>
                <a:lnTo>
                  <a:pt x="106" y="15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3" name="Freeform 11"/>
          <p:cNvSpPr>
            <a:spLocks noChangeArrowheads="1"/>
          </p:cNvSpPr>
          <p:nvPr/>
        </p:nvSpPr>
        <p:spPr bwMode="auto">
          <a:xfrm>
            <a:off x="4924425" y="4643438"/>
            <a:ext cx="195263" cy="169862"/>
          </a:xfrm>
          <a:custGeom>
            <a:avLst/>
            <a:gdLst>
              <a:gd name="T0" fmla="*/ 2147483647 w 543"/>
              <a:gd name="T1" fmla="*/ 2147483647 h 472"/>
              <a:gd name="T2" fmla="*/ 2147483647 w 543"/>
              <a:gd name="T3" fmla="*/ 2147483647 h 472"/>
              <a:gd name="T4" fmla="*/ 2147483647 w 543"/>
              <a:gd name="T5" fmla="*/ 2147483647 h 472"/>
              <a:gd name="T6" fmla="*/ 2147483647 w 543"/>
              <a:gd name="T7" fmla="*/ 0 h 472"/>
              <a:gd name="T8" fmla="*/ 2147483647 w 543"/>
              <a:gd name="T9" fmla="*/ 0 h 472"/>
              <a:gd name="T10" fmla="*/ 2147483647 w 543"/>
              <a:gd name="T11" fmla="*/ 0 h 472"/>
              <a:gd name="T12" fmla="*/ 2147483647 w 543"/>
              <a:gd name="T13" fmla="*/ 2147483647 h 472"/>
              <a:gd name="T14" fmla="*/ 2147483647 w 543"/>
              <a:gd name="T15" fmla="*/ 2147483647 h 472"/>
              <a:gd name="T16" fmla="*/ 2147483647 w 543"/>
              <a:gd name="T17" fmla="*/ 2147483647 h 472"/>
              <a:gd name="T18" fmla="*/ 2147483647 w 543"/>
              <a:gd name="T19" fmla="*/ 2147483647 h 472"/>
              <a:gd name="T20" fmla="*/ 2147483647 w 543"/>
              <a:gd name="T21" fmla="*/ 2147483647 h 472"/>
              <a:gd name="T22" fmla="*/ 2147483647 w 543"/>
              <a:gd name="T23" fmla="*/ 2147483647 h 472"/>
              <a:gd name="T24" fmla="*/ 2147483647 w 543"/>
              <a:gd name="T25" fmla="*/ 2147483647 h 472"/>
              <a:gd name="T26" fmla="*/ 2147483647 w 543"/>
              <a:gd name="T27" fmla="*/ 2147483647 h 472"/>
              <a:gd name="T28" fmla="*/ 2147483647 w 543"/>
              <a:gd name="T29" fmla="*/ 2147483647 h 472"/>
              <a:gd name="T30" fmla="*/ 2147483647 w 543"/>
              <a:gd name="T31" fmla="*/ 2147483647 h 472"/>
              <a:gd name="T32" fmla="*/ 2147483647 w 543"/>
              <a:gd name="T33" fmla="*/ 2147483647 h 472"/>
              <a:gd name="T34" fmla="*/ 2147483647 w 543"/>
              <a:gd name="T35" fmla="*/ 2147483647 h 472"/>
              <a:gd name="T36" fmla="*/ 2147483647 w 543"/>
              <a:gd name="T37" fmla="*/ 2147483647 h 472"/>
              <a:gd name="T38" fmla="*/ 2147483647 w 543"/>
              <a:gd name="T39" fmla="*/ 2147483647 h 472"/>
              <a:gd name="T40" fmla="*/ 2147483647 w 543"/>
              <a:gd name="T41" fmla="*/ 2147483647 h 472"/>
              <a:gd name="T42" fmla="*/ 2147483647 w 543"/>
              <a:gd name="T43" fmla="*/ 2147483647 h 472"/>
              <a:gd name="T44" fmla="*/ 2147483647 w 543"/>
              <a:gd name="T45" fmla="*/ 2147483647 h 472"/>
              <a:gd name="T46" fmla="*/ 2147483647 w 543"/>
              <a:gd name="T47" fmla="*/ 2147483647 h 472"/>
              <a:gd name="T48" fmla="*/ 2147483647 w 543"/>
              <a:gd name="T49" fmla="*/ 2147483647 h 472"/>
              <a:gd name="T50" fmla="*/ 2147483647 w 543"/>
              <a:gd name="T51" fmla="*/ 2147483647 h 472"/>
              <a:gd name="T52" fmla="*/ 2147483647 w 543"/>
              <a:gd name="T53" fmla="*/ 2147483647 h 472"/>
              <a:gd name="T54" fmla="*/ 2147483647 w 543"/>
              <a:gd name="T55" fmla="*/ 2147483647 h 472"/>
              <a:gd name="T56" fmla="*/ 2147483647 w 543"/>
              <a:gd name="T57" fmla="*/ 2147483647 h 472"/>
              <a:gd name="T58" fmla="*/ 2147483647 w 543"/>
              <a:gd name="T59" fmla="*/ 2147483647 h 472"/>
              <a:gd name="T60" fmla="*/ 2147483647 w 543"/>
              <a:gd name="T61" fmla="*/ 2147483647 h 472"/>
              <a:gd name="T62" fmla="*/ 2147483647 w 543"/>
              <a:gd name="T63" fmla="*/ 2147483647 h 472"/>
              <a:gd name="T64" fmla="*/ 2147483647 w 543"/>
              <a:gd name="T65" fmla="*/ 2147483647 h 472"/>
              <a:gd name="T66" fmla="*/ 2147483647 w 543"/>
              <a:gd name="T67" fmla="*/ 2147483647 h 472"/>
              <a:gd name="T68" fmla="*/ 2147483647 w 543"/>
              <a:gd name="T69" fmla="*/ 2147483647 h 472"/>
              <a:gd name="T70" fmla="*/ 2147483647 w 543"/>
              <a:gd name="T71" fmla="*/ 2147483647 h 472"/>
              <a:gd name="T72" fmla="*/ 2147483647 w 543"/>
              <a:gd name="T73" fmla="*/ 2147483647 h 472"/>
              <a:gd name="T74" fmla="*/ 2147483647 w 543"/>
              <a:gd name="T75" fmla="*/ 2147483647 h 472"/>
              <a:gd name="T76" fmla="*/ 2147483647 w 543"/>
              <a:gd name="T77" fmla="*/ 2147483647 h 472"/>
              <a:gd name="T78" fmla="*/ 2147483647 w 543"/>
              <a:gd name="T79" fmla="*/ 2147483647 h 472"/>
              <a:gd name="T80" fmla="*/ 2147483647 w 543"/>
              <a:gd name="T81" fmla="*/ 2147483647 h 472"/>
              <a:gd name="T82" fmla="*/ 0 w 543"/>
              <a:gd name="T83" fmla="*/ 2147483647 h 472"/>
              <a:gd name="T84" fmla="*/ 0 w 543"/>
              <a:gd name="T85" fmla="*/ 2147483647 h 472"/>
              <a:gd name="T86" fmla="*/ 2147483647 w 543"/>
              <a:gd name="T87" fmla="*/ 2147483647 h 472"/>
              <a:gd name="T88" fmla="*/ 2147483647 w 543"/>
              <a:gd name="T89" fmla="*/ 2147483647 h 472"/>
              <a:gd name="T90" fmla="*/ 2147483647 w 543"/>
              <a:gd name="T91" fmla="*/ 2147483647 h 472"/>
              <a:gd name="T92" fmla="*/ 2147483647 w 543"/>
              <a:gd name="T93" fmla="*/ 2147483647 h 472"/>
              <a:gd name="T94" fmla="*/ 2147483647 w 543"/>
              <a:gd name="T95" fmla="*/ 2147483647 h 472"/>
              <a:gd name="T96" fmla="*/ 2147483647 w 543"/>
              <a:gd name="T97" fmla="*/ 2147483647 h 472"/>
              <a:gd name="T98" fmla="*/ 2147483647 w 543"/>
              <a:gd name="T99" fmla="*/ 2147483647 h 472"/>
              <a:gd name="T100" fmla="*/ 2147483647 w 543"/>
              <a:gd name="T101" fmla="*/ 2147483647 h 472"/>
              <a:gd name="T102" fmla="*/ 2147483647 w 543"/>
              <a:gd name="T103" fmla="*/ 2147483647 h 472"/>
              <a:gd name="T104" fmla="*/ 2147483647 w 543"/>
              <a:gd name="T105" fmla="*/ 2147483647 h 472"/>
              <a:gd name="T106" fmla="*/ 2147483647 w 543"/>
              <a:gd name="T107" fmla="*/ 2147483647 h 4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43"/>
              <a:gd name="T163" fmla="*/ 0 h 472"/>
              <a:gd name="T164" fmla="*/ 543 w 543"/>
              <a:gd name="T165" fmla="*/ 472 h 47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43" h="472">
                <a:moveTo>
                  <a:pt x="407" y="64"/>
                </a:moveTo>
                <a:lnTo>
                  <a:pt x="428" y="52"/>
                </a:lnTo>
                <a:lnTo>
                  <a:pt x="437" y="28"/>
                </a:lnTo>
                <a:lnTo>
                  <a:pt x="454" y="0"/>
                </a:lnTo>
                <a:lnTo>
                  <a:pt x="466" y="0"/>
                </a:lnTo>
                <a:lnTo>
                  <a:pt x="475" y="0"/>
                </a:lnTo>
                <a:lnTo>
                  <a:pt x="483" y="16"/>
                </a:lnTo>
                <a:lnTo>
                  <a:pt x="513" y="36"/>
                </a:lnTo>
                <a:lnTo>
                  <a:pt x="529" y="52"/>
                </a:lnTo>
                <a:lnTo>
                  <a:pt x="542" y="64"/>
                </a:lnTo>
                <a:lnTo>
                  <a:pt x="542" y="80"/>
                </a:lnTo>
                <a:lnTo>
                  <a:pt x="529" y="89"/>
                </a:lnTo>
                <a:lnTo>
                  <a:pt x="521" y="109"/>
                </a:lnTo>
                <a:lnTo>
                  <a:pt x="513" y="124"/>
                </a:lnTo>
                <a:lnTo>
                  <a:pt x="466" y="161"/>
                </a:lnTo>
                <a:lnTo>
                  <a:pt x="428" y="189"/>
                </a:lnTo>
                <a:lnTo>
                  <a:pt x="416" y="209"/>
                </a:lnTo>
                <a:lnTo>
                  <a:pt x="407" y="217"/>
                </a:lnTo>
                <a:lnTo>
                  <a:pt x="407" y="253"/>
                </a:lnTo>
                <a:lnTo>
                  <a:pt x="399" y="262"/>
                </a:lnTo>
                <a:lnTo>
                  <a:pt x="377" y="262"/>
                </a:lnTo>
                <a:lnTo>
                  <a:pt x="340" y="270"/>
                </a:lnTo>
                <a:lnTo>
                  <a:pt x="332" y="270"/>
                </a:lnTo>
                <a:lnTo>
                  <a:pt x="314" y="290"/>
                </a:lnTo>
                <a:lnTo>
                  <a:pt x="293" y="318"/>
                </a:lnTo>
                <a:lnTo>
                  <a:pt x="285" y="333"/>
                </a:lnTo>
                <a:lnTo>
                  <a:pt x="277" y="354"/>
                </a:lnTo>
                <a:lnTo>
                  <a:pt x="277" y="378"/>
                </a:lnTo>
                <a:lnTo>
                  <a:pt x="285" y="390"/>
                </a:lnTo>
                <a:lnTo>
                  <a:pt x="277" y="398"/>
                </a:lnTo>
                <a:lnTo>
                  <a:pt x="264" y="406"/>
                </a:lnTo>
                <a:lnTo>
                  <a:pt x="227" y="406"/>
                </a:lnTo>
                <a:lnTo>
                  <a:pt x="201" y="435"/>
                </a:lnTo>
                <a:lnTo>
                  <a:pt x="171" y="463"/>
                </a:lnTo>
                <a:lnTo>
                  <a:pt x="150" y="471"/>
                </a:lnTo>
                <a:lnTo>
                  <a:pt x="134" y="471"/>
                </a:lnTo>
                <a:lnTo>
                  <a:pt x="113" y="471"/>
                </a:lnTo>
                <a:lnTo>
                  <a:pt x="96" y="450"/>
                </a:lnTo>
                <a:lnTo>
                  <a:pt x="87" y="443"/>
                </a:lnTo>
                <a:lnTo>
                  <a:pt x="28" y="435"/>
                </a:lnTo>
                <a:lnTo>
                  <a:pt x="12" y="426"/>
                </a:lnTo>
                <a:lnTo>
                  <a:pt x="0" y="426"/>
                </a:lnTo>
                <a:lnTo>
                  <a:pt x="0" y="414"/>
                </a:lnTo>
                <a:lnTo>
                  <a:pt x="21" y="378"/>
                </a:lnTo>
                <a:lnTo>
                  <a:pt x="37" y="362"/>
                </a:lnTo>
                <a:lnTo>
                  <a:pt x="87" y="305"/>
                </a:lnTo>
                <a:lnTo>
                  <a:pt x="171" y="245"/>
                </a:lnTo>
                <a:lnTo>
                  <a:pt x="189" y="233"/>
                </a:lnTo>
                <a:lnTo>
                  <a:pt x="210" y="233"/>
                </a:lnTo>
                <a:lnTo>
                  <a:pt x="239" y="217"/>
                </a:lnTo>
                <a:lnTo>
                  <a:pt x="293" y="173"/>
                </a:lnTo>
                <a:lnTo>
                  <a:pt x="391" y="80"/>
                </a:lnTo>
                <a:lnTo>
                  <a:pt x="407" y="64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4" name="Freeform 12"/>
          <p:cNvSpPr>
            <a:spLocks noChangeArrowheads="1"/>
          </p:cNvSpPr>
          <p:nvPr/>
        </p:nvSpPr>
        <p:spPr bwMode="auto">
          <a:xfrm>
            <a:off x="5119688" y="4471988"/>
            <a:ext cx="128587" cy="198437"/>
          </a:xfrm>
          <a:custGeom>
            <a:avLst/>
            <a:gdLst>
              <a:gd name="T0" fmla="*/ 2147483647 w 359"/>
              <a:gd name="T1" fmla="*/ 2147483647 h 551"/>
              <a:gd name="T2" fmla="*/ 2147483647 w 359"/>
              <a:gd name="T3" fmla="*/ 2147483647 h 551"/>
              <a:gd name="T4" fmla="*/ 2147483647 w 359"/>
              <a:gd name="T5" fmla="*/ 2147483647 h 551"/>
              <a:gd name="T6" fmla="*/ 2147483647 w 359"/>
              <a:gd name="T7" fmla="*/ 2147483647 h 551"/>
              <a:gd name="T8" fmla="*/ 2147483647 w 359"/>
              <a:gd name="T9" fmla="*/ 2147483647 h 551"/>
              <a:gd name="T10" fmla="*/ 2147483647 w 359"/>
              <a:gd name="T11" fmla="*/ 2147483647 h 551"/>
              <a:gd name="T12" fmla="*/ 2147483647 w 359"/>
              <a:gd name="T13" fmla="*/ 2147483647 h 551"/>
              <a:gd name="T14" fmla="*/ 2147483647 w 359"/>
              <a:gd name="T15" fmla="*/ 2147483647 h 551"/>
              <a:gd name="T16" fmla="*/ 2147483647 w 359"/>
              <a:gd name="T17" fmla="*/ 2147483647 h 551"/>
              <a:gd name="T18" fmla="*/ 2147483647 w 359"/>
              <a:gd name="T19" fmla="*/ 2147483647 h 551"/>
              <a:gd name="T20" fmla="*/ 2147483647 w 359"/>
              <a:gd name="T21" fmla="*/ 2147483647 h 551"/>
              <a:gd name="T22" fmla="*/ 2147483647 w 359"/>
              <a:gd name="T23" fmla="*/ 2147483647 h 551"/>
              <a:gd name="T24" fmla="*/ 2147483647 w 359"/>
              <a:gd name="T25" fmla="*/ 2147483647 h 551"/>
              <a:gd name="T26" fmla="*/ 2147483647 w 359"/>
              <a:gd name="T27" fmla="*/ 2147483647 h 551"/>
              <a:gd name="T28" fmla="*/ 2147483647 w 359"/>
              <a:gd name="T29" fmla="*/ 2147483647 h 551"/>
              <a:gd name="T30" fmla="*/ 2147483647 w 359"/>
              <a:gd name="T31" fmla="*/ 2147483647 h 551"/>
              <a:gd name="T32" fmla="*/ 2147483647 w 359"/>
              <a:gd name="T33" fmla="*/ 2147483647 h 551"/>
              <a:gd name="T34" fmla="*/ 2147483647 w 359"/>
              <a:gd name="T35" fmla="*/ 0 h 551"/>
              <a:gd name="T36" fmla="*/ 2147483647 w 359"/>
              <a:gd name="T37" fmla="*/ 2147483647 h 551"/>
              <a:gd name="T38" fmla="*/ 2147483647 w 359"/>
              <a:gd name="T39" fmla="*/ 2147483647 h 551"/>
              <a:gd name="T40" fmla="*/ 2147483647 w 359"/>
              <a:gd name="T41" fmla="*/ 2147483647 h 551"/>
              <a:gd name="T42" fmla="*/ 2147483647 w 359"/>
              <a:gd name="T43" fmla="*/ 2147483647 h 551"/>
              <a:gd name="T44" fmla="*/ 2147483647 w 359"/>
              <a:gd name="T45" fmla="*/ 2147483647 h 551"/>
              <a:gd name="T46" fmla="*/ 2147483647 w 359"/>
              <a:gd name="T47" fmla="*/ 2147483647 h 551"/>
              <a:gd name="T48" fmla="*/ 2147483647 w 359"/>
              <a:gd name="T49" fmla="*/ 2147483647 h 551"/>
              <a:gd name="T50" fmla="*/ 2147483647 w 359"/>
              <a:gd name="T51" fmla="*/ 2147483647 h 551"/>
              <a:gd name="T52" fmla="*/ 2147483647 w 359"/>
              <a:gd name="T53" fmla="*/ 2147483647 h 551"/>
              <a:gd name="T54" fmla="*/ 2147483647 w 359"/>
              <a:gd name="T55" fmla="*/ 2147483647 h 551"/>
              <a:gd name="T56" fmla="*/ 2147483647 w 359"/>
              <a:gd name="T57" fmla="*/ 2147483647 h 551"/>
              <a:gd name="T58" fmla="*/ 2147483647 w 359"/>
              <a:gd name="T59" fmla="*/ 2147483647 h 551"/>
              <a:gd name="T60" fmla="*/ 2147483647 w 359"/>
              <a:gd name="T61" fmla="*/ 2147483647 h 551"/>
              <a:gd name="T62" fmla="*/ 2147483647 w 359"/>
              <a:gd name="T63" fmla="*/ 2147483647 h 551"/>
              <a:gd name="T64" fmla="*/ 2147483647 w 359"/>
              <a:gd name="T65" fmla="*/ 2147483647 h 551"/>
              <a:gd name="T66" fmla="*/ 2147483647 w 359"/>
              <a:gd name="T67" fmla="*/ 2147483647 h 551"/>
              <a:gd name="T68" fmla="*/ 2147483647 w 359"/>
              <a:gd name="T69" fmla="*/ 2147483647 h 551"/>
              <a:gd name="T70" fmla="*/ 2147483647 w 359"/>
              <a:gd name="T71" fmla="*/ 2147483647 h 551"/>
              <a:gd name="T72" fmla="*/ 2147483647 w 359"/>
              <a:gd name="T73" fmla="*/ 2147483647 h 551"/>
              <a:gd name="T74" fmla="*/ 2147483647 w 359"/>
              <a:gd name="T75" fmla="*/ 2147483647 h 551"/>
              <a:gd name="T76" fmla="*/ 2147483647 w 359"/>
              <a:gd name="T77" fmla="*/ 2147483647 h 5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59"/>
              <a:gd name="T118" fmla="*/ 0 h 551"/>
              <a:gd name="T119" fmla="*/ 359 w 359"/>
              <a:gd name="T120" fmla="*/ 551 h 55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59" h="551">
                <a:moveTo>
                  <a:pt x="130" y="478"/>
                </a:moveTo>
                <a:lnTo>
                  <a:pt x="83" y="543"/>
                </a:lnTo>
                <a:lnTo>
                  <a:pt x="75" y="550"/>
                </a:lnTo>
                <a:lnTo>
                  <a:pt x="62" y="550"/>
                </a:lnTo>
                <a:lnTo>
                  <a:pt x="54" y="543"/>
                </a:lnTo>
                <a:lnTo>
                  <a:pt x="45" y="530"/>
                </a:lnTo>
                <a:lnTo>
                  <a:pt x="24" y="507"/>
                </a:lnTo>
                <a:lnTo>
                  <a:pt x="37" y="495"/>
                </a:lnTo>
                <a:lnTo>
                  <a:pt x="45" y="487"/>
                </a:lnTo>
                <a:lnTo>
                  <a:pt x="92" y="470"/>
                </a:lnTo>
                <a:lnTo>
                  <a:pt x="92" y="458"/>
                </a:lnTo>
                <a:lnTo>
                  <a:pt x="83" y="442"/>
                </a:lnTo>
                <a:lnTo>
                  <a:pt x="75" y="434"/>
                </a:lnTo>
                <a:lnTo>
                  <a:pt x="62" y="422"/>
                </a:lnTo>
                <a:lnTo>
                  <a:pt x="37" y="434"/>
                </a:lnTo>
                <a:lnTo>
                  <a:pt x="16" y="422"/>
                </a:lnTo>
                <a:lnTo>
                  <a:pt x="7" y="414"/>
                </a:lnTo>
                <a:lnTo>
                  <a:pt x="7" y="398"/>
                </a:lnTo>
                <a:lnTo>
                  <a:pt x="0" y="370"/>
                </a:lnTo>
                <a:lnTo>
                  <a:pt x="7" y="362"/>
                </a:lnTo>
                <a:lnTo>
                  <a:pt x="24" y="350"/>
                </a:lnTo>
                <a:lnTo>
                  <a:pt x="62" y="342"/>
                </a:lnTo>
                <a:lnTo>
                  <a:pt x="83" y="334"/>
                </a:lnTo>
                <a:lnTo>
                  <a:pt x="92" y="325"/>
                </a:lnTo>
                <a:lnTo>
                  <a:pt x="113" y="289"/>
                </a:lnTo>
                <a:lnTo>
                  <a:pt x="122" y="261"/>
                </a:lnTo>
                <a:lnTo>
                  <a:pt x="130" y="224"/>
                </a:lnTo>
                <a:lnTo>
                  <a:pt x="130" y="188"/>
                </a:lnTo>
                <a:lnTo>
                  <a:pt x="122" y="143"/>
                </a:lnTo>
                <a:lnTo>
                  <a:pt x="101" y="116"/>
                </a:lnTo>
                <a:lnTo>
                  <a:pt x="83" y="88"/>
                </a:lnTo>
                <a:lnTo>
                  <a:pt x="62" y="71"/>
                </a:lnTo>
                <a:lnTo>
                  <a:pt x="54" y="35"/>
                </a:lnTo>
                <a:lnTo>
                  <a:pt x="54" y="15"/>
                </a:lnTo>
                <a:lnTo>
                  <a:pt x="62" y="0"/>
                </a:lnTo>
                <a:lnTo>
                  <a:pt x="75" y="0"/>
                </a:lnTo>
                <a:lnTo>
                  <a:pt x="83" y="15"/>
                </a:lnTo>
                <a:lnTo>
                  <a:pt x="122" y="43"/>
                </a:lnTo>
                <a:lnTo>
                  <a:pt x="138" y="60"/>
                </a:lnTo>
                <a:lnTo>
                  <a:pt x="151" y="71"/>
                </a:lnTo>
                <a:lnTo>
                  <a:pt x="160" y="80"/>
                </a:lnTo>
                <a:lnTo>
                  <a:pt x="151" y="116"/>
                </a:lnTo>
                <a:lnTo>
                  <a:pt x="138" y="160"/>
                </a:lnTo>
                <a:lnTo>
                  <a:pt x="138" y="180"/>
                </a:lnTo>
                <a:lnTo>
                  <a:pt x="160" y="188"/>
                </a:lnTo>
                <a:lnTo>
                  <a:pt x="176" y="196"/>
                </a:lnTo>
                <a:lnTo>
                  <a:pt x="189" y="196"/>
                </a:lnTo>
                <a:lnTo>
                  <a:pt x="197" y="188"/>
                </a:lnTo>
                <a:lnTo>
                  <a:pt x="206" y="196"/>
                </a:lnTo>
                <a:lnTo>
                  <a:pt x="214" y="204"/>
                </a:lnTo>
                <a:lnTo>
                  <a:pt x="214" y="233"/>
                </a:lnTo>
                <a:lnTo>
                  <a:pt x="214" y="261"/>
                </a:lnTo>
                <a:lnTo>
                  <a:pt x="227" y="261"/>
                </a:lnTo>
                <a:lnTo>
                  <a:pt x="244" y="268"/>
                </a:lnTo>
                <a:lnTo>
                  <a:pt x="265" y="268"/>
                </a:lnTo>
                <a:lnTo>
                  <a:pt x="273" y="268"/>
                </a:lnTo>
                <a:lnTo>
                  <a:pt x="303" y="253"/>
                </a:lnTo>
                <a:lnTo>
                  <a:pt x="311" y="240"/>
                </a:lnTo>
                <a:lnTo>
                  <a:pt x="320" y="224"/>
                </a:lnTo>
                <a:lnTo>
                  <a:pt x="320" y="216"/>
                </a:lnTo>
                <a:lnTo>
                  <a:pt x="341" y="216"/>
                </a:lnTo>
                <a:lnTo>
                  <a:pt x="358" y="233"/>
                </a:lnTo>
                <a:lnTo>
                  <a:pt x="358" y="240"/>
                </a:lnTo>
                <a:lnTo>
                  <a:pt x="350" y="261"/>
                </a:lnTo>
                <a:lnTo>
                  <a:pt x="329" y="289"/>
                </a:lnTo>
                <a:lnTo>
                  <a:pt x="311" y="314"/>
                </a:lnTo>
                <a:lnTo>
                  <a:pt x="273" y="350"/>
                </a:lnTo>
                <a:lnTo>
                  <a:pt x="265" y="350"/>
                </a:lnTo>
                <a:lnTo>
                  <a:pt x="235" y="362"/>
                </a:lnTo>
                <a:lnTo>
                  <a:pt x="197" y="362"/>
                </a:lnTo>
                <a:lnTo>
                  <a:pt x="206" y="386"/>
                </a:lnTo>
                <a:lnTo>
                  <a:pt x="214" y="414"/>
                </a:lnTo>
                <a:lnTo>
                  <a:pt x="214" y="422"/>
                </a:lnTo>
                <a:lnTo>
                  <a:pt x="197" y="434"/>
                </a:lnTo>
                <a:lnTo>
                  <a:pt x="167" y="442"/>
                </a:lnTo>
                <a:lnTo>
                  <a:pt x="151" y="458"/>
                </a:lnTo>
                <a:lnTo>
                  <a:pt x="130" y="478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5" name="Freeform 13"/>
          <p:cNvSpPr>
            <a:spLocks noChangeArrowheads="1"/>
          </p:cNvSpPr>
          <p:nvPr/>
        </p:nvSpPr>
        <p:spPr bwMode="auto">
          <a:xfrm>
            <a:off x="4310063" y="3644900"/>
            <a:ext cx="419100" cy="247650"/>
          </a:xfrm>
          <a:custGeom>
            <a:avLst/>
            <a:gdLst>
              <a:gd name="T0" fmla="*/ 2147483647 w 1166"/>
              <a:gd name="T1" fmla="*/ 2147483647 h 688"/>
              <a:gd name="T2" fmla="*/ 2147483647 w 1166"/>
              <a:gd name="T3" fmla="*/ 2147483647 h 688"/>
              <a:gd name="T4" fmla="*/ 2147483647 w 1166"/>
              <a:gd name="T5" fmla="*/ 2147483647 h 688"/>
              <a:gd name="T6" fmla="*/ 2147483647 w 1166"/>
              <a:gd name="T7" fmla="*/ 2147483647 h 688"/>
              <a:gd name="T8" fmla="*/ 2147483647 w 1166"/>
              <a:gd name="T9" fmla="*/ 2147483647 h 688"/>
              <a:gd name="T10" fmla="*/ 2147483647 w 1166"/>
              <a:gd name="T11" fmla="*/ 2147483647 h 688"/>
              <a:gd name="T12" fmla="*/ 2147483647 w 1166"/>
              <a:gd name="T13" fmla="*/ 2147483647 h 688"/>
              <a:gd name="T14" fmla="*/ 2147483647 w 1166"/>
              <a:gd name="T15" fmla="*/ 2147483647 h 688"/>
              <a:gd name="T16" fmla="*/ 2147483647 w 1166"/>
              <a:gd name="T17" fmla="*/ 2147483647 h 688"/>
              <a:gd name="T18" fmla="*/ 2147483647 w 1166"/>
              <a:gd name="T19" fmla="*/ 2147483647 h 688"/>
              <a:gd name="T20" fmla="*/ 2147483647 w 1166"/>
              <a:gd name="T21" fmla="*/ 2147483647 h 688"/>
              <a:gd name="T22" fmla="*/ 2147483647 w 1166"/>
              <a:gd name="T23" fmla="*/ 2147483647 h 688"/>
              <a:gd name="T24" fmla="*/ 2147483647 w 1166"/>
              <a:gd name="T25" fmla="*/ 2147483647 h 688"/>
              <a:gd name="T26" fmla="*/ 2147483647 w 1166"/>
              <a:gd name="T27" fmla="*/ 2147483647 h 688"/>
              <a:gd name="T28" fmla="*/ 2147483647 w 1166"/>
              <a:gd name="T29" fmla="*/ 2147483647 h 688"/>
              <a:gd name="T30" fmla="*/ 2147483647 w 1166"/>
              <a:gd name="T31" fmla="*/ 2147483647 h 688"/>
              <a:gd name="T32" fmla="*/ 2147483647 w 1166"/>
              <a:gd name="T33" fmla="*/ 2147483647 h 688"/>
              <a:gd name="T34" fmla="*/ 2147483647 w 1166"/>
              <a:gd name="T35" fmla="*/ 2147483647 h 688"/>
              <a:gd name="T36" fmla="*/ 2147483647 w 1166"/>
              <a:gd name="T37" fmla="*/ 2147483647 h 688"/>
              <a:gd name="T38" fmla="*/ 2147483647 w 1166"/>
              <a:gd name="T39" fmla="*/ 2147483647 h 688"/>
              <a:gd name="T40" fmla="*/ 2147483647 w 1166"/>
              <a:gd name="T41" fmla="*/ 2147483647 h 688"/>
              <a:gd name="T42" fmla="*/ 2147483647 w 1166"/>
              <a:gd name="T43" fmla="*/ 2147483647 h 688"/>
              <a:gd name="T44" fmla="*/ 2147483647 w 1166"/>
              <a:gd name="T45" fmla="*/ 2147483647 h 688"/>
              <a:gd name="T46" fmla="*/ 2147483647 w 1166"/>
              <a:gd name="T47" fmla="*/ 2147483647 h 688"/>
              <a:gd name="T48" fmla="*/ 2147483647 w 1166"/>
              <a:gd name="T49" fmla="*/ 2147483647 h 688"/>
              <a:gd name="T50" fmla="*/ 2147483647 w 1166"/>
              <a:gd name="T51" fmla="*/ 2147483647 h 688"/>
              <a:gd name="T52" fmla="*/ 2147483647 w 1166"/>
              <a:gd name="T53" fmla="*/ 2147483647 h 688"/>
              <a:gd name="T54" fmla="*/ 2147483647 w 1166"/>
              <a:gd name="T55" fmla="*/ 2147483647 h 688"/>
              <a:gd name="T56" fmla="*/ 2147483647 w 1166"/>
              <a:gd name="T57" fmla="*/ 2147483647 h 688"/>
              <a:gd name="T58" fmla="*/ 2147483647 w 1166"/>
              <a:gd name="T59" fmla="*/ 2147483647 h 688"/>
              <a:gd name="T60" fmla="*/ 2147483647 w 1166"/>
              <a:gd name="T61" fmla="*/ 2147483647 h 688"/>
              <a:gd name="T62" fmla="*/ 2147483647 w 1166"/>
              <a:gd name="T63" fmla="*/ 2147483647 h 688"/>
              <a:gd name="T64" fmla="*/ 2147483647 w 1166"/>
              <a:gd name="T65" fmla="*/ 2147483647 h 688"/>
              <a:gd name="T66" fmla="*/ 2147483647 w 1166"/>
              <a:gd name="T67" fmla="*/ 2147483647 h 688"/>
              <a:gd name="T68" fmla="*/ 2147483647 w 1166"/>
              <a:gd name="T69" fmla="*/ 2147483647 h 688"/>
              <a:gd name="T70" fmla="*/ 2147483647 w 1166"/>
              <a:gd name="T71" fmla="*/ 2147483647 h 688"/>
              <a:gd name="T72" fmla="*/ 2147483647 w 1166"/>
              <a:gd name="T73" fmla="*/ 2147483647 h 688"/>
              <a:gd name="T74" fmla="*/ 2147483647 w 1166"/>
              <a:gd name="T75" fmla="*/ 2147483647 h 688"/>
              <a:gd name="T76" fmla="*/ 2147483647 w 1166"/>
              <a:gd name="T77" fmla="*/ 2147483647 h 688"/>
              <a:gd name="T78" fmla="*/ 2147483647 w 1166"/>
              <a:gd name="T79" fmla="*/ 2147483647 h 688"/>
              <a:gd name="T80" fmla="*/ 2147483647 w 1166"/>
              <a:gd name="T81" fmla="*/ 2147483647 h 688"/>
              <a:gd name="T82" fmla="*/ 2147483647 w 1166"/>
              <a:gd name="T83" fmla="*/ 2147483647 h 688"/>
              <a:gd name="T84" fmla="*/ 2147483647 w 1166"/>
              <a:gd name="T85" fmla="*/ 2147483647 h 688"/>
              <a:gd name="T86" fmla="*/ 2147483647 w 1166"/>
              <a:gd name="T87" fmla="*/ 2147483647 h 68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66"/>
              <a:gd name="T133" fmla="*/ 0 h 688"/>
              <a:gd name="T134" fmla="*/ 1166 w 1166"/>
              <a:gd name="T135" fmla="*/ 688 h 68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66" h="688">
                <a:moveTo>
                  <a:pt x="180" y="52"/>
                </a:moveTo>
                <a:lnTo>
                  <a:pt x="189" y="89"/>
                </a:lnTo>
                <a:lnTo>
                  <a:pt x="197" y="124"/>
                </a:lnTo>
                <a:lnTo>
                  <a:pt x="197" y="144"/>
                </a:lnTo>
                <a:lnTo>
                  <a:pt x="218" y="152"/>
                </a:lnTo>
                <a:lnTo>
                  <a:pt x="248" y="161"/>
                </a:lnTo>
                <a:lnTo>
                  <a:pt x="256" y="181"/>
                </a:lnTo>
                <a:lnTo>
                  <a:pt x="256" y="197"/>
                </a:lnTo>
                <a:lnTo>
                  <a:pt x="264" y="209"/>
                </a:lnTo>
                <a:lnTo>
                  <a:pt x="285" y="197"/>
                </a:lnTo>
                <a:lnTo>
                  <a:pt x="302" y="189"/>
                </a:lnTo>
                <a:lnTo>
                  <a:pt x="311" y="181"/>
                </a:lnTo>
                <a:lnTo>
                  <a:pt x="323" y="152"/>
                </a:lnTo>
                <a:lnTo>
                  <a:pt x="332" y="137"/>
                </a:lnTo>
                <a:lnTo>
                  <a:pt x="361" y="124"/>
                </a:lnTo>
                <a:lnTo>
                  <a:pt x="399" y="137"/>
                </a:lnTo>
                <a:lnTo>
                  <a:pt x="416" y="117"/>
                </a:lnTo>
                <a:lnTo>
                  <a:pt x="437" y="100"/>
                </a:lnTo>
                <a:lnTo>
                  <a:pt x="475" y="100"/>
                </a:lnTo>
                <a:lnTo>
                  <a:pt x="513" y="109"/>
                </a:lnTo>
                <a:lnTo>
                  <a:pt x="538" y="124"/>
                </a:lnTo>
                <a:lnTo>
                  <a:pt x="588" y="144"/>
                </a:lnTo>
                <a:lnTo>
                  <a:pt x="606" y="137"/>
                </a:lnTo>
                <a:lnTo>
                  <a:pt x="614" y="137"/>
                </a:lnTo>
                <a:lnTo>
                  <a:pt x="643" y="144"/>
                </a:lnTo>
                <a:lnTo>
                  <a:pt x="681" y="172"/>
                </a:lnTo>
                <a:lnTo>
                  <a:pt x="702" y="181"/>
                </a:lnTo>
                <a:lnTo>
                  <a:pt x="728" y="189"/>
                </a:lnTo>
                <a:lnTo>
                  <a:pt x="794" y="209"/>
                </a:lnTo>
                <a:lnTo>
                  <a:pt x="841" y="225"/>
                </a:lnTo>
                <a:lnTo>
                  <a:pt x="879" y="245"/>
                </a:lnTo>
                <a:lnTo>
                  <a:pt x="892" y="253"/>
                </a:lnTo>
                <a:lnTo>
                  <a:pt x="900" y="269"/>
                </a:lnTo>
                <a:lnTo>
                  <a:pt x="900" y="289"/>
                </a:lnTo>
                <a:lnTo>
                  <a:pt x="900" y="305"/>
                </a:lnTo>
                <a:lnTo>
                  <a:pt x="900" y="317"/>
                </a:lnTo>
                <a:lnTo>
                  <a:pt x="929" y="333"/>
                </a:lnTo>
                <a:lnTo>
                  <a:pt x="959" y="353"/>
                </a:lnTo>
                <a:lnTo>
                  <a:pt x="984" y="362"/>
                </a:lnTo>
                <a:lnTo>
                  <a:pt x="1005" y="370"/>
                </a:lnTo>
                <a:lnTo>
                  <a:pt x="1014" y="390"/>
                </a:lnTo>
                <a:lnTo>
                  <a:pt x="1035" y="414"/>
                </a:lnTo>
                <a:lnTo>
                  <a:pt x="1035" y="462"/>
                </a:lnTo>
                <a:lnTo>
                  <a:pt x="1035" y="498"/>
                </a:lnTo>
                <a:lnTo>
                  <a:pt x="1051" y="515"/>
                </a:lnTo>
                <a:lnTo>
                  <a:pt x="1081" y="543"/>
                </a:lnTo>
                <a:lnTo>
                  <a:pt x="1081" y="570"/>
                </a:lnTo>
                <a:lnTo>
                  <a:pt x="1081" y="586"/>
                </a:lnTo>
                <a:lnTo>
                  <a:pt x="1081" y="598"/>
                </a:lnTo>
                <a:lnTo>
                  <a:pt x="1110" y="615"/>
                </a:lnTo>
                <a:lnTo>
                  <a:pt x="1157" y="635"/>
                </a:lnTo>
                <a:lnTo>
                  <a:pt x="1165" y="659"/>
                </a:lnTo>
                <a:lnTo>
                  <a:pt x="1165" y="679"/>
                </a:lnTo>
                <a:lnTo>
                  <a:pt x="1157" y="687"/>
                </a:lnTo>
                <a:lnTo>
                  <a:pt x="1148" y="687"/>
                </a:lnTo>
                <a:lnTo>
                  <a:pt x="1136" y="679"/>
                </a:lnTo>
                <a:lnTo>
                  <a:pt x="1119" y="659"/>
                </a:lnTo>
                <a:lnTo>
                  <a:pt x="1110" y="651"/>
                </a:lnTo>
                <a:lnTo>
                  <a:pt x="1089" y="651"/>
                </a:lnTo>
                <a:lnTo>
                  <a:pt x="1060" y="651"/>
                </a:lnTo>
                <a:lnTo>
                  <a:pt x="1043" y="643"/>
                </a:lnTo>
                <a:lnTo>
                  <a:pt x="997" y="606"/>
                </a:lnTo>
                <a:lnTo>
                  <a:pt x="976" y="586"/>
                </a:lnTo>
                <a:lnTo>
                  <a:pt x="967" y="570"/>
                </a:lnTo>
                <a:lnTo>
                  <a:pt x="959" y="563"/>
                </a:lnTo>
                <a:lnTo>
                  <a:pt x="929" y="535"/>
                </a:lnTo>
                <a:lnTo>
                  <a:pt x="871" y="490"/>
                </a:lnTo>
                <a:lnTo>
                  <a:pt x="862" y="490"/>
                </a:lnTo>
                <a:lnTo>
                  <a:pt x="833" y="490"/>
                </a:lnTo>
                <a:lnTo>
                  <a:pt x="786" y="498"/>
                </a:lnTo>
                <a:lnTo>
                  <a:pt x="778" y="506"/>
                </a:lnTo>
                <a:lnTo>
                  <a:pt x="765" y="526"/>
                </a:lnTo>
                <a:lnTo>
                  <a:pt x="757" y="543"/>
                </a:lnTo>
                <a:lnTo>
                  <a:pt x="749" y="543"/>
                </a:lnTo>
                <a:lnTo>
                  <a:pt x="728" y="543"/>
                </a:lnTo>
                <a:lnTo>
                  <a:pt x="749" y="563"/>
                </a:lnTo>
                <a:lnTo>
                  <a:pt x="749" y="570"/>
                </a:lnTo>
                <a:lnTo>
                  <a:pt x="740" y="578"/>
                </a:lnTo>
                <a:lnTo>
                  <a:pt x="728" y="586"/>
                </a:lnTo>
                <a:lnTo>
                  <a:pt x="702" y="598"/>
                </a:lnTo>
                <a:lnTo>
                  <a:pt x="665" y="598"/>
                </a:lnTo>
                <a:lnTo>
                  <a:pt x="627" y="586"/>
                </a:lnTo>
                <a:lnTo>
                  <a:pt x="614" y="570"/>
                </a:lnTo>
                <a:lnTo>
                  <a:pt x="606" y="550"/>
                </a:lnTo>
                <a:lnTo>
                  <a:pt x="597" y="543"/>
                </a:lnTo>
                <a:lnTo>
                  <a:pt x="567" y="535"/>
                </a:lnTo>
                <a:lnTo>
                  <a:pt x="529" y="526"/>
                </a:lnTo>
                <a:lnTo>
                  <a:pt x="513" y="515"/>
                </a:lnTo>
                <a:lnTo>
                  <a:pt x="483" y="526"/>
                </a:lnTo>
                <a:lnTo>
                  <a:pt x="462" y="526"/>
                </a:lnTo>
                <a:lnTo>
                  <a:pt x="445" y="526"/>
                </a:lnTo>
                <a:lnTo>
                  <a:pt x="416" y="526"/>
                </a:lnTo>
                <a:lnTo>
                  <a:pt x="445" y="498"/>
                </a:lnTo>
                <a:lnTo>
                  <a:pt x="454" y="462"/>
                </a:lnTo>
                <a:lnTo>
                  <a:pt x="462" y="434"/>
                </a:lnTo>
                <a:lnTo>
                  <a:pt x="454" y="405"/>
                </a:lnTo>
                <a:lnTo>
                  <a:pt x="437" y="378"/>
                </a:lnTo>
                <a:lnTo>
                  <a:pt x="416" y="362"/>
                </a:lnTo>
                <a:lnTo>
                  <a:pt x="386" y="333"/>
                </a:lnTo>
                <a:lnTo>
                  <a:pt x="332" y="297"/>
                </a:lnTo>
                <a:lnTo>
                  <a:pt x="235" y="245"/>
                </a:lnTo>
                <a:lnTo>
                  <a:pt x="189" y="217"/>
                </a:lnTo>
                <a:lnTo>
                  <a:pt x="150" y="253"/>
                </a:lnTo>
                <a:lnTo>
                  <a:pt x="121" y="269"/>
                </a:lnTo>
                <a:lnTo>
                  <a:pt x="113" y="269"/>
                </a:lnTo>
                <a:lnTo>
                  <a:pt x="105" y="253"/>
                </a:lnTo>
                <a:lnTo>
                  <a:pt x="96" y="217"/>
                </a:lnTo>
                <a:lnTo>
                  <a:pt x="84" y="189"/>
                </a:lnTo>
                <a:lnTo>
                  <a:pt x="58" y="172"/>
                </a:lnTo>
                <a:lnTo>
                  <a:pt x="45" y="172"/>
                </a:lnTo>
                <a:lnTo>
                  <a:pt x="75" y="161"/>
                </a:lnTo>
                <a:lnTo>
                  <a:pt x="121" y="161"/>
                </a:lnTo>
                <a:lnTo>
                  <a:pt x="134" y="152"/>
                </a:lnTo>
                <a:lnTo>
                  <a:pt x="121" y="137"/>
                </a:lnTo>
                <a:lnTo>
                  <a:pt x="113" y="124"/>
                </a:lnTo>
                <a:lnTo>
                  <a:pt x="105" y="117"/>
                </a:lnTo>
                <a:lnTo>
                  <a:pt x="66" y="109"/>
                </a:lnTo>
                <a:lnTo>
                  <a:pt x="21" y="100"/>
                </a:lnTo>
                <a:lnTo>
                  <a:pt x="7" y="100"/>
                </a:lnTo>
                <a:lnTo>
                  <a:pt x="7" y="80"/>
                </a:lnTo>
                <a:lnTo>
                  <a:pt x="0" y="52"/>
                </a:lnTo>
                <a:lnTo>
                  <a:pt x="7" y="44"/>
                </a:lnTo>
                <a:lnTo>
                  <a:pt x="28" y="36"/>
                </a:lnTo>
                <a:lnTo>
                  <a:pt x="37" y="28"/>
                </a:lnTo>
                <a:lnTo>
                  <a:pt x="45" y="16"/>
                </a:lnTo>
                <a:lnTo>
                  <a:pt x="58" y="8"/>
                </a:lnTo>
                <a:lnTo>
                  <a:pt x="84" y="8"/>
                </a:lnTo>
                <a:lnTo>
                  <a:pt x="121" y="0"/>
                </a:lnTo>
                <a:lnTo>
                  <a:pt x="134" y="8"/>
                </a:lnTo>
                <a:lnTo>
                  <a:pt x="150" y="16"/>
                </a:lnTo>
                <a:lnTo>
                  <a:pt x="171" y="44"/>
                </a:lnTo>
                <a:lnTo>
                  <a:pt x="180" y="52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6" name="Freeform 14"/>
          <p:cNvSpPr>
            <a:spLocks noChangeArrowheads="1"/>
          </p:cNvSpPr>
          <p:nvPr/>
        </p:nvSpPr>
        <p:spPr bwMode="auto">
          <a:xfrm>
            <a:off x="3751263" y="3787775"/>
            <a:ext cx="215900" cy="65088"/>
          </a:xfrm>
          <a:custGeom>
            <a:avLst/>
            <a:gdLst>
              <a:gd name="T0" fmla="*/ 2147483647 w 600"/>
              <a:gd name="T1" fmla="*/ 2147483647 h 181"/>
              <a:gd name="T2" fmla="*/ 2147483647 w 600"/>
              <a:gd name="T3" fmla="*/ 0 h 181"/>
              <a:gd name="T4" fmla="*/ 2147483647 w 600"/>
              <a:gd name="T5" fmla="*/ 0 h 181"/>
              <a:gd name="T6" fmla="*/ 2147483647 w 600"/>
              <a:gd name="T7" fmla="*/ 0 h 181"/>
              <a:gd name="T8" fmla="*/ 2147483647 w 600"/>
              <a:gd name="T9" fmla="*/ 2147483647 h 181"/>
              <a:gd name="T10" fmla="*/ 2147483647 w 600"/>
              <a:gd name="T11" fmla="*/ 2147483647 h 181"/>
              <a:gd name="T12" fmla="*/ 2147483647 w 600"/>
              <a:gd name="T13" fmla="*/ 2147483647 h 181"/>
              <a:gd name="T14" fmla="*/ 2147483647 w 600"/>
              <a:gd name="T15" fmla="*/ 2147483647 h 181"/>
              <a:gd name="T16" fmla="*/ 2147483647 w 600"/>
              <a:gd name="T17" fmla="*/ 2147483647 h 181"/>
              <a:gd name="T18" fmla="*/ 2147483647 w 600"/>
              <a:gd name="T19" fmla="*/ 2147483647 h 181"/>
              <a:gd name="T20" fmla="*/ 2147483647 w 600"/>
              <a:gd name="T21" fmla="*/ 2147483647 h 181"/>
              <a:gd name="T22" fmla="*/ 2147483647 w 600"/>
              <a:gd name="T23" fmla="*/ 2147483647 h 181"/>
              <a:gd name="T24" fmla="*/ 2147483647 w 600"/>
              <a:gd name="T25" fmla="*/ 2147483647 h 181"/>
              <a:gd name="T26" fmla="*/ 2147483647 w 600"/>
              <a:gd name="T27" fmla="*/ 2147483647 h 181"/>
              <a:gd name="T28" fmla="*/ 2147483647 w 600"/>
              <a:gd name="T29" fmla="*/ 2147483647 h 181"/>
              <a:gd name="T30" fmla="*/ 2147483647 w 600"/>
              <a:gd name="T31" fmla="*/ 2147483647 h 181"/>
              <a:gd name="T32" fmla="*/ 2147483647 w 600"/>
              <a:gd name="T33" fmla="*/ 2147483647 h 181"/>
              <a:gd name="T34" fmla="*/ 2147483647 w 600"/>
              <a:gd name="T35" fmla="*/ 2147483647 h 181"/>
              <a:gd name="T36" fmla="*/ 2147483647 w 600"/>
              <a:gd name="T37" fmla="*/ 2147483647 h 181"/>
              <a:gd name="T38" fmla="*/ 2147483647 w 600"/>
              <a:gd name="T39" fmla="*/ 2147483647 h 181"/>
              <a:gd name="T40" fmla="*/ 2147483647 w 600"/>
              <a:gd name="T41" fmla="*/ 2147483647 h 181"/>
              <a:gd name="T42" fmla="*/ 2147483647 w 600"/>
              <a:gd name="T43" fmla="*/ 2147483647 h 181"/>
              <a:gd name="T44" fmla="*/ 2147483647 w 600"/>
              <a:gd name="T45" fmla="*/ 2147483647 h 181"/>
              <a:gd name="T46" fmla="*/ 2147483647 w 600"/>
              <a:gd name="T47" fmla="*/ 2147483647 h 181"/>
              <a:gd name="T48" fmla="*/ 2147483647 w 600"/>
              <a:gd name="T49" fmla="*/ 2147483647 h 181"/>
              <a:gd name="T50" fmla="*/ 2147483647 w 600"/>
              <a:gd name="T51" fmla="*/ 2147483647 h 181"/>
              <a:gd name="T52" fmla="*/ 2147483647 w 600"/>
              <a:gd name="T53" fmla="*/ 2147483647 h 181"/>
              <a:gd name="T54" fmla="*/ 2147483647 w 600"/>
              <a:gd name="T55" fmla="*/ 2147483647 h 181"/>
              <a:gd name="T56" fmla="*/ 2147483647 w 600"/>
              <a:gd name="T57" fmla="*/ 2147483647 h 181"/>
              <a:gd name="T58" fmla="*/ 2147483647 w 600"/>
              <a:gd name="T59" fmla="*/ 2147483647 h 181"/>
              <a:gd name="T60" fmla="*/ 2147483647 w 600"/>
              <a:gd name="T61" fmla="*/ 2147483647 h 181"/>
              <a:gd name="T62" fmla="*/ 2147483647 w 600"/>
              <a:gd name="T63" fmla="*/ 2147483647 h 181"/>
              <a:gd name="T64" fmla="*/ 2147483647 w 600"/>
              <a:gd name="T65" fmla="*/ 2147483647 h 181"/>
              <a:gd name="T66" fmla="*/ 2147483647 w 600"/>
              <a:gd name="T67" fmla="*/ 2147483647 h 181"/>
              <a:gd name="T68" fmla="*/ 2147483647 w 600"/>
              <a:gd name="T69" fmla="*/ 2147483647 h 181"/>
              <a:gd name="T70" fmla="*/ 2147483647 w 600"/>
              <a:gd name="T71" fmla="*/ 2147483647 h 181"/>
              <a:gd name="T72" fmla="*/ 2147483647 w 600"/>
              <a:gd name="T73" fmla="*/ 2147483647 h 181"/>
              <a:gd name="T74" fmla="*/ 2147483647 w 600"/>
              <a:gd name="T75" fmla="*/ 2147483647 h 181"/>
              <a:gd name="T76" fmla="*/ 2147483647 w 600"/>
              <a:gd name="T77" fmla="*/ 2147483647 h 181"/>
              <a:gd name="T78" fmla="*/ 2147483647 w 600"/>
              <a:gd name="T79" fmla="*/ 2147483647 h 181"/>
              <a:gd name="T80" fmla="*/ 2147483647 w 600"/>
              <a:gd name="T81" fmla="*/ 2147483647 h 181"/>
              <a:gd name="T82" fmla="*/ 2147483647 w 600"/>
              <a:gd name="T83" fmla="*/ 2147483647 h 181"/>
              <a:gd name="T84" fmla="*/ 2147483647 w 600"/>
              <a:gd name="T85" fmla="*/ 2147483647 h 181"/>
              <a:gd name="T86" fmla="*/ 2147483647 w 600"/>
              <a:gd name="T87" fmla="*/ 2147483647 h 181"/>
              <a:gd name="T88" fmla="*/ 2147483647 w 600"/>
              <a:gd name="T89" fmla="*/ 2147483647 h 181"/>
              <a:gd name="T90" fmla="*/ 0 w 600"/>
              <a:gd name="T91" fmla="*/ 2147483647 h 181"/>
              <a:gd name="T92" fmla="*/ 2147483647 w 600"/>
              <a:gd name="T93" fmla="*/ 2147483647 h 181"/>
              <a:gd name="T94" fmla="*/ 2147483647 w 600"/>
              <a:gd name="T95" fmla="*/ 2147483647 h 18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0"/>
              <a:gd name="T145" fmla="*/ 0 h 181"/>
              <a:gd name="T146" fmla="*/ 600 w 600"/>
              <a:gd name="T147" fmla="*/ 181 h 18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0" h="181">
                <a:moveTo>
                  <a:pt x="21" y="15"/>
                </a:moveTo>
                <a:lnTo>
                  <a:pt x="58" y="0"/>
                </a:lnTo>
                <a:lnTo>
                  <a:pt x="96" y="0"/>
                </a:lnTo>
                <a:lnTo>
                  <a:pt x="113" y="0"/>
                </a:lnTo>
                <a:lnTo>
                  <a:pt x="122" y="6"/>
                </a:lnTo>
                <a:lnTo>
                  <a:pt x="160" y="36"/>
                </a:lnTo>
                <a:lnTo>
                  <a:pt x="181" y="56"/>
                </a:lnTo>
                <a:lnTo>
                  <a:pt x="227" y="56"/>
                </a:lnTo>
                <a:lnTo>
                  <a:pt x="294" y="43"/>
                </a:lnTo>
                <a:lnTo>
                  <a:pt x="303" y="43"/>
                </a:lnTo>
                <a:lnTo>
                  <a:pt x="312" y="36"/>
                </a:lnTo>
                <a:lnTo>
                  <a:pt x="332" y="15"/>
                </a:lnTo>
                <a:lnTo>
                  <a:pt x="371" y="27"/>
                </a:lnTo>
                <a:lnTo>
                  <a:pt x="387" y="36"/>
                </a:lnTo>
                <a:lnTo>
                  <a:pt x="400" y="43"/>
                </a:lnTo>
                <a:lnTo>
                  <a:pt x="408" y="56"/>
                </a:lnTo>
                <a:lnTo>
                  <a:pt x="446" y="56"/>
                </a:lnTo>
                <a:lnTo>
                  <a:pt x="514" y="64"/>
                </a:lnTo>
                <a:lnTo>
                  <a:pt x="522" y="72"/>
                </a:lnTo>
                <a:lnTo>
                  <a:pt x="514" y="72"/>
                </a:lnTo>
                <a:lnTo>
                  <a:pt x="446" y="72"/>
                </a:lnTo>
                <a:lnTo>
                  <a:pt x="425" y="72"/>
                </a:lnTo>
                <a:lnTo>
                  <a:pt x="425" y="79"/>
                </a:lnTo>
                <a:lnTo>
                  <a:pt x="437" y="79"/>
                </a:lnTo>
                <a:lnTo>
                  <a:pt x="463" y="99"/>
                </a:lnTo>
                <a:lnTo>
                  <a:pt x="501" y="107"/>
                </a:lnTo>
                <a:lnTo>
                  <a:pt x="531" y="107"/>
                </a:lnTo>
                <a:lnTo>
                  <a:pt x="531" y="115"/>
                </a:lnTo>
                <a:lnTo>
                  <a:pt x="552" y="127"/>
                </a:lnTo>
                <a:lnTo>
                  <a:pt x="590" y="144"/>
                </a:lnTo>
                <a:lnTo>
                  <a:pt x="599" y="151"/>
                </a:lnTo>
                <a:lnTo>
                  <a:pt x="590" y="164"/>
                </a:lnTo>
                <a:lnTo>
                  <a:pt x="590" y="172"/>
                </a:lnTo>
                <a:lnTo>
                  <a:pt x="590" y="180"/>
                </a:lnTo>
                <a:lnTo>
                  <a:pt x="531" y="180"/>
                </a:lnTo>
                <a:lnTo>
                  <a:pt x="400" y="172"/>
                </a:lnTo>
                <a:lnTo>
                  <a:pt x="324" y="164"/>
                </a:lnTo>
                <a:lnTo>
                  <a:pt x="294" y="136"/>
                </a:lnTo>
                <a:lnTo>
                  <a:pt x="273" y="127"/>
                </a:lnTo>
                <a:lnTo>
                  <a:pt x="248" y="115"/>
                </a:lnTo>
                <a:lnTo>
                  <a:pt x="181" y="127"/>
                </a:lnTo>
                <a:lnTo>
                  <a:pt x="143" y="127"/>
                </a:lnTo>
                <a:lnTo>
                  <a:pt x="113" y="115"/>
                </a:lnTo>
                <a:lnTo>
                  <a:pt x="75" y="99"/>
                </a:lnTo>
                <a:lnTo>
                  <a:pt x="37" y="72"/>
                </a:lnTo>
                <a:lnTo>
                  <a:pt x="0" y="27"/>
                </a:lnTo>
                <a:lnTo>
                  <a:pt x="21" y="15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7" name="Freeform 15"/>
          <p:cNvSpPr>
            <a:spLocks noChangeArrowheads="1"/>
          </p:cNvSpPr>
          <p:nvPr/>
        </p:nvSpPr>
        <p:spPr bwMode="auto">
          <a:xfrm>
            <a:off x="3819525" y="3468688"/>
            <a:ext cx="239713" cy="265112"/>
          </a:xfrm>
          <a:custGeom>
            <a:avLst/>
            <a:gdLst>
              <a:gd name="T0" fmla="*/ 2147483647 w 666"/>
              <a:gd name="T1" fmla="*/ 2147483647 h 737"/>
              <a:gd name="T2" fmla="*/ 2147483647 w 666"/>
              <a:gd name="T3" fmla="*/ 2147483647 h 737"/>
              <a:gd name="T4" fmla="*/ 2147483647 w 666"/>
              <a:gd name="T5" fmla="*/ 2147483647 h 737"/>
              <a:gd name="T6" fmla="*/ 2147483647 w 666"/>
              <a:gd name="T7" fmla="*/ 2147483647 h 737"/>
              <a:gd name="T8" fmla="*/ 2147483647 w 666"/>
              <a:gd name="T9" fmla="*/ 2147483647 h 737"/>
              <a:gd name="T10" fmla="*/ 2147483647 w 666"/>
              <a:gd name="T11" fmla="*/ 2147483647 h 737"/>
              <a:gd name="T12" fmla="*/ 2147483647 w 666"/>
              <a:gd name="T13" fmla="*/ 2147483647 h 737"/>
              <a:gd name="T14" fmla="*/ 2147483647 w 666"/>
              <a:gd name="T15" fmla="*/ 2147483647 h 737"/>
              <a:gd name="T16" fmla="*/ 2147483647 w 666"/>
              <a:gd name="T17" fmla="*/ 2147483647 h 737"/>
              <a:gd name="T18" fmla="*/ 2147483647 w 666"/>
              <a:gd name="T19" fmla="*/ 2147483647 h 737"/>
              <a:gd name="T20" fmla="*/ 0 w 666"/>
              <a:gd name="T21" fmla="*/ 2147483647 h 737"/>
              <a:gd name="T22" fmla="*/ 2147483647 w 666"/>
              <a:gd name="T23" fmla="*/ 2147483647 h 737"/>
              <a:gd name="T24" fmla="*/ 2147483647 w 666"/>
              <a:gd name="T25" fmla="*/ 2147483647 h 737"/>
              <a:gd name="T26" fmla="*/ 0 w 666"/>
              <a:gd name="T27" fmla="*/ 2147483647 h 737"/>
              <a:gd name="T28" fmla="*/ 2147483647 w 666"/>
              <a:gd name="T29" fmla="*/ 2147483647 h 737"/>
              <a:gd name="T30" fmla="*/ 2147483647 w 666"/>
              <a:gd name="T31" fmla="*/ 2147483647 h 737"/>
              <a:gd name="T32" fmla="*/ 2147483647 w 666"/>
              <a:gd name="T33" fmla="*/ 2147483647 h 737"/>
              <a:gd name="T34" fmla="*/ 2147483647 w 666"/>
              <a:gd name="T35" fmla="*/ 2147483647 h 737"/>
              <a:gd name="T36" fmla="*/ 2147483647 w 666"/>
              <a:gd name="T37" fmla="*/ 2147483647 h 737"/>
              <a:gd name="T38" fmla="*/ 2147483647 w 666"/>
              <a:gd name="T39" fmla="*/ 2147483647 h 737"/>
              <a:gd name="T40" fmla="*/ 2147483647 w 666"/>
              <a:gd name="T41" fmla="*/ 2147483647 h 737"/>
              <a:gd name="T42" fmla="*/ 2147483647 w 666"/>
              <a:gd name="T43" fmla="*/ 2147483647 h 737"/>
              <a:gd name="T44" fmla="*/ 2147483647 w 666"/>
              <a:gd name="T45" fmla="*/ 2147483647 h 737"/>
              <a:gd name="T46" fmla="*/ 2147483647 w 666"/>
              <a:gd name="T47" fmla="*/ 2147483647 h 737"/>
              <a:gd name="T48" fmla="*/ 2147483647 w 666"/>
              <a:gd name="T49" fmla="*/ 2147483647 h 737"/>
              <a:gd name="T50" fmla="*/ 2147483647 w 666"/>
              <a:gd name="T51" fmla="*/ 2147483647 h 737"/>
              <a:gd name="T52" fmla="*/ 2147483647 w 666"/>
              <a:gd name="T53" fmla="*/ 2147483647 h 737"/>
              <a:gd name="T54" fmla="*/ 2147483647 w 666"/>
              <a:gd name="T55" fmla="*/ 0 h 737"/>
              <a:gd name="T56" fmla="*/ 2147483647 w 666"/>
              <a:gd name="T57" fmla="*/ 2147483647 h 737"/>
              <a:gd name="T58" fmla="*/ 2147483647 w 666"/>
              <a:gd name="T59" fmla="*/ 2147483647 h 737"/>
              <a:gd name="T60" fmla="*/ 2147483647 w 666"/>
              <a:gd name="T61" fmla="*/ 2147483647 h 737"/>
              <a:gd name="T62" fmla="*/ 2147483647 w 666"/>
              <a:gd name="T63" fmla="*/ 2147483647 h 737"/>
              <a:gd name="T64" fmla="*/ 2147483647 w 666"/>
              <a:gd name="T65" fmla="*/ 2147483647 h 737"/>
              <a:gd name="T66" fmla="*/ 2147483647 w 666"/>
              <a:gd name="T67" fmla="*/ 2147483647 h 737"/>
              <a:gd name="T68" fmla="*/ 2147483647 w 666"/>
              <a:gd name="T69" fmla="*/ 2147483647 h 737"/>
              <a:gd name="T70" fmla="*/ 2147483647 w 666"/>
              <a:gd name="T71" fmla="*/ 2147483647 h 737"/>
              <a:gd name="T72" fmla="*/ 2147483647 w 666"/>
              <a:gd name="T73" fmla="*/ 2147483647 h 737"/>
              <a:gd name="T74" fmla="*/ 2147483647 w 666"/>
              <a:gd name="T75" fmla="*/ 2147483647 h 737"/>
              <a:gd name="T76" fmla="*/ 2147483647 w 666"/>
              <a:gd name="T77" fmla="*/ 2147483647 h 737"/>
              <a:gd name="T78" fmla="*/ 2147483647 w 666"/>
              <a:gd name="T79" fmla="*/ 2147483647 h 737"/>
              <a:gd name="T80" fmla="*/ 2147483647 w 666"/>
              <a:gd name="T81" fmla="*/ 2147483647 h 737"/>
              <a:gd name="T82" fmla="*/ 2147483647 w 666"/>
              <a:gd name="T83" fmla="*/ 2147483647 h 737"/>
              <a:gd name="T84" fmla="*/ 2147483647 w 666"/>
              <a:gd name="T85" fmla="*/ 2147483647 h 737"/>
              <a:gd name="T86" fmla="*/ 2147483647 w 666"/>
              <a:gd name="T87" fmla="*/ 2147483647 h 737"/>
              <a:gd name="T88" fmla="*/ 2147483647 w 666"/>
              <a:gd name="T89" fmla="*/ 2147483647 h 737"/>
              <a:gd name="T90" fmla="*/ 2147483647 w 666"/>
              <a:gd name="T91" fmla="*/ 2147483647 h 737"/>
              <a:gd name="T92" fmla="*/ 2147483647 w 666"/>
              <a:gd name="T93" fmla="*/ 2147483647 h 737"/>
              <a:gd name="T94" fmla="*/ 2147483647 w 666"/>
              <a:gd name="T95" fmla="*/ 2147483647 h 737"/>
              <a:gd name="T96" fmla="*/ 2147483647 w 666"/>
              <a:gd name="T97" fmla="*/ 2147483647 h 73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737"/>
              <a:gd name="T149" fmla="*/ 666 w 666"/>
              <a:gd name="T150" fmla="*/ 737 h 73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737">
                <a:moveTo>
                  <a:pt x="287" y="672"/>
                </a:moveTo>
                <a:lnTo>
                  <a:pt x="248" y="701"/>
                </a:lnTo>
                <a:lnTo>
                  <a:pt x="227" y="724"/>
                </a:lnTo>
                <a:lnTo>
                  <a:pt x="219" y="736"/>
                </a:lnTo>
                <a:lnTo>
                  <a:pt x="198" y="716"/>
                </a:lnTo>
                <a:lnTo>
                  <a:pt x="181" y="709"/>
                </a:lnTo>
                <a:lnTo>
                  <a:pt x="173" y="689"/>
                </a:lnTo>
                <a:lnTo>
                  <a:pt x="173" y="681"/>
                </a:lnTo>
                <a:lnTo>
                  <a:pt x="143" y="681"/>
                </a:lnTo>
                <a:lnTo>
                  <a:pt x="105" y="689"/>
                </a:lnTo>
                <a:lnTo>
                  <a:pt x="97" y="681"/>
                </a:lnTo>
                <a:lnTo>
                  <a:pt x="84" y="664"/>
                </a:lnTo>
                <a:lnTo>
                  <a:pt x="84" y="644"/>
                </a:lnTo>
                <a:lnTo>
                  <a:pt x="97" y="628"/>
                </a:lnTo>
                <a:lnTo>
                  <a:pt x="97" y="608"/>
                </a:lnTo>
                <a:lnTo>
                  <a:pt x="84" y="592"/>
                </a:lnTo>
                <a:lnTo>
                  <a:pt x="67" y="580"/>
                </a:lnTo>
                <a:lnTo>
                  <a:pt x="46" y="571"/>
                </a:lnTo>
                <a:lnTo>
                  <a:pt x="29" y="571"/>
                </a:lnTo>
                <a:lnTo>
                  <a:pt x="8" y="544"/>
                </a:lnTo>
                <a:lnTo>
                  <a:pt x="0" y="500"/>
                </a:lnTo>
                <a:lnTo>
                  <a:pt x="0" y="482"/>
                </a:lnTo>
                <a:lnTo>
                  <a:pt x="8" y="470"/>
                </a:lnTo>
                <a:lnTo>
                  <a:pt x="38" y="462"/>
                </a:lnTo>
                <a:lnTo>
                  <a:pt x="38" y="454"/>
                </a:lnTo>
                <a:lnTo>
                  <a:pt x="29" y="447"/>
                </a:lnTo>
                <a:lnTo>
                  <a:pt x="0" y="418"/>
                </a:lnTo>
                <a:lnTo>
                  <a:pt x="0" y="410"/>
                </a:lnTo>
                <a:lnTo>
                  <a:pt x="8" y="398"/>
                </a:lnTo>
                <a:lnTo>
                  <a:pt x="21" y="374"/>
                </a:lnTo>
                <a:lnTo>
                  <a:pt x="29" y="362"/>
                </a:lnTo>
                <a:lnTo>
                  <a:pt x="59" y="362"/>
                </a:lnTo>
                <a:lnTo>
                  <a:pt x="105" y="362"/>
                </a:lnTo>
                <a:lnTo>
                  <a:pt x="135" y="374"/>
                </a:lnTo>
                <a:lnTo>
                  <a:pt x="160" y="382"/>
                </a:lnTo>
                <a:lnTo>
                  <a:pt x="160" y="362"/>
                </a:lnTo>
                <a:lnTo>
                  <a:pt x="160" y="326"/>
                </a:lnTo>
                <a:lnTo>
                  <a:pt x="173" y="317"/>
                </a:lnTo>
                <a:lnTo>
                  <a:pt x="181" y="309"/>
                </a:lnTo>
                <a:lnTo>
                  <a:pt x="219" y="302"/>
                </a:lnTo>
                <a:lnTo>
                  <a:pt x="236" y="302"/>
                </a:lnTo>
                <a:lnTo>
                  <a:pt x="257" y="289"/>
                </a:lnTo>
                <a:lnTo>
                  <a:pt x="304" y="246"/>
                </a:lnTo>
                <a:lnTo>
                  <a:pt x="332" y="200"/>
                </a:lnTo>
                <a:lnTo>
                  <a:pt x="341" y="192"/>
                </a:lnTo>
                <a:lnTo>
                  <a:pt x="371" y="192"/>
                </a:lnTo>
                <a:lnTo>
                  <a:pt x="409" y="180"/>
                </a:lnTo>
                <a:lnTo>
                  <a:pt x="409" y="172"/>
                </a:lnTo>
                <a:lnTo>
                  <a:pt x="417" y="156"/>
                </a:lnTo>
                <a:lnTo>
                  <a:pt x="417" y="128"/>
                </a:lnTo>
                <a:lnTo>
                  <a:pt x="426" y="108"/>
                </a:lnTo>
                <a:lnTo>
                  <a:pt x="438" y="108"/>
                </a:lnTo>
                <a:lnTo>
                  <a:pt x="447" y="108"/>
                </a:lnTo>
                <a:lnTo>
                  <a:pt x="455" y="100"/>
                </a:lnTo>
                <a:lnTo>
                  <a:pt x="463" y="72"/>
                </a:lnTo>
                <a:lnTo>
                  <a:pt x="501" y="0"/>
                </a:lnTo>
                <a:lnTo>
                  <a:pt x="514" y="27"/>
                </a:lnTo>
                <a:lnTo>
                  <a:pt x="539" y="12"/>
                </a:lnTo>
                <a:lnTo>
                  <a:pt x="539" y="35"/>
                </a:lnTo>
                <a:lnTo>
                  <a:pt x="569" y="27"/>
                </a:lnTo>
                <a:lnTo>
                  <a:pt x="560" y="35"/>
                </a:lnTo>
                <a:lnTo>
                  <a:pt x="552" y="55"/>
                </a:lnTo>
                <a:lnTo>
                  <a:pt x="531" y="92"/>
                </a:lnTo>
                <a:lnTo>
                  <a:pt x="531" y="100"/>
                </a:lnTo>
                <a:lnTo>
                  <a:pt x="539" y="108"/>
                </a:lnTo>
                <a:lnTo>
                  <a:pt x="569" y="108"/>
                </a:lnTo>
                <a:lnTo>
                  <a:pt x="599" y="108"/>
                </a:lnTo>
                <a:lnTo>
                  <a:pt x="644" y="108"/>
                </a:lnTo>
                <a:lnTo>
                  <a:pt x="653" y="120"/>
                </a:lnTo>
                <a:lnTo>
                  <a:pt x="665" y="120"/>
                </a:lnTo>
                <a:lnTo>
                  <a:pt x="653" y="144"/>
                </a:lnTo>
                <a:lnTo>
                  <a:pt x="644" y="156"/>
                </a:lnTo>
                <a:lnTo>
                  <a:pt x="628" y="164"/>
                </a:lnTo>
                <a:lnTo>
                  <a:pt x="578" y="172"/>
                </a:lnTo>
                <a:lnTo>
                  <a:pt x="607" y="192"/>
                </a:lnTo>
                <a:lnTo>
                  <a:pt x="552" y="216"/>
                </a:lnTo>
                <a:lnTo>
                  <a:pt x="552" y="254"/>
                </a:lnTo>
                <a:lnTo>
                  <a:pt x="560" y="317"/>
                </a:lnTo>
                <a:lnTo>
                  <a:pt x="560" y="337"/>
                </a:lnTo>
                <a:lnTo>
                  <a:pt x="578" y="354"/>
                </a:lnTo>
                <a:lnTo>
                  <a:pt x="637" y="418"/>
                </a:lnTo>
                <a:lnTo>
                  <a:pt x="615" y="418"/>
                </a:lnTo>
                <a:lnTo>
                  <a:pt x="599" y="427"/>
                </a:lnTo>
                <a:lnTo>
                  <a:pt x="578" y="434"/>
                </a:lnTo>
                <a:lnTo>
                  <a:pt x="552" y="482"/>
                </a:lnTo>
                <a:lnTo>
                  <a:pt x="531" y="520"/>
                </a:lnTo>
                <a:lnTo>
                  <a:pt x="531" y="536"/>
                </a:lnTo>
                <a:lnTo>
                  <a:pt x="501" y="556"/>
                </a:lnTo>
                <a:lnTo>
                  <a:pt x="485" y="580"/>
                </a:lnTo>
                <a:lnTo>
                  <a:pt x="485" y="616"/>
                </a:lnTo>
                <a:lnTo>
                  <a:pt x="476" y="681"/>
                </a:lnTo>
                <a:lnTo>
                  <a:pt x="463" y="701"/>
                </a:lnTo>
                <a:lnTo>
                  <a:pt x="388" y="736"/>
                </a:lnTo>
                <a:lnTo>
                  <a:pt x="379" y="736"/>
                </a:lnTo>
                <a:lnTo>
                  <a:pt x="362" y="709"/>
                </a:lnTo>
                <a:lnTo>
                  <a:pt x="332" y="689"/>
                </a:lnTo>
                <a:lnTo>
                  <a:pt x="311" y="681"/>
                </a:lnTo>
                <a:lnTo>
                  <a:pt x="287" y="672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8" name="Freeform 16"/>
          <p:cNvSpPr>
            <a:spLocks noChangeArrowheads="1"/>
          </p:cNvSpPr>
          <p:nvPr/>
        </p:nvSpPr>
        <p:spPr bwMode="auto">
          <a:xfrm>
            <a:off x="3522663" y="3511550"/>
            <a:ext cx="246062" cy="276225"/>
          </a:xfrm>
          <a:custGeom>
            <a:avLst/>
            <a:gdLst>
              <a:gd name="T0" fmla="*/ 2147483647 w 684"/>
              <a:gd name="T1" fmla="*/ 2147483647 h 768"/>
              <a:gd name="T2" fmla="*/ 2147483647 w 684"/>
              <a:gd name="T3" fmla="*/ 2147483647 h 768"/>
              <a:gd name="T4" fmla="*/ 2147483647 w 684"/>
              <a:gd name="T5" fmla="*/ 2147483647 h 768"/>
              <a:gd name="T6" fmla="*/ 2147483647 w 684"/>
              <a:gd name="T7" fmla="*/ 2147483647 h 768"/>
              <a:gd name="T8" fmla="*/ 2147483647 w 684"/>
              <a:gd name="T9" fmla="*/ 2147483647 h 768"/>
              <a:gd name="T10" fmla="*/ 2147483647 w 684"/>
              <a:gd name="T11" fmla="*/ 2147483647 h 768"/>
              <a:gd name="T12" fmla="*/ 2147483647 w 684"/>
              <a:gd name="T13" fmla="*/ 2147483647 h 768"/>
              <a:gd name="T14" fmla="*/ 2147483647 w 684"/>
              <a:gd name="T15" fmla="*/ 2147483647 h 768"/>
              <a:gd name="T16" fmla="*/ 2147483647 w 684"/>
              <a:gd name="T17" fmla="*/ 2147483647 h 768"/>
              <a:gd name="T18" fmla="*/ 2147483647 w 684"/>
              <a:gd name="T19" fmla="*/ 2147483647 h 768"/>
              <a:gd name="T20" fmla="*/ 2147483647 w 684"/>
              <a:gd name="T21" fmla="*/ 2147483647 h 768"/>
              <a:gd name="T22" fmla="*/ 2147483647 w 684"/>
              <a:gd name="T23" fmla="*/ 2147483647 h 768"/>
              <a:gd name="T24" fmla="*/ 2147483647 w 684"/>
              <a:gd name="T25" fmla="*/ 2147483647 h 768"/>
              <a:gd name="T26" fmla="*/ 2147483647 w 684"/>
              <a:gd name="T27" fmla="*/ 2147483647 h 768"/>
              <a:gd name="T28" fmla="*/ 2147483647 w 684"/>
              <a:gd name="T29" fmla="*/ 2147483647 h 768"/>
              <a:gd name="T30" fmla="*/ 2147483647 w 684"/>
              <a:gd name="T31" fmla="*/ 2147483647 h 768"/>
              <a:gd name="T32" fmla="*/ 2147483647 w 684"/>
              <a:gd name="T33" fmla="*/ 2147483647 h 768"/>
              <a:gd name="T34" fmla="*/ 2147483647 w 684"/>
              <a:gd name="T35" fmla="*/ 2147483647 h 768"/>
              <a:gd name="T36" fmla="*/ 2147483647 w 684"/>
              <a:gd name="T37" fmla="*/ 2147483647 h 768"/>
              <a:gd name="T38" fmla="*/ 2147483647 w 684"/>
              <a:gd name="T39" fmla="*/ 2147483647 h 768"/>
              <a:gd name="T40" fmla="*/ 2147483647 w 684"/>
              <a:gd name="T41" fmla="*/ 2147483647 h 768"/>
              <a:gd name="T42" fmla="*/ 0 w 684"/>
              <a:gd name="T43" fmla="*/ 2147483647 h 768"/>
              <a:gd name="T44" fmla="*/ 0 w 684"/>
              <a:gd name="T45" fmla="*/ 2147483647 h 768"/>
              <a:gd name="T46" fmla="*/ 2147483647 w 684"/>
              <a:gd name="T47" fmla="*/ 2147483647 h 768"/>
              <a:gd name="T48" fmla="*/ 2147483647 w 684"/>
              <a:gd name="T49" fmla="*/ 0 h 768"/>
              <a:gd name="T50" fmla="*/ 2147483647 w 684"/>
              <a:gd name="T51" fmla="*/ 2147483647 h 768"/>
              <a:gd name="T52" fmla="*/ 2147483647 w 684"/>
              <a:gd name="T53" fmla="*/ 2147483647 h 768"/>
              <a:gd name="T54" fmla="*/ 2147483647 w 684"/>
              <a:gd name="T55" fmla="*/ 2147483647 h 768"/>
              <a:gd name="T56" fmla="*/ 2147483647 w 684"/>
              <a:gd name="T57" fmla="*/ 2147483647 h 768"/>
              <a:gd name="T58" fmla="*/ 2147483647 w 684"/>
              <a:gd name="T59" fmla="*/ 2147483647 h 768"/>
              <a:gd name="T60" fmla="*/ 2147483647 w 684"/>
              <a:gd name="T61" fmla="*/ 2147483647 h 768"/>
              <a:gd name="T62" fmla="*/ 2147483647 w 684"/>
              <a:gd name="T63" fmla="*/ 2147483647 h 768"/>
              <a:gd name="T64" fmla="*/ 2147483647 w 684"/>
              <a:gd name="T65" fmla="*/ 2147483647 h 768"/>
              <a:gd name="T66" fmla="*/ 2147483647 w 684"/>
              <a:gd name="T67" fmla="*/ 2147483647 h 768"/>
              <a:gd name="T68" fmla="*/ 2147483647 w 684"/>
              <a:gd name="T69" fmla="*/ 2147483647 h 768"/>
              <a:gd name="T70" fmla="*/ 2147483647 w 684"/>
              <a:gd name="T71" fmla="*/ 2147483647 h 768"/>
              <a:gd name="T72" fmla="*/ 2147483647 w 684"/>
              <a:gd name="T73" fmla="*/ 2147483647 h 768"/>
              <a:gd name="T74" fmla="*/ 2147483647 w 684"/>
              <a:gd name="T75" fmla="*/ 2147483647 h 768"/>
              <a:gd name="T76" fmla="*/ 2147483647 w 684"/>
              <a:gd name="T77" fmla="*/ 2147483647 h 768"/>
              <a:gd name="T78" fmla="*/ 2147483647 w 684"/>
              <a:gd name="T79" fmla="*/ 2147483647 h 768"/>
              <a:gd name="T80" fmla="*/ 2147483647 w 684"/>
              <a:gd name="T81" fmla="*/ 2147483647 h 768"/>
              <a:gd name="T82" fmla="*/ 2147483647 w 684"/>
              <a:gd name="T83" fmla="*/ 2147483647 h 768"/>
              <a:gd name="T84" fmla="*/ 2147483647 w 684"/>
              <a:gd name="T85" fmla="*/ 2147483647 h 768"/>
              <a:gd name="T86" fmla="*/ 2147483647 w 684"/>
              <a:gd name="T87" fmla="*/ 2147483647 h 768"/>
              <a:gd name="T88" fmla="*/ 2147483647 w 684"/>
              <a:gd name="T89" fmla="*/ 2147483647 h 768"/>
              <a:gd name="T90" fmla="*/ 2147483647 w 684"/>
              <a:gd name="T91" fmla="*/ 2147483647 h 768"/>
              <a:gd name="T92" fmla="*/ 2147483647 w 684"/>
              <a:gd name="T93" fmla="*/ 2147483647 h 768"/>
              <a:gd name="T94" fmla="*/ 2147483647 w 684"/>
              <a:gd name="T95" fmla="*/ 2147483647 h 768"/>
              <a:gd name="T96" fmla="*/ 2147483647 w 684"/>
              <a:gd name="T97" fmla="*/ 2147483647 h 768"/>
              <a:gd name="T98" fmla="*/ 2147483647 w 684"/>
              <a:gd name="T99" fmla="*/ 2147483647 h 768"/>
              <a:gd name="T100" fmla="*/ 2147483647 w 684"/>
              <a:gd name="T101" fmla="*/ 2147483647 h 768"/>
              <a:gd name="T102" fmla="*/ 2147483647 w 684"/>
              <a:gd name="T103" fmla="*/ 2147483647 h 768"/>
              <a:gd name="T104" fmla="*/ 2147483647 w 684"/>
              <a:gd name="T105" fmla="*/ 2147483647 h 768"/>
              <a:gd name="T106" fmla="*/ 2147483647 w 684"/>
              <a:gd name="T107" fmla="*/ 2147483647 h 768"/>
              <a:gd name="T108" fmla="*/ 2147483647 w 684"/>
              <a:gd name="T109" fmla="*/ 2147483647 h 768"/>
              <a:gd name="T110" fmla="*/ 2147483647 w 684"/>
              <a:gd name="T111" fmla="*/ 2147483647 h 768"/>
              <a:gd name="T112" fmla="*/ 2147483647 w 684"/>
              <a:gd name="T113" fmla="*/ 2147483647 h 768"/>
              <a:gd name="T114" fmla="*/ 2147483647 w 684"/>
              <a:gd name="T115" fmla="*/ 2147483647 h 7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84"/>
              <a:gd name="T175" fmla="*/ 0 h 768"/>
              <a:gd name="T176" fmla="*/ 684 w 684"/>
              <a:gd name="T177" fmla="*/ 768 h 7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84" h="768">
                <a:moveTo>
                  <a:pt x="683" y="722"/>
                </a:moveTo>
                <a:lnTo>
                  <a:pt x="676" y="722"/>
                </a:lnTo>
                <a:lnTo>
                  <a:pt x="629" y="739"/>
                </a:lnTo>
                <a:lnTo>
                  <a:pt x="583" y="767"/>
                </a:lnTo>
                <a:lnTo>
                  <a:pt x="583" y="759"/>
                </a:lnTo>
                <a:lnTo>
                  <a:pt x="570" y="739"/>
                </a:lnTo>
                <a:lnTo>
                  <a:pt x="545" y="711"/>
                </a:lnTo>
                <a:lnTo>
                  <a:pt x="469" y="666"/>
                </a:lnTo>
                <a:lnTo>
                  <a:pt x="447" y="651"/>
                </a:lnTo>
                <a:lnTo>
                  <a:pt x="417" y="614"/>
                </a:lnTo>
                <a:lnTo>
                  <a:pt x="325" y="486"/>
                </a:lnTo>
                <a:lnTo>
                  <a:pt x="287" y="421"/>
                </a:lnTo>
                <a:lnTo>
                  <a:pt x="258" y="377"/>
                </a:lnTo>
                <a:lnTo>
                  <a:pt x="227" y="297"/>
                </a:lnTo>
                <a:lnTo>
                  <a:pt x="172" y="232"/>
                </a:lnTo>
                <a:lnTo>
                  <a:pt x="143" y="196"/>
                </a:lnTo>
                <a:lnTo>
                  <a:pt x="135" y="168"/>
                </a:lnTo>
                <a:lnTo>
                  <a:pt x="126" y="160"/>
                </a:lnTo>
                <a:lnTo>
                  <a:pt x="88" y="115"/>
                </a:lnTo>
                <a:lnTo>
                  <a:pt x="50" y="80"/>
                </a:lnTo>
                <a:lnTo>
                  <a:pt x="21" y="52"/>
                </a:lnTo>
                <a:lnTo>
                  <a:pt x="0" y="44"/>
                </a:lnTo>
                <a:lnTo>
                  <a:pt x="0" y="24"/>
                </a:lnTo>
                <a:lnTo>
                  <a:pt x="13" y="7"/>
                </a:lnTo>
                <a:lnTo>
                  <a:pt x="21" y="0"/>
                </a:lnTo>
                <a:lnTo>
                  <a:pt x="21" y="7"/>
                </a:lnTo>
                <a:lnTo>
                  <a:pt x="37" y="15"/>
                </a:lnTo>
                <a:lnTo>
                  <a:pt x="75" y="24"/>
                </a:lnTo>
                <a:lnTo>
                  <a:pt x="164" y="44"/>
                </a:lnTo>
                <a:lnTo>
                  <a:pt x="164" y="60"/>
                </a:lnTo>
                <a:lnTo>
                  <a:pt x="189" y="80"/>
                </a:lnTo>
                <a:lnTo>
                  <a:pt x="219" y="108"/>
                </a:lnTo>
                <a:lnTo>
                  <a:pt x="258" y="124"/>
                </a:lnTo>
                <a:lnTo>
                  <a:pt x="287" y="132"/>
                </a:lnTo>
                <a:lnTo>
                  <a:pt x="279" y="132"/>
                </a:lnTo>
                <a:lnTo>
                  <a:pt x="279" y="144"/>
                </a:lnTo>
                <a:lnTo>
                  <a:pt x="287" y="168"/>
                </a:lnTo>
                <a:lnTo>
                  <a:pt x="317" y="196"/>
                </a:lnTo>
                <a:lnTo>
                  <a:pt x="363" y="225"/>
                </a:lnTo>
                <a:lnTo>
                  <a:pt x="447" y="268"/>
                </a:lnTo>
                <a:lnTo>
                  <a:pt x="486" y="288"/>
                </a:lnTo>
                <a:lnTo>
                  <a:pt x="477" y="313"/>
                </a:lnTo>
                <a:lnTo>
                  <a:pt x="507" y="348"/>
                </a:lnTo>
                <a:lnTo>
                  <a:pt x="524" y="369"/>
                </a:lnTo>
                <a:lnTo>
                  <a:pt x="524" y="385"/>
                </a:lnTo>
                <a:lnTo>
                  <a:pt x="515" y="413"/>
                </a:lnTo>
                <a:lnTo>
                  <a:pt x="524" y="433"/>
                </a:lnTo>
                <a:lnTo>
                  <a:pt x="554" y="433"/>
                </a:lnTo>
                <a:lnTo>
                  <a:pt x="570" y="449"/>
                </a:lnTo>
                <a:lnTo>
                  <a:pt x="583" y="469"/>
                </a:lnTo>
                <a:lnTo>
                  <a:pt x="583" y="493"/>
                </a:lnTo>
                <a:lnTo>
                  <a:pt x="620" y="530"/>
                </a:lnTo>
                <a:lnTo>
                  <a:pt x="658" y="566"/>
                </a:lnTo>
                <a:lnTo>
                  <a:pt x="658" y="578"/>
                </a:lnTo>
                <a:lnTo>
                  <a:pt x="667" y="602"/>
                </a:lnTo>
                <a:lnTo>
                  <a:pt x="676" y="686"/>
                </a:lnTo>
                <a:lnTo>
                  <a:pt x="683" y="722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9" name="Freeform 17"/>
          <p:cNvSpPr>
            <a:spLocks noChangeArrowheads="1"/>
          </p:cNvSpPr>
          <p:nvPr/>
        </p:nvSpPr>
        <p:spPr bwMode="auto">
          <a:xfrm>
            <a:off x="2393950" y="3946525"/>
            <a:ext cx="150813" cy="320675"/>
          </a:xfrm>
          <a:custGeom>
            <a:avLst/>
            <a:gdLst>
              <a:gd name="T0" fmla="*/ 2147483647 w 419"/>
              <a:gd name="T1" fmla="*/ 0 h 890"/>
              <a:gd name="T2" fmla="*/ 2147483647 w 419"/>
              <a:gd name="T3" fmla="*/ 2147483647 h 890"/>
              <a:gd name="T4" fmla="*/ 2147483647 w 419"/>
              <a:gd name="T5" fmla="*/ 2147483647 h 890"/>
              <a:gd name="T6" fmla="*/ 2147483647 w 419"/>
              <a:gd name="T7" fmla="*/ 2147483647 h 890"/>
              <a:gd name="T8" fmla="*/ 2147483647 w 419"/>
              <a:gd name="T9" fmla="*/ 2147483647 h 890"/>
              <a:gd name="T10" fmla="*/ 2147483647 w 419"/>
              <a:gd name="T11" fmla="*/ 2147483647 h 890"/>
              <a:gd name="T12" fmla="*/ 2147483647 w 419"/>
              <a:gd name="T13" fmla="*/ 2147483647 h 890"/>
              <a:gd name="T14" fmla="*/ 2147483647 w 419"/>
              <a:gd name="T15" fmla="*/ 2147483647 h 890"/>
              <a:gd name="T16" fmla="*/ 2147483647 w 419"/>
              <a:gd name="T17" fmla="*/ 2147483647 h 890"/>
              <a:gd name="T18" fmla="*/ 2147483647 w 419"/>
              <a:gd name="T19" fmla="*/ 2147483647 h 890"/>
              <a:gd name="T20" fmla="*/ 2147483647 w 419"/>
              <a:gd name="T21" fmla="*/ 2147483647 h 890"/>
              <a:gd name="T22" fmla="*/ 2147483647 w 419"/>
              <a:gd name="T23" fmla="*/ 2147483647 h 890"/>
              <a:gd name="T24" fmla="*/ 2147483647 w 419"/>
              <a:gd name="T25" fmla="*/ 2147483647 h 890"/>
              <a:gd name="T26" fmla="*/ 2147483647 w 419"/>
              <a:gd name="T27" fmla="*/ 2147483647 h 890"/>
              <a:gd name="T28" fmla="*/ 2147483647 w 419"/>
              <a:gd name="T29" fmla="*/ 2147483647 h 890"/>
              <a:gd name="T30" fmla="*/ 2147483647 w 419"/>
              <a:gd name="T31" fmla="*/ 2147483647 h 890"/>
              <a:gd name="T32" fmla="*/ 2147483647 w 419"/>
              <a:gd name="T33" fmla="*/ 2147483647 h 890"/>
              <a:gd name="T34" fmla="*/ 2147483647 w 419"/>
              <a:gd name="T35" fmla="*/ 2147483647 h 890"/>
              <a:gd name="T36" fmla="*/ 2147483647 w 419"/>
              <a:gd name="T37" fmla="*/ 2147483647 h 890"/>
              <a:gd name="T38" fmla="*/ 2147483647 w 419"/>
              <a:gd name="T39" fmla="*/ 2147483647 h 890"/>
              <a:gd name="T40" fmla="*/ 2147483647 w 419"/>
              <a:gd name="T41" fmla="*/ 2147483647 h 890"/>
              <a:gd name="T42" fmla="*/ 2147483647 w 419"/>
              <a:gd name="T43" fmla="*/ 2147483647 h 890"/>
              <a:gd name="T44" fmla="*/ 2147483647 w 419"/>
              <a:gd name="T45" fmla="*/ 2147483647 h 890"/>
              <a:gd name="T46" fmla="*/ 2147483647 w 419"/>
              <a:gd name="T47" fmla="*/ 2147483647 h 890"/>
              <a:gd name="T48" fmla="*/ 2147483647 w 419"/>
              <a:gd name="T49" fmla="*/ 2147483647 h 890"/>
              <a:gd name="T50" fmla="*/ 2147483647 w 419"/>
              <a:gd name="T51" fmla="*/ 2147483647 h 890"/>
              <a:gd name="T52" fmla="*/ 2147483647 w 419"/>
              <a:gd name="T53" fmla="*/ 2147483647 h 890"/>
              <a:gd name="T54" fmla="*/ 2147483647 w 419"/>
              <a:gd name="T55" fmla="*/ 2147483647 h 890"/>
              <a:gd name="T56" fmla="*/ 2147483647 w 419"/>
              <a:gd name="T57" fmla="*/ 2147483647 h 890"/>
              <a:gd name="T58" fmla="*/ 2147483647 w 419"/>
              <a:gd name="T59" fmla="*/ 2147483647 h 890"/>
              <a:gd name="T60" fmla="*/ 2147483647 w 419"/>
              <a:gd name="T61" fmla="*/ 2147483647 h 890"/>
              <a:gd name="T62" fmla="*/ 0 w 419"/>
              <a:gd name="T63" fmla="*/ 2147483647 h 890"/>
              <a:gd name="T64" fmla="*/ 0 w 419"/>
              <a:gd name="T65" fmla="*/ 2147483647 h 890"/>
              <a:gd name="T66" fmla="*/ 2147483647 w 419"/>
              <a:gd name="T67" fmla="*/ 2147483647 h 890"/>
              <a:gd name="T68" fmla="*/ 2147483647 w 419"/>
              <a:gd name="T69" fmla="*/ 2147483647 h 890"/>
              <a:gd name="T70" fmla="*/ 2147483647 w 419"/>
              <a:gd name="T71" fmla="*/ 2147483647 h 890"/>
              <a:gd name="T72" fmla="*/ 2147483647 w 419"/>
              <a:gd name="T73" fmla="*/ 2147483647 h 890"/>
              <a:gd name="T74" fmla="*/ 2147483647 w 419"/>
              <a:gd name="T75" fmla="*/ 2147483647 h 890"/>
              <a:gd name="T76" fmla="*/ 2147483647 w 419"/>
              <a:gd name="T77" fmla="*/ 2147483647 h 890"/>
              <a:gd name="T78" fmla="*/ 2147483647 w 419"/>
              <a:gd name="T79" fmla="*/ 2147483647 h 890"/>
              <a:gd name="T80" fmla="*/ 2147483647 w 419"/>
              <a:gd name="T81" fmla="*/ 2147483647 h 890"/>
              <a:gd name="T82" fmla="*/ 2147483647 w 419"/>
              <a:gd name="T83" fmla="*/ 2147483647 h 890"/>
              <a:gd name="T84" fmla="*/ 2147483647 w 419"/>
              <a:gd name="T85" fmla="*/ 2147483647 h 890"/>
              <a:gd name="T86" fmla="*/ 2147483647 w 419"/>
              <a:gd name="T87" fmla="*/ 2147483647 h 890"/>
              <a:gd name="T88" fmla="*/ 2147483647 w 419"/>
              <a:gd name="T89" fmla="*/ 2147483647 h 890"/>
              <a:gd name="T90" fmla="*/ 2147483647 w 419"/>
              <a:gd name="T91" fmla="*/ 2147483647 h 890"/>
              <a:gd name="T92" fmla="*/ 2147483647 w 419"/>
              <a:gd name="T93" fmla="*/ 2147483647 h 890"/>
              <a:gd name="T94" fmla="*/ 2147483647 w 419"/>
              <a:gd name="T95" fmla="*/ 2147483647 h 890"/>
              <a:gd name="T96" fmla="*/ 2147483647 w 419"/>
              <a:gd name="T97" fmla="*/ 0 h 890"/>
              <a:gd name="T98" fmla="*/ 2147483647 w 419"/>
              <a:gd name="T99" fmla="*/ 0 h 89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9"/>
              <a:gd name="T151" fmla="*/ 0 h 890"/>
              <a:gd name="T152" fmla="*/ 419 w 419"/>
              <a:gd name="T153" fmla="*/ 890 h 89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9" h="890">
                <a:moveTo>
                  <a:pt x="334" y="0"/>
                </a:moveTo>
                <a:lnTo>
                  <a:pt x="343" y="12"/>
                </a:lnTo>
                <a:lnTo>
                  <a:pt x="364" y="20"/>
                </a:lnTo>
                <a:lnTo>
                  <a:pt x="372" y="48"/>
                </a:lnTo>
                <a:lnTo>
                  <a:pt x="402" y="92"/>
                </a:lnTo>
                <a:lnTo>
                  <a:pt x="410" y="121"/>
                </a:lnTo>
                <a:lnTo>
                  <a:pt x="410" y="144"/>
                </a:lnTo>
                <a:lnTo>
                  <a:pt x="418" y="181"/>
                </a:lnTo>
                <a:lnTo>
                  <a:pt x="410" y="201"/>
                </a:lnTo>
                <a:lnTo>
                  <a:pt x="402" y="209"/>
                </a:lnTo>
                <a:lnTo>
                  <a:pt x="393" y="217"/>
                </a:lnTo>
                <a:lnTo>
                  <a:pt x="381" y="237"/>
                </a:lnTo>
                <a:lnTo>
                  <a:pt x="381" y="265"/>
                </a:lnTo>
                <a:lnTo>
                  <a:pt x="393" y="309"/>
                </a:lnTo>
                <a:lnTo>
                  <a:pt x="381" y="325"/>
                </a:lnTo>
                <a:lnTo>
                  <a:pt x="372" y="337"/>
                </a:lnTo>
                <a:lnTo>
                  <a:pt x="364" y="345"/>
                </a:lnTo>
                <a:lnTo>
                  <a:pt x="364" y="354"/>
                </a:lnTo>
                <a:lnTo>
                  <a:pt x="355" y="389"/>
                </a:lnTo>
                <a:lnTo>
                  <a:pt x="343" y="434"/>
                </a:lnTo>
                <a:lnTo>
                  <a:pt x="326" y="471"/>
                </a:lnTo>
                <a:lnTo>
                  <a:pt x="305" y="527"/>
                </a:lnTo>
                <a:lnTo>
                  <a:pt x="296" y="579"/>
                </a:lnTo>
                <a:lnTo>
                  <a:pt x="250" y="752"/>
                </a:lnTo>
                <a:lnTo>
                  <a:pt x="221" y="816"/>
                </a:lnTo>
                <a:lnTo>
                  <a:pt x="190" y="852"/>
                </a:lnTo>
                <a:lnTo>
                  <a:pt x="126" y="881"/>
                </a:lnTo>
                <a:lnTo>
                  <a:pt x="88" y="889"/>
                </a:lnTo>
                <a:lnTo>
                  <a:pt x="67" y="881"/>
                </a:lnTo>
                <a:lnTo>
                  <a:pt x="51" y="861"/>
                </a:lnTo>
                <a:lnTo>
                  <a:pt x="29" y="832"/>
                </a:lnTo>
                <a:lnTo>
                  <a:pt x="0" y="772"/>
                </a:lnTo>
                <a:lnTo>
                  <a:pt x="0" y="716"/>
                </a:lnTo>
                <a:lnTo>
                  <a:pt x="21" y="636"/>
                </a:lnTo>
                <a:lnTo>
                  <a:pt x="29" y="579"/>
                </a:lnTo>
                <a:lnTo>
                  <a:pt x="37" y="499"/>
                </a:lnTo>
                <a:lnTo>
                  <a:pt x="29" y="434"/>
                </a:lnTo>
                <a:lnTo>
                  <a:pt x="21" y="389"/>
                </a:lnTo>
                <a:lnTo>
                  <a:pt x="21" y="362"/>
                </a:lnTo>
                <a:lnTo>
                  <a:pt x="29" y="337"/>
                </a:lnTo>
                <a:lnTo>
                  <a:pt x="67" y="289"/>
                </a:lnTo>
                <a:lnTo>
                  <a:pt x="97" y="273"/>
                </a:lnTo>
                <a:lnTo>
                  <a:pt x="126" y="253"/>
                </a:lnTo>
                <a:lnTo>
                  <a:pt x="164" y="237"/>
                </a:lnTo>
                <a:lnTo>
                  <a:pt x="212" y="201"/>
                </a:lnTo>
                <a:lnTo>
                  <a:pt x="266" y="144"/>
                </a:lnTo>
                <a:lnTo>
                  <a:pt x="326" y="64"/>
                </a:lnTo>
                <a:lnTo>
                  <a:pt x="334" y="20"/>
                </a:lnTo>
                <a:lnTo>
                  <a:pt x="334" y="0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70" name="Freeform 18"/>
          <p:cNvSpPr>
            <a:spLocks noChangeArrowheads="1"/>
          </p:cNvSpPr>
          <p:nvPr/>
        </p:nvSpPr>
        <p:spPr bwMode="auto">
          <a:xfrm>
            <a:off x="1090613" y="1460500"/>
            <a:ext cx="4029075" cy="3040063"/>
          </a:xfrm>
          <a:custGeom>
            <a:avLst/>
            <a:gdLst>
              <a:gd name="T0" fmla="*/ 2147483647 w 11192"/>
              <a:gd name="T1" fmla="*/ 2147483647 h 8445"/>
              <a:gd name="T2" fmla="*/ 2147483647 w 11192"/>
              <a:gd name="T3" fmla="*/ 2147483647 h 8445"/>
              <a:gd name="T4" fmla="*/ 2147483647 w 11192"/>
              <a:gd name="T5" fmla="*/ 2147483647 h 8445"/>
              <a:gd name="T6" fmla="*/ 2147483647 w 11192"/>
              <a:gd name="T7" fmla="*/ 2147483647 h 8445"/>
              <a:gd name="T8" fmla="*/ 2147483647 w 11192"/>
              <a:gd name="T9" fmla="*/ 2147483647 h 8445"/>
              <a:gd name="T10" fmla="*/ 2147483647 w 11192"/>
              <a:gd name="T11" fmla="*/ 2147483647 h 8445"/>
              <a:gd name="T12" fmla="*/ 2147483647 w 11192"/>
              <a:gd name="T13" fmla="*/ 2147483647 h 8445"/>
              <a:gd name="T14" fmla="*/ 2147483647 w 11192"/>
              <a:gd name="T15" fmla="*/ 2147483647 h 8445"/>
              <a:gd name="T16" fmla="*/ 2147483647 w 11192"/>
              <a:gd name="T17" fmla="*/ 2147483647 h 8445"/>
              <a:gd name="T18" fmla="*/ 2147483647 w 11192"/>
              <a:gd name="T19" fmla="*/ 2147483647 h 8445"/>
              <a:gd name="T20" fmla="*/ 2147483647 w 11192"/>
              <a:gd name="T21" fmla="*/ 2147483647 h 8445"/>
              <a:gd name="T22" fmla="*/ 2147483647 w 11192"/>
              <a:gd name="T23" fmla="*/ 2147483647 h 8445"/>
              <a:gd name="T24" fmla="*/ 2147483647 w 11192"/>
              <a:gd name="T25" fmla="*/ 2147483647 h 8445"/>
              <a:gd name="T26" fmla="*/ 2147483647 w 11192"/>
              <a:gd name="T27" fmla="*/ 2147483647 h 8445"/>
              <a:gd name="T28" fmla="*/ 2147483647 w 11192"/>
              <a:gd name="T29" fmla="*/ 2147483647 h 8445"/>
              <a:gd name="T30" fmla="*/ 2147483647 w 11192"/>
              <a:gd name="T31" fmla="*/ 2147483647 h 8445"/>
              <a:gd name="T32" fmla="*/ 2147483647 w 11192"/>
              <a:gd name="T33" fmla="*/ 2147483647 h 8445"/>
              <a:gd name="T34" fmla="*/ 2147483647 w 11192"/>
              <a:gd name="T35" fmla="*/ 2147483647 h 8445"/>
              <a:gd name="T36" fmla="*/ 2147483647 w 11192"/>
              <a:gd name="T37" fmla="*/ 2147483647 h 8445"/>
              <a:gd name="T38" fmla="*/ 2147483647 w 11192"/>
              <a:gd name="T39" fmla="*/ 2147483647 h 8445"/>
              <a:gd name="T40" fmla="*/ 2147483647 w 11192"/>
              <a:gd name="T41" fmla="*/ 2147483647 h 8445"/>
              <a:gd name="T42" fmla="*/ 2147483647 w 11192"/>
              <a:gd name="T43" fmla="*/ 2147483647 h 8445"/>
              <a:gd name="T44" fmla="*/ 2147483647 w 11192"/>
              <a:gd name="T45" fmla="*/ 2147483647 h 8445"/>
              <a:gd name="T46" fmla="*/ 2147483647 w 11192"/>
              <a:gd name="T47" fmla="*/ 2147483647 h 8445"/>
              <a:gd name="T48" fmla="*/ 2147483647 w 11192"/>
              <a:gd name="T49" fmla="*/ 2147483647 h 8445"/>
              <a:gd name="T50" fmla="*/ 2147483647 w 11192"/>
              <a:gd name="T51" fmla="*/ 2147483647 h 8445"/>
              <a:gd name="T52" fmla="*/ 2147483647 w 11192"/>
              <a:gd name="T53" fmla="*/ 2147483647 h 8445"/>
              <a:gd name="T54" fmla="*/ 2147483647 w 11192"/>
              <a:gd name="T55" fmla="*/ 2147483647 h 8445"/>
              <a:gd name="T56" fmla="*/ 2147483647 w 11192"/>
              <a:gd name="T57" fmla="*/ 2147483647 h 8445"/>
              <a:gd name="T58" fmla="*/ 2147483647 w 11192"/>
              <a:gd name="T59" fmla="*/ 2147483647 h 8445"/>
              <a:gd name="T60" fmla="*/ 2147483647 w 11192"/>
              <a:gd name="T61" fmla="*/ 2147483647 h 8445"/>
              <a:gd name="T62" fmla="*/ 2147483647 w 11192"/>
              <a:gd name="T63" fmla="*/ 2147483647 h 8445"/>
              <a:gd name="T64" fmla="*/ 2147483647 w 11192"/>
              <a:gd name="T65" fmla="*/ 2147483647 h 8445"/>
              <a:gd name="T66" fmla="*/ 2147483647 w 11192"/>
              <a:gd name="T67" fmla="*/ 2147483647 h 8445"/>
              <a:gd name="T68" fmla="*/ 2147483647 w 11192"/>
              <a:gd name="T69" fmla="*/ 2147483647 h 8445"/>
              <a:gd name="T70" fmla="*/ 2147483647 w 11192"/>
              <a:gd name="T71" fmla="*/ 2147483647 h 8445"/>
              <a:gd name="T72" fmla="*/ 2147483647 w 11192"/>
              <a:gd name="T73" fmla="*/ 2147483647 h 8445"/>
              <a:gd name="T74" fmla="*/ 2147483647 w 11192"/>
              <a:gd name="T75" fmla="*/ 2147483647 h 8445"/>
              <a:gd name="T76" fmla="*/ 2147483647 w 11192"/>
              <a:gd name="T77" fmla="*/ 2147483647 h 8445"/>
              <a:gd name="T78" fmla="*/ 2147483647 w 11192"/>
              <a:gd name="T79" fmla="*/ 2147483647 h 8445"/>
              <a:gd name="T80" fmla="*/ 2147483647 w 11192"/>
              <a:gd name="T81" fmla="*/ 2147483647 h 8445"/>
              <a:gd name="T82" fmla="*/ 2147483647 w 11192"/>
              <a:gd name="T83" fmla="*/ 2147483647 h 8445"/>
              <a:gd name="T84" fmla="*/ 2147483647 w 11192"/>
              <a:gd name="T85" fmla="*/ 2147483647 h 8445"/>
              <a:gd name="T86" fmla="*/ 2147483647 w 11192"/>
              <a:gd name="T87" fmla="*/ 2147483647 h 8445"/>
              <a:gd name="T88" fmla="*/ 2147483647 w 11192"/>
              <a:gd name="T89" fmla="*/ 2147483647 h 8445"/>
              <a:gd name="T90" fmla="*/ 2147483647 w 11192"/>
              <a:gd name="T91" fmla="*/ 2147483647 h 8445"/>
              <a:gd name="T92" fmla="*/ 2147483647 w 11192"/>
              <a:gd name="T93" fmla="*/ 2147483647 h 8445"/>
              <a:gd name="T94" fmla="*/ 2147483647 w 11192"/>
              <a:gd name="T95" fmla="*/ 2147483647 h 8445"/>
              <a:gd name="T96" fmla="*/ 2147483647 w 11192"/>
              <a:gd name="T97" fmla="*/ 2147483647 h 8445"/>
              <a:gd name="T98" fmla="*/ 2147483647 w 11192"/>
              <a:gd name="T99" fmla="*/ 2147483647 h 8445"/>
              <a:gd name="T100" fmla="*/ 2147483647 w 11192"/>
              <a:gd name="T101" fmla="*/ 2147483647 h 8445"/>
              <a:gd name="T102" fmla="*/ 2147483647 w 11192"/>
              <a:gd name="T103" fmla="*/ 2147483647 h 8445"/>
              <a:gd name="T104" fmla="*/ 2147483647 w 11192"/>
              <a:gd name="T105" fmla="*/ 2147483647 h 8445"/>
              <a:gd name="T106" fmla="*/ 2147483647 w 11192"/>
              <a:gd name="T107" fmla="*/ 2147483647 h 8445"/>
              <a:gd name="T108" fmla="*/ 2147483647 w 11192"/>
              <a:gd name="T109" fmla="*/ 2147483647 h 8445"/>
              <a:gd name="T110" fmla="*/ 2147483647 w 11192"/>
              <a:gd name="T111" fmla="*/ 2147483647 h 8445"/>
              <a:gd name="T112" fmla="*/ 2147483647 w 11192"/>
              <a:gd name="T113" fmla="*/ 2147483647 h 8445"/>
              <a:gd name="T114" fmla="*/ 2147483647 w 11192"/>
              <a:gd name="T115" fmla="*/ 2147483647 h 8445"/>
              <a:gd name="T116" fmla="*/ 2147483647 w 11192"/>
              <a:gd name="T117" fmla="*/ 2147483647 h 8445"/>
              <a:gd name="T118" fmla="*/ 2147483647 w 11192"/>
              <a:gd name="T119" fmla="*/ 2147483647 h 8445"/>
              <a:gd name="T120" fmla="*/ 2147483647 w 11192"/>
              <a:gd name="T121" fmla="*/ 2147483647 h 8445"/>
              <a:gd name="T122" fmla="*/ 2147483647 w 11192"/>
              <a:gd name="T123" fmla="*/ 2147483647 h 8445"/>
              <a:gd name="T124" fmla="*/ 2147483647 w 11192"/>
              <a:gd name="T125" fmla="*/ 2147483647 h 844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192"/>
              <a:gd name="T190" fmla="*/ 0 h 8445"/>
              <a:gd name="T191" fmla="*/ 11192 w 11192"/>
              <a:gd name="T192" fmla="*/ 8445 h 844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192" h="8445">
                <a:moveTo>
                  <a:pt x="2347" y="3475"/>
                </a:moveTo>
                <a:lnTo>
                  <a:pt x="2347" y="3511"/>
                </a:lnTo>
                <a:lnTo>
                  <a:pt x="2372" y="3531"/>
                </a:lnTo>
                <a:lnTo>
                  <a:pt x="2423" y="3547"/>
                </a:lnTo>
                <a:lnTo>
                  <a:pt x="2431" y="3547"/>
                </a:lnTo>
                <a:lnTo>
                  <a:pt x="2410" y="3556"/>
                </a:lnTo>
                <a:lnTo>
                  <a:pt x="2393" y="3567"/>
                </a:lnTo>
                <a:lnTo>
                  <a:pt x="2364" y="3567"/>
                </a:lnTo>
                <a:lnTo>
                  <a:pt x="2347" y="3556"/>
                </a:lnTo>
                <a:lnTo>
                  <a:pt x="2334" y="3556"/>
                </a:lnTo>
                <a:lnTo>
                  <a:pt x="2326" y="3547"/>
                </a:lnTo>
                <a:lnTo>
                  <a:pt x="2326" y="3556"/>
                </a:lnTo>
                <a:lnTo>
                  <a:pt x="2326" y="3584"/>
                </a:lnTo>
                <a:lnTo>
                  <a:pt x="2334" y="3619"/>
                </a:lnTo>
                <a:lnTo>
                  <a:pt x="2334" y="3627"/>
                </a:lnTo>
                <a:lnTo>
                  <a:pt x="2317" y="3619"/>
                </a:lnTo>
                <a:lnTo>
                  <a:pt x="2296" y="3619"/>
                </a:lnTo>
                <a:lnTo>
                  <a:pt x="2280" y="3604"/>
                </a:lnTo>
                <a:lnTo>
                  <a:pt x="2271" y="3576"/>
                </a:lnTo>
                <a:lnTo>
                  <a:pt x="2271" y="3556"/>
                </a:lnTo>
                <a:lnTo>
                  <a:pt x="2271" y="3539"/>
                </a:lnTo>
                <a:lnTo>
                  <a:pt x="2259" y="3511"/>
                </a:lnTo>
                <a:lnTo>
                  <a:pt x="2233" y="3447"/>
                </a:lnTo>
                <a:lnTo>
                  <a:pt x="2166" y="3374"/>
                </a:lnTo>
                <a:lnTo>
                  <a:pt x="2137" y="3339"/>
                </a:lnTo>
                <a:lnTo>
                  <a:pt x="2119" y="3314"/>
                </a:lnTo>
                <a:lnTo>
                  <a:pt x="2119" y="3259"/>
                </a:lnTo>
                <a:lnTo>
                  <a:pt x="2107" y="3222"/>
                </a:lnTo>
                <a:lnTo>
                  <a:pt x="2099" y="3214"/>
                </a:lnTo>
                <a:lnTo>
                  <a:pt x="2081" y="3194"/>
                </a:lnTo>
                <a:lnTo>
                  <a:pt x="2031" y="3178"/>
                </a:lnTo>
                <a:lnTo>
                  <a:pt x="1955" y="3142"/>
                </a:lnTo>
                <a:lnTo>
                  <a:pt x="1892" y="3078"/>
                </a:lnTo>
                <a:lnTo>
                  <a:pt x="1854" y="3034"/>
                </a:lnTo>
                <a:lnTo>
                  <a:pt x="1833" y="3014"/>
                </a:lnTo>
                <a:lnTo>
                  <a:pt x="1833" y="2998"/>
                </a:lnTo>
                <a:lnTo>
                  <a:pt x="1842" y="2978"/>
                </a:lnTo>
                <a:lnTo>
                  <a:pt x="1842" y="2969"/>
                </a:lnTo>
                <a:lnTo>
                  <a:pt x="1833" y="2961"/>
                </a:lnTo>
                <a:lnTo>
                  <a:pt x="1766" y="2961"/>
                </a:lnTo>
                <a:lnTo>
                  <a:pt x="1741" y="2961"/>
                </a:lnTo>
                <a:lnTo>
                  <a:pt x="1720" y="2969"/>
                </a:lnTo>
                <a:lnTo>
                  <a:pt x="1711" y="2978"/>
                </a:lnTo>
                <a:lnTo>
                  <a:pt x="1711" y="2998"/>
                </a:lnTo>
                <a:lnTo>
                  <a:pt x="1728" y="3034"/>
                </a:lnTo>
                <a:lnTo>
                  <a:pt x="1795" y="3114"/>
                </a:lnTo>
                <a:lnTo>
                  <a:pt x="1795" y="3134"/>
                </a:lnTo>
                <a:lnTo>
                  <a:pt x="1804" y="3158"/>
                </a:lnTo>
                <a:lnTo>
                  <a:pt x="1842" y="3186"/>
                </a:lnTo>
                <a:lnTo>
                  <a:pt x="1947" y="3259"/>
                </a:lnTo>
                <a:lnTo>
                  <a:pt x="2052" y="3323"/>
                </a:lnTo>
                <a:lnTo>
                  <a:pt x="2081" y="3339"/>
                </a:lnTo>
                <a:lnTo>
                  <a:pt x="2090" y="3359"/>
                </a:lnTo>
                <a:lnTo>
                  <a:pt x="2099" y="3387"/>
                </a:lnTo>
                <a:lnTo>
                  <a:pt x="2090" y="3395"/>
                </a:lnTo>
                <a:lnTo>
                  <a:pt x="2090" y="3387"/>
                </a:lnTo>
                <a:lnTo>
                  <a:pt x="2081" y="3374"/>
                </a:lnTo>
                <a:lnTo>
                  <a:pt x="2060" y="3359"/>
                </a:lnTo>
                <a:lnTo>
                  <a:pt x="2044" y="3351"/>
                </a:lnTo>
                <a:lnTo>
                  <a:pt x="2031" y="3351"/>
                </a:lnTo>
                <a:lnTo>
                  <a:pt x="2015" y="3367"/>
                </a:lnTo>
                <a:lnTo>
                  <a:pt x="2006" y="3395"/>
                </a:lnTo>
                <a:lnTo>
                  <a:pt x="2006" y="3423"/>
                </a:lnTo>
                <a:lnTo>
                  <a:pt x="2006" y="3459"/>
                </a:lnTo>
                <a:lnTo>
                  <a:pt x="2006" y="3475"/>
                </a:lnTo>
                <a:lnTo>
                  <a:pt x="1985" y="3496"/>
                </a:lnTo>
                <a:lnTo>
                  <a:pt x="1938" y="3531"/>
                </a:lnTo>
                <a:lnTo>
                  <a:pt x="1931" y="3511"/>
                </a:lnTo>
                <a:lnTo>
                  <a:pt x="1917" y="3511"/>
                </a:lnTo>
                <a:lnTo>
                  <a:pt x="1917" y="3504"/>
                </a:lnTo>
                <a:lnTo>
                  <a:pt x="1931" y="3484"/>
                </a:lnTo>
                <a:lnTo>
                  <a:pt x="1955" y="3431"/>
                </a:lnTo>
                <a:lnTo>
                  <a:pt x="1955" y="3411"/>
                </a:lnTo>
                <a:lnTo>
                  <a:pt x="1947" y="3395"/>
                </a:lnTo>
                <a:lnTo>
                  <a:pt x="1892" y="3359"/>
                </a:lnTo>
                <a:lnTo>
                  <a:pt x="1842" y="3339"/>
                </a:lnTo>
                <a:lnTo>
                  <a:pt x="1825" y="3339"/>
                </a:lnTo>
                <a:lnTo>
                  <a:pt x="1817" y="3331"/>
                </a:lnTo>
                <a:lnTo>
                  <a:pt x="1804" y="3294"/>
                </a:lnTo>
                <a:lnTo>
                  <a:pt x="1795" y="3286"/>
                </a:lnTo>
                <a:lnTo>
                  <a:pt x="1779" y="3279"/>
                </a:lnTo>
                <a:lnTo>
                  <a:pt x="1749" y="3279"/>
                </a:lnTo>
                <a:lnTo>
                  <a:pt x="1741" y="3279"/>
                </a:lnTo>
                <a:lnTo>
                  <a:pt x="1728" y="3259"/>
                </a:lnTo>
                <a:lnTo>
                  <a:pt x="1682" y="3194"/>
                </a:lnTo>
                <a:lnTo>
                  <a:pt x="1598" y="3078"/>
                </a:lnTo>
                <a:lnTo>
                  <a:pt x="1568" y="3050"/>
                </a:lnTo>
                <a:lnTo>
                  <a:pt x="1552" y="3050"/>
                </a:lnTo>
                <a:lnTo>
                  <a:pt x="1522" y="3050"/>
                </a:lnTo>
                <a:lnTo>
                  <a:pt x="1501" y="3061"/>
                </a:lnTo>
                <a:lnTo>
                  <a:pt x="1463" y="3086"/>
                </a:lnTo>
                <a:lnTo>
                  <a:pt x="1438" y="3086"/>
                </a:lnTo>
                <a:lnTo>
                  <a:pt x="1388" y="3114"/>
                </a:lnTo>
                <a:lnTo>
                  <a:pt x="1350" y="3122"/>
                </a:lnTo>
                <a:lnTo>
                  <a:pt x="1332" y="3122"/>
                </a:lnTo>
                <a:lnTo>
                  <a:pt x="1266" y="3114"/>
                </a:lnTo>
                <a:lnTo>
                  <a:pt x="1227" y="3106"/>
                </a:lnTo>
                <a:lnTo>
                  <a:pt x="1211" y="3106"/>
                </a:lnTo>
                <a:lnTo>
                  <a:pt x="1198" y="3114"/>
                </a:lnTo>
                <a:lnTo>
                  <a:pt x="1198" y="3150"/>
                </a:lnTo>
                <a:lnTo>
                  <a:pt x="1189" y="3194"/>
                </a:lnTo>
                <a:lnTo>
                  <a:pt x="1173" y="3222"/>
                </a:lnTo>
                <a:lnTo>
                  <a:pt x="1097" y="3286"/>
                </a:lnTo>
                <a:lnTo>
                  <a:pt x="1060" y="3314"/>
                </a:lnTo>
                <a:lnTo>
                  <a:pt x="1021" y="3331"/>
                </a:lnTo>
                <a:lnTo>
                  <a:pt x="1000" y="3359"/>
                </a:lnTo>
                <a:lnTo>
                  <a:pt x="992" y="3374"/>
                </a:lnTo>
                <a:lnTo>
                  <a:pt x="992" y="3403"/>
                </a:lnTo>
                <a:lnTo>
                  <a:pt x="1000" y="3447"/>
                </a:lnTo>
                <a:lnTo>
                  <a:pt x="992" y="3484"/>
                </a:lnTo>
                <a:lnTo>
                  <a:pt x="971" y="3511"/>
                </a:lnTo>
                <a:lnTo>
                  <a:pt x="933" y="3567"/>
                </a:lnTo>
                <a:lnTo>
                  <a:pt x="878" y="3612"/>
                </a:lnTo>
                <a:lnTo>
                  <a:pt x="794" y="3619"/>
                </a:lnTo>
                <a:lnTo>
                  <a:pt x="744" y="3619"/>
                </a:lnTo>
                <a:lnTo>
                  <a:pt x="706" y="3627"/>
                </a:lnTo>
                <a:lnTo>
                  <a:pt x="681" y="3647"/>
                </a:lnTo>
                <a:lnTo>
                  <a:pt x="660" y="3647"/>
                </a:lnTo>
                <a:lnTo>
                  <a:pt x="651" y="3627"/>
                </a:lnTo>
                <a:lnTo>
                  <a:pt x="630" y="3592"/>
                </a:lnTo>
                <a:lnTo>
                  <a:pt x="583" y="3592"/>
                </a:lnTo>
                <a:lnTo>
                  <a:pt x="555" y="3592"/>
                </a:lnTo>
                <a:lnTo>
                  <a:pt x="546" y="3604"/>
                </a:lnTo>
                <a:lnTo>
                  <a:pt x="508" y="3592"/>
                </a:lnTo>
                <a:lnTo>
                  <a:pt x="500" y="3584"/>
                </a:lnTo>
                <a:lnTo>
                  <a:pt x="491" y="3576"/>
                </a:lnTo>
                <a:lnTo>
                  <a:pt x="479" y="3547"/>
                </a:lnTo>
                <a:lnTo>
                  <a:pt x="479" y="3511"/>
                </a:lnTo>
                <a:lnTo>
                  <a:pt x="470" y="3459"/>
                </a:lnTo>
                <a:lnTo>
                  <a:pt x="462" y="3403"/>
                </a:lnTo>
                <a:lnTo>
                  <a:pt x="470" y="3367"/>
                </a:lnTo>
                <a:lnTo>
                  <a:pt x="479" y="3351"/>
                </a:lnTo>
                <a:lnTo>
                  <a:pt x="479" y="3339"/>
                </a:lnTo>
                <a:lnTo>
                  <a:pt x="491" y="3259"/>
                </a:lnTo>
                <a:lnTo>
                  <a:pt x="491" y="3214"/>
                </a:lnTo>
                <a:lnTo>
                  <a:pt x="479" y="3178"/>
                </a:lnTo>
                <a:lnTo>
                  <a:pt x="470" y="3142"/>
                </a:lnTo>
                <a:lnTo>
                  <a:pt x="479" y="3122"/>
                </a:lnTo>
                <a:lnTo>
                  <a:pt x="500" y="3114"/>
                </a:lnTo>
                <a:lnTo>
                  <a:pt x="529" y="3098"/>
                </a:lnTo>
                <a:lnTo>
                  <a:pt x="576" y="3106"/>
                </a:lnTo>
                <a:lnTo>
                  <a:pt x="668" y="3106"/>
                </a:lnTo>
                <a:lnTo>
                  <a:pt x="744" y="3122"/>
                </a:lnTo>
                <a:lnTo>
                  <a:pt x="840" y="3134"/>
                </a:lnTo>
                <a:lnTo>
                  <a:pt x="870" y="3134"/>
                </a:lnTo>
                <a:lnTo>
                  <a:pt x="887" y="3114"/>
                </a:lnTo>
                <a:lnTo>
                  <a:pt x="908" y="3086"/>
                </a:lnTo>
                <a:lnTo>
                  <a:pt x="925" y="3050"/>
                </a:lnTo>
                <a:lnTo>
                  <a:pt x="933" y="2998"/>
                </a:lnTo>
                <a:lnTo>
                  <a:pt x="946" y="2961"/>
                </a:lnTo>
                <a:lnTo>
                  <a:pt x="946" y="2926"/>
                </a:lnTo>
                <a:lnTo>
                  <a:pt x="933" y="2898"/>
                </a:lnTo>
                <a:lnTo>
                  <a:pt x="916" y="2869"/>
                </a:lnTo>
                <a:lnTo>
                  <a:pt x="887" y="2853"/>
                </a:lnTo>
                <a:lnTo>
                  <a:pt x="819" y="2805"/>
                </a:lnTo>
                <a:lnTo>
                  <a:pt x="735" y="2769"/>
                </a:lnTo>
                <a:lnTo>
                  <a:pt x="727" y="2761"/>
                </a:lnTo>
                <a:lnTo>
                  <a:pt x="735" y="2733"/>
                </a:lnTo>
                <a:lnTo>
                  <a:pt x="744" y="2725"/>
                </a:lnTo>
                <a:lnTo>
                  <a:pt x="773" y="2716"/>
                </a:lnTo>
                <a:lnTo>
                  <a:pt x="812" y="2708"/>
                </a:lnTo>
                <a:lnTo>
                  <a:pt x="849" y="2708"/>
                </a:lnTo>
                <a:lnTo>
                  <a:pt x="887" y="2725"/>
                </a:lnTo>
                <a:lnTo>
                  <a:pt x="908" y="2716"/>
                </a:lnTo>
                <a:lnTo>
                  <a:pt x="925" y="2708"/>
                </a:lnTo>
                <a:lnTo>
                  <a:pt x="925" y="2696"/>
                </a:lnTo>
                <a:lnTo>
                  <a:pt x="895" y="2673"/>
                </a:lnTo>
                <a:lnTo>
                  <a:pt x="895" y="2653"/>
                </a:lnTo>
                <a:lnTo>
                  <a:pt x="908" y="2645"/>
                </a:lnTo>
                <a:lnTo>
                  <a:pt x="925" y="2636"/>
                </a:lnTo>
                <a:lnTo>
                  <a:pt x="946" y="2645"/>
                </a:lnTo>
                <a:lnTo>
                  <a:pt x="983" y="2653"/>
                </a:lnTo>
                <a:lnTo>
                  <a:pt x="1000" y="2645"/>
                </a:lnTo>
                <a:lnTo>
                  <a:pt x="1021" y="2636"/>
                </a:lnTo>
                <a:lnTo>
                  <a:pt x="1039" y="2608"/>
                </a:lnTo>
                <a:lnTo>
                  <a:pt x="1068" y="2572"/>
                </a:lnTo>
                <a:lnTo>
                  <a:pt x="1084" y="2552"/>
                </a:lnTo>
                <a:lnTo>
                  <a:pt x="1105" y="2544"/>
                </a:lnTo>
                <a:lnTo>
                  <a:pt x="1123" y="2544"/>
                </a:lnTo>
                <a:lnTo>
                  <a:pt x="1152" y="2528"/>
                </a:lnTo>
                <a:lnTo>
                  <a:pt x="1189" y="2492"/>
                </a:lnTo>
                <a:lnTo>
                  <a:pt x="1236" y="2420"/>
                </a:lnTo>
                <a:lnTo>
                  <a:pt x="1257" y="2392"/>
                </a:lnTo>
                <a:lnTo>
                  <a:pt x="1257" y="2383"/>
                </a:lnTo>
                <a:lnTo>
                  <a:pt x="1257" y="2363"/>
                </a:lnTo>
                <a:lnTo>
                  <a:pt x="1295" y="2335"/>
                </a:lnTo>
                <a:lnTo>
                  <a:pt x="1287" y="2392"/>
                </a:lnTo>
                <a:lnTo>
                  <a:pt x="1325" y="2347"/>
                </a:lnTo>
                <a:lnTo>
                  <a:pt x="1350" y="2320"/>
                </a:lnTo>
                <a:lnTo>
                  <a:pt x="1388" y="2311"/>
                </a:lnTo>
                <a:lnTo>
                  <a:pt x="1476" y="2311"/>
                </a:lnTo>
                <a:lnTo>
                  <a:pt x="1501" y="2311"/>
                </a:lnTo>
                <a:lnTo>
                  <a:pt x="1514" y="2300"/>
                </a:lnTo>
                <a:lnTo>
                  <a:pt x="1522" y="2291"/>
                </a:lnTo>
                <a:lnTo>
                  <a:pt x="1522" y="2275"/>
                </a:lnTo>
                <a:lnTo>
                  <a:pt x="1514" y="2239"/>
                </a:lnTo>
                <a:lnTo>
                  <a:pt x="1484" y="2190"/>
                </a:lnTo>
                <a:lnTo>
                  <a:pt x="1463" y="2130"/>
                </a:lnTo>
                <a:lnTo>
                  <a:pt x="1463" y="2082"/>
                </a:lnTo>
                <a:lnTo>
                  <a:pt x="1463" y="2058"/>
                </a:lnTo>
                <a:lnTo>
                  <a:pt x="1476" y="2047"/>
                </a:lnTo>
                <a:lnTo>
                  <a:pt x="1493" y="2038"/>
                </a:lnTo>
                <a:lnTo>
                  <a:pt x="1522" y="2022"/>
                </a:lnTo>
                <a:lnTo>
                  <a:pt x="1560" y="2022"/>
                </a:lnTo>
                <a:lnTo>
                  <a:pt x="1577" y="2038"/>
                </a:lnTo>
                <a:lnTo>
                  <a:pt x="1589" y="2058"/>
                </a:lnTo>
                <a:lnTo>
                  <a:pt x="1598" y="2075"/>
                </a:lnTo>
                <a:lnTo>
                  <a:pt x="1598" y="2095"/>
                </a:lnTo>
                <a:lnTo>
                  <a:pt x="1577" y="2147"/>
                </a:lnTo>
                <a:lnTo>
                  <a:pt x="1568" y="2175"/>
                </a:lnTo>
                <a:lnTo>
                  <a:pt x="1568" y="2203"/>
                </a:lnTo>
                <a:lnTo>
                  <a:pt x="1577" y="2219"/>
                </a:lnTo>
                <a:lnTo>
                  <a:pt x="1598" y="2247"/>
                </a:lnTo>
                <a:lnTo>
                  <a:pt x="1615" y="2263"/>
                </a:lnTo>
                <a:lnTo>
                  <a:pt x="1636" y="2275"/>
                </a:lnTo>
                <a:lnTo>
                  <a:pt x="1644" y="2275"/>
                </a:lnTo>
                <a:lnTo>
                  <a:pt x="1674" y="2263"/>
                </a:lnTo>
                <a:lnTo>
                  <a:pt x="1703" y="2255"/>
                </a:lnTo>
                <a:lnTo>
                  <a:pt x="1720" y="2255"/>
                </a:lnTo>
                <a:lnTo>
                  <a:pt x="1749" y="2263"/>
                </a:lnTo>
                <a:lnTo>
                  <a:pt x="1766" y="2283"/>
                </a:lnTo>
                <a:lnTo>
                  <a:pt x="1804" y="2291"/>
                </a:lnTo>
                <a:lnTo>
                  <a:pt x="1842" y="2291"/>
                </a:lnTo>
                <a:lnTo>
                  <a:pt x="1880" y="2283"/>
                </a:lnTo>
                <a:lnTo>
                  <a:pt x="1910" y="2255"/>
                </a:lnTo>
                <a:lnTo>
                  <a:pt x="1931" y="2239"/>
                </a:lnTo>
                <a:lnTo>
                  <a:pt x="1947" y="2219"/>
                </a:lnTo>
                <a:lnTo>
                  <a:pt x="1976" y="2211"/>
                </a:lnTo>
                <a:lnTo>
                  <a:pt x="2015" y="2219"/>
                </a:lnTo>
                <a:lnTo>
                  <a:pt x="2081" y="2247"/>
                </a:lnTo>
                <a:lnTo>
                  <a:pt x="2090" y="2247"/>
                </a:lnTo>
                <a:lnTo>
                  <a:pt x="2107" y="2247"/>
                </a:lnTo>
                <a:lnTo>
                  <a:pt x="2119" y="2239"/>
                </a:lnTo>
                <a:lnTo>
                  <a:pt x="2128" y="2211"/>
                </a:lnTo>
                <a:lnTo>
                  <a:pt x="2137" y="2190"/>
                </a:lnTo>
                <a:lnTo>
                  <a:pt x="2144" y="2155"/>
                </a:lnTo>
                <a:lnTo>
                  <a:pt x="2144" y="2102"/>
                </a:lnTo>
                <a:lnTo>
                  <a:pt x="2166" y="2038"/>
                </a:lnTo>
                <a:lnTo>
                  <a:pt x="2174" y="2010"/>
                </a:lnTo>
                <a:lnTo>
                  <a:pt x="2195" y="1994"/>
                </a:lnTo>
                <a:lnTo>
                  <a:pt x="2212" y="1974"/>
                </a:lnTo>
                <a:lnTo>
                  <a:pt x="2221" y="1958"/>
                </a:lnTo>
                <a:lnTo>
                  <a:pt x="2242" y="1922"/>
                </a:lnTo>
                <a:lnTo>
                  <a:pt x="2250" y="1894"/>
                </a:lnTo>
                <a:lnTo>
                  <a:pt x="2259" y="1894"/>
                </a:lnTo>
                <a:lnTo>
                  <a:pt x="2271" y="1914"/>
                </a:lnTo>
                <a:lnTo>
                  <a:pt x="2308" y="1950"/>
                </a:lnTo>
                <a:lnTo>
                  <a:pt x="2317" y="1938"/>
                </a:lnTo>
                <a:lnTo>
                  <a:pt x="2308" y="1902"/>
                </a:lnTo>
                <a:lnTo>
                  <a:pt x="2317" y="1877"/>
                </a:lnTo>
                <a:lnTo>
                  <a:pt x="2317" y="1857"/>
                </a:lnTo>
                <a:lnTo>
                  <a:pt x="2334" y="1842"/>
                </a:lnTo>
                <a:lnTo>
                  <a:pt x="2347" y="1822"/>
                </a:lnTo>
                <a:lnTo>
                  <a:pt x="2393" y="1805"/>
                </a:lnTo>
                <a:lnTo>
                  <a:pt x="2448" y="1794"/>
                </a:lnTo>
                <a:lnTo>
                  <a:pt x="2477" y="1742"/>
                </a:lnTo>
                <a:lnTo>
                  <a:pt x="2423" y="1721"/>
                </a:lnTo>
                <a:lnTo>
                  <a:pt x="2347" y="1721"/>
                </a:lnTo>
                <a:lnTo>
                  <a:pt x="2317" y="1734"/>
                </a:lnTo>
                <a:lnTo>
                  <a:pt x="2296" y="1721"/>
                </a:lnTo>
                <a:lnTo>
                  <a:pt x="2271" y="1705"/>
                </a:lnTo>
                <a:lnTo>
                  <a:pt x="2242" y="1697"/>
                </a:lnTo>
                <a:lnTo>
                  <a:pt x="2221" y="1697"/>
                </a:lnTo>
                <a:lnTo>
                  <a:pt x="2195" y="1705"/>
                </a:lnTo>
                <a:lnTo>
                  <a:pt x="2174" y="1705"/>
                </a:lnTo>
                <a:lnTo>
                  <a:pt x="2166" y="1697"/>
                </a:lnTo>
                <a:lnTo>
                  <a:pt x="2144" y="1649"/>
                </a:lnTo>
                <a:lnTo>
                  <a:pt x="2137" y="1641"/>
                </a:lnTo>
                <a:lnTo>
                  <a:pt x="2137" y="1633"/>
                </a:lnTo>
                <a:lnTo>
                  <a:pt x="2144" y="1597"/>
                </a:lnTo>
                <a:lnTo>
                  <a:pt x="2144" y="1561"/>
                </a:lnTo>
                <a:lnTo>
                  <a:pt x="2144" y="1532"/>
                </a:lnTo>
                <a:lnTo>
                  <a:pt x="2144" y="1524"/>
                </a:lnTo>
                <a:lnTo>
                  <a:pt x="2158" y="1517"/>
                </a:lnTo>
                <a:lnTo>
                  <a:pt x="2182" y="1489"/>
                </a:lnTo>
                <a:lnTo>
                  <a:pt x="2233" y="1444"/>
                </a:lnTo>
                <a:lnTo>
                  <a:pt x="2250" y="1424"/>
                </a:lnTo>
                <a:lnTo>
                  <a:pt x="2250" y="1408"/>
                </a:lnTo>
                <a:lnTo>
                  <a:pt x="2259" y="1396"/>
                </a:lnTo>
                <a:lnTo>
                  <a:pt x="2280" y="1380"/>
                </a:lnTo>
                <a:lnTo>
                  <a:pt x="2326" y="1352"/>
                </a:lnTo>
                <a:lnTo>
                  <a:pt x="2355" y="1336"/>
                </a:lnTo>
                <a:lnTo>
                  <a:pt x="2364" y="1299"/>
                </a:lnTo>
                <a:lnTo>
                  <a:pt x="2364" y="1272"/>
                </a:lnTo>
                <a:lnTo>
                  <a:pt x="2347" y="1251"/>
                </a:lnTo>
                <a:lnTo>
                  <a:pt x="2326" y="1244"/>
                </a:lnTo>
                <a:lnTo>
                  <a:pt x="2287" y="1228"/>
                </a:lnTo>
                <a:lnTo>
                  <a:pt x="2233" y="1216"/>
                </a:lnTo>
                <a:lnTo>
                  <a:pt x="2195" y="1236"/>
                </a:lnTo>
                <a:lnTo>
                  <a:pt x="2166" y="1251"/>
                </a:lnTo>
                <a:lnTo>
                  <a:pt x="2158" y="1288"/>
                </a:lnTo>
                <a:lnTo>
                  <a:pt x="2158" y="1324"/>
                </a:lnTo>
                <a:lnTo>
                  <a:pt x="2158" y="1360"/>
                </a:lnTo>
                <a:lnTo>
                  <a:pt x="2158" y="1396"/>
                </a:lnTo>
                <a:lnTo>
                  <a:pt x="2137" y="1416"/>
                </a:lnTo>
                <a:lnTo>
                  <a:pt x="2107" y="1432"/>
                </a:lnTo>
                <a:lnTo>
                  <a:pt x="2052" y="1469"/>
                </a:lnTo>
                <a:lnTo>
                  <a:pt x="2023" y="1481"/>
                </a:lnTo>
                <a:lnTo>
                  <a:pt x="2006" y="1496"/>
                </a:lnTo>
                <a:lnTo>
                  <a:pt x="1985" y="1524"/>
                </a:lnTo>
                <a:lnTo>
                  <a:pt x="1976" y="1569"/>
                </a:lnTo>
                <a:lnTo>
                  <a:pt x="1955" y="1661"/>
                </a:lnTo>
                <a:lnTo>
                  <a:pt x="1955" y="1697"/>
                </a:lnTo>
                <a:lnTo>
                  <a:pt x="1976" y="1721"/>
                </a:lnTo>
                <a:lnTo>
                  <a:pt x="2023" y="1769"/>
                </a:lnTo>
                <a:lnTo>
                  <a:pt x="2031" y="1785"/>
                </a:lnTo>
                <a:lnTo>
                  <a:pt x="2023" y="1805"/>
                </a:lnTo>
                <a:lnTo>
                  <a:pt x="1994" y="1822"/>
                </a:lnTo>
                <a:lnTo>
                  <a:pt x="1968" y="1850"/>
                </a:lnTo>
                <a:lnTo>
                  <a:pt x="1938" y="1866"/>
                </a:lnTo>
                <a:lnTo>
                  <a:pt x="1931" y="1894"/>
                </a:lnTo>
                <a:lnTo>
                  <a:pt x="1917" y="1922"/>
                </a:lnTo>
                <a:lnTo>
                  <a:pt x="1917" y="1950"/>
                </a:lnTo>
                <a:lnTo>
                  <a:pt x="1917" y="1974"/>
                </a:lnTo>
                <a:lnTo>
                  <a:pt x="1917" y="2002"/>
                </a:lnTo>
                <a:lnTo>
                  <a:pt x="1871" y="2075"/>
                </a:lnTo>
                <a:lnTo>
                  <a:pt x="1854" y="2110"/>
                </a:lnTo>
                <a:lnTo>
                  <a:pt x="1833" y="2130"/>
                </a:lnTo>
                <a:lnTo>
                  <a:pt x="1779" y="2155"/>
                </a:lnTo>
                <a:lnTo>
                  <a:pt x="1766" y="2147"/>
                </a:lnTo>
                <a:lnTo>
                  <a:pt x="1758" y="2139"/>
                </a:lnTo>
                <a:lnTo>
                  <a:pt x="1741" y="2110"/>
                </a:lnTo>
                <a:lnTo>
                  <a:pt x="1728" y="2058"/>
                </a:lnTo>
                <a:lnTo>
                  <a:pt x="1720" y="2010"/>
                </a:lnTo>
                <a:lnTo>
                  <a:pt x="1720" y="1994"/>
                </a:lnTo>
                <a:lnTo>
                  <a:pt x="1711" y="1994"/>
                </a:lnTo>
                <a:lnTo>
                  <a:pt x="1690" y="1987"/>
                </a:lnTo>
                <a:lnTo>
                  <a:pt x="1665" y="1958"/>
                </a:lnTo>
                <a:lnTo>
                  <a:pt x="1644" y="1930"/>
                </a:lnTo>
                <a:lnTo>
                  <a:pt x="1636" y="1902"/>
                </a:lnTo>
                <a:lnTo>
                  <a:pt x="1636" y="1857"/>
                </a:lnTo>
                <a:lnTo>
                  <a:pt x="1636" y="1794"/>
                </a:lnTo>
                <a:lnTo>
                  <a:pt x="1636" y="1785"/>
                </a:lnTo>
                <a:lnTo>
                  <a:pt x="1627" y="1785"/>
                </a:lnTo>
                <a:lnTo>
                  <a:pt x="1615" y="1794"/>
                </a:lnTo>
                <a:lnTo>
                  <a:pt x="1598" y="1822"/>
                </a:lnTo>
                <a:lnTo>
                  <a:pt x="1577" y="1857"/>
                </a:lnTo>
                <a:lnTo>
                  <a:pt x="1552" y="1877"/>
                </a:lnTo>
                <a:lnTo>
                  <a:pt x="1531" y="1894"/>
                </a:lnTo>
                <a:lnTo>
                  <a:pt x="1514" y="1922"/>
                </a:lnTo>
                <a:lnTo>
                  <a:pt x="1493" y="1938"/>
                </a:lnTo>
                <a:lnTo>
                  <a:pt x="1484" y="1950"/>
                </a:lnTo>
                <a:lnTo>
                  <a:pt x="1455" y="1950"/>
                </a:lnTo>
                <a:lnTo>
                  <a:pt x="1425" y="1938"/>
                </a:lnTo>
                <a:lnTo>
                  <a:pt x="1400" y="1914"/>
                </a:lnTo>
                <a:lnTo>
                  <a:pt x="1379" y="1886"/>
                </a:lnTo>
                <a:lnTo>
                  <a:pt x="1362" y="1866"/>
                </a:lnTo>
                <a:lnTo>
                  <a:pt x="1362" y="1850"/>
                </a:lnTo>
                <a:lnTo>
                  <a:pt x="1362" y="1814"/>
                </a:lnTo>
                <a:lnTo>
                  <a:pt x="1362" y="1785"/>
                </a:lnTo>
                <a:lnTo>
                  <a:pt x="1362" y="1777"/>
                </a:lnTo>
                <a:lnTo>
                  <a:pt x="1350" y="1777"/>
                </a:lnTo>
                <a:lnTo>
                  <a:pt x="1332" y="1769"/>
                </a:lnTo>
                <a:lnTo>
                  <a:pt x="1311" y="1721"/>
                </a:lnTo>
                <a:lnTo>
                  <a:pt x="1311" y="1685"/>
                </a:lnTo>
                <a:lnTo>
                  <a:pt x="1304" y="1677"/>
                </a:lnTo>
                <a:lnTo>
                  <a:pt x="1295" y="1669"/>
                </a:lnTo>
                <a:lnTo>
                  <a:pt x="1287" y="1661"/>
                </a:lnTo>
                <a:lnTo>
                  <a:pt x="1287" y="1649"/>
                </a:lnTo>
                <a:lnTo>
                  <a:pt x="1295" y="1633"/>
                </a:lnTo>
                <a:lnTo>
                  <a:pt x="1325" y="1597"/>
                </a:lnTo>
                <a:lnTo>
                  <a:pt x="1341" y="1577"/>
                </a:lnTo>
                <a:lnTo>
                  <a:pt x="1379" y="1552"/>
                </a:lnTo>
                <a:lnTo>
                  <a:pt x="1425" y="1524"/>
                </a:lnTo>
                <a:lnTo>
                  <a:pt x="1455" y="1517"/>
                </a:lnTo>
                <a:lnTo>
                  <a:pt x="1501" y="1496"/>
                </a:lnTo>
                <a:lnTo>
                  <a:pt x="1531" y="1481"/>
                </a:lnTo>
                <a:lnTo>
                  <a:pt x="1552" y="1461"/>
                </a:lnTo>
                <a:lnTo>
                  <a:pt x="1589" y="1408"/>
                </a:lnTo>
                <a:lnTo>
                  <a:pt x="1627" y="1372"/>
                </a:lnTo>
                <a:lnTo>
                  <a:pt x="1665" y="1324"/>
                </a:lnTo>
                <a:lnTo>
                  <a:pt x="1703" y="1251"/>
                </a:lnTo>
                <a:lnTo>
                  <a:pt x="1741" y="1179"/>
                </a:lnTo>
                <a:lnTo>
                  <a:pt x="1779" y="1136"/>
                </a:lnTo>
                <a:lnTo>
                  <a:pt x="1804" y="1099"/>
                </a:lnTo>
                <a:lnTo>
                  <a:pt x="1825" y="1083"/>
                </a:lnTo>
                <a:lnTo>
                  <a:pt x="1833" y="1071"/>
                </a:lnTo>
                <a:lnTo>
                  <a:pt x="1842" y="1047"/>
                </a:lnTo>
                <a:lnTo>
                  <a:pt x="1871" y="1011"/>
                </a:lnTo>
                <a:lnTo>
                  <a:pt x="1910" y="963"/>
                </a:lnTo>
                <a:lnTo>
                  <a:pt x="1955" y="938"/>
                </a:lnTo>
                <a:lnTo>
                  <a:pt x="1985" y="911"/>
                </a:lnTo>
                <a:lnTo>
                  <a:pt x="2006" y="891"/>
                </a:lnTo>
                <a:lnTo>
                  <a:pt x="2023" y="874"/>
                </a:lnTo>
                <a:lnTo>
                  <a:pt x="2044" y="866"/>
                </a:lnTo>
                <a:lnTo>
                  <a:pt x="2069" y="866"/>
                </a:lnTo>
                <a:lnTo>
                  <a:pt x="2090" y="854"/>
                </a:lnTo>
                <a:lnTo>
                  <a:pt x="2128" y="818"/>
                </a:lnTo>
                <a:lnTo>
                  <a:pt x="2144" y="803"/>
                </a:lnTo>
                <a:lnTo>
                  <a:pt x="2182" y="782"/>
                </a:lnTo>
                <a:lnTo>
                  <a:pt x="2221" y="766"/>
                </a:lnTo>
                <a:lnTo>
                  <a:pt x="2259" y="746"/>
                </a:lnTo>
                <a:lnTo>
                  <a:pt x="2287" y="730"/>
                </a:lnTo>
                <a:lnTo>
                  <a:pt x="2308" y="710"/>
                </a:lnTo>
                <a:lnTo>
                  <a:pt x="2326" y="710"/>
                </a:lnTo>
                <a:lnTo>
                  <a:pt x="2326" y="722"/>
                </a:lnTo>
                <a:lnTo>
                  <a:pt x="2317" y="746"/>
                </a:lnTo>
                <a:lnTo>
                  <a:pt x="2317" y="794"/>
                </a:lnTo>
                <a:lnTo>
                  <a:pt x="2317" y="818"/>
                </a:lnTo>
                <a:lnTo>
                  <a:pt x="2317" y="810"/>
                </a:lnTo>
                <a:lnTo>
                  <a:pt x="2334" y="782"/>
                </a:lnTo>
                <a:lnTo>
                  <a:pt x="2364" y="758"/>
                </a:lnTo>
                <a:lnTo>
                  <a:pt x="2372" y="758"/>
                </a:lnTo>
                <a:lnTo>
                  <a:pt x="2393" y="758"/>
                </a:lnTo>
                <a:lnTo>
                  <a:pt x="2410" y="758"/>
                </a:lnTo>
                <a:lnTo>
                  <a:pt x="2423" y="746"/>
                </a:lnTo>
                <a:lnTo>
                  <a:pt x="2423" y="758"/>
                </a:lnTo>
                <a:lnTo>
                  <a:pt x="2423" y="782"/>
                </a:lnTo>
                <a:lnTo>
                  <a:pt x="2431" y="782"/>
                </a:lnTo>
                <a:lnTo>
                  <a:pt x="2439" y="758"/>
                </a:lnTo>
                <a:lnTo>
                  <a:pt x="2460" y="710"/>
                </a:lnTo>
                <a:lnTo>
                  <a:pt x="2469" y="702"/>
                </a:lnTo>
                <a:lnTo>
                  <a:pt x="2477" y="722"/>
                </a:lnTo>
                <a:lnTo>
                  <a:pt x="2486" y="738"/>
                </a:lnTo>
                <a:lnTo>
                  <a:pt x="2507" y="746"/>
                </a:lnTo>
                <a:lnTo>
                  <a:pt x="2536" y="758"/>
                </a:lnTo>
                <a:lnTo>
                  <a:pt x="2561" y="758"/>
                </a:lnTo>
                <a:lnTo>
                  <a:pt x="2582" y="766"/>
                </a:lnTo>
                <a:lnTo>
                  <a:pt x="2599" y="774"/>
                </a:lnTo>
                <a:lnTo>
                  <a:pt x="2599" y="803"/>
                </a:lnTo>
                <a:lnTo>
                  <a:pt x="2612" y="846"/>
                </a:lnTo>
                <a:lnTo>
                  <a:pt x="2650" y="846"/>
                </a:lnTo>
                <a:lnTo>
                  <a:pt x="2763" y="874"/>
                </a:lnTo>
                <a:lnTo>
                  <a:pt x="2826" y="891"/>
                </a:lnTo>
                <a:lnTo>
                  <a:pt x="2914" y="926"/>
                </a:lnTo>
                <a:lnTo>
                  <a:pt x="2999" y="963"/>
                </a:lnTo>
                <a:lnTo>
                  <a:pt x="3092" y="1011"/>
                </a:lnTo>
                <a:lnTo>
                  <a:pt x="3158" y="1063"/>
                </a:lnTo>
                <a:lnTo>
                  <a:pt x="3179" y="1083"/>
                </a:lnTo>
                <a:lnTo>
                  <a:pt x="3188" y="1099"/>
                </a:lnTo>
                <a:lnTo>
                  <a:pt x="3188" y="1119"/>
                </a:lnTo>
                <a:lnTo>
                  <a:pt x="3179" y="1127"/>
                </a:lnTo>
                <a:lnTo>
                  <a:pt x="3150" y="1143"/>
                </a:lnTo>
                <a:lnTo>
                  <a:pt x="3092" y="1156"/>
                </a:lnTo>
                <a:lnTo>
                  <a:pt x="3036" y="1163"/>
                </a:lnTo>
                <a:lnTo>
                  <a:pt x="2902" y="1156"/>
                </a:lnTo>
                <a:lnTo>
                  <a:pt x="2818" y="1143"/>
                </a:lnTo>
                <a:lnTo>
                  <a:pt x="2780" y="1143"/>
                </a:lnTo>
                <a:lnTo>
                  <a:pt x="2772" y="1143"/>
                </a:lnTo>
                <a:lnTo>
                  <a:pt x="2780" y="1143"/>
                </a:lnTo>
                <a:lnTo>
                  <a:pt x="2809" y="1199"/>
                </a:lnTo>
                <a:lnTo>
                  <a:pt x="2839" y="1251"/>
                </a:lnTo>
                <a:lnTo>
                  <a:pt x="2877" y="1324"/>
                </a:lnTo>
                <a:lnTo>
                  <a:pt x="2893" y="1352"/>
                </a:lnTo>
                <a:lnTo>
                  <a:pt x="2923" y="1380"/>
                </a:lnTo>
                <a:lnTo>
                  <a:pt x="2940" y="1396"/>
                </a:lnTo>
                <a:lnTo>
                  <a:pt x="2970" y="1408"/>
                </a:lnTo>
                <a:lnTo>
                  <a:pt x="3007" y="1408"/>
                </a:lnTo>
                <a:lnTo>
                  <a:pt x="3029" y="1408"/>
                </a:lnTo>
                <a:lnTo>
                  <a:pt x="3015" y="1388"/>
                </a:lnTo>
                <a:lnTo>
                  <a:pt x="2978" y="1324"/>
                </a:lnTo>
                <a:lnTo>
                  <a:pt x="2970" y="1308"/>
                </a:lnTo>
                <a:lnTo>
                  <a:pt x="2970" y="1288"/>
                </a:lnTo>
                <a:lnTo>
                  <a:pt x="2970" y="1279"/>
                </a:lnTo>
                <a:lnTo>
                  <a:pt x="2991" y="1279"/>
                </a:lnTo>
                <a:lnTo>
                  <a:pt x="3036" y="1288"/>
                </a:lnTo>
                <a:lnTo>
                  <a:pt x="3104" y="1308"/>
                </a:lnTo>
                <a:lnTo>
                  <a:pt x="3129" y="1308"/>
                </a:lnTo>
                <a:lnTo>
                  <a:pt x="3150" y="1299"/>
                </a:lnTo>
                <a:lnTo>
                  <a:pt x="3158" y="1288"/>
                </a:lnTo>
                <a:lnTo>
                  <a:pt x="3167" y="1272"/>
                </a:lnTo>
                <a:lnTo>
                  <a:pt x="3179" y="1244"/>
                </a:lnTo>
                <a:lnTo>
                  <a:pt x="3197" y="1216"/>
                </a:lnTo>
                <a:lnTo>
                  <a:pt x="3226" y="1191"/>
                </a:lnTo>
                <a:lnTo>
                  <a:pt x="3263" y="1171"/>
                </a:lnTo>
                <a:lnTo>
                  <a:pt x="3302" y="1163"/>
                </a:lnTo>
                <a:lnTo>
                  <a:pt x="3319" y="1179"/>
                </a:lnTo>
                <a:lnTo>
                  <a:pt x="3331" y="1191"/>
                </a:lnTo>
                <a:lnTo>
                  <a:pt x="3340" y="1199"/>
                </a:lnTo>
                <a:lnTo>
                  <a:pt x="3340" y="1179"/>
                </a:lnTo>
                <a:lnTo>
                  <a:pt x="3348" y="1127"/>
                </a:lnTo>
                <a:lnTo>
                  <a:pt x="3340" y="1055"/>
                </a:lnTo>
                <a:lnTo>
                  <a:pt x="3331" y="1019"/>
                </a:lnTo>
                <a:lnTo>
                  <a:pt x="3310" y="991"/>
                </a:lnTo>
                <a:lnTo>
                  <a:pt x="3293" y="963"/>
                </a:lnTo>
                <a:lnTo>
                  <a:pt x="3302" y="955"/>
                </a:lnTo>
                <a:lnTo>
                  <a:pt x="3319" y="946"/>
                </a:lnTo>
                <a:lnTo>
                  <a:pt x="3348" y="955"/>
                </a:lnTo>
                <a:lnTo>
                  <a:pt x="3385" y="963"/>
                </a:lnTo>
                <a:lnTo>
                  <a:pt x="3415" y="991"/>
                </a:lnTo>
                <a:lnTo>
                  <a:pt x="3432" y="1019"/>
                </a:lnTo>
                <a:lnTo>
                  <a:pt x="3445" y="1063"/>
                </a:lnTo>
                <a:lnTo>
                  <a:pt x="3453" y="1099"/>
                </a:lnTo>
                <a:lnTo>
                  <a:pt x="3470" y="1107"/>
                </a:lnTo>
                <a:lnTo>
                  <a:pt x="3499" y="1107"/>
                </a:lnTo>
                <a:lnTo>
                  <a:pt x="3529" y="1091"/>
                </a:lnTo>
                <a:lnTo>
                  <a:pt x="3613" y="1047"/>
                </a:lnTo>
                <a:lnTo>
                  <a:pt x="3697" y="991"/>
                </a:lnTo>
                <a:lnTo>
                  <a:pt x="3748" y="975"/>
                </a:lnTo>
                <a:lnTo>
                  <a:pt x="3802" y="955"/>
                </a:lnTo>
                <a:lnTo>
                  <a:pt x="3907" y="938"/>
                </a:lnTo>
                <a:lnTo>
                  <a:pt x="4021" y="938"/>
                </a:lnTo>
                <a:lnTo>
                  <a:pt x="4068" y="946"/>
                </a:lnTo>
                <a:lnTo>
                  <a:pt x="4105" y="955"/>
                </a:lnTo>
                <a:lnTo>
                  <a:pt x="4173" y="975"/>
                </a:lnTo>
                <a:lnTo>
                  <a:pt x="4211" y="975"/>
                </a:lnTo>
                <a:lnTo>
                  <a:pt x="4211" y="963"/>
                </a:lnTo>
                <a:lnTo>
                  <a:pt x="4211" y="955"/>
                </a:lnTo>
                <a:lnTo>
                  <a:pt x="4173" y="911"/>
                </a:lnTo>
                <a:lnTo>
                  <a:pt x="4089" y="818"/>
                </a:lnTo>
                <a:lnTo>
                  <a:pt x="4059" y="782"/>
                </a:lnTo>
                <a:lnTo>
                  <a:pt x="4076" y="794"/>
                </a:lnTo>
                <a:lnTo>
                  <a:pt x="4134" y="810"/>
                </a:lnTo>
                <a:lnTo>
                  <a:pt x="4227" y="830"/>
                </a:lnTo>
                <a:lnTo>
                  <a:pt x="4340" y="830"/>
                </a:lnTo>
                <a:lnTo>
                  <a:pt x="4400" y="838"/>
                </a:lnTo>
                <a:lnTo>
                  <a:pt x="4446" y="846"/>
                </a:lnTo>
                <a:lnTo>
                  <a:pt x="4484" y="866"/>
                </a:lnTo>
                <a:lnTo>
                  <a:pt x="4522" y="883"/>
                </a:lnTo>
                <a:lnTo>
                  <a:pt x="4560" y="918"/>
                </a:lnTo>
                <a:lnTo>
                  <a:pt x="4581" y="938"/>
                </a:lnTo>
                <a:lnTo>
                  <a:pt x="4551" y="903"/>
                </a:lnTo>
                <a:lnTo>
                  <a:pt x="4522" y="838"/>
                </a:lnTo>
                <a:lnTo>
                  <a:pt x="4492" y="746"/>
                </a:lnTo>
                <a:lnTo>
                  <a:pt x="4476" y="702"/>
                </a:lnTo>
                <a:lnTo>
                  <a:pt x="4476" y="658"/>
                </a:lnTo>
                <a:lnTo>
                  <a:pt x="4476" y="630"/>
                </a:lnTo>
                <a:lnTo>
                  <a:pt x="4492" y="601"/>
                </a:lnTo>
                <a:lnTo>
                  <a:pt x="4522" y="578"/>
                </a:lnTo>
                <a:lnTo>
                  <a:pt x="4560" y="565"/>
                </a:lnTo>
                <a:lnTo>
                  <a:pt x="4673" y="541"/>
                </a:lnTo>
                <a:lnTo>
                  <a:pt x="4732" y="530"/>
                </a:lnTo>
                <a:lnTo>
                  <a:pt x="4778" y="530"/>
                </a:lnTo>
                <a:lnTo>
                  <a:pt x="4817" y="541"/>
                </a:lnTo>
                <a:lnTo>
                  <a:pt x="4846" y="550"/>
                </a:lnTo>
                <a:lnTo>
                  <a:pt x="4892" y="585"/>
                </a:lnTo>
                <a:lnTo>
                  <a:pt x="4939" y="638"/>
                </a:lnTo>
                <a:lnTo>
                  <a:pt x="4960" y="658"/>
                </a:lnTo>
                <a:lnTo>
                  <a:pt x="4988" y="658"/>
                </a:lnTo>
                <a:lnTo>
                  <a:pt x="5014" y="638"/>
                </a:lnTo>
                <a:lnTo>
                  <a:pt x="5044" y="613"/>
                </a:lnTo>
                <a:lnTo>
                  <a:pt x="5119" y="530"/>
                </a:lnTo>
                <a:lnTo>
                  <a:pt x="5178" y="493"/>
                </a:lnTo>
                <a:lnTo>
                  <a:pt x="5241" y="469"/>
                </a:lnTo>
                <a:lnTo>
                  <a:pt x="5355" y="433"/>
                </a:lnTo>
                <a:lnTo>
                  <a:pt x="5422" y="421"/>
                </a:lnTo>
                <a:lnTo>
                  <a:pt x="5452" y="433"/>
                </a:lnTo>
                <a:lnTo>
                  <a:pt x="5460" y="433"/>
                </a:lnTo>
                <a:lnTo>
                  <a:pt x="5443" y="333"/>
                </a:lnTo>
                <a:lnTo>
                  <a:pt x="5443" y="297"/>
                </a:lnTo>
                <a:lnTo>
                  <a:pt x="5460" y="276"/>
                </a:lnTo>
                <a:lnTo>
                  <a:pt x="5498" y="260"/>
                </a:lnTo>
                <a:lnTo>
                  <a:pt x="5544" y="240"/>
                </a:lnTo>
                <a:lnTo>
                  <a:pt x="5671" y="216"/>
                </a:lnTo>
                <a:lnTo>
                  <a:pt x="5831" y="204"/>
                </a:lnTo>
                <a:lnTo>
                  <a:pt x="5974" y="188"/>
                </a:lnTo>
                <a:lnTo>
                  <a:pt x="6050" y="180"/>
                </a:lnTo>
                <a:lnTo>
                  <a:pt x="6075" y="160"/>
                </a:lnTo>
                <a:lnTo>
                  <a:pt x="6096" y="144"/>
                </a:lnTo>
                <a:lnTo>
                  <a:pt x="6113" y="124"/>
                </a:lnTo>
                <a:lnTo>
                  <a:pt x="6126" y="88"/>
                </a:lnTo>
                <a:lnTo>
                  <a:pt x="6134" y="60"/>
                </a:lnTo>
                <a:lnTo>
                  <a:pt x="6151" y="35"/>
                </a:lnTo>
                <a:lnTo>
                  <a:pt x="6172" y="15"/>
                </a:lnTo>
                <a:lnTo>
                  <a:pt x="6188" y="7"/>
                </a:lnTo>
                <a:lnTo>
                  <a:pt x="6218" y="0"/>
                </a:lnTo>
                <a:lnTo>
                  <a:pt x="6239" y="0"/>
                </a:lnTo>
                <a:lnTo>
                  <a:pt x="6239" y="23"/>
                </a:lnTo>
                <a:lnTo>
                  <a:pt x="6248" y="44"/>
                </a:lnTo>
                <a:lnTo>
                  <a:pt x="6277" y="72"/>
                </a:lnTo>
                <a:lnTo>
                  <a:pt x="6315" y="88"/>
                </a:lnTo>
                <a:lnTo>
                  <a:pt x="6370" y="115"/>
                </a:lnTo>
                <a:lnTo>
                  <a:pt x="6445" y="124"/>
                </a:lnTo>
                <a:lnTo>
                  <a:pt x="6551" y="132"/>
                </a:lnTo>
                <a:lnTo>
                  <a:pt x="6656" y="144"/>
                </a:lnTo>
                <a:lnTo>
                  <a:pt x="6719" y="152"/>
                </a:lnTo>
                <a:lnTo>
                  <a:pt x="6757" y="168"/>
                </a:lnTo>
                <a:lnTo>
                  <a:pt x="6778" y="188"/>
                </a:lnTo>
                <a:lnTo>
                  <a:pt x="6778" y="204"/>
                </a:lnTo>
                <a:lnTo>
                  <a:pt x="6778" y="232"/>
                </a:lnTo>
                <a:lnTo>
                  <a:pt x="6757" y="276"/>
                </a:lnTo>
                <a:lnTo>
                  <a:pt x="6693" y="377"/>
                </a:lnTo>
                <a:lnTo>
                  <a:pt x="6656" y="421"/>
                </a:lnTo>
                <a:lnTo>
                  <a:pt x="6618" y="449"/>
                </a:lnTo>
                <a:lnTo>
                  <a:pt x="6580" y="477"/>
                </a:lnTo>
                <a:lnTo>
                  <a:pt x="6551" y="485"/>
                </a:lnTo>
                <a:lnTo>
                  <a:pt x="6513" y="493"/>
                </a:lnTo>
                <a:lnTo>
                  <a:pt x="6492" y="493"/>
                </a:lnTo>
                <a:lnTo>
                  <a:pt x="6580" y="477"/>
                </a:lnTo>
                <a:lnTo>
                  <a:pt x="6778" y="449"/>
                </a:lnTo>
                <a:lnTo>
                  <a:pt x="6883" y="441"/>
                </a:lnTo>
                <a:lnTo>
                  <a:pt x="6984" y="441"/>
                </a:lnTo>
                <a:lnTo>
                  <a:pt x="7081" y="449"/>
                </a:lnTo>
                <a:lnTo>
                  <a:pt x="7119" y="457"/>
                </a:lnTo>
                <a:lnTo>
                  <a:pt x="7135" y="469"/>
                </a:lnTo>
                <a:lnTo>
                  <a:pt x="7185" y="493"/>
                </a:lnTo>
                <a:lnTo>
                  <a:pt x="7211" y="513"/>
                </a:lnTo>
                <a:lnTo>
                  <a:pt x="7232" y="513"/>
                </a:lnTo>
                <a:lnTo>
                  <a:pt x="7262" y="505"/>
                </a:lnTo>
                <a:lnTo>
                  <a:pt x="7308" y="477"/>
                </a:lnTo>
                <a:lnTo>
                  <a:pt x="7400" y="421"/>
                </a:lnTo>
                <a:lnTo>
                  <a:pt x="7451" y="397"/>
                </a:lnTo>
                <a:lnTo>
                  <a:pt x="7497" y="397"/>
                </a:lnTo>
                <a:lnTo>
                  <a:pt x="7543" y="397"/>
                </a:lnTo>
                <a:lnTo>
                  <a:pt x="7573" y="421"/>
                </a:lnTo>
                <a:lnTo>
                  <a:pt x="7611" y="449"/>
                </a:lnTo>
                <a:lnTo>
                  <a:pt x="7641" y="493"/>
                </a:lnTo>
                <a:lnTo>
                  <a:pt x="7716" y="613"/>
                </a:lnTo>
                <a:lnTo>
                  <a:pt x="7754" y="666"/>
                </a:lnTo>
                <a:lnTo>
                  <a:pt x="7779" y="686"/>
                </a:lnTo>
                <a:lnTo>
                  <a:pt x="7800" y="686"/>
                </a:lnTo>
                <a:lnTo>
                  <a:pt x="7829" y="666"/>
                </a:lnTo>
                <a:lnTo>
                  <a:pt x="7847" y="650"/>
                </a:lnTo>
                <a:lnTo>
                  <a:pt x="7876" y="630"/>
                </a:lnTo>
                <a:lnTo>
                  <a:pt x="7905" y="621"/>
                </a:lnTo>
                <a:lnTo>
                  <a:pt x="7943" y="630"/>
                </a:lnTo>
                <a:lnTo>
                  <a:pt x="7981" y="650"/>
                </a:lnTo>
                <a:lnTo>
                  <a:pt x="8036" y="658"/>
                </a:lnTo>
                <a:lnTo>
                  <a:pt x="8082" y="650"/>
                </a:lnTo>
                <a:lnTo>
                  <a:pt x="8140" y="650"/>
                </a:lnTo>
                <a:lnTo>
                  <a:pt x="8187" y="630"/>
                </a:lnTo>
                <a:lnTo>
                  <a:pt x="8225" y="613"/>
                </a:lnTo>
                <a:lnTo>
                  <a:pt x="8254" y="585"/>
                </a:lnTo>
                <a:lnTo>
                  <a:pt x="8271" y="558"/>
                </a:lnTo>
                <a:lnTo>
                  <a:pt x="8292" y="521"/>
                </a:lnTo>
                <a:lnTo>
                  <a:pt x="8301" y="521"/>
                </a:lnTo>
                <a:lnTo>
                  <a:pt x="8322" y="513"/>
                </a:lnTo>
                <a:lnTo>
                  <a:pt x="8376" y="521"/>
                </a:lnTo>
                <a:lnTo>
                  <a:pt x="8482" y="530"/>
                </a:lnTo>
                <a:lnTo>
                  <a:pt x="8603" y="541"/>
                </a:lnTo>
                <a:lnTo>
                  <a:pt x="8725" y="578"/>
                </a:lnTo>
                <a:lnTo>
                  <a:pt x="8831" y="613"/>
                </a:lnTo>
                <a:lnTo>
                  <a:pt x="8928" y="666"/>
                </a:lnTo>
                <a:lnTo>
                  <a:pt x="8982" y="686"/>
                </a:lnTo>
                <a:lnTo>
                  <a:pt x="9041" y="686"/>
                </a:lnTo>
                <a:lnTo>
                  <a:pt x="9172" y="686"/>
                </a:lnTo>
                <a:lnTo>
                  <a:pt x="9239" y="686"/>
                </a:lnTo>
                <a:lnTo>
                  <a:pt x="9294" y="693"/>
                </a:lnTo>
                <a:lnTo>
                  <a:pt x="9352" y="722"/>
                </a:lnTo>
                <a:lnTo>
                  <a:pt x="9369" y="738"/>
                </a:lnTo>
                <a:lnTo>
                  <a:pt x="9390" y="766"/>
                </a:lnTo>
                <a:lnTo>
                  <a:pt x="9428" y="803"/>
                </a:lnTo>
                <a:lnTo>
                  <a:pt x="9466" y="818"/>
                </a:lnTo>
                <a:lnTo>
                  <a:pt x="9495" y="818"/>
                </a:lnTo>
                <a:lnTo>
                  <a:pt x="9533" y="810"/>
                </a:lnTo>
                <a:lnTo>
                  <a:pt x="9588" y="794"/>
                </a:lnTo>
                <a:lnTo>
                  <a:pt x="9617" y="794"/>
                </a:lnTo>
                <a:lnTo>
                  <a:pt x="9647" y="803"/>
                </a:lnTo>
                <a:lnTo>
                  <a:pt x="9664" y="810"/>
                </a:lnTo>
                <a:lnTo>
                  <a:pt x="9694" y="818"/>
                </a:lnTo>
                <a:lnTo>
                  <a:pt x="9760" y="803"/>
                </a:lnTo>
                <a:lnTo>
                  <a:pt x="9807" y="794"/>
                </a:lnTo>
                <a:lnTo>
                  <a:pt x="9823" y="794"/>
                </a:lnTo>
                <a:lnTo>
                  <a:pt x="9837" y="803"/>
                </a:lnTo>
                <a:lnTo>
                  <a:pt x="9844" y="810"/>
                </a:lnTo>
                <a:lnTo>
                  <a:pt x="9862" y="818"/>
                </a:lnTo>
                <a:lnTo>
                  <a:pt x="9912" y="830"/>
                </a:lnTo>
                <a:lnTo>
                  <a:pt x="9950" y="818"/>
                </a:lnTo>
                <a:lnTo>
                  <a:pt x="9966" y="810"/>
                </a:lnTo>
                <a:lnTo>
                  <a:pt x="9979" y="794"/>
                </a:lnTo>
                <a:lnTo>
                  <a:pt x="9987" y="782"/>
                </a:lnTo>
                <a:lnTo>
                  <a:pt x="10005" y="774"/>
                </a:lnTo>
                <a:lnTo>
                  <a:pt x="10064" y="774"/>
                </a:lnTo>
                <a:lnTo>
                  <a:pt x="10261" y="782"/>
                </a:lnTo>
                <a:lnTo>
                  <a:pt x="10320" y="782"/>
                </a:lnTo>
                <a:lnTo>
                  <a:pt x="10366" y="794"/>
                </a:lnTo>
                <a:lnTo>
                  <a:pt x="10450" y="818"/>
                </a:lnTo>
                <a:lnTo>
                  <a:pt x="10585" y="903"/>
                </a:lnTo>
                <a:lnTo>
                  <a:pt x="10661" y="918"/>
                </a:lnTo>
                <a:lnTo>
                  <a:pt x="10736" y="938"/>
                </a:lnTo>
                <a:lnTo>
                  <a:pt x="10775" y="946"/>
                </a:lnTo>
                <a:lnTo>
                  <a:pt x="10813" y="963"/>
                </a:lnTo>
                <a:lnTo>
                  <a:pt x="10850" y="991"/>
                </a:lnTo>
                <a:lnTo>
                  <a:pt x="10876" y="1019"/>
                </a:lnTo>
                <a:lnTo>
                  <a:pt x="10905" y="1055"/>
                </a:lnTo>
                <a:lnTo>
                  <a:pt x="10942" y="1091"/>
                </a:lnTo>
                <a:lnTo>
                  <a:pt x="10963" y="1107"/>
                </a:lnTo>
                <a:lnTo>
                  <a:pt x="10972" y="1107"/>
                </a:lnTo>
                <a:lnTo>
                  <a:pt x="10963" y="1099"/>
                </a:lnTo>
                <a:lnTo>
                  <a:pt x="10951" y="1071"/>
                </a:lnTo>
                <a:lnTo>
                  <a:pt x="10942" y="1055"/>
                </a:lnTo>
                <a:lnTo>
                  <a:pt x="10951" y="1047"/>
                </a:lnTo>
                <a:lnTo>
                  <a:pt x="10963" y="1035"/>
                </a:lnTo>
                <a:lnTo>
                  <a:pt x="11002" y="1027"/>
                </a:lnTo>
                <a:lnTo>
                  <a:pt x="11048" y="1035"/>
                </a:lnTo>
                <a:lnTo>
                  <a:pt x="11103" y="1055"/>
                </a:lnTo>
                <a:lnTo>
                  <a:pt x="11153" y="1071"/>
                </a:lnTo>
                <a:lnTo>
                  <a:pt x="11178" y="1099"/>
                </a:lnTo>
                <a:lnTo>
                  <a:pt x="11191" y="1107"/>
                </a:lnTo>
                <a:lnTo>
                  <a:pt x="11191" y="1119"/>
                </a:lnTo>
                <a:lnTo>
                  <a:pt x="11162" y="1163"/>
                </a:lnTo>
                <a:lnTo>
                  <a:pt x="11132" y="1179"/>
                </a:lnTo>
                <a:lnTo>
                  <a:pt x="11115" y="1179"/>
                </a:lnTo>
                <a:lnTo>
                  <a:pt x="11094" y="1171"/>
                </a:lnTo>
                <a:lnTo>
                  <a:pt x="11077" y="1163"/>
                </a:lnTo>
                <a:lnTo>
                  <a:pt x="11103" y="1208"/>
                </a:lnTo>
                <a:lnTo>
                  <a:pt x="11124" y="1244"/>
                </a:lnTo>
                <a:lnTo>
                  <a:pt x="11124" y="1264"/>
                </a:lnTo>
                <a:lnTo>
                  <a:pt x="11115" y="1272"/>
                </a:lnTo>
                <a:lnTo>
                  <a:pt x="11086" y="1279"/>
                </a:lnTo>
                <a:lnTo>
                  <a:pt x="11048" y="1264"/>
                </a:lnTo>
                <a:lnTo>
                  <a:pt x="10989" y="1244"/>
                </a:lnTo>
                <a:lnTo>
                  <a:pt x="10867" y="1179"/>
                </a:lnTo>
                <a:lnTo>
                  <a:pt x="10799" y="1156"/>
                </a:lnTo>
                <a:lnTo>
                  <a:pt x="10754" y="1156"/>
                </a:lnTo>
                <a:lnTo>
                  <a:pt x="10715" y="1163"/>
                </a:lnTo>
                <a:lnTo>
                  <a:pt x="10686" y="1199"/>
                </a:lnTo>
                <a:lnTo>
                  <a:pt x="10678" y="1236"/>
                </a:lnTo>
                <a:lnTo>
                  <a:pt x="10678" y="1272"/>
                </a:lnTo>
                <a:lnTo>
                  <a:pt x="10686" y="1316"/>
                </a:lnTo>
                <a:lnTo>
                  <a:pt x="10707" y="1344"/>
                </a:lnTo>
                <a:lnTo>
                  <a:pt x="10775" y="1432"/>
                </a:lnTo>
                <a:lnTo>
                  <a:pt x="10792" y="1469"/>
                </a:lnTo>
                <a:lnTo>
                  <a:pt x="10715" y="1469"/>
                </a:lnTo>
                <a:lnTo>
                  <a:pt x="10640" y="1481"/>
                </a:lnTo>
                <a:lnTo>
                  <a:pt x="10602" y="1496"/>
                </a:lnTo>
                <a:lnTo>
                  <a:pt x="10564" y="1504"/>
                </a:lnTo>
                <a:lnTo>
                  <a:pt x="10488" y="1552"/>
                </a:lnTo>
                <a:lnTo>
                  <a:pt x="10434" y="1605"/>
                </a:lnTo>
                <a:lnTo>
                  <a:pt x="10366" y="1669"/>
                </a:lnTo>
                <a:lnTo>
                  <a:pt x="10337" y="1661"/>
                </a:lnTo>
                <a:lnTo>
                  <a:pt x="10261" y="1649"/>
                </a:lnTo>
                <a:lnTo>
                  <a:pt x="10215" y="1641"/>
                </a:lnTo>
                <a:lnTo>
                  <a:pt x="10156" y="1649"/>
                </a:lnTo>
                <a:lnTo>
                  <a:pt x="10101" y="1669"/>
                </a:lnTo>
                <a:lnTo>
                  <a:pt x="10043" y="1697"/>
                </a:lnTo>
                <a:lnTo>
                  <a:pt x="10026" y="1721"/>
                </a:lnTo>
                <a:lnTo>
                  <a:pt x="10005" y="1749"/>
                </a:lnTo>
                <a:lnTo>
                  <a:pt x="10005" y="1785"/>
                </a:lnTo>
                <a:lnTo>
                  <a:pt x="10005" y="1822"/>
                </a:lnTo>
                <a:lnTo>
                  <a:pt x="10034" y="1894"/>
                </a:lnTo>
                <a:lnTo>
                  <a:pt x="10072" y="1958"/>
                </a:lnTo>
                <a:lnTo>
                  <a:pt x="10101" y="1994"/>
                </a:lnTo>
                <a:lnTo>
                  <a:pt x="10101" y="2010"/>
                </a:lnTo>
                <a:lnTo>
                  <a:pt x="10093" y="2022"/>
                </a:lnTo>
                <a:lnTo>
                  <a:pt x="10072" y="2038"/>
                </a:lnTo>
                <a:lnTo>
                  <a:pt x="10034" y="2082"/>
                </a:lnTo>
                <a:lnTo>
                  <a:pt x="10034" y="2102"/>
                </a:lnTo>
                <a:lnTo>
                  <a:pt x="10034" y="2119"/>
                </a:lnTo>
                <a:lnTo>
                  <a:pt x="10043" y="2130"/>
                </a:lnTo>
                <a:lnTo>
                  <a:pt x="10043" y="2147"/>
                </a:lnTo>
                <a:lnTo>
                  <a:pt x="10034" y="2167"/>
                </a:lnTo>
                <a:lnTo>
                  <a:pt x="9966" y="2263"/>
                </a:lnTo>
                <a:lnTo>
                  <a:pt x="9912" y="2335"/>
                </a:lnTo>
                <a:lnTo>
                  <a:pt x="9891" y="2383"/>
                </a:lnTo>
                <a:lnTo>
                  <a:pt x="9883" y="2400"/>
                </a:lnTo>
                <a:lnTo>
                  <a:pt x="9799" y="2275"/>
                </a:lnTo>
                <a:lnTo>
                  <a:pt x="9731" y="2155"/>
                </a:lnTo>
                <a:lnTo>
                  <a:pt x="9710" y="2095"/>
                </a:lnTo>
                <a:lnTo>
                  <a:pt x="9694" y="2030"/>
                </a:lnTo>
                <a:lnTo>
                  <a:pt x="9685" y="1974"/>
                </a:lnTo>
                <a:lnTo>
                  <a:pt x="9701" y="1922"/>
                </a:lnTo>
                <a:lnTo>
                  <a:pt x="9731" y="1857"/>
                </a:lnTo>
                <a:lnTo>
                  <a:pt x="9769" y="1805"/>
                </a:lnTo>
                <a:lnTo>
                  <a:pt x="9862" y="1697"/>
                </a:lnTo>
                <a:lnTo>
                  <a:pt x="9912" y="1633"/>
                </a:lnTo>
                <a:lnTo>
                  <a:pt x="9950" y="1577"/>
                </a:lnTo>
                <a:lnTo>
                  <a:pt x="9979" y="1524"/>
                </a:lnTo>
                <a:lnTo>
                  <a:pt x="9996" y="1496"/>
                </a:lnTo>
                <a:lnTo>
                  <a:pt x="9996" y="1481"/>
                </a:lnTo>
                <a:lnTo>
                  <a:pt x="9987" y="1469"/>
                </a:lnTo>
                <a:lnTo>
                  <a:pt x="9966" y="1469"/>
                </a:lnTo>
                <a:lnTo>
                  <a:pt x="9950" y="1481"/>
                </a:lnTo>
                <a:lnTo>
                  <a:pt x="9929" y="1504"/>
                </a:lnTo>
                <a:lnTo>
                  <a:pt x="9874" y="1561"/>
                </a:lnTo>
                <a:lnTo>
                  <a:pt x="9837" y="1577"/>
                </a:lnTo>
                <a:lnTo>
                  <a:pt x="9799" y="1589"/>
                </a:lnTo>
                <a:lnTo>
                  <a:pt x="9760" y="1577"/>
                </a:lnTo>
                <a:lnTo>
                  <a:pt x="9739" y="1569"/>
                </a:lnTo>
                <a:lnTo>
                  <a:pt x="9722" y="1552"/>
                </a:lnTo>
                <a:lnTo>
                  <a:pt x="9694" y="1524"/>
                </a:lnTo>
                <a:lnTo>
                  <a:pt x="9655" y="1524"/>
                </a:lnTo>
                <a:lnTo>
                  <a:pt x="9617" y="1532"/>
                </a:lnTo>
                <a:lnTo>
                  <a:pt x="9588" y="1561"/>
                </a:lnTo>
                <a:lnTo>
                  <a:pt x="9559" y="1597"/>
                </a:lnTo>
                <a:lnTo>
                  <a:pt x="9533" y="1641"/>
                </a:lnTo>
                <a:lnTo>
                  <a:pt x="9495" y="1734"/>
                </a:lnTo>
                <a:lnTo>
                  <a:pt x="9495" y="1757"/>
                </a:lnTo>
                <a:lnTo>
                  <a:pt x="9474" y="1769"/>
                </a:lnTo>
                <a:lnTo>
                  <a:pt x="9428" y="1785"/>
                </a:lnTo>
                <a:lnTo>
                  <a:pt x="9369" y="1794"/>
                </a:lnTo>
                <a:lnTo>
                  <a:pt x="9306" y="1785"/>
                </a:lnTo>
                <a:lnTo>
                  <a:pt x="9134" y="1769"/>
                </a:lnTo>
                <a:lnTo>
                  <a:pt x="9050" y="1757"/>
                </a:lnTo>
                <a:lnTo>
                  <a:pt x="8966" y="1757"/>
                </a:lnTo>
                <a:lnTo>
                  <a:pt x="8889" y="1757"/>
                </a:lnTo>
                <a:lnTo>
                  <a:pt x="8831" y="1777"/>
                </a:lnTo>
                <a:lnTo>
                  <a:pt x="8793" y="1805"/>
                </a:lnTo>
                <a:lnTo>
                  <a:pt x="8776" y="1850"/>
                </a:lnTo>
                <a:lnTo>
                  <a:pt x="8718" y="1938"/>
                </a:lnTo>
                <a:lnTo>
                  <a:pt x="8679" y="2002"/>
                </a:lnTo>
                <a:lnTo>
                  <a:pt x="8633" y="2067"/>
                </a:lnTo>
                <a:lnTo>
                  <a:pt x="8566" y="2147"/>
                </a:lnTo>
                <a:lnTo>
                  <a:pt x="8566" y="2167"/>
                </a:lnTo>
                <a:lnTo>
                  <a:pt x="8587" y="2155"/>
                </a:lnTo>
                <a:lnTo>
                  <a:pt x="8633" y="2147"/>
                </a:lnTo>
                <a:lnTo>
                  <a:pt x="8650" y="2155"/>
                </a:lnTo>
                <a:lnTo>
                  <a:pt x="8671" y="2175"/>
                </a:lnTo>
                <a:lnTo>
                  <a:pt x="8688" y="2219"/>
                </a:lnTo>
                <a:lnTo>
                  <a:pt x="8700" y="2239"/>
                </a:lnTo>
                <a:lnTo>
                  <a:pt x="8718" y="2239"/>
                </a:lnTo>
                <a:lnTo>
                  <a:pt x="8755" y="2227"/>
                </a:lnTo>
                <a:lnTo>
                  <a:pt x="8814" y="2183"/>
                </a:lnTo>
                <a:lnTo>
                  <a:pt x="8831" y="2183"/>
                </a:lnTo>
                <a:lnTo>
                  <a:pt x="8852" y="2203"/>
                </a:lnTo>
                <a:lnTo>
                  <a:pt x="8877" y="2227"/>
                </a:lnTo>
                <a:lnTo>
                  <a:pt x="8898" y="2275"/>
                </a:lnTo>
                <a:lnTo>
                  <a:pt x="8945" y="2372"/>
                </a:lnTo>
                <a:lnTo>
                  <a:pt x="8953" y="2435"/>
                </a:lnTo>
                <a:lnTo>
                  <a:pt x="8966" y="2492"/>
                </a:lnTo>
                <a:lnTo>
                  <a:pt x="8974" y="2625"/>
                </a:lnTo>
                <a:lnTo>
                  <a:pt x="8974" y="2673"/>
                </a:lnTo>
                <a:lnTo>
                  <a:pt x="8966" y="2753"/>
                </a:lnTo>
                <a:lnTo>
                  <a:pt x="8945" y="2797"/>
                </a:lnTo>
                <a:lnTo>
                  <a:pt x="8936" y="2817"/>
                </a:lnTo>
                <a:lnTo>
                  <a:pt x="8915" y="2833"/>
                </a:lnTo>
                <a:lnTo>
                  <a:pt x="8907" y="2841"/>
                </a:lnTo>
                <a:lnTo>
                  <a:pt x="8877" y="2861"/>
                </a:lnTo>
                <a:lnTo>
                  <a:pt x="8860" y="2878"/>
                </a:lnTo>
                <a:lnTo>
                  <a:pt x="8852" y="2905"/>
                </a:lnTo>
                <a:lnTo>
                  <a:pt x="8823" y="2969"/>
                </a:lnTo>
                <a:lnTo>
                  <a:pt x="8776" y="3026"/>
                </a:lnTo>
                <a:lnTo>
                  <a:pt x="8746" y="3041"/>
                </a:lnTo>
                <a:lnTo>
                  <a:pt x="8718" y="3061"/>
                </a:lnTo>
                <a:lnTo>
                  <a:pt x="8679" y="3070"/>
                </a:lnTo>
                <a:lnTo>
                  <a:pt x="8641" y="3078"/>
                </a:lnTo>
                <a:lnTo>
                  <a:pt x="8575" y="3078"/>
                </a:lnTo>
                <a:lnTo>
                  <a:pt x="8557" y="3086"/>
                </a:lnTo>
                <a:lnTo>
                  <a:pt x="8536" y="3106"/>
                </a:lnTo>
                <a:lnTo>
                  <a:pt x="8528" y="3142"/>
                </a:lnTo>
                <a:lnTo>
                  <a:pt x="8519" y="3186"/>
                </a:lnTo>
                <a:lnTo>
                  <a:pt x="8511" y="3242"/>
                </a:lnTo>
                <a:lnTo>
                  <a:pt x="8490" y="3266"/>
                </a:lnTo>
                <a:lnTo>
                  <a:pt x="8473" y="3294"/>
                </a:lnTo>
                <a:lnTo>
                  <a:pt x="8435" y="3314"/>
                </a:lnTo>
                <a:lnTo>
                  <a:pt x="8423" y="3331"/>
                </a:lnTo>
                <a:lnTo>
                  <a:pt x="8435" y="3359"/>
                </a:lnTo>
                <a:lnTo>
                  <a:pt x="8482" y="3411"/>
                </a:lnTo>
                <a:lnTo>
                  <a:pt x="8519" y="3459"/>
                </a:lnTo>
                <a:lnTo>
                  <a:pt x="8549" y="3511"/>
                </a:lnTo>
                <a:lnTo>
                  <a:pt x="8575" y="3567"/>
                </a:lnTo>
                <a:lnTo>
                  <a:pt x="8587" y="3640"/>
                </a:lnTo>
                <a:lnTo>
                  <a:pt x="8575" y="3664"/>
                </a:lnTo>
                <a:lnTo>
                  <a:pt x="8557" y="3684"/>
                </a:lnTo>
                <a:lnTo>
                  <a:pt x="8536" y="3700"/>
                </a:lnTo>
                <a:lnTo>
                  <a:pt x="8511" y="3712"/>
                </a:lnTo>
                <a:lnTo>
                  <a:pt x="8482" y="3712"/>
                </a:lnTo>
                <a:lnTo>
                  <a:pt x="8461" y="3712"/>
                </a:lnTo>
                <a:lnTo>
                  <a:pt x="8444" y="3692"/>
                </a:lnTo>
                <a:lnTo>
                  <a:pt x="8435" y="3656"/>
                </a:lnTo>
                <a:lnTo>
                  <a:pt x="8435" y="3584"/>
                </a:lnTo>
                <a:lnTo>
                  <a:pt x="8444" y="3519"/>
                </a:lnTo>
                <a:lnTo>
                  <a:pt x="8435" y="3504"/>
                </a:lnTo>
                <a:lnTo>
                  <a:pt x="8423" y="3484"/>
                </a:lnTo>
                <a:lnTo>
                  <a:pt x="8406" y="3467"/>
                </a:lnTo>
                <a:lnTo>
                  <a:pt x="8368" y="3467"/>
                </a:lnTo>
                <a:lnTo>
                  <a:pt x="8309" y="3459"/>
                </a:lnTo>
                <a:lnTo>
                  <a:pt x="8301" y="3447"/>
                </a:lnTo>
                <a:lnTo>
                  <a:pt x="8292" y="3439"/>
                </a:lnTo>
                <a:lnTo>
                  <a:pt x="8301" y="3403"/>
                </a:lnTo>
                <a:lnTo>
                  <a:pt x="8292" y="3331"/>
                </a:lnTo>
                <a:lnTo>
                  <a:pt x="8292" y="3323"/>
                </a:lnTo>
                <a:lnTo>
                  <a:pt x="8284" y="3314"/>
                </a:lnTo>
                <a:lnTo>
                  <a:pt x="8271" y="3303"/>
                </a:lnTo>
                <a:lnTo>
                  <a:pt x="8254" y="3303"/>
                </a:lnTo>
                <a:lnTo>
                  <a:pt x="8217" y="3323"/>
                </a:lnTo>
                <a:lnTo>
                  <a:pt x="8179" y="3351"/>
                </a:lnTo>
                <a:lnTo>
                  <a:pt x="8133" y="3367"/>
                </a:lnTo>
                <a:lnTo>
                  <a:pt x="8103" y="3374"/>
                </a:lnTo>
                <a:lnTo>
                  <a:pt x="8082" y="3374"/>
                </a:lnTo>
                <a:lnTo>
                  <a:pt x="8074" y="3367"/>
                </a:lnTo>
                <a:lnTo>
                  <a:pt x="8065" y="3351"/>
                </a:lnTo>
                <a:lnTo>
                  <a:pt x="8065" y="3323"/>
                </a:lnTo>
                <a:lnTo>
                  <a:pt x="8065" y="3279"/>
                </a:lnTo>
                <a:lnTo>
                  <a:pt x="8056" y="3251"/>
                </a:lnTo>
                <a:lnTo>
                  <a:pt x="8044" y="3251"/>
                </a:lnTo>
                <a:lnTo>
                  <a:pt x="8027" y="3251"/>
                </a:lnTo>
                <a:lnTo>
                  <a:pt x="7981" y="3303"/>
                </a:lnTo>
                <a:lnTo>
                  <a:pt x="7905" y="3387"/>
                </a:lnTo>
                <a:lnTo>
                  <a:pt x="7876" y="3431"/>
                </a:lnTo>
                <a:lnTo>
                  <a:pt x="7876" y="3459"/>
                </a:lnTo>
                <a:lnTo>
                  <a:pt x="7892" y="3467"/>
                </a:lnTo>
                <a:lnTo>
                  <a:pt x="7922" y="3475"/>
                </a:lnTo>
                <a:lnTo>
                  <a:pt x="8019" y="3484"/>
                </a:lnTo>
                <a:lnTo>
                  <a:pt x="8112" y="3496"/>
                </a:lnTo>
                <a:lnTo>
                  <a:pt x="8140" y="3504"/>
                </a:lnTo>
                <a:lnTo>
                  <a:pt x="8149" y="3504"/>
                </a:lnTo>
                <a:lnTo>
                  <a:pt x="8149" y="3511"/>
                </a:lnTo>
                <a:lnTo>
                  <a:pt x="8103" y="3547"/>
                </a:lnTo>
                <a:lnTo>
                  <a:pt x="8074" y="3576"/>
                </a:lnTo>
                <a:lnTo>
                  <a:pt x="8044" y="3612"/>
                </a:lnTo>
                <a:lnTo>
                  <a:pt x="8036" y="3656"/>
                </a:lnTo>
                <a:lnTo>
                  <a:pt x="8036" y="3676"/>
                </a:lnTo>
                <a:lnTo>
                  <a:pt x="8036" y="3712"/>
                </a:lnTo>
                <a:lnTo>
                  <a:pt x="8056" y="3736"/>
                </a:lnTo>
                <a:lnTo>
                  <a:pt x="8074" y="3764"/>
                </a:lnTo>
                <a:lnTo>
                  <a:pt x="8133" y="3820"/>
                </a:lnTo>
                <a:lnTo>
                  <a:pt x="8149" y="3844"/>
                </a:lnTo>
                <a:lnTo>
                  <a:pt x="8170" y="3872"/>
                </a:lnTo>
                <a:lnTo>
                  <a:pt x="8179" y="3900"/>
                </a:lnTo>
                <a:lnTo>
                  <a:pt x="8179" y="3937"/>
                </a:lnTo>
                <a:lnTo>
                  <a:pt x="8170" y="3973"/>
                </a:lnTo>
                <a:lnTo>
                  <a:pt x="8158" y="4001"/>
                </a:lnTo>
                <a:lnTo>
                  <a:pt x="8133" y="4037"/>
                </a:lnTo>
                <a:lnTo>
                  <a:pt x="8170" y="4017"/>
                </a:lnTo>
                <a:lnTo>
                  <a:pt x="8196" y="4017"/>
                </a:lnTo>
                <a:lnTo>
                  <a:pt x="8217" y="4025"/>
                </a:lnTo>
                <a:lnTo>
                  <a:pt x="8225" y="4053"/>
                </a:lnTo>
                <a:lnTo>
                  <a:pt x="8225" y="4089"/>
                </a:lnTo>
                <a:lnTo>
                  <a:pt x="8217" y="4133"/>
                </a:lnTo>
                <a:lnTo>
                  <a:pt x="8196" y="4182"/>
                </a:lnTo>
                <a:lnTo>
                  <a:pt x="8170" y="4225"/>
                </a:lnTo>
                <a:lnTo>
                  <a:pt x="8140" y="4262"/>
                </a:lnTo>
                <a:lnTo>
                  <a:pt x="8112" y="4290"/>
                </a:lnTo>
                <a:lnTo>
                  <a:pt x="8103" y="4298"/>
                </a:lnTo>
                <a:lnTo>
                  <a:pt x="8103" y="4306"/>
                </a:lnTo>
                <a:lnTo>
                  <a:pt x="8103" y="4314"/>
                </a:lnTo>
                <a:lnTo>
                  <a:pt x="8112" y="4326"/>
                </a:lnTo>
                <a:lnTo>
                  <a:pt x="8112" y="4342"/>
                </a:lnTo>
                <a:lnTo>
                  <a:pt x="8095" y="4370"/>
                </a:lnTo>
                <a:lnTo>
                  <a:pt x="8065" y="4407"/>
                </a:lnTo>
                <a:lnTo>
                  <a:pt x="8019" y="4450"/>
                </a:lnTo>
                <a:lnTo>
                  <a:pt x="7981" y="4487"/>
                </a:lnTo>
                <a:lnTo>
                  <a:pt x="7905" y="4531"/>
                </a:lnTo>
                <a:lnTo>
                  <a:pt x="7817" y="4558"/>
                </a:lnTo>
                <a:lnTo>
                  <a:pt x="7741" y="4587"/>
                </a:lnTo>
                <a:lnTo>
                  <a:pt x="7704" y="4615"/>
                </a:lnTo>
                <a:lnTo>
                  <a:pt x="7678" y="4639"/>
                </a:lnTo>
                <a:lnTo>
                  <a:pt x="7641" y="4695"/>
                </a:lnTo>
                <a:lnTo>
                  <a:pt x="7620" y="4711"/>
                </a:lnTo>
                <a:lnTo>
                  <a:pt x="7611" y="4723"/>
                </a:lnTo>
                <a:lnTo>
                  <a:pt x="7590" y="4711"/>
                </a:lnTo>
                <a:lnTo>
                  <a:pt x="7573" y="4688"/>
                </a:lnTo>
                <a:lnTo>
                  <a:pt x="7552" y="4651"/>
                </a:lnTo>
                <a:lnTo>
                  <a:pt x="7535" y="4623"/>
                </a:lnTo>
                <a:lnTo>
                  <a:pt x="7514" y="4615"/>
                </a:lnTo>
                <a:lnTo>
                  <a:pt x="7489" y="4615"/>
                </a:lnTo>
                <a:lnTo>
                  <a:pt x="7468" y="4623"/>
                </a:lnTo>
                <a:lnTo>
                  <a:pt x="7438" y="4639"/>
                </a:lnTo>
                <a:lnTo>
                  <a:pt x="7384" y="4703"/>
                </a:lnTo>
                <a:lnTo>
                  <a:pt x="7354" y="4731"/>
                </a:lnTo>
                <a:lnTo>
                  <a:pt x="7346" y="4768"/>
                </a:lnTo>
                <a:lnTo>
                  <a:pt x="7346" y="4796"/>
                </a:lnTo>
                <a:lnTo>
                  <a:pt x="7354" y="4832"/>
                </a:lnTo>
                <a:lnTo>
                  <a:pt x="7384" y="4868"/>
                </a:lnTo>
                <a:lnTo>
                  <a:pt x="7413" y="4904"/>
                </a:lnTo>
                <a:lnTo>
                  <a:pt x="7497" y="4993"/>
                </a:lnTo>
                <a:lnTo>
                  <a:pt x="7543" y="5036"/>
                </a:lnTo>
                <a:lnTo>
                  <a:pt x="7564" y="5093"/>
                </a:lnTo>
                <a:lnTo>
                  <a:pt x="7581" y="5145"/>
                </a:lnTo>
                <a:lnTo>
                  <a:pt x="7581" y="5201"/>
                </a:lnTo>
                <a:lnTo>
                  <a:pt x="7573" y="5246"/>
                </a:lnTo>
                <a:lnTo>
                  <a:pt x="7552" y="5289"/>
                </a:lnTo>
                <a:lnTo>
                  <a:pt x="7535" y="5326"/>
                </a:lnTo>
                <a:lnTo>
                  <a:pt x="7506" y="5354"/>
                </a:lnTo>
                <a:lnTo>
                  <a:pt x="7392" y="5434"/>
                </a:lnTo>
                <a:lnTo>
                  <a:pt x="7346" y="5482"/>
                </a:lnTo>
                <a:lnTo>
                  <a:pt x="7299" y="5389"/>
                </a:lnTo>
                <a:lnTo>
                  <a:pt x="7232" y="5318"/>
                </a:lnTo>
                <a:lnTo>
                  <a:pt x="7203" y="5281"/>
                </a:lnTo>
                <a:lnTo>
                  <a:pt x="7164" y="5266"/>
                </a:lnTo>
                <a:lnTo>
                  <a:pt x="7098" y="5217"/>
                </a:lnTo>
                <a:lnTo>
                  <a:pt x="7060" y="5181"/>
                </a:lnTo>
                <a:lnTo>
                  <a:pt x="7042" y="5145"/>
                </a:lnTo>
                <a:lnTo>
                  <a:pt x="7035" y="5173"/>
                </a:lnTo>
                <a:lnTo>
                  <a:pt x="7021" y="5229"/>
                </a:lnTo>
                <a:lnTo>
                  <a:pt x="7021" y="5309"/>
                </a:lnTo>
                <a:lnTo>
                  <a:pt x="7035" y="5346"/>
                </a:lnTo>
                <a:lnTo>
                  <a:pt x="7051" y="5389"/>
                </a:lnTo>
                <a:lnTo>
                  <a:pt x="7060" y="5426"/>
                </a:lnTo>
                <a:lnTo>
                  <a:pt x="7060" y="5454"/>
                </a:lnTo>
                <a:lnTo>
                  <a:pt x="7051" y="5506"/>
                </a:lnTo>
                <a:lnTo>
                  <a:pt x="7042" y="5534"/>
                </a:lnTo>
                <a:lnTo>
                  <a:pt x="7051" y="5562"/>
                </a:lnTo>
                <a:lnTo>
                  <a:pt x="7081" y="5599"/>
                </a:lnTo>
                <a:lnTo>
                  <a:pt x="7127" y="5634"/>
                </a:lnTo>
                <a:lnTo>
                  <a:pt x="7185" y="5679"/>
                </a:lnTo>
                <a:lnTo>
                  <a:pt x="7224" y="5735"/>
                </a:lnTo>
                <a:lnTo>
                  <a:pt x="7287" y="5879"/>
                </a:lnTo>
                <a:lnTo>
                  <a:pt x="7337" y="5960"/>
                </a:lnTo>
                <a:lnTo>
                  <a:pt x="7346" y="5967"/>
                </a:lnTo>
                <a:lnTo>
                  <a:pt x="7337" y="5967"/>
                </a:lnTo>
                <a:lnTo>
                  <a:pt x="7316" y="5960"/>
                </a:lnTo>
                <a:lnTo>
                  <a:pt x="7262" y="5940"/>
                </a:lnTo>
                <a:lnTo>
                  <a:pt x="7173" y="5895"/>
                </a:lnTo>
                <a:lnTo>
                  <a:pt x="7127" y="5867"/>
                </a:lnTo>
                <a:lnTo>
                  <a:pt x="7110" y="5831"/>
                </a:lnTo>
                <a:lnTo>
                  <a:pt x="7098" y="5787"/>
                </a:lnTo>
                <a:lnTo>
                  <a:pt x="7089" y="5751"/>
                </a:lnTo>
                <a:lnTo>
                  <a:pt x="7089" y="5687"/>
                </a:lnTo>
                <a:lnTo>
                  <a:pt x="7089" y="5662"/>
                </a:lnTo>
                <a:lnTo>
                  <a:pt x="7072" y="5634"/>
                </a:lnTo>
                <a:lnTo>
                  <a:pt x="7021" y="5599"/>
                </a:lnTo>
                <a:lnTo>
                  <a:pt x="6984" y="5554"/>
                </a:lnTo>
                <a:lnTo>
                  <a:pt x="6967" y="5526"/>
                </a:lnTo>
                <a:lnTo>
                  <a:pt x="6946" y="5498"/>
                </a:lnTo>
                <a:lnTo>
                  <a:pt x="6937" y="5462"/>
                </a:lnTo>
                <a:lnTo>
                  <a:pt x="6929" y="5418"/>
                </a:lnTo>
                <a:lnTo>
                  <a:pt x="6929" y="5237"/>
                </a:lnTo>
                <a:lnTo>
                  <a:pt x="6921" y="5157"/>
                </a:lnTo>
                <a:lnTo>
                  <a:pt x="6908" y="5109"/>
                </a:lnTo>
                <a:lnTo>
                  <a:pt x="6892" y="5073"/>
                </a:lnTo>
                <a:lnTo>
                  <a:pt x="6883" y="5036"/>
                </a:lnTo>
                <a:lnTo>
                  <a:pt x="6871" y="5001"/>
                </a:lnTo>
                <a:lnTo>
                  <a:pt x="6862" y="4956"/>
                </a:lnTo>
                <a:lnTo>
                  <a:pt x="6853" y="4948"/>
                </a:lnTo>
                <a:lnTo>
                  <a:pt x="6845" y="4948"/>
                </a:lnTo>
                <a:lnTo>
                  <a:pt x="6778" y="4976"/>
                </a:lnTo>
                <a:lnTo>
                  <a:pt x="6740" y="4993"/>
                </a:lnTo>
                <a:lnTo>
                  <a:pt x="6710" y="5001"/>
                </a:lnTo>
                <a:lnTo>
                  <a:pt x="6693" y="5001"/>
                </a:lnTo>
                <a:lnTo>
                  <a:pt x="6672" y="4984"/>
                </a:lnTo>
                <a:lnTo>
                  <a:pt x="6665" y="4964"/>
                </a:lnTo>
                <a:lnTo>
                  <a:pt x="6665" y="4928"/>
                </a:lnTo>
                <a:lnTo>
                  <a:pt x="6665" y="4856"/>
                </a:lnTo>
                <a:lnTo>
                  <a:pt x="6656" y="4811"/>
                </a:lnTo>
                <a:lnTo>
                  <a:pt x="6635" y="4776"/>
                </a:lnTo>
                <a:lnTo>
                  <a:pt x="6618" y="4740"/>
                </a:lnTo>
                <a:lnTo>
                  <a:pt x="6588" y="4703"/>
                </a:lnTo>
                <a:lnTo>
                  <a:pt x="6521" y="4639"/>
                </a:lnTo>
                <a:lnTo>
                  <a:pt x="6454" y="4587"/>
                </a:lnTo>
                <a:lnTo>
                  <a:pt x="6416" y="4567"/>
                </a:lnTo>
                <a:lnTo>
                  <a:pt x="6391" y="4558"/>
                </a:lnTo>
                <a:lnTo>
                  <a:pt x="6361" y="4558"/>
                </a:lnTo>
                <a:lnTo>
                  <a:pt x="6323" y="4567"/>
                </a:lnTo>
                <a:lnTo>
                  <a:pt x="6265" y="4595"/>
                </a:lnTo>
                <a:lnTo>
                  <a:pt x="6209" y="4623"/>
                </a:lnTo>
                <a:lnTo>
                  <a:pt x="6188" y="4639"/>
                </a:lnTo>
                <a:lnTo>
                  <a:pt x="6180" y="4660"/>
                </a:lnTo>
                <a:lnTo>
                  <a:pt x="6151" y="4703"/>
                </a:lnTo>
                <a:lnTo>
                  <a:pt x="6143" y="4740"/>
                </a:lnTo>
                <a:lnTo>
                  <a:pt x="6113" y="4768"/>
                </a:lnTo>
                <a:lnTo>
                  <a:pt x="6087" y="4803"/>
                </a:lnTo>
                <a:lnTo>
                  <a:pt x="6038" y="4840"/>
                </a:lnTo>
                <a:lnTo>
                  <a:pt x="5991" y="4868"/>
                </a:lnTo>
                <a:lnTo>
                  <a:pt x="6000" y="4876"/>
                </a:lnTo>
                <a:lnTo>
                  <a:pt x="6000" y="4892"/>
                </a:lnTo>
                <a:lnTo>
                  <a:pt x="5974" y="4920"/>
                </a:lnTo>
                <a:lnTo>
                  <a:pt x="5916" y="4976"/>
                </a:lnTo>
                <a:lnTo>
                  <a:pt x="5860" y="5036"/>
                </a:lnTo>
                <a:lnTo>
                  <a:pt x="5831" y="5093"/>
                </a:lnTo>
                <a:lnTo>
                  <a:pt x="5810" y="5137"/>
                </a:lnTo>
                <a:lnTo>
                  <a:pt x="5823" y="5173"/>
                </a:lnTo>
                <a:lnTo>
                  <a:pt x="5839" y="5229"/>
                </a:lnTo>
                <a:lnTo>
                  <a:pt x="5848" y="5246"/>
                </a:lnTo>
                <a:lnTo>
                  <a:pt x="5848" y="5273"/>
                </a:lnTo>
                <a:lnTo>
                  <a:pt x="5802" y="5382"/>
                </a:lnTo>
                <a:lnTo>
                  <a:pt x="5794" y="5434"/>
                </a:lnTo>
                <a:lnTo>
                  <a:pt x="5785" y="5462"/>
                </a:lnTo>
                <a:lnTo>
                  <a:pt x="5764" y="5490"/>
                </a:lnTo>
                <a:lnTo>
                  <a:pt x="5717" y="5526"/>
                </a:lnTo>
                <a:lnTo>
                  <a:pt x="5689" y="5534"/>
                </a:lnTo>
                <a:lnTo>
                  <a:pt x="5659" y="5526"/>
                </a:lnTo>
                <a:lnTo>
                  <a:pt x="5642" y="5498"/>
                </a:lnTo>
                <a:lnTo>
                  <a:pt x="5604" y="5426"/>
                </a:lnTo>
                <a:lnTo>
                  <a:pt x="5573" y="5361"/>
                </a:lnTo>
                <a:lnTo>
                  <a:pt x="5519" y="5273"/>
                </a:lnTo>
                <a:lnTo>
                  <a:pt x="5498" y="5217"/>
                </a:lnTo>
                <a:lnTo>
                  <a:pt x="5489" y="5145"/>
                </a:lnTo>
                <a:lnTo>
                  <a:pt x="5481" y="5093"/>
                </a:lnTo>
                <a:lnTo>
                  <a:pt x="5468" y="5073"/>
                </a:lnTo>
                <a:lnTo>
                  <a:pt x="5460" y="5065"/>
                </a:lnTo>
                <a:lnTo>
                  <a:pt x="5422" y="5028"/>
                </a:lnTo>
                <a:lnTo>
                  <a:pt x="5384" y="4984"/>
                </a:lnTo>
                <a:lnTo>
                  <a:pt x="5367" y="4940"/>
                </a:lnTo>
                <a:lnTo>
                  <a:pt x="5346" y="4868"/>
                </a:lnTo>
                <a:lnTo>
                  <a:pt x="5338" y="4776"/>
                </a:lnTo>
                <a:lnTo>
                  <a:pt x="5330" y="4688"/>
                </a:lnTo>
                <a:lnTo>
                  <a:pt x="5316" y="4651"/>
                </a:lnTo>
                <a:lnTo>
                  <a:pt x="5316" y="4639"/>
                </a:lnTo>
                <a:lnTo>
                  <a:pt x="5309" y="4651"/>
                </a:lnTo>
                <a:lnTo>
                  <a:pt x="5292" y="4675"/>
                </a:lnTo>
                <a:lnTo>
                  <a:pt x="5271" y="4688"/>
                </a:lnTo>
                <a:lnTo>
                  <a:pt x="5253" y="4695"/>
                </a:lnTo>
                <a:lnTo>
                  <a:pt x="5224" y="4688"/>
                </a:lnTo>
                <a:lnTo>
                  <a:pt x="5195" y="4675"/>
                </a:lnTo>
                <a:lnTo>
                  <a:pt x="5178" y="4668"/>
                </a:lnTo>
                <a:lnTo>
                  <a:pt x="5157" y="4651"/>
                </a:lnTo>
                <a:lnTo>
                  <a:pt x="5140" y="4631"/>
                </a:lnTo>
                <a:lnTo>
                  <a:pt x="5140" y="4615"/>
                </a:lnTo>
                <a:lnTo>
                  <a:pt x="5149" y="4587"/>
                </a:lnTo>
                <a:lnTo>
                  <a:pt x="5140" y="4567"/>
                </a:lnTo>
                <a:lnTo>
                  <a:pt x="5110" y="4531"/>
                </a:lnTo>
                <a:lnTo>
                  <a:pt x="5073" y="4487"/>
                </a:lnTo>
                <a:lnTo>
                  <a:pt x="5014" y="4443"/>
                </a:lnTo>
                <a:lnTo>
                  <a:pt x="4967" y="4398"/>
                </a:lnTo>
                <a:lnTo>
                  <a:pt x="4930" y="4370"/>
                </a:lnTo>
                <a:lnTo>
                  <a:pt x="4921" y="4362"/>
                </a:lnTo>
                <a:lnTo>
                  <a:pt x="4901" y="4362"/>
                </a:lnTo>
                <a:lnTo>
                  <a:pt x="4883" y="4370"/>
                </a:lnTo>
                <a:lnTo>
                  <a:pt x="4854" y="4386"/>
                </a:lnTo>
                <a:lnTo>
                  <a:pt x="4817" y="4407"/>
                </a:lnTo>
                <a:lnTo>
                  <a:pt x="4787" y="4415"/>
                </a:lnTo>
                <a:lnTo>
                  <a:pt x="4757" y="4407"/>
                </a:lnTo>
                <a:lnTo>
                  <a:pt x="4719" y="4407"/>
                </a:lnTo>
                <a:lnTo>
                  <a:pt x="4673" y="4386"/>
                </a:lnTo>
                <a:lnTo>
                  <a:pt x="4644" y="4386"/>
                </a:lnTo>
                <a:lnTo>
                  <a:pt x="4627" y="4386"/>
                </a:lnTo>
                <a:lnTo>
                  <a:pt x="4581" y="4398"/>
                </a:lnTo>
                <a:lnTo>
                  <a:pt x="4522" y="4386"/>
                </a:lnTo>
                <a:lnTo>
                  <a:pt x="4467" y="4362"/>
                </a:lnTo>
                <a:lnTo>
                  <a:pt x="4400" y="4326"/>
                </a:lnTo>
                <a:lnTo>
                  <a:pt x="4370" y="4306"/>
                </a:lnTo>
                <a:lnTo>
                  <a:pt x="4333" y="4306"/>
                </a:lnTo>
                <a:lnTo>
                  <a:pt x="4265" y="4314"/>
                </a:lnTo>
                <a:lnTo>
                  <a:pt x="4227" y="4314"/>
                </a:lnTo>
                <a:lnTo>
                  <a:pt x="4181" y="4306"/>
                </a:lnTo>
                <a:lnTo>
                  <a:pt x="4134" y="4278"/>
                </a:lnTo>
                <a:lnTo>
                  <a:pt x="4089" y="4234"/>
                </a:lnTo>
                <a:lnTo>
                  <a:pt x="4029" y="4170"/>
                </a:lnTo>
                <a:lnTo>
                  <a:pt x="3984" y="4133"/>
                </a:lnTo>
                <a:lnTo>
                  <a:pt x="3937" y="4110"/>
                </a:lnTo>
                <a:lnTo>
                  <a:pt x="3878" y="4089"/>
                </a:lnTo>
                <a:lnTo>
                  <a:pt x="3848" y="4089"/>
                </a:lnTo>
                <a:lnTo>
                  <a:pt x="3832" y="4110"/>
                </a:lnTo>
                <a:lnTo>
                  <a:pt x="3832" y="4125"/>
                </a:lnTo>
                <a:lnTo>
                  <a:pt x="3832" y="4153"/>
                </a:lnTo>
                <a:lnTo>
                  <a:pt x="3862" y="4205"/>
                </a:lnTo>
                <a:lnTo>
                  <a:pt x="3878" y="4234"/>
                </a:lnTo>
                <a:lnTo>
                  <a:pt x="3899" y="4254"/>
                </a:lnTo>
                <a:lnTo>
                  <a:pt x="3954" y="4278"/>
                </a:lnTo>
                <a:lnTo>
                  <a:pt x="4012" y="4314"/>
                </a:lnTo>
                <a:lnTo>
                  <a:pt x="4059" y="4362"/>
                </a:lnTo>
                <a:lnTo>
                  <a:pt x="4068" y="4386"/>
                </a:lnTo>
                <a:lnTo>
                  <a:pt x="4076" y="4415"/>
                </a:lnTo>
                <a:lnTo>
                  <a:pt x="4089" y="4443"/>
                </a:lnTo>
                <a:lnTo>
                  <a:pt x="4105" y="4458"/>
                </a:lnTo>
                <a:lnTo>
                  <a:pt x="4126" y="4470"/>
                </a:lnTo>
                <a:lnTo>
                  <a:pt x="4152" y="4478"/>
                </a:lnTo>
                <a:lnTo>
                  <a:pt x="4190" y="4470"/>
                </a:lnTo>
                <a:lnTo>
                  <a:pt x="4219" y="4450"/>
                </a:lnTo>
                <a:lnTo>
                  <a:pt x="4257" y="4435"/>
                </a:lnTo>
                <a:lnTo>
                  <a:pt x="4295" y="4398"/>
                </a:lnTo>
                <a:lnTo>
                  <a:pt x="4324" y="4370"/>
                </a:lnTo>
                <a:lnTo>
                  <a:pt x="4354" y="4350"/>
                </a:lnTo>
                <a:lnTo>
                  <a:pt x="4361" y="4362"/>
                </a:lnTo>
                <a:lnTo>
                  <a:pt x="4370" y="4370"/>
                </a:lnTo>
                <a:lnTo>
                  <a:pt x="4379" y="4423"/>
                </a:lnTo>
                <a:lnTo>
                  <a:pt x="4391" y="4450"/>
                </a:lnTo>
                <a:lnTo>
                  <a:pt x="4408" y="4478"/>
                </a:lnTo>
                <a:lnTo>
                  <a:pt x="4429" y="4495"/>
                </a:lnTo>
                <a:lnTo>
                  <a:pt x="4446" y="4515"/>
                </a:lnTo>
                <a:lnTo>
                  <a:pt x="4492" y="4531"/>
                </a:lnTo>
                <a:lnTo>
                  <a:pt x="4513" y="4551"/>
                </a:lnTo>
                <a:lnTo>
                  <a:pt x="4522" y="4567"/>
                </a:lnTo>
                <a:lnTo>
                  <a:pt x="4530" y="4587"/>
                </a:lnTo>
                <a:lnTo>
                  <a:pt x="4530" y="4623"/>
                </a:lnTo>
                <a:lnTo>
                  <a:pt x="4522" y="4688"/>
                </a:lnTo>
                <a:lnTo>
                  <a:pt x="4505" y="4711"/>
                </a:lnTo>
                <a:lnTo>
                  <a:pt x="4476" y="4748"/>
                </a:lnTo>
                <a:lnTo>
                  <a:pt x="4446" y="4811"/>
                </a:lnTo>
                <a:lnTo>
                  <a:pt x="4429" y="4840"/>
                </a:lnTo>
                <a:lnTo>
                  <a:pt x="4400" y="4868"/>
                </a:lnTo>
                <a:lnTo>
                  <a:pt x="4340" y="4904"/>
                </a:lnTo>
                <a:lnTo>
                  <a:pt x="4265" y="4928"/>
                </a:lnTo>
                <a:lnTo>
                  <a:pt x="4240" y="4964"/>
                </a:lnTo>
                <a:lnTo>
                  <a:pt x="4211" y="5001"/>
                </a:lnTo>
                <a:lnTo>
                  <a:pt x="4173" y="5036"/>
                </a:lnTo>
                <a:lnTo>
                  <a:pt x="4143" y="5065"/>
                </a:lnTo>
                <a:lnTo>
                  <a:pt x="4105" y="5073"/>
                </a:lnTo>
                <a:lnTo>
                  <a:pt x="4068" y="5085"/>
                </a:lnTo>
                <a:lnTo>
                  <a:pt x="4000" y="5093"/>
                </a:lnTo>
                <a:lnTo>
                  <a:pt x="3975" y="5109"/>
                </a:lnTo>
                <a:lnTo>
                  <a:pt x="3954" y="5137"/>
                </a:lnTo>
                <a:lnTo>
                  <a:pt x="3946" y="5165"/>
                </a:lnTo>
                <a:lnTo>
                  <a:pt x="3925" y="5173"/>
                </a:lnTo>
                <a:lnTo>
                  <a:pt x="3907" y="5181"/>
                </a:lnTo>
                <a:lnTo>
                  <a:pt x="3878" y="5181"/>
                </a:lnTo>
                <a:lnTo>
                  <a:pt x="3823" y="5193"/>
                </a:lnTo>
                <a:lnTo>
                  <a:pt x="3773" y="5209"/>
                </a:lnTo>
                <a:lnTo>
                  <a:pt x="3735" y="5237"/>
                </a:lnTo>
                <a:lnTo>
                  <a:pt x="3689" y="5253"/>
                </a:lnTo>
                <a:lnTo>
                  <a:pt x="3659" y="5266"/>
                </a:lnTo>
                <a:lnTo>
                  <a:pt x="3642" y="5266"/>
                </a:lnTo>
                <a:lnTo>
                  <a:pt x="3621" y="5253"/>
                </a:lnTo>
                <a:lnTo>
                  <a:pt x="3613" y="5209"/>
                </a:lnTo>
                <a:lnTo>
                  <a:pt x="3605" y="5145"/>
                </a:lnTo>
                <a:lnTo>
                  <a:pt x="3596" y="5101"/>
                </a:lnTo>
                <a:lnTo>
                  <a:pt x="3575" y="5093"/>
                </a:lnTo>
                <a:lnTo>
                  <a:pt x="3567" y="5085"/>
                </a:lnTo>
                <a:lnTo>
                  <a:pt x="3558" y="5036"/>
                </a:lnTo>
                <a:lnTo>
                  <a:pt x="3537" y="4964"/>
                </a:lnTo>
                <a:lnTo>
                  <a:pt x="3499" y="4884"/>
                </a:lnTo>
                <a:lnTo>
                  <a:pt x="3453" y="4820"/>
                </a:lnTo>
                <a:lnTo>
                  <a:pt x="3406" y="4760"/>
                </a:lnTo>
                <a:lnTo>
                  <a:pt x="3378" y="4703"/>
                </a:lnTo>
                <a:lnTo>
                  <a:pt x="3348" y="4639"/>
                </a:lnTo>
                <a:lnTo>
                  <a:pt x="3302" y="4523"/>
                </a:lnTo>
                <a:lnTo>
                  <a:pt x="3293" y="4507"/>
                </a:lnTo>
                <a:lnTo>
                  <a:pt x="3281" y="4495"/>
                </a:lnTo>
                <a:lnTo>
                  <a:pt x="3256" y="4478"/>
                </a:lnTo>
                <a:lnTo>
                  <a:pt x="3235" y="4458"/>
                </a:lnTo>
                <a:lnTo>
                  <a:pt x="3226" y="4450"/>
                </a:lnTo>
                <a:lnTo>
                  <a:pt x="3226" y="4423"/>
                </a:lnTo>
                <a:lnTo>
                  <a:pt x="3205" y="4378"/>
                </a:lnTo>
                <a:lnTo>
                  <a:pt x="3188" y="4350"/>
                </a:lnTo>
                <a:lnTo>
                  <a:pt x="3158" y="4314"/>
                </a:lnTo>
                <a:lnTo>
                  <a:pt x="3150" y="4270"/>
                </a:lnTo>
                <a:lnTo>
                  <a:pt x="3121" y="4225"/>
                </a:lnTo>
                <a:lnTo>
                  <a:pt x="3092" y="4182"/>
                </a:lnTo>
                <a:lnTo>
                  <a:pt x="3066" y="4162"/>
                </a:lnTo>
                <a:lnTo>
                  <a:pt x="3053" y="4162"/>
                </a:lnTo>
                <a:lnTo>
                  <a:pt x="3045" y="4182"/>
                </a:lnTo>
                <a:lnTo>
                  <a:pt x="3045" y="4205"/>
                </a:lnTo>
                <a:lnTo>
                  <a:pt x="3036" y="4218"/>
                </a:lnTo>
                <a:lnTo>
                  <a:pt x="3015" y="4198"/>
                </a:lnTo>
                <a:lnTo>
                  <a:pt x="2991" y="4162"/>
                </a:lnTo>
                <a:lnTo>
                  <a:pt x="2961" y="4133"/>
                </a:lnTo>
                <a:lnTo>
                  <a:pt x="2952" y="4145"/>
                </a:lnTo>
                <a:lnTo>
                  <a:pt x="2952" y="4153"/>
                </a:lnTo>
                <a:lnTo>
                  <a:pt x="2978" y="4234"/>
                </a:lnTo>
                <a:lnTo>
                  <a:pt x="3083" y="4386"/>
                </a:lnTo>
                <a:lnTo>
                  <a:pt x="3129" y="4470"/>
                </a:lnTo>
                <a:lnTo>
                  <a:pt x="3142" y="4515"/>
                </a:lnTo>
                <a:lnTo>
                  <a:pt x="3150" y="4551"/>
                </a:lnTo>
                <a:lnTo>
                  <a:pt x="3150" y="4579"/>
                </a:lnTo>
                <a:lnTo>
                  <a:pt x="3158" y="4587"/>
                </a:lnTo>
                <a:lnTo>
                  <a:pt x="3179" y="4595"/>
                </a:lnTo>
                <a:lnTo>
                  <a:pt x="3197" y="4603"/>
                </a:lnTo>
                <a:lnTo>
                  <a:pt x="3205" y="4623"/>
                </a:lnTo>
                <a:lnTo>
                  <a:pt x="3226" y="4660"/>
                </a:lnTo>
                <a:lnTo>
                  <a:pt x="3235" y="4723"/>
                </a:lnTo>
                <a:lnTo>
                  <a:pt x="3256" y="4796"/>
                </a:lnTo>
                <a:lnTo>
                  <a:pt x="3281" y="4868"/>
                </a:lnTo>
                <a:lnTo>
                  <a:pt x="3310" y="4928"/>
                </a:lnTo>
                <a:lnTo>
                  <a:pt x="3340" y="4984"/>
                </a:lnTo>
                <a:lnTo>
                  <a:pt x="3406" y="5073"/>
                </a:lnTo>
                <a:lnTo>
                  <a:pt x="3453" y="5129"/>
                </a:lnTo>
                <a:lnTo>
                  <a:pt x="3529" y="5173"/>
                </a:lnTo>
                <a:lnTo>
                  <a:pt x="3558" y="5201"/>
                </a:lnTo>
                <a:lnTo>
                  <a:pt x="3584" y="5237"/>
                </a:lnTo>
                <a:lnTo>
                  <a:pt x="3584" y="5266"/>
                </a:lnTo>
                <a:lnTo>
                  <a:pt x="3575" y="5281"/>
                </a:lnTo>
                <a:lnTo>
                  <a:pt x="3567" y="5289"/>
                </a:lnTo>
                <a:lnTo>
                  <a:pt x="3567" y="5301"/>
                </a:lnTo>
                <a:lnTo>
                  <a:pt x="3596" y="5326"/>
                </a:lnTo>
                <a:lnTo>
                  <a:pt x="3621" y="5354"/>
                </a:lnTo>
                <a:lnTo>
                  <a:pt x="3634" y="5374"/>
                </a:lnTo>
                <a:lnTo>
                  <a:pt x="3651" y="5389"/>
                </a:lnTo>
                <a:lnTo>
                  <a:pt x="3680" y="5398"/>
                </a:lnTo>
                <a:lnTo>
                  <a:pt x="3710" y="5409"/>
                </a:lnTo>
                <a:lnTo>
                  <a:pt x="3748" y="5409"/>
                </a:lnTo>
                <a:lnTo>
                  <a:pt x="3823" y="5382"/>
                </a:lnTo>
                <a:lnTo>
                  <a:pt x="3907" y="5346"/>
                </a:lnTo>
                <a:lnTo>
                  <a:pt x="3954" y="5346"/>
                </a:lnTo>
                <a:lnTo>
                  <a:pt x="3984" y="5346"/>
                </a:lnTo>
                <a:lnTo>
                  <a:pt x="4000" y="5346"/>
                </a:lnTo>
                <a:lnTo>
                  <a:pt x="4012" y="5326"/>
                </a:lnTo>
                <a:lnTo>
                  <a:pt x="4029" y="5318"/>
                </a:lnTo>
                <a:lnTo>
                  <a:pt x="4068" y="5289"/>
                </a:lnTo>
                <a:lnTo>
                  <a:pt x="4089" y="5289"/>
                </a:lnTo>
                <a:lnTo>
                  <a:pt x="4089" y="5309"/>
                </a:lnTo>
                <a:lnTo>
                  <a:pt x="4076" y="5382"/>
                </a:lnTo>
                <a:lnTo>
                  <a:pt x="4068" y="5418"/>
                </a:lnTo>
                <a:lnTo>
                  <a:pt x="4059" y="5446"/>
                </a:lnTo>
                <a:lnTo>
                  <a:pt x="4021" y="5506"/>
                </a:lnTo>
                <a:lnTo>
                  <a:pt x="3991" y="5554"/>
                </a:lnTo>
                <a:lnTo>
                  <a:pt x="3984" y="5627"/>
                </a:lnTo>
                <a:lnTo>
                  <a:pt x="3975" y="5671"/>
                </a:lnTo>
                <a:lnTo>
                  <a:pt x="3963" y="5715"/>
                </a:lnTo>
                <a:lnTo>
                  <a:pt x="3925" y="5779"/>
                </a:lnTo>
                <a:lnTo>
                  <a:pt x="3878" y="5831"/>
                </a:lnTo>
                <a:lnTo>
                  <a:pt x="3841" y="5879"/>
                </a:lnTo>
                <a:lnTo>
                  <a:pt x="3710" y="5987"/>
                </a:lnTo>
                <a:lnTo>
                  <a:pt x="3634" y="6060"/>
                </a:lnTo>
                <a:lnTo>
                  <a:pt x="3605" y="6104"/>
                </a:lnTo>
                <a:lnTo>
                  <a:pt x="3567" y="6148"/>
                </a:lnTo>
                <a:lnTo>
                  <a:pt x="3558" y="6157"/>
                </a:lnTo>
                <a:lnTo>
                  <a:pt x="3546" y="6168"/>
                </a:lnTo>
                <a:lnTo>
                  <a:pt x="3508" y="6205"/>
                </a:lnTo>
                <a:lnTo>
                  <a:pt x="3462" y="6229"/>
                </a:lnTo>
                <a:lnTo>
                  <a:pt x="3453" y="6240"/>
                </a:lnTo>
                <a:lnTo>
                  <a:pt x="3445" y="6265"/>
                </a:lnTo>
                <a:lnTo>
                  <a:pt x="3424" y="6349"/>
                </a:lnTo>
                <a:lnTo>
                  <a:pt x="3385" y="6401"/>
                </a:lnTo>
                <a:lnTo>
                  <a:pt x="3369" y="6421"/>
                </a:lnTo>
                <a:lnTo>
                  <a:pt x="3357" y="6437"/>
                </a:lnTo>
                <a:lnTo>
                  <a:pt x="3357" y="6465"/>
                </a:lnTo>
                <a:lnTo>
                  <a:pt x="3369" y="6493"/>
                </a:lnTo>
                <a:lnTo>
                  <a:pt x="3378" y="6530"/>
                </a:lnTo>
                <a:lnTo>
                  <a:pt x="3394" y="6558"/>
                </a:lnTo>
                <a:lnTo>
                  <a:pt x="3415" y="6582"/>
                </a:lnTo>
                <a:lnTo>
                  <a:pt x="3415" y="6618"/>
                </a:lnTo>
                <a:lnTo>
                  <a:pt x="3415" y="6710"/>
                </a:lnTo>
                <a:lnTo>
                  <a:pt x="3424" y="6746"/>
                </a:lnTo>
                <a:lnTo>
                  <a:pt x="3445" y="6783"/>
                </a:lnTo>
                <a:lnTo>
                  <a:pt x="3453" y="6798"/>
                </a:lnTo>
                <a:lnTo>
                  <a:pt x="3462" y="6818"/>
                </a:lnTo>
                <a:lnTo>
                  <a:pt x="3462" y="6883"/>
                </a:lnTo>
                <a:lnTo>
                  <a:pt x="3462" y="7008"/>
                </a:lnTo>
                <a:lnTo>
                  <a:pt x="3470" y="7071"/>
                </a:lnTo>
                <a:lnTo>
                  <a:pt x="3462" y="7116"/>
                </a:lnTo>
                <a:lnTo>
                  <a:pt x="3406" y="7188"/>
                </a:lnTo>
                <a:lnTo>
                  <a:pt x="3357" y="7244"/>
                </a:lnTo>
                <a:lnTo>
                  <a:pt x="3310" y="7260"/>
                </a:lnTo>
                <a:lnTo>
                  <a:pt x="3263" y="7288"/>
                </a:lnTo>
                <a:lnTo>
                  <a:pt x="3226" y="7324"/>
                </a:lnTo>
                <a:lnTo>
                  <a:pt x="3167" y="7376"/>
                </a:lnTo>
                <a:lnTo>
                  <a:pt x="3113" y="7413"/>
                </a:lnTo>
                <a:lnTo>
                  <a:pt x="3083" y="7441"/>
                </a:lnTo>
                <a:lnTo>
                  <a:pt x="3083" y="7449"/>
                </a:lnTo>
                <a:lnTo>
                  <a:pt x="3092" y="7469"/>
                </a:lnTo>
                <a:lnTo>
                  <a:pt x="3121" y="7497"/>
                </a:lnTo>
                <a:lnTo>
                  <a:pt x="3142" y="7533"/>
                </a:lnTo>
                <a:lnTo>
                  <a:pt x="3142" y="7585"/>
                </a:lnTo>
                <a:lnTo>
                  <a:pt x="3142" y="7649"/>
                </a:lnTo>
                <a:lnTo>
                  <a:pt x="3121" y="7694"/>
                </a:lnTo>
                <a:lnTo>
                  <a:pt x="3092" y="7722"/>
                </a:lnTo>
                <a:lnTo>
                  <a:pt x="3045" y="7757"/>
                </a:lnTo>
                <a:lnTo>
                  <a:pt x="2999" y="7794"/>
                </a:lnTo>
                <a:lnTo>
                  <a:pt x="2970" y="7830"/>
                </a:lnTo>
                <a:lnTo>
                  <a:pt x="2970" y="7866"/>
                </a:lnTo>
                <a:lnTo>
                  <a:pt x="2961" y="7930"/>
                </a:lnTo>
                <a:lnTo>
                  <a:pt x="2961" y="7990"/>
                </a:lnTo>
                <a:lnTo>
                  <a:pt x="2940" y="8039"/>
                </a:lnTo>
                <a:lnTo>
                  <a:pt x="2902" y="8083"/>
                </a:lnTo>
                <a:lnTo>
                  <a:pt x="2856" y="8135"/>
                </a:lnTo>
                <a:lnTo>
                  <a:pt x="2750" y="8255"/>
                </a:lnTo>
                <a:lnTo>
                  <a:pt x="2704" y="8300"/>
                </a:lnTo>
                <a:lnTo>
                  <a:pt x="2658" y="8335"/>
                </a:lnTo>
                <a:lnTo>
                  <a:pt x="2599" y="8372"/>
                </a:lnTo>
                <a:lnTo>
                  <a:pt x="2544" y="8400"/>
                </a:lnTo>
                <a:lnTo>
                  <a:pt x="2507" y="8416"/>
                </a:lnTo>
                <a:lnTo>
                  <a:pt x="2477" y="8416"/>
                </a:lnTo>
                <a:lnTo>
                  <a:pt x="2460" y="8408"/>
                </a:lnTo>
                <a:lnTo>
                  <a:pt x="2460" y="8400"/>
                </a:lnTo>
                <a:lnTo>
                  <a:pt x="2448" y="8388"/>
                </a:lnTo>
                <a:lnTo>
                  <a:pt x="2431" y="8388"/>
                </a:lnTo>
                <a:lnTo>
                  <a:pt x="2401" y="8388"/>
                </a:lnTo>
                <a:lnTo>
                  <a:pt x="2393" y="8388"/>
                </a:lnTo>
                <a:lnTo>
                  <a:pt x="2364" y="8408"/>
                </a:lnTo>
                <a:lnTo>
                  <a:pt x="2347" y="8424"/>
                </a:lnTo>
                <a:lnTo>
                  <a:pt x="2326" y="8436"/>
                </a:lnTo>
                <a:lnTo>
                  <a:pt x="2308" y="8424"/>
                </a:lnTo>
                <a:lnTo>
                  <a:pt x="2280" y="8416"/>
                </a:lnTo>
                <a:lnTo>
                  <a:pt x="2259" y="8416"/>
                </a:lnTo>
                <a:lnTo>
                  <a:pt x="2250" y="8424"/>
                </a:lnTo>
                <a:lnTo>
                  <a:pt x="2221" y="8444"/>
                </a:lnTo>
                <a:lnTo>
                  <a:pt x="2212" y="8436"/>
                </a:lnTo>
                <a:lnTo>
                  <a:pt x="2195" y="8424"/>
                </a:lnTo>
                <a:lnTo>
                  <a:pt x="2182" y="8416"/>
                </a:lnTo>
                <a:lnTo>
                  <a:pt x="2166" y="8416"/>
                </a:lnTo>
                <a:lnTo>
                  <a:pt x="2128" y="8408"/>
                </a:lnTo>
                <a:lnTo>
                  <a:pt x="2107" y="8408"/>
                </a:lnTo>
                <a:lnTo>
                  <a:pt x="2099" y="8372"/>
                </a:lnTo>
                <a:lnTo>
                  <a:pt x="2090" y="8335"/>
                </a:lnTo>
                <a:lnTo>
                  <a:pt x="2099" y="8308"/>
                </a:lnTo>
                <a:lnTo>
                  <a:pt x="2099" y="8272"/>
                </a:lnTo>
                <a:lnTo>
                  <a:pt x="2090" y="8227"/>
                </a:lnTo>
                <a:lnTo>
                  <a:pt x="2044" y="8135"/>
                </a:lnTo>
                <a:lnTo>
                  <a:pt x="2031" y="8091"/>
                </a:lnTo>
                <a:lnTo>
                  <a:pt x="2023" y="8055"/>
                </a:lnTo>
                <a:lnTo>
                  <a:pt x="2023" y="8039"/>
                </a:lnTo>
                <a:lnTo>
                  <a:pt x="2015" y="8027"/>
                </a:lnTo>
                <a:lnTo>
                  <a:pt x="1994" y="8010"/>
                </a:lnTo>
                <a:lnTo>
                  <a:pt x="1976" y="7990"/>
                </a:lnTo>
                <a:lnTo>
                  <a:pt x="1955" y="7975"/>
                </a:lnTo>
                <a:lnTo>
                  <a:pt x="1955" y="7947"/>
                </a:lnTo>
                <a:lnTo>
                  <a:pt x="1917" y="7750"/>
                </a:lnTo>
                <a:lnTo>
                  <a:pt x="1901" y="7641"/>
                </a:lnTo>
                <a:lnTo>
                  <a:pt x="1880" y="7569"/>
                </a:lnTo>
                <a:lnTo>
                  <a:pt x="1817" y="7461"/>
                </a:lnTo>
                <a:lnTo>
                  <a:pt x="1779" y="7396"/>
                </a:lnTo>
                <a:lnTo>
                  <a:pt x="1758" y="7332"/>
                </a:lnTo>
                <a:lnTo>
                  <a:pt x="1749" y="7268"/>
                </a:lnTo>
                <a:lnTo>
                  <a:pt x="1741" y="7188"/>
                </a:lnTo>
                <a:lnTo>
                  <a:pt x="1749" y="7099"/>
                </a:lnTo>
                <a:lnTo>
                  <a:pt x="1758" y="7063"/>
                </a:lnTo>
                <a:lnTo>
                  <a:pt x="1766" y="7036"/>
                </a:lnTo>
                <a:lnTo>
                  <a:pt x="1804" y="6979"/>
                </a:lnTo>
                <a:lnTo>
                  <a:pt x="1825" y="6927"/>
                </a:lnTo>
                <a:lnTo>
                  <a:pt x="1833" y="6891"/>
                </a:lnTo>
                <a:lnTo>
                  <a:pt x="1833" y="6846"/>
                </a:lnTo>
                <a:lnTo>
                  <a:pt x="1825" y="6710"/>
                </a:lnTo>
                <a:lnTo>
                  <a:pt x="1804" y="6573"/>
                </a:lnTo>
                <a:lnTo>
                  <a:pt x="1787" y="6522"/>
                </a:lnTo>
                <a:lnTo>
                  <a:pt x="1766" y="6473"/>
                </a:lnTo>
                <a:lnTo>
                  <a:pt x="1749" y="6437"/>
                </a:lnTo>
                <a:lnTo>
                  <a:pt x="1720" y="6393"/>
                </a:lnTo>
                <a:lnTo>
                  <a:pt x="1627" y="6293"/>
                </a:lnTo>
                <a:lnTo>
                  <a:pt x="1589" y="6249"/>
                </a:lnTo>
                <a:lnTo>
                  <a:pt x="1560" y="6212"/>
                </a:lnTo>
                <a:lnTo>
                  <a:pt x="1552" y="6185"/>
                </a:lnTo>
                <a:lnTo>
                  <a:pt x="1560" y="6168"/>
                </a:lnTo>
                <a:lnTo>
                  <a:pt x="1589" y="6120"/>
                </a:lnTo>
                <a:lnTo>
                  <a:pt x="1598" y="6104"/>
                </a:lnTo>
                <a:lnTo>
                  <a:pt x="1606" y="6068"/>
                </a:lnTo>
                <a:lnTo>
                  <a:pt x="1606" y="6004"/>
                </a:lnTo>
                <a:lnTo>
                  <a:pt x="1606" y="5940"/>
                </a:lnTo>
                <a:lnTo>
                  <a:pt x="1606" y="5915"/>
                </a:lnTo>
                <a:lnTo>
                  <a:pt x="1598" y="5879"/>
                </a:lnTo>
                <a:lnTo>
                  <a:pt x="1577" y="5844"/>
                </a:lnTo>
                <a:lnTo>
                  <a:pt x="1552" y="5815"/>
                </a:lnTo>
                <a:lnTo>
                  <a:pt x="1522" y="5787"/>
                </a:lnTo>
                <a:lnTo>
                  <a:pt x="1501" y="5779"/>
                </a:lnTo>
                <a:lnTo>
                  <a:pt x="1493" y="5779"/>
                </a:lnTo>
                <a:lnTo>
                  <a:pt x="1484" y="5787"/>
                </a:lnTo>
                <a:lnTo>
                  <a:pt x="1463" y="5824"/>
                </a:lnTo>
                <a:lnTo>
                  <a:pt x="1446" y="5831"/>
                </a:lnTo>
                <a:lnTo>
                  <a:pt x="1425" y="5844"/>
                </a:lnTo>
                <a:lnTo>
                  <a:pt x="1400" y="5831"/>
                </a:lnTo>
                <a:lnTo>
                  <a:pt x="1388" y="5824"/>
                </a:lnTo>
                <a:lnTo>
                  <a:pt x="1362" y="5795"/>
                </a:lnTo>
                <a:lnTo>
                  <a:pt x="1332" y="5743"/>
                </a:lnTo>
                <a:lnTo>
                  <a:pt x="1295" y="5715"/>
                </a:lnTo>
                <a:lnTo>
                  <a:pt x="1257" y="5687"/>
                </a:lnTo>
                <a:lnTo>
                  <a:pt x="1266" y="5699"/>
                </a:lnTo>
                <a:lnTo>
                  <a:pt x="1257" y="5687"/>
                </a:lnTo>
                <a:lnTo>
                  <a:pt x="1248" y="5687"/>
                </a:lnTo>
                <a:lnTo>
                  <a:pt x="1236" y="5699"/>
                </a:lnTo>
                <a:lnTo>
                  <a:pt x="1211" y="5699"/>
                </a:lnTo>
                <a:lnTo>
                  <a:pt x="1182" y="5687"/>
                </a:lnTo>
                <a:lnTo>
                  <a:pt x="1152" y="5699"/>
                </a:lnTo>
                <a:lnTo>
                  <a:pt x="1123" y="5707"/>
                </a:lnTo>
                <a:lnTo>
                  <a:pt x="1105" y="5723"/>
                </a:lnTo>
                <a:lnTo>
                  <a:pt x="1097" y="5735"/>
                </a:lnTo>
                <a:lnTo>
                  <a:pt x="1084" y="5735"/>
                </a:lnTo>
                <a:lnTo>
                  <a:pt x="1030" y="5751"/>
                </a:lnTo>
                <a:lnTo>
                  <a:pt x="955" y="5787"/>
                </a:lnTo>
                <a:lnTo>
                  <a:pt x="916" y="5807"/>
                </a:lnTo>
                <a:lnTo>
                  <a:pt x="870" y="5807"/>
                </a:lnTo>
                <a:lnTo>
                  <a:pt x="819" y="5795"/>
                </a:lnTo>
                <a:lnTo>
                  <a:pt x="782" y="5787"/>
                </a:lnTo>
                <a:lnTo>
                  <a:pt x="744" y="5779"/>
                </a:lnTo>
                <a:lnTo>
                  <a:pt x="706" y="5787"/>
                </a:lnTo>
                <a:lnTo>
                  <a:pt x="643" y="5807"/>
                </a:lnTo>
                <a:lnTo>
                  <a:pt x="576" y="5824"/>
                </a:lnTo>
                <a:lnTo>
                  <a:pt x="538" y="5824"/>
                </a:lnTo>
                <a:lnTo>
                  <a:pt x="500" y="5824"/>
                </a:lnTo>
                <a:lnTo>
                  <a:pt x="470" y="5807"/>
                </a:lnTo>
                <a:lnTo>
                  <a:pt x="454" y="5787"/>
                </a:lnTo>
                <a:lnTo>
                  <a:pt x="395" y="5735"/>
                </a:lnTo>
                <a:lnTo>
                  <a:pt x="290" y="5634"/>
                </a:lnTo>
                <a:lnTo>
                  <a:pt x="243" y="5579"/>
                </a:lnTo>
                <a:lnTo>
                  <a:pt x="227" y="5562"/>
                </a:lnTo>
                <a:lnTo>
                  <a:pt x="227" y="5542"/>
                </a:lnTo>
                <a:lnTo>
                  <a:pt x="213" y="5498"/>
                </a:lnTo>
                <a:lnTo>
                  <a:pt x="176" y="5454"/>
                </a:lnTo>
                <a:lnTo>
                  <a:pt x="92" y="5374"/>
                </a:lnTo>
                <a:lnTo>
                  <a:pt x="45" y="5338"/>
                </a:lnTo>
                <a:lnTo>
                  <a:pt x="16" y="5289"/>
                </a:lnTo>
                <a:lnTo>
                  <a:pt x="0" y="5246"/>
                </a:lnTo>
                <a:lnTo>
                  <a:pt x="0" y="5193"/>
                </a:lnTo>
                <a:lnTo>
                  <a:pt x="0" y="5137"/>
                </a:lnTo>
                <a:lnTo>
                  <a:pt x="16" y="5093"/>
                </a:lnTo>
                <a:lnTo>
                  <a:pt x="37" y="4993"/>
                </a:lnTo>
                <a:lnTo>
                  <a:pt x="45" y="4920"/>
                </a:lnTo>
                <a:lnTo>
                  <a:pt x="54" y="4848"/>
                </a:lnTo>
                <a:lnTo>
                  <a:pt x="45" y="4776"/>
                </a:lnTo>
                <a:lnTo>
                  <a:pt x="37" y="4711"/>
                </a:lnTo>
                <a:lnTo>
                  <a:pt x="16" y="4631"/>
                </a:lnTo>
                <a:lnTo>
                  <a:pt x="16" y="4595"/>
                </a:lnTo>
                <a:lnTo>
                  <a:pt x="37" y="4579"/>
                </a:lnTo>
                <a:lnTo>
                  <a:pt x="92" y="4531"/>
                </a:lnTo>
                <a:lnTo>
                  <a:pt x="121" y="4507"/>
                </a:lnTo>
                <a:lnTo>
                  <a:pt x="129" y="4470"/>
                </a:lnTo>
                <a:lnTo>
                  <a:pt x="138" y="4423"/>
                </a:lnTo>
                <a:lnTo>
                  <a:pt x="168" y="4378"/>
                </a:lnTo>
                <a:lnTo>
                  <a:pt x="197" y="4342"/>
                </a:lnTo>
                <a:lnTo>
                  <a:pt x="206" y="4326"/>
                </a:lnTo>
                <a:lnTo>
                  <a:pt x="213" y="4306"/>
                </a:lnTo>
                <a:lnTo>
                  <a:pt x="213" y="4278"/>
                </a:lnTo>
                <a:lnTo>
                  <a:pt x="227" y="4262"/>
                </a:lnTo>
                <a:lnTo>
                  <a:pt x="234" y="4242"/>
                </a:lnTo>
                <a:lnTo>
                  <a:pt x="272" y="4234"/>
                </a:lnTo>
                <a:lnTo>
                  <a:pt x="349" y="4190"/>
                </a:lnTo>
                <a:lnTo>
                  <a:pt x="377" y="4170"/>
                </a:lnTo>
                <a:lnTo>
                  <a:pt x="424" y="4145"/>
                </a:lnTo>
                <a:lnTo>
                  <a:pt x="433" y="4133"/>
                </a:lnTo>
                <a:lnTo>
                  <a:pt x="433" y="4073"/>
                </a:lnTo>
                <a:lnTo>
                  <a:pt x="433" y="4017"/>
                </a:lnTo>
                <a:lnTo>
                  <a:pt x="441" y="3989"/>
                </a:lnTo>
                <a:lnTo>
                  <a:pt x="479" y="3909"/>
                </a:lnTo>
                <a:lnTo>
                  <a:pt x="508" y="3864"/>
                </a:lnTo>
                <a:lnTo>
                  <a:pt x="529" y="3844"/>
                </a:lnTo>
                <a:lnTo>
                  <a:pt x="555" y="3829"/>
                </a:lnTo>
                <a:lnTo>
                  <a:pt x="605" y="3800"/>
                </a:lnTo>
                <a:lnTo>
                  <a:pt x="643" y="3784"/>
                </a:lnTo>
                <a:lnTo>
                  <a:pt x="643" y="3764"/>
                </a:lnTo>
                <a:lnTo>
                  <a:pt x="630" y="3764"/>
                </a:lnTo>
                <a:lnTo>
                  <a:pt x="630" y="3749"/>
                </a:lnTo>
                <a:lnTo>
                  <a:pt x="630" y="3728"/>
                </a:lnTo>
                <a:lnTo>
                  <a:pt x="630" y="3720"/>
                </a:lnTo>
                <a:lnTo>
                  <a:pt x="660" y="3692"/>
                </a:lnTo>
                <a:lnTo>
                  <a:pt x="681" y="3684"/>
                </a:lnTo>
                <a:lnTo>
                  <a:pt x="689" y="3684"/>
                </a:lnTo>
                <a:lnTo>
                  <a:pt x="719" y="3692"/>
                </a:lnTo>
                <a:lnTo>
                  <a:pt x="735" y="3700"/>
                </a:lnTo>
                <a:lnTo>
                  <a:pt x="744" y="3712"/>
                </a:lnTo>
                <a:lnTo>
                  <a:pt x="756" y="3712"/>
                </a:lnTo>
                <a:lnTo>
                  <a:pt x="782" y="3720"/>
                </a:lnTo>
                <a:lnTo>
                  <a:pt x="812" y="3712"/>
                </a:lnTo>
                <a:lnTo>
                  <a:pt x="832" y="3712"/>
                </a:lnTo>
                <a:lnTo>
                  <a:pt x="849" y="3720"/>
                </a:lnTo>
                <a:lnTo>
                  <a:pt x="887" y="3736"/>
                </a:lnTo>
                <a:lnTo>
                  <a:pt x="895" y="3720"/>
                </a:lnTo>
                <a:lnTo>
                  <a:pt x="908" y="3700"/>
                </a:lnTo>
                <a:lnTo>
                  <a:pt x="925" y="3692"/>
                </a:lnTo>
                <a:lnTo>
                  <a:pt x="946" y="3684"/>
                </a:lnTo>
                <a:lnTo>
                  <a:pt x="983" y="3664"/>
                </a:lnTo>
                <a:lnTo>
                  <a:pt x="1009" y="3647"/>
                </a:lnTo>
                <a:lnTo>
                  <a:pt x="1039" y="3640"/>
                </a:lnTo>
                <a:lnTo>
                  <a:pt x="1135" y="3619"/>
                </a:lnTo>
                <a:lnTo>
                  <a:pt x="1198" y="3612"/>
                </a:lnTo>
                <a:lnTo>
                  <a:pt x="1248" y="3619"/>
                </a:lnTo>
                <a:lnTo>
                  <a:pt x="1287" y="3619"/>
                </a:lnTo>
                <a:lnTo>
                  <a:pt x="1325" y="3619"/>
                </a:lnTo>
                <a:lnTo>
                  <a:pt x="1362" y="3612"/>
                </a:lnTo>
                <a:lnTo>
                  <a:pt x="1379" y="3604"/>
                </a:lnTo>
                <a:lnTo>
                  <a:pt x="1417" y="3604"/>
                </a:lnTo>
                <a:lnTo>
                  <a:pt x="1493" y="3592"/>
                </a:lnTo>
                <a:lnTo>
                  <a:pt x="1552" y="3584"/>
                </a:lnTo>
                <a:lnTo>
                  <a:pt x="1589" y="3567"/>
                </a:lnTo>
                <a:lnTo>
                  <a:pt x="1606" y="3567"/>
                </a:lnTo>
                <a:lnTo>
                  <a:pt x="1627" y="3584"/>
                </a:lnTo>
                <a:lnTo>
                  <a:pt x="1644" y="3619"/>
                </a:lnTo>
                <a:lnTo>
                  <a:pt x="1674" y="3684"/>
                </a:lnTo>
                <a:lnTo>
                  <a:pt x="1682" y="3720"/>
                </a:lnTo>
                <a:lnTo>
                  <a:pt x="1674" y="3756"/>
                </a:lnTo>
                <a:lnTo>
                  <a:pt x="1636" y="3820"/>
                </a:lnTo>
                <a:lnTo>
                  <a:pt x="1636" y="3844"/>
                </a:lnTo>
                <a:lnTo>
                  <a:pt x="1636" y="3857"/>
                </a:lnTo>
                <a:lnTo>
                  <a:pt x="1644" y="3857"/>
                </a:lnTo>
                <a:lnTo>
                  <a:pt x="1703" y="3872"/>
                </a:lnTo>
                <a:lnTo>
                  <a:pt x="1720" y="3900"/>
                </a:lnTo>
                <a:lnTo>
                  <a:pt x="1728" y="3909"/>
                </a:lnTo>
                <a:lnTo>
                  <a:pt x="1758" y="3909"/>
                </a:lnTo>
                <a:lnTo>
                  <a:pt x="1825" y="3909"/>
                </a:lnTo>
                <a:lnTo>
                  <a:pt x="1842" y="3917"/>
                </a:lnTo>
                <a:lnTo>
                  <a:pt x="1871" y="3937"/>
                </a:lnTo>
                <a:lnTo>
                  <a:pt x="1931" y="3973"/>
                </a:lnTo>
                <a:lnTo>
                  <a:pt x="1955" y="4001"/>
                </a:lnTo>
                <a:lnTo>
                  <a:pt x="1985" y="4009"/>
                </a:lnTo>
                <a:lnTo>
                  <a:pt x="2060" y="4025"/>
                </a:lnTo>
                <a:lnTo>
                  <a:pt x="2099" y="4045"/>
                </a:lnTo>
                <a:lnTo>
                  <a:pt x="2128" y="4053"/>
                </a:lnTo>
                <a:lnTo>
                  <a:pt x="2144" y="4045"/>
                </a:lnTo>
                <a:lnTo>
                  <a:pt x="2158" y="4037"/>
                </a:lnTo>
                <a:lnTo>
                  <a:pt x="2166" y="4017"/>
                </a:lnTo>
                <a:lnTo>
                  <a:pt x="2174" y="3981"/>
                </a:lnTo>
                <a:lnTo>
                  <a:pt x="2182" y="3945"/>
                </a:lnTo>
                <a:lnTo>
                  <a:pt x="2195" y="3929"/>
                </a:lnTo>
                <a:lnTo>
                  <a:pt x="2221" y="3909"/>
                </a:lnTo>
                <a:lnTo>
                  <a:pt x="2250" y="3909"/>
                </a:lnTo>
                <a:lnTo>
                  <a:pt x="2296" y="3909"/>
                </a:lnTo>
                <a:lnTo>
                  <a:pt x="2347" y="3917"/>
                </a:lnTo>
                <a:lnTo>
                  <a:pt x="2469" y="3965"/>
                </a:lnTo>
                <a:lnTo>
                  <a:pt x="2591" y="4001"/>
                </a:lnTo>
                <a:lnTo>
                  <a:pt x="2666" y="4017"/>
                </a:lnTo>
                <a:lnTo>
                  <a:pt x="2713" y="4025"/>
                </a:lnTo>
                <a:lnTo>
                  <a:pt x="2734" y="4025"/>
                </a:lnTo>
                <a:lnTo>
                  <a:pt x="2750" y="4025"/>
                </a:lnTo>
                <a:lnTo>
                  <a:pt x="2772" y="4017"/>
                </a:lnTo>
                <a:lnTo>
                  <a:pt x="2780" y="4001"/>
                </a:lnTo>
                <a:lnTo>
                  <a:pt x="2801" y="3989"/>
                </a:lnTo>
                <a:lnTo>
                  <a:pt x="2839" y="3989"/>
                </a:lnTo>
                <a:lnTo>
                  <a:pt x="2865" y="3989"/>
                </a:lnTo>
                <a:lnTo>
                  <a:pt x="2923" y="4009"/>
                </a:lnTo>
                <a:lnTo>
                  <a:pt x="2961" y="4025"/>
                </a:lnTo>
                <a:lnTo>
                  <a:pt x="2978" y="4025"/>
                </a:lnTo>
                <a:lnTo>
                  <a:pt x="2999" y="4017"/>
                </a:lnTo>
                <a:lnTo>
                  <a:pt x="3029" y="4001"/>
                </a:lnTo>
                <a:lnTo>
                  <a:pt x="3045" y="3981"/>
                </a:lnTo>
                <a:lnTo>
                  <a:pt x="3053" y="3965"/>
                </a:lnTo>
                <a:lnTo>
                  <a:pt x="3066" y="3937"/>
                </a:lnTo>
                <a:lnTo>
                  <a:pt x="3066" y="3917"/>
                </a:lnTo>
                <a:lnTo>
                  <a:pt x="3066" y="3900"/>
                </a:lnTo>
                <a:lnTo>
                  <a:pt x="3083" y="3844"/>
                </a:lnTo>
                <a:lnTo>
                  <a:pt x="3121" y="3736"/>
                </a:lnTo>
                <a:lnTo>
                  <a:pt x="3121" y="3700"/>
                </a:lnTo>
                <a:lnTo>
                  <a:pt x="3121" y="3664"/>
                </a:lnTo>
                <a:lnTo>
                  <a:pt x="3121" y="3640"/>
                </a:lnTo>
                <a:lnTo>
                  <a:pt x="3121" y="3619"/>
                </a:lnTo>
                <a:lnTo>
                  <a:pt x="3129" y="3619"/>
                </a:lnTo>
                <a:lnTo>
                  <a:pt x="3142" y="3619"/>
                </a:lnTo>
                <a:lnTo>
                  <a:pt x="3129" y="3619"/>
                </a:lnTo>
                <a:lnTo>
                  <a:pt x="3066" y="3619"/>
                </a:lnTo>
                <a:lnTo>
                  <a:pt x="2940" y="3640"/>
                </a:lnTo>
                <a:lnTo>
                  <a:pt x="2893" y="3640"/>
                </a:lnTo>
                <a:lnTo>
                  <a:pt x="2839" y="3627"/>
                </a:lnTo>
                <a:lnTo>
                  <a:pt x="2772" y="3612"/>
                </a:lnTo>
                <a:lnTo>
                  <a:pt x="2734" y="3627"/>
                </a:lnTo>
                <a:lnTo>
                  <a:pt x="2704" y="3627"/>
                </a:lnTo>
                <a:lnTo>
                  <a:pt x="2675" y="3627"/>
                </a:lnTo>
                <a:lnTo>
                  <a:pt x="2637" y="3604"/>
                </a:lnTo>
                <a:lnTo>
                  <a:pt x="2620" y="3567"/>
                </a:lnTo>
                <a:lnTo>
                  <a:pt x="2612" y="3539"/>
                </a:lnTo>
                <a:lnTo>
                  <a:pt x="2591" y="3531"/>
                </a:lnTo>
                <a:lnTo>
                  <a:pt x="2574" y="3519"/>
                </a:lnTo>
                <a:lnTo>
                  <a:pt x="2553" y="3519"/>
                </a:lnTo>
                <a:lnTo>
                  <a:pt x="2544" y="3504"/>
                </a:lnTo>
                <a:lnTo>
                  <a:pt x="2544" y="3484"/>
                </a:lnTo>
                <a:lnTo>
                  <a:pt x="2553" y="3475"/>
                </a:lnTo>
                <a:lnTo>
                  <a:pt x="2553" y="3459"/>
                </a:lnTo>
                <a:lnTo>
                  <a:pt x="2544" y="3374"/>
                </a:lnTo>
                <a:lnTo>
                  <a:pt x="2536" y="3339"/>
                </a:lnTo>
                <a:lnTo>
                  <a:pt x="2515" y="3314"/>
                </a:lnTo>
                <a:lnTo>
                  <a:pt x="2498" y="3303"/>
                </a:lnTo>
                <a:lnTo>
                  <a:pt x="2477" y="3294"/>
                </a:lnTo>
                <a:lnTo>
                  <a:pt x="2448" y="3314"/>
                </a:lnTo>
                <a:lnTo>
                  <a:pt x="2423" y="3331"/>
                </a:lnTo>
                <a:lnTo>
                  <a:pt x="2372" y="3395"/>
                </a:lnTo>
                <a:lnTo>
                  <a:pt x="2347" y="3447"/>
                </a:lnTo>
                <a:lnTo>
                  <a:pt x="2347" y="3475"/>
                </a:lnTo>
                <a:lnTo>
                  <a:pt x="2347" y="3496"/>
                </a:lnTo>
                <a:lnTo>
                  <a:pt x="2347" y="3475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71" name="Freeform 19"/>
          <p:cNvSpPr>
            <a:spLocks noChangeArrowheads="1"/>
          </p:cNvSpPr>
          <p:nvPr/>
        </p:nvSpPr>
        <p:spPr bwMode="auto">
          <a:xfrm>
            <a:off x="3875088" y="3895725"/>
            <a:ext cx="885825" cy="709613"/>
          </a:xfrm>
          <a:custGeom>
            <a:avLst/>
            <a:gdLst>
              <a:gd name="T0" fmla="*/ 2147483647 w 2462"/>
              <a:gd name="T1" fmla="*/ 2147483647 h 1972"/>
              <a:gd name="T2" fmla="*/ 2147483647 w 2462"/>
              <a:gd name="T3" fmla="*/ 2147483647 h 1972"/>
              <a:gd name="T4" fmla="*/ 2147483647 w 2462"/>
              <a:gd name="T5" fmla="*/ 2147483647 h 1972"/>
              <a:gd name="T6" fmla="*/ 2147483647 w 2462"/>
              <a:gd name="T7" fmla="*/ 2147483647 h 1972"/>
              <a:gd name="T8" fmla="*/ 2147483647 w 2462"/>
              <a:gd name="T9" fmla="*/ 2147483647 h 1972"/>
              <a:gd name="T10" fmla="*/ 2147483647 w 2462"/>
              <a:gd name="T11" fmla="*/ 2147483647 h 1972"/>
              <a:gd name="T12" fmla="*/ 2147483647 w 2462"/>
              <a:gd name="T13" fmla="*/ 2147483647 h 1972"/>
              <a:gd name="T14" fmla="*/ 2147483647 w 2462"/>
              <a:gd name="T15" fmla="*/ 2147483647 h 1972"/>
              <a:gd name="T16" fmla="*/ 2147483647 w 2462"/>
              <a:gd name="T17" fmla="*/ 2147483647 h 1972"/>
              <a:gd name="T18" fmla="*/ 2147483647 w 2462"/>
              <a:gd name="T19" fmla="*/ 2147483647 h 1972"/>
              <a:gd name="T20" fmla="*/ 2147483647 w 2462"/>
              <a:gd name="T21" fmla="*/ 2147483647 h 1972"/>
              <a:gd name="T22" fmla="*/ 2147483647 w 2462"/>
              <a:gd name="T23" fmla="*/ 2147483647 h 1972"/>
              <a:gd name="T24" fmla="*/ 2147483647 w 2462"/>
              <a:gd name="T25" fmla="*/ 2147483647 h 1972"/>
              <a:gd name="T26" fmla="*/ 2147483647 w 2462"/>
              <a:gd name="T27" fmla="*/ 2147483647 h 1972"/>
              <a:gd name="T28" fmla="*/ 2147483647 w 2462"/>
              <a:gd name="T29" fmla="*/ 2147483647 h 1972"/>
              <a:gd name="T30" fmla="*/ 2147483647 w 2462"/>
              <a:gd name="T31" fmla="*/ 2147483647 h 1972"/>
              <a:gd name="T32" fmla="*/ 2147483647 w 2462"/>
              <a:gd name="T33" fmla="*/ 2147483647 h 1972"/>
              <a:gd name="T34" fmla="*/ 2147483647 w 2462"/>
              <a:gd name="T35" fmla="*/ 2147483647 h 1972"/>
              <a:gd name="T36" fmla="*/ 2147483647 w 2462"/>
              <a:gd name="T37" fmla="*/ 2147483647 h 1972"/>
              <a:gd name="T38" fmla="*/ 2147483647 w 2462"/>
              <a:gd name="T39" fmla="*/ 2147483647 h 1972"/>
              <a:gd name="T40" fmla="*/ 2147483647 w 2462"/>
              <a:gd name="T41" fmla="*/ 2147483647 h 1972"/>
              <a:gd name="T42" fmla="*/ 2147483647 w 2462"/>
              <a:gd name="T43" fmla="*/ 2147483647 h 1972"/>
              <a:gd name="T44" fmla="*/ 2147483647 w 2462"/>
              <a:gd name="T45" fmla="*/ 2147483647 h 1972"/>
              <a:gd name="T46" fmla="*/ 2147483647 w 2462"/>
              <a:gd name="T47" fmla="*/ 2147483647 h 1972"/>
              <a:gd name="T48" fmla="*/ 2147483647 w 2462"/>
              <a:gd name="T49" fmla="*/ 2147483647 h 1972"/>
              <a:gd name="T50" fmla="*/ 2147483647 w 2462"/>
              <a:gd name="T51" fmla="*/ 2147483647 h 1972"/>
              <a:gd name="T52" fmla="*/ 2147483647 w 2462"/>
              <a:gd name="T53" fmla="*/ 2147483647 h 1972"/>
              <a:gd name="T54" fmla="*/ 2147483647 w 2462"/>
              <a:gd name="T55" fmla="*/ 2147483647 h 1972"/>
              <a:gd name="T56" fmla="*/ 2147483647 w 2462"/>
              <a:gd name="T57" fmla="*/ 2147483647 h 1972"/>
              <a:gd name="T58" fmla="*/ 2147483647 w 2462"/>
              <a:gd name="T59" fmla="*/ 2147483647 h 1972"/>
              <a:gd name="T60" fmla="*/ 2147483647 w 2462"/>
              <a:gd name="T61" fmla="*/ 2147483647 h 1972"/>
              <a:gd name="T62" fmla="*/ 2147483647 w 2462"/>
              <a:gd name="T63" fmla="*/ 2147483647 h 1972"/>
              <a:gd name="T64" fmla="*/ 2147483647 w 2462"/>
              <a:gd name="T65" fmla="*/ 2147483647 h 1972"/>
              <a:gd name="T66" fmla="*/ 2147483647 w 2462"/>
              <a:gd name="T67" fmla="*/ 2147483647 h 1972"/>
              <a:gd name="T68" fmla="*/ 2147483647 w 2462"/>
              <a:gd name="T69" fmla="*/ 2147483647 h 1972"/>
              <a:gd name="T70" fmla="*/ 2147483647 w 2462"/>
              <a:gd name="T71" fmla="*/ 2147483647 h 1972"/>
              <a:gd name="T72" fmla="*/ 2147483647 w 2462"/>
              <a:gd name="T73" fmla="*/ 2147483647 h 1972"/>
              <a:gd name="T74" fmla="*/ 2147483647 w 2462"/>
              <a:gd name="T75" fmla="*/ 2147483647 h 1972"/>
              <a:gd name="T76" fmla="*/ 2147483647 w 2462"/>
              <a:gd name="T77" fmla="*/ 2147483647 h 1972"/>
              <a:gd name="T78" fmla="*/ 2147483647 w 2462"/>
              <a:gd name="T79" fmla="*/ 2147483647 h 1972"/>
              <a:gd name="T80" fmla="*/ 2147483647 w 2462"/>
              <a:gd name="T81" fmla="*/ 2147483647 h 1972"/>
              <a:gd name="T82" fmla="*/ 2147483647 w 2462"/>
              <a:gd name="T83" fmla="*/ 2147483647 h 1972"/>
              <a:gd name="T84" fmla="*/ 2147483647 w 2462"/>
              <a:gd name="T85" fmla="*/ 2147483647 h 1972"/>
              <a:gd name="T86" fmla="*/ 2147483647 w 2462"/>
              <a:gd name="T87" fmla="*/ 2147483647 h 1972"/>
              <a:gd name="T88" fmla="*/ 2147483647 w 2462"/>
              <a:gd name="T89" fmla="*/ 2147483647 h 1972"/>
              <a:gd name="T90" fmla="*/ 2147483647 w 2462"/>
              <a:gd name="T91" fmla="*/ 2147483647 h 1972"/>
              <a:gd name="T92" fmla="*/ 2147483647 w 2462"/>
              <a:gd name="T93" fmla="*/ 2147483647 h 1972"/>
              <a:gd name="T94" fmla="*/ 2147483647 w 2462"/>
              <a:gd name="T95" fmla="*/ 2147483647 h 1972"/>
              <a:gd name="T96" fmla="*/ 2147483647 w 2462"/>
              <a:gd name="T97" fmla="*/ 2147483647 h 1972"/>
              <a:gd name="T98" fmla="*/ 2147483647 w 2462"/>
              <a:gd name="T99" fmla="*/ 2147483647 h 1972"/>
              <a:gd name="T100" fmla="*/ 2147483647 w 2462"/>
              <a:gd name="T101" fmla="*/ 2147483647 h 1972"/>
              <a:gd name="T102" fmla="*/ 2147483647 w 2462"/>
              <a:gd name="T103" fmla="*/ 2147483647 h 1972"/>
              <a:gd name="T104" fmla="*/ 2147483647 w 2462"/>
              <a:gd name="T105" fmla="*/ 2147483647 h 1972"/>
              <a:gd name="T106" fmla="*/ 2147483647 w 2462"/>
              <a:gd name="T107" fmla="*/ 2147483647 h 1972"/>
              <a:gd name="T108" fmla="*/ 2147483647 w 2462"/>
              <a:gd name="T109" fmla="*/ 2147483647 h 1972"/>
              <a:gd name="T110" fmla="*/ 2147483647 w 2462"/>
              <a:gd name="T111" fmla="*/ 2147483647 h 1972"/>
              <a:gd name="T112" fmla="*/ 2147483647 w 2462"/>
              <a:gd name="T113" fmla="*/ 2147483647 h 1972"/>
              <a:gd name="T114" fmla="*/ 2147483647 w 2462"/>
              <a:gd name="T115" fmla="*/ 2147483647 h 1972"/>
              <a:gd name="T116" fmla="*/ 2147483647 w 2462"/>
              <a:gd name="T117" fmla="*/ 2147483647 h 1972"/>
              <a:gd name="T118" fmla="*/ 2147483647 w 2462"/>
              <a:gd name="T119" fmla="*/ 2147483647 h 1972"/>
              <a:gd name="T120" fmla="*/ 2147483647 w 2462"/>
              <a:gd name="T121" fmla="*/ 2147483647 h 1972"/>
              <a:gd name="T122" fmla="*/ 2147483647 w 2462"/>
              <a:gd name="T123" fmla="*/ 2147483647 h 1972"/>
              <a:gd name="T124" fmla="*/ 2147483647 w 2462"/>
              <a:gd name="T125" fmla="*/ 2147483647 h 19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62"/>
              <a:gd name="T190" fmla="*/ 0 h 1972"/>
              <a:gd name="T191" fmla="*/ 2462 w 2462"/>
              <a:gd name="T192" fmla="*/ 1972 h 19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62" h="1972">
                <a:moveTo>
                  <a:pt x="2444" y="1075"/>
                </a:moveTo>
                <a:lnTo>
                  <a:pt x="2444" y="1220"/>
                </a:lnTo>
                <a:lnTo>
                  <a:pt x="2423" y="1300"/>
                </a:lnTo>
                <a:lnTo>
                  <a:pt x="2415" y="1336"/>
                </a:lnTo>
                <a:lnTo>
                  <a:pt x="2385" y="1372"/>
                </a:lnTo>
                <a:lnTo>
                  <a:pt x="2368" y="1400"/>
                </a:lnTo>
                <a:lnTo>
                  <a:pt x="2360" y="1420"/>
                </a:lnTo>
                <a:lnTo>
                  <a:pt x="2368" y="1445"/>
                </a:lnTo>
                <a:lnTo>
                  <a:pt x="2360" y="1457"/>
                </a:lnTo>
                <a:lnTo>
                  <a:pt x="2360" y="1480"/>
                </a:lnTo>
                <a:lnTo>
                  <a:pt x="2301" y="1545"/>
                </a:lnTo>
                <a:lnTo>
                  <a:pt x="2217" y="1645"/>
                </a:lnTo>
                <a:lnTo>
                  <a:pt x="2158" y="1718"/>
                </a:lnTo>
                <a:lnTo>
                  <a:pt x="2104" y="1782"/>
                </a:lnTo>
                <a:lnTo>
                  <a:pt x="2090" y="1834"/>
                </a:lnTo>
                <a:lnTo>
                  <a:pt x="2074" y="1855"/>
                </a:lnTo>
                <a:lnTo>
                  <a:pt x="2045" y="1870"/>
                </a:lnTo>
                <a:lnTo>
                  <a:pt x="2015" y="1870"/>
                </a:lnTo>
                <a:lnTo>
                  <a:pt x="1990" y="1862"/>
                </a:lnTo>
                <a:lnTo>
                  <a:pt x="1961" y="1862"/>
                </a:lnTo>
                <a:lnTo>
                  <a:pt x="1931" y="1878"/>
                </a:lnTo>
                <a:lnTo>
                  <a:pt x="1901" y="1906"/>
                </a:lnTo>
                <a:lnTo>
                  <a:pt x="1884" y="1935"/>
                </a:lnTo>
                <a:lnTo>
                  <a:pt x="1863" y="1971"/>
                </a:lnTo>
                <a:lnTo>
                  <a:pt x="1863" y="1950"/>
                </a:lnTo>
                <a:lnTo>
                  <a:pt x="1863" y="1943"/>
                </a:lnTo>
                <a:lnTo>
                  <a:pt x="1839" y="1926"/>
                </a:lnTo>
                <a:lnTo>
                  <a:pt x="1809" y="1906"/>
                </a:lnTo>
                <a:lnTo>
                  <a:pt x="1788" y="1906"/>
                </a:lnTo>
                <a:lnTo>
                  <a:pt x="1771" y="1915"/>
                </a:lnTo>
                <a:lnTo>
                  <a:pt x="1741" y="1935"/>
                </a:lnTo>
                <a:lnTo>
                  <a:pt x="1725" y="1943"/>
                </a:lnTo>
                <a:lnTo>
                  <a:pt x="1704" y="1943"/>
                </a:lnTo>
                <a:lnTo>
                  <a:pt x="1674" y="1915"/>
                </a:lnTo>
                <a:lnTo>
                  <a:pt x="1649" y="1898"/>
                </a:lnTo>
                <a:lnTo>
                  <a:pt x="1628" y="1898"/>
                </a:lnTo>
                <a:lnTo>
                  <a:pt x="1611" y="1906"/>
                </a:lnTo>
                <a:lnTo>
                  <a:pt x="1590" y="1915"/>
                </a:lnTo>
                <a:lnTo>
                  <a:pt x="1561" y="1906"/>
                </a:lnTo>
                <a:lnTo>
                  <a:pt x="1544" y="1890"/>
                </a:lnTo>
                <a:lnTo>
                  <a:pt x="1506" y="1855"/>
                </a:lnTo>
                <a:lnTo>
                  <a:pt x="1485" y="1834"/>
                </a:lnTo>
                <a:lnTo>
                  <a:pt x="1485" y="1818"/>
                </a:lnTo>
                <a:lnTo>
                  <a:pt x="1498" y="1762"/>
                </a:lnTo>
                <a:lnTo>
                  <a:pt x="1485" y="1733"/>
                </a:lnTo>
                <a:lnTo>
                  <a:pt x="1477" y="1718"/>
                </a:lnTo>
                <a:lnTo>
                  <a:pt x="1460" y="1710"/>
                </a:lnTo>
                <a:lnTo>
                  <a:pt x="1447" y="1653"/>
                </a:lnTo>
                <a:lnTo>
                  <a:pt x="1409" y="1673"/>
                </a:lnTo>
                <a:lnTo>
                  <a:pt x="1383" y="1690"/>
                </a:lnTo>
                <a:lnTo>
                  <a:pt x="1392" y="1653"/>
                </a:lnTo>
                <a:lnTo>
                  <a:pt x="1401" y="1617"/>
                </a:lnTo>
                <a:lnTo>
                  <a:pt x="1422" y="1581"/>
                </a:lnTo>
                <a:lnTo>
                  <a:pt x="1430" y="1565"/>
                </a:lnTo>
                <a:lnTo>
                  <a:pt x="1430" y="1553"/>
                </a:lnTo>
                <a:lnTo>
                  <a:pt x="1422" y="1553"/>
                </a:lnTo>
                <a:lnTo>
                  <a:pt x="1409" y="1545"/>
                </a:lnTo>
                <a:lnTo>
                  <a:pt x="1401" y="1553"/>
                </a:lnTo>
                <a:lnTo>
                  <a:pt x="1371" y="1589"/>
                </a:lnTo>
                <a:lnTo>
                  <a:pt x="1325" y="1645"/>
                </a:lnTo>
                <a:lnTo>
                  <a:pt x="1317" y="1653"/>
                </a:lnTo>
                <a:lnTo>
                  <a:pt x="1308" y="1645"/>
                </a:lnTo>
                <a:lnTo>
                  <a:pt x="1287" y="1617"/>
                </a:lnTo>
                <a:lnTo>
                  <a:pt x="1257" y="1581"/>
                </a:lnTo>
                <a:lnTo>
                  <a:pt x="1233" y="1529"/>
                </a:lnTo>
                <a:lnTo>
                  <a:pt x="1195" y="1500"/>
                </a:lnTo>
                <a:lnTo>
                  <a:pt x="1135" y="1472"/>
                </a:lnTo>
                <a:lnTo>
                  <a:pt x="1051" y="1465"/>
                </a:lnTo>
                <a:lnTo>
                  <a:pt x="917" y="1457"/>
                </a:lnTo>
                <a:lnTo>
                  <a:pt x="816" y="1457"/>
                </a:lnTo>
                <a:lnTo>
                  <a:pt x="740" y="1472"/>
                </a:lnTo>
                <a:lnTo>
                  <a:pt x="681" y="1493"/>
                </a:lnTo>
                <a:lnTo>
                  <a:pt x="643" y="1509"/>
                </a:lnTo>
                <a:lnTo>
                  <a:pt x="627" y="1537"/>
                </a:lnTo>
                <a:lnTo>
                  <a:pt x="606" y="1553"/>
                </a:lnTo>
                <a:lnTo>
                  <a:pt x="576" y="1581"/>
                </a:lnTo>
                <a:lnTo>
                  <a:pt x="551" y="1589"/>
                </a:lnTo>
                <a:lnTo>
                  <a:pt x="475" y="1589"/>
                </a:lnTo>
                <a:lnTo>
                  <a:pt x="407" y="1589"/>
                </a:lnTo>
                <a:lnTo>
                  <a:pt x="378" y="1589"/>
                </a:lnTo>
                <a:lnTo>
                  <a:pt x="332" y="1609"/>
                </a:lnTo>
                <a:lnTo>
                  <a:pt x="285" y="1637"/>
                </a:lnTo>
                <a:lnTo>
                  <a:pt x="248" y="1662"/>
                </a:lnTo>
                <a:lnTo>
                  <a:pt x="227" y="1673"/>
                </a:lnTo>
                <a:lnTo>
                  <a:pt x="210" y="1673"/>
                </a:lnTo>
                <a:lnTo>
                  <a:pt x="159" y="1673"/>
                </a:lnTo>
                <a:lnTo>
                  <a:pt x="142" y="1673"/>
                </a:lnTo>
                <a:lnTo>
                  <a:pt x="121" y="1662"/>
                </a:lnTo>
                <a:lnTo>
                  <a:pt x="84" y="1637"/>
                </a:lnTo>
                <a:lnTo>
                  <a:pt x="67" y="1617"/>
                </a:lnTo>
                <a:lnTo>
                  <a:pt x="67" y="1609"/>
                </a:lnTo>
                <a:lnTo>
                  <a:pt x="84" y="1545"/>
                </a:lnTo>
                <a:lnTo>
                  <a:pt x="84" y="1480"/>
                </a:lnTo>
                <a:lnTo>
                  <a:pt x="75" y="1328"/>
                </a:lnTo>
                <a:lnTo>
                  <a:pt x="67" y="1204"/>
                </a:lnTo>
                <a:lnTo>
                  <a:pt x="58" y="1147"/>
                </a:lnTo>
                <a:lnTo>
                  <a:pt x="58" y="1132"/>
                </a:lnTo>
                <a:lnTo>
                  <a:pt x="46" y="1104"/>
                </a:lnTo>
                <a:lnTo>
                  <a:pt x="37" y="1075"/>
                </a:lnTo>
                <a:lnTo>
                  <a:pt x="21" y="1067"/>
                </a:lnTo>
                <a:lnTo>
                  <a:pt x="8" y="1047"/>
                </a:lnTo>
                <a:lnTo>
                  <a:pt x="0" y="1031"/>
                </a:lnTo>
                <a:lnTo>
                  <a:pt x="8" y="1023"/>
                </a:lnTo>
                <a:lnTo>
                  <a:pt x="21" y="1023"/>
                </a:lnTo>
                <a:lnTo>
                  <a:pt x="37" y="1039"/>
                </a:lnTo>
                <a:lnTo>
                  <a:pt x="58" y="1067"/>
                </a:lnTo>
                <a:lnTo>
                  <a:pt x="67" y="1067"/>
                </a:lnTo>
                <a:lnTo>
                  <a:pt x="84" y="1059"/>
                </a:lnTo>
                <a:lnTo>
                  <a:pt x="96" y="1047"/>
                </a:lnTo>
                <a:lnTo>
                  <a:pt x="105" y="1047"/>
                </a:lnTo>
                <a:lnTo>
                  <a:pt x="114" y="1031"/>
                </a:lnTo>
                <a:lnTo>
                  <a:pt x="114" y="1011"/>
                </a:lnTo>
                <a:lnTo>
                  <a:pt x="84" y="967"/>
                </a:lnTo>
                <a:lnTo>
                  <a:pt x="84" y="931"/>
                </a:lnTo>
                <a:lnTo>
                  <a:pt x="75" y="903"/>
                </a:lnTo>
                <a:lnTo>
                  <a:pt x="67" y="886"/>
                </a:lnTo>
                <a:lnTo>
                  <a:pt x="58" y="879"/>
                </a:lnTo>
                <a:lnTo>
                  <a:pt x="67" y="859"/>
                </a:lnTo>
                <a:lnTo>
                  <a:pt x="84" y="842"/>
                </a:lnTo>
                <a:lnTo>
                  <a:pt x="84" y="822"/>
                </a:lnTo>
                <a:lnTo>
                  <a:pt x="84" y="786"/>
                </a:lnTo>
                <a:lnTo>
                  <a:pt x="96" y="778"/>
                </a:lnTo>
                <a:lnTo>
                  <a:pt x="114" y="770"/>
                </a:lnTo>
                <a:lnTo>
                  <a:pt x="151" y="758"/>
                </a:lnTo>
                <a:lnTo>
                  <a:pt x="189" y="742"/>
                </a:lnTo>
                <a:lnTo>
                  <a:pt x="219" y="706"/>
                </a:lnTo>
                <a:lnTo>
                  <a:pt x="227" y="698"/>
                </a:lnTo>
                <a:lnTo>
                  <a:pt x="257" y="686"/>
                </a:lnTo>
                <a:lnTo>
                  <a:pt x="285" y="686"/>
                </a:lnTo>
                <a:lnTo>
                  <a:pt x="303" y="686"/>
                </a:lnTo>
                <a:lnTo>
                  <a:pt x="323" y="698"/>
                </a:lnTo>
                <a:lnTo>
                  <a:pt x="349" y="686"/>
                </a:lnTo>
                <a:lnTo>
                  <a:pt x="425" y="650"/>
                </a:lnTo>
                <a:lnTo>
                  <a:pt x="500" y="626"/>
                </a:lnTo>
                <a:lnTo>
                  <a:pt x="568" y="598"/>
                </a:lnTo>
                <a:lnTo>
                  <a:pt x="589" y="569"/>
                </a:lnTo>
                <a:lnTo>
                  <a:pt x="606" y="541"/>
                </a:lnTo>
                <a:lnTo>
                  <a:pt x="664" y="397"/>
                </a:lnTo>
                <a:lnTo>
                  <a:pt x="673" y="388"/>
                </a:lnTo>
                <a:lnTo>
                  <a:pt x="664" y="388"/>
                </a:lnTo>
                <a:lnTo>
                  <a:pt x="664" y="397"/>
                </a:lnTo>
                <a:lnTo>
                  <a:pt x="673" y="417"/>
                </a:lnTo>
                <a:lnTo>
                  <a:pt x="673" y="425"/>
                </a:lnTo>
                <a:lnTo>
                  <a:pt x="690" y="433"/>
                </a:lnTo>
                <a:lnTo>
                  <a:pt x="711" y="445"/>
                </a:lnTo>
                <a:lnTo>
                  <a:pt x="727" y="417"/>
                </a:lnTo>
                <a:lnTo>
                  <a:pt x="757" y="388"/>
                </a:lnTo>
                <a:lnTo>
                  <a:pt x="786" y="381"/>
                </a:lnTo>
                <a:lnTo>
                  <a:pt x="795" y="373"/>
                </a:lnTo>
                <a:lnTo>
                  <a:pt x="786" y="345"/>
                </a:lnTo>
                <a:lnTo>
                  <a:pt x="786" y="316"/>
                </a:lnTo>
                <a:lnTo>
                  <a:pt x="816" y="300"/>
                </a:lnTo>
                <a:lnTo>
                  <a:pt x="824" y="280"/>
                </a:lnTo>
                <a:lnTo>
                  <a:pt x="833" y="272"/>
                </a:lnTo>
                <a:lnTo>
                  <a:pt x="833" y="265"/>
                </a:lnTo>
                <a:lnTo>
                  <a:pt x="842" y="252"/>
                </a:lnTo>
                <a:lnTo>
                  <a:pt x="870" y="228"/>
                </a:lnTo>
                <a:lnTo>
                  <a:pt x="879" y="216"/>
                </a:lnTo>
                <a:lnTo>
                  <a:pt x="900" y="216"/>
                </a:lnTo>
                <a:lnTo>
                  <a:pt x="938" y="216"/>
                </a:lnTo>
                <a:lnTo>
                  <a:pt x="955" y="216"/>
                </a:lnTo>
                <a:lnTo>
                  <a:pt x="967" y="236"/>
                </a:lnTo>
                <a:lnTo>
                  <a:pt x="985" y="252"/>
                </a:lnTo>
                <a:lnTo>
                  <a:pt x="992" y="265"/>
                </a:lnTo>
                <a:lnTo>
                  <a:pt x="1013" y="272"/>
                </a:lnTo>
                <a:lnTo>
                  <a:pt x="1051" y="300"/>
                </a:lnTo>
                <a:lnTo>
                  <a:pt x="1069" y="300"/>
                </a:lnTo>
                <a:lnTo>
                  <a:pt x="1081" y="288"/>
                </a:lnTo>
                <a:lnTo>
                  <a:pt x="1090" y="272"/>
                </a:lnTo>
                <a:lnTo>
                  <a:pt x="1090" y="252"/>
                </a:lnTo>
                <a:lnTo>
                  <a:pt x="1090" y="236"/>
                </a:lnTo>
                <a:lnTo>
                  <a:pt x="1098" y="216"/>
                </a:lnTo>
                <a:lnTo>
                  <a:pt x="1127" y="208"/>
                </a:lnTo>
                <a:lnTo>
                  <a:pt x="1135" y="200"/>
                </a:lnTo>
                <a:lnTo>
                  <a:pt x="1127" y="180"/>
                </a:lnTo>
                <a:lnTo>
                  <a:pt x="1127" y="156"/>
                </a:lnTo>
                <a:lnTo>
                  <a:pt x="1156" y="144"/>
                </a:lnTo>
                <a:lnTo>
                  <a:pt x="1219" y="120"/>
                </a:lnTo>
                <a:lnTo>
                  <a:pt x="1270" y="108"/>
                </a:lnTo>
                <a:lnTo>
                  <a:pt x="1278" y="100"/>
                </a:lnTo>
                <a:lnTo>
                  <a:pt x="1287" y="83"/>
                </a:lnTo>
                <a:lnTo>
                  <a:pt x="1278" y="63"/>
                </a:lnTo>
                <a:lnTo>
                  <a:pt x="1287" y="47"/>
                </a:lnTo>
                <a:lnTo>
                  <a:pt x="1296" y="47"/>
                </a:lnTo>
                <a:lnTo>
                  <a:pt x="1325" y="55"/>
                </a:lnTo>
                <a:lnTo>
                  <a:pt x="1346" y="72"/>
                </a:lnTo>
                <a:lnTo>
                  <a:pt x="1392" y="83"/>
                </a:lnTo>
                <a:lnTo>
                  <a:pt x="1422" y="92"/>
                </a:lnTo>
                <a:lnTo>
                  <a:pt x="1447" y="92"/>
                </a:lnTo>
                <a:lnTo>
                  <a:pt x="1506" y="83"/>
                </a:lnTo>
                <a:lnTo>
                  <a:pt x="1535" y="92"/>
                </a:lnTo>
                <a:lnTo>
                  <a:pt x="1544" y="100"/>
                </a:lnTo>
                <a:lnTo>
                  <a:pt x="1544" y="108"/>
                </a:lnTo>
                <a:lnTo>
                  <a:pt x="1535" y="128"/>
                </a:lnTo>
                <a:lnTo>
                  <a:pt x="1514" y="156"/>
                </a:lnTo>
                <a:lnTo>
                  <a:pt x="1498" y="192"/>
                </a:lnTo>
                <a:lnTo>
                  <a:pt x="1498" y="200"/>
                </a:lnTo>
                <a:lnTo>
                  <a:pt x="1506" y="192"/>
                </a:lnTo>
                <a:lnTo>
                  <a:pt x="1506" y="180"/>
                </a:lnTo>
                <a:lnTo>
                  <a:pt x="1498" y="192"/>
                </a:lnTo>
                <a:lnTo>
                  <a:pt x="1477" y="236"/>
                </a:lnTo>
                <a:lnTo>
                  <a:pt x="1468" y="265"/>
                </a:lnTo>
                <a:lnTo>
                  <a:pt x="1477" y="288"/>
                </a:lnTo>
                <a:lnTo>
                  <a:pt x="1485" y="300"/>
                </a:lnTo>
                <a:lnTo>
                  <a:pt x="1535" y="325"/>
                </a:lnTo>
                <a:lnTo>
                  <a:pt x="1561" y="345"/>
                </a:lnTo>
                <a:lnTo>
                  <a:pt x="1598" y="373"/>
                </a:lnTo>
                <a:lnTo>
                  <a:pt x="1674" y="445"/>
                </a:lnTo>
                <a:lnTo>
                  <a:pt x="1704" y="461"/>
                </a:lnTo>
                <a:lnTo>
                  <a:pt x="1725" y="461"/>
                </a:lnTo>
                <a:lnTo>
                  <a:pt x="1771" y="461"/>
                </a:lnTo>
                <a:lnTo>
                  <a:pt x="1788" y="445"/>
                </a:lnTo>
                <a:lnTo>
                  <a:pt x="1800" y="425"/>
                </a:lnTo>
                <a:lnTo>
                  <a:pt x="1826" y="397"/>
                </a:lnTo>
                <a:lnTo>
                  <a:pt x="1826" y="381"/>
                </a:lnTo>
                <a:lnTo>
                  <a:pt x="1839" y="353"/>
                </a:lnTo>
                <a:lnTo>
                  <a:pt x="1818" y="245"/>
                </a:lnTo>
                <a:lnTo>
                  <a:pt x="1818" y="200"/>
                </a:lnTo>
                <a:lnTo>
                  <a:pt x="1826" y="164"/>
                </a:lnTo>
                <a:lnTo>
                  <a:pt x="1863" y="108"/>
                </a:lnTo>
                <a:lnTo>
                  <a:pt x="1884" y="72"/>
                </a:lnTo>
                <a:lnTo>
                  <a:pt x="1893" y="35"/>
                </a:lnTo>
                <a:lnTo>
                  <a:pt x="1893" y="0"/>
                </a:lnTo>
                <a:lnTo>
                  <a:pt x="1922" y="20"/>
                </a:lnTo>
                <a:lnTo>
                  <a:pt x="1940" y="47"/>
                </a:lnTo>
                <a:lnTo>
                  <a:pt x="1952" y="72"/>
                </a:lnTo>
                <a:lnTo>
                  <a:pt x="1961" y="156"/>
                </a:lnTo>
                <a:lnTo>
                  <a:pt x="1969" y="200"/>
                </a:lnTo>
                <a:lnTo>
                  <a:pt x="1977" y="216"/>
                </a:lnTo>
                <a:lnTo>
                  <a:pt x="1990" y="228"/>
                </a:lnTo>
                <a:lnTo>
                  <a:pt x="2015" y="252"/>
                </a:lnTo>
                <a:lnTo>
                  <a:pt x="2027" y="288"/>
                </a:lnTo>
                <a:lnTo>
                  <a:pt x="2090" y="489"/>
                </a:lnTo>
                <a:lnTo>
                  <a:pt x="2120" y="553"/>
                </a:lnTo>
                <a:lnTo>
                  <a:pt x="2141" y="569"/>
                </a:lnTo>
                <a:lnTo>
                  <a:pt x="2171" y="589"/>
                </a:lnTo>
                <a:lnTo>
                  <a:pt x="2196" y="626"/>
                </a:lnTo>
                <a:lnTo>
                  <a:pt x="2301" y="786"/>
                </a:lnTo>
                <a:lnTo>
                  <a:pt x="2322" y="806"/>
                </a:lnTo>
                <a:lnTo>
                  <a:pt x="2331" y="831"/>
                </a:lnTo>
                <a:lnTo>
                  <a:pt x="2331" y="886"/>
                </a:lnTo>
                <a:lnTo>
                  <a:pt x="2339" y="903"/>
                </a:lnTo>
                <a:lnTo>
                  <a:pt x="2331" y="914"/>
                </a:lnTo>
                <a:lnTo>
                  <a:pt x="2360" y="923"/>
                </a:lnTo>
                <a:lnTo>
                  <a:pt x="2385" y="931"/>
                </a:lnTo>
                <a:lnTo>
                  <a:pt x="2406" y="939"/>
                </a:lnTo>
                <a:lnTo>
                  <a:pt x="2444" y="974"/>
                </a:lnTo>
                <a:lnTo>
                  <a:pt x="2453" y="1003"/>
                </a:lnTo>
                <a:lnTo>
                  <a:pt x="2461" y="1023"/>
                </a:lnTo>
                <a:lnTo>
                  <a:pt x="2461" y="1047"/>
                </a:lnTo>
                <a:lnTo>
                  <a:pt x="2453" y="1075"/>
                </a:lnTo>
                <a:lnTo>
                  <a:pt x="2444" y="1075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72" name="Freeform 20"/>
          <p:cNvSpPr>
            <a:spLocks noChangeArrowheads="1"/>
          </p:cNvSpPr>
          <p:nvPr/>
        </p:nvSpPr>
        <p:spPr bwMode="auto">
          <a:xfrm>
            <a:off x="4373563" y="2576513"/>
            <a:ext cx="136525" cy="130175"/>
          </a:xfrm>
          <a:custGeom>
            <a:avLst/>
            <a:gdLst>
              <a:gd name="T0" fmla="*/ 2147483647 w 380"/>
              <a:gd name="T1" fmla="*/ 2147483647 h 363"/>
              <a:gd name="T2" fmla="*/ 2147483647 w 380"/>
              <a:gd name="T3" fmla="*/ 2147483647 h 363"/>
              <a:gd name="T4" fmla="*/ 2147483647 w 380"/>
              <a:gd name="T5" fmla="*/ 2147483647 h 363"/>
              <a:gd name="T6" fmla="*/ 2147483647 w 380"/>
              <a:gd name="T7" fmla="*/ 2147483647 h 363"/>
              <a:gd name="T8" fmla="*/ 2147483647 w 380"/>
              <a:gd name="T9" fmla="*/ 2147483647 h 363"/>
              <a:gd name="T10" fmla="*/ 2147483647 w 380"/>
              <a:gd name="T11" fmla="*/ 2147483647 h 363"/>
              <a:gd name="T12" fmla="*/ 2147483647 w 380"/>
              <a:gd name="T13" fmla="*/ 2147483647 h 363"/>
              <a:gd name="T14" fmla="*/ 2147483647 w 380"/>
              <a:gd name="T15" fmla="*/ 2147483647 h 363"/>
              <a:gd name="T16" fmla="*/ 2147483647 w 380"/>
              <a:gd name="T17" fmla="*/ 2147483647 h 363"/>
              <a:gd name="T18" fmla="*/ 2147483647 w 380"/>
              <a:gd name="T19" fmla="*/ 2147483647 h 363"/>
              <a:gd name="T20" fmla="*/ 2147483647 w 380"/>
              <a:gd name="T21" fmla="*/ 2147483647 h 363"/>
              <a:gd name="T22" fmla="*/ 2147483647 w 380"/>
              <a:gd name="T23" fmla="*/ 2147483647 h 363"/>
              <a:gd name="T24" fmla="*/ 2147483647 w 380"/>
              <a:gd name="T25" fmla="*/ 2147483647 h 363"/>
              <a:gd name="T26" fmla="*/ 2147483647 w 380"/>
              <a:gd name="T27" fmla="*/ 2147483647 h 363"/>
              <a:gd name="T28" fmla="*/ 2147483647 w 380"/>
              <a:gd name="T29" fmla="*/ 2147483647 h 363"/>
              <a:gd name="T30" fmla="*/ 2147483647 w 380"/>
              <a:gd name="T31" fmla="*/ 2147483647 h 363"/>
              <a:gd name="T32" fmla="*/ 0 w 380"/>
              <a:gd name="T33" fmla="*/ 2147483647 h 363"/>
              <a:gd name="T34" fmla="*/ 2147483647 w 380"/>
              <a:gd name="T35" fmla="*/ 2147483647 h 363"/>
              <a:gd name="T36" fmla="*/ 2147483647 w 380"/>
              <a:gd name="T37" fmla="*/ 2147483647 h 363"/>
              <a:gd name="T38" fmla="*/ 2147483647 w 380"/>
              <a:gd name="T39" fmla="*/ 2147483647 h 363"/>
              <a:gd name="T40" fmla="*/ 2147483647 w 380"/>
              <a:gd name="T41" fmla="*/ 2147483647 h 363"/>
              <a:gd name="T42" fmla="*/ 2147483647 w 380"/>
              <a:gd name="T43" fmla="*/ 2147483647 h 363"/>
              <a:gd name="T44" fmla="*/ 2147483647 w 380"/>
              <a:gd name="T45" fmla="*/ 2147483647 h 363"/>
              <a:gd name="T46" fmla="*/ 2147483647 w 380"/>
              <a:gd name="T47" fmla="*/ 2147483647 h 363"/>
              <a:gd name="T48" fmla="*/ 2147483647 w 380"/>
              <a:gd name="T49" fmla="*/ 0 h 363"/>
              <a:gd name="T50" fmla="*/ 2147483647 w 380"/>
              <a:gd name="T51" fmla="*/ 2147483647 h 363"/>
              <a:gd name="T52" fmla="*/ 2147483647 w 380"/>
              <a:gd name="T53" fmla="*/ 2147483647 h 363"/>
              <a:gd name="T54" fmla="*/ 2147483647 w 380"/>
              <a:gd name="T55" fmla="*/ 2147483647 h 363"/>
              <a:gd name="T56" fmla="*/ 2147483647 w 380"/>
              <a:gd name="T57" fmla="*/ 2147483647 h 363"/>
              <a:gd name="T58" fmla="*/ 2147483647 w 380"/>
              <a:gd name="T59" fmla="*/ 2147483647 h 363"/>
              <a:gd name="T60" fmla="*/ 2147483647 w 380"/>
              <a:gd name="T61" fmla="*/ 2147483647 h 363"/>
              <a:gd name="T62" fmla="*/ 2147483647 w 380"/>
              <a:gd name="T63" fmla="*/ 2147483647 h 363"/>
              <a:gd name="T64" fmla="*/ 2147483647 w 380"/>
              <a:gd name="T65" fmla="*/ 2147483647 h 363"/>
              <a:gd name="T66" fmla="*/ 2147483647 w 380"/>
              <a:gd name="T67" fmla="*/ 2147483647 h 3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3"/>
              <a:gd name="T104" fmla="*/ 380 w 380"/>
              <a:gd name="T105" fmla="*/ 363 h 3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3">
                <a:moveTo>
                  <a:pt x="379" y="181"/>
                </a:moveTo>
                <a:lnTo>
                  <a:pt x="379" y="216"/>
                </a:lnTo>
                <a:lnTo>
                  <a:pt x="370" y="253"/>
                </a:lnTo>
                <a:lnTo>
                  <a:pt x="349" y="289"/>
                </a:lnTo>
                <a:lnTo>
                  <a:pt x="324" y="309"/>
                </a:lnTo>
                <a:lnTo>
                  <a:pt x="303" y="337"/>
                </a:lnTo>
                <a:lnTo>
                  <a:pt x="264" y="354"/>
                </a:lnTo>
                <a:lnTo>
                  <a:pt x="226" y="362"/>
                </a:lnTo>
                <a:lnTo>
                  <a:pt x="189" y="362"/>
                </a:lnTo>
                <a:lnTo>
                  <a:pt x="151" y="362"/>
                </a:lnTo>
                <a:lnTo>
                  <a:pt x="121" y="354"/>
                </a:lnTo>
                <a:lnTo>
                  <a:pt x="83" y="337"/>
                </a:lnTo>
                <a:lnTo>
                  <a:pt x="57" y="309"/>
                </a:lnTo>
                <a:lnTo>
                  <a:pt x="36" y="289"/>
                </a:lnTo>
                <a:lnTo>
                  <a:pt x="20" y="253"/>
                </a:lnTo>
                <a:lnTo>
                  <a:pt x="7" y="216"/>
                </a:lnTo>
                <a:lnTo>
                  <a:pt x="0" y="181"/>
                </a:lnTo>
                <a:lnTo>
                  <a:pt x="7" y="144"/>
                </a:lnTo>
                <a:lnTo>
                  <a:pt x="20" y="120"/>
                </a:lnTo>
                <a:lnTo>
                  <a:pt x="36" y="83"/>
                </a:lnTo>
                <a:lnTo>
                  <a:pt x="57" y="55"/>
                </a:lnTo>
                <a:lnTo>
                  <a:pt x="83" y="35"/>
                </a:lnTo>
                <a:lnTo>
                  <a:pt x="121" y="20"/>
                </a:lnTo>
                <a:lnTo>
                  <a:pt x="151" y="12"/>
                </a:lnTo>
                <a:lnTo>
                  <a:pt x="189" y="0"/>
                </a:lnTo>
                <a:lnTo>
                  <a:pt x="226" y="12"/>
                </a:lnTo>
                <a:lnTo>
                  <a:pt x="264" y="20"/>
                </a:lnTo>
                <a:lnTo>
                  <a:pt x="303" y="35"/>
                </a:lnTo>
                <a:lnTo>
                  <a:pt x="324" y="55"/>
                </a:lnTo>
                <a:lnTo>
                  <a:pt x="349" y="83"/>
                </a:lnTo>
                <a:lnTo>
                  <a:pt x="370" y="120"/>
                </a:lnTo>
                <a:lnTo>
                  <a:pt x="379" y="144"/>
                </a:lnTo>
                <a:lnTo>
                  <a:pt x="379" y="181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73" name="Freeform 21"/>
          <p:cNvSpPr>
            <a:spLocks noChangeArrowheads="1"/>
          </p:cNvSpPr>
          <p:nvPr/>
        </p:nvSpPr>
        <p:spPr bwMode="auto">
          <a:xfrm>
            <a:off x="4095750" y="2927350"/>
            <a:ext cx="136525" cy="131763"/>
          </a:xfrm>
          <a:custGeom>
            <a:avLst/>
            <a:gdLst>
              <a:gd name="T0" fmla="*/ 2147483647 w 380"/>
              <a:gd name="T1" fmla="*/ 2147483647 h 366"/>
              <a:gd name="T2" fmla="*/ 2147483647 w 380"/>
              <a:gd name="T3" fmla="*/ 2147483647 h 366"/>
              <a:gd name="T4" fmla="*/ 2147483647 w 380"/>
              <a:gd name="T5" fmla="*/ 2147483647 h 366"/>
              <a:gd name="T6" fmla="*/ 2147483647 w 380"/>
              <a:gd name="T7" fmla="*/ 2147483647 h 366"/>
              <a:gd name="T8" fmla="*/ 2147483647 w 380"/>
              <a:gd name="T9" fmla="*/ 2147483647 h 366"/>
              <a:gd name="T10" fmla="*/ 2147483647 w 380"/>
              <a:gd name="T11" fmla="*/ 2147483647 h 366"/>
              <a:gd name="T12" fmla="*/ 2147483647 w 380"/>
              <a:gd name="T13" fmla="*/ 2147483647 h 366"/>
              <a:gd name="T14" fmla="*/ 2147483647 w 380"/>
              <a:gd name="T15" fmla="*/ 2147483647 h 366"/>
              <a:gd name="T16" fmla="*/ 2147483647 w 380"/>
              <a:gd name="T17" fmla="*/ 2147483647 h 366"/>
              <a:gd name="T18" fmla="*/ 2147483647 w 380"/>
              <a:gd name="T19" fmla="*/ 2147483647 h 366"/>
              <a:gd name="T20" fmla="*/ 2147483647 w 380"/>
              <a:gd name="T21" fmla="*/ 2147483647 h 366"/>
              <a:gd name="T22" fmla="*/ 2147483647 w 380"/>
              <a:gd name="T23" fmla="*/ 2147483647 h 366"/>
              <a:gd name="T24" fmla="*/ 2147483647 w 380"/>
              <a:gd name="T25" fmla="*/ 2147483647 h 366"/>
              <a:gd name="T26" fmla="*/ 2147483647 w 380"/>
              <a:gd name="T27" fmla="*/ 2147483647 h 366"/>
              <a:gd name="T28" fmla="*/ 2147483647 w 380"/>
              <a:gd name="T29" fmla="*/ 2147483647 h 366"/>
              <a:gd name="T30" fmla="*/ 0 w 380"/>
              <a:gd name="T31" fmla="*/ 2147483647 h 366"/>
              <a:gd name="T32" fmla="*/ 0 w 380"/>
              <a:gd name="T33" fmla="*/ 2147483647 h 366"/>
              <a:gd name="T34" fmla="*/ 0 w 380"/>
              <a:gd name="T35" fmla="*/ 2147483647 h 366"/>
              <a:gd name="T36" fmla="*/ 2147483647 w 380"/>
              <a:gd name="T37" fmla="*/ 2147483647 h 366"/>
              <a:gd name="T38" fmla="*/ 2147483647 w 380"/>
              <a:gd name="T39" fmla="*/ 2147483647 h 366"/>
              <a:gd name="T40" fmla="*/ 2147483647 w 380"/>
              <a:gd name="T41" fmla="*/ 2147483647 h 366"/>
              <a:gd name="T42" fmla="*/ 2147483647 w 380"/>
              <a:gd name="T43" fmla="*/ 2147483647 h 366"/>
              <a:gd name="T44" fmla="*/ 2147483647 w 380"/>
              <a:gd name="T45" fmla="*/ 2147483647 h 366"/>
              <a:gd name="T46" fmla="*/ 2147483647 w 380"/>
              <a:gd name="T47" fmla="*/ 0 h 366"/>
              <a:gd name="T48" fmla="*/ 2147483647 w 380"/>
              <a:gd name="T49" fmla="*/ 0 h 366"/>
              <a:gd name="T50" fmla="*/ 2147483647 w 380"/>
              <a:gd name="T51" fmla="*/ 0 h 366"/>
              <a:gd name="T52" fmla="*/ 2147483647 w 380"/>
              <a:gd name="T53" fmla="*/ 2147483647 h 366"/>
              <a:gd name="T54" fmla="*/ 2147483647 w 380"/>
              <a:gd name="T55" fmla="*/ 2147483647 h 366"/>
              <a:gd name="T56" fmla="*/ 2147483647 w 380"/>
              <a:gd name="T57" fmla="*/ 2147483647 h 366"/>
              <a:gd name="T58" fmla="*/ 2147483647 w 380"/>
              <a:gd name="T59" fmla="*/ 2147483647 h 366"/>
              <a:gd name="T60" fmla="*/ 2147483647 w 380"/>
              <a:gd name="T61" fmla="*/ 2147483647 h 366"/>
              <a:gd name="T62" fmla="*/ 2147483647 w 380"/>
              <a:gd name="T63" fmla="*/ 2147483647 h 366"/>
              <a:gd name="T64" fmla="*/ 2147483647 w 380"/>
              <a:gd name="T65" fmla="*/ 2147483647 h 366"/>
              <a:gd name="T66" fmla="*/ 2147483647 w 380"/>
              <a:gd name="T67" fmla="*/ 2147483647 h 36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6"/>
              <a:gd name="T104" fmla="*/ 380 w 380"/>
              <a:gd name="T105" fmla="*/ 366 h 36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6">
                <a:moveTo>
                  <a:pt x="379" y="183"/>
                </a:moveTo>
                <a:lnTo>
                  <a:pt x="379" y="218"/>
                </a:lnTo>
                <a:lnTo>
                  <a:pt x="362" y="255"/>
                </a:lnTo>
                <a:lnTo>
                  <a:pt x="353" y="280"/>
                </a:lnTo>
                <a:lnTo>
                  <a:pt x="324" y="308"/>
                </a:lnTo>
                <a:lnTo>
                  <a:pt x="294" y="336"/>
                </a:lnTo>
                <a:lnTo>
                  <a:pt x="265" y="344"/>
                </a:lnTo>
                <a:lnTo>
                  <a:pt x="227" y="365"/>
                </a:lnTo>
                <a:lnTo>
                  <a:pt x="189" y="365"/>
                </a:lnTo>
                <a:lnTo>
                  <a:pt x="151" y="365"/>
                </a:lnTo>
                <a:lnTo>
                  <a:pt x="113" y="344"/>
                </a:lnTo>
                <a:lnTo>
                  <a:pt x="87" y="336"/>
                </a:lnTo>
                <a:lnTo>
                  <a:pt x="58" y="308"/>
                </a:lnTo>
                <a:lnTo>
                  <a:pt x="28" y="280"/>
                </a:lnTo>
                <a:lnTo>
                  <a:pt x="21" y="255"/>
                </a:lnTo>
                <a:lnTo>
                  <a:pt x="0" y="218"/>
                </a:lnTo>
                <a:lnTo>
                  <a:pt x="0" y="183"/>
                </a:lnTo>
                <a:lnTo>
                  <a:pt x="0" y="146"/>
                </a:lnTo>
                <a:lnTo>
                  <a:pt x="21" y="109"/>
                </a:lnTo>
                <a:lnTo>
                  <a:pt x="28" y="80"/>
                </a:lnTo>
                <a:lnTo>
                  <a:pt x="58" y="52"/>
                </a:lnTo>
                <a:lnTo>
                  <a:pt x="87" y="24"/>
                </a:lnTo>
                <a:lnTo>
                  <a:pt x="113" y="16"/>
                </a:lnTo>
                <a:lnTo>
                  <a:pt x="151" y="0"/>
                </a:lnTo>
                <a:lnTo>
                  <a:pt x="189" y="0"/>
                </a:lnTo>
                <a:lnTo>
                  <a:pt x="227" y="0"/>
                </a:lnTo>
                <a:lnTo>
                  <a:pt x="265" y="16"/>
                </a:lnTo>
                <a:lnTo>
                  <a:pt x="294" y="24"/>
                </a:lnTo>
                <a:lnTo>
                  <a:pt x="324" y="52"/>
                </a:lnTo>
                <a:lnTo>
                  <a:pt x="353" y="80"/>
                </a:lnTo>
                <a:lnTo>
                  <a:pt x="362" y="109"/>
                </a:lnTo>
                <a:lnTo>
                  <a:pt x="379" y="146"/>
                </a:lnTo>
                <a:lnTo>
                  <a:pt x="379" y="183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74" name="Freeform 22"/>
          <p:cNvSpPr>
            <a:spLocks noChangeArrowheads="1"/>
          </p:cNvSpPr>
          <p:nvPr/>
        </p:nvSpPr>
        <p:spPr bwMode="auto">
          <a:xfrm>
            <a:off x="4081463" y="2667000"/>
            <a:ext cx="136525" cy="130175"/>
          </a:xfrm>
          <a:custGeom>
            <a:avLst/>
            <a:gdLst>
              <a:gd name="T0" fmla="*/ 2147483647 w 381"/>
              <a:gd name="T1" fmla="*/ 2147483647 h 362"/>
              <a:gd name="T2" fmla="*/ 2147483647 w 381"/>
              <a:gd name="T3" fmla="*/ 2147483647 h 362"/>
              <a:gd name="T4" fmla="*/ 2147483647 w 381"/>
              <a:gd name="T5" fmla="*/ 2147483647 h 362"/>
              <a:gd name="T6" fmla="*/ 2147483647 w 381"/>
              <a:gd name="T7" fmla="*/ 2147483647 h 362"/>
              <a:gd name="T8" fmla="*/ 2147483647 w 381"/>
              <a:gd name="T9" fmla="*/ 2147483647 h 362"/>
              <a:gd name="T10" fmla="*/ 2147483647 w 381"/>
              <a:gd name="T11" fmla="*/ 2147483647 h 362"/>
              <a:gd name="T12" fmla="*/ 2147483647 w 381"/>
              <a:gd name="T13" fmla="*/ 2147483647 h 362"/>
              <a:gd name="T14" fmla="*/ 2147483647 w 381"/>
              <a:gd name="T15" fmla="*/ 2147483647 h 362"/>
              <a:gd name="T16" fmla="*/ 2147483647 w 381"/>
              <a:gd name="T17" fmla="*/ 2147483647 h 362"/>
              <a:gd name="T18" fmla="*/ 2147483647 w 381"/>
              <a:gd name="T19" fmla="*/ 2147483647 h 362"/>
              <a:gd name="T20" fmla="*/ 2147483647 w 381"/>
              <a:gd name="T21" fmla="*/ 2147483647 h 362"/>
              <a:gd name="T22" fmla="*/ 2147483647 w 381"/>
              <a:gd name="T23" fmla="*/ 2147483647 h 362"/>
              <a:gd name="T24" fmla="*/ 2147483647 w 381"/>
              <a:gd name="T25" fmla="*/ 2147483647 h 362"/>
              <a:gd name="T26" fmla="*/ 2147483647 w 381"/>
              <a:gd name="T27" fmla="*/ 2147483647 h 362"/>
              <a:gd name="T28" fmla="*/ 2147483647 w 381"/>
              <a:gd name="T29" fmla="*/ 2147483647 h 362"/>
              <a:gd name="T30" fmla="*/ 0 w 381"/>
              <a:gd name="T31" fmla="*/ 2147483647 h 362"/>
              <a:gd name="T32" fmla="*/ 0 w 381"/>
              <a:gd name="T33" fmla="*/ 2147483647 h 362"/>
              <a:gd name="T34" fmla="*/ 0 w 381"/>
              <a:gd name="T35" fmla="*/ 2147483647 h 362"/>
              <a:gd name="T36" fmla="*/ 2147483647 w 381"/>
              <a:gd name="T37" fmla="*/ 2147483647 h 362"/>
              <a:gd name="T38" fmla="*/ 2147483647 w 381"/>
              <a:gd name="T39" fmla="*/ 2147483647 h 362"/>
              <a:gd name="T40" fmla="*/ 2147483647 w 381"/>
              <a:gd name="T41" fmla="*/ 2147483647 h 362"/>
              <a:gd name="T42" fmla="*/ 2147483647 w 381"/>
              <a:gd name="T43" fmla="*/ 2147483647 h 362"/>
              <a:gd name="T44" fmla="*/ 2147483647 w 381"/>
              <a:gd name="T45" fmla="*/ 2147483647 h 362"/>
              <a:gd name="T46" fmla="*/ 2147483647 w 381"/>
              <a:gd name="T47" fmla="*/ 0 h 362"/>
              <a:gd name="T48" fmla="*/ 2147483647 w 381"/>
              <a:gd name="T49" fmla="*/ 0 h 362"/>
              <a:gd name="T50" fmla="*/ 2147483647 w 381"/>
              <a:gd name="T51" fmla="*/ 0 h 362"/>
              <a:gd name="T52" fmla="*/ 2147483647 w 381"/>
              <a:gd name="T53" fmla="*/ 2147483647 h 362"/>
              <a:gd name="T54" fmla="*/ 2147483647 w 381"/>
              <a:gd name="T55" fmla="*/ 2147483647 h 362"/>
              <a:gd name="T56" fmla="*/ 2147483647 w 381"/>
              <a:gd name="T57" fmla="*/ 2147483647 h 362"/>
              <a:gd name="T58" fmla="*/ 2147483647 w 381"/>
              <a:gd name="T59" fmla="*/ 2147483647 h 362"/>
              <a:gd name="T60" fmla="*/ 2147483647 w 381"/>
              <a:gd name="T61" fmla="*/ 2147483647 h 362"/>
              <a:gd name="T62" fmla="*/ 2147483647 w 381"/>
              <a:gd name="T63" fmla="*/ 2147483647 h 362"/>
              <a:gd name="T64" fmla="*/ 2147483647 w 381"/>
              <a:gd name="T65" fmla="*/ 2147483647 h 362"/>
              <a:gd name="T66" fmla="*/ 2147483647 w 381"/>
              <a:gd name="T67" fmla="*/ 2147483647 h 3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1"/>
              <a:gd name="T103" fmla="*/ 0 h 362"/>
              <a:gd name="T104" fmla="*/ 381 w 381"/>
              <a:gd name="T105" fmla="*/ 362 h 3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1" h="362">
                <a:moveTo>
                  <a:pt x="380" y="180"/>
                </a:moveTo>
                <a:lnTo>
                  <a:pt x="380" y="216"/>
                </a:lnTo>
                <a:lnTo>
                  <a:pt x="363" y="252"/>
                </a:lnTo>
                <a:lnTo>
                  <a:pt x="354" y="276"/>
                </a:lnTo>
                <a:lnTo>
                  <a:pt x="325" y="305"/>
                </a:lnTo>
                <a:lnTo>
                  <a:pt x="295" y="333"/>
                </a:lnTo>
                <a:lnTo>
                  <a:pt x="266" y="340"/>
                </a:lnTo>
                <a:lnTo>
                  <a:pt x="227" y="361"/>
                </a:lnTo>
                <a:lnTo>
                  <a:pt x="190" y="361"/>
                </a:lnTo>
                <a:lnTo>
                  <a:pt x="152" y="361"/>
                </a:lnTo>
                <a:lnTo>
                  <a:pt x="114" y="340"/>
                </a:lnTo>
                <a:lnTo>
                  <a:pt x="88" y="333"/>
                </a:lnTo>
                <a:lnTo>
                  <a:pt x="59" y="305"/>
                </a:lnTo>
                <a:lnTo>
                  <a:pt x="29" y="276"/>
                </a:lnTo>
                <a:lnTo>
                  <a:pt x="21" y="252"/>
                </a:lnTo>
                <a:lnTo>
                  <a:pt x="0" y="216"/>
                </a:lnTo>
                <a:lnTo>
                  <a:pt x="0" y="180"/>
                </a:lnTo>
                <a:lnTo>
                  <a:pt x="0" y="144"/>
                </a:lnTo>
                <a:lnTo>
                  <a:pt x="21" y="108"/>
                </a:lnTo>
                <a:lnTo>
                  <a:pt x="29" y="80"/>
                </a:lnTo>
                <a:lnTo>
                  <a:pt x="59" y="52"/>
                </a:lnTo>
                <a:lnTo>
                  <a:pt x="88" y="23"/>
                </a:lnTo>
                <a:lnTo>
                  <a:pt x="114" y="15"/>
                </a:lnTo>
                <a:lnTo>
                  <a:pt x="152" y="0"/>
                </a:lnTo>
                <a:lnTo>
                  <a:pt x="190" y="0"/>
                </a:lnTo>
                <a:lnTo>
                  <a:pt x="227" y="0"/>
                </a:lnTo>
                <a:lnTo>
                  <a:pt x="266" y="15"/>
                </a:lnTo>
                <a:lnTo>
                  <a:pt x="295" y="23"/>
                </a:lnTo>
                <a:lnTo>
                  <a:pt x="325" y="52"/>
                </a:lnTo>
                <a:lnTo>
                  <a:pt x="354" y="80"/>
                </a:lnTo>
                <a:lnTo>
                  <a:pt x="363" y="108"/>
                </a:lnTo>
                <a:lnTo>
                  <a:pt x="380" y="144"/>
                </a:lnTo>
                <a:lnTo>
                  <a:pt x="380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75" name="Freeform 23"/>
          <p:cNvSpPr>
            <a:spLocks noChangeArrowheads="1"/>
          </p:cNvSpPr>
          <p:nvPr/>
        </p:nvSpPr>
        <p:spPr bwMode="auto">
          <a:xfrm>
            <a:off x="4340225" y="2714625"/>
            <a:ext cx="136525" cy="130175"/>
          </a:xfrm>
          <a:custGeom>
            <a:avLst/>
            <a:gdLst>
              <a:gd name="T0" fmla="*/ 2147483647 w 380"/>
              <a:gd name="T1" fmla="*/ 2147483647 h 362"/>
              <a:gd name="T2" fmla="*/ 2147483647 w 380"/>
              <a:gd name="T3" fmla="*/ 2147483647 h 362"/>
              <a:gd name="T4" fmla="*/ 2147483647 w 380"/>
              <a:gd name="T5" fmla="*/ 2147483647 h 362"/>
              <a:gd name="T6" fmla="*/ 2147483647 w 380"/>
              <a:gd name="T7" fmla="*/ 2147483647 h 362"/>
              <a:gd name="T8" fmla="*/ 2147483647 w 380"/>
              <a:gd name="T9" fmla="*/ 2147483647 h 362"/>
              <a:gd name="T10" fmla="*/ 2147483647 w 380"/>
              <a:gd name="T11" fmla="*/ 2147483647 h 362"/>
              <a:gd name="T12" fmla="*/ 2147483647 w 380"/>
              <a:gd name="T13" fmla="*/ 2147483647 h 362"/>
              <a:gd name="T14" fmla="*/ 2147483647 w 380"/>
              <a:gd name="T15" fmla="*/ 2147483647 h 362"/>
              <a:gd name="T16" fmla="*/ 2147483647 w 380"/>
              <a:gd name="T17" fmla="*/ 2147483647 h 362"/>
              <a:gd name="T18" fmla="*/ 2147483647 w 380"/>
              <a:gd name="T19" fmla="*/ 2147483647 h 362"/>
              <a:gd name="T20" fmla="*/ 2147483647 w 380"/>
              <a:gd name="T21" fmla="*/ 2147483647 h 362"/>
              <a:gd name="T22" fmla="*/ 2147483647 w 380"/>
              <a:gd name="T23" fmla="*/ 2147483647 h 362"/>
              <a:gd name="T24" fmla="*/ 2147483647 w 380"/>
              <a:gd name="T25" fmla="*/ 2147483647 h 362"/>
              <a:gd name="T26" fmla="*/ 2147483647 w 380"/>
              <a:gd name="T27" fmla="*/ 2147483647 h 362"/>
              <a:gd name="T28" fmla="*/ 2147483647 w 380"/>
              <a:gd name="T29" fmla="*/ 2147483647 h 362"/>
              <a:gd name="T30" fmla="*/ 0 w 380"/>
              <a:gd name="T31" fmla="*/ 2147483647 h 362"/>
              <a:gd name="T32" fmla="*/ 0 w 380"/>
              <a:gd name="T33" fmla="*/ 2147483647 h 362"/>
              <a:gd name="T34" fmla="*/ 0 w 380"/>
              <a:gd name="T35" fmla="*/ 2147483647 h 362"/>
              <a:gd name="T36" fmla="*/ 2147483647 w 380"/>
              <a:gd name="T37" fmla="*/ 2147483647 h 362"/>
              <a:gd name="T38" fmla="*/ 2147483647 w 380"/>
              <a:gd name="T39" fmla="*/ 2147483647 h 362"/>
              <a:gd name="T40" fmla="*/ 2147483647 w 380"/>
              <a:gd name="T41" fmla="*/ 2147483647 h 362"/>
              <a:gd name="T42" fmla="*/ 2147483647 w 380"/>
              <a:gd name="T43" fmla="*/ 2147483647 h 362"/>
              <a:gd name="T44" fmla="*/ 2147483647 w 380"/>
              <a:gd name="T45" fmla="*/ 2147483647 h 362"/>
              <a:gd name="T46" fmla="*/ 2147483647 w 380"/>
              <a:gd name="T47" fmla="*/ 0 h 362"/>
              <a:gd name="T48" fmla="*/ 2147483647 w 380"/>
              <a:gd name="T49" fmla="*/ 0 h 362"/>
              <a:gd name="T50" fmla="*/ 2147483647 w 380"/>
              <a:gd name="T51" fmla="*/ 0 h 362"/>
              <a:gd name="T52" fmla="*/ 2147483647 w 380"/>
              <a:gd name="T53" fmla="*/ 2147483647 h 362"/>
              <a:gd name="T54" fmla="*/ 2147483647 w 380"/>
              <a:gd name="T55" fmla="*/ 2147483647 h 362"/>
              <a:gd name="T56" fmla="*/ 2147483647 w 380"/>
              <a:gd name="T57" fmla="*/ 2147483647 h 362"/>
              <a:gd name="T58" fmla="*/ 2147483647 w 380"/>
              <a:gd name="T59" fmla="*/ 2147483647 h 362"/>
              <a:gd name="T60" fmla="*/ 2147483647 w 380"/>
              <a:gd name="T61" fmla="*/ 2147483647 h 362"/>
              <a:gd name="T62" fmla="*/ 2147483647 w 380"/>
              <a:gd name="T63" fmla="*/ 2147483647 h 362"/>
              <a:gd name="T64" fmla="*/ 2147483647 w 380"/>
              <a:gd name="T65" fmla="*/ 2147483647 h 362"/>
              <a:gd name="T66" fmla="*/ 2147483647 w 380"/>
              <a:gd name="T67" fmla="*/ 2147483647 h 3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2"/>
              <a:gd name="T104" fmla="*/ 380 w 380"/>
              <a:gd name="T105" fmla="*/ 362 h 3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2">
                <a:moveTo>
                  <a:pt x="379" y="180"/>
                </a:moveTo>
                <a:lnTo>
                  <a:pt x="371" y="215"/>
                </a:lnTo>
                <a:lnTo>
                  <a:pt x="362" y="252"/>
                </a:lnTo>
                <a:lnTo>
                  <a:pt x="341" y="280"/>
                </a:lnTo>
                <a:lnTo>
                  <a:pt x="324" y="308"/>
                </a:lnTo>
                <a:lnTo>
                  <a:pt x="294" y="336"/>
                </a:lnTo>
                <a:lnTo>
                  <a:pt x="256" y="345"/>
                </a:lnTo>
                <a:lnTo>
                  <a:pt x="227" y="361"/>
                </a:lnTo>
                <a:lnTo>
                  <a:pt x="190" y="361"/>
                </a:lnTo>
                <a:lnTo>
                  <a:pt x="151" y="361"/>
                </a:lnTo>
                <a:lnTo>
                  <a:pt x="113" y="345"/>
                </a:lnTo>
                <a:lnTo>
                  <a:pt x="75" y="336"/>
                </a:lnTo>
                <a:lnTo>
                  <a:pt x="58" y="308"/>
                </a:lnTo>
                <a:lnTo>
                  <a:pt x="28" y="280"/>
                </a:lnTo>
                <a:lnTo>
                  <a:pt x="12" y="252"/>
                </a:lnTo>
                <a:lnTo>
                  <a:pt x="0" y="215"/>
                </a:lnTo>
                <a:lnTo>
                  <a:pt x="0" y="180"/>
                </a:lnTo>
                <a:lnTo>
                  <a:pt x="0" y="143"/>
                </a:lnTo>
                <a:lnTo>
                  <a:pt x="12" y="107"/>
                </a:lnTo>
                <a:lnTo>
                  <a:pt x="28" y="82"/>
                </a:lnTo>
                <a:lnTo>
                  <a:pt x="58" y="54"/>
                </a:lnTo>
                <a:lnTo>
                  <a:pt x="75" y="26"/>
                </a:lnTo>
                <a:lnTo>
                  <a:pt x="113" y="19"/>
                </a:lnTo>
                <a:lnTo>
                  <a:pt x="151" y="0"/>
                </a:lnTo>
                <a:lnTo>
                  <a:pt x="190" y="0"/>
                </a:lnTo>
                <a:lnTo>
                  <a:pt x="227" y="0"/>
                </a:lnTo>
                <a:lnTo>
                  <a:pt x="256" y="19"/>
                </a:lnTo>
                <a:lnTo>
                  <a:pt x="294" y="26"/>
                </a:lnTo>
                <a:lnTo>
                  <a:pt x="324" y="54"/>
                </a:lnTo>
                <a:lnTo>
                  <a:pt x="341" y="82"/>
                </a:lnTo>
                <a:lnTo>
                  <a:pt x="362" y="107"/>
                </a:lnTo>
                <a:lnTo>
                  <a:pt x="371" y="143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76" name="Freeform 24"/>
          <p:cNvSpPr>
            <a:spLocks noChangeArrowheads="1"/>
          </p:cNvSpPr>
          <p:nvPr/>
        </p:nvSpPr>
        <p:spPr bwMode="auto">
          <a:xfrm>
            <a:off x="5316538" y="1600200"/>
            <a:ext cx="2513012" cy="3436938"/>
          </a:xfrm>
          <a:custGeom>
            <a:avLst/>
            <a:gdLst>
              <a:gd name="T0" fmla="*/ 2147483647 w 6981"/>
              <a:gd name="T1" fmla="*/ 2147483647 h 9548"/>
              <a:gd name="T2" fmla="*/ 2147483647 w 6981"/>
              <a:gd name="T3" fmla="*/ 2147483647 h 9548"/>
              <a:gd name="T4" fmla="*/ 2147483647 w 6981"/>
              <a:gd name="T5" fmla="*/ 2147483647 h 9548"/>
              <a:gd name="T6" fmla="*/ 2147483647 w 6981"/>
              <a:gd name="T7" fmla="*/ 2147483647 h 9548"/>
              <a:gd name="T8" fmla="*/ 2147483647 w 6981"/>
              <a:gd name="T9" fmla="*/ 2147483647 h 9548"/>
              <a:gd name="T10" fmla="*/ 2147483647 w 6981"/>
              <a:gd name="T11" fmla="*/ 2147483647 h 9548"/>
              <a:gd name="T12" fmla="*/ 2147483647 w 6981"/>
              <a:gd name="T13" fmla="*/ 2147483647 h 9548"/>
              <a:gd name="T14" fmla="*/ 2147483647 w 6981"/>
              <a:gd name="T15" fmla="*/ 2147483647 h 9548"/>
              <a:gd name="T16" fmla="*/ 2147483647 w 6981"/>
              <a:gd name="T17" fmla="*/ 2147483647 h 9548"/>
              <a:gd name="T18" fmla="*/ 2147483647 w 6981"/>
              <a:gd name="T19" fmla="*/ 2147483647 h 9548"/>
              <a:gd name="T20" fmla="*/ 2147483647 w 6981"/>
              <a:gd name="T21" fmla="*/ 2147483647 h 9548"/>
              <a:gd name="T22" fmla="*/ 2147483647 w 6981"/>
              <a:gd name="T23" fmla="*/ 2147483647 h 9548"/>
              <a:gd name="T24" fmla="*/ 2147483647 w 6981"/>
              <a:gd name="T25" fmla="*/ 2147483647 h 9548"/>
              <a:gd name="T26" fmla="*/ 2147483647 w 6981"/>
              <a:gd name="T27" fmla="*/ 2147483647 h 9548"/>
              <a:gd name="T28" fmla="*/ 2147483647 w 6981"/>
              <a:gd name="T29" fmla="*/ 2147483647 h 9548"/>
              <a:gd name="T30" fmla="*/ 2147483647 w 6981"/>
              <a:gd name="T31" fmla="*/ 2147483647 h 9548"/>
              <a:gd name="T32" fmla="*/ 2147483647 w 6981"/>
              <a:gd name="T33" fmla="*/ 2147483647 h 9548"/>
              <a:gd name="T34" fmla="*/ 2147483647 w 6981"/>
              <a:gd name="T35" fmla="*/ 2147483647 h 9548"/>
              <a:gd name="T36" fmla="*/ 2147483647 w 6981"/>
              <a:gd name="T37" fmla="*/ 2147483647 h 9548"/>
              <a:gd name="T38" fmla="*/ 2147483647 w 6981"/>
              <a:gd name="T39" fmla="*/ 2147483647 h 9548"/>
              <a:gd name="T40" fmla="*/ 2147483647 w 6981"/>
              <a:gd name="T41" fmla="*/ 2147483647 h 9548"/>
              <a:gd name="T42" fmla="*/ 2147483647 w 6981"/>
              <a:gd name="T43" fmla="*/ 2147483647 h 9548"/>
              <a:gd name="T44" fmla="*/ 2147483647 w 6981"/>
              <a:gd name="T45" fmla="*/ 2147483647 h 9548"/>
              <a:gd name="T46" fmla="*/ 2147483647 w 6981"/>
              <a:gd name="T47" fmla="*/ 2147483647 h 9548"/>
              <a:gd name="T48" fmla="*/ 2147483647 w 6981"/>
              <a:gd name="T49" fmla="*/ 2147483647 h 9548"/>
              <a:gd name="T50" fmla="*/ 2147483647 w 6981"/>
              <a:gd name="T51" fmla="*/ 2147483647 h 9548"/>
              <a:gd name="T52" fmla="*/ 2147483647 w 6981"/>
              <a:gd name="T53" fmla="*/ 2147483647 h 9548"/>
              <a:gd name="T54" fmla="*/ 2147483647 w 6981"/>
              <a:gd name="T55" fmla="*/ 2147483647 h 9548"/>
              <a:gd name="T56" fmla="*/ 2147483647 w 6981"/>
              <a:gd name="T57" fmla="*/ 2147483647 h 9548"/>
              <a:gd name="T58" fmla="*/ 2147483647 w 6981"/>
              <a:gd name="T59" fmla="*/ 2147483647 h 9548"/>
              <a:gd name="T60" fmla="*/ 2147483647 w 6981"/>
              <a:gd name="T61" fmla="*/ 2147483647 h 9548"/>
              <a:gd name="T62" fmla="*/ 2147483647 w 6981"/>
              <a:gd name="T63" fmla="*/ 2147483647 h 9548"/>
              <a:gd name="T64" fmla="*/ 2147483647 w 6981"/>
              <a:gd name="T65" fmla="*/ 2147483647 h 9548"/>
              <a:gd name="T66" fmla="*/ 2147483647 w 6981"/>
              <a:gd name="T67" fmla="*/ 2147483647 h 9548"/>
              <a:gd name="T68" fmla="*/ 2147483647 w 6981"/>
              <a:gd name="T69" fmla="*/ 2147483647 h 9548"/>
              <a:gd name="T70" fmla="*/ 2147483647 w 6981"/>
              <a:gd name="T71" fmla="*/ 2147483647 h 9548"/>
              <a:gd name="T72" fmla="*/ 2147483647 w 6981"/>
              <a:gd name="T73" fmla="*/ 2147483647 h 9548"/>
              <a:gd name="T74" fmla="*/ 2147483647 w 6981"/>
              <a:gd name="T75" fmla="*/ 2147483647 h 9548"/>
              <a:gd name="T76" fmla="*/ 2147483647 w 6981"/>
              <a:gd name="T77" fmla="*/ 2147483647 h 9548"/>
              <a:gd name="T78" fmla="*/ 2147483647 w 6981"/>
              <a:gd name="T79" fmla="*/ 2147483647 h 9548"/>
              <a:gd name="T80" fmla="*/ 2147483647 w 6981"/>
              <a:gd name="T81" fmla="*/ 2147483647 h 9548"/>
              <a:gd name="T82" fmla="*/ 2147483647 w 6981"/>
              <a:gd name="T83" fmla="*/ 2147483647 h 9548"/>
              <a:gd name="T84" fmla="*/ 2147483647 w 6981"/>
              <a:gd name="T85" fmla="*/ 2147483647 h 9548"/>
              <a:gd name="T86" fmla="*/ 2147483647 w 6981"/>
              <a:gd name="T87" fmla="*/ 2147483647 h 9548"/>
              <a:gd name="T88" fmla="*/ 2147483647 w 6981"/>
              <a:gd name="T89" fmla="*/ 2147483647 h 9548"/>
              <a:gd name="T90" fmla="*/ 2147483647 w 6981"/>
              <a:gd name="T91" fmla="*/ 2147483647 h 9548"/>
              <a:gd name="T92" fmla="*/ 2147483647 w 6981"/>
              <a:gd name="T93" fmla="*/ 2147483647 h 9548"/>
              <a:gd name="T94" fmla="*/ 2147483647 w 6981"/>
              <a:gd name="T95" fmla="*/ 2147483647 h 9548"/>
              <a:gd name="T96" fmla="*/ 2147483647 w 6981"/>
              <a:gd name="T97" fmla="*/ 2147483647 h 9548"/>
              <a:gd name="T98" fmla="*/ 2147483647 w 6981"/>
              <a:gd name="T99" fmla="*/ 2147483647 h 9548"/>
              <a:gd name="T100" fmla="*/ 2147483647 w 6981"/>
              <a:gd name="T101" fmla="*/ 2147483647 h 9548"/>
              <a:gd name="T102" fmla="*/ 2147483647 w 6981"/>
              <a:gd name="T103" fmla="*/ 2147483647 h 9548"/>
              <a:gd name="T104" fmla="*/ 2147483647 w 6981"/>
              <a:gd name="T105" fmla="*/ 2147483647 h 9548"/>
              <a:gd name="T106" fmla="*/ 2147483647 w 6981"/>
              <a:gd name="T107" fmla="*/ 2147483647 h 9548"/>
              <a:gd name="T108" fmla="*/ 2147483647 w 6981"/>
              <a:gd name="T109" fmla="*/ 2147483647 h 9548"/>
              <a:gd name="T110" fmla="*/ 2147483647 w 6981"/>
              <a:gd name="T111" fmla="*/ 2147483647 h 9548"/>
              <a:gd name="T112" fmla="*/ 2147483647 w 6981"/>
              <a:gd name="T113" fmla="*/ 2147483647 h 9548"/>
              <a:gd name="T114" fmla="*/ 2147483647 w 6981"/>
              <a:gd name="T115" fmla="*/ 2147483647 h 9548"/>
              <a:gd name="T116" fmla="*/ 2147483647 w 6981"/>
              <a:gd name="T117" fmla="*/ 2147483647 h 9548"/>
              <a:gd name="T118" fmla="*/ 2147483647 w 6981"/>
              <a:gd name="T119" fmla="*/ 2147483647 h 9548"/>
              <a:gd name="T120" fmla="*/ 2147483647 w 6981"/>
              <a:gd name="T121" fmla="*/ 2147483647 h 9548"/>
              <a:gd name="T122" fmla="*/ 2147483647 w 6981"/>
              <a:gd name="T123" fmla="*/ 2147483647 h 95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981"/>
              <a:gd name="T187" fmla="*/ 0 h 9548"/>
              <a:gd name="T188" fmla="*/ 6981 w 6981"/>
              <a:gd name="T189" fmla="*/ 9548 h 954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981" h="9548">
                <a:moveTo>
                  <a:pt x="4829" y="7009"/>
                </a:moveTo>
                <a:lnTo>
                  <a:pt x="4838" y="7054"/>
                </a:lnTo>
                <a:lnTo>
                  <a:pt x="4847" y="7082"/>
                </a:lnTo>
                <a:lnTo>
                  <a:pt x="4868" y="7110"/>
                </a:lnTo>
                <a:lnTo>
                  <a:pt x="4876" y="7162"/>
                </a:lnTo>
                <a:lnTo>
                  <a:pt x="4868" y="7218"/>
                </a:lnTo>
                <a:lnTo>
                  <a:pt x="4859" y="7262"/>
                </a:lnTo>
                <a:lnTo>
                  <a:pt x="4847" y="7307"/>
                </a:lnTo>
                <a:lnTo>
                  <a:pt x="4838" y="7379"/>
                </a:lnTo>
                <a:lnTo>
                  <a:pt x="4821" y="7580"/>
                </a:lnTo>
                <a:lnTo>
                  <a:pt x="4821" y="7595"/>
                </a:lnTo>
                <a:lnTo>
                  <a:pt x="4808" y="7603"/>
                </a:lnTo>
                <a:lnTo>
                  <a:pt x="4800" y="7603"/>
                </a:lnTo>
                <a:lnTo>
                  <a:pt x="4800" y="7623"/>
                </a:lnTo>
                <a:lnTo>
                  <a:pt x="4808" y="7640"/>
                </a:lnTo>
                <a:lnTo>
                  <a:pt x="4821" y="7640"/>
                </a:lnTo>
                <a:lnTo>
                  <a:pt x="4829" y="7652"/>
                </a:lnTo>
                <a:lnTo>
                  <a:pt x="4829" y="7676"/>
                </a:lnTo>
                <a:lnTo>
                  <a:pt x="4829" y="7724"/>
                </a:lnTo>
                <a:lnTo>
                  <a:pt x="4821" y="7760"/>
                </a:lnTo>
                <a:lnTo>
                  <a:pt x="4808" y="7805"/>
                </a:lnTo>
                <a:lnTo>
                  <a:pt x="4829" y="7848"/>
                </a:lnTo>
                <a:lnTo>
                  <a:pt x="4859" y="7905"/>
                </a:lnTo>
                <a:lnTo>
                  <a:pt x="4859" y="7913"/>
                </a:lnTo>
                <a:lnTo>
                  <a:pt x="4847" y="7928"/>
                </a:lnTo>
                <a:lnTo>
                  <a:pt x="4800" y="8057"/>
                </a:lnTo>
                <a:lnTo>
                  <a:pt x="4754" y="8166"/>
                </a:lnTo>
                <a:lnTo>
                  <a:pt x="4745" y="8210"/>
                </a:lnTo>
                <a:lnTo>
                  <a:pt x="4733" y="8266"/>
                </a:lnTo>
                <a:lnTo>
                  <a:pt x="4745" y="8326"/>
                </a:lnTo>
                <a:lnTo>
                  <a:pt x="4754" y="8398"/>
                </a:lnTo>
                <a:lnTo>
                  <a:pt x="4770" y="8471"/>
                </a:lnTo>
                <a:lnTo>
                  <a:pt x="4770" y="8555"/>
                </a:lnTo>
                <a:lnTo>
                  <a:pt x="4770" y="8687"/>
                </a:lnTo>
                <a:lnTo>
                  <a:pt x="4762" y="8787"/>
                </a:lnTo>
                <a:lnTo>
                  <a:pt x="4762" y="8824"/>
                </a:lnTo>
                <a:lnTo>
                  <a:pt x="4745" y="8868"/>
                </a:lnTo>
                <a:lnTo>
                  <a:pt x="4725" y="8904"/>
                </a:lnTo>
                <a:lnTo>
                  <a:pt x="4725" y="8916"/>
                </a:lnTo>
                <a:lnTo>
                  <a:pt x="4733" y="8924"/>
                </a:lnTo>
                <a:lnTo>
                  <a:pt x="4745" y="8932"/>
                </a:lnTo>
                <a:lnTo>
                  <a:pt x="4784" y="8932"/>
                </a:lnTo>
                <a:lnTo>
                  <a:pt x="4800" y="8932"/>
                </a:lnTo>
                <a:lnTo>
                  <a:pt x="4808" y="8940"/>
                </a:lnTo>
                <a:lnTo>
                  <a:pt x="4808" y="8952"/>
                </a:lnTo>
                <a:lnTo>
                  <a:pt x="4800" y="8968"/>
                </a:lnTo>
                <a:lnTo>
                  <a:pt x="4791" y="9004"/>
                </a:lnTo>
                <a:lnTo>
                  <a:pt x="4784" y="9040"/>
                </a:lnTo>
                <a:lnTo>
                  <a:pt x="4791" y="9084"/>
                </a:lnTo>
                <a:lnTo>
                  <a:pt x="4791" y="9121"/>
                </a:lnTo>
                <a:lnTo>
                  <a:pt x="4791" y="9157"/>
                </a:lnTo>
                <a:lnTo>
                  <a:pt x="4784" y="9169"/>
                </a:lnTo>
                <a:lnTo>
                  <a:pt x="4754" y="9169"/>
                </a:lnTo>
                <a:lnTo>
                  <a:pt x="4733" y="9169"/>
                </a:lnTo>
                <a:lnTo>
                  <a:pt x="4733" y="9177"/>
                </a:lnTo>
                <a:lnTo>
                  <a:pt x="4754" y="9205"/>
                </a:lnTo>
                <a:lnTo>
                  <a:pt x="4791" y="9241"/>
                </a:lnTo>
                <a:lnTo>
                  <a:pt x="4808" y="9265"/>
                </a:lnTo>
                <a:lnTo>
                  <a:pt x="4821" y="9294"/>
                </a:lnTo>
                <a:lnTo>
                  <a:pt x="4838" y="9329"/>
                </a:lnTo>
                <a:lnTo>
                  <a:pt x="4859" y="9357"/>
                </a:lnTo>
                <a:lnTo>
                  <a:pt x="4884" y="9394"/>
                </a:lnTo>
                <a:lnTo>
                  <a:pt x="4922" y="9466"/>
                </a:lnTo>
                <a:lnTo>
                  <a:pt x="4934" y="9482"/>
                </a:lnTo>
                <a:lnTo>
                  <a:pt x="4943" y="9502"/>
                </a:lnTo>
                <a:lnTo>
                  <a:pt x="4960" y="9502"/>
                </a:lnTo>
                <a:lnTo>
                  <a:pt x="4981" y="9494"/>
                </a:lnTo>
                <a:lnTo>
                  <a:pt x="5018" y="9457"/>
                </a:lnTo>
                <a:lnTo>
                  <a:pt x="5018" y="9466"/>
                </a:lnTo>
                <a:lnTo>
                  <a:pt x="5018" y="9482"/>
                </a:lnTo>
                <a:lnTo>
                  <a:pt x="4997" y="9518"/>
                </a:lnTo>
                <a:lnTo>
                  <a:pt x="4997" y="9530"/>
                </a:lnTo>
                <a:lnTo>
                  <a:pt x="5011" y="9538"/>
                </a:lnTo>
                <a:lnTo>
                  <a:pt x="5027" y="9547"/>
                </a:lnTo>
                <a:lnTo>
                  <a:pt x="5048" y="9547"/>
                </a:lnTo>
                <a:lnTo>
                  <a:pt x="5057" y="9538"/>
                </a:lnTo>
                <a:lnTo>
                  <a:pt x="5065" y="9518"/>
                </a:lnTo>
                <a:lnTo>
                  <a:pt x="5086" y="9466"/>
                </a:lnTo>
                <a:lnTo>
                  <a:pt x="5095" y="9437"/>
                </a:lnTo>
                <a:lnTo>
                  <a:pt x="5124" y="9410"/>
                </a:lnTo>
                <a:lnTo>
                  <a:pt x="5161" y="9394"/>
                </a:lnTo>
                <a:lnTo>
                  <a:pt x="5170" y="9385"/>
                </a:lnTo>
                <a:lnTo>
                  <a:pt x="5161" y="9365"/>
                </a:lnTo>
                <a:lnTo>
                  <a:pt x="5149" y="9322"/>
                </a:lnTo>
                <a:lnTo>
                  <a:pt x="5140" y="9294"/>
                </a:lnTo>
                <a:lnTo>
                  <a:pt x="5149" y="9257"/>
                </a:lnTo>
                <a:lnTo>
                  <a:pt x="5179" y="9192"/>
                </a:lnTo>
                <a:lnTo>
                  <a:pt x="5217" y="9132"/>
                </a:lnTo>
                <a:lnTo>
                  <a:pt x="5263" y="9077"/>
                </a:lnTo>
                <a:lnTo>
                  <a:pt x="5284" y="9032"/>
                </a:lnTo>
                <a:lnTo>
                  <a:pt x="5284" y="9024"/>
                </a:lnTo>
                <a:lnTo>
                  <a:pt x="5284" y="9012"/>
                </a:lnTo>
                <a:lnTo>
                  <a:pt x="5254" y="8989"/>
                </a:lnTo>
                <a:lnTo>
                  <a:pt x="5217" y="8960"/>
                </a:lnTo>
                <a:lnTo>
                  <a:pt x="5187" y="8924"/>
                </a:lnTo>
                <a:lnTo>
                  <a:pt x="5170" y="8888"/>
                </a:lnTo>
                <a:lnTo>
                  <a:pt x="5179" y="8859"/>
                </a:lnTo>
                <a:lnTo>
                  <a:pt x="5208" y="8824"/>
                </a:lnTo>
                <a:lnTo>
                  <a:pt x="5246" y="8808"/>
                </a:lnTo>
                <a:lnTo>
                  <a:pt x="5275" y="8779"/>
                </a:lnTo>
                <a:lnTo>
                  <a:pt x="5292" y="8744"/>
                </a:lnTo>
                <a:lnTo>
                  <a:pt x="5322" y="8699"/>
                </a:lnTo>
                <a:lnTo>
                  <a:pt x="5339" y="8651"/>
                </a:lnTo>
                <a:lnTo>
                  <a:pt x="5330" y="8627"/>
                </a:lnTo>
                <a:lnTo>
                  <a:pt x="5313" y="8599"/>
                </a:lnTo>
                <a:lnTo>
                  <a:pt x="5292" y="8563"/>
                </a:lnTo>
                <a:lnTo>
                  <a:pt x="5284" y="8526"/>
                </a:lnTo>
                <a:lnTo>
                  <a:pt x="5292" y="8519"/>
                </a:lnTo>
                <a:lnTo>
                  <a:pt x="5322" y="8519"/>
                </a:lnTo>
                <a:lnTo>
                  <a:pt x="5368" y="8519"/>
                </a:lnTo>
                <a:lnTo>
                  <a:pt x="5397" y="8519"/>
                </a:lnTo>
                <a:lnTo>
                  <a:pt x="5406" y="8506"/>
                </a:lnTo>
                <a:lnTo>
                  <a:pt x="5414" y="8483"/>
                </a:lnTo>
                <a:lnTo>
                  <a:pt x="5414" y="8434"/>
                </a:lnTo>
                <a:lnTo>
                  <a:pt x="5427" y="8390"/>
                </a:lnTo>
                <a:lnTo>
                  <a:pt x="5435" y="8362"/>
                </a:lnTo>
                <a:lnTo>
                  <a:pt x="5452" y="8354"/>
                </a:lnTo>
                <a:lnTo>
                  <a:pt x="5511" y="8346"/>
                </a:lnTo>
                <a:lnTo>
                  <a:pt x="5557" y="8346"/>
                </a:lnTo>
                <a:lnTo>
                  <a:pt x="5587" y="8326"/>
                </a:lnTo>
                <a:lnTo>
                  <a:pt x="5633" y="8274"/>
                </a:lnTo>
                <a:lnTo>
                  <a:pt x="5662" y="8254"/>
                </a:lnTo>
                <a:lnTo>
                  <a:pt x="5692" y="8246"/>
                </a:lnTo>
                <a:lnTo>
                  <a:pt x="5709" y="8238"/>
                </a:lnTo>
                <a:lnTo>
                  <a:pt x="5730" y="8218"/>
                </a:lnTo>
                <a:lnTo>
                  <a:pt x="5739" y="8201"/>
                </a:lnTo>
                <a:lnTo>
                  <a:pt x="5730" y="8173"/>
                </a:lnTo>
                <a:lnTo>
                  <a:pt x="5709" y="8138"/>
                </a:lnTo>
                <a:lnTo>
                  <a:pt x="5662" y="8093"/>
                </a:lnTo>
                <a:lnTo>
                  <a:pt x="5641" y="8073"/>
                </a:lnTo>
                <a:lnTo>
                  <a:pt x="5641" y="8065"/>
                </a:lnTo>
                <a:lnTo>
                  <a:pt x="5654" y="8057"/>
                </a:lnTo>
                <a:lnTo>
                  <a:pt x="5671" y="8057"/>
                </a:lnTo>
                <a:lnTo>
                  <a:pt x="5823" y="8049"/>
                </a:lnTo>
                <a:lnTo>
                  <a:pt x="5889" y="8037"/>
                </a:lnTo>
                <a:lnTo>
                  <a:pt x="5907" y="8037"/>
                </a:lnTo>
                <a:lnTo>
                  <a:pt x="5919" y="8029"/>
                </a:lnTo>
                <a:lnTo>
                  <a:pt x="5928" y="8001"/>
                </a:lnTo>
                <a:lnTo>
                  <a:pt x="5936" y="7948"/>
                </a:lnTo>
                <a:lnTo>
                  <a:pt x="5957" y="7905"/>
                </a:lnTo>
                <a:lnTo>
                  <a:pt x="5974" y="7868"/>
                </a:lnTo>
                <a:lnTo>
                  <a:pt x="6041" y="7805"/>
                </a:lnTo>
                <a:lnTo>
                  <a:pt x="6050" y="7776"/>
                </a:lnTo>
                <a:lnTo>
                  <a:pt x="6058" y="7748"/>
                </a:lnTo>
                <a:lnTo>
                  <a:pt x="6058" y="7732"/>
                </a:lnTo>
                <a:lnTo>
                  <a:pt x="6095" y="7676"/>
                </a:lnTo>
                <a:lnTo>
                  <a:pt x="6109" y="7668"/>
                </a:lnTo>
                <a:lnTo>
                  <a:pt x="6134" y="7623"/>
                </a:lnTo>
                <a:lnTo>
                  <a:pt x="6155" y="7560"/>
                </a:lnTo>
                <a:lnTo>
                  <a:pt x="6163" y="7515"/>
                </a:lnTo>
                <a:lnTo>
                  <a:pt x="6163" y="7459"/>
                </a:lnTo>
                <a:lnTo>
                  <a:pt x="6172" y="7407"/>
                </a:lnTo>
                <a:lnTo>
                  <a:pt x="6201" y="7363"/>
                </a:lnTo>
                <a:lnTo>
                  <a:pt x="6247" y="7327"/>
                </a:lnTo>
                <a:lnTo>
                  <a:pt x="6306" y="7290"/>
                </a:lnTo>
                <a:lnTo>
                  <a:pt x="6361" y="7262"/>
                </a:lnTo>
                <a:lnTo>
                  <a:pt x="6428" y="7234"/>
                </a:lnTo>
                <a:lnTo>
                  <a:pt x="6495" y="7218"/>
                </a:lnTo>
                <a:lnTo>
                  <a:pt x="6563" y="7207"/>
                </a:lnTo>
                <a:lnTo>
                  <a:pt x="6601" y="7198"/>
                </a:lnTo>
                <a:lnTo>
                  <a:pt x="6609" y="7190"/>
                </a:lnTo>
                <a:lnTo>
                  <a:pt x="6617" y="7182"/>
                </a:lnTo>
                <a:lnTo>
                  <a:pt x="6617" y="7110"/>
                </a:lnTo>
                <a:lnTo>
                  <a:pt x="6638" y="7062"/>
                </a:lnTo>
                <a:lnTo>
                  <a:pt x="6664" y="7026"/>
                </a:lnTo>
                <a:lnTo>
                  <a:pt x="6685" y="7002"/>
                </a:lnTo>
                <a:lnTo>
                  <a:pt x="6694" y="6965"/>
                </a:lnTo>
                <a:lnTo>
                  <a:pt x="6722" y="6874"/>
                </a:lnTo>
                <a:lnTo>
                  <a:pt x="6739" y="6801"/>
                </a:lnTo>
                <a:lnTo>
                  <a:pt x="6739" y="6764"/>
                </a:lnTo>
                <a:lnTo>
                  <a:pt x="6731" y="6749"/>
                </a:lnTo>
                <a:lnTo>
                  <a:pt x="6722" y="6729"/>
                </a:lnTo>
                <a:lnTo>
                  <a:pt x="6722" y="6712"/>
                </a:lnTo>
                <a:lnTo>
                  <a:pt x="6731" y="6676"/>
                </a:lnTo>
                <a:lnTo>
                  <a:pt x="6731" y="6664"/>
                </a:lnTo>
                <a:lnTo>
                  <a:pt x="6722" y="6649"/>
                </a:lnTo>
                <a:lnTo>
                  <a:pt x="6715" y="6629"/>
                </a:lnTo>
                <a:lnTo>
                  <a:pt x="6715" y="6604"/>
                </a:lnTo>
                <a:lnTo>
                  <a:pt x="6722" y="6584"/>
                </a:lnTo>
                <a:lnTo>
                  <a:pt x="6752" y="6568"/>
                </a:lnTo>
                <a:lnTo>
                  <a:pt x="6769" y="6568"/>
                </a:lnTo>
                <a:lnTo>
                  <a:pt x="6778" y="6556"/>
                </a:lnTo>
                <a:lnTo>
                  <a:pt x="6807" y="6520"/>
                </a:lnTo>
                <a:lnTo>
                  <a:pt x="6837" y="6431"/>
                </a:lnTo>
                <a:lnTo>
                  <a:pt x="6853" y="6388"/>
                </a:lnTo>
                <a:lnTo>
                  <a:pt x="6874" y="6359"/>
                </a:lnTo>
                <a:lnTo>
                  <a:pt x="6929" y="6296"/>
                </a:lnTo>
                <a:lnTo>
                  <a:pt x="6950" y="6243"/>
                </a:lnTo>
                <a:lnTo>
                  <a:pt x="6950" y="6215"/>
                </a:lnTo>
                <a:lnTo>
                  <a:pt x="6958" y="6195"/>
                </a:lnTo>
                <a:lnTo>
                  <a:pt x="6966" y="6186"/>
                </a:lnTo>
                <a:lnTo>
                  <a:pt x="6980" y="6179"/>
                </a:lnTo>
                <a:lnTo>
                  <a:pt x="6966" y="6159"/>
                </a:lnTo>
                <a:lnTo>
                  <a:pt x="6942" y="6086"/>
                </a:lnTo>
                <a:lnTo>
                  <a:pt x="6929" y="6051"/>
                </a:lnTo>
                <a:lnTo>
                  <a:pt x="6912" y="6034"/>
                </a:lnTo>
                <a:lnTo>
                  <a:pt x="6904" y="6023"/>
                </a:lnTo>
                <a:lnTo>
                  <a:pt x="6891" y="6023"/>
                </a:lnTo>
                <a:lnTo>
                  <a:pt x="6865" y="6034"/>
                </a:lnTo>
                <a:lnTo>
                  <a:pt x="6844" y="6034"/>
                </a:lnTo>
                <a:lnTo>
                  <a:pt x="6828" y="6014"/>
                </a:lnTo>
                <a:lnTo>
                  <a:pt x="6722" y="5942"/>
                </a:lnTo>
                <a:lnTo>
                  <a:pt x="6647" y="5906"/>
                </a:lnTo>
                <a:lnTo>
                  <a:pt x="6588" y="5890"/>
                </a:lnTo>
                <a:lnTo>
                  <a:pt x="6542" y="5878"/>
                </a:lnTo>
                <a:lnTo>
                  <a:pt x="6495" y="5878"/>
                </a:lnTo>
                <a:lnTo>
                  <a:pt x="6466" y="5870"/>
                </a:lnTo>
                <a:lnTo>
                  <a:pt x="6399" y="5853"/>
                </a:lnTo>
                <a:lnTo>
                  <a:pt x="6382" y="5853"/>
                </a:lnTo>
                <a:lnTo>
                  <a:pt x="6373" y="5842"/>
                </a:lnTo>
                <a:lnTo>
                  <a:pt x="6373" y="5818"/>
                </a:lnTo>
                <a:lnTo>
                  <a:pt x="6361" y="5806"/>
                </a:lnTo>
                <a:lnTo>
                  <a:pt x="6352" y="5798"/>
                </a:lnTo>
                <a:lnTo>
                  <a:pt x="6336" y="5798"/>
                </a:lnTo>
                <a:lnTo>
                  <a:pt x="6298" y="5790"/>
                </a:lnTo>
                <a:lnTo>
                  <a:pt x="6247" y="5770"/>
                </a:lnTo>
                <a:lnTo>
                  <a:pt x="6209" y="5761"/>
                </a:lnTo>
                <a:lnTo>
                  <a:pt x="6172" y="5761"/>
                </a:lnTo>
                <a:lnTo>
                  <a:pt x="6134" y="5761"/>
                </a:lnTo>
                <a:lnTo>
                  <a:pt x="6116" y="5761"/>
                </a:lnTo>
                <a:lnTo>
                  <a:pt x="6088" y="5753"/>
                </a:lnTo>
                <a:lnTo>
                  <a:pt x="6050" y="5733"/>
                </a:lnTo>
                <a:lnTo>
                  <a:pt x="6011" y="5733"/>
                </a:lnTo>
                <a:lnTo>
                  <a:pt x="5966" y="5733"/>
                </a:lnTo>
                <a:lnTo>
                  <a:pt x="6011" y="5681"/>
                </a:lnTo>
                <a:lnTo>
                  <a:pt x="6032" y="5673"/>
                </a:lnTo>
                <a:lnTo>
                  <a:pt x="6032" y="5653"/>
                </a:lnTo>
                <a:lnTo>
                  <a:pt x="6020" y="5609"/>
                </a:lnTo>
                <a:lnTo>
                  <a:pt x="5974" y="5500"/>
                </a:lnTo>
                <a:lnTo>
                  <a:pt x="5966" y="5473"/>
                </a:lnTo>
                <a:lnTo>
                  <a:pt x="5966" y="5457"/>
                </a:lnTo>
                <a:lnTo>
                  <a:pt x="5966" y="5445"/>
                </a:lnTo>
                <a:lnTo>
                  <a:pt x="5945" y="5428"/>
                </a:lnTo>
                <a:lnTo>
                  <a:pt x="5919" y="5408"/>
                </a:lnTo>
                <a:lnTo>
                  <a:pt x="5898" y="5385"/>
                </a:lnTo>
                <a:lnTo>
                  <a:pt x="5889" y="5364"/>
                </a:lnTo>
                <a:lnTo>
                  <a:pt x="5860" y="5336"/>
                </a:lnTo>
                <a:lnTo>
                  <a:pt x="5831" y="5328"/>
                </a:lnTo>
                <a:lnTo>
                  <a:pt x="5814" y="5328"/>
                </a:lnTo>
                <a:lnTo>
                  <a:pt x="5805" y="5336"/>
                </a:lnTo>
                <a:lnTo>
                  <a:pt x="5784" y="5328"/>
                </a:lnTo>
                <a:lnTo>
                  <a:pt x="5755" y="5320"/>
                </a:lnTo>
                <a:lnTo>
                  <a:pt x="5718" y="5320"/>
                </a:lnTo>
                <a:lnTo>
                  <a:pt x="5679" y="5320"/>
                </a:lnTo>
                <a:lnTo>
                  <a:pt x="5641" y="5336"/>
                </a:lnTo>
                <a:lnTo>
                  <a:pt x="5625" y="5348"/>
                </a:lnTo>
                <a:lnTo>
                  <a:pt x="5603" y="5348"/>
                </a:lnTo>
                <a:lnTo>
                  <a:pt x="5596" y="5336"/>
                </a:lnTo>
                <a:lnTo>
                  <a:pt x="5596" y="5320"/>
                </a:lnTo>
                <a:lnTo>
                  <a:pt x="5603" y="5312"/>
                </a:lnTo>
                <a:lnTo>
                  <a:pt x="5596" y="5300"/>
                </a:lnTo>
                <a:lnTo>
                  <a:pt x="5566" y="5284"/>
                </a:lnTo>
                <a:lnTo>
                  <a:pt x="5549" y="5264"/>
                </a:lnTo>
                <a:lnTo>
                  <a:pt x="5528" y="5240"/>
                </a:lnTo>
                <a:lnTo>
                  <a:pt x="5511" y="5175"/>
                </a:lnTo>
                <a:lnTo>
                  <a:pt x="5490" y="5155"/>
                </a:lnTo>
                <a:lnTo>
                  <a:pt x="5473" y="5147"/>
                </a:lnTo>
                <a:lnTo>
                  <a:pt x="5452" y="5140"/>
                </a:lnTo>
                <a:lnTo>
                  <a:pt x="5427" y="5132"/>
                </a:lnTo>
                <a:lnTo>
                  <a:pt x="5397" y="5112"/>
                </a:lnTo>
                <a:lnTo>
                  <a:pt x="5397" y="5095"/>
                </a:lnTo>
                <a:lnTo>
                  <a:pt x="5389" y="5083"/>
                </a:lnTo>
                <a:lnTo>
                  <a:pt x="5368" y="5067"/>
                </a:lnTo>
                <a:lnTo>
                  <a:pt x="5313" y="5039"/>
                </a:lnTo>
                <a:lnTo>
                  <a:pt x="5275" y="5011"/>
                </a:lnTo>
                <a:lnTo>
                  <a:pt x="5254" y="5003"/>
                </a:lnTo>
                <a:lnTo>
                  <a:pt x="5225" y="4995"/>
                </a:lnTo>
                <a:lnTo>
                  <a:pt x="5200" y="4995"/>
                </a:lnTo>
                <a:lnTo>
                  <a:pt x="5170" y="5011"/>
                </a:lnTo>
                <a:lnTo>
                  <a:pt x="5124" y="5031"/>
                </a:lnTo>
                <a:lnTo>
                  <a:pt x="5103" y="5039"/>
                </a:lnTo>
                <a:lnTo>
                  <a:pt x="5065" y="5039"/>
                </a:lnTo>
                <a:lnTo>
                  <a:pt x="5011" y="5023"/>
                </a:lnTo>
                <a:lnTo>
                  <a:pt x="4960" y="5023"/>
                </a:lnTo>
                <a:lnTo>
                  <a:pt x="4943" y="5011"/>
                </a:lnTo>
                <a:lnTo>
                  <a:pt x="4934" y="5003"/>
                </a:lnTo>
                <a:lnTo>
                  <a:pt x="4934" y="4987"/>
                </a:lnTo>
                <a:lnTo>
                  <a:pt x="4897" y="4959"/>
                </a:lnTo>
                <a:lnTo>
                  <a:pt x="4838" y="4915"/>
                </a:lnTo>
                <a:lnTo>
                  <a:pt x="4829" y="4895"/>
                </a:lnTo>
                <a:lnTo>
                  <a:pt x="4821" y="4931"/>
                </a:lnTo>
                <a:lnTo>
                  <a:pt x="4808" y="4951"/>
                </a:lnTo>
                <a:lnTo>
                  <a:pt x="4770" y="4975"/>
                </a:lnTo>
                <a:lnTo>
                  <a:pt x="4754" y="4975"/>
                </a:lnTo>
                <a:lnTo>
                  <a:pt x="4745" y="4975"/>
                </a:lnTo>
                <a:lnTo>
                  <a:pt x="4733" y="4967"/>
                </a:lnTo>
                <a:lnTo>
                  <a:pt x="4733" y="4959"/>
                </a:lnTo>
                <a:lnTo>
                  <a:pt x="4745" y="4931"/>
                </a:lnTo>
                <a:lnTo>
                  <a:pt x="4754" y="4902"/>
                </a:lnTo>
                <a:lnTo>
                  <a:pt x="4754" y="4887"/>
                </a:lnTo>
                <a:lnTo>
                  <a:pt x="4754" y="4879"/>
                </a:lnTo>
                <a:lnTo>
                  <a:pt x="4745" y="4879"/>
                </a:lnTo>
                <a:lnTo>
                  <a:pt x="4725" y="4887"/>
                </a:lnTo>
                <a:lnTo>
                  <a:pt x="4669" y="4939"/>
                </a:lnTo>
                <a:lnTo>
                  <a:pt x="4632" y="4975"/>
                </a:lnTo>
                <a:lnTo>
                  <a:pt x="4611" y="4987"/>
                </a:lnTo>
                <a:lnTo>
                  <a:pt x="4581" y="4987"/>
                </a:lnTo>
                <a:lnTo>
                  <a:pt x="4564" y="4987"/>
                </a:lnTo>
                <a:lnTo>
                  <a:pt x="4543" y="4975"/>
                </a:lnTo>
                <a:lnTo>
                  <a:pt x="4535" y="4975"/>
                </a:lnTo>
                <a:lnTo>
                  <a:pt x="4518" y="4995"/>
                </a:lnTo>
                <a:lnTo>
                  <a:pt x="4497" y="5023"/>
                </a:lnTo>
                <a:lnTo>
                  <a:pt x="4421" y="5167"/>
                </a:lnTo>
                <a:lnTo>
                  <a:pt x="4367" y="5112"/>
                </a:lnTo>
                <a:lnTo>
                  <a:pt x="4329" y="5095"/>
                </a:lnTo>
                <a:lnTo>
                  <a:pt x="4278" y="5067"/>
                </a:lnTo>
                <a:lnTo>
                  <a:pt x="4241" y="5067"/>
                </a:lnTo>
                <a:lnTo>
                  <a:pt x="4224" y="5075"/>
                </a:lnTo>
                <a:lnTo>
                  <a:pt x="4194" y="5103"/>
                </a:lnTo>
                <a:lnTo>
                  <a:pt x="4178" y="5112"/>
                </a:lnTo>
                <a:lnTo>
                  <a:pt x="4156" y="5112"/>
                </a:lnTo>
                <a:lnTo>
                  <a:pt x="4119" y="5095"/>
                </a:lnTo>
                <a:lnTo>
                  <a:pt x="4081" y="5059"/>
                </a:lnTo>
                <a:lnTo>
                  <a:pt x="4042" y="5011"/>
                </a:lnTo>
                <a:lnTo>
                  <a:pt x="4026" y="4959"/>
                </a:lnTo>
                <a:lnTo>
                  <a:pt x="4014" y="4915"/>
                </a:lnTo>
                <a:lnTo>
                  <a:pt x="4026" y="4867"/>
                </a:lnTo>
                <a:lnTo>
                  <a:pt x="4035" y="4822"/>
                </a:lnTo>
                <a:lnTo>
                  <a:pt x="4042" y="4770"/>
                </a:lnTo>
                <a:lnTo>
                  <a:pt x="4042" y="4706"/>
                </a:lnTo>
                <a:lnTo>
                  <a:pt x="4042" y="4678"/>
                </a:lnTo>
                <a:lnTo>
                  <a:pt x="4035" y="4670"/>
                </a:lnTo>
                <a:lnTo>
                  <a:pt x="4026" y="4662"/>
                </a:lnTo>
                <a:lnTo>
                  <a:pt x="3958" y="4662"/>
                </a:lnTo>
                <a:lnTo>
                  <a:pt x="3883" y="4662"/>
                </a:lnTo>
                <a:lnTo>
                  <a:pt x="3824" y="4662"/>
                </a:lnTo>
                <a:lnTo>
                  <a:pt x="3786" y="4650"/>
                </a:lnTo>
                <a:lnTo>
                  <a:pt x="3770" y="4642"/>
                </a:lnTo>
                <a:lnTo>
                  <a:pt x="3761" y="4626"/>
                </a:lnTo>
                <a:lnTo>
                  <a:pt x="3761" y="4606"/>
                </a:lnTo>
                <a:lnTo>
                  <a:pt x="3770" y="4569"/>
                </a:lnTo>
                <a:lnTo>
                  <a:pt x="3799" y="4453"/>
                </a:lnTo>
                <a:lnTo>
                  <a:pt x="3824" y="4381"/>
                </a:lnTo>
                <a:lnTo>
                  <a:pt x="3845" y="4324"/>
                </a:lnTo>
                <a:lnTo>
                  <a:pt x="3862" y="4301"/>
                </a:lnTo>
                <a:lnTo>
                  <a:pt x="3853" y="4289"/>
                </a:lnTo>
                <a:lnTo>
                  <a:pt x="3836" y="4281"/>
                </a:lnTo>
                <a:lnTo>
                  <a:pt x="3799" y="4289"/>
                </a:lnTo>
                <a:lnTo>
                  <a:pt x="3749" y="4289"/>
                </a:lnTo>
                <a:lnTo>
                  <a:pt x="3702" y="4289"/>
                </a:lnTo>
                <a:lnTo>
                  <a:pt x="3672" y="4289"/>
                </a:lnTo>
                <a:lnTo>
                  <a:pt x="3656" y="4309"/>
                </a:lnTo>
                <a:lnTo>
                  <a:pt x="3635" y="4324"/>
                </a:lnTo>
                <a:lnTo>
                  <a:pt x="3618" y="4353"/>
                </a:lnTo>
                <a:lnTo>
                  <a:pt x="3580" y="4425"/>
                </a:lnTo>
                <a:lnTo>
                  <a:pt x="3559" y="4445"/>
                </a:lnTo>
                <a:lnTo>
                  <a:pt x="3542" y="4453"/>
                </a:lnTo>
                <a:lnTo>
                  <a:pt x="3496" y="4481"/>
                </a:lnTo>
                <a:lnTo>
                  <a:pt x="3466" y="4497"/>
                </a:lnTo>
                <a:lnTo>
                  <a:pt x="3429" y="4505"/>
                </a:lnTo>
                <a:lnTo>
                  <a:pt x="3408" y="4505"/>
                </a:lnTo>
                <a:lnTo>
                  <a:pt x="3382" y="4497"/>
                </a:lnTo>
                <a:lnTo>
                  <a:pt x="3332" y="4461"/>
                </a:lnTo>
                <a:lnTo>
                  <a:pt x="3286" y="4425"/>
                </a:lnTo>
                <a:lnTo>
                  <a:pt x="3277" y="4397"/>
                </a:lnTo>
                <a:lnTo>
                  <a:pt x="3269" y="4389"/>
                </a:lnTo>
                <a:lnTo>
                  <a:pt x="3269" y="4353"/>
                </a:lnTo>
                <a:lnTo>
                  <a:pt x="3269" y="4324"/>
                </a:lnTo>
                <a:lnTo>
                  <a:pt x="3256" y="4316"/>
                </a:lnTo>
                <a:lnTo>
                  <a:pt x="3248" y="4289"/>
                </a:lnTo>
                <a:lnTo>
                  <a:pt x="3218" y="4252"/>
                </a:lnTo>
                <a:lnTo>
                  <a:pt x="3209" y="4208"/>
                </a:lnTo>
                <a:lnTo>
                  <a:pt x="3209" y="4164"/>
                </a:lnTo>
                <a:lnTo>
                  <a:pt x="3218" y="4100"/>
                </a:lnTo>
                <a:lnTo>
                  <a:pt x="3230" y="4048"/>
                </a:lnTo>
                <a:lnTo>
                  <a:pt x="3239" y="4020"/>
                </a:lnTo>
                <a:lnTo>
                  <a:pt x="3248" y="3991"/>
                </a:lnTo>
                <a:lnTo>
                  <a:pt x="3256" y="3956"/>
                </a:lnTo>
                <a:lnTo>
                  <a:pt x="3256" y="3911"/>
                </a:lnTo>
                <a:lnTo>
                  <a:pt x="3256" y="3883"/>
                </a:lnTo>
                <a:lnTo>
                  <a:pt x="3286" y="3847"/>
                </a:lnTo>
                <a:lnTo>
                  <a:pt x="3344" y="3803"/>
                </a:lnTo>
                <a:lnTo>
                  <a:pt x="3420" y="3759"/>
                </a:lnTo>
                <a:lnTo>
                  <a:pt x="3466" y="3731"/>
                </a:lnTo>
                <a:lnTo>
                  <a:pt x="3513" y="3723"/>
                </a:lnTo>
                <a:lnTo>
                  <a:pt x="3588" y="3731"/>
                </a:lnTo>
                <a:lnTo>
                  <a:pt x="3693" y="3738"/>
                </a:lnTo>
                <a:lnTo>
                  <a:pt x="3710" y="3731"/>
                </a:lnTo>
                <a:lnTo>
                  <a:pt x="3723" y="3723"/>
                </a:lnTo>
                <a:lnTo>
                  <a:pt x="3740" y="3703"/>
                </a:lnTo>
                <a:lnTo>
                  <a:pt x="3761" y="3695"/>
                </a:lnTo>
                <a:lnTo>
                  <a:pt x="3799" y="3686"/>
                </a:lnTo>
                <a:lnTo>
                  <a:pt x="3853" y="3675"/>
                </a:lnTo>
                <a:lnTo>
                  <a:pt x="3913" y="3666"/>
                </a:lnTo>
                <a:lnTo>
                  <a:pt x="3929" y="3658"/>
                </a:lnTo>
                <a:lnTo>
                  <a:pt x="3937" y="3650"/>
                </a:lnTo>
                <a:lnTo>
                  <a:pt x="3950" y="3666"/>
                </a:lnTo>
                <a:lnTo>
                  <a:pt x="3976" y="3695"/>
                </a:lnTo>
                <a:lnTo>
                  <a:pt x="3997" y="3703"/>
                </a:lnTo>
                <a:lnTo>
                  <a:pt x="4035" y="3703"/>
                </a:lnTo>
                <a:lnTo>
                  <a:pt x="4081" y="3703"/>
                </a:lnTo>
                <a:lnTo>
                  <a:pt x="4110" y="3711"/>
                </a:lnTo>
                <a:lnTo>
                  <a:pt x="4127" y="3731"/>
                </a:lnTo>
                <a:lnTo>
                  <a:pt x="4140" y="3766"/>
                </a:lnTo>
                <a:lnTo>
                  <a:pt x="4148" y="3795"/>
                </a:lnTo>
                <a:lnTo>
                  <a:pt x="4148" y="3875"/>
                </a:lnTo>
                <a:lnTo>
                  <a:pt x="4156" y="3919"/>
                </a:lnTo>
                <a:lnTo>
                  <a:pt x="4178" y="3956"/>
                </a:lnTo>
                <a:lnTo>
                  <a:pt x="4215" y="4011"/>
                </a:lnTo>
                <a:lnTo>
                  <a:pt x="4224" y="4020"/>
                </a:lnTo>
                <a:lnTo>
                  <a:pt x="4232" y="4028"/>
                </a:lnTo>
                <a:lnTo>
                  <a:pt x="4241" y="4020"/>
                </a:lnTo>
                <a:lnTo>
                  <a:pt x="4253" y="4011"/>
                </a:lnTo>
                <a:lnTo>
                  <a:pt x="4270" y="3963"/>
                </a:lnTo>
                <a:lnTo>
                  <a:pt x="4291" y="3928"/>
                </a:lnTo>
                <a:lnTo>
                  <a:pt x="4299" y="3891"/>
                </a:lnTo>
                <a:lnTo>
                  <a:pt x="4291" y="3847"/>
                </a:lnTo>
                <a:lnTo>
                  <a:pt x="4262" y="3783"/>
                </a:lnTo>
                <a:lnTo>
                  <a:pt x="4232" y="3711"/>
                </a:lnTo>
                <a:lnTo>
                  <a:pt x="4232" y="3658"/>
                </a:lnTo>
                <a:lnTo>
                  <a:pt x="4241" y="3623"/>
                </a:lnTo>
                <a:lnTo>
                  <a:pt x="4270" y="3586"/>
                </a:lnTo>
                <a:lnTo>
                  <a:pt x="4278" y="3558"/>
                </a:lnTo>
                <a:lnTo>
                  <a:pt x="4278" y="3550"/>
                </a:lnTo>
                <a:lnTo>
                  <a:pt x="4291" y="3530"/>
                </a:lnTo>
                <a:lnTo>
                  <a:pt x="4316" y="3506"/>
                </a:lnTo>
                <a:lnTo>
                  <a:pt x="4354" y="3470"/>
                </a:lnTo>
                <a:lnTo>
                  <a:pt x="4405" y="3442"/>
                </a:lnTo>
                <a:lnTo>
                  <a:pt x="4497" y="3378"/>
                </a:lnTo>
                <a:lnTo>
                  <a:pt x="4535" y="3350"/>
                </a:lnTo>
                <a:lnTo>
                  <a:pt x="4543" y="3341"/>
                </a:lnTo>
                <a:lnTo>
                  <a:pt x="4535" y="3325"/>
                </a:lnTo>
                <a:lnTo>
                  <a:pt x="4543" y="3290"/>
                </a:lnTo>
                <a:lnTo>
                  <a:pt x="4573" y="3233"/>
                </a:lnTo>
                <a:lnTo>
                  <a:pt x="4573" y="3205"/>
                </a:lnTo>
                <a:lnTo>
                  <a:pt x="4573" y="3181"/>
                </a:lnTo>
                <a:lnTo>
                  <a:pt x="4564" y="3153"/>
                </a:lnTo>
                <a:lnTo>
                  <a:pt x="4564" y="3145"/>
                </a:lnTo>
                <a:lnTo>
                  <a:pt x="4581" y="3125"/>
                </a:lnTo>
                <a:lnTo>
                  <a:pt x="4620" y="3125"/>
                </a:lnTo>
                <a:lnTo>
                  <a:pt x="4641" y="3109"/>
                </a:lnTo>
                <a:lnTo>
                  <a:pt x="4648" y="3080"/>
                </a:lnTo>
                <a:lnTo>
                  <a:pt x="4669" y="3025"/>
                </a:lnTo>
                <a:lnTo>
                  <a:pt x="4669" y="3017"/>
                </a:lnTo>
                <a:lnTo>
                  <a:pt x="4678" y="3017"/>
                </a:lnTo>
                <a:lnTo>
                  <a:pt x="4695" y="3017"/>
                </a:lnTo>
                <a:lnTo>
                  <a:pt x="4716" y="3008"/>
                </a:lnTo>
                <a:lnTo>
                  <a:pt x="4725" y="3000"/>
                </a:lnTo>
                <a:lnTo>
                  <a:pt x="4733" y="2980"/>
                </a:lnTo>
                <a:lnTo>
                  <a:pt x="4754" y="2944"/>
                </a:lnTo>
                <a:lnTo>
                  <a:pt x="4762" y="2916"/>
                </a:lnTo>
                <a:lnTo>
                  <a:pt x="4770" y="2900"/>
                </a:lnTo>
                <a:lnTo>
                  <a:pt x="4800" y="2880"/>
                </a:lnTo>
                <a:lnTo>
                  <a:pt x="4821" y="2872"/>
                </a:lnTo>
                <a:lnTo>
                  <a:pt x="4876" y="2864"/>
                </a:lnTo>
                <a:lnTo>
                  <a:pt x="4934" y="2855"/>
                </a:lnTo>
                <a:lnTo>
                  <a:pt x="4960" y="2844"/>
                </a:lnTo>
                <a:lnTo>
                  <a:pt x="4973" y="2835"/>
                </a:lnTo>
                <a:lnTo>
                  <a:pt x="4973" y="2827"/>
                </a:lnTo>
                <a:lnTo>
                  <a:pt x="4960" y="2800"/>
                </a:lnTo>
                <a:lnTo>
                  <a:pt x="4960" y="2764"/>
                </a:lnTo>
                <a:lnTo>
                  <a:pt x="4981" y="2699"/>
                </a:lnTo>
                <a:lnTo>
                  <a:pt x="4990" y="2692"/>
                </a:lnTo>
                <a:lnTo>
                  <a:pt x="5011" y="2683"/>
                </a:lnTo>
                <a:lnTo>
                  <a:pt x="5036" y="2663"/>
                </a:lnTo>
                <a:lnTo>
                  <a:pt x="5057" y="2655"/>
                </a:lnTo>
                <a:lnTo>
                  <a:pt x="5086" y="2639"/>
                </a:lnTo>
                <a:lnTo>
                  <a:pt x="5124" y="2627"/>
                </a:lnTo>
                <a:lnTo>
                  <a:pt x="5161" y="2619"/>
                </a:lnTo>
                <a:lnTo>
                  <a:pt x="5187" y="2611"/>
                </a:lnTo>
                <a:lnTo>
                  <a:pt x="5225" y="2591"/>
                </a:lnTo>
                <a:lnTo>
                  <a:pt x="5263" y="2582"/>
                </a:lnTo>
                <a:lnTo>
                  <a:pt x="5301" y="2575"/>
                </a:lnTo>
                <a:lnTo>
                  <a:pt x="5322" y="2555"/>
                </a:lnTo>
                <a:lnTo>
                  <a:pt x="5330" y="2539"/>
                </a:lnTo>
                <a:lnTo>
                  <a:pt x="5360" y="2555"/>
                </a:lnTo>
                <a:lnTo>
                  <a:pt x="5301" y="2582"/>
                </a:lnTo>
                <a:lnTo>
                  <a:pt x="5263" y="2611"/>
                </a:lnTo>
                <a:lnTo>
                  <a:pt x="5238" y="2647"/>
                </a:lnTo>
                <a:lnTo>
                  <a:pt x="5238" y="2663"/>
                </a:lnTo>
                <a:lnTo>
                  <a:pt x="5238" y="2675"/>
                </a:lnTo>
                <a:lnTo>
                  <a:pt x="5246" y="2675"/>
                </a:lnTo>
                <a:lnTo>
                  <a:pt x="5254" y="2683"/>
                </a:lnTo>
                <a:lnTo>
                  <a:pt x="5292" y="2675"/>
                </a:lnTo>
                <a:lnTo>
                  <a:pt x="5322" y="2639"/>
                </a:lnTo>
                <a:lnTo>
                  <a:pt x="5351" y="2619"/>
                </a:lnTo>
                <a:lnTo>
                  <a:pt x="5360" y="2611"/>
                </a:lnTo>
                <a:lnTo>
                  <a:pt x="5376" y="2619"/>
                </a:lnTo>
                <a:lnTo>
                  <a:pt x="5406" y="2611"/>
                </a:lnTo>
                <a:lnTo>
                  <a:pt x="5482" y="2575"/>
                </a:lnTo>
                <a:lnTo>
                  <a:pt x="5511" y="2547"/>
                </a:lnTo>
                <a:lnTo>
                  <a:pt x="5528" y="2531"/>
                </a:lnTo>
                <a:lnTo>
                  <a:pt x="5587" y="2511"/>
                </a:lnTo>
                <a:lnTo>
                  <a:pt x="5625" y="2511"/>
                </a:lnTo>
                <a:lnTo>
                  <a:pt x="5617" y="2511"/>
                </a:lnTo>
                <a:lnTo>
                  <a:pt x="5603" y="2502"/>
                </a:lnTo>
                <a:lnTo>
                  <a:pt x="5596" y="2491"/>
                </a:lnTo>
                <a:lnTo>
                  <a:pt x="5587" y="2474"/>
                </a:lnTo>
                <a:lnTo>
                  <a:pt x="5578" y="2447"/>
                </a:lnTo>
                <a:lnTo>
                  <a:pt x="5578" y="2410"/>
                </a:lnTo>
                <a:lnTo>
                  <a:pt x="5578" y="2430"/>
                </a:lnTo>
                <a:lnTo>
                  <a:pt x="5549" y="2467"/>
                </a:lnTo>
                <a:lnTo>
                  <a:pt x="5528" y="2482"/>
                </a:lnTo>
                <a:lnTo>
                  <a:pt x="5503" y="2502"/>
                </a:lnTo>
                <a:lnTo>
                  <a:pt x="5444" y="2519"/>
                </a:lnTo>
                <a:lnTo>
                  <a:pt x="5414" y="2519"/>
                </a:lnTo>
                <a:lnTo>
                  <a:pt x="5389" y="2502"/>
                </a:lnTo>
                <a:lnTo>
                  <a:pt x="5360" y="2474"/>
                </a:lnTo>
                <a:lnTo>
                  <a:pt x="5339" y="2447"/>
                </a:lnTo>
                <a:lnTo>
                  <a:pt x="5330" y="2419"/>
                </a:lnTo>
                <a:lnTo>
                  <a:pt x="5322" y="2382"/>
                </a:lnTo>
                <a:lnTo>
                  <a:pt x="5313" y="2366"/>
                </a:lnTo>
                <a:lnTo>
                  <a:pt x="5301" y="2346"/>
                </a:lnTo>
                <a:lnTo>
                  <a:pt x="5313" y="2330"/>
                </a:lnTo>
                <a:lnTo>
                  <a:pt x="5360" y="2310"/>
                </a:lnTo>
                <a:lnTo>
                  <a:pt x="5376" y="2302"/>
                </a:lnTo>
                <a:lnTo>
                  <a:pt x="5376" y="2294"/>
                </a:lnTo>
                <a:lnTo>
                  <a:pt x="5376" y="2274"/>
                </a:lnTo>
                <a:lnTo>
                  <a:pt x="5368" y="2258"/>
                </a:lnTo>
                <a:lnTo>
                  <a:pt x="5351" y="2249"/>
                </a:lnTo>
                <a:lnTo>
                  <a:pt x="5339" y="2238"/>
                </a:lnTo>
                <a:lnTo>
                  <a:pt x="5284" y="2238"/>
                </a:lnTo>
                <a:lnTo>
                  <a:pt x="5208" y="2266"/>
                </a:lnTo>
                <a:lnTo>
                  <a:pt x="5124" y="2310"/>
                </a:lnTo>
                <a:lnTo>
                  <a:pt x="4657" y="2627"/>
                </a:lnTo>
                <a:lnTo>
                  <a:pt x="4716" y="2591"/>
                </a:lnTo>
                <a:lnTo>
                  <a:pt x="4847" y="2491"/>
                </a:lnTo>
                <a:lnTo>
                  <a:pt x="5011" y="2366"/>
                </a:lnTo>
                <a:lnTo>
                  <a:pt x="5086" y="2302"/>
                </a:lnTo>
                <a:lnTo>
                  <a:pt x="5149" y="2238"/>
                </a:lnTo>
                <a:lnTo>
                  <a:pt x="5179" y="2222"/>
                </a:lnTo>
                <a:lnTo>
                  <a:pt x="5208" y="2214"/>
                </a:lnTo>
                <a:lnTo>
                  <a:pt x="5238" y="2202"/>
                </a:lnTo>
                <a:lnTo>
                  <a:pt x="5263" y="2177"/>
                </a:lnTo>
                <a:lnTo>
                  <a:pt x="5284" y="2166"/>
                </a:lnTo>
                <a:lnTo>
                  <a:pt x="5313" y="2157"/>
                </a:lnTo>
                <a:lnTo>
                  <a:pt x="5406" y="2149"/>
                </a:lnTo>
                <a:lnTo>
                  <a:pt x="5519" y="2149"/>
                </a:lnTo>
                <a:lnTo>
                  <a:pt x="5625" y="2141"/>
                </a:lnTo>
                <a:lnTo>
                  <a:pt x="5654" y="2129"/>
                </a:lnTo>
                <a:lnTo>
                  <a:pt x="5671" y="2121"/>
                </a:lnTo>
                <a:lnTo>
                  <a:pt x="5692" y="2106"/>
                </a:lnTo>
                <a:lnTo>
                  <a:pt x="5692" y="2093"/>
                </a:lnTo>
                <a:lnTo>
                  <a:pt x="5700" y="2077"/>
                </a:lnTo>
                <a:lnTo>
                  <a:pt x="5709" y="2069"/>
                </a:lnTo>
                <a:lnTo>
                  <a:pt x="5739" y="2057"/>
                </a:lnTo>
                <a:lnTo>
                  <a:pt x="5776" y="2049"/>
                </a:lnTo>
                <a:lnTo>
                  <a:pt x="5823" y="2041"/>
                </a:lnTo>
                <a:lnTo>
                  <a:pt x="5852" y="2033"/>
                </a:lnTo>
                <a:lnTo>
                  <a:pt x="5868" y="2021"/>
                </a:lnTo>
                <a:lnTo>
                  <a:pt x="5882" y="2005"/>
                </a:lnTo>
                <a:lnTo>
                  <a:pt x="5889" y="1977"/>
                </a:lnTo>
                <a:lnTo>
                  <a:pt x="5889" y="1941"/>
                </a:lnTo>
                <a:lnTo>
                  <a:pt x="5898" y="1904"/>
                </a:lnTo>
                <a:lnTo>
                  <a:pt x="5889" y="1889"/>
                </a:lnTo>
                <a:lnTo>
                  <a:pt x="5868" y="1876"/>
                </a:lnTo>
                <a:lnTo>
                  <a:pt x="5844" y="1868"/>
                </a:lnTo>
                <a:lnTo>
                  <a:pt x="5831" y="1853"/>
                </a:lnTo>
                <a:lnTo>
                  <a:pt x="5776" y="1796"/>
                </a:lnTo>
                <a:lnTo>
                  <a:pt x="5739" y="1760"/>
                </a:lnTo>
                <a:lnTo>
                  <a:pt x="5700" y="1732"/>
                </a:lnTo>
                <a:lnTo>
                  <a:pt x="5633" y="1696"/>
                </a:lnTo>
                <a:lnTo>
                  <a:pt x="5625" y="1680"/>
                </a:lnTo>
                <a:lnTo>
                  <a:pt x="5617" y="1660"/>
                </a:lnTo>
                <a:lnTo>
                  <a:pt x="5603" y="1616"/>
                </a:lnTo>
                <a:lnTo>
                  <a:pt x="5596" y="1543"/>
                </a:lnTo>
                <a:lnTo>
                  <a:pt x="5557" y="1455"/>
                </a:lnTo>
                <a:lnTo>
                  <a:pt x="5503" y="1318"/>
                </a:lnTo>
                <a:lnTo>
                  <a:pt x="5490" y="1290"/>
                </a:lnTo>
                <a:lnTo>
                  <a:pt x="5444" y="1363"/>
                </a:lnTo>
                <a:lnTo>
                  <a:pt x="5389" y="1427"/>
                </a:lnTo>
                <a:lnTo>
                  <a:pt x="5330" y="1491"/>
                </a:lnTo>
                <a:lnTo>
                  <a:pt x="5284" y="1515"/>
                </a:lnTo>
                <a:lnTo>
                  <a:pt x="5275" y="1515"/>
                </a:lnTo>
                <a:lnTo>
                  <a:pt x="5275" y="1508"/>
                </a:lnTo>
                <a:lnTo>
                  <a:pt x="5275" y="1479"/>
                </a:lnTo>
                <a:lnTo>
                  <a:pt x="5263" y="1471"/>
                </a:lnTo>
                <a:lnTo>
                  <a:pt x="5254" y="1463"/>
                </a:lnTo>
                <a:lnTo>
                  <a:pt x="5225" y="1443"/>
                </a:lnTo>
                <a:lnTo>
                  <a:pt x="5208" y="1427"/>
                </a:lnTo>
                <a:lnTo>
                  <a:pt x="5200" y="1391"/>
                </a:lnTo>
                <a:lnTo>
                  <a:pt x="5200" y="1335"/>
                </a:lnTo>
                <a:lnTo>
                  <a:pt x="5208" y="1290"/>
                </a:lnTo>
                <a:lnTo>
                  <a:pt x="5208" y="1263"/>
                </a:lnTo>
                <a:lnTo>
                  <a:pt x="5187" y="1246"/>
                </a:lnTo>
                <a:lnTo>
                  <a:pt x="5140" y="1226"/>
                </a:lnTo>
                <a:lnTo>
                  <a:pt x="5103" y="1202"/>
                </a:lnTo>
                <a:lnTo>
                  <a:pt x="5074" y="1175"/>
                </a:lnTo>
                <a:lnTo>
                  <a:pt x="5027" y="1155"/>
                </a:lnTo>
                <a:lnTo>
                  <a:pt x="4934" y="1138"/>
                </a:lnTo>
                <a:lnTo>
                  <a:pt x="4791" y="1130"/>
                </a:lnTo>
                <a:lnTo>
                  <a:pt x="4791" y="1182"/>
                </a:lnTo>
                <a:lnTo>
                  <a:pt x="4784" y="1238"/>
                </a:lnTo>
                <a:lnTo>
                  <a:pt x="4754" y="1327"/>
                </a:lnTo>
                <a:lnTo>
                  <a:pt x="4733" y="1427"/>
                </a:lnTo>
                <a:lnTo>
                  <a:pt x="4725" y="1479"/>
                </a:lnTo>
                <a:lnTo>
                  <a:pt x="4733" y="1535"/>
                </a:lnTo>
                <a:lnTo>
                  <a:pt x="4754" y="1588"/>
                </a:lnTo>
                <a:lnTo>
                  <a:pt x="4754" y="1636"/>
                </a:lnTo>
                <a:lnTo>
                  <a:pt x="4754" y="1651"/>
                </a:lnTo>
                <a:lnTo>
                  <a:pt x="4745" y="1680"/>
                </a:lnTo>
                <a:lnTo>
                  <a:pt x="4725" y="1696"/>
                </a:lnTo>
                <a:lnTo>
                  <a:pt x="4695" y="1724"/>
                </a:lnTo>
                <a:lnTo>
                  <a:pt x="4641" y="1760"/>
                </a:lnTo>
                <a:lnTo>
                  <a:pt x="4620" y="1780"/>
                </a:lnTo>
                <a:lnTo>
                  <a:pt x="4611" y="1796"/>
                </a:lnTo>
                <a:lnTo>
                  <a:pt x="4602" y="1853"/>
                </a:lnTo>
                <a:lnTo>
                  <a:pt x="4602" y="1949"/>
                </a:lnTo>
                <a:lnTo>
                  <a:pt x="4602" y="2005"/>
                </a:lnTo>
                <a:lnTo>
                  <a:pt x="4594" y="2041"/>
                </a:lnTo>
                <a:lnTo>
                  <a:pt x="4581" y="2069"/>
                </a:lnTo>
                <a:lnTo>
                  <a:pt x="4564" y="2086"/>
                </a:lnTo>
                <a:lnTo>
                  <a:pt x="4543" y="2093"/>
                </a:lnTo>
                <a:lnTo>
                  <a:pt x="4527" y="2086"/>
                </a:lnTo>
                <a:lnTo>
                  <a:pt x="4505" y="2077"/>
                </a:lnTo>
                <a:lnTo>
                  <a:pt x="4489" y="2057"/>
                </a:lnTo>
                <a:lnTo>
                  <a:pt x="4451" y="2013"/>
                </a:lnTo>
                <a:lnTo>
                  <a:pt x="4421" y="1949"/>
                </a:lnTo>
                <a:lnTo>
                  <a:pt x="4405" y="1896"/>
                </a:lnTo>
                <a:lnTo>
                  <a:pt x="4413" y="1861"/>
                </a:lnTo>
                <a:lnTo>
                  <a:pt x="4421" y="1841"/>
                </a:lnTo>
                <a:lnTo>
                  <a:pt x="4442" y="1804"/>
                </a:lnTo>
                <a:lnTo>
                  <a:pt x="4430" y="1788"/>
                </a:lnTo>
                <a:lnTo>
                  <a:pt x="4430" y="1780"/>
                </a:lnTo>
                <a:lnTo>
                  <a:pt x="4413" y="1768"/>
                </a:lnTo>
                <a:lnTo>
                  <a:pt x="4375" y="1768"/>
                </a:lnTo>
                <a:lnTo>
                  <a:pt x="4291" y="1768"/>
                </a:lnTo>
                <a:lnTo>
                  <a:pt x="4253" y="1760"/>
                </a:lnTo>
                <a:lnTo>
                  <a:pt x="4224" y="1744"/>
                </a:lnTo>
                <a:lnTo>
                  <a:pt x="4127" y="1660"/>
                </a:lnTo>
                <a:lnTo>
                  <a:pt x="4081" y="1623"/>
                </a:lnTo>
                <a:lnTo>
                  <a:pt x="4014" y="1600"/>
                </a:lnTo>
                <a:lnTo>
                  <a:pt x="3967" y="1588"/>
                </a:lnTo>
                <a:lnTo>
                  <a:pt x="3937" y="1571"/>
                </a:lnTo>
                <a:lnTo>
                  <a:pt x="3862" y="1463"/>
                </a:lnTo>
                <a:lnTo>
                  <a:pt x="3853" y="1443"/>
                </a:lnTo>
                <a:lnTo>
                  <a:pt x="3845" y="1419"/>
                </a:lnTo>
                <a:lnTo>
                  <a:pt x="3845" y="1383"/>
                </a:lnTo>
                <a:lnTo>
                  <a:pt x="3853" y="1355"/>
                </a:lnTo>
                <a:lnTo>
                  <a:pt x="3883" y="1290"/>
                </a:lnTo>
                <a:lnTo>
                  <a:pt x="3929" y="1218"/>
                </a:lnTo>
                <a:lnTo>
                  <a:pt x="3988" y="1155"/>
                </a:lnTo>
                <a:lnTo>
                  <a:pt x="4042" y="1102"/>
                </a:lnTo>
                <a:lnTo>
                  <a:pt x="4140" y="1010"/>
                </a:lnTo>
                <a:lnTo>
                  <a:pt x="4178" y="973"/>
                </a:lnTo>
                <a:lnTo>
                  <a:pt x="4215" y="957"/>
                </a:lnTo>
                <a:lnTo>
                  <a:pt x="4278" y="930"/>
                </a:lnTo>
                <a:lnTo>
                  <a:pt x="4299" y="913"/>
                </a:lnTo>
                <a:lnTo>
                  <a:pt x="4308" y="902"/>
                </a:lnTo>
                <a:lnTo>
                  <a:pt x="4299" y="893"/>
                </a:lnTo>
                <a:lnTo>
                  <a:pt x="4270" y="877"/>
                </a:lnTo>
                <a:lnTo>
                  <a:pt x="4203" y="849"/>
                </a:lnTo>
                <a:lnTo>
                  <a:pt x="4262" y="857"/>
                </a:lnTo>
                <a:lnTo>
                  <a:pt x="4308" y="857"/>
                </a:lnTo>
                <a:lnTo>
                  <a:pt x="4346" y="849"/>
                </a:lnTo>
                <a:lnTo>
                  <a:pt x="4367" y="841"/>
                </a:lnTo>
                <a:lnTo>
                  <a:pt x="4384" y="821"/>
                </a:lnTo>
                <a:lnTo>
                  <a:pt x="4384" y="805"/>
                </a:lnTo>
                <a:lnTo>
                  <a:pt x="4384" y="777"/>
                </a:lnTo>
                <a:lnTo>
                  <a:pt x="4384" y="757"/>
                </a:lnTo>
                <a:lnTo>
                  <a:pt x="4392" y="757"/>
                </a:lnTo>
                <a:lnTo>
                  <a:pt x="4459" y="769"/>
                </a:lnTo>
                <a:lnTo>
                  <a:pt x="4497" y="769"/>
                </a:lnTo>
                <a:lnTo>
                  <a:pt x="4543" y="757"/>
                </a:lnTo>
                <a:lnTo>
                  <a:pt x="4602" y="740"/>
                </a:lnTo>
                <a:lnTo>
                  <a:pt x="4657" y="697"/>
                </a:lnTo>
                <a:lnTo>
                  <a:pt x="4678" y="677"/>
                </a:lnTo>
                <a:lnTo>
                  <a:pt x="4686" y="660"/>
                </a:lnTo>
                <a:lnTo>
                  <a:pt x="4686" y="649"/>
                </a:lnTo>
                <a:lnTo>
                  <a:pt x="4678" y="640"/>
                </a:lnTo>
                <a:lnTo>
                  <a:pt x="4657" y="624"/>
                </a:lnTo>
                <a:lnTo>
                  <a:pt x="4657" y="604"/>
                </a:lnTo>
                <a:lnTo>
                  <a:pt x="4669" y="588"/>
                </a:lnTo>
                <a:lnTo>
                  <a:pt x="4686" y="540"/>
                </a:lnTo>
                <a:lnTo>
                  <a:pt x="4707" y="504"/>
                </a:lnTo>
                <a:lnTo>
                  <a:pt x="4695" y="488"/>
                </a:lnTo>
                <a:lnTo>
                  <a:pt x="4686" y="467"/>
                </a:lnTo>
                <a:lnTo>
                  <a:pt x="4657" y="460"/>
                </a:lnTo>
                <a:lnTo>
                  <a:pt x="4632" y="460"/>
                </a:lnTo>
                <a:lnTo>
                  <a:pt x="4581" y="452"/>
                </a:lnTo>
                <a:lnTo>
                  <a:pt x="4564" y="460"/>
                </a:lnTo>
                <a:lnTo>
                  <a:pt x="4543" y="467"/>
                </a:lnTo>
                <a:lnTo>
                  <a:pt x="4527" y="480"/>
                </a:lnTo>
                <a:lnTo>
                  <a:pt x="4505" y="524"/>
                </a:lnTo>
                <a:lnTo>
                  <a:pt x="4459" y="597"/>
                </a:lnTo>
                <a:lnTo>
                  <a:pt x="4405" y="649"/>
                </a:lnTo>
                <a:lnTo>
                  <a:pt x="4384" y="669"/>
                </a:lnTo>
                <a:lnTo>
                  <a:pt x="4375" y="677"/>
                </a:lnTo>
                <a:lnTo>
                  <a:pt x="4354" y="677"/>
                </a:lnTo>
                <a:lnTo>
                  <a:pt x="4354" y="649"/>
                </a:lnTo>
                <a:lnTo>
                  <a:pt x="4354" y="568"/>
                </a:lnTo>
                <a:lnTo>
                  <a:pt x="4354" y="524"/>
                </a:lnTo>
                <a:lnTo>
                  <a:pt x="4337" y="496"/>
                </a:lnTo>
                <a:lnTo>
                  <a:pt x="4329" y="504"/>
                </a:lnTo>
                <a:lnTo>
                  <a:pt x="4299" y="516"/>
                </a:lnTo>
                <a:lnTo>
                  <a:pt x="4262" y="568"/>
                </a:lnTo>
                <a:lnTo>
                  <a:pt x="4241" y="597"/>
                </a:lnTo>
                <a:lnTo>
                  <a:pt x="4215" y="524"/>
                </a:lnTo>
                <a:lnTo>
                  <a:pt x="4194" y="452"/>
                </a:lnTo>
                <a:lnTo>
                  <a:pt x="4178" y="372"/>
                </a:lnTo>
                <a:lnTo>
                  <a:pt x="4178" y="315"/>
                </a:lnTo>
                <a:lnTo>
                  <a:pt x="4164" y="279"/>
                </a:lnTo>
                <a:lnTo>
                  <a:pt x="4164" y="244"/>
                </a:lnTo>
                <a:lnTo>
                  <a:pt x="4156" y="199"/>
                </a:lnTo>
                <a:lnTo>
                  <a:pt x="4140" y="163"/>
                </a:lnTo>
                <a:lnTo>
                  <a:pt x="4140" y="143"/>
                </a:lnTo>
                <a:lnTo>
                  <a:pt x="4148" y="134"/>
                </a:lnTo>
                <a:lnTo>
                  <a:pt x="4164" y="134"/>
                </a:lnTo>
                <a:lnTo>
                  <a:pt x="4224" y="127"/>
                </a:lnTo>
                <a:lnTo>
                  <a:pt x="4270" y="119"/>
                </a:lnTo>
                <a:lnTo>
                  <a:pt x="4308" y="82"/>
                </a:lnTo>
                <a:lnTo>
                  <a:pt x="4329" y="62"/>
                </a:lnTo>
                <a:lnTo>
                  <a:pt x="4329" y="46"/>
                </a:lnTo>
                <a:lnTo>
                  <a:pt x="4329" y="26"/>
                </a:lnTo>
                <a:lnTo>
                  <a:pt x="4308" y="11"/>
                </a:lnTo>
                <a:lnTo>
                  <a:pt x="4253" y="0"/>
                </a:lnTo>
                <a:lnTo>
                  <a:pt x="4232" y="0"/>
                </a:lnTo>
                <a:lnTo>
                  <a:pt x="4215" y="11"/>
                </a:lnTo>
                <a:lnTo>
                  <a:pt x="4148" y="34"/>
                </a:lnTo>
                <a:lnTo>
                  <a:pt x="4102" y="71"/>
                </a:lnTo>
                <a:lnTo>
                  <a:pt x="4081" y="91"/>
                </a:lnTo>
                <a:lnTo>
                  <a:pt x="4072" y="119"/>
                </a:lnTo>
                <a:lnTo>
                  <a:pt x="4072" y="143"/>
                </a:lnTo>
                <a:lnTo>
                  <a:pt x="4081" y="171"/>
                </a:lnTo>
                <a:lnTo>
                  <a:pt x="4089" y="199"/>
                </a:lnTo>
                <a:lnTo>
                  <a:pt x="4102" y="227"/>
                </a:lnTo>
                <a:lnTo>
                  <a:pt x="4089" y="244"/>
                </a:lnTo>
                <a:lnTo>
                  <a:pt x="4081" y="264"/>
                </a:lnTo>
                <a:lnTo>
                  <a:pt x="4051" y="287"/>
                </a:lnTo>
                <a:lnTo>
                  <a:pt x="4014" y="335"/>
                </a:lnTo>
                <a:lnTo>
                  <a:pt x="3988" y="379"/>
                </a:lnTo>
                <a:lnTo>
                  <a:pt x="3967" y="416"/>
                </a:lnTo>
                <a:lnTo>
                  <a:pt x="3976" y="432"/>
                </a:lnTo>
                <a:lnTo>
                  <a:pt x="3997" y="460"/>
                </a:lnTo>
                <a:lnTo>
                  <a:pt x="4035" y="480"/>
                </a:lnTo>
                <a:lnTo>
                  <a:pt x="4051" y="480"/>
                </a:lnTo>
                <a:lnTo>
                  <a:pt x="4063" y="480"/>
                </a:lnTo>
                <a:lnTo>
                  <a:pt x="4051" y="496"/>
                </a:lnTo>
                <a:lnTo>
                  <a:pt x="4042" y="504"/>
                </a:lnTo>
                <a:lnTo>
                  <a:pt x="4042" y="524"/>
                </a:lnTo>
                <a:lnTo>
                  <a:pt x="4042" y="560"/>
                </a:lnTo>
                <a:lnTo>
                  <a:pt x="4042" y="597"/>
                </a:lnTo>
                <a:lnTo>
                  <a:pt x="4042" y="604"/>
                </a:lnTo>
                <a:lnTo>
                  <a:pt x="4035" y="624"/>
                </a:lnTo>
                <a:lnTo>
                  <a:pt x="4005" y="640"/>
                </a:lnTo>
                <a:lnTo>
                  <a:pt x="3976" y="649"/>
                </a:lnTo>
                <a:lnTo>
                  <a:pt x="3967" y="649"/>
                </a:lnTo>
                <a:lnTo>
                  <a:pt x="3950" y="669"/>
                </a:lnTo>
                <a:lnTo>
                  <a:pt x="3921" y="712"/>
                </a:lnTo>
                <a:lnTo>
                  <a:pt x="3913" y="720"/>
                </a:lnTo>
                <a:lnTo>
                  <a:pt x="3899" y="712"/>
                </a:lnTo>
                <a:lnTo>
                  <a:pt x="3913" y="669"/>
                </a:lnTo>
                <a:lnTo>
                  <a:pt x="3913" y="632"/>
                </a:lnTo>
                <a:lnTo>
                  <a:pt x="3913" y="612"/>
                </a:lnTo>
                <a:lnTo>
                  <a:pt x="3892" y="604"/>
                </a:lnTo>
                <a:lnTo>
                  <a:pt x="3874" y="604"/>
                </a:lnTo>
                <a:lnTo>
                  <a:pt x="3824" y="624"/>
                </a:lnTo>
                <a:lnTo>
                  <a:pt x="3778" y="649"/>
                </a:lnTo>
                <a:lnTo>
                  <a:pt x="3749" y="660"/>
                </a:lnTo>
                <a:lnTo>
                  <a:pt x="3710" y="669"/>
                </a:lnTo>
                <a:lnTo>
                  <a:pt x="3626" y="660"/>
                </a:lnTo>
                <a:lnTo>
                  <a:pt x="3542" y="640"/>
                </a:lnTo>
                <a:lnTo>
                  <a:pt x="3483" y="632"/>
                </a:lnTo>
                <a:lnTo>
                  <a:pt x="3445" y="612"/>
                </a:lnTo>
                <a:lnTo>
                  <a:pt x="3429" y="588"/>
                </a:lnTo>
                <a:lnTo>
                  <a:pt x="3399" y="577"/>
                </a:lnTo>
                <a:lnTo>
                  <a:pt x="3391" y="577"/>
                </a:lnTo>
                <a:lnTo>
                  <a:pt x="3370" y="588"/>
                </a:lnTo>
                <a:lnTo>
                  <a:pt x="3344" y="604"/>
                </a:lnTo>
                <a:lnTo>
                  <a:pt x="3314" y="640"/>
                </a:lnTo>
                <a:lnTo>
                  <a:pt x="3307" y="677"/>
                </a:lnTo>
                <a:lnTo>
                  <a:pt x="3293" y="712"/>
                </a:lnTo>
                <a:lnTo>
                  <a:pt x="3293" y="749"/>
                </a:lnTo>
                <a:lnTo>
                  <a:pt x="3286" y="757"/>
                </a:lnTo>
                <a:lnTo>
                  <a:pt x="3277" y="749"/>
                </a:lnTo>
                <a:lnTo>
                  <a:pt x="3239" y="712"/>
                </a:lnTo>
                <a:lnTo>
                  <a:pt x="3218" y="697"/>
                </a:lnTo>
                <a:lnTo>
                  <a:pt x="3201" y="685"/>
                </a:lnTo>
                <a:lnTo>
                  <a:pt x="3143" y="677"/>
                </a:lnTo>
                <a:lnTo>
                  <a:pt x="3037" y="677"/>
                </a:lnTo>
                <a:lnTo>
                  <a:pt x="2982" y="677"/>
                </a:lnTo>
                <a:lnTo>
                  <a:pt x="2944" y="669"/>
                </a:lnTo>
                <a:lnTo>
                  <a:pt x="2916" y="649"/>
                </a:lnTo>
                <a:lnTo>
                  <a:pt x="2916" y="640"/>
                </a:lnTo>
                <a:lnTo>
                  <a:pt x="2916" y="632"/>
                </a:lnTo>
                <a:lnTo>
                  <a:pt x="2937" y="604"/>
                </a:lnTo>
                <a:lnTo>
                  <a:pt x="2937" y="588"/>
                </a:lnTo>
                <a:lnTo>
                  <a:pt x="2937" y="560"/>
                </a:lnTo>
                <a:lnTo>
                  <a:pt x="2923" y="552"/>
                </a:lnTo>
                <a:lnTo>
                  <a:pt x="2898" y="560"/>
                </a:lnTo>
                <a:lnTo>
                  <a:pt x="2877" y="568"/>
                </a:lnTo>
                <a:lnTo>
                  <a:pt x="2848" y="568"/>
                </a:lnTo>
                <a:lnTo>
                  <a:pt x="2810" y="560"/>
                </a:lnTo>
                <a:lnTo>
                  <a:pt x="2755" y="540"/>
                </a:lnTo>
                <a:lnTo>
                  <a:pt x="2671" y="496"/>
                </a:lnTo>
                <a:lnTo>
                  <a:pt x="2612" y="480"/>
                </a:lnTo>
                <a:lnTo>
                  <a:pt x="2583" y="488"/>
                </a:lnTo>
                <a:lnTo>
                  <a:pt x="2537" y="504"/>
                </a:lnTo>
                <a:lnTo>
                  <a:pt x="2507" y="504"/>
                </a:lnTo>
                <a:lnTo>
                  <a:pt x="2490" y="504"/>
                </a:lnTo>
                <a:lnTo>
                  <a:pt x="2482" y="496"/>
                </a:lnTo>
                <a:lnTo>
                  <a:pt x="2469" y="488"/>
                </a:lnTo>
                <a:lnTo>
                  <a:pt x="2469" y="467"/>
                </a:lnTo>
                <a:lnTo>
                  <a:pt x="2469" y="460"/>
                </a:lnTo>
                <a:lnTo>
                  <a:pt x="2423" y="480"/>
                </a:lnTo>
                <a:lnTo>
                  <a:pt x="2385" y="480"/>
                </a:lnTo>
                <a:lnTo>
                  <a:pt x="2368" y="467"/>
                </a:lnTo>
                <a:lnTo>
                  <a:pt x="2356" y="460"/>
                </a:lnTo>
                <a:lnTo>
                  <a:pt x="2317" y="424"/>
                </a:lnTo>
                <a:lnTo>
                  <a:pt x="2317" y="416"/>
                </a:lnTo>
                <a:lnTo>
                  <a:pt x="2301" y="460"/>
                </a:lnTo>
                <a:lnTo>
                  <a:pt x="2280" y="480"/>
                </a:lnTo>
                <a:lnTo>
                  <a:pt x="2263" y="488"/>
                </a:lnTo>
                <a:lnTo>
                  <a:pt x="2204" y="496"/>
                </a:lnTo>
                <a:lnTo>
                  <a:pt x="2150" y="504"/>
                </a:lnTo>
                <a:lnTo>
                  <a:pt x="2103" y="516"/>
                </a:lnTo>
                <a:lnTo>
                  <a:pt x="2074" y="516"/>
                </a:lnTo>
                <a:lnTo>
                  <a:pt x="2027" y="504"/>
                </a:lnTo>
                <a:lnTo>
                  <a:pt x="1989" y="504"/>
                </a:lnTo>
                <a:lnTo>
                  <a:pt x="1961" y="516"/>
                </a:lnTo>
                <a:lnTo>
                  <a:pt x="1893" y="552"/>
                </a:lnTo>
                <a:lnTo>
                  <a:pt x="1846" y="560"/>
                </a:lnTo>
                <a:lnTo>
                  <a:pt x="1800" y="560"/>
                </a:lnTo>
                <a:lnTo>
                  <a:pt x="1741" y="552"/>
                </a:lnTo>
                <a:lnTo>
                  <a:pt x="1695" y="532"/>
                </a:lnTo>
                <a:lnTo>
                  <a:pt x="1636" y="504"/>
                </a:lnTo>
                <a:lnTo>
                  <a:pt x="1561" y="488"/>
                </a:lnTo>
                <a:lnTo>
                  <a:pt x="1506" y="480"/>
                </a:lnTo>
                <a:lnTo>
                  <a:pt x="1476" y="480"/>
                </a:lnTo>
                <a:lnTo>
                  <a:pt x="1460" y="480"/>
                </a:lnTo>
                <a:lnTo>
                  <a:pt x="1422" y="480"/>
                </a:lnTo>
                <a:lnTo>
                  <a:pt x="1362" y="467"/>
                </a:lnTo>
                <a:lnTo>
                  <a:pt x="1308" y="452"/>
                </a:lnTo>
                <a:lnTo>
                  <a:pt x="1249" y="432"/>
                </a:lnTo>
                <a:lnTo>
                  <a:pt x="1212" y="424"/>
                </a:lnTo>
                <a:lnTo>
                  <a:pt x="1174" y="432"/>
                </a:lnTo>
                <a:lnTo>
                  <a:pt x="1144" y="444"/>
                </a:lnTo>
                <a:lnTo>
                  <a:pt x="1119" y="444"/>
                </a:lnTo>
                <a:lnTo>
                  <a:pt x="1097" y="432"/>
                </a:lnTo>
                <a:lnTo>
                  <a:pt x="1069" y="416"/>
                </a:lnTo>
                <a:lnTo>
                  <a:pt x="1013" y="407"/>
                </a:lnTo>
                <a:lnTo>
                  <a:pt x="908" y="396"/>
                </a:lnTo>
                <a:lnTo>
                  <a:pt x="870" y="379"/>
                </a:lnTo>
                <a:lnTo>
                  <a:pt x="833" y="372"/>
                </a:lnTo>
                <a:lnTo>
                  <a:pt x="786" y="372"/>
                </a:lnTo>
                <a:lnTo>
                  <a:pt x="711" y="407"/>
                </a:lnTo>
                <a:lnTo>
                  <a:pt x="635" y="432"/>
                </a:lnTo>
                <a:lnTo>
                  <a:pt x="576" y="444"/>
                </a:lnTo>
                <a:lnTo>
                  <a:pt x="538" y="452"/>
                </a:lnTo>
                <a:lnTo>
                  <a:pt x="500" y="480"/>
                </a:lnTo>
                <a:lnTo>
                  <a:pt x="463" y="516"/>
                </a:lnTo>
                <a:lnTo>
                  <a:pt x="407" y="552"/>
                </a:lnTo>
                <a:lnTo>
                  <a:pt x="341" y="597"/>
                </a:lnTo>
                <a:lnTo>
                  <a:pt x="264" y="612"/>
                </a:lnTo>
                <a:lnTo>
                  <a:pt x="248" y="624"/>
                </a:lnTo>
                <a:lnTo>
                  <a:pt x="227" y="640"/>
                </a:lnTo>
                <a:lnTo>
                  <a:pt x="235" y="660"/>
                </a:lnTo>
                <a:lnTo>
                  <a:pt x="257" y="685"/>
                </a:lnTo>
                <a:lnTo>
                  <a:pt x="303" y="740"/>
                </a:lnTo>
                <a:lnTo>
                  <a:pt x="370" y="793"/>
                </a:lnTo>
                <a:lnTo>
                  <a:pt x="399" y="813"/>
                </a:lnTo>
                <a:lnTo>
                  <a:pt x="407" y="829"/>
                </a:lnTo>
                <a:lnTo>
                  <a:pt x="399" y="841"/>
                </a:lnTo>
                <a:lnTo>
                  <a:pt x="378" y="849"/>
                </a:lnTo>
                <a:lnTo>
                  <a:pt x="324" y="849"/>
                </a:lnTo>
                <a:lnTo>
                  <a:pt x="264" y="841"/>
                </a:lnTo>
                <a:lnTo>
                  <a:pt x="235" y="841"/>
                </a:lnTo>
                <a:lnTo>
                  <a:pt x="219" y="841"/>
                </a:lnTo>
                <a:lnTo>
                  <a:pt x="142" y="877"/>
                </a:lnTo>
                <a:lnTo>
                  <a:pt x="67" y="902"/>
                </a:lnTo>
                <a:lnTo>
                  <a:pt x="67" y="913"/>
                </a:lnTo>
                <a:lnTo>
                  <a:pt x="75" y="913"/>
                </a:lnTo>
                <a:lnTo>
                  <a:pt x="105" y="930"/>
                </a:lnTo>
                <a:lnTo>
                  <a:pt x="114" y="937"/>
                </a:lnTo>
                <a:lnTo>
                  <a:pt x="121" y="950"/>
                </a:lnTo>
                <a:lnTo>
                  <a:pt x="105" y="965"/>
                </a:lnTo>
                <a:lnTo>
                  <a:pt x="96" y="985"/>
                </a:lnTo>
                <a:lnTo>
                  <a:pt x="105" y="993"/>
                </a:lnTo>
                <a:lnTo>
                  <a:pt x="121" y="1002"/>
                </a:lnTo>
                <a:lnTo>
                  <a:pt x="151" y="1010"/>
                </a:lnTo>
                <a:lnTo>
                  <a:pt x="198" y="1010"/>
                </a:lnTo>
                <a:lnTo>
                  <a:pt x="324" y="1002"/>
                </a:lnTo>
                <a:lnTo>
                  <a:pt x="370" y="993"/>
                </a:lnTo>
                <a:lnTo>
                  <a:pt x="378" y="993"/>
                </a:lnTo>
                <a:lnTo>
                  <a:pt x="378" y="1002"/>
                </a:lnTo>
                <a:lnTo>
                  <a:pt x="341" y="1058"/>
                </a:lnTo>
                <a:lnTo>
                  <a:pt x="303" y="1110"/>
                </a:lnTo>
                <a:lnTo>
                  <a:pt x="248" y="1138"/>
                </a:lnTo>
                <a:lnTo>
                  <a:pt x="219" y="1138"/>
                </a:lnTo>
                <a:lnTo>
                  <a:pt x="189" y="1130"/>
                </a:lnTo>
                <a:lnTo>
                  <a:pt x="159" y="1130"/>
                </a:lnTo>
                <a:lnTo>
                  <a:pt x="142" y="1138"/>
                </a:lnTo>
                <a:lnTo>
                  <a:pt x="135" y="1146"/>
                </a:lnTo>
                <a:lnTo>
                  <a:pt x="105" y="1182"/>
                </a:lnTo>
                <a:lnTo>
                  <a:pt x="67" y="1210"/>
                </a:lnTo>
                <a:lnTo>
                  <a:pt x="29" y="1238"/>
                </a:lnTo>
                <a:lnTo>
                  <a:pt x="21" y="1255"/>
                </a:lnTo>
                <a:lnTo>
                  <a:pt x="21" y="1283"/>
                </a:lnTo>
                <a:lnTo>
                  <a:pt x="8" y="1335"/>
                </a:lnTo>
                <a:lnTo>
                  <a:pt x="37" y="1371"/>
                </a:lnTo>
                <a:lnTo>
                  <a:pt x="58" y="1407"/>
                </a:lnTo>
                <a:lnTo>
                  <a:pt x="75" y="1419"/>
                </a:lnTo>
                <a:lnTo>
                  <a:pt x="96" y="1419"/>
                </a:lnTo>
                <a:lnTo>
                  <a:pt x="114" y="1407"/>
                </a:lnTo>
                <a:lnTo>
                  <a:pt x="142" y="1399"/>
                </a:lnTo>
                <a:lnTo>
                  <a:pt x="151" y="1399"/>
                </a:lnTo>
                <a:lnTo>
                  <a:pt x="159" y="1407"/>
                </a:lnTo>
                <a:lnTo>
                  <a:pt x="151" y="1435"/>
                </a:lnTo>
                <a:lnTo>
                  <a:pt x="142" y="1471"/>
                </a:lnTo>
                <a:lnTo>
                  <a:pt x="142" y="1491"/>
                </a:lnTo>
                <a:lnTo>
                  <a:pt x="121" y="1515"/>
                </a:lnTo>
                <a:lnTo>
                  <a:pt x="121" y="1535"/>
                </a:lnTo>
                <a:lnTo>
                  <a:pt x="135" y="1543"/>
                </a:lnTo>
                <a:lnTo>
                  <a:pt x="189" y="1515"/>
                </a:lnTo>
                <a:lnTo>
                  <a:pt x="227" y="1508"/>
                </a:lnTo>
                <a:lnTo>
                  <a:pt x="257" y="1515"/>
                </a:lnTo>
                <a:lnTo>
                  <a:pt x="264" y="1528"/>
                </a:lnTo>
                <a:lnTo>
                  <a:pt x="273" y="1543"/>
                </a:lnTo>
                <a:lnTo>
                  <a:pt x="273" y="1551"/>
                </a:lnTo>
                <a:lnTo>
                  <a:pt x="303" y="1528"/>
                </a:lnTo>
                <a:lnTo>
                  <a:pt x="303" y="1515"/>
                </a:lnTo>
                <a:lnTo>
                  <a:pt x="370" y="1508"/>
                </a:lnTo>
                <a:lnTo>
                  <a:pt x="416" y="1499"/>
                </a:lnTo>
                <a:lnTo>
                  <a:pt x="425" y="1491"/>
                </a:lnTo>
                <a:lnTo>
                  <a:pt x="362" y="1563"/>
                </a:lnTo>
                <a:lnTo>
                  <a:pt x="341" y="1600"/>
                </a:lnTo>
                <a:lnTo>
                  <a:pt x="332" y="1616"/>
                </a:lnTo>
                <a:lnTo>
                  <a:pt x="324" y="1636"/>
                </a:lnTo>
                <a:lnTo>
                  <a:pt x="285" y="1651"/>
                </a:lnTo>
                <a:lnTo>
                  <a:pt x="235" y="1671"/>
                </a:lnTo>
                <a:lnTo>
                  <a:pt x="189" y="1696"/>
                </a:lnTo>
                <a:lnTo>
                  <a:pt x="142" y="1732"/>
                </a:lnTo>
                <a:lnTo>
                  <a:pt x="58" y="1768"/>
                </a:lnTo>
                <a:lnTo>
                  <a:pt x="21" y="1788"/>
                </a:lnTo>
                <a:lnTo>
                  <a:pt x="0" y="1804"/>
                </a:lnTo>
                <a:lnTo>
                  <a:pt x="0" y="1816"/>
                </a:lnTo>
                <a:lnTo>
                  <a:pt x="21" y="1816"/>
                </a:lnTo>
                <a:lnTo>
                  <a:pt x="75" y="1804"/>
                </a:lnTo>
                <a:lnTo>
                  <a:pt x="151" y="1788"/>
                </a:lnTo>
                <a:lnTo>
                  <a:pt x="257" y="1744"/>
                </a:lnTo>
                <a:lnTo>
                  <a:pt x="370" y="1671"/>
                </a:lnTo>
                <a:lnTo>
                  <a:pt x="437" y="1636"/>
                </a:lnTo>
                <a:lnTo>
                  <a:pt x="454" y="1623"/>
                </a:lnTo>
                <a:lnTo>
                  <a:pt x="475" y="1616"/>
                </a:lnTo>
                <a:lnTo>
                  <a:pt x="513" y="1580"/>
                </a:lnTo>
                <a:lnTo>
                  <a:pt x="551" y="1543"/>
                </a:lnTo>
                <a:lnTo>
                  <a:pt x="568" y="1515"/>
                </a:lnTo>
                <a:lnTo>
                  <a:pt x="589" y="1508"/>
                </a:lnTo>
                <a:lnTo>
                  <a:pt x="589" y="1491"/>
                </a:lnTo>
                <a:lnTo>
                  <a:pt x="597" y="1471"/>
                </a:lnTo>
                <a:lnTo>
                  <a:pt x="627" y="1435"/>
                </a:lnTo>
                <a:lnTo>
                  <a:pt x="711" y="1347"/>
                </a:lnTo>
                <a:lnTo>
                  <a:pt x="757" y="1311"/>
                </a:lnTo>
                <a:lnTo>
                  <a:pt x="786" y="1290"/>
                </a:lnTo>
                <a:lnTo>
                  <a:pt x="803" y="1283"/>
                </a:lnTo>
                <a:lnTo>
                  <a:pt x="795" y="1290"/>
                </a:lnTo>
                <a:lnTo>
                  <a:pt x="757" y="1335"/>
                </a:lnTo>
                <a:lnTo>
                  <a:pt x="740" y="1371"/>
                </a:lnTo>
                <a:lnTo>
                  <a:pt x="727" y="1399"/>
                </a:lnTo>
                <a:lnTo>
                  <a:pt x="727" y="1427"/>
                </a:lnTo>
                <a:lnTo>
                  <a:pt x="711" y="1455"/>
                </a:lnTo>
                <a:lnTo>
                  <a:pt x="702" y="1479"/>
                </a:lnTo>
                <a:lnTo>
                  <a:pt x="711" y="1491"/>
                </a:lnTo>
                <a:lnTo>
                  <a:pt x="719" y="1491"/>
                </a:lnTo>
                <a:lnTo>
                  <a:pt x="748" y="1471"/>
                </a:lnTo>
                <a:lnTo>
                  <a:pt x="786" y="1435"/>
                </a:lnTo>
                <a:lnTo>
                  <a:pt x="816" y="1419"/>
                </a:lnTo>
                <a:lnTo>
                  <a:pt x="824" y="1427"/>
                </a:lnTo>
                <a:lnTo>
                  <a:pt x="841" y="1427"/>
                </a:lnTo>
                <a:lnTo>
                  <a:pt x="870" y="1407"/>
                </a:lnTo>
                <a:lnTo>
                  <a:pt x="908" y="1391"/>
                </a:lnTo>
                <a:lnTo>
                  <a:pt x="929" y="1391"/>
                </a:lnTo>
                <a:lnTo>
                  <a:pt x="947" y="1383"/>
                </a:lnTo>
                <a:lnTo>
                  <a:pt x="955" y="1355"/>
                </a:lnTo>
                <a:lnTo>
                  <a:pt x="968" y="1335"/>
                </a:lnTo>
                <a:lnTo>
                  <a:pt x="976" y="1318"/>
                </a:lnTo>
                <a:lnTo>
                  <a:pt x="992" y="1311"/>
                </a:lnTo>
                <a:lnTo>
                  <a:pt x="1022" y="1311"/>
                </a:lnTo>
                <a:lnTo>
                  <a:pt x="1043" y="1318"/>
                </a:lnTo>
                <a:lnTo>
                  <a:pt x="1051" y="1327"/>
                </a:lnTo>
                <a:lnTo>
                  <a:pt x="1090" y="1347"/>
                </a:lnTo>
                <a:lnTo>
                  <a:pt x="1106" y="1363"/>
                </a:lnTo>
                <a:lnTo>
                  <a:pt x="1144" y="1371"/>
                </a:lnTo>
                <a:lnTo>
                  <a:pt x="1195" y="1383"/>
                </a:lnTo>
                <a:lnTo>
                  <a:pt x="1258" y="1391"/>
                </a:lnTo>
                <a:lnTo>
                  <a:pt x="1325" y="1399"/>
                </a:lnTo>
                <a:lnTo>
                  <a:pt x="1371" y="1427"/>
                </a:lnTo>
                <a:lnTo>
                  <a:pt x="1401" y="1455"/>
                </a:lnTo>
                <a:lnTo>
                  <a:pt x="1430" y="1499"/>
                </a:lnTo>
                <a:lnTo>
                  <a:pt x="1468" y="1528"/>
                </a:lnTo>
                <a:lnTo>
                  <a:pt x="1497" y="1535"/>
                </a:lnTo>
                <a:lnTo>
                  <a:pt x="1544" y="1508"/>
                </a:lnTo>
                <a:lnTo>
                  <a:pt x="1582" y="1515"/>
                </a:lnTo>
                <a:lnTo>
                  <a:pt x="1611" y="1535"/>
                </a:lnTo>
                <a:lnTo>
                  <a:pt x="1674" y="1588"/>
                </a:lnTo>
                <a:lnTo>
                  <a:pt x="1695" y="1616"/>
                </a:lnTo>
                <a:lnTo>
                  <a:pt x="1695" y="1644"/>
                </a:lnTo>
                <a:lnTo>
                  <a:pt x="1695" y="1680"/>
                </a:lnTo>
                <a:lnTo>
                  <a:pt x="1712" y="1716"/>
                </a:lnTo>
                <a:lnTo>
                  <a:pt x="1725" y="1744"/>
                </a:lnTo>
                <a:lnTo>
                  <a:pt x="1741" y="1752"/>
                </a:lnTo>
                <a:lnTo>
                  <a:pt x="1750" y="1752"/>
                </a:lnTo>
                <a:lnTo>
                  <a:pt x="1762" y="1788"/>
                </a:lnTo>
                <a:lnTo>
                  <a:pt x="1771" y="1824"/>
                </a:lnTo>
                <a:lnTo>
                  <a:pt x="1762" y="1861"/>
                </a:lnTo>
                <a:lnTo>
                  <a:pt x="1771" y="1896"/>
                </a:lnTo>
                <a:lnTo>
                  <a:pt x="1788" y="1933"/>
                </a:lnTo>
                <a:lnTo>
                  <a:pt x="1818" y="1961"/>
                </a:lnTo>
                <a:lnTo>
                  <a:pt x="1839" y="1977"/>
                </a:lnTo>
                <a:lnTo>
                  <a:pt x="1855" y="1997"/>
                </a:lnTo>
                <a:lnTo>
                  <a:pt x="1863" y="2041"/>
                </a:lnTo>
                <a:lnTo>
                  <a:pt x="1884" y="2093"/>
                </a:lnTo>
                <a:lnTo>
                  <a:pt x="1902" y="2129"/>
                </a:lnTo>
                <a:lnTo>
                  <a:pt x="1968" y="2186"/>
                </a:lnTo>
                <a:lnTo>
                  <a:pt x="2027" y="2249"/>
                </a:lnTo>
                <a:lnTo>
                  <a:pt x="2045" y="2286"/>
                </a:lnTo>
                <a:lnTo>
                  <a:pt x="2053" y="2322"/>
                </a:lnTo>
                <a:lnTo>
                  <a:pt x="2066" y="2346"/>
                </a:lnTo>
                <a:lnTo>
                  <a:pt x="2053" y="2374"/>
                </a:lnTo>
                <a:lnTo>
                  <a:pt x="2045" y="2419"/>
                </a:lnTo>
                <a:lnTo>
                  <a:pt x="2045" y="2439"/>
                </a:lnTo>
                <a:lnTo>
                  <a:pt x="2036" y="2430"/>
                </a:lnTo>
                <a:lnTo>
                  <a:pt x="2027" y="2410"/>
                </a:lnTo>
                <a:lnTo>
                  <a:pt x="2027" y="2394"/>
                </a:lnTo>
                <a:lnTo>
                  <a:pt x="2027" y="2374"/>
                </a:lnTo>
                <a:lnTo>
                  <a:pt x="2015" y="2374"/>
                </a:lnTo>
                <a:lnTo>
                  <a:pt x="1998" y="2374"/>
                </a:lnTo>
                <a:lnTo>
                  <a:pt x="1968" y="2366"/>
                </a:lnTo>
                <a:lnTo>
                  <a:pt x="1952" y="2366"/>
                </a:lnTo>
                <a:lnTo>
                  <a:pt x="1952" y="2394"/>
                </a:lnTo>
                <a:lnTo>
                  <a:pt x="1952" y="2447"/>
                </a:lnTo>
                <a:lnTo>
                  <a:pt x="1939" y="2482"/>
                </a:lnTo>
                <a:lnTo>
                  <a:pt x="1931" y="2531"/>
                </a:lnTo>
                <a:lnTo>
                  <a:pt x="1884" y="2692"/>
                </a:lnTo>
                <a:lnTo>
                  <a:pt x="1863" y="2764"/>
                </a:lnTo>
                <a:lnTo>
                  <a:pt x="1855" y="2835"/>
                </a:lnTo>
                <a:lnTo>
                  <a:pt x="1855" y="2944"/>
                </a:lnTo>
                <a:lnTo>
                  <a:pt x="1846" y="2980"/>
                </a:lnTo>
                <a:lnTo>
                  <a:pt x="1839" y="3008"/>
                </a:lnTo>
                <a:lnTo>
                  <a:pt x="1846" y="3045"/>
                </a:lnTo>
                <a:lnTo>
                  <a:pt x="1876" y="3088"/>
                </a:lnTo>
                <a:lnTo>
                  <a:pt x="1923" y="3133"/>
                </a:lnTo>
                <a:lnTo>
                  <a:pt x="1939" y="3197"/>
                </a:lnTo>
                <a:lnTo>
                  <a:pt x="1952" y="3241"/>
                </a:lnTo>
                <a:lnTo>
                  <a:pt x="1961" y="3290"/>
                </a:lnTo>
                <a:lnTo>
                  <a:pt x="1998" y="3362"/>
                </a:lnTo>
                <a:lnTo>
                  <a:pt x="2015" y="3398"/>
                </a:lnTo>
                <a:lnTo>
                  <a:pt x="2036" y="3405"/>
                </a:lnTo>
                <a:lnTo>
                  <a:pt x="2045" y="3405"/>
                </a:lnTo>
                <a:lnTo>
                  <a:pt x="2066" y="3405"/>
                </a:lnTo>
                <a:lnTo>
                  <a:pt x="2074" y="3405"/>
                </a:lnTo>
                <a:lnTo>
                  <a:pt x="2090" y="3413"/>
                </a:lnTo>
                <a:lnTo>
                  <a:pt x="2120" y="3442"/>
                </a:lnTo>
                <a:lnTo>
                  <a:pt x="2150" y="3493"/>
                </a:lnTo>
                <a:lnTo>
                  <a:pt x="2167" y="3542"/>
                </a:lnTo>
                <a:lnTo>
                  <a:pt x="2167" y="3578"/>
                </a:lnTo>
                <a:lnTo>
                  <a:pt x="2179" y="3615"/>
                </a:lnTo>
                <a:lnTo>
                  <a:pt x="2204" y="3675"/>
                </a:lnTo>
                <a:lnTo>
                  <a:pt x="2272" y="3795"/>
                </a:lnTo>
                <a:lnTo>
                  <a:pt x="2280" y="3819"/>
                </a:lnTo>
                <a:lnTo>
                  <a:pt x="2280" y="3839"/>
                </a:lnTo>
                <a:lnTo>
                  <a:pt x="2272" y="3855"/>
                </a:lnTo>
                <a:lnTo>
                  <a:pt x="2272" y="3875"/>
                </a:lnTo>
                <a:lnTo>
                  <a:pt x="2301" y="3911"/>
                </a:lnTo>
                <a:lnTo>
                  <a:pt x="2338" y="3939"/>
                </a:lnTo>
                <a:lnTo>
                  <a:pt x="2368" y="3963"/>
                </a:lnTo>
                <a:lnTo>
                  <a:pt x="2385" y="3991"/>
                </a:lnTo>
                <a:lnTo>
                  <a:pt x="2394" y="4028"/>
                </a:lnTo>
                <a:lnTo>
                  <a:pt x="2423" y="4084"/>
                </a:lnTo>
                <a:lnTo>
                  <a:pt x="2461" y="4128"/>
                </a:lnTo>
                <a:lnTo>
                  <a:pt x="2482" y="4144"/>
                </a:lnTo>
                <a:lnTo>
                  <a:pt x="2490" y="4136"/>
                </a:lnTo>
                <a:lnTo>
                  <a:pt x="2490" y="4128"/>
                </a:lnTo>
                <a:lnTo>
                  <a:pt x="2490" y="4100"/>
                </a:lnTo>
                <a:lnTo>
                  <a:pt x="2482" y="4071"/>
                </a:lnTo>
                <a:lnTo>
                  <a:pt x="2482" y="4036"/>
                </a:lnTo>
                <a:lnTo>
                  <a:pt x="2482" y="4011"/>
                </a:lnTo>
                <a:lnTo>
                  <a:pt x="2469" y="3983"/>
                </a:lnTo>
                <a:lnTo>
                  <a:pt x="2431" y="3919"/>
                </a:lnTo>
                <a:lnTo>
                  <a:pt x="2394" y="3847"/>
                </a:lnTo>
                <a:lnTo>
                  <a:pt x="2356" y="3811"/>
                </a:lnTo>
                <a:lnTo>
                  <a:pt x="2356" y="3803"/>
                </a:lnTo>
                <a:lnTo>
                  <a:pt x="2356" y="3783"/>
                </a:lnTo>
                <a:lnTo>
                  <a:pt x="2347" y="3759"/>
                </a:lnTo>
                <a:lnTo>
                  <a:pt x="2338" y="3746"/>
                </a:lnTo>
                <a:lnTo>
                  <a:pt x="2317" y="3738"/>
                </a:lnTo>
                <a:lnTo>
                  <a:pt x="2301" y="3731"/>
                </a:lnTo>
                <a:lnTo>
                  <a:pt x="2293" y="3711"/>
                </a:lnTo>
                <a:lnTo>
                  <a:pt x="2293" y="3666"/>
                </a:lnTo>
                <a:lnTo>
                  <a:pt x="2293" y="3623"/>
                </a:lnTo>
                <a:lnTo>
                  <a:pt x="2293" y="3603"/>
                </a:lnTo>
                <a:lnTo>
                  <a:pt x="2301" y="3594"/>
                </a:lnTo>
                <a:lnTo>
                  <a:pt x="2317" y="3603"/>
                </a:lnTo>
                <a:lnTo>
                  <a:pt x="2338" y="3623"/>
                </a:lnTo>
                <a:lnTo>
                  <a:pt x="2377" y="3675"/>
                </a:lnTo>
                <a:lnTo>
                  <a:pt x="2423" y="3738"/>
                </a:lnTo>
                <a:lnTo>
                  <a:pt x="2452" y="3783"/>
                </a:lnTo>
                <a:lnTo>
                  <a:pt x="2461" y="3783"/>
                </a:lnTo>
                <a:lnTo>
                  <a:pt x="2469" y="3795"/>
                </a:lnTo>
                <a:lnTo>
                  <a:pt x="2482" y="3803"/>
                </a:lnTo>
                <a:lnTo>
                  <a:pt x="2490" y="3839"/>
                </a:lnTo>
                <a:lnTo>
                  <a:pt x="2507" y="3855"/>
                </a:lnTo>
                <a:lnTo>
                  <a:pt x="2566" y="3919"/>
                </a:lnTo>
                <a:lnTo>
                  <a:pt x="2583" y="3948"/>
                </a:lnTo>
                <a:lnTo>
                  <a:pt x="2583" y="3963"/>
                </a:lnTo>
                <a:lnTo>
                  <a:pt x="2604" y="3999"/>
                </a:lnTo>
                <a:lnTo>
                  <a:pt x="2659" y="4084"/>
                </a:lnTo>
                <a:lnTo>
                  <a:pt x="2734" y="4181"/>
                </a:lnTo>
                <a:lnTo>
                  <a:pt x="2773" y="4252"/>
                </a:lnTo>
                <a:lnTo>
                  <a:pt x="2773" y="4309"/>
                </a:lnTo>
                <a:lnTo>
                  <a:pt x="2764" y="4344"/>
                </a:lnTo>
                <a:lnTo>
                  <a:pt x="2764" y="4373"/>
                </a:lnTo>
                <a:lnTo>
                  <a:pt x="2773" y="4397"/>
                </a:lnTo>
                <a:lnTo>
                  <a:pt x="2801" y="4425"/>
                </a:lnTo>
                <a:lnTo>
                  <a:pt x="2831" y="4453"/>
                </a:lnTo>
                <a:lnTo>
                  <a:pt x="2923" y="4517"/>
                </a:lnTo>
                <a:lnTo>
                  <a:pt x="3037" y="4577"/>
                </a:lnTo>
                <a:lnTo>
                  <a:pt x="3143" y="4626"/>
                </a:lnTo>
                <a:lnTo>
                  <a:pt x="3218" y="4650"/>
                </a:lnTo>
                <a:lnTo>
                  <a:pt x="3277" y="4662"/>
                </a:lnTo>
                <a:lnTo>
                  <a:pt x="3323" y="4662"/>
                </a:lnTo>
                <a:lnTo>
                  <a:pt x="3361" y="4650"/>
                </a:lnTo>
                <a:lnTo>
                  <a:pt x="3382" y="4650"/>
                </a:lnTo>
                <a:lnTo>
                  <a:pt x="3458" y="4714"/>
                </a:lnTo>
                <a:lnTo>
                  <a:pt x="3504" y="4750"/>
                </a:lnTo>
                <a:lnTo>
                  <a:pt x="3513" y="4759"/>
                </a:lnTo>
                <a:lnTo>
                  <a:pt x="3521" y="4759"/>
                </a:lnTo>
                <a:lnTo>
                  <a:pt x="3534" y="4750"/>
                </a:lnTo>
                <a:lnTo>
                  <a:pt x="3542" y="4750"/>
                </a:lnTo>
                <a:lnTo>
                  <a:pt x="3559" y="4759"/>
                </a:lnTo>
                <a:lnTo>
                  <a:pt x="3618" y="4806"/>
                </a:lnTo>
                <a:lnTo>
                  <a:pt x="3656" y="4822"/>
                </a:lnTo>
                <a:lnTo>
                  <a:pt x="3723" y="4850"/>
                </a:lnTo>
                <a:lnTo>
                  <a:pt x="3740" y="4859"/>
                </a:lnTo>
                <a:lnTo>
                  <a:pt x="3749" y="4859"/>
                </a:lnTo>
                <a:lnTo>
                  <a:pt x="3770" y="4850"/>
                </a:lnTo>
                <a:lnTo>
                  <a:pt x="3786" y="4850"/>
                </a:lnTo>
                <a:lnTo>
                  <a:pt x="3799" y="4867"/>
                </a:lnTo>
                <a:lnTo>
                  <a:pt x="3824" y="4915"/>
                </a:lnTo>
                <a:lnTo>
                  <a:pt x="3853" y="4951"/>
                </a:lnTo>
                <a:lnTo>
                  <a:pt x="3883" y="4987"/>
                </a:lnTo>
                <a:lnTo>
                  <a:pt x="3892" y="5023"/>
                </a:lnTo>
                <a:lnTo>
                  <a:pt x="3892" y="5039"/>
                </a:lnTo>
                <a:lnTo>
                  <a:pt x="3899" y="5059"/>
                </a:lnTo>
                <a:lnTo>
                  <a:pt x="3913" y="5059"/>
                </a:lnTo>
                <a:lnTo>
                  <a:pt x="3929" y="5059"/>
                </a:lnTo>
                <a:lnTo>
                  <a:pt x="3958" y="5059"/>
                </a:lnTo>
                <a:lnTo>
                  <a:pt x="3976" y="5067"/>
                </a:lnTo>
                <a:lnTo>
                  <a:pt x="4005" y="5083"/>
                </a:lnTo>
                <a:lnTo>
                  <a:pt x="4026" y="5132"/>
                </a:lnTo>
                <a:lnTo>
                  <a:pt x="4051" y="5167"/>
                </a:lnTo>
                <a:lnTo>
                  <a:pt x="4081" y="5175"/>
                </a:lnTo>
                <a:lnTo>
                  <a:pt x="4110" y="5184"/>
                </a:lnTo>
                <a:lnTo>
                  <a:pt x="4127" y="5192"/>
                </a:lnTo>
                <a:lnTo>
                  <a:pt x="4148" y="5212"/>
                </a:lnTo>
                <a:lnTo>
                  <a:pt x="4178" y="5220"/>
                </a:lnTo>
                <a:lnTo>
                  <a:pt x="4185" y="5220"/>
                </a:lnTo>
                <a:lnTo>
                  <a:pt x="4203" y="5192"/>
                </a:lnTo>
                <a:lnTo>
                  <a:pt x="4215" y="5167"/>
                </a:lnTo>
                <a:lnTo>
                  <a:pt x="4224" y="5147"/>
                </a:lnTo>
                <a:lnTo>
                  <a:pt x="4241" y="5140"/>
                </a:lnTo>
                <a:lnTo>
                  <a:pt x="4278" y="5140"/>
                </a:lnTo>
                <a:lnTo>
                  <a:pt x="4299" y="5147"/>
                </a:lnTo>
                <a:lnTo>
                  <a:pt x="4354" y="5184"/>
                </a:lnTo>
                <a:lnTo>
                  <a:pt x="4367" y="5204"/>
                </a:lnTo>
                <a:lnTo>
                  <a:pt x="4375" y="5228"/>
                </a:lnTo>
                <a:lnTo>
                  <a:pt x="4375" y="5300"/>
                </a:lnTo>
                <a:lnTo>
                  <a:pt x="4375" y="5420"/>
                </a:lnTo>
                <a:lnTo>
                  <a:pt x="4384" y="5493"/>
                </a:lnTo>
                <a:lnTo>
                  <a:pt x="4375" y="5517"/>
                </a:lnTo>
                <a:lnTo>
                  <a:pt x="4354" y="5553"/>
                </a:lnTo>
                <a:lnTo>
                  <a:pt x="4299" y="5601"/>
                </a:lnTo>
                <a:lnTo>
                  <a:pt x="4232" y="5637"/>
                </a:lnTo>
                <a:lnTo>
                  <a:pt x="4194" y="5661"/>
                </a:lnTo>
                <a:lnTo>
                  <a:pt x="4185" y="5690"/>
                </a:lnTo>
                <a:lnTo>
                  <a:pt x="4185" y="5733"/>
                </a:lnTo>
                <a:lnTo>
                  <a:pt x="4178" y="5806"/>
                </a:lnTo>
                <a:lnTo>
                  <a:pt x="4156" y="5963"/>
                </a:lnTo>
                <a:lnTo>
                  <a:pt x="4156" y="6014"/>
                </a:lnTo>
                <a:lnTo>
                  <a:pt x="4148" y="6051"/>
                </a:lnTo>
                <a:lnTo>
                  <a:pt x="4148" y="6071"/>
                </a:lnTo>
                <a:lnTo>
                  <a:pt x="4164" y="6095"/>
                </a:lnTo>
                <a:lnTo>
                  <a:pt x="4215" y="6143"/>
                </a:lnTo>
                <a:lnTo>
                  <a:pt x="4262" y="6195"/>
                </a:lnTo>
                <a:lnTo>
                  <a:pt x="4299" y="6251"/>
                </a:lnTo>
                <a:lnTo>
                  <a:pt x="4329" y="6323"/>
                </a:lnTo>
                <a:lnTo>
                  <a:pt x="4367" y="6431"/>
                </a:lnTo>
                <a:lnTo>
                  <a:pt x="4421" y="6556"/>
                </a:lnTo>
                <a:lnTo>
                  <a:pt x="4451" y="6621"/>
                </a:lnTo>
                <a:lnTo>
                  <a:pt x="4497" y="6676"/>
                </a:lnTo>
                <a:lnTo>
                  <a:pt x="4543" y="6721"/>
                </a:lnTo>
                <a:lnTo>
                  <a:pt x="4611" y="6757"/>
                </a:lnTo>
                <a:lnTo>
                  <a:pt x="4678" y="6785"/>
                </a:lnTo>
                <a:lnTo>
                  <a:pt x="4725" y="6829"/>
                </a:lnTo>
                <a:lnTo>
                  <a:pt x="4762" y="6874"/>
                </a:lnTo>
                <a:lnTo>
                  <a:pt x="4791" y="6917"/>
                </a:lnTo>
                <a:lnTo>
                  <a:pt x="4829" y="7002"/>
                </a:lnTo>
                <a:lnTo>
                  <a:pt x="4838" y="7037"/>
                </a:lnTo>
                <a:lnTo>
                  <a:pt x="4829" y="7009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77" name="Freeform 25"/>
          <p:cNvSpPr>
            <a:spLocks noChangeArrowheads="1"/>
          </p:cNvSpPr>
          <p:nvPr/>
        </p:nvSpPr>
        <p:spPr bwMode="auto">
          <a:xfrm>
            <a:off x="7137400" y="4987925"/>
            <a:ext cx="128588" cy="92075"/>
          </a:xfrm>
          <a:custGeom>
            <a:avLst/>
            <a:gdLst>
              <a:gd name="T0" fmla="*/ 2147483647 w 358"/>
              <a:gd name="T1" fmla="*/ 0 h 256"/>
              <a:gd name="T2" fmla="*/ 2147483647 w 358"/>
              <a:gd name="T3" fmla="*/ 2147483647 h 256"/>
              <a:gd name="T4" fmla="*/ 2147483647 w 358"/>
              <a:gd name="T5" fmla="*/ 2147483647 h 256"/>
              <a:gd name="T6" fmla="*/ 2147483647 w 358"/>
              <a:gd name="T7" fmla="*/ 2147483647 h 256"/>
              <a:gd name="T8" fmla="*/ 2147483647 w 358"/>
              <a:gd name="T9" fmla="*/ 2147483647 h 256"/>
              <a:gd name="T10" fmla="*/ 2147483647 w 358"/>
              <a:gd name="T11" fmla="*/ 2147483647 h 256"/>
              <a:gd name="T12" fmla="*/ 2147483647 w 358"/>
              <a:gd name="T13" fmla="*/ 2147483647 h 256"/>
              <a:gd name="T14" fmla="*/ 2147483647 w 358"/>
              <a:gd name="T15" fmla="*/ 2147483647 h 256"/>
              <a:gd name="T16" fmla="*/ 2147483647 w 358"/>
              <a:gd name="T17" fmla="*/ 2147483647 h 256"/>
              <a:gd name="T18" fmla="*/ 2147483647 w 358"/>
              <a:gd name="T19" fmla="*/ 2147483647 h 256"/>
              <a:gd name="T20" fmla="*/ 2147483647 w 358"/>
              <a:gd name="T21" fmla="*/ 2147483647 h 256"/>
              <a:gd name="T22" fmla="*/ 2147483647 w 358"/>
              <a:gd name="T23" fmla="*/ 2147483647 h 256"/>
              <a:gd name="T24" fmla="*/ 2147483647 w 358"/>
              <a:gd name="T25" fmla="*/ 2147483647 h 256"/>
              <a:gd name="T26" fmla="*/ 2147483647 w 358"/>
              <a:gd name="T27" fmla="*/ 2147483647 h 256"/>
              <a:gd name="T28" fmla="*/ 2147483647 w 358"/>
              <a:gd name="T29" fmla="*/ 2147483647 h 256"/>
              <a:gd name="T30" fmla="*/ 2147483647 w 358"/>
              <a:gd name="T31" fmla="*/ 2147483647 h 256"/>
              <a:gd name="T32" fmla="*/ 2147483647 w 358"/>
              <a:gd name="T33" fmla="*/ 2147483647 h 256"/>
              <a:gd name="T34" fmla="*/ 2147483647 w 358"/>
              <a:gd name="T35" fmla="*/ 2147483647 h 256"/>
              <a:gd name="T36" fmla="*/ 2147483647 w 358"/>
              <a:gd name="T37" fmla="*/ 2147483647 h 256"/>
              <a:gd name="T38" fmla="*/ 2147483647 w 358"/>
              <a:gd name="T39" fmla="*/ 2147483647 h 256"/>
              <a:gd name="T40" fmla="*/ 2147483647 w 358"/>
              <a:gd name="T41" fmla="*/ 2147483647 h 256"/>
              <a:gd name="T42" fmla="*/ 2147483647 w 358"/>
              <a:gd name="T43" fmla="*/ 2147483647 h 256"/>
              <a:gd name="T44" fmla="*/ 2147483647 w 358"/>
              <a:gd name="T45" fmla="*/ 2147483647 h 256"/>
              <a:gd name="T46" fmla="*/ 2147483647 w 358"/>
              <a:gd name="T47" fmla="*/ 2147483647 h 256"/>
              <a:gd name="T48" fmla="*/ 2147483647 w 358"/>
              <a:gd name="T49" fmla="*/ 2147483647 h 256"/>
              <a:gd name="T50" fmla="*/ 2147483647 w 358"/>
              <a:gd name="T51" fmla="*/ 2147483647 h 256"/>
              <a:gd name="T52" fmla="*/ 0 w 358"/>
              <a:gd name="T53" fmla="*/ 2147483647 h 256"/>
              <a:gd name="T54" fmla="*/ 0 w 358"/>
              <a:gd name="T55" fmla="*/ 2147483647 h 256"/>
              <a:gd name="T56" fmla="*/ 2147483647 w 358"/>
              <a:gd name="T57" fmla="*/ 2147483647 h 256"/>
              <a:gd name="T58" fmla="*/ 2147483647 w 358"/>
              <a:gd name="T59" fmla="*/ 2147483647 h 256"/>
              <a:gd name="T60" fmla="*/ 2147483647 w 358"/>
              <a:gd name="T61" fmla="*/ 2147483647 h 256"/>
              <a:gd name="T62" fmla="*/ 2147483647 w 358"/>
              <a:gd name="T63" fmla="*/ 2147483647 h 256"/>
              <a:gd name="T64" fmla="*/ 2147483647 w 358"/>
              <a:gd name="T65" fmla="*/ 2147483647 h 256"/>
              <a:gd name="T66" fmla="*/ 2147483647 w 358"/>
              <a:gd name="T67" fmla="*/ 2147483647 h 256"/>
              <a:gd name="T68" fmla="*/ 2147483647 w 358"/>
              <a:gd name="T69" fmla="*/ 2147483647 h 256"/>
              <a:gd name="T70" fmla="*/ 2147483647 w 358"/>
              <a:gd name="T71" fmla="*/ 2147483647 h 256"/>
              <a:gd name="T72" fmla="*/ 2147483647 w 358"/>
              <a:gd name="T73" fmla="*/ 0 h 256"/>
              <a:gd name="T74" fmla="*/ 2147483647 w 358"/>
              <a:gd name="T75" fmla="*/ 0 h 25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8"/>
              <a:gd name="T115" fmla="*/ 0 h 256"/>
              <a:gd name="T116" fmla="*/ 358 w 358"/>
              <a:gd name="T117" fmla="*/ 256 h 25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8" h="256">
                <a:moveTo>
                  <a:pt x="129" y="0"/>
                </a:moveTo>
                <a:lnTo>
                  <a:pt x="159" y="64"/>
                </a:lnTo>
                <a:lnTo>
                  <a:pt x="188" y="93"/>
                </a:lnTo>
                <a:lnTo>
                  <a:pt x="218" y="129"/>
                </a:lnTo>
                <a:lnTo>
                  <a:pt x="264" y="145"/>
                </a:lnTo>
                <a:lnTo>
                  <a:pt x="319" y="165"/>
                </a:lnTo>
                <a:lnTo>
                  <a:pt x="349" y="174"/>
                </a:lnTo>
                <a:lnTo>
                  <a:pt x="357" y="182"/>
                </a:lnTo>
                <a:lnTo>
                  <a:pt x="349" y="194"/>
                </a:lnTo>
                <a:lnTo>
                  <a:pt x="319" y="219"/>
                </a:lnTo>
                <a:lnTo>
                  <a:pt x="302" y="219"/>
                </a:lnTo>
                <a:lnTo>
                  <a:pt x="272" y="219"/>
                </a:lnTo>
                <a:lnTo>
                  <a:pt x="243" y="210"/>
                </a:lnTo>
                <a:lnTo>
                  <a:pt x="218" y="210"/>
                </a:lnTo>
                <a:lnTo>
                  <a:pt x="205" y="219"/>
                </a:lnTo>
                <a:lnTo>
                  <a:pt x="196" y="230"/>
                </a:lnTo>
                <a:lnTo>
                  <a:pt x="188" y="247"/>
                </a:lnTo>
                <a:lnTo>
                  <a:pt x="180" y="255"/>
                </a:lnTo>
                <a:lnTo>
                  <a:pt x="150" y="255"/>
                </a:lnTo>
                <a:lnTo>
                  <a:pt x="121" y="247"/>
                </a:lnTo>
                <a:lnTo>
                  <a:pt x="112" y="230"/>
                </a:lnTo>
                <a:lnTo>
                  <a:pt x="103" y="210"/>
                </a:lnTo>
                <a:lnTo>
                  <a:pt x="103" y="202"/>
                </a:lnTo>
                <a:lnTo>
                  <a:pt x="91" y="202"/>
                </a:lnTo>
                <a:lnTo>
                  <a:pt x="53" y="194"/>
                </a:lnTo>
                <a:lnTo>
                  <a:pt x="6" y="182"/>
                </a:lnTo>
                <a:lnTo>
                  <a:pt x="0" y="174"/>
                </a:lnTo>
                <a:lnTo>
                  <a:pt x="0" y="165"/>
                </a:lnTo>
                <a:lnTo>
                  <a:pt x="6" y="158"/>
                </a:lnTo>
                <a:lnTo>
                  <a:pt x="44" y="145"/>
                </a:lnTo>
                <a:lnTo>
                  <a:pt x="74" y="138"/>
                </a:lnTo>
                <a:lnTo>
                  <a:pt x="74" y="121"/>
                </a:lnTo>
                <a:lnTo>
                  <a:pt x="53" y="109"/>
                </a:lnTo>
                <a:lnTo>
                  <a:pt x="53" y="84"/>
                </a:lnTo>
                <a:lnTo>
                  <a:pt x="74" y="56"/>
                </a:lnTo>
                <a:lnTo>
                  <a:pt x="103" y="27"/>
                </a:lnTo>
                <a:lnTo>
                  <a:pt x="129" y="0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78" name="Freeform 26"/>
          <p:cNvSpPr>
            <a:spLocks noChangeArrowheads="1"/>
          </p:cNvSpPr>
          <p:nvPr/>
        </p:nvSpPr>
        <p:spPr bwMode="auto">
          <a:xfrm>
            <a:off x="7259638" y="1219200"/>
            <a:ext cx="1047750" cy="862013"/>
          </a:xfrm>
          <a:custGeom>
            <a:avLst/>
            <a:gdLst>
              <a:gd name="T0" fmla="*/ 2147483647 w 2910"/>
              <a:gd name="T1" fmla="*/ 2147483647 h 2394"/>
              <a:gd name="T2" fmla="*/ 2147483647 w 2910"/>
              <a:gd name="T3" fmla="*/ 2147483647 h 2394"/>
              <a:gd name="T4" fmla="*/ 2147483647 w 2910"/>
              <a:gd name="T5" fmla="*/ 2147483647 h 2394"/>
              <a:gd name="T6" fmla="*/ 2147483647 w 2910"/>
              <a:gd name="T7" fmla="*/ 2147483647 h 2394"/>
              <a:gd name="T8" fmla="*/ 2147483647 w 2910"/>
              <a:gd name="T9" fmla="*/ 2147483647 h 2394"/>
              <a:gd name="T10" fmla="*/ 2147483647 w 2910"/>
              <a:gd name="T11" fmla="*/ 2147483647 h 2394"/>
              <a:gd name="T12" fmla="*/ 2147483647 w 2910"/>
              <a:gd name="T13" fmla="*/ 2147483647 h 2394"/>
              <a:gd name="T14" fmla="*/ 2147483647 w 2910"/>
              <a:gd name="T15" fmla="*/ 2147483647 h 2394"/>
              <a:gd name="T16" fmla="*/ 2147483647 w 2910"/>
              <a:gd name="T17" fmla="*/ 2147483647 h 2394"/>
              <a:gd name="T18" fmla="*/ 2147483647 w 2910"/>
              <a:gd name="T19" fmla="*/ 2147483647 h 2394"/>
              <a:gd name="T20" fmla="*/ 2147483647 w 2910"/>
              <a:gd name="T21" fmla="*/ 2147483647 h 2394"/>
              <a:gd name="T22" fmla="*/ 2147483647 w 2910"/>
              <a:gd name="T23" fmla="*/ 2147483647 h 2394"/>
              <a:gd name="T24" fmla="*/ 2147483647 w 2910"/>
              <a:gd name="T25" fmla="*/ 2147483647 h 2394"/>
              <a:gd name="T26" fmla="*/ 2147483647 w 2910"/>
              <a:gd name="T27" fmla="*/ 2147483647 h 2394"/>
              <a:gd name="T28" fmla="*/ 2147483647 w 2910"/>
              <a:gd name="T29" fmla="*/ 2147483647 h 2394"/>
              <a:gd name="T30" fmla="*/ 0 w 2910"/>
              <a:gd name="T31" fmla="*/ 2147483647 h 2394"/>
              <a:gd name="T32" fmla="*/ 2147483647 w 2910"/>
              <a:gd name="T33" fmla="*/ 2147483647 h 2394"/>
              <a:gd name="T34" fmla="*/ 2147483647 w 2910"/>
              <a:gd name="T35" fmla="*/ 2147483647 h 2394"/>
              <a:gd name="T36" fmla="*/ 2147483647 w 2910"/>
              <a:gd name="T37" fmla="*/ 2147483647 h 2394"/>
              <a:gd name="T38" fmla="*/ 2147483647 w 2910"/>
              <a:gd name="T39" fmla="*/ 2147483647 h 2394"/>
              <a:gd name="T40" fmla="*/ 2147483647 w 2910"/>
              <a:gd name="T41" fmla="*/ 2147483647 h 2394"/>
              <a:gd name="T42" fmla="*/ 2147483647 w 2910"/>
              <a:gd name="T43" fmla="*/ 2147483647 h 2394"/>
              <a:gd name="T44" fmla="*/ 2147483647 w 2910"/>
              <a:gd name="T45" fmla="*/ 2147483647 h 2394"/>
              <a:gd name="T46" fmla="*/ 2147483647 w 2910"/>
              <a:gd name="T47" fmla="*/ 2147483647 h 2394"/>
              <a:gd name="T48" fmla="*/ 2147483647 w 2910"/>
              <a:gd name="T49" fmla="*/ 2147483647 h 2394"/>
              <a:gd name="T50" fmla="*/ 2147483647 w 2910"/>
              <a:gd name="T51" fmla="*/ 2147483647 h 2394"/>
              <a:gd name="T52" fmla="*/ 2147483647 w 2910"/>
              <a:gd name="T53" fmla="*/ 2147483647 h 2394"/>
              <a:gd name="T54" fmla="*/ 2147483647 w 2910"/>
              <a:gd name="T55" fmla="*/ 2147483647 h 2394"/>
              <a:gd name="T56" fmla="*/ 2147483647 w 2910"/>
              <a:gd name="T57" fmla="*/ 2147483647 h 2394"/>
              <a:gd name="T58" fmla="*/ 2147483647 w 2910"/>
              <a:gd name="T59" fmla="*/ 2147483647 h 2394"/>
              <a:gd name="T60" fmla="*/ 2147483647 w 2910"/>
              <a:gd name="T61" fmla="*/ 2147483647 h 2394"/>
              <a:gd name="T62" fmla="*/ 2147483647 w 2910"/>
              <a:gd name="T63" fmla="*/ 2147483647 h 2394"/>
              <a:gd name="T64" fmla="*/ 2147483647 w 2910"/>
              <a:gd name="T65" fmla="*/ 2147483647 h 2394"/>
              <a:gd name="T66" fmla="*/ 2147483647 w 2910"/>
              <a:gd name="T67" fmla="*/ 2147483647 h 2394"/>
              <a:gd name="T68" fmla="*/ 2147483647 w 2910"/>
              <a:gd name="T69" fmla="*/ 2147483647 h 2394"/>
              <a:gd name="T70" fmla="*/ 2147483647 w 2910"/>
              <a:gd name="T71" fmla="*/ 2147483647 h 2394"/>
              <a:gd name="T72" fmla="*/ 2147483647 w 2910"/>
              <a:gd name="T73" fmla="*/ 2147483647 h 2394"/>
              <a:gd name="T74" fmla="*/ 2147483647 w 2910"/>
              <a:gd name="T75" fmla="*/ 2147483647 h 2394"/>
              <a:gd name="T76" fmla="*/ 2147483647 w 2910"/>
              <a:gd name="T77" fmla="*/ 2147483647 h 2394"/>
              <a:gd name="T78" fmla="*/ 2147483647 w 2910"/>
              <a:gd name="T79" fmla="*/ 2147483647 h 2394"/>
              <a:gd name="T80" fmla="*/ 2147483647 w 2910"/>
              <a:gd name="T81" fmla="*/ 2147483647 h 2394"/>
              <a:gd name="T82" fmla="*/ 2147483647 w 2910"/>
              <a:gd name="T83" fmla="*/ 2147483647 h 2394"/>
              <a:gd name="T84" fmla="*/ 2147483647 w 2910"/>
              <a:gd name="T85" fmla="*/ 2147483647 h 2394"/>
              <a:gd name="T86" fmla="*/ 2147483647 w 2910"/>
              <a:gd name="T87" fmla="*/ 2147483647 h 2394"/>
              <a:gd name="T88" fmla="*/ 2147483647 w 2910"/>
              <a:gd name="T89" fmla="*/ 2147483647 h 2394"/>
              <a:gd name="T90" fmla="*/ 2147483647 w 2910"/>
              <a:gd name="T91" fmla="*/ 2147483647 h 2394"/>
              <a:gd name="T92" fmla="*/ 2147483647 w 2910"/>
              <a:gd name="T93" fmla="*/ 2147483647 h 2394"/>
              <a:gd name="T94" fmla="*/ 2147483647 w 2910"/>
              <a:gd name="T95" fmla="*/ 2147483647 h 2394"/>
              <a:gd name="T96" fmla="*/ 2147483647 w 2910"/>
              <a:gd name="T97" fmla="*/ 2147483647 h 2394"/>
              <a:gd name="T98" fmla="*/ 2147483647 w 2910"/>
              <a:gd name="T99" fmla="*/ 2147483647 h 2394"/>
              <a:gd name="T100" fmla="*/ 2147483647 w 2910"/>
              <a:gd name="T101" fmla="*/ 2147483647 h 2394"/>
              <a:gd name="T102" fmla="*/ 2147483647 w 2910"/>
              <a:gd name="T103" fmla="*/ 2147483647 h 2394"/>
              <a:gd name="T104" fmla="*/ 2147483647 w 2910"/>
              <a:gd name="T105" fmla="*/ 2147483647 h 2394"/>
              <a:gd name="T106" fmla="*/ 2147483647 w 2910"/>
              <a:gd name="T107" fmla="*/ 2147483647 h 2394"/>
              <a:gd name="T108" fmla="*/ 2147483647 w 2910"/>
              <a:gd name="T109" fmla="*/ 2147483647 h 2394"/>
              <a:gd name="T110" fmla="*/ 2147483647 w 2910"/>
              <a:gd name="T111" fmla="*/ 2147483647 h 2394"/>
              <a:gd name="T112" fmla="*/ 2147483647 w 2910"/>
              <a:gd name="T113" fmla="*/ 2147483647 h 2394"/>
              <a:gd name="T114" fmla="*/ 2147483647 w 2910"/>
              <a:gd name="T115" fmla="*/ 2147483647 h 2394"/>
              <a:gd name="T116" fmla="*/ 2147483647 w 2910"/>
              <a:gd name="T117" fmla="*/ 2147483647 h 2394"/>
              <a:gd name="T118" fmla="*/ 2147483647 w 2910"/>
              <a:gd name="T119" fmla="*/ 2147483647 h 23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10"/>
              <a:gd name="T181" fmla="*/ 0 h 2394"/>
              <a:gd name="T182" fmla="*/ 2910 w 2910"/>
              <a:gd name="T183" fmla="*/ 2394 h 23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10" h="2394">
                <a:moveTo>
                  <a:pt x="1371" y="2124"/>
                </a:moveTo>
                <a:lnTo>
                  <a:pt x="1334" y="2176"/>
                </a:lnTo>
                <a:lnTo>
                  <a:pt x="1325" y="2213"/>
                </a:lnTo>
                <a:lnTo>
                  <a:pt x="1325" y="2241"/>
                </a:lnTo>
                <a:lnTo>
                  <a:pt x="1304" y="2277"/>
                </a:lnTo>
                <a:lnTo>
                  <a:pt x="1266" y="2321"/>
                </a:lnTo>
                <a:lnTo>
                  <a:pt x="1229" y="2369"/>
                </a:lnTo>
                <a:lnTo>
                  <a:pt x="1212" y="2385"/>
                </a:lnTo>
                <a:lnTo>
                  <a:pt x="1191" y="2393"/>
                </a:lnTo>
                <a:lnTo>
                  <a:pt x="1182" y="2385"/>
                </a:lnTo>
                <a:lnTo>
                  <a:pt x="1174" y="2377"/>
                </a:lnTo>
                <a:lnTo>
                  <a:pt x="1153" y="2349"/>
                </a:lnTo>
                <a:lnTo>
                  <a:pt x="1135" y="2341"/>
                </a:lnTo>
                <a:lnTo>
                  <a:pt x="1114" y="2341"/>
                </a:lnTo>
                <a:lnTo>
                  <a:pt x="1090" y="2333"/>
                </a:lnTo>
                <a:lnTo>
                  <a:pt x="1039" y="2313"/>
                </a:lnTo>
                <a:lnTo>
                  <a:pt x="992" y="2277"/>
                </a:lnTo>
                <a:lnTo>
                  <a:pt x="947" y="2224"/>
                </a:lnTo>
                <a:lnTo>
                  <a:pt x="917" y="2189"/>
                </a:lnTo>
                <a:lnTo>
                  <a:pt x="900" y="2152"/>
                </a:lnTo>
                <a:lnTo>
                  <a:pt x="879" y="2068"/>
                </a:lnTo>
                <a:lnTo>
                  <a:pt x="863" y="2008"/>
                </a:lnTo>
                <a:lnTo>
                  <a:pt x="850" y="1951"/>
                </a:lnTo>
                <a:lnTo>
                  <a:pt x="803" y="1899"/>
                </a:lnTo>
                <a:lnTo>
                  <a:pt x="786" y="1879"/>
                </a:lnTo>
                <a:lnTo>
                  <a:pt x="765" y="1851"/>
                </a:lnTo>
                <a:lnTo>
                  <a:pt x="765" y="1835"/>
                </a:lnTo>
                <a:lnTo>
                  <a:pt x="765" y="1815"/>
                </a:lnTo>
                <a:lnTo>
                  <a:pt x="774" y="1771"/>
                </a:lnTo>
                <a:lnTo>
                  <a:pt x="786" y="1718"/>
                </a:lnTo>
                <a:lnTo>
                  <a:pt x="795" y="1671"/>
                </a:lnTo>
                <a:lnTo>
                  <a:pt x="812" y="1655"/>
                </a:lnTo>
                <a:lnTo>
                  <a:pt x="879" y="1598"/>
                </a:lnTo>
                <a:lnTo>
                  <a:pt x="938" y="1562"/>
                </a:lnTo>
                <a:lnTo>
                  <a:pt x="976" y="1538"/>
                </a:lnTo>
                <a:lnTo>
                  <a:pt x="985" y="1518"/>
                </a:lnTo>
                <a:lnTo>
                  <a:pt x="985" y="1502"/>
                </a:lnTo>
                <a:lnTo>
                  <a:pt x="976" y="1474"/>
                </a:lnTo>
                <a:lnTo>
                  <a:pt x="955" y="1438"/>
                </a:lnTo>
                <a:lnTo>
                  <a:pt x="917" y="1365"/>
                </a:lnTo>
                <a:lnTo>
                  <a:pt x="879" y="1322"/>
                </a:lnTo>
                <a:lnTo>
                  <a:pt x="871" y="1302"/>
                </a:lnTo>
                <a:lnTo>
                  <a:pt x="850" y="1293"/>
                </a:lnTo>
                <a:lnTo>
                  <a:pt x="833" y="1302"/>
                </a:lnTo>
                <a:lnTo>
                  <a:pt x="803" y="1310"/>
                </a:lnTo>
                <a:lnTo>
                  <a:pt x="765" y="1337"/>
                </a:lnTo>
                <a:lnTo>
                  <a:pt x="757" y="1337"/>
                </a:lnTo>
                <a:lnTo>
                  <a:pt x="749" y="1337"/>
                </a:lnTo>
                <a:lnTo>
                  <a:pt x="736" y="1310"/>
                </a:lnTo>
                <a:lnTo>
                  <a:pt x="749" y="1249"/>
                </a:lnTo>
                <a:lnTo>
                  <a:pt x="757" y="1156"/>
                </a:lnTo>
                <a:lnTo>
                  <a:pt x="749" y="1104"/>
                </a:lnTo>
                <a:lnTo>
                  <a:pt x="736" y="1048"/>
                </a:lnTo>
                <a:lnTo>
                  <a:pt x="711" y="995"/>
                </a:lnTo>
                <a:lnTo>
                  <a:pt x="681" y="947"/>
                </a:lnTo>
                <a:lnTo>
                  <a:pt x="635" y="903"/>
                </a:lnTo>
                <a:lnTo>
                  <a:pt x="576" y="866"/>
                </a:lnTo>
                <a:lnTo>
                  <a:pt x="521" y="851"/>
                </a:lnTo>
                <a:lnTo>
                  <a:pt x="463" y="831"/>
                </a:lnTo>
                <a:lnTo>
                  <a:pt x="416" y="823"/>
                </a:lnTo>
                <a:lnTo>
                  <a:pt x="370" y="823"/>
                </a:lnTo>
                <a:lnTo>
                  <a:pt x="303" y="823"/>
                </a:lnTo>
                <a:lnTo>
                  <a:pt x="243" y="831"/>
                </a:lnTo>
                <a:lnTo>
                  <a:pt x="206" y="831"/>
                </a:lnTo>
                <a:lnTo>
                  <a:pt x="180" y="823"/>
                </a:lnTo>
                <a:lnTo>
                  <a:pt x="151" y="803"/>
                </a:lnTo>
                <a:lnTo>
                  <a:pt x="93" y="786"/>
                </a:lnTo>
                <a:lnTo>
                  <a:pt x="37" y="778"/>
                </a:lnTo>
                <a:lnTo>
                  <a:pt x="8" y="766"/>
                </a:lnTo>
                <a:lnTo>
                  <a:pt x="16" y="758"/>
                </a:lnTo>
                <a:lnTo>
                  <a:pt x="37" y="750"/>
                </a:lnTo>
                <a:lnTo>
                  <a:pt x="121" y="730"/>
                </a:lnTo>
                <a:lnTo>
                  <a:pt x="219" y="714"/>
                </a:lnTo>
                <a:lnTo>
                  <a:pt x="264" y="694"/>
                </a:lnTo>
                <a:lnTo>
                  <a:pt x="243" y="686"/>
                </a:lnTo>
                <a:lnTo>
                  <a:pt x="159" y="686"/>
                </a:lnTo>
                <a:lnTo>
                  <a:pt x="105" y="686"/>
                </a:lnTo>
                <a:lnTo>
                  <a:pt x="54" y="678"/>
                </a:lnTo>
                <a:lnTo>
                  <a:pt x="16" y="670"/>
                </a:lnTo>
                <a:lnTo>
                  <a:pt x="0" y="650"/>
                </a:lnTo>
                <a:lnTo>
                  <a:pt x="0" y="633"/>
                </a:lnTo>
                <a:lnTo>
                  <a:pt x="8" y="613"/>
                </a:lnTo>
                <a:lnTo>
                  <a:pt x="29" y="598"/>
                </a:lnTo>
                <a:lnTo>
                  <a:pt x="75" y="578"/>
                </a:lnTo>
                <a:lnTo>
                  <a:pt x="168" y="562"/>
                </a:lnTo>
                <a:lnTo>
                  <a:pt x="264" y="525"/>
                </a:lnTo>
                <a:lnTo>
                  <a:pt x="341" y="490"/>
                </a:lnTo>
                <a:lnTo>
                  <a:pt x="395" y="453"/>
                </a:lnTo>
                <a:lnTo>
                  <a:pt x="425" y="425"/>
                </a:lnTo>
                <a:lnTo>
                  <a:pt x="425" y="405"/>
                </a:lnTo>
                <a:lnTo>
                  <a:pt x="395" y="405"/>
                </a:lnTo>
                <a:lnTo>
                  <a:pt x="357" y="425"/>
                </a:lnTo>
                <a:lnTo>
                  <a:pt x="311" y="441"/>
                </a:lnTo>
                <a:lnTo>
                  <a:pt x="282" y="433"/>
                </a:lnTo>
                <a:lnTo>
                  <a:pt x="273" y="433"/>
                </a:lnTo>
                <a:lnTo>
                  <a:pt x="273" y="417"/>
                </a:lnTo>
                <a:lnTo>
                  <a:pt x="294" y="405"/>
                </a:lnTo>
                <a:lnTo>
                  <a:pt x="320" y="389"/>
                </a:lnTo>
                <a:lnTo>
                  <a:pt x="484" y="325"/>
                </a:lnTo>
                <a:lnTo>
                  <a:pt x="547" y="288"/>
                </a:lnTo>
                <a:lnTo>
                  <a:pt x="585" y="260"/>
                </a:lnTo>
                <a:lnTo>
                  <a:pt x="606" y="245"/>
                </a:lnTo>
                <a:lnTo>
                  <a:pt x="643" y="208"/>
                </a:lnTo>
                <a:lnTo>
                  <a:pt x="690" y="188"/>
                </a:lnTo>
                <a:lnTo>
                  <a:pt x="736" y="180"/>
                </a:lnTo>
                <a:lnTo>
                  <a:pt x="812" y="180"/>
                </a:lnTo>
                <a:lnTo>
                  <a:pt x="900" y="172"/>
                </a:lnTo>
                <a:lnTo>
                  <a:pt x="947" y="172"/>
                </a:lnTo>
                <a:lnTo>
                  <a:pt x="964" y="180"/>
                </a:lnTo>
                <a:lnTo>
                  <a:pt x="976" y="188"/>
                </a:lnTo>
                <a:lnTo>
                  <a:pt x="976" y="225"/>
                </a:lnTo>
                <a:lnTo>
                  <a:pt x="985" y="252"/>
                </a:lnTo>
                <a:lnTo>
                  <a:pt x="992" y="252"/>
                </a:lnTo>
                <a:lnTo>
                  <a:pt x="1001" y="245"/>
                </a:lnTo>
                <a:lnTo>
                  <a:pt x="1022" y="225"/>
                </a:lnTo>
                <a:lnTo>
                  <a:pt x="1039" y="188"/>
                </a:lnTo>
                <a:lnTo>
                  <a:pt x="1039" y="172"/>
                </a:lnTo>
                <a:lnTo>
                  <a:pt x="1051" y="172"/>
                </a:lnTo>
                <a:lnTo>
                  <a:pt x="1069" y="180"/>
                </a:lnTo>
                <a:lnTo>
                  <a:pt x="1090" y="200"/>
                </a:lnTo>
                <a:lnTo>
                  <a:pt x="1107" y="225"/>
                </a:lnTo>
                <a:lnTo>
                  <a:pt x="1107" y="237"/>
                </a:lnTo>
                <a:lnTo>
                  <a:pt x="1114" y="237"/>
                </a:lnTo>
                <a:lnTo>
                  <a:pt x="1128" y="217"/>
                </a:lnTo>
                <a:lnTo>
                  <a:pt x="1128" y="180"/>
                </a:lnTo>
                <a:lnTo>
                  <a:pt x="1128" y="152"/>
                </a:lnTo>
                <a:lnTo>
                  <a:pt x="1128" y="144"/>
                </a:lnTo>
                <a:lnTo>
                  <a:pt x="1135" y="136"/>
                </a:lnTo>
                <a:lnTo>
                  <a:pt x="1182" y="128"/>
                </a:lnTo>
                <a:lnTo>
                  <a:pt x="1250" y="136"/>
                </a:lnTo>
                <a:lnTo>
                  <a:pt x="1287" y="152"/>
                </a:lnTo>
                <a:lnTo>
                  <a:pt x="1317" y="172"/>
                </a:lnTo>
                <a:lnTo>
                  <a:pt x="1363" y="208"/>
                </a:lnTo>
                <a:lnTo>
                  <a:pt x="1401" y="217"/>
                </a:lnTo>
                <a:lnTo>
                  <a:pt x="1418" y="217"/>
                </a:lnTo>
                <a:lnTo>
                  <a:pt x="1418" y="200"/>
                </a:lnTo>
                <a:lnTo>
                  <a:pt x="1409" y="180"/>
                </a:lnTo>
                <a:lnTo>
                  <a:pt x="1371" y="136"/>
                </a:lnTo>
                <a:lnTo>
                  <a:pt x="1355" y="108"/>
                </a:lnTo>
                <a:lnTo>
                  <a:pt x="1355" y="92"/>
                </a:lnTo>
                <a:lnTo>
                  <a:pt x="1401" y="80"/>
                </a:lnTo>
                <a:lnTo>
                  <a:pt x="1583" y="72"/>
                </a:lnTo>
                <a:lnTo>
                  <a:pt x="1684" y="56"/>
                </a:lnTo>
                <a:lnTo>
                  <a:pt x="1773" y="35"/>
                </a:lnTo>
                <a:lnTo>
                  <a:pt x="1857" y="7"/>
                </a:lnTo>
                <a:lnTo>
                  <a:pt x="1949" y="0"/>
                </a:lnTo>
                <a:lnTo>
                  <a:pt x="2046" y="0"/>
                </a:lnTo>
                <a:lnTo>
                  <a:pt x="2113" y="7"/>
                </a:lnTo>
                <a:lnTo>
                  <a:pt x="2168" y="20"/>
                </a:lnTo>
                <a:lnTo>
                  <a:pt x="2197" y="35"/>
                </a:lnTo>
                <a:lnTo>
                  <a:pt x="2189" y="35"/>
                </a:lnTo>
                <a:lnTo>
                  <a:pt x="2168" y="44"/>
                </a:lnTo>
                <a:lnTo>
                  <a:pt x="2063" y="72"/>
                </a:lnTo>
                <a:lnTo>
                  <a:pt x="1979" y="80"/>
                </a:lnTo>
                <a:lnTo>
                  <a:pt x="1970" y="80"/>
                </a:lnTo>
                <a:lnTo>
                  <a:pt x="1979" y="72"/>
                </a:lnTo>
                <a:lnTo>
                  <a:pt x="2063" y="64"/>
                </a:lnTo>
                <a:lnTo>
                  <a:pt x="2130" y="64"/>
                </a:lnTo>
                <a:lnTo>
                  <a:pt x="2206" y="72"/>
                </a:lnTo>
                <a:lnTo>
                  <a:pt x="2290" y="80"/>
                </a:lnTo>
                <a:lnTo>
                  <a:pt x="2365" y="100"/>
                </a:lnTo>
                <a:lnTo>
                  <a:pt x="2471" y="136"/>
                </a:lnTo>
                <a:lnTo>
                  <a:pt x="2508" y="152"/>
                </a:lnTo>
                <a:lnTo>
                  <a:pt x="2508" y="164"/>
                </a:lnTo>
                <a:lnTo>
                  <a:pt x="2492" y="172"/>
                </a:lnTo>
                <a:lnTo>
                  <a:pt x="2442" y="172"/>
                </a:lnTo>
                <a:lnTo>
                  <a:pt x="2319" y="164"/>
                </a:lnTo>
                <a:lnTo>
                  <a:pt x="2227" y="164"/>
                </a:lnTo>
                <a:lnTo>
                  <a:pt x="2151" y="172"/>
                </a:lnTo>
                <a:lnTo>
                  <a:pt x="2092" y="188"/>
                </a:lnTo>
                <a:lnTo>
                  <a:pt x="2054" y="208"/>
                </a:lnTo>
                <a:lnTo>
                  <a:pt x="2025" y="217"/>
                </a:lnTo>
                <a:lnTo>
                  <a:pt x="2008" y="237"/>
                </a:lnTo>
                <a:lnTo>
                  <a:pt x="2016" y="225"/>
                </a:lnTo>
                <a:lnTo>
                  <a:pt x="2037" y="217"/>
                </a:lnTo>
                <a:lnTo>
                  <a:pt x="2084" y="208"/>
                </a:lnTo>
                <a:lnTo>
                  <a:pt x="2168" y="208"/>
                </a:lnTo>
                <a:lnTo>
                  <a:pt x="2244" y="217"/>
                </a:lnTo>
                <a:lnTo>
                  <a:pt x="2265" y="225"/>
                </a:lnTo>
                <a:lnTo>
                  <a:pt x="2273" y="237"/>
                </a:lnTo>
                <a:lnTo>
                  <a:pt x="2265" y="245"/>
                </a:lnTo>
                <a:lnTo>
                  <a:pt x="2265" y="252"/>
                </a:lnTo>
                <a:lnTo>
                  <a:pt x="2273" y="252"/>
                </a:lnTo>
                <a:lnTo>
                  <a:pt x="2379" y="237"/>
                </a:lnTo>
                <a:lnTo>
                  <a:pt x="2442" y="225"/>
                </a:lnTo>
                <a:lnTo>
                  <a:pt x="2471" y="225"/>
                </a:lnTo>
                <a:lnTo>
                  <a:pt x="2480" y="237"/>
                </a:lnTo>
                <a:lnTo>
                  <a:pt x="2480" y="252"/>
                </a:lnTo>
                <a:lnTo>
                  <a:pt x="2454" y="288"/>
                </a:lnTo>
                <a:lnTo>
                  <a:pt x="2387" y="360"/>
                </a:lnTo>
                <a:lnTo>
                  <a:pt x="2379" y="381"/>
                </a:lnTo>
                <a:lnTo>
                  <a:pt x="2395" y="381"/>
                </a:lnTo>
                <a:lnTo>
                  <a:pt x="2433" y="360"/>
                </a:lnTo>
                <a:lnTo>
                  <a:pt x="2492" y="317"/>
                </a:lnTo>
                <a:lnTo>
                  <a:pt x="2517" y="297"/>
                </a:lnTo>
                <a:lnTo>
                  <a:pt x="2555" y="280"/>
                </a:lnTo>
                <a:lnTo>
                  <a:pt x="2623" y="272"/>
                </a:lnTo>
                <a:lnTo>
                  <a:pt x="2681" y="272"/>
                </a:lnTo>
                <a:lnTo>
                  <a:pt x="2728" y="272"/>
                </a:lnTo>
                <a:lnTo>
                  <a:pt x="2766" y="252"/>
                </a:lnTo>
                <a:lnTo>
                  <a:pt x="2812" y="225"/>
                </a:lnTo>
                <a:lnTo>
                  <a:pt x="2833" y="217"/>
                </a:lnTo>
                <a:lnTo>
                  <a:pt x="2850" y="217"/>
                </a:lnTo>
                <a:lnTo>
                  <a:pt x="2871" y="225"/>
                </a:lnTo>
                <a:lnTo>
                  <a:pt x="2887" y="245"/>
                </a:lnTo>
                <a:lnTo>
                  <a:pt x="2909" y="280"/>
                </a:lnTo>
                <a:lnTo>
                  <a:pt x="2909" y="288"/>
                </a:lnTo>
                <a:lnTo>
                  <a:pt x="2896" y="297"/>
                </a:lnTo>
                <a:lnTo>
                  <a:pt x="2871" y="317"/>
                </a:lnTo>
                <a:lnTo>
                  <a:pt x="2812" y="345"/>
                </a:lnTo>
                <a:lnTo>
                  <a:pt x="2766" y="381"/>
                </a:lnTo>
                <a:lnTo>
                  <a:pt x="2728" y="417"/>
                </a:lnTo>
                <a:lnTo>
                  <a:pt x="2698" y="461"/>
                </a:lnTo>
                <a:lnTo>
                  <a:pt x="2651" y="505"/>
                </a:lnTo>
                <a:lnTo>
                  <a:pt x="2585" y="562"/>
                </a:lnTo>
                <a:lnTo>
                  <a:pt x="2538" y="613"/>
                </a:lnTo>
                <a:lnTo>
                  <a:pt x="2517" y="633"/>
                </a:lnTo>
                <a:lnTo>
                  <a:pt x="2508" y="650"/>
                </a:lnTo>
                <a:lnTo>
                  <a:pt x="2517" y="670"/>
                </a:lnTo>
                <a:lnTo>
                  <a:pt x="2538" y="678"/>
                </a:lnTo>
                <a:lnTo>
                  <a:pt x="2585" y="694"/>
                </a:lnTo>
                <a:lnTo>
                  <a:pt x="2614" y="714"/>
                </a:lnTo>
                <a:lnTo>
                  <a:pt x="2614" y="722"/>
                </a:lnTo>
                <a:lnTo>
                  <a:pt x="2614" y="743"/>
                </a:lnTo>
                <a:lnTo>
                  <a:pt x="2606" y="758"/>
                </a:lnTo>
                <a:lnTo>
                  <a:pt x="2585" y="778"/>
                </a:lnTo>
                <a:lnTo>
                  <a:pt x="2555" y="815"/>
                </a:lnTo>
                <a:lnTo>
                  <a:pt x="2555" y="823"/>
                </a:lnTo>
                <a:lnTo>
                  <a:pt x="2555" y="831"/>
                </a:lnTo>
                <a:lnTo>
                  <a:pt x="2576" y="851"/>
                </a:lnTo>
                <a:lnTo>
                  <a:pt x="2585" y="866"/>
                </a:lnTo>
                <a:lnTo>
                  <a:pt x="2593" y="886"/>
                </a:lnTo>
                <a:lnTo>
                  <a:pt x="2593" y="903"/>
                </a:lnTo>
                <a:lnTo>
                  <a:pt x="2576" y="911"/>
                </a:lnTo>
                <a:lnTo>
                  <a:pt x="2546" y="939"/>
                </a:lnTo>
                <a:lnTo>
                  <a:pt x="2530" y="947"/>
                </a:lnTo>
                <a:lnTo>
                  <a:pt x="2517" y="959"/>
                </a:lnTo>
                <a:lnTo>
                  <a:pt x="2530" y="975"/>
                </a:lnTo>
                <a:lnTo>
                  <a:pt x="2546" y="995"/>
                </a:lnTo>
                <a:lnTo>
                  <a:pt x="2585" y="1019"/>
                </a:lnTo>
                <a:lnTo>
                  <a:pt x="2585" y="1031"/>
                </a:lnTo>
                <a:lnTo>
                  <a:pt x="2585" y="1039"/>
                </a:lnTo>
                <a:lnTo>
                  <a:pt x="2567" y="1068"/>
                </a:lnTo>
                <a:lnTo>
                  <a:pt x="2530" y="1083"/>
                </a:lnTo>
                <a:lnTo>
                  <a:pt x="2508" y="1091"/>
                </a:lnTo>
                <a:lnTo>
                  <a:pt x="2508" y="1104"/>
                </a:lnTo>
                <a:lnTo>
                  <a:pt x="2517" y="1119"/>
                </a:lnTo>
                <a:lnTo>
                  <a:pt x="2530" y="1139"/>
                </a:lnTo>
                <a:lnTo>
                  <a:pt x="2517" y="1148"/>
                </a:lnTo>
                <a:lnTo>
                  <a:pt x="2492" y="1156"/>
                </a:lnTo>
                <a:lnTo>
                  <a:pt x="2463" y="1156"/>
                </a:lnTo>
                <a:lnTo>
                  <a:pt x="2454" y="1176"/>
                </a:lnTo>
                <a:lnTo>
                  <a:pt x="2454" y="1184"/>
                </a:lnTo>
                <a:lnTo>
                  <a:pt x="2454" y="1201"/>
                </a:lnTo>
                <a:lnTo>
                  <a:pt x="2463" y="1229"/>
                </a:lnTo>
                <a:lnTo>
                  <a:pt x="2454" y="1237"/>
                </a:lnTo>
                <a:lnTo>
                  <a:pt x="2403" y="1237"/>
                </a:lnTo>
                <a:lnTo>
                  <a:pt x="2365" y="1237"/>
                </a:lnTo>
                <a:lnTo>
                  <a:pt x="2358" y="1249"/>
                </a:lnTo>
                <a:lnTo>
                  <a:pt x="2358" y="1265"/>
                </a:lnTo>
                <a:lnTo>
                  <a:pt x="2379" y="1285"/>
                </a:lnTo>
                <a:lnTo>
                  <a:pt x="2416" y="1310"/>
                </a:lnTo>
                <a:lnTo>
                  <a:pt x="2471" y="1365"/>
                </a:lnTo>
                <a:lnTo>
                  <a:pt x="2480" y="1382"/>
                </a:lnTo>
                <a:lnTo>
                  <a:pt x="2492" y="1393"/>
                </a:lnTo>
                <a:lnTo>
                  <a:pt x="2480" y="1402"/>
                </a:lnTo>
                <a:lnTo>
                  <a:pt x="2471" y="1410"/>
                </a:lnTo>
                <a:lnTo>
                  <a:pt x="2424" y="1410"/>
                </a:lnTo>
                <a:lnTo>
                  <a:pt x="2349" y="1410"/>
                </a:lnTo>
                <a:lnTo>
                  <a:pt x="2273" y="1430"/>
                </a:lnTo>
                <a:lnTo>
                  <a:pt x="2168" y="1445"/>
                </a:lnTo>
                <a:lnTo>
                  <a:pt x="2176" y="1445"/>
                </a:lnTo>
                <a:lnTo>
                  <a:pt x="2302" y="1466"/>
                </a:lnTo>
                <a:lnTo>
                  <a:pt x="2395" y="1474"/>
                </a:lnTo>
                <a:lnTo>
                  <a:pt x="2454" y="1474"/>
                </a:lnTo>
                <a:lnTo>
                  <a:pt x="2454" y="1482"/>
                </a:lnTo>
                <a:lnTo>
                  <a:pt x="2442" y="1482"/>
                </a:lnTo>
                <a:lnTo>
                  <a:pt x="2379" y="1518"/>
                </a:lnTo>
                <a:lnTo>
                  <a:pt x="2273" y="1562"/>
                </a:lnTo>
                <a:lnTo>
                  <a:pt x="2197" y="1598"/>
                </a:lnTo>
                <a:lnTo>
                  <a:pt x="2122" y="1635"/>
                </a:lnTo>
                <a:lnTo>
                  <a:pt x="2025" y="1646"/>
                </a:lnTo>
                <a:lnTo>
                  <a:pt x="1979" y="1655"/>
                </a:lnTo>
                <a:lnTo>
                  <a:pt x="1941" y="1663"/>
                </a:lnTo>
                <a:lnTo>
                  <a:pt x="1902" y="1683"/>
                </a:lnTo>
                <a:lnTo>
                  <a:pt x="1873" y="1698"/>
                </a:lnTo>
                <a:lnTo>
                  <a:pt x="1810" y="1755"/>
                </a:lnTo>
                <a:lnTo>
                  <a:pt x="1743" y="1815"/>
                </a:lnTo>
                <a:lnTo>
                  <a:pt x="1696" y="1863"/>
                </a:lnTo>
                <a:lnTo>
                  <a:pt x="1667" y="1879"/>
                </a:lnTo>
                <a:lnTo>
                  <a:pt x="1630" y="1879"/>
                </a:lnTo>
                <a:lnTo>
                  <a:pt x="1553" y="1888"/>
                </a:lnTo>
                <a:lnTo>
                  <a:pt x="1478" y="1908"/>
                </a:lnTo>
                <a:lnTo>
                  <a:pt x="1447" y="1916"/>
                </a:lnTo>
                <a:lnTo>
                  <a:pt x="1439" y="1923"/>
                </a:lnTo>
                <a:lnTo>
                  <a:pt x="1430" y="1943"/>
                </a:lnTo>
                <a:lnTo>
                  <a:pt x="1430" y="1960"/>
                </a:lnTo>
                <a:lnTo>
                  <a:pt x="1439" y="2008"/>
                </a:lnTo>
                <a:lnTo>
                  <a:pt x="1439" y="2044"/>
                </a:lnTo>
                <a:lnTo>
                  <a:pt x="1430" y="2068"/>
                </a:lnTo>
                <a:lnTo>
                  <a:pt x="1409" y="2096"/>
                </a:lnTo>
                <a:lnTo>
                  <a:pt x="1380" y="2116"/>
                </a:lnTo>
                <a:lnTo>
                  <a:pt x="1371" y="2124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79" name="Freeform 27"/>
          <p:cNvSpPr>
            <a:spLocks noChangeArrowheads="1"/>
          </p:cNvSpPr>
          <p:nvPr/>
        </p:nvSpPr>
        <p:spPr bwMode="auto">
          <a:xfrm>
            <a:off x="6888163" y="1619250"/>
            <a:ext cx="477837" cy="396875"/>
          </a:xfrm>
          <a:custGeom>
            <a:avLst/>
            <a:gdLst>
              <a:gd name="T0" fmla="*/ 2147483647 w 1327"/>
              <a:gd name="T1" fmla="*/ 2147483647 h 1102"/>
              <a:gd name="T2" fmla="*/ 2147483647 w 1327"/>
              <a:gd name="T3" fmla="*/ 2147483647 h 1102"/>
              <a:gd name="T4" fmla="*/ 2147483647 w 1327"/>
              <a:gd name="T5" fmla="*/ 2147483647 h 1102"/>
              <a:gd name="T6" fmla="*/ 2147483647 w 1327"/>
              <a:gd name="T7" fmla="*/ 2147483647 h 1102"/>
              <a:gd name="T8" fmla="*/ 2147483647 w 1327"/>
              <a:gd name="T9" fmla="*/ 2147483647 h 1102"/>
              <a:gd name="T10" fmla="*/ 2147483647 w 1327"/>
              <a:gd name="T11" fmla="*/ 2147483647 h 1102"/>
              <a:gd name="T12" fmla="*/ 2147483647 w 1327"/>
              <a:gd name="T13" fmla="*/ 2147483647 h 1102"/>
              <a:gd name="T14" fmla="*/ 2147483647 w 1327"/>
              <a:gd name="T15" fmla="*/ 2147483647 h 1102"/>
              <a:gd name="T16" fmla="*/ 2147483647 w 1327"/>
              <a:gd name="T17" fmla="*/ 2147483647 h 1102"/>
              <a:gd name="T18" fmla="*/ 2147483647 w 1327"/>
              <a:gd name="T19" fmla="*/ 2147483647 h 1102"/>
              <a:gd name="T20" fmla="*/ 2147483647 w 1327"/>
              <a:gd name="T21" fmla="*/ 2147483647 h 1102"/>
              <a:gd name="T22" fmla="*/ 2147483647 w 1327"/>
              <a:gd name="T23" fmla="*/ 2147483647 h 1102"/>
              <a:gd name="T24" fmla="*/ 2147483647 w 1327"/>
              <a:gd name="T25" fmla="*/ 2147483647 h 1102"/>
              <a:gd name="T26" fmla="*/ 0 w 1327"/>
              <a:gd name="T27" fmla="*/ 2147483647 h 1102"/>
              <a:gd name="T28" fmla="*/ 2147483647 w 1327"/>
              <a:gd name="T29" fmla="*/ 2147483647 h 1102"/>
              <a:gd name="T30" fmla="*/ 2147483647 w 1327"/>
              <a:gd name="T31" fmla="*/ 2147483647 h 1102"/>
              <a:gd name="T32" fmla="*/ 2147483647 w 1327"/>
              <a:gd name="T33" fmla="*/ 2147483647 h 1102"/>
              <a:gd name="T34" fmla="*/ 2147483647 w 1327"/>
              <a:gd name="T35" fmla="*/ 2147483647 h 1102"/>
              <a:gd name="T36" fmla="*/ 2147483647 w 1327"/>
              <a:gd name="T37" fmla="*/ 2147483647 h 1102"/>
              <a:gd name="T38" fmla="*/ 2147483647 w 1327"/>
              <a:gd name="T39" fmla="*/ 2147483647 h 1102"/>
              <a:gd name="T40" fmla="*/ 2147483647 w 1327"/>
              <a:gd name="T41" fmla="*/ 2147483647 h 1102"/>
              <a:gd name="T42" fmla="*/ 2147483647 w 1327"/>
              <a:gd name="T43" fmla="*/ 0 h 1102"/>
              <a:gd name="T44" fmla="*/ 2147483647 w 1327"/>
              <a:gd name="T45" fmla="*/ 2147483647 h 1102"/>
              <a:gd name="T46" fmla="*/ 2147483647 w 1327"/>
              <a:gd name="T47" fmla="*/ 2147483647 h 1102"/>
              <a:gd name="T48" fmla="*/ 2147483647 w 1327"/>
              <a:gd name="T49" fmla="*/ 2147483647 h 1102"/>
              <a:gd name="T50" fmla="*/ 2147483647 w 1327"/>
              <a:gd name="T51" fmla="*/ 2147483647 h 1102"/>
              <a:gd name="T52" fmla="*/ 2147483647 w 1327"/>
              <a:gd name="T53" fmla="*/ 2147483647 h 1102"/>
              <a:gd name="T54" fmla="*/ 2147483647 w 1327"/>
              <a:gd name="T55" fmla="*/ 2147483647 h 1102"/>
              <a:gd name="T56" fmla="*/ 2147483647 w 1327"/>
              <a:gd name="T57" fmla="*/ 2147483647 h 1102"/>
              <a:gd name="T58" fmla="*/ 2147483647 w 1327"/>
              <a:gd name="T59" fmla="*/ 2147483647 h 1102"/>
              <a:gd name="T60" fmla="*/ 2147483647 w 1327"/>
              <a:gd name="T61" fmla="*/ 2147483647 h 1102"/>
              <a:gd name="T62" fmla="*/ 2147483647 w 1327"/>
              <a:gd name="T63" fmla="*/ 2147483647 h 1102"/>
              <a:gd name="T64" fmla="*/ 2147483647 w 1327"/>
              <a:gd name="T65" fmla="*/ 2147483647 h 1102"/>
              <a:gd name="T66" fmla="*/ 2147483647 w 1327"/>
              <a:gd name="T67" fmla="*/ 2147483647 h 1102"/>
              <a:gd name="T68" fmla="*/ 2147483647 w 1327"/>
              <a:gd name="T69" fmla="*/ 2147483647 h 1102"/>
              <a:gd name="T70" fmla="*/ 2147483647 w 1327"/>
              <a:gd name="T71" fmla="*/ 2147483647 h 1102"/>
              <a:gd name="T72" fmla="*/ 2147483647 w 1327"/>
              <a:gd name="T73" fmla="*/ 2147483647 h 1102"/>
              <a:gd name="T74" fmla="*/ 2147483647 w 1327"/>
              <a:gd name="T75" fmla="*/ 2147483647 h 1102"/>
              <a:gd name="T76" fmla="*/ 2147483647 w 1327"/>
              <a:gd name="T77" fmla="*/ 2147483647 h 1102"/>
              <a:gd name="T78" fmla="*/ 2147483647 w 1327"/>
              <a:gd name="T79" fmla="*/ 2147483647 h 1102"/>
              <a:gd name="T80" fmla="*/ 2147483647 w 1327"/>
              <a:gd name="T81" fmla="*/ 2147483647 h 1102"/>
              <a:gd name="T82" fmla="*/ 2147483647 w 1327"/>
              <a:gd name="T83" fmla="*/ 2147483647 h 1102"/>
              <a:gd name="T84" fmla="*/ 2147483647 w 1327"/>
              <a:gd name="T85" fmla="*/ 2147483647 h 1102"/>
              <a:gd name="T86" fmla="*/ 2147483647 w 1327"/>
              <a:gd name="T87" fmla="*/ 2147483647 h 110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27"/>
              <a:gd name="T133" fmla="*/ 0 h 1102"/>
              <a:gd name="T134" fmla="*/ 1327 w 1327"/>
              <a:gd name="T135" fmla="*/ 1102 h 110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27" h="1102">
                <a:moveTo>
                  <a:pt x="1031" y="1101"/>
                </a:moveTo>
                <a:lnTo>
                  <a:pt x="925" y="1077"/>
                </a:lnTo>
                <a:lnTo>
                  <a:pt x="850" y="1049"/>
                </a:lnTo>
                <a:lnTo>
                  <a:pt x="795" y="1005"/>
                </a:lnTo>
                <a:lnTo>
                  <a:pt x="745" y="957"/>
                </a:lnTo>
                <a:lnTo>
                  <a:pt x="728" y="932"/>
                </a:lnTo>
                <a:lnTo>
                  <a:pt x="707" y="912"/>
                </a:lnTo>
                <a:lnTo>
                  <a:pt x="651" y="884"/>
                </a:lnTo>
                <a:lnTo>
                  <a:pt x="593" y="868"/>
                </a:lnTo>
                <a:lnTo>
                  <a:pt x="538" y="868"/>
                </a:lnTo>
                <a:lnTo>
                  <a:pt x="471" y="860"/>
                </a:lnTo>
                <a:lnTo>
                  <a:pt x="471" y="848"/>
                </a:lnTo>
                <a:lnTo>
                  <a:pt x="508" y="832"/>
                </a:lnTo>
                <a:lnTo>
                  <a:pt x="593" y="796"/>
                </a:lnTo>
                <a:lnTo>
                  <a:pt x="644" y="767"/>
                </a:lnTo>
                <a:lnTo>
                  <a:pt x="719" y="687"/>
                </a:lnTo>
                <a:lnTo>
                  <a:pt x="773" y="643"/>
                </a:lnTo>
                <a:lnTo>
                  <a:pt x="782" y="615"/>
                </a:lnTo>
                <a:lnTo>
                  <a:pt x="782" y="595"/>
                </a:lnTo>
                <a:lnTo>
                  <a:pt x="782" y="578"/>
                </a:lnTo>
                <a:lnTo>
                  <a:pt x="766" y="550"/>
                </a:lnTo>
                <a:lnTo>
                  <a:pt x="707" y="486"/>
                </a:lnTo>
                <a:lnTo>
                  <a:pt x="660" y="426"/>
                </a:lnTo>
                <a:lnTo>
                  <a:pt x="623" y="390"/>
                </a:lnTo>
                <a:lnTo>
                  <a:pt x="593" y="370"/>
                </a:lnTo>
                <a:lnTo>
                  <a:pt x="567" y="362"/>
                </a:lnTo>
                <a:lnTo>
                  <a:pt x="462" y="362"/>
                </a:lnTo>
                <a:lnTo>
                  <a:pt x="328" y="370"/>
                </a:lnTo>
                <a:lnTo>
                  <a:pt x="197" y="362"/>
                </a:lnTo>
                <a:lnTo>
                  <a:pt x="92" y="353"/>
                </a:lnTo>
                <a:lnTo>
                  <a:pt x="54" y="342"/>
                </a:lnTo>
                <a:lnTo>
                  <a:pt x="25" y="325"/>
                </a:lnTo>
                <a:lnTo>
                  <a:pt x="7" y="305"/>
                </a:lnTo>
                <a:lnTo>
                  <a:pt x="7" y="297"/>
                </a:lnTo>
                <a:lnTo>
                  <a:pt x="37" y="281"/>
                </a:lnTo>
                <a:lnTo>
                  <a:pt x="46" y="281"/>
                </a:lnTo>
                <a:lnTo>
                  <a:pt x="54" y="269"/>
                </a:lnTo>
                <a:lnTo>
                  <a:pt x="54" y="261"/>
                </a:lnTo>
                <a:lnTo>
                  <a:pt x="37" y="245"/>
                </a:lnTo>
                <a:lnTo>
                  <a:pt x="7" y="225"/>
                </a:lnTo>
                <a:lnTo>
                  <a:pt x="0" y="197"/>
                </a:lnTo>
                <a:lnTo>
                  <a:pt x="0" y="160"/>
                </a:lnTo>
                <a:lnTo>
                  <a:pt x="7" y="137"/>
                </a:lnTo>
                <a:lnTo>
                  <a:pt x="16" y="109"/>
                </a:lnTo>
                <a:lnTo>
                  <a:pt x="37" y="80"/>
                </a:lnTo>
                <a:lnTo>
                  <a:pt x="54" y="52"/>
                </a:lnTo>
                <a:lnTo>
                  <a:pt x="84" y="44"/>
                </a:lnTo>
                <a:lnTo>
                  <a:pt x="121" y="28"/>
                </a:lnTo>
                <a:lnTo>
                  <a:pt x="138" y="36"/>
                </a:lnTo>
                <a:lnTo>
                  <a:pt x="150" y="36"/>
                </a:lnTo>
                <a:lnTo>
                  <a:pt x="159" y="80"/>
                </a:lnTo>
                <a:lnTo>
                  <a:pt x="150" y="160"/>
                </a:lnTo>
                <a:lnTo>
                  <a:pt x="150" y="209"/>
                </a:lnTo>
                <a:lnTo>
                  <a:pt x="150" y="233"/>
                </a:lnTo>
                <a:lnTo>
                  <a:pt x="159" y="245"/>
                </a:lnTo>
                <a:lnTo>
                  <a:pt x="168" y="245"/>
                </a:lnTo>
                <a:lnTo>
                  <a:pt x="176" y="233"/>
                </a:lnTo>
                <a:lnTo>
                  <a:pt x="189" y="209"/>
                </a:lnTo>
                <a:lnTo>
                  <a:pt x="197" y="172"/>
                </a:lnTo>
                <a:lnTo>
                  <a:pt x="206" y="137"/>
                </a:lnTo>
                <a:lnTo>
                  <a:pt x="214" y="89"/>
                </a:lnTo>
                <a:lnTo>
                  <a:pt x="252" y="52"/>
                </a:lnTo>
                <a:lnTo>
                  <a:pt x="290" y="28"/>
                </a:lnTo>
                <a:lnTo>
                  <a:pt x="340" y="8"/>
                </a:lnTo>
                <a:lnTo>
                  <a:pt x="386" y="0"/>
                </a:lnTo>
                <a:lnTo>
                  <a:pt x="424" y="0"/>
                </a:lnTo>
                <a:lnTo>
                  <a:pt x="454" y="8"/>
                </a:lnTo>
                <a:lnTo>
                  <a:pt x="462" y="28"/>
                </a:lnTo>
                <a:lnTo>
                  <a:pt x="462" y="44"/>
                </a:lnTo>
                <a:lnTo>
                  <a:pt x="462" y="80"/>
                </a:lnTo>
                <a:lnTo>
                  <a:pt x="471" y="109"/>
                </a:lnTo>
                <a:lnTo>
                  <a:pt x="480" y="124"/>
                </a:lnTo>
                <a:lnTo>
                  <a:pt x="501" y="144"/>
                </a:lnTo>
                <a:lnTo>
                  <a:pt x="530" y="152"/>
                </a:lnTo>
                <a:lnTo>
                  <a:pt x="546" y="152"/>
                </a:lnTo>
                <a:lnTo>
                  <a:pt x="585" y="144"/>
                </a:lnTo>
                <a:lnTo>
                  <a:pt x="614" y="124"/>
                </a:lnTo>
                <a:lnTo>
                  <a:pt x="651" y="109"/>
                </a:lnTo>
                <a:lnTo>
                  <a:pt x="681" y="100"/>
                </a:lnTo>
                <a:lnTo>
                  <a:pt x="707" y="100"/>
                </a:lnTo>
                <a:lnTo>
                  <a:pt x="728" y="109"/>
                </a:lnTo>
                <a:lnTo>
                  <a:pt x="766" y="144"/>
                </a:lnTo>
                <a:lnTo>
                  <a:pt x="795" y="189"/>
                </a:lnTo>
                <a:lnTo>
                  <a:pt x="812" y="209"/>
                </a:lnTo>
                <a:lnTo>
                  <a:pt x="833" y="209"/>
                </a:lnTo>
                <a:lnTo>
                  <a:pt x="879" y="197"/>
                </a:lnTo>
                <a:lnTo>
                  <a:pt x="909" y="197"/>
                </a:lnTo>
                <a:lnTo>
                  <a:pt x="934" y="217"/>
                </a:lnTo>
                <a:lnTo>
                  <a:pt x="984" y="245"/>
                </a:lnTo>
                <a:lnTo>
                  <a:pt x="1031" y="297"/>
                </a:lnTo>
                <a:lnTo>
                  <a:pt x="1061" y="353"/>
                </a:lnTo>
                <a:lnTo>
                  <a:pt x="1068" y="398"/>
                </a:lnTo>
                <a:lnTo>
                  <a:pt x="1061" y="433"/>
                </a:lnTo>
                <a:lnTo>
                  <a:pt x="1047" y="450"/>
                </a:lnTo>
                <a:lnTo>
                  <a:pt x="1039" y="478"/>
                </a:lnTo>
                <a:lnTo>
                  <a:pt x="1039" y="498"/>
                </a:lnTo>
                <a:lnTo>
                  <a:pt x="1068" y="523"/>
                </a:lnTo>
                <a:lnTo>
                  <a:pt x="1136" y="558"/>
                </a:lnTo>
                <a:lnTo>
                  <a:pt x="1258" y="623"/>
                </a:lnTo>
                <a:lnTo>
                  <a:pt x="1312" y="651"/>
                </a:lnTo>
                <a:lnTo>
                  <a:pt x="1326" y="667"/>
                </a:lnTo>
                <a:lnTo>
                  <a:pt x="1326" y="687"/>
                </a:lnTo>
                <a:lnTo>
                  <a:pt x="1275" y="767"/>
                </a:lnTo>
                <a:lnTo>
                  <a:pt x="1229" y="848"/>
                </a:lnTo>
                <a:lnTo>
                  <a:pt x="1220" y="848"/>
                </a:lnTo>
                <a:lnTo>
                  <a:pt x="1211" y="839"/>
                </a:lnTo>
                <a:lnTo>
                  <a:pt x="1182" y="796"/>
                </a:lnTo>
                <a:lnTo>
                  <a:pt x="1161" y="767"/>
                </a:lnTo>
                <a:lnTo>
                  <a:pt x="1124" y="731"/>
                </a:lnTo>
                <a:lnTo>
                  <a:pt x="1085" y="716"/>
                </a:lnTo>
                <a:lnTo>
                  <a:pt x="1061" y="716"/>
                </a:lnTo>
                <a:lnTo>
                  <a:pt x="1039" y="723"/>
                </a:lnTo>
                <a:lnTo>
                  <a:pt x="1039" y="739"/>
                </a:lnTo>
                <a:lnTo>
                  <a:pt x="1039" y="767"/>
                </a:lnTo>
                <a:lnTo>
                  <a:pt x="1061" y="804"/>
                </a:lnTo>
                <a:lnTo>
                  <a:pt x="1085" y="848"/>
                </a:lnTo>
                <a:lnTo>
                  <a:pt x="1136" y="896"/>
                </a:lnTo>
                <a:lnTo>
                  <a:pt x="1161" y="940"/>
                </a:lnTo>
                <a:lnTo>
                  <a:pt x="1174" y="977"/>
                </a:lnTo>
                <a:lnTo>
                  <a:pt x="1161" y="992"/>
                </a:lnTo>
                <a:lnTo>
                  <a:pt x="1136" y="1012"/>
                </a:lnTo>
                <a:lnTo>
                  <a:pt x="1106" y="1012"/>
                </a:lnTo>
                <a:lnTo>
                  <a:pt x="1068" y="1005"/>
                </a:lnTo>
                <a:lnTo>
                  <a:pt x="1039" y="992"/>
                </a:lnTo>
                <a:lnTo>
                  <a:pt x="1022" y="984"/>
                </a:lnTo>
                <a:lnTo>
                  <a:pt x="984" y="957"/>
                </a:lnTo>
                <a:lnTo>
                  <a:pt x="963" y="949"/>
                </a:lnTo>
                <a:lnTo>
                  <a:pt x="955" y="957"/>
                </a:lnTo>
                <a:lnTo>
                  <a:pt x="955" y="969"/>
                </a:lnTo>
                <a:lnTo>
                  <a:pt x="993" y="1020"/>
                </a:lnTo>
                <a:lnTo>
                  <a:pt x="1031" y="1065"/>
                </a:lnTo>
                <a:lnTo>
                  <a:pt x="1039" y="1093"/>
                </a:lnTo>
                <a:lnTo>
                  <a:pt x="1031" y="1101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80" name="Freeform 28"/>
          <p:cNvSpPr>
            <a:spLocks noChangeArrowheads="1"/>
          </p:cNvSpPr>
          <p:nvPr/>
        </p:nvSpPr>
        <p:spPr bwMode="auto">
          <a:xfrm>
            <a:off x="6651625" y="1616075"/>
            <a:ext cx="114300" cy="80963"/>
          </a:xfrm>
          <a:custGeom>
            <a:avLst/>
            <a:gdLst>
              <a:gd name="T0" fmla="*/ 2147483647 w 318"/>
              <a:gd name="T1" fmla="*/ 2147483647 h 226"/>
              <a:gd name="T2" fmla="*/ 2147483647 w 318"/>
              <a:gd name="T3" fmla="*/ 2147483647 h 226"/>
              <a:gd name="T4" fmla="*/ 2147483647 w 318"/>
              <a:gd name="T5" fmla="*/ 2147483647 h 226"/>
              <a:gd name="T6" fmla="*/ 2147483647 w 318"/>
              <a:gd name="T7" fmla="*/ 2147483647 h 226"/>
              <a:gd name="T8" fmla="*/ 2147483647 w 318"/>
              <a:gd name="T9" fmla="*/ 2147483647 h 226"/>
              <a:gd name="T10" fmla="*/ 2147483647 w 318"/>
              <a:gd name="T11" fmla="*/ 2147483647 h 226"/>
              <a:gd name="T12" fmla="*/ 2147483647 w 318"/>
              <a:gd name="T13" fmla="*/ 2147483647 h 226"/>
              <a:gd name="T14" fmla="*/ 2147483647 w 318"/>
              <a:gd name="T15" fmla="*/ 2147483647 h 226"/>
              <a:gd name="T16" fmla="*/ 2147483647 w 318"/>
              <a:gd name="T17" fmla="*/ 2147483647 h 226"/>
              <a:gd name="T18" fmla="*/ 2147483647 w 318"/>
              <a:gd name="T19" fmla="*/ 2147483647 h 226"/>
              <a:gd name="T20" fmla="*/ 2147483647 w 318"/>
              <a:gd name="T21" fmla="*/ 2147483647 h 226"/>
              <a:gd name="T22" fmla="*/ 2147483647 w 318"/>
              <a:gd name="T23" fmla="*/ 2147483647 h 226"/>
              <a:gd name="T24" fmla="*/ 2147483647 w 318"/>
              <a:gd name="T25" fmla="*/ 2147483647 h 226"/>
              <a:gd name="T26" fmla="*/ 2147483647 w 318"/>
              <a:gd name="T27" fmla="*/ 2147483647 h 226"/>
              <a:gd name="T28" fmla="*/ 2147483647 w 318"/>
              <a:gd name="T29" fmla="*/ 2147483647 h 226"/>
              <a:gd name="T30" fmla="*/ 2147483647 w 318"/>
              <a:gd name="T31" fmla="*/ 2147483647 h 226"/>
              <a:gd name="T32" fmla="*/ 2147483647 w 318"/>
              <a:gd name="T33" fmla="*/ 2147483647 h 226"/>
              <a:gd name="T34" fmla="*/ 2147483647 w 318"/>
              <a:gd name="T35" fmla="*/ 2147483647 h 226"/>
              <a:gd name="T36" fmla="*/ 2147483647 w 318"/>
              <a:gd name="T37" fmla="*/ 0 h 226"/>
              <a:gd name="T38" fmla="*/ 2147483647 w 318"/>
              <a:gd name="T39" fmla="*/ 2147483647 h 226"/>
              <a:gd name="T40" fmla="*/ 2147483647 w 318"/>
              <a:gd name="T41" fmla="*/ 2147483647 h 226"/>
              <a:gd name="T42" fmla="*/ 2147483647 w 318"/>
              <a:gd name="T43" fmla="*/ 2147483647 h 226"/>
              <a:gd name="T44" fmla="*/ 2147483647 w 318"/>
              <a:gd name="T45" fmla="*/ 2147483647 h 226"/>
              <a:gd name="T46" fmla="*/ 2147483647 w 318"/>
              <a:gd name="T47" fmla="*/ 2147483647 h 226"/>
              <a:gd name="T48" fmla="*/ 2147483647 w 318"/>
              <a:gd name="T49" fmla="*/ 2147483647 h 226"/>
              <a:gd name="T50" fmla="*/ 2147483647 w 318"/>
              <a:gd name="T51" fmla="*/ 2147483647 h 226"/>
              <a:gd name="T52" fmla="*/ 2147483647 w 318"/>
              <a:gd name="T53" fmla="*/ 2147483647 h 226"/>
              <a:gd name="T54" fmla="*/ 0 w 318"/>
              <a:gd name="T55" fmla="*/ 2147483647 h 226"/>
              <a:gd name="T56" fmla="*/ 0 w 318"/>
              <a:gd name="T57" fmla="*/ 2147483647 h 226"/>
              <a:gd name="T58" fmla="*/ 2147483647 w 318"/>
              <a:gd name="T59" fmla="*/ 2147483647 h 226"/>
              <a:gd name="T60" fmla="*/ 2147483647 w 318"/>
              <a:gd name="T61" fmla="*/ 2147483647 h 226"/>
              <a:gd name="T62" fmla="*/ 2147483647 w 318"/>
              <a:gd name="T63" fmla="*/ 2147483647 h 226"/>
              <a:gd name="T64" fmla="*/ 2147483647 w 318"/>
              <a:gd name="T65" fmla="*/ 2147483647 h 2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18"/>
              <a:gd name="T100" fmla="*/ 0 h 226"/>
              <a:gd name="T101" fmla="*/ 318 w 318"/>
              <a:gd name="T102" fmla="*/ 226 h 22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18" h="226">
                <a:moveTo>
                  <a:pt x="97" y="168"/>
                </a:moveTo>
                <a:lnTo>
                  <a:pt x="126" y="196"/>
                </a:lnTo>
                <a:lnTo>
                  <a:pt x="143" y="204"/>
                </a:lnTo>
                <a:lnTo>
                  <a:pt x="164" y="216"/>
                </a:lnTo>
                <a:lnTo>
                  <a:pt x="190" y="225"/>
                </a:lnTo>
                <a:lnTo>
                  <a:pt x="228" y="216"/>
                </a:lnTo>
                <a:lnTo>
                  <a:pt x="279" y="196"/>
                </a:lnTo>
                <a:lnTo>
                  <a:pt x="317" y="188"/>
                </a:lnTo>
                <a:lnTo>
                  <a:pt x="317" y="180"/>
                </a:lnTo>
                <a:lnTo>
                  <a:pt x="317" y="168"/>
                </a:lnTo>
                <a:lnTo>
                  <a:pt x="304" y="144"/>
                </a:lnTo>
                <a:lnTo>
                  <a:pt x="288" y="95"/>
                </a:lnTo>
                <a:lnTo>
                  <a:pt x="279" y="14"/>
                </a:lnTo>
                <a:lnTo>
                  <a:pt x="266" y="6"/>
                </a:lnTo>
                <a:lnTo>
                  <a:pt x="228" y="23"/>
                </a:lnTo>
                <a:lnTo>
                  <a:pt x="211" y="34"/>
                </a:lnTo>
                <a:lnTo>
                  <a:pt x="190" y="23"/>
                </a:lnTo>
                <a:lnTo>
                  <a:pt x="164" y="6"/>
                </a:lnTo>
                <a:lnTo>
                  <a:pt x="143" y="0"/>
                </a:lnTo>
                <a:lnTo>
                  <a:pt x="135" y="6"/>
                </a:lnTo>
                <a:lnTo>
                  <a:pt x="126" y="23"/>
                </a:lnTo>
                <a:lnTo>
                  <a:pt x="114" y="71"/>
                </a:lnTo>
                <a:lnTo>
                  <a:pt x="105" y="95"/>
                </a:lnTo>
                <a:lnTo>
                  <a:pt x="88" y="107"/>
                </a:lnTo>
                <a:lnTo>
                  <a:pt x="59" y="107"/>
                </a:lnTo>
                <a:lnTo>
                  <a:pt x="21" y="107"/>
                </a:lnTo>
                <a:lnTo>
                  <a:pt x="13" y="115"/>
                </a:lnTo>
                <a:lnTo>
                  <a:pt x="0" y="124"/>
                </a:lnTo>
                <a:lnTo>
                  <a:pt x="0" y="132"/>
                </a:lnTo>
                <a:lnTo>
                  <a:pt x="13" y="152"/>
                </a:lnTo>
                <a:lnTo>
                  <a:pt x="51" y="160"/>
                </a:lnTo>
                <a:lnTo>
                  <a:pt x="97" y="168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81" name="Freeform 29"/>
          <p:cNvSpPr>
            <a:spLocks noChangeArrowheads="1"/>
          </p:cNvSpPr>
          <p:nvPr/>
        </p:nvSpPr>
        <p:spPr bwMode="auto">
          <a:xfrm>
            <a:off x="6342063" y="1625600"/>
            <a:ext cx="304800" cy="179388"/>
          </a:xfrm>
          <a:custGeom>
            <a:avLst/>
            <a:gdLst>
              <a:gd name="T0" fmla="*/ 2147483647 w 847"/>
              <a:gd name="T1" fmla="*/ 2147483647 h 498"/>
              <a:gd name="T2" fmla="*/ 2147483647 w 847"/>
              <a:gd name="T3" fmla="*/ 2147483647 h 498"/>
              <a:gd name="T4" fmla="*/ 2147483647 w 847"/>
              <a:gd name="T5" fmla="*/ 2147483647 h 498"/>
              <a:gd name="T6" fmla="*/ 2147483647 w 847"/>
              <a:gd name="T7" fmla="*/ 2147483647 h 498"/>
              <a:gd name="T8" fmla="*/ 2147483647 w 847"/>
              <a:gd name="T9" fmla="*/ 2147483647 h 498"/>
              <a:gd name="T10" fmla="*/ 2147483647 w 847"/>
              <a:gd name="T11" fmla="*/ 2147483647 h 498"/>
              <a:gd name="T12" fmla="*/ 2147483647 w 847"/>
              <a:gd name="T13" fmla="*/ 2147483647 h 498"/>
              <a:gd name="T14" fmla="*/ 2147483647 w 847"/>
              <a:gd name="T15" fmla="*/ 2147483647 h 498"/>
              <a:gd name="T16" fmla="*/ 2147483647 w 847"/>
              <a:gd name="T17" fmla="*/ 2147483647 h 498"/>
              <a:gd name="T18" fmla="*/ 2147483647 w 847"/>
              <a:gd name="T19" fmla="*/ 2147483647 h 498"/>
              <a:gd name="T20" fmla="*/ 2147483647 w 847"/>
              <a:gd name="T21" fmla="*/ 2147483647 h 498"/>
              <a:gd name="T22" fmla="*/ 2147483647 w 847"/>
              <a:gd name="T23" fmla="*/ 2147483647 h 498"/>
              <a:gd name="T24" fmla="*/ 2147483647 w 847"/>
              <a:gd name="T25" fmla="*/ 2147483647 h 498"/>
              <a:gd name="T26" fmla="*/ 2147483647 w 847"/>
              <a:gd name="T27" fmla="*/ 2147483647 h 498"/>
              <a:gd name="T28" fmla="*/ 2147483647 w 847"/>
              <a:gd name="T29" fmla="*/ 2147483647 h 498"/>
              <a:gd name="T30" fmla="*/ 2147483647 w 847"/>
              <a:gd name="T31" fmla="*/ 2147483647 h 498"/>
              <a:gd name="T32" fmla="*/ 2147483647 w 847"/>
              <a:gd name="T33" fmla="*/ 2147483647 h 498"/>
              <a:gd name="T34" fmla="*/ 2147483647 w 847"/>
              <a:gd name="T35" fmla="*/ 2147483647 h 498"/>
              <a:gd name="T36" fmla="*/ 2147483647 w 847"/>
              <a:gd name="T37" fmla="*/ 2147483647 h 498"/>
              <a:gd name="T38" fmla="*/ 2147483647 w 847"/>
              <a:gd name="T39" fmla="*/ 2147483647 h 498"/>
              <a:gd name="T40" fmla="*/ 2147483647 w 847"/>
              <a:gd name="T41" fmla="*/ 2147483647 h 498"/>
              <a:gd name="T42" fmla="*/ 2147483647 w 847"/>
              <a:gd name="T43" fmla="*/ 2147483647 h 498"/>
              <a:gd name="T44" fmla="*/ 0 w 847"/>
              <a:gd name="T45" fmla="*/ 2147483647 h 498"/>
              <a:gd name="T46" fmla="*/ 2147483647 w 847"/>
              <a:gd name="T47" fmla="*/ 2147483647 h 498"/>
              <a:gd name="T48" fmla="*/ 2147483647 w 847"/>
              <a:gd name="T49" fmla="*/ 2147483647 h 498"/>
              <a:gd name="T50" fmla="*/ 2147483647 w 847"/>
              <a:gd name="T51" fmla="*/ 2147483647 h 498"/>
              <a:gd name="T52" fmla="*/ 0 w 847"/>
              <a:gd name="T53" fmla="*/ 2147483647 h 498"/>
              <a:gd name="T54" fmla="*/ 0 w 847"/>
              <a:gd name="T55" fmla="*/ 2147483647 h 498"/>
              <a:gd name="T56" fmla="*/ 2147483647 w 847"/>
              <a:gd name="T57" fmla="*/ 2147483647 h 498"/>
              <a:gd name="T58" fmla="*/ 2147483647 w 847"/>
              <a:gd name="T59" fmla="*/ 2147483647 h 498"/>
              <a:gd name="T60" fmla="*/ 2147483647 w 847"/>
              <a:gd name="T61" fmla="*/ 2147483647 h 498"/>
              <a:gd name="T62" fmla="*/ 2147483647 w 847"/>
              <a:gd name="T63" fmla="*/ 2147483647 h 498"/>
              <a:gd name="T64" fmla="*/ 2147483647 w 847"/>
              <a:gd name="T65" fmla="*/ 2147483647 h 498"/>
              <a:gd name="T66" fmla="*/ 2147483647 w 847"/>
              <a:gd name="T67" fmla="*/ 2147483647 h 498"/>
              <a:gd name="T68" fmla="*/ 2147483647 w 847"/>
              <a:gd name="T69" fmla="*/ 2147483647 h 498"/>
              <a:gd name="T70" fmla="*/ 2147483647 w 847"/>
              <a:gd name="T71" fmla="*/ 2147483647 h 498"/>
              <a:gd name="T72" fmla="*/ 2147483647 w 847"/>
              <a:gd name="T73" fmla="*/ 2147483647 h 498"/>
              <a:gd name="T74" fmla="*/ 2147483647 w 847"/>
              <a:gd name="T75" fmla="*/ 2147483647 h 498"/>
              <a:gd name="T76" fmla="*/ 2147483647 w 847"/>
              <a:gd name="T77" fmla="*/ 2147483647 h 498"/>
              <a:gd name="T78" fmla="*/ 2147483647 w 847"/>
              <a:gd name="T79" fmla="*/ 2147483647 h 498"/>
              <a:gd name="T80" fmla="*/ 2147483647 w 847"/>
              <a:gd name="T81" fmla="*/ 2147483647 h 498"/>
              <a:gd name="T82" fmla="*/ 2147483647 w 847"/>
              <a:gd name="T83" fmla="*/ 2147483647 h 498"/>
              <a:gd name="T84" fmla="*/ 2147483647 w 847"/>
              <a:gd name="T85" fmla="*/ 2147483647 h 498"/>
              <a:gd name="T86" fmla="*/ 2147483647 w 847"/>
              <a:gd name="T87" fmla="*/ 2147483647 h 498"/>
              <a:gd name="T88" fmla="*/ 2147483647 w 847"/>
              <a:gd name="T89" fmla="*/ 2147483647 h 498"/>
              <a:gd name="T90" fmla="*/ 2147483647 w 847"/>
              <a:gd name="T91" fmla="*/ 0 h 498"/>
              <a:gd name="T92" fmla="*/ 2147483647 w 847"/>
              <a:gd name="T93" fmla="*/ 2147483647 h 498"/>
              <a:gd name="T94" fmla="*/ 2147483647 w 847"/>
              <a:gd name="T95" fmla="*/ 2147483647 h 4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47"/>
              <a:gd name="T145" fmla="*/ 0 h 498"/>
              <a:gd name="T146" fmla="*/ 847 w 847"/>
              <a:gd name="T147" fmla="*/ 498 h 4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47" h="498">
                <a:moveTo>
                  <a:pt x="711" y="128"/>
                </a:moveTo>
                <a:lnTo>
                  <a:pt x="724" y="200"/>
                </a:lnTo>
                <a:lnTo>
                  <a:pt x="740" y="264"/>
                </a:lnTo>
                <a:lnTo>
                  <a:pt x="770" y="317"/>
                </a:lnTo>
                <a:lnTo>
                  <a:pt x="808" y="353"/>
                </a:lnTo>
                <a:lnTo>
                  <a:pt x="846" y="389"/>
                </a:lnTo>
                <a:lnTo>
                  <a:pt x="838" y="389"/>
                </a:lnTo>
                <a:lnTo>
                  <a:pt x="799" y="381"/>
                </a:lnTo>
                <a:lnTo>
                  <a:pt x="740" y="361"/>
                </a:lnTo>
                <a:lnTo>
                  <a:pt x="732" y="373"/>
                </a:lnTo>
                <a:lnTo>
                  <a:pt x="749" y="397"/>
                </a:lnTo>
                <a:lnTo>
                  <a:pt x="761" y="417"/>
                </a:lnTo>
                <a:lnTo>
                  <a:pt x="770" y="434"/>
                </a:lnTo>
                <a:lnTo>
                  <a:pt x="770" y="454"/>
                </a:lnTo>
                <a:lnTo>
                  <a:pt x="749" y="470"/>
                </a:lnTo>
                <a:lnTo>
                  <a:pt x="732" y="482"/>
                </a:lnTo>
                <a:lnTo>
                  <a:pt x="694" y="490"/>
                </a:lnTo>
                <a:lnTo>
                  <a:pt x="665" y="490"/>
                </a:lnTo>
                <a:lnTo>
                  <a:pt x="635" y="482"/>
                </a:lnTo>
                <a:lnTo>
                  <a:pt x="610" y="470"/>
                </a:lnTo>
                <a:lnTo>
                  <a:pt x="589" y="454"/>
                </a:lnTo>
                <a:lnTo>
                  <a:pt x="580" y="434"/>
                </a:lnTo>
                <a:lnTo>
                  <a:pt x="559" y="434"/>
                </a:lnTo>
                <a:lnTo>
                  <a:pt x="551" y="434"/>
                </a:lnTo>
                <a:lnTo>
                  <a:pt x="534" y="446"/>
                </a:lnTo>
                <a:lnTo>
                  <a:pt x="496" y="462"/>
                </a:lnTo>
                <a:lnTo>
                  <a:pt x="429" y="490"/>
                </a:lnTo>
                <a:lnTo>
                  <a:pt x="370" y="497"/>
                </a:lnTo>
                <a:lnTo>
                  <a:pt x="302" y="490"/>
                </a:lnTo>
                <a:lnTo>
                  <a:pt x="227" y="482"/>
                </a:lnTo>
                <a:lnTo>
                  <a:pt x="164" y="462"/>
                </a:lnTo>
                <a:lnTo>
                  <a:pt x="105" y="446"/>
                </a:lnTo>
                <a:lnTo>
                  <a:pt x="67" y="417"/>
                </a:lnTo>
                <a:lnTo>
                  <a:pt x="58" y="409"/>
                </a:lnTo>
                <a:lnTo>
                  <a:pt x="58" y="397"/>
                </a:lnTo>
                <a:lnTo>
                  <a:pt x="67" y="389"/>
                </a:lnTo>
                <a:lnTo>
                  <a:pt x="96" y="381"/>
                </a:lnTo>
                <a:lnTo>
                  <a:pt x="172" y="353"/>
                </a:lnTo>
                <a:lnTo>
                  <a:pt x="201" y="337"/>
                </a:lnTo>
                <a:lnTo>
                  <a:pt x="210" y="325"/>
                </a:lnTo>
                <a:lnTo>
                  <a:pt x="201" y="317"/>
                </a:lnTo>
                <a:lnTo>
                  <a:pt x="180" y="317"/>
                </a:lnTo>
                <a:lnTo>
                  <a:pt x="105" y="317"/>
                </a:lnTo>
                <a:lnTo>
                  <a:pt x="21" y="317"/>
                </a:lnTo>
                <a:lnTo>
                  <a:pt x="0" y="317"/>
                </a:lnTo>
                <a:lnTo>
                  <a:pt x="0" y="309"/>
                </a:lnTo>
                <a:lnTo>
                  <a:pt x="21" y="289"/>
                </a:lnTo>
                <a:lnTo>
                  <a:pt x="67" y="264"/>
                </a:lnTo>
                <a:lnTo>
                  <a:pt x="96" y="244"/>
                </a:lnTo>
                <a:lnTo>
                  <a:pt x="105" y="236"/>
                </a:lnTo>
                <a:lnTo>
                  <a:pt x="96" y="228"/>
                </a:lnTo>
                <a:lnTo>
                  <a:pt x="67" y="228"/>
                </a:lnTo>
                <a:lnTo>
                  <a:pt x="21" y="228"/>
                </a:lnTo>
                <a:lnTo>
                  <a:pt x="0" y="228"/>
                </a:lnTo>
                <a:lnTo>
                  <a:pt x="0" y="216"/>
                </a:lnTo>
                <a:lnTo>
                  <a:pt x="0" y="200"/>
                </a:lnTo>
                <a:lnTo>
                  <a:pt x="12" y="164"/>
                </a:lnTo>
                <a:lnTo>
                  <a:pt x="37" y="128"/>
                </a:lnTo>
                <a:lnTo>
                  <a:pt x="67" y="92"/>
                </a:lnTo>
                <a:lnTo>
                  <a:pt x="105" y="63"/>
                </a:lnTo>
                <a:lnTo>
                  <a:pt x="151" y="48"/>
                </a:lnTo>
                <a:lnTo>
                  <a:pt x="189" y="35"/>
                </a:lnTo>
                <a:lnTo>
                  <a:pt x="210" y="35"/>
                </a:lnTo>
                <a:lnTo>
                  <a:pt x="227" y="48"/>
                </a:lnTo>
                <a:lnTo>
                  <a:pt x="218" y="55"/>
                </a:lnTo>
                <a:lnTo>
                  <a:pt x="218" y="63"/>
                </a:lnTo>
                <a:lnTo>
                  <a:pt x="201" y="83"/>
                </a:lnTo>
                <a:lnTo>
                  <a:pt x="201" y="92"/>
                </a:lnTo>
                <a:lnTo>
                  <a:pt x="218" y="100"/>
                </a:lnTo>
                <a:lnTo>
                  <a:pt x="265" y="100"/>
                </a:lnTo>
                <a:lnTo>
                  <a:pt x="323" y="83"/>
                </a:lnTo>
                <a:lnTo>
                  <a:pt x="361" y="83"/>
                </a:lnTo>
                <a:lnTo>
                  <a:pt x="370" y="92"/>
                </a:lnTo>
                <a:lnTo>
                  <a:pt x="370" y="108"/>
                </a:lnTo>
                <a:lnTo>
                  <a:pt x="361" y="128"/>
                </a:lnTo>
                <a:lnTo>
                  <a:pt x="370" y="136"/>
                </a:lnTo>
                <a:lnTo>
                  <a:pt x="382" y="136"/>
                </a:lnTo>
                <a:lnTo>
                  <a:pt x="391" y="136"/>
                </a:lnTo>
                <a:lnTo>
                  <a:pt x="475" y="120"/>
                </a:lnTo>
                <a:lnTo>
                  <a:pt x="505" y="120"/>
                </a:lnTo>
                <a:lnTo>
                  <a:pt x="513" y="128"/>
                </a:lnTo>
                <a:lnTo>
                  <a:pt x="522" y="156"/>
                </a:lnTo>
                <a:lnTo>
                  <a:pt x="534" y="180"/>
                </a:lnTo>
                <a:lnTo>
                  <a:pt x="543" y="193"/>
                </a:lnTo>
                <a:lnTo>
                  <a:pt x="543" y="180"/>
                </a:lnTo>
                <a:lnTo>
                  <a:pt x="551" y="156"/>
                </a:lnTo>
                <a:lnTo>
                  <a:pt x="559" y="108"/>
                </a:lnTo>
                <a:lnTo>
                  <a:pt x="580" y="83"/>
                </a:lnTo>
                <a:lnTo>
                  <a:pt x="597" y="63"/>
                </a:lnTo>
                <a:lnTo>
                  <a:pt x="656" y="27"/>
                </a:lnTo>
                <a:lnTo>
                  <a:pt x="724" y="0"/>
                </a:lnTo>
                <a:lnTo>
                  <a:pt x="770" y="0"/>
                </a:lnTo>
                <a:lnTo>
                  <a:pt x="778" y="11"/>
                </a:lnTo>
                <a:lnTo>
                  <a:pt x="770" y="20"/>
                </a:lnTo>
                <a:lnTo>
                  <a:pt x="732" y="83"/>
                </a:lnTo>
                <a:lnTo>
                  <a:pt x="711" y="128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82" name="Freeform 30"/>
          <p:cNvSpPr>
            <a:spLocks noChangeArrowheads="1"/>
          </p:cNvSpPr>
          <p:nvPr/>
        </p:nvSpPr>
        <p:spPr bwMode="auto">
          <a:xfrm>
            <a:off x="6223000" y="1603375"/>
            <a:ext cx="187325" cy="130175"/>
          </a:xfrm>
          <a:custGeom>
            <a:avLst/>
            <a:gdLst>
              <a:gd name="T0" fmla="*/ 2147483647 w 520"/>
              <a:gd name="T1" fmla="*/ 2147483647 h 362"/>
              <a:gd name="T2" fmla="*/ 2147483647 w 520"/>
              <a:gd name="T3" fmla="*/ 2147483647 h 362"/>
              <a:gd name="T4" fmla="*/ 2147483647 w 520"/>
              <a:gd name="T5" fmla="*/ 2147483647 h 362"/>
              <a:gd name="T6" fmla="*/ 2147483647 w 520"/>
              <a:gd name="T7" fmla="*/ 2147483647 h 362"/>
              <a:gd name="T8" fmla="*/ 2147483647 w 520"/>
              <a:gd name="T9" fmla="*/ 2147483647 h 362"/>
              <a:gd name="T10" fmla="*/ 2147483647 w 520"/>
              <a:gd name="T11" fmla="*/ 2147483647 h 362"/>
              <a:gd name="T12" fmla="*/ 2147483647 w 520"/>
              <a:gd name="T13" fmla="*/ 2147483647 h 362"/>
              <a:gd name="T14" fmla="*/ 2147483647 w 520"/>
              <a:gd name="T15" fmla="*/ 2147483647 h 362"/>
              <a:gd name="T16" fmla="*/ 2147483647 w 520"/>
              <a:gd name="T17" fmla="*/ 2147483647 h 362"/>
              <a:gd name="T18" fmla="*/ 0 w 520"/>
              <a:gd name="T19" fmla="*/ 2147483647 h 362"/>
              <a:gd name="T20" fmla="*/ 0 w 520"/>
              <a:gd name="T21" fmla="*/ 2147483647 h 362"/>
              <a:gd name="T22" fmla="*/ 2147483647 w 520"/>
              <a:gd name="T23" fmla="*/ 2147483647 h 362"/>
              <a:gd name="T24" fmla="*/ 2147483647 w 520"/>
              <a:gd name="T25" fmla="*/ 2147483647 h 362"/>
              <a:gd name="T26" fmla="*/ 2147483647 w 520"/>
              <a:gd name="T27" fmla="*/ 2147483647 h 362"/>
              <a:gd name="T28" fmla="*/ 2147483647 w 520"/>
              <a:gd name="T29" fmla="*/ 2147483647 h 362"/>
              <a:gd name="T30" fmla="*/ 2147483647 w 520"/>
              <a:gd name="T31" fmla="*/ 2147483647 h 362"/>
              <a:gd name="T32" fmla="*/ 2147483647 w 520"/>
              <a:gd name="T33" fmla="*/ 2147483647 h 362"/>
              <a:gd name="T34" fmla="*/ 2147483647 w 520"/>
              <a:gd name="T35" fmla="*/ 2147483647 h 362"/>
              <a:gd name="T36" fmla="*/ 2147483647 w 520"/>
              <a:gd name="T37" fmla="*/ 2147483647 h 362"/>
              <a:gd name="T38" fmla="*/ 2147483647 w 520"/>
              <a:gd name="T39" fmla="*/ 2147483647 h 362"/>
              <a:gd name="T40" fmla="*/ 2147483647 w 520"/>
              <a:gd name="T41" fmla="*/ 2147483647 h 362"/>
              <a:gd name="T42" fmla="*/ 2147483647 w 520"/>
              <a:gd name="T43" fmla="*/ 0 h 362"/>
              <a:gd name="T44" fmla="*/ 2147483647 w 520"/>
              <a:gd name="T45" fmla="*/ 2147483647 h 362"/>
              <a:gd name="T46" fmla="*/ 2147483647 w 520"/>
              <a:gd name="T47" fmla="*/ 2147483647 h 362"/>
              <a:gd name="T48" fmla="*/ 2147483647 w 520"/>
              <a:gd name="T49" fmla="*/ 2147483647 h 362"/>
              <a:gd name="T50" fmla="*/ 2147483647 w 520"/>
              <a:gd name="T51" fmla="*/ 2147483647 h 362"/>
              <a:gd name="T52" fmla="*/ 2147483647 w 520"/>
              <a:gd name="T53" fmla="*/ 2147483647 h 362"/>
              <a:gd name="T54" fmla="*/ 2147483647 w 520"/>
              <a:gd name="T55" fmla="*/ 2147483647 h 362"/>
              <a:gd name="T56" fmla="*/ 2147483647 w 520"/>
              <a:gd name="T57" fmla="*/ 2147483647 h 362"/>
              <a:gd name="T58" fmla="*/ 2147483647 w 520"/>
              <a:gd name="T59" fmla="*/ 2147483647 h 362"/>
              <a:gd name="T60" fmla="*/ 2147483647 w 520"/>
              <a:gd name="T61" fmla="*/ 2147483647 h 362"/>
              <a:gd name="T62" fmla="*/ 2147483647 w 520"/>
              <a:gd name="T63" fmla="*/ 2147483647 h 362"/>
              <a:gd name="T64" fmla="*/ 2147483647 w 520"/>
              <a:gd name="T65" fmla="*/ 2147483647 h 362"/>
              <a:gd name="T66" fmla="*/ 2147483647 w 520"/>
              <a:gd name="T67" fmla="*/ 2147483647 h 362"/>
              <a:gd name="T68" fmla="*/ 2147483647 w 520"/>
              <a:gd name="T69" fmla="*/ 2147483647 h 36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20"/>
              <a:gd name="T106" fmla="*/ 0 h 362"/>
              <a:gd name="T107" fmla="*/ 520 w 520"/>
              <a:gd name="T108" fmla="*/ 362 h 36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20" h="362">
                <a:moveTo>
                  <a:pt x="253" y="252"/>
                </a:moveTo>
                <a:lnTo>
                  <a:pt x="197" y="304"/>
                </a:lnTo>
                <a:lnTo>
                  <a:pt x="130" y="340"/>
                </a:lnTo>
                <a:lnTo>
                  <a:pt x="84" y="361"/>
                </a:lnTo>
                <a:lnTo>
                  <a:pt x="75" y="361"/>
                </a:lnTo>
                <a:lnTo>
                  <a:pt x="63" y="340"/>
                </a:lnTo>
                <a:lnTo>
                  <a:pt x="63" y="324"/>
                </a:lnTo>
                <a:lnTo>
                  <a:pt x="54" y="304"/>
                </a:lnTo>
                <a:lnTo>
                  <a:pt x="16" y="276"/>
                </a:lnTo>
                <a:lnTo>
                  <a:pt x="0" y="260"/>
                </a:lnTo>
                <a:lnTo>
                  <a:pt x="0" y="240"/>
                </a:lnTo>
                <a:lnTo>
                  <a:pt x="7" y="215"/>
                </a:lnTo>
                <a:lnTo>
                  <a:pt x="25" y="187"/>
                </a:lnTo>
                <a:lnTo>
                  <a:pt x="54" y="151"/>
                </a:lnTo>
                <a:lnTo>
                  <a:pt x="75" y="123"/>
                </a:lnTo>
                <a:lnTo>
                  <a:pt x="75" y="70"/>
                </a:lnTo>
                <a:lnTo>
                  <a:pt x="75" y="50"/>
                </a:lnTo>
                <a:lnTo>
                  <a:pt x="84" y="34"/>
                </a:lnTo>
                <a:lnTo>
                  <a:pt x="92" y="22"/>
                </a:lnTo>
                <a:lnTo>
                  <a:pt x="122" y="14"/>
                </a:lnTo>
                <a:lnTo>
                  <a:pt x="197" y="6"/>
                </a:lnTo>
                <a:lnTo>
                  <a:pt x="265" y="0"/>
                </a:lnTo>
                <a:lnTo>
                  <a:pt x="320" y="6"/>
                </a:lnTo>
                <a:lnTo>
                  <a:pt x="350" y="14"/>
                </a:lnTo>
                <a:lnTo>
                  <a:pt x="366" y="34"/>
                </a:lnTo>
                <a:lnTo>
                  <a:pt x="387" y="42"/>
                </a:lnTo>
                <a:lnTo>
                  <a:pt x="417" y="42"/>
                </a:lnTo>
                <a:lnTo>
                  <a:pt x="481" y="34"/>
                </a:lnTo>
                <a:lnTo>
                  <a:pt x="510" y="34"/>
                </a:lnTo>
                <a:lnTo>
                  <a:pt x="519" y="42"/>
                </a:lnTo>
                <a:lnTo>
                  <a:pt x="510" y="50"/>
                </a:lnTo>
                <a:lnTo>
                  <a:pt x="472" y="87"/>
                </a:lnTo>
                <a:lnTo>
                  <a:pt x="312" y="203"/>
                </a:lnTo>
                <a:lnTo>
                  <a:pt x="253" y="252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83" name="Freeform 31"/>
          <p:cNvSpPr>
            <a:spLocks noChangeArrowheads="1"/>
          </p:cNvSpPr>
          <p:nvPr/>
        </p:nvSpPr>
        <p:spPr bwMode="auto">
          <a:xfrm>
            <a:off x="6413500" y="1512888"/>
            <a:ext cx="207963" cy="92075"/>
          </a:xfrm>
          <a:custGeom>
            <a:avLst/>
            <a:gdLst>
              <a:gd name="T0" fmla="*/ 2147483647 w 578"/>
              <a:gd name="T1" fmla="*/ 2147483647 h 256"/>
              <a:gd name="T2" fmla="*/ 2147483647 w 578"/>
              <a:gd name="T3" fmla="*/ 2147483647 h 256"/>
              <a:gd name="T4" fmla="*/ 2147483647 w 578"/>
              <a:gd name="T5" fmla="*/ 2147483647 h 256"/>
              <a:gd name="T6" fmla="*/ 2147483647 w 578"/>
              <a:gd name="T7" fmla="*/ 2147483647 h 256"/>
              <a:gd name="T8" fmla="*/ 2147483647 w 578"/>
              <a:gd name="T9" fmla="*/ 2147483647 h 256"/>
              <a:gd name="T10" fmla="*/ 2147483647 w 578"/>
              <a:gd name="T11" fmla="*/ 2147483647 h 256"/>
              <a:gd name="T12" fmla="*/ 2147483647 w 578"/>
              <a:gd name="T13" fmla="*/ 2147483647 h 256"/>
              <a:gd name="T14" fmla="*/ 2147483647 w 578"/>
              <a:gd name="T15" fmla="*/ 2147483647 h 256"/>
              <a:gd name="T16" fmla="*/ 2147483647 w 578"/>
              <a:gd name="T17" fmla="*/ 2147483647 h 256"/>
              <a:gd name="T18" fmla="*/ 2147483647 w 578"/>
              <a:gd name="T19" fmla="*/ 0 h 256"/>
              <a:gd name="T20" fmla="*/ 2147483647 w 578"/>
              <a:gd name="T21" fmla="*/ 0 h 256"/>
              <a:gd name="T22" fmla="*/ 2147483647 w 578"/>
              <a:gd name="T23" fmla="*/ 2147483647 h 256"/>
              <a:gd name="T24" fmla="*/ 2147483647 w 578"/>
              <a:gd name="T25" fmla="*/ 2147483647 h 256"/>
              <a:gd name="T26" fmla="*/ 2147483647 w 578"/>
              <a:gd name="T27" fmla="*/ 2147483647 h 256"/>
              <a:gd name="T28" fmla="*/ 2147483647 w 578"/>
              <a:gd name="T29" fmla="*/ 2147483647 h 256"/>
              <a:gd name="T30" fmla="*/ 2147483647 w 578"/>
              <a:gd name="T31" fmla="*/ 2147483647 h 256"/>
              <a:gd name="T32" fmla="*/ 2147483647 w 578"/>
              <a:gd name="T33" fmla="*/ 2147483647 h 256"/>
              <a:gd name="T34" fmla="*/ 2147483647 w 578"/>
              <a:gd name="T35" fmla="*/ 2147483647 h 256"/>
              <a:gd name="T36" fmla="*/ 2147483647 w 578"/>
              <a:gd name="T37" fmla="*/ 2147483647 h 256"/>
              <a:gd name="T38" fmla="*/ 2147483647 w 578"/>
              <a:gd name="T39" fmla="*/ 2147483647 h 256"/>
              <a:gd name="T40" fmla="*/ 2147483647 w 578"/>
              <a:gd name="T41" fmla="*/ 2147483647 h 256"/>
              <a:gd name="T42" fmla="*/ 2147483647 w 578"/>
              <a:gd name="T43" fmla="*/ 2147483647 h 256"/>
              <a:gd name="T44" fmla="*/ 2147483647 w 578"/>
              <a:gd name="T45" fmla="*/ 2147483647 h 256"/>
              <a:gd name="T46" fmla="*/ 2147483647 w 578"/>
              <a:gd name="T47" fmla="*/ 2147483647 h 256"/>
              <a:gd name="T48" fmla="*/ 2147483647 w 578"/>
              <a:gd name="T49" fmla="*/ 2147483647 h 256"/>
              <a:gd name="T50" fmla="*/ 2147483647 w 578"/>
              <a:gd name="T51" fmla="*/ 2147483647 h 256"/>
              <a:gd name="T52" fmla="*/ 2147483647 w 578"/>
              <a:gd name="T53" fmla="*/ 2147483647 h 256"/>
              <a:gd name="T54" fmla="*/ 2147483647 w 578"/>
              <a:gd name="T55" fmla="*/ 2147483647 h 256"/>
              <a:gd name="T56" fmla="*/ 2147483647 w 578"/>
              <a:gd name="T57" fmla="*/ 2147483647 h 256"/>
              <a:gd name="T58" fmla="*/ 2147483647 w 578"/>
              <a:gd name="T59" fmla="*/ 2147483647 h 256"/>
              <a:gd name="T60" fmla="*/ 2147483647 w 578"/>
              <a:gd name="T61" fmla="*/ 2147483647 h 256"/>
              <a:gd name="T62" fmla="*/ 2147483647 w 578"/>
              <a:gd name="T63" fmla="*/ 2147483647 h 256"/>
              <a:gd name="T64" fmla="*/ 2147483647 w 578"/>
              <a:gd name="T65" fmla="*/ 2147483647 h 256"/>
              <a:gd name="T66" fmla="*/ 2147483647 w 578"/>
              <a:gd name="T67" fmla="*/ 2147483647 h 256"/>
              <a:gd name="T68" fmla="*/ 2147483647 w 578"/>
              <a:gd name="T69" fmla="*/ 2147483647 h 256"/>
              <a:gd name="T70" fmla="*/ 2147483647 w 578"/>
              <a:gd name="T71" fmla="*/ 2147483647 h 256"/>
              <a:gd name="T72" fmla="*/ 2147483647 w 578"/>
              <a:gd name="T73" fmla="*/ 2147483647 h 256"/>
              <a:gd name="T74" fmla="*/ 2147483647 w 578"/>
              <a:gd name="T75" fmla="*/ 2147483647 h 256"/>
              <a:gd name="T76" fmla="*/ 2147483647 w 578"/>
              <a:gd name="T77" fmla="*/ 2147483647 h 256"/>
              <a:gd name="T78" fmla="*/ 2147483647 w 578"/>
              <a:gd name="T79" fmla="*/ 2147483647 h 256"/>
              <a:gd name="T80" fmla="*/ 2147483647 w 578"/>
              <a:gd name="T81" fmla="*/ 2147483647 h 256"/>
              <a:gd name="T82" fmla="*/ 0 w 578"/>
              <a:gd name="T83" fmla="*/ 2147483647 h 256"/>
              <a:gd name="T84" fmla="*/ 2147483647 w 578"/>
              <a:gd name="T85" fmla="*/ 2147483647 h 256"/>
              <a:gd name="T86" fmla="*/ 2147483647 w 578"/>
              <a:gd name="T87" fmla="*/ 2147483647 h 256"/>
              <a:gd name="T88" fmla="*/ 2147483647 w 578"/>
              <a:gd name="T89" fmla="*/ 2147483647 h 256"/>
              <a:gd name="T90" fmla="*/ 2147483647 w 578"/>
              <a:gd name="T91" fmla="*/ 2147483647 h 256"/>
              <a:gd name="T92" fmla="*/ 2147483647 w 578"/>
              <a:gd name="T93" fmla="*/ 2147483647 h 256"/>
              <a:gd name="T94" fmla="*/ 2147483647 w 578"/>
              <a:gd name="T95" fmla="*/ 2147483647 h 256"/>
              <a:gd name="T96" fmla="*/ 2147483647 w 578"/>
              <a:gd name="T97" fmla="*/ 2147483647 h 256"/>
              <a:gd name="T98" fmla="*/ 2147483647 w 578"/>
              <a:gd name="T99" fmla="*/ 2147483647 h 256"/>
              <a:gd name="T100" fmla="*/ 2147483647 w 578"/>
              <a:gd name="T101" fmla="*/ 2147483647 h 2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78"/>
              <a:gd name="T154" fmla="*/ 0 h 256"/>
              <a:gd name="T155" fmla="*/ 578 w 578"/>
              <a:gd name="T156" fmla="*/ 256 h 25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78" h="256">
                <a:moveTo>
                  <a:pt x="206" y="43"/>
                </a:moveTo>
                <a:lnTo>
                  <a:pt x="265" y="80"/>
                </a:lnTo>
                <a:lnTo>
                  <a:pt x="312" y="109"/>
                </a:lnTo>
                <a:lnTo>
                  <a:pt x="333" y="109"/>
                </a:lnTo>
                <a:lnTo>
                  <a:pt x="350" y="97"/>
                </a:lnTo>
                <a:lnTo>
                  <a:pt x="359" y="89"/>
                </a:lnTo>
                <a:lnTo>
                  <a:pt x="371" y="71"/>
                </a:lnTo>
                <a:lnTo>
                  <a:pt x="389" y="23"/>
                </a:lnTo>
                <a:lnTo>
                  <a:pt x="410" y="7"/>
                </a:lnTo>
                <a:lnTo>
                  <a:pt x="418" y="0"/>
                </a:lnTo>
                <a:lnTo>
                  <a:pt x="434" y="0"/>
                </a:lnTo>
                <a:lnTo>
                  <a:pt x="448" y="7"/>
                </a:lnTo>
                <a:lnTo>
                  <a:pt x="455" y="23"/>
                </a:lnTo>
                <a:lnTo>
                  <a:pt x="464" y="43"/>
                </a:lnTo>
                <a:lnTo>
                  <a:pt x="472" y="71"/>
                </a:lnTo>
                <a:lnTo>
                  <a:pt x="502" y="80"/>
                </a:lnTo>
                <a:lnTo>
                  <a:pt x="549" y="80"/>
                </a:lnTo>
                <a:lnTo>
                  <a:pt x="577" y="80"/>
                </a:lnTo>
                <a:lnTo>
                  <a:pt x="577" y="89"/>
                </a:lnTo>
                <a:lnTo>
                  <a:pt x="570" y="109"/>
                </a:lnTo>
                <a:lnTo>
                  <a:pt x="523" y="145"/>
                </a:lnTo>
                <a:lnTo>
                  <a:pt x="464" y="170"/>
                </a:lnTo>
                <a:lnTo>
                  <a:pt x="410" y="191"/>
                </a:lnTo>
                <a:lnTo>
                  <a:pt x="333" y="199"/>
                </a:lnTo>
                <a:lnTo>
                  <a:pt x="304" y="199"/>
                </a:lnTo>
                <a:lnTo>
                  <a:pt x="282" y="199"/>
                </a:lnTo>
                <a:lnTo>
                  <a:pt x="274" y="219"/>
                </a:lnTo>
                <a:lnTo>
                  <a:pt x="265" y="227"/>
                </a:lnTo>
                <a:lnTo>
                  <a:pt x="257" y="235"/>
                </a:lnTo>
                <a:lnTo>
                  <a:pt x="244" y="243"/>
                </a:lnTo>
                <a:lnTo>
                  <a:pt x="227" y="255"/>
                </a:lnTo>
                <a:lnTo>
                  <a:pt x="198" y="255"/>
                </a:lnTo>
                <a:lnTo>
                  <a:pt x="168" y="243"/>
                </a:lnTo>
                <a:lnTo>
                  <a:pt x="151" y="227"/>
                </a:lnTo>
                <a:lnTo>
                  <a:pt x="151" y="206"/>
                </a:lnTo>
                <a:lnTo>
                  <a:pt x="159" y="191"/>
                </a:lnTo>
                <a:lnTo>
                  <a:pt x="168" y="162"/>
                </a:lnTo>
                <a:lnTo>
                  <a:pt x="151" y="162"/>
                </a:lnTo>
                <a:lnTo>
                  <a:pt x="84" y="162"/>
                </a:lnTo>
                <a:lnTo>
                  <a:pt x="25" y="153"/>
                </a:lnTo>
                <a:lnTo>
                  <a:pt x="8" y="145"/>
                </a:lnTo>
                <a:lnTo>
                  <a:pt x="0" y="133"/>
                </a:lnTo>
                <a:lnTo>
                  <a:pt x="8" y="117"/>
                </a:lnTo>
                <a:lnTo>
                  <a:pt x="46" y="89"/>
                </a:lnTo>
                <a:lnTo>
                  <a:pt x="84" y="60"/>
                </a:lnTo>
                <a:lnTo>
                  <a:pt x="114" y="43"/>
                </a:lnTo>
                <a:lnTo>
                  <a:pt x="139" y="35"/>
                </a:lnTo>
                <a:lnTo>
                  <a:pt x="168" y="35"/>
                </a:lnTo>
                <a:lnTo>
                  <a:pt x="198" y="43"/>
                </a:lnTo>
                <a:lnTo>
                  <a:pt x="206" y="43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84" name="Freeform 32"/>
          <p:cNvSpPr>
            <a:spLocks noChangeArrowheads="1"/>
          </p:cNvSpPr>
          <p:nvPr/>
        </p:nvSpPr>
        <p:spPr bwMode="auto">
          <a:xfrm>
            <a:off x="6811963" y="1495425"/>
            <a:ext cx="269875" cy="101600"/>
          </a:xfrm>
          <a:custGeom>
            <a:avLst/>
            <a:gdLst>
              <a:gd name="T0" fmla="*/ 2147483647 w 751"/>
              <a:gd name="T1" fmla="*/ 0 h 283"/>
              <a:gd name="T2" fmla="*/ 2147483647 w 751"/>
              <a:gd name="T3" fmla="*/ 2147483647 h 283"/>
              <a:gd name="T4" fmla="*/ 2147483647 w 751"/>
              <a:gd name="T5" fmla="*/ 2147483647 h 283"/>
              <a:gd name="T6" fmla="*/ 2147483647 w 751"/>
              <a:gd name="T7" fmla="*/ 2147483647 h 283"/>
              <a:gd name="T8" fmla="*/ 2147483647 w 751"/>
              <a:gd name="T9" fmla="*/ 2147483647 h 283"/>
              <a:gd name="T10" fmla="*/ 2147483647 w 751"/>
              <a:gd name="T11" fmla="*/ 2147483647 h 283"/>
              <a:gd name="T12" fmla="*/ 2147483647 w 751"/>
              <a:gd name="T13" fmla="*/ 2147483647 h 283"/>
              <a:gd name="T14" fmla="*/ 2147483647 w 751"/>
              <a:gd name="T15" fmla="*/ 2147483647 h 283"/>
              <a:gd name="T16" fmla="*/ 2147483647 w 751"/>
              <a:gd name="T17" fmla="*/ 2147483647 h 283"/>
              <a:gd name="T18" fmla="*/ 2147483647 w 751"/>
              <a:gd name="T19" fmla="*/ 2147483647 h 283"/>
              <a:gd name="T20" fmla="*/ 2147483647 w 751"/>
              <a:gd name="T21" fmla="*/ 2147483647 h 283"/>
              <a:gd name="T22" fmla="*/ 2147483647 w 751"/>
              <a:gd name="T23" fmla="*/ 2147483647 h 283"/>
              <a:gd name="T24" fmla="*/ 2147483647 w 751"/>
              <a:gd name="T25" fmla="*/ 2147483647 h 283"/>
              <a:gd name="T26" fmla="*/ 2147483647 w 751"/>
              <a:gd name="T27" fmla="*/ 2147483647 h 283"/>
              <a:gd name="T28" fmla="*/ 2147483647 w 751"/>
              <a:gd name="T29" fmla="*/ 2147483647 h 283"/>
              <a:gd name="T30" fmla="*/ 2147483647 w 751"/>
              <a:gd name="T31" fmla="*/ 2147483647 h 283"/>
              <a:gd name="T32" fmla="*/ 2147483647 w 751"/>
              <a:gd name="T33" fmla="*/ 2147483647 h 283"/>
              <a:gd name="T34" fmla="*/ 2147483647 w 751"/>
              <a:gd name="T35" fmla="*/ 2147483647 h 283"/>
              <a:gd name="T36" fmla="*/ 2147483647 w 751"/>
              <a:gd name="T37" fmla="*/ 2147483647 h 283"/>
              <a:gd name="T38" fmla="*/ 2147483647 w 751"/>
              <a:gd name="T39" fmla="*/ 2147483647 h 283"/>
              <a:gd name="T40" fmla="*/ 2147483647 w 751"/>
              <a:gd name="T41" fmla="*/ 2147483647 h 283"/>
              <a:gd name="T42" fmla="*/ 2147483647 w 751"/>
              <a:gd name="T43" fmla="*/ 2147483647 h 283"/>
              <a:gd name="T44" fmla="*/ 2147483647 w 751"/>
              <a:gd name="T45" fmla="*/ 2147483647 h 283"/>
              <a:gd name="T46" fmla="*/ 2147483647 w 751"/>
              <a:gd name="T47" fmla="*/ 2147483647 h 283"/>
              <a:gd name="T48" fmla="*/ 2147483647 w 751"/>
              <a:gd name="T49" fmla="*/ 2147483647 h 283"/>
              <a:gd name="T50" fmla="*/ 2147483647 w 751"/>
              <a:gd name="T51" fmla="*/ 2147483647 h 283"/>
              <a:gd name="T52" fmla="*/ 2147483647 w 751"/>
              <a:gd name="T53" fmla="*/ 2147483647 h 283"/>
              <a:gd name="T54" fmla="*/ 2147483647 w 751"/>
              <a:gd name="T55" fmla="*/ 2147483647 h 283"/>
              <a:gd name="T56" fmla="*/ 2147483647 w 751"/>
              <a:gd name="T57" fmla="*/ 2147483647 h 283"/>
              <a:gd name="T58" fmla="*/ 2147483647 w 751"/>
              <a:gd name="T59" fmla="*/ 2147483647 h 283"/>
              <a:gd name="T60" fmla="*/ 2147483647 w 751"/>
              <a:gd name="T61" fmla="*/ 2147483647 h 283"/>
              <a:gd name="T62" fmla="*/ 2147483647 w 751"/>
              <a:gd name="T63" fmla="*/ 2147483647 h 283"/>
              <a:gd name="T64" fmla="*/ 2147483647 w 751"/>
              <a:gd name="T65" fmla="*/ 2147483647 h 283"/>
              <a:gd name="T66" fmla="*/ 2147483647 w 751"/>
              <a:gd name="T67" fmla="*/ 2147483647 h 283"/>
              <a:gd name="T68" fmla="*/ 2147483647 w 751"/>
              <a:gd name="T69" fmla="*/ 2147483647 h 283"/>
              <a:gd name="T70" fmla="*/ 2147483647 w 751"/>
              <a:gd name="T71" fmla="*/ 2147483647 h 283"/>
              <a:gd name="T72" fmla="*/ 2147483647 w 751"/>
              <a:gd name="T73" fmla="*/ 2147483647 h 283"/>
              <a:gd name="T74" fmla="*/ 2147483647 w 751"/>
              <a:gd name="T75" fmla="*/ 2147483647 h 283"/>
              <a:gd name="T76" fmla="*/ 2147483647 w 751"/>
              <a:gd name="T77" fmla="*/ 2147483647 h 283"/>
              <a:gd name="T78" fmla="*/ 0 w 751"/>
              <a:gd name="T79" fmla="*/ 2147483647 h 283"/>
              <a:gd name="T80" fmla="*/ 0 w 751"/>
              <a:gd name="T81" fmla="*/ 2147483647 h 283"/>
              <a:gd name="T82" fmla="*/ 2147483647 w 751"/>
              <a:gd name="T83" fmla="*/ 2147483647 h 283"/>
              <a:gd name="T84" fmla="*/ 2147483647 w 751"/>
              <a:gd name="T85" fmla="*/ 2147483647 h 283"/>
              <a:gd name="T86" fmla="*/ 2147483647 w 751"/>
              <a:gd name="T87" fmla="*/ 0 h 283"/>
              <a:gd name="T88" fmla="*/ 2147483647 w 751"/>
              <a:gd name="T89" fmla="*/ 0 h 2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51"/>
              <a:gd name="T136" fmla="*/ 0 h 283"/>
              <a:gd name="T137" fmla="*/ 751 w 751"/>
              <a:gd name="T138" fmla="*/ 283 h 2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51" h="283">
                <a:moveTo>
                  <a:pt x="75" y="0"/>
                </a:moveTo>
                <a:lnTo>
                  <a:pt x="96" y="20"/>
                </a:lnTo>
                <a:lnTo>
                  <a:pt x="122" y="29"/>
                </a:lnTo>
                <a:lnTo>
                  <a:pt x="173" y="49"/>
                </a:lnTo>
                <a:lnTo>
                  <a:pt x="218" y="49"/>
                </a:lnTo>
                <a:lnTo>
                  <a:pt x="257" y="57"/>
                </a:lnTo>
                <a:lnTo>
                  <a:pt x="265" y="72"/>
                </a:lnTo>
                <a:lnTo>
                  <a:pt x="274" y="92"/>
                </a:lnTo>
                <a:lnTo>
                  <a:pt x="286" y="129"/>
                </a:lnTo>
                <a:lnTo>
                  <a:pt x="302" y="145"/>
                </a:lnTo>
                <a:lnTo>
                  <a:pt x="332" y="157"/>
                </a:lnTo>
                <a:lnTo>
                  <a:pt x="379" y="157"/>
                </a:lnTo>
                <a:lnTo>
                  <a:pt x="446" y="157"/>
                </a:lnTo>
                <a:lnTo>
                  <a:pt x="589" y="137"/>
                </a:lnTo>
                <a:lnTo>
                  <a:pt x="652" y="137"/>
                </a:lnTo>
                <a:lnTo>
                  <a:pt x="703" y="137"/>
                </a:lnTo>
                <a:lnTo>
                  <a:pt x="741" y="157"/>
                </a:lnTo>
                <a:lnTo>
                  <a:pt x="750" y="173"/>
                </a:lnTo>
                <a:lnTo>
                  <a:pt x="750" y="201"/>
                </a:lnTo>
                <a:lnTo>
                  <a:pt x="720" y="238"/>
                </a:lnTo>
                <a:lnTo>
                  <a:pt x="682" y="266"/>
                </a:lnTo>
                <a:lnTo>
                  <a:pt x="652" y="274"/>
                </a:lnTo>
                <a:lnTo>
                  <a:pt x="614" y="282"/>
                </a:lnTo>
                <a:lnTo>
                  <a:pt x="576" y="274"/>
                </a:lnTo>
                <a:lnTo>
                  <a:pt x="492" y="266"/>
                </a:lnTo>
                <a:lnTo>
                  <a:pt x="424" y="266"/>
                </a:lnTo>
                <a:lnTo>
                  <a:pt x="361" y="274"/>
                </a:lnTo>
                <a:lnTo>
                  <a:pt x="295" y="282"/>
                </a:lnTo>
                <a:lnTo>
                  <a:pt x="236" y="282"/>
                </a:lnTo>
                <a:lnTo>
                  <a:pt x="197" y="274"/>
                </a:lnTo>
                <a:lnTo>
                  <a:pt x="173" y="254"/>
                </a:lnTo>
                <a:lnTo>
                  <a:pt x="151" y="238"/>
                </a:lnTo>
                <a:lnTo>
                  <a:pt x="143" y="218"/>
                </a:lnTo>
                <a:lnTo>
                  <a:pt x="143" y="181"/>
                </a:lnTo>
                <a:lnTo>
                  <a:pt x="143" y="145"/>
                </a:lnTo>
                <a:lnTo>
                  <a:pt x="122" y="120"/>
                </a:lnTo>
                <a:lnTo>
                  <a:pt x="96" y="100"/>
                </a:lnTo>
                <a:lnTo>
                  <a:pt x="37" y="72"/>
                </a:lnTo>
                <a:lnTo>
                  <a:pt x="8" y="64"/>
                </a:lnTo>
                <a:lnTo>
                  <a:pt x="0" y="57"/>
                </a:lnTo>
                <a:lnTo>
                  <a:pt x="0" y="36"/>
                </a:lnTo>
                <a:lnTo>
                  <a:pt x="8" y="29"/>
                </a:lnTo>
                <a:lnTo>
                  <a:pt x="46" y="12"/>
                </a:lnTo>
                <a:lnTo>
                  <a:pt x="75" y="0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85" name="Freeform 33"/>
          <p:cNvSpPr>
            <a:spLocks noChangeArrowheads="1"/>
          </p:cNvSpPr>
          <p:nvPr/>
        </p:nvSpPr>
        <p:spPr bwMode="auto">
          <a:xfrm>
            <a:off x="6924675" y="1239838"/>
            <a:ext cx="546100" cy="273050"/>
          </a:xfrm>
          <a:custGeom>
            <a:avLst/>
            <a:gdLst>
              <a:gd name="T0" fmla="*/ 2147483647 w 1517"/>
              <a:gd name="T1" fmla="*/ 2147483647 h 759"/>
              <a:gd name="T2" fmla="*/ 2147483647 w 1517"/>
              <a:gd name="T3" fmla="*/ 2147483647 h 759"/>
              <a:gd name="T4" fmla="*/ 0 w 1517"/>
              <a:gd name="T5" fmla="*/ 2147483647 h 759"/>
              <a:gd name="T6" fmla="*/ 2147483647 w 1517"/>
              <a:gd name="T7" fmla="*/ 2147483647 h 759"/>
              <a:gd name="T8" fmla="*/ 2147483647 w 1517"/>
              <a:gd name="T9" fmla="*/ 2147483647 h 759"/>
              <a:gd name="T10" fmla="*/ 2147483647 w 1517"/>
              <a:gd name="T11" fmla="*/ 2147483647 h 759"/>
              <a:gd name="T12" fmla="*/ 2147483647 w 1517"/>
              <a:gd name="T13" fmla="*/ 2147483647 h 759"/>
              <a:gd name="T14" fmla="*/ 2147483647 w 1517"/>
              <a:gd name="T15" fmla="*/ 2147483647 h 759"/>
              <a:gd name="T16" fmla="*/ 2147483647 w 1517"/>
              <a:gd name="T17" fmla="*/ 2147483647 h 759"/>
              <a:gd name="T18" fmla="*/ 2147483647 w 1517"/>
              <a:gd name="T19" fmla="*/ 2147483647 h 759"/>
              <a:gd name="T20" fmla="*/ 2147483647 w 1517"/>
              <a:gd name="T21" fmla="*/ 2147483647 h 759"/>
              <a:gd name="T22" fmla="*/ 2147483647 w 1517"/>
              <a:gd name="T23" fmla="*/ 2147483647 h 759"/>
              <a:gd name="T24" fmla="*/ 2147483647 w 1517"/>
              <a:gd name="T25" fmla="*/ 2147483647 h 759"/>
              <a:gd name="T26" fmla="*/ 2147483647 w 1517"/>
              <a:gd name="T27" fmla="*/ 2147483647 h 759"/>
              <a:gd name="T28" fmla="*/ 2147483647 w 1517"/>
              <a:gd name="T29" fmla="*/ 2147483647 h 759"/>
              <a:gd name="T30" fmla="*/ 2147483647 w 1517"/>
              <a:gd name="T31" fmla="*/ 2147483647 h 759"/>
              <a:gd name="T32" fmla="*/ 2147483647 w 1517"/>
              <a:gd name="T33" fmla="*/ 2147483647 h 759"/>
              <a:gd name="T34" fmla="*/ 2147483647 w 1517"/>
              <a:gd name="T35" fmla="*/ 2147483647 h 759"/>
              <a:gd name="T36" fmla="*/ 2147483647 w 1517"/>
              <a:gd name="T37" fmla="*/ 2147483647 h 759"/>
              <a:gd name="T38" fmla="*/ 2147483647 w 1517"/>
              <a:gd name="T39" fmla="*/ 2147483647 h 759"/>
              <a:gd name="T40" fmla="*/ 2147483647 w 1517"/>
              <a:gd name="T41" fmla="*/ 2147483647 h 759"/>
              <a:gd name="T42" fmla="*/ 2147483647 w 1517"/>
              <a:gd name="T43" fmla="*/ 2147483647 h 759"/>
              <a:gd name="T44" fmla="*/ 2147483647 w 1517"/>
              <a:gd name="T45" fmla="*/ 2147483647 h 759"/>
              <a:gd name="T46" fmla="*/ 2147483647 w 1517"/>
              <a:gd name="T47" fmla="*/ 2147483647 h 759"/>
              <a:gd name="T48" fmla="*/ 2147483647 w 1517"/>
              <a:gd name="T49" fmla="*/ 2147483647 h 759"/>
              <a:gd name="T50" fmla="*/ 2147483647 w 1517"/>
              <a:gd name="T51" fmla="*/ 2147483647 h 759"/>
              <a:gd name="T52" fmla="*/ 2147483647 w 1517"/>
              <a:gd name="T53" fmla="*/ 2147483647 h 759"/>
              <a:gd name="T54" fmla="*/ 2147483647 w 1517"/>
              <a:gd name="T55" fmla="*/ 2147483647 h 759"/>
              <a:gd name="T56" fmla="*/ 2147483647 w 1517"/>
              <a:gd name="T57" fmla="*/ 2147483647 h 759"/>
              <a:gd name="T58" fmla="*/ 2147483647 w 1517"/>
              <a:gd name="T59" fmla="*/ 2147483647 h 759"/>
              <a:gd name="T60" fmla="*/ 2147483647 w 1517"/>
              <a:gd name="T61" fmla="*/ 2147483647 h 759"/>
              <a:gd name="T62" fmla="*/ 2147483647 w 1517"/>
              <a:gd name="T63" fmla="*/ 2147483647 h 759"/>
              <a:gd name="T64" fmla="*/ 2147483647 w 1517"/>
              <a:gd name="T65" fmla="*/ 2147483647 h 759"/>
              <a:gd name="T66" fmla="*/ 2147483647 w 1517"/>
              <a:gd name="T67" fmla="*/ 0 h 759"/>
              <a:gd name="T68" fmla="*/ 2147483647 w 1517"/>
              <a:gd name="T69" fmla="*/ 2147483647 h 759"/>
              <a:gd name="T70" fmla="*/ 2147483647 w 1517"/>
              <a:gd name="T71" fmla="*/ 2147483647 h 759"/>
              <a:gd name="T72" fmla="*/ 2147483647 w 1517"/>
              <a:gd name="T73" fmla="*/ 2147483647 h 759"/>
              <a:gd name="T74" fmla="*/ 2147483647 w 1517"/>
              <a:gd name="T75" fmla="*/ 2147483647 h 759"/>
              <a:gd name="T76" fmla="*/ 2147483647 w 1517"/>
              <a:gd name="T77" fmla="*/ 2147483647 h 759"/>
              <a:gd name="T78" fmla="*/ 2147483647 w 1517"/>
              <a:gd name="T79" fmla="*/ 2147483647 h 759"/>
              <a:gd name="T80" fmla="*/ 2147483647 w 1517"/>
              <a:gd name="T81" fmla="*/ 2147483647 h 759"/>
              <a:gd name="T82" fmla="*/ 2147483647 w 1517"/>
              <a:gd name="T83" fmla="*/ 2147483647 h 759"/>
              <a:gd name="T84" fmla="*/ 2147483647 w 1517"/>
              <a:gd name="T85" fmla="*/ 2147483647 h 759"/>
              <a:gd name="T86" fmla="*/ 2147483647 w 1517"/>
              <a:gd name="T87" fmla="*/ 2147483647 h 759"/>
              <a:gd name="T88" fmla="*/ 2147483647 w 1517"/>
              <a:gd name="T89" fmla="*/ 2147483647 h 759"/>
              <a:gd name="T90" fmla="*/ 2147483647 w 1517"/>
              <a:gd name="T91" fmla="*/ 2147483647 h 759"/>
              <a:gd name="T92" fmla="*/ 2147483647 w 1517"/>
              <a:gd name="T93" fmla="*/ 2147483647 h 759"/>
              <a:gd name="T94" fmla="*/ 2147483647 w 1517"/>
              <a:gd name="T95" fmla="*/ 2147483647 h 759"/>
              <a:gd name="T96" fmla="*/ 2147483647 w 1517"/>
              <a:gd name="T97" fmla="*/ 2147483647 h 759"/>
              <a:gd name="T98" fmla="*/ 2147483647 w 1517"/>
              <a:gd name="T99" fmla="*/ 2147483647 h 759"/>
              <a:gd name="T100" fmla="*/ 2147483647 w 1517"/>
              <a:gd name="T101" fmla="*/ 2147483647 h 7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517"/>
              <a:gd name="T154" fmla="*/ 0 h 759"/>
              <a:gd name="T155" fmla="*/ 1517 w 1517"/>
              <a:gd name="T156" fmla="*/ 759 h 75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517" h="759">
                <a:moveTo>
                  <a:pt x="391" y="758"/>
                </a:moveTo>
                <a:lnTo>
                  <a:pt x="210" y="758"/>
                </a:lnTo>
                <a:lnTo>
                  <a:pt x="58" y="746"/>
                </a:lnTo>
                <a:lnTo>
                  <a:pt x="21" y="738"/>
                </a:lnTo>
                <a:lnTo>
                  <a:pt x="12" y="730"/>
                </a:lnTo>
                <a:lnTo>
                  <a:pt x="0" y="730"/>
                </a:lnTo>
                <a:lnTo>
                  <a:pt x="21" y="710"/>
                </a:lnTo>
                <a:lnTo>
                  <a:pt x="75" y="686"/>
                </a:lnTo>
                <a:lnTo>
                  <a:pt x="134" y="666"/>
                </a:lnTo>
                <a:lnTo>
                  <a:pt x="151" y="637"/>
                </a:lnTo>
                <a:lnTo>
                  <a:pt x="151" y="621"/>
                </a:lnTo>
                <a:lnTo>
                  <a:pt x="134" y="614"/>
                </a:lnTo>
                <a:lnTo>
                  <a:pt x="113" y="601"/>
                </a:lnTo>
                <a:lnTo>
                  <a:pt x="105" y="601"/>
                </a:lnTo>
                <a:lnTo>
                  <a:pt x="126" y="614"/>
                </a:lnTo>
                <a:lnTo>
                  <a:pt x="164" y="629"/>
                </a:lnTo>
                <a:lnTo>
                  <a:pt x="218" y="657"/>
                </a:lnTo>
                <a:lnTo>
                  <a:pt x="257" y="666"/>
                </a:lnTo>
                <a:lnTo>
                  <a:pt x="285" y="674"/>
                </a:lnTo>
                <a:lnTo>
                  <a:pt x="302" y="666"/>
                </a:lnTo>
                <a:lnTo>
                  <a:pt x="315" y="657"/>
                </a:lnTo>
                <a:lnTo>
                  <a:pt x="302" y="637"/>
                </a:lnTo>
                <a:lnTo>
                  <a:pt x="285" y="629"/>
                </a:lnTo>
                <a:lnTo>
                  <a:pt x="257" y="601"/>
                </a:lnTo>
                <a:lnTo>
                  <a:pt x="227" y="586"/>
                </a:lnTo>
                <a:lnTo>
                  <a:pt x="218" y="566"/>
                </a:lnTo>
                <a:lnTo>
                  <a:pt x="218" y="541"/>
                </a:lnTo>
                <a:lnTo>
                  <a:pt x="239" y="521"/>
                </a:lnTo>
                <a:lnTo>
                  <a:pt x="257" y="513"/>
                </a:lnTo>
                <a:lnTo>
                  <a:pt x="294" y="493"/>
                </a:lnTo>
                <a:lnTo>
                  <a:pt x="340" y="493"/>
                </a:lnTo>
                <a:lnTo>
                  <a:pt x="391" y="493"/>
                </a:lnTo>
                <a:lnTo>
                  <a:pt x="445" y="505"/>
                </a:lnTo>
                <a:lnTo>
                  <a:pt x="445" y="493"/>
                </a:lnTo>
                <a:lnTo>
                  <a:pt x="437" y="485"/>
                </a:lnTo>
                <a:lnTo>
                  <a:pt x="379" y="457"/>
                </a:lnTo>
                <a:lnTo>
                  <a:pt x="353" y="441"/>
                </a:lnTo>
                <a:lnTo>
                  <a:pt x="332" y="413"/>
                </a:lnTo>
                <a:lnTo>
                  <a:pt x="315" y="376"/>
                </a:lnTo>
                <a:lnTo>
                  <a:pt x="315" y="368"/>
                </a:lnTo>
                <a:lnTo>
                  <a:pt x="323" y="368"/>
                </a:lnTo>
                <a:lnTo>
                  <a:pt x="353" y="361"/>
                </a:lnTo>
                <a:lnTo>
                  <a:pt x="416" y="368"/>
                </a:lnTo>
                <a:lnTo>
                  <a:pt x="454" y="368"/>
                </a:lnTo>
                <a:lnTo>
                  <a:pt x="475" y="368"/>
                </a:lnTo>
                <a:lnTo>
                  <a:pt x="484" y="361"/>
                </a:lnTo>
                <a:lnTo>
                  <a:pt x="492" y="348"/>
                </a:lnTo>
                <a:lnTo>
                  <a:pt x="475" y="333"/>
                </a:lnTo>
                <a:lnTo>
                  <a:pt x="454" y="324"/>
                </a:lnTo>
                <a:lnTo>
                  <a:pt x="370" y="304"/>
                </a:lnTo>
                <a:lnTo>
                  <a:pt x="248" y="276"/>
                </a:lnTo>
                <a:lnTo>
                  <a:pt x="189" y="260"/>
                </a:lnTo>
                <a:lnTo>
                  <a:pt x="142" y="240"/>
                </a:lnTo>
                <a:lnTo>
                  <a:pt x="113" y="224"/>
                </a:lnTo>
                <a:lnTo>
                  <a:pt x="113" y="204"/>
                </a:lnTo>
                <a:lnTo>
                  <a:pt x="113" y="196"/>
                </a:lnTo>
                <a:lnTo>
                  <a:pt x="151" y="180"/>
                </a:lnTo>
                <a:lnTo>
                  <a:pt x="239" y="160"/>
                </a:lnTo>
                <a:lnTo>
                  <a:pt x="332" y="143"/>
                </a:lnTo>
                <a:lnTo>
                  <a:pt x="407" y="115"/>
                </a:lnTo>
                <a:lnTo>
                  <a:pt x="521" y="80"/>
                </a:lnTo>
                <a:lnTo>
                  <a:pt x="606" y="43"/>
                </a:lnTo>
                <a:lnTo>
                  <a:pt x="643" y="43"/>
                </a:lnTo>
                <a:lnTo>
                  <a:pt x="693" y="43"/>
                </a:lnTo>
                <a:lnTo>
                  <a:pt x="749" y="43"/>
                </a:lnTo>
                <a:lnTo>
                  <a:pt x="808" y="35"/>
                </a:lnTo>
                <a:lnTo>
                  <a:pt x="909" y="15"/>
                </a:lnTo>
                <a:lnTo>
                  <a:pt x="1023" y="0"/>
                </a:lnTo>
                <a:lnTo>
                  <a:pt x="1090" y="0"/>
                </a:lnTo>
                <a:lnTo>
                  <a:pt x="1166" y="7"/>
                </a:lnTo>
                <a:lnTo>
                  <a:pt x="1317" y="23"/>
                </a:lnTo>
                <a:lnTo>
                  <a:pt x="1461" y="43"/>
                </a:lnTo>
                <a:lnTo>
                  <a:pt x="1499" y="59"/>
                </a:lnTo>
                <a:lnTo>
                  <a:pt x="1516" y="71"/>
                </a:lnTo>
                <a:lnTo>
                  <a:pt x="1516" y="80"/>
                </a:lnTo>
                <a:lnTo>
                  <a:pt x="1516" y="88"/>
                </a:lnTo>
                <a:lnTo>
                  <a:pt x="1507" y="95"/>
                </a:lnTo>
                <a:lnTo>
                  <a:pt x="1461" y="131"/>
                </a:lnTo>
                <a:lnTo>
                  <a:pt x="1301" y="216"/>
                </a:lnTo>
                <a:lnTo>
                  <a:pt x="1111" y="312"/>
                </a:lnTo>
                <a:lnTo>
                  <a:pt x="930" y="396"/>
                </a:lnTo>
                <a:lnTo>
                  <a:pt x="855" y="421"/>
                </a:lnTo>
                <a:lnTo>
                  <a:pt x="796" y="433"/>
                </a:lnTo>
                <a:lnTo>
                  <a:pt x="749" y="441"/>
                </a:lnTo>
                <a:lnTo>
                  <a:pt x="740" y="449"/>
                </a:lnTo>
                <a:lnTo>
                  <a:pt x="740" y="457"/>
                </a:lnTo>
                <a:lnTo>
                  <a:pt x="749" y="477"/>
                </a:lnTo>
                <a:lnTo>
                  <a:pt x="771" y="505"/>
                </a:lnTo>
                <a:lnTo>
                  <a:pt x="779" y="521"/>
                </a:lnTo>
                <a:lnTo>
                  <a:pt x="771" y="529"/>
                </a:lnTo>
                <a:lnTo>
                  <a:pt x="702" y="577"/>
                </a:lnTo>
                <a:lnTo>
                  <a:pt x="618" y="621"/>
                </a:lnTo>
                <a:lnTo>
                  <a:pt x="589" y="657"/>
                </a:lnTo>
                <a:lnTo>
                  <a:pt x="559" y="686"/>
                </a:lnTo>
                <a:lnTo>
                  <a:pt x="550" y="702"/>
                </a:lnTo>
                <a:lnTo>
                  <a:pt x="559" y="710"/>
                </a:lnTo>
                <a:lnTo>
                  <a:pt x="559" y="722"/>
                </a:lnTo>
                <a:lnTo>
                  <a:pt x="568" y="738"/>
                </a:lnTo>
                <a:lnTo>
                  <a:pt x="559" y="746"/>
                </a:lnTo>
                <a:lnTo>
                  <a:pt x="505" y="758"/>
                </a:lnTo>
                <a:lnTo>
                  <a:pt x="391" y="758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86" name="Freeform 34"/>
          <p:cNvSpPr>
            <a:spLocks noChangeArrowheads="1"/>
          </p:cNvSpPr>
          <p:nvPr/>
        </p:nvSpPr>
        <p:spPr bwMode="auto">
          <a:xfrm>
            <a:off x="6842125" y="1323975"/>
            <a:ext cx="168275" cy="130175"/>
          </a:xfrm>
          <a:custGeom>
            <a:avLst/>
            <a:gdLst>
              <a:gd name="T0" fmla="*/ 2147483647 w 468"/>
              <a:gd name="T1" fmla="*/ 2147483647 h 362"/>
              <a:gd name="T2" fmla="*/ 2147483647 w 468"/>
              <a:gd name="T3" fmla="*/ 2147483647 h 362"/>
              <a:gd name="T4" fmla="*/ 2147483647 w 468"/>
              <a:gd name="T5" fmla="*/ 2147483647 h 362"/>
              <a:gd name="T6" fmla="*/ 2147483647 w 468"/>
              <a:gd name="T7" fmla="*/ 2147483647 h 362"/>
              <a:gd name="T8" fmla="*/ 2147483647 w 468"/>
              <a:gd name="T9" fmla="*/ 2147483647 h 362"/>
              <a:gd name="T10" fmla="*/ 2147483647 w 468"/>
              <a:gd name="T11" fmla="*/ 2147483647 h 362"/>
              <a:gd name="T12" fmla="*/ 2147483647 w 468"/>
              <a:gd name="T13" fmla="*/ 2147483647 h 362"/>
              <a:gd name="T14" fmla="*/ 2147483647 w 468"/>
              <a:gd name="T15" fmla="*/ 2147483647 h 362"/>
              <a:gd name="T16" fmla="*/ 2147483647 w 468"/>
              <a:gd name="T17" fmla="*/ 2147483647 h 362"/>
              <a:gd name="T18" fmla="*/ 2147483647 w 468"/>
              <a:gd name="T19" fmla="*/ 2147483647 h 362"/>
              <a:gd name="T20" fmla="*/ 2147483647 w 468"/>
              <a:gd name="T21" fmla="*/ 2147483647 h 362"/>
              <a:gd name="T22" fmla="*/ 2147483647 w 468"/>
              <a:gd name="T23" fmla="*/ 2147483647 h 362"/>
              <a:gd name="T24" fmla="*/ 2147483647 w 468"/>
              <a:gd name="T25" fmla="*/ 2147483647 h 362"/>
              <a:gd name="T26" fmla="*/ 2147483647 w 468"/>
              <a:gd name="T27" fmla="*/ 2147483647 h 362"/>
              <a:gd name="T28" fmla="*/ 2147483647 w 468"/>
              <a:gd name="T29" fmla="*/ 2147483647 h 362"/>
              <a:gd name="T30" fmla="*/ 2147483647 w 468"/>
              <a:gd name="T31" fmla="*/ 2147483647 h 362"/>
              <a:gd name="T32" fmla="*/ 2147483647 w 468"/>
              <a:gd name="T33" fmla="*/ 2147483647 h 362"/>
              <a:gd name="T34" fmla="*/ 0 w 468"/>
              <a:gd name="T35" fmla="*/ 2147483647 h 362"/>
              <a:gd name="T36" fmla="*/ 2147483647 w 468"/>
              <a:gd name="T37" fmla="*/ 2147483647 h 362"/>
              <a:gd name="T38" fmla="*/ 2147483647 w 468"/>
              <a:gd name="T39" fmla="*/ 2147483647 h 362"/>
              <a:gd name="T40" fmla="*/ 2147483647 w 468"/>
              <a:gd name="T41" fmla="*/ 2147483647 h 362"/>
              <a:gd name="T42" fmla="*/ 2147483647 w 468"/>
              <a:gd name="T43" fmla="*/ 2147483647 h 362"/>
              <a:gd name="T44" fmla="*/ 2147483647 w 468"/>
              <a:gd name="T45" fmla="*/ 2147483647 h 362"/>
              <a:gd name="T46" fmla="*/ 2147483647 w 468"/>
              <a:gd name="T47" fmla="*/ 2147483647 h 362"/>
              <a:gd name="T48" fmla="*/ 2147483647 w 468"/>
              <a:gd name="T49" fmla="*/ 0 h 362"/>
              <a:gd name="T50" fmla="*/ 2147483647 w 468"/>
              <a:gd name="T51" fmla="*/ 2147483647 h 362"/>
              <a:gd name="T52" fmla="*/ 2147483647 w 468"/>
              <a:gd name="T53" fmla="*/ 2147483647 h 362"/>
              <a:gd name="T54" fmla="*/ 2147483647 w 468"/>
              <a:gd name="T55" fmla="*/ 2147483647 h 362"/>
              <a:gd name="T56" fmla="*/ 2147483647 w 468"/>
              <a:gd name="T57" fmla="*/ 2147483647 h 362"/>
              <a:gd name="T58" fmla="*/ 2147483647 w 468"/>
              <a:gd name="T59" fmla="*/ 2147483647 h 362"/>
              <a:gd name="T60" fmla="*/ 2147483647 w 468"/>
              <a:gd name="T61" fmla="*/ 2147483647 h 362"/>
              <a:gd name="T62" fmla="*/ 2147483647 w 468"/>
              <a:gd name="T63" fmla="*/ 2147483647 h 362"/>
              <a:gd name="T64" fmla="*/ 2147483647 w 468"/>
              <a:gd name="T65" fmla="*/ 2147483647 h 362"/>
              <a:gd name="T66" fmla="*/ 2147483647 w 468"/>
              <a:gd name="T67" fmla="*/ 2147483647 h 362"/>
              <a:gd name="T68" fmla="*/ 2147483647 w 468"/>
              <a:gd name="T69" fmla="*/ 2147483647 h 362"/>
              <a:gd name="T70" fmla="*/ 2147483647 w 468"/>
              <a:gd name="T71" fmla="*/ 2147483647 h 362"/>
              <a:gd name="T72" fmla="*/ 2147483647 w 468"/>
              <a:gd name="T73" fmla="*/ 2147483647 h 36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68"/>
              <a:gd name="T112" fmla="*/ 0 h 362"/>
              <a:gd name="T113" fmla="*/ 468 w 468"/>
              <a:gd name="T114" fmla="*/ 362 h 36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68" h="362">
                <a:moveTo>
                  <a:pt x="370" y="272"/>
                </a:moveTo>
                <a:lnTo>
                  <a:pt x="295" y="324"/>
                </a:lnTo>
                <a:lnTo>
                  <a:pt x="227" y="361"/>
                </a:lnTo>
                <a:lnTo>
                  <a:pt x="201" y="361"/>
                </a:lnTo>
                <a:lnTo>
                  <a:pt x="180" y="361"/>
                </a:lnTo>
                <a:lnTo>
                  <a:pt x="164" y="344"/>
                </a:lnTo>
                <a:lnTo>
                  <a:pt x="143" y="324"/>
                </a:lnTo>
                <a:lnTo>
                  <a:pt x="134" y="308"/>
                </a:lnTo>
                <a:lnTo>
                  <a:pt x="134" y="280"/>
                </a:lnTo>
                <a:lnTo>
                  <a:pt x="164" y="252"/>
                </a:lnTo>
                <a:lnTo>
                  <a:pt x="172" y="236"/>
                </a:lnTo>
                <a:lnTo>
                  <a:pt x="172" y="224"/>
                </a:lnTo>
                <a:lnTo>
                  <a:pt x="164" y="216"/>
                </a:lnTo>
                <a:lnTo>
                  <a:pt x="134" y="216"/>
                </a:lnTo>
                <a:lnTo>
                  <a:pt x="67" y="216"/>
                </a:lnTo>
                <a:lnTo>
                  <a:pt x="21" y="200"/>
                </a:lnTo>
                <a:lnTo>
                  <a:pt x="12" y="188"/>
                </a:lnTo>
                <a:lnTo>
                  <a:pt x="0" y="171"/>
                </a:lnTo>
                <a:lnTo>
                  <a:pt x="12" y="151"/>
                </a:lnTo>
                <a:lnTo>
                  <a:pt x="28" y="128"/>
                </a:lnTo>
                <a:lnTo>
                  <a:pt x="67" y="71"/>
                </a:lnTo>
                <a:lnTo>
                  <a:pt x="88" y="43"/>
                </a:lnTo>
                <a:lnTo>
                  <a:pt x="105" y="19"/>
                </a:lnTo>
                <a:lnTo>
                  <a:pt x="134" y="7"/>
                </a:lnTo>
                <a:lnTo>
                  <a:pt x="164" y="0"/>
                </a:lnTo>
                <a:lnTo>
                  <a:pt x="210" y="7"/>
                </a:lnTo>
                <a:lnTo>
                  <a:pt x="256" y="27"/>
                </a:lnTo>
                <a:lnTo>
                  <a:pt x="379" y="100"/>
                </a:lnTo>
                <a:lnTo>
                  <a:pt x="445" y="151"/>
                </a:lnTo>
                <a:lnTo>
                  <a:pt x="454" y="180"/>
                </a:lnTo>
                <a:lnTo>
                  <a:pt x="467" y="200"/>
                </a:lnTo>
                <a:lnTo>
                  <a:pt x="467" y="216"/>
                </a:lnTo>
                <a:lnTo>
                  <a:pt x="467" y="224"/>
                </a:lnTo>
                <a:lnTo>
                  <a:pt x="438" y="252"/>
                </a:lnTo>
                <a:lnTo>
                  <a:pt x="408" y="260"/>
                </a:lnTo>
                <a:lnTo>
                  <a:pt x="370" y="272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87" name="Freeform 35"/>
          <p:cNvSpPr>
            <a:spLocks noChangeArrowheads="1"/>
          </p:cNvSpPr>
          <p:nvPr/>
        </p:nvSpPr>
        <p:spPr bwMode="auto">
          <a:xfrm>
            <a:off x="7346950" y="2347913"/>
            <a:ext cx="147638" cy="131762"/>
          </a:xfrm>
          <a:custGeom>
            <a:avLst/>
            <a:gdLst>
              <a:gd name="T0" fmla="*/ 2147483647 w 411"/>
              <a:gd name="T1" fmla="*/ 2147483647 h 366"/>
              <a:gd name="T2" fmla="*/ 2147483647 w 411"/>
              <a:gd name="T3" fmla="*/ 2147483647 h 366"/>
              <a:gd name="T4" fmla="*/ 2147483647 w 411"/>
              <a:gd name="T5" fmla="*/ 2147483647 h 366"/>
              <a:gd name="T6" fmla="*/ 2147483647 w 411"/>
              <a:gd name="T7" fmla="*/ 2147483647 h 366"/>
              <a:gd name="T8" fmla="*/ 2147483647 w 411"/>
              <a:gd name="T9" fmla="*/ 2147483647 h 366"/>
              <a:gd name="T10" fmla="*/ 2147483647 w 411"/>
              <a:gd name="T11" fmla="*/ 2147483647 h 366"/>
              <a:gd name="T12" fmla="*/ 2147483647 w 411"/>
              <a:gd name="T13" fmla="*/ 2147483647 h 366"/>
              <a:gd name="T14" fmla="*/ 2147483647 w 411"/>
              <a:gd name="T15" fmla="*/ 2147483647 h 366"/>
              <a:gd name="T16" fmla="*/ 2147483647 w 411"/>
              <a:gd name="T17" fmla="*/ 2147483647 h 366"/>
              <a:gd name="T18" fmla="*/ 2147483647 w 411"/>
              <a:gd name="T19" fmla="*/ 2147483647 h 366"/>
              <a:gd name="T20" fmla="*/ 2147483647 w 411"/>
              <a:gd name="T21" fmla="*/ 2147483647 h 366"/>
              <a:gd name="T22" fmla="*/ 2147483647 w 411"/>
              <a:gd name="T23" fmla="*/ 2147483647 h 366"/>
              <a:gd name="T24" fmla="*/ 2147483647 w 411"/>
              <a:gd name="T25" fmla="*/ 2147483647 h 366"/>
              <a:gd name="T26" fmla="*/ 2147483647 w 411"/>
              <a:gd name="T27" fmla="*/ 2147483647 h 366"/>
              <a:gd name="T28" fmla="*/ 2147483647 w 411"/>
              <a:gd name="T29" fmla="*/ 2147483647 h 366"/>
              <a:gd name="T30" fmla="*/ 2147483647 w 411"/>
              <a:gd name="T31" fmla="*/ 2147483647 h 366"/>
              <a:gd name="T32" fmla="*/ 2147483647 w 411"/>
              <a:gd name="T33" fmla="*/ 2147483647 h 366"/>
              <a:gd name="T34" fmla="*/ 2147483647 w 411"/>
              <a:gd name="T35" fmla="*/ 2147483647 h 366"/>
              <a:gd name="T36" fmla="*/ 2147483647 w 411"/>
              <a:gd name="T37" fmla="*/ 2147483647 h 366"/>
              <a:gd name="T38" fmla="*/ 2147483647 w 411"/>
              <a:gd name="T39" fmla="*/ 2147483647 h 366"/>
              <a:gd name="T40" fmla="*/ 2147483647 w 411"/>
              <a:gd name="T41" fmla="*/ 2147483647 h 366"/>
              <a:gd name="T42" fmla="*/ 2147483647 w 411"/>
              <a:gd name="T43" fmla="*/ 2147483647 h 366"/>
              <a:gd name="T44" fmla="*/ 2147483647 w 411"/>
              <a:gd name="T45" fmla="*/ 2147483647 h 366"/>
              <a:gd name="T46" fmla="*/ 2147483647 w 411"/>
              <a:gd name="T47" fmla="*/ 2147483647 h 366"/>
              <a:gd name="T48" fmla="*/ 0 w 411"/>
              <a:gd name="T49" fmla="*/ 2147483647 h 366"/>
              <a:gd name="T50" fmla="*/ 2147483647 w 411"/>
              <a:gd name="T51" fmla="*/ 2147483647 h 366"/>
              <a:gd name="T52" fmla="*/ 2147483647 w 411"/>
              <a:gd name="T53" fmla="*/ 2147483647 h 366"/>
              <a:gd name="T54" fmla="*/ 2147483647 w 411"/>
              <a:gd name="T55" fmla="*/ 2147483647 h 366"/>
              <a:gd name="T56" fmla="*/ 2147483647 w 411"/>
              <a:gd name="T57" fmla="*/ 2147483647 h 366"/>
              <a:gd name="T58" fmla="*/ 2147483647 w 411"/>
              <a:gd name="T59" fmla="*/ 2147483647 h 366"/>
              <a:gd name="T60" fmla="*/ 2147483647 w 411"/>
              <a:gd name="T61" fmla="*/ 2147483647 h 366"/>
              <a:gd name="T62" fmla="*/ 2147483647 w 411"/>
              <a:gd name="T63" fmla="*/ 2147483647 h 366"/>
              <a:gd name="T64" fmla="*/ 2147483647 w 411"/>
              <a:gd name="T65" fmla="*/ 2147483647 h 366"/>
              <a:gd name="T66" fmla="*/ 2147483647 w 411"/>
              <a:gd name="T67" fmla="*/ 2147483647 h 366"/>
              <a:gd name="T68" fmla="*/ 2147483647 w 411"/>
              <a:gd name="T69" fmla="*/ 2147483647 h 366"/>
              <a:gd name="T70" fmla="*/ 2147483647 w 411"/>
              <a:gd name="T71" fmla="*/ 2147483647 h 366"/>
              <a:gd name="T72" fmla="*/ 2147483647 w 411"/>
              <a:gd name="T73" fmla="*/ 0 h 366"/>
              <a:gd name="T74" fmla="*/ 2147483647 w 411"/>
              <a:gd name="T75" fmla="*/ 2147483647 h 366"/>
              <a:gd name="T76" fmla="*/ 2147483647 w 411"/>
              <a:gd name="T77" fmla="*/ 2147483647 h 366"/>
              <a:gd name="T78" fmla="*/ 2147483647 w 411"/>
              <a:gd name="T79" fmla="*/ 2147483647 h 366"/>
              <a:gd name="T80" fmla="*/ 2147483647 w 411"/>
              <a:gd name="T81" fmla="*/ 2147483647 h 366"/>
              <a:gd name="T82" fmla="*/ 2147483647 w 411"/>
              <a:gd name="T83" fmla="*/ 2147483647 h 366"/>
              <a:gd name="T84" fmla="*/ 2147483647 w 411"/>
              <a:gd name="T85" fmla="*/ 2147483647 h 366"/>
              <a:gd name="T86" fmla="*/ 2147483647 w 411"/>
              <a:gd name="T87" fmla="*/ 2147483647 h 366"/>
              <a:gd name="T88" fmla="*/ 2147483647 w 411"/>
              <a:gd name="T89" fmla="*/ 2147483647 h 366"/>
              <a:gd name="T90" fmla="*/ 2147483647 w 411"/>
              <a:gd name="T91" fmla="*/ 2147483647 h 366"/>
              <a:gd name="T92" fmla="*/ 2147483647 w 411"/>
              <a:gd name="T93" fmla="*/ 2147483647 h 366"/>
              <a:gd name="T94" fmla="*/ 2147483647 w 411"/>
              <a:gd name="T95" fmla="*/ 2147483647 h 366"/>
              <a:gd name="T96" fmla="*/ 2147483647 w 411"/>
              <a:gd name="T97" fmla="*/ 2147483647 h 366"/>
              <a:gd name="T98" fmla="*/ 2147483647 w 411"/>
              <a:gd name="T99" fmla="*/ 2147483647 h 366"/>
              <a:gd name="T100" fmla="*/ 2147483647 w 411"/>
              <a:gd name="T101" fmla="*/ 2147483647 h 366"/>
              <a:gd name="T102" fmla="*/ 2147483647 w 411"/>
              <a:gd name="T103" fmla="*/ 2147483647 h 366"/>
              <a:gd name="T104" fmla="*/ 2147483647 w 411"/>
              <a:gd name="T105" fmla="*/ 2147483647 h 366"/>
              <a:gd name="T106" fmla="*/ 2147483647 w 411"/>
              <a:gd name="T107" fmla="*/ 2147483647 h 366"/>
              <a:gd name="T108" fmla="*/ 2147483647 w 411"/>
              <a:gd name="T109" fmla="*/ 2147483647 h 366"/>
              <a:gd name="T110" fmla="*/ 2147483647 w 411"/>
              <a:gd name="T111" fmla="*/ 2147483647 h 366"/>
              <a:gd name="T112" fmla="*/ 2147483647 w 411"/>
              <a:gd name="T113" fmla="*/ 2147483647 h 366"/>
              <a:gd name="T114" fmla="*/ 2147483647 w 411"/>
              <a:gd name="T115" fmla="*/ 2147483647 h 366"/>
              <a:gd name="T116" fmla="*/ 2147483647 w 411"/>
              <a:gd name="T117" fmla="*/ 2147483647 h 366"/>
              <a:gd name="T118" fmla="*/ 2147483647 w 411"/>
              <a:gd name="T119" fmla="*/ 2147483647 h 366"/>
              <a:gd name="T120" fmla="*/ 2147483647 w 411"/>
              <a:gd name="T121" fmla="*/ 2147483647 h 366"/>
              <a:gd name="T122" fmla="*/ 2147483647 w 411"/>
              <a:gd name="T123" fmla="*/ 2147483647 h 366"/>
              <a:gd name="T124" fmla="*/ 2147483647 w 411"/>
              <a:gd name="T125" fmla="*/ 2147483647 h 36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11"/>
              <a:gd name="T190" fmla="*/ 0 h 366"/>
              <a:gd name="T191" fmla="*/ 411 w 411"/>
              <a:gd name="T192" fmla="*/ 366 h 36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11" h="366">
                <a:moveTo>
                  <a:pt x="410" y="328"/>
                </a:moveTo>
                <a:lnTo>
                  <a:pt x="392" y="344"/>
                </a:lnTo>
                <a:lnTo>
                  <a:pt x="380" y="365"/>
                </a:lnTo>
                <a:lnTo>
                  <a:pt x="363" y="365"/>
                </a:lnTo>
                <a:lnTo>
                  <a:pt x="342" y="365"/>
                </a:lnTo>
                <a:lnTo>
                  <a:pt x="333" y="356"/>
                </a:lnTo>
                <a:lnTo>
                  <a:pt x="333" y="336"/>
                </a:lnTo>
                <a:lnTo>
                  <a:pt x="333" y="308"/>
                </a:lnTo>
                <a:lnTo>
                  <a:pt x="325" y="300"/>
                </a:lnTo>
                <a:lnTo>
                  <a:pt x="304" y="300"/>
                </a:lnTo>
                <a:lnTo>
                  <a:pt x="295" y="308"/>
                </a:lnTo>
                <a:lnTo>
                  <a:pt x="287" y="320"/>
                </a:lnTo>
                <a:lnTo>
                  <a:pt x="266" y="344"/>
                </a:lnTo>
                <a:lnTo>
                  <a:pt x="241" y="365"/>
                </a:lnTo>
                <a:lnTo>
                  <a:pt x="219" y="365"/>
                </a:lnTo>
                <a:lnTo>
                  <a:pt x="219" y="356"/>
                </a:lnTo>
                <a:lnTo>
                  <a:pt x="241" y="320"/>
                </a:lnTo>
                <a:lnTo>
                  <a:pt x="227" y="308"/>
                </a:lnTo>
                <a:lnTo>
                  <a:pt x="211" y="300"/>
                </a:lnTo>
                <a:lnTo>
                  <a:pt x="126" y="300"/>
                </a:lnTo>
                <a:lnTo>
                  <a:pt x="88" y="300"/>
                </a:lnTo>
                <a:lnTo>
                  <a:pt x="59" y="300"/>
                </a:lnTo>
                <a:lnTo>
                  <a:pt x="38" y="308"/>
                </a:lnTo>
                <a:lnTo>
                  <a:pt x="21" y="308"/>
                </a:lnTo>
                <a:lnTo>
                  <a:pt x="0" y="300"/>
                </a:lnTo>
                <a:lnTo>
                  <a:pt x="13" y="284"/>
                </a:lnTo>
                <a:lnTo>
                  <a:pt x="29" y="255"/>
                </a:lnTo>
                <a:lnTo>
                  <a:pt x="38" y="226"/>
                </a:lnTo>
                <a:lnTo>
                  <a:pt x="38" y="190"/>
                </a:lnTo>
                <a:lnTo>
                  <a:pt x="51" y="190"/>
                </a:lnTo>
                <a:lnTo>
                  <a:pt x="59" y="190"/>
                </a:lnTo>
                <a:lnTo>
                  <a:pt x="67" y="198"/>
                </a:lnTo>
                <a:lnTo>
                  <a:pt x="88" y="174"/>
                </a:lnTo>
                <a:lnTo>
                  <a:pt x="164" y="64"/>
                </a:lnTo>
                <a:lnTo>
                  <a:pt x="203" y="16"/>
                </a:lnTo>
                <a:lnTo>
                  <a:pt x="219" y="8"/>
                </a:lnTo>
                <a:lnTo>
                  <a:pt x="227" y="0"/>
                </a:lnTo>
                <a:lnTo>
                  <a:pt x="241" y="8"/>
                </a:lnTo>
                <a:lnTo>
                  <a:pt x="241" y="16"/>
                </a:lnTo>
                <a:lnTo>
                  <a:pt x="241" y="44"/>
                </a:lnTo>
                <a:lnTo>
                  <a:pt x="227" y="80"/>
                </a:lnTo>
                <a:lnTo>
                  <a:pt x="211" y="109"/>
                </a:lnTo>
                <a:lnTo>
                  <a:pt x="203" y="117"/>
                </a:lnTo>
                <a:lnTo>
                  <a:pt x="190" y="126"/>
                </a:lnTo>
                <a:lnTo>
                  <a:pt x="211" y="138"/>
                </a:lnTo>
                <a:lnTo>
                  <a:pt x="248" y="138"/>
                </a:lnTo>
                <a:lnTo>
                  <a:pt x="304" y="146"/>
                </a:lnTo>
                <a:lnTo>
                  <a:pt x="333" y="154"/>
                </a:lnTo>
                <a:lnTo>
                  <a:pt x="354" y="162"/>
                </a:lnTo>
                <a:lnTo>
                  <a:pt x="363" y="182"/>
                </a:lnTo>
                <a:lnTo>
                  <a:pt x="371" y="190"/>
                </a:lnTo>
                <a:lnTo>
                  <a:pt x="363" y="210"/>
                </a:lnTo>
                <a:lnTo>
                  <a:pt x="342" y="247"/>
                </a:lnTo>
                <a:lnTo>
                  <a:pt x="333" y="272"/>
                </a:lnTo>
                <a:lnTo>
                  <a:pt x="342" y="272"/>
                </a:lnTo>
                <a:lnTo>
                  <a:pt x="363" y="272"/>
                </a:lnTo>
                <a:lnTo>
                  <a:pt x="392" y="264"/>
                </a:lnTo>
                <a:lnTo>
                  <a:pt x="401" y="264"/>
                </a:lnTo>
                <a:lnTo>
                  <a:pt x="410" y="272"/>
                </a:lnTo>
                <a:lnTo>
                  <a:pt x="410" y="292"/>
                </a:lnTo>
                <a:lnTo>
                  <a:pt x="410" y="320"/>
                </a:lnTo>
                <a:lnTo>
                  <a:pt x="410" y="328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88" name="Freeform 36"/>
          <p:cNvSpPr>
            <a:spLocks noChangeArrowheads="1"/>
          </p:cNvSpPr>
          <p:nvPr/>
        </p:nvSpPr>
        <p:spPr bwMode="auto">
          <a:xfrm>
            <a:off x="6765925" y="3092450"/>
            <a:ext cx="200025" cy="95250"/>
          </a:xfrm>
          <a:custGeom>
            <a:avLst/>
            <a:gdLst>
              <a:gd name="T0" fmla="*/ 2147483647 w 557"/>
              <a:gd name="T1" fmla="*/ 2147483647 h 266"/>
              <a:gd name="T2" fmla="*/ 2147483647 w 557"/>
              <a:gd name="T3" fmla="*/ 2147483647 h 266"/>
              <a:gd name="T4" fmla="*/ 2147483647 w 557"/>
              <a:gd name="T5" fmla="*/ 0 h 266"/>
              <a:gd name="T6" fmla="*/ 2147483647 w 557"/>
              <a:gd name="T7" fmla="*/ 0 h 266"/>
              <a:gd name="T8" fmla="*/ 2147483647 w 557"/>
              <a:gd name="T9" fmla="*/ 0 h 266"/>
              <a:gd name="T10" fmla="*/ 2147483647 w 557"/>
              <a:gd name="T11" fmla="*/ 2147483647 h 266"/>
              <a:gd name="T12" fmla="*/ 2147483647 w 557"/>
              <a:gd name="T13" fmla="*/ 2147483647 h 266"/>
              <a:gd name="T14" fmla="*/ 2147483647 w 557"/>
              <a:gd name="T15" fmla="*/ 2147483647 h 266"/>
              <a:gd name="T16" fmla="*/ 2147483647 w 557"/>
              <a:gd name="T17" fmla="*/ 2147483647 h 266"/>
              <a:gd name="T18" fmla="*/ 2147483647 w 557"/>
              <a:gd name="T19" fmla="*/ 2147483647 h 266"/>
              <a:gd name="T20" fmla="*/ 2147483647 w 557"/>
              <a:gd name="T21" fmla="*/ 2147483647 h 266"/>
              <a:gd name="T22" fmla="*/ 2147483647 w 557"/>
              <a:gd name="T23" fmla="*/ 2147483647 h 266"/>
              <a:gd name="T24" fmla="*/ 2147483647 w 557"/>
              <a:gd name="T25" fmla="*/ 2147483647 h 266"/>
              <a:gd name="T26" fmla="*/ 2147483647 w 557"/>
              <a:gd name="T27" fmla="*/ 2147483647 h 266"/>
              <a:gd name="T28" fmla="*/ 2147483647 w 557"/>
              <a:gd name="T29" fmla="*/ 2147483647 h 266"/>
              <a:gd name="T30" fmla="*/ 2147483647 w 557"/>
              <a:gd name="T31" fmla="*/ 2147483647 h 266"/>
              <a:gd name="T32" fmla="*/ 2147483647 w 557"/>
              <a:gd name="T33" fmla="*/ 2147483647 h 266"/>
              <a:gd name="T34" fmla="*/ 2147483647 w 557"/>
              <a:gd name="T35" fmla="*/ 2147483647 h 266"/>
              <a:gd name="T36" fmla="*/ 2147483647 w 557"/>
              <a:gd name="T37" fmla="*/ 2147483647 h 266"/>
              <a:gd name="T38" fmla="*/ 2147483647 w 557"/>
              <a:gd name="T39" fmla="*/ 2147483647 h 266"/>
              <a:gd name="T40" fmla="*/ 2147483647 w 557"/>
              <a:gd name="T41" fmla="*/ 2147483647 h 266"/>
              <a:gd name="T42" fmla="*/ 2147483647 w 557"/>
              <a:gd name="T43" fmla="*/ 2147483647 h 266"/>
              <a:gd name="T44" fmla="*/ 2147483647 w 557"/>
              <a:gd name="T45" fmla="*/ 2147483647 h 266"/>
              <a:gd name="T46" fmla="*/ 2147483647 w 557"/>
              <a:gd name="T47" fmla="*/ 2147483647 h 266"/>
              <a:gd name="T48" fmla="*/ 2147483647 w 557"/>
              <a:gd name="T49" fmla="*/ 2147483647 h 266"/>
              <a:gd name="T50" fmla="*/ 2147483647 w 557"/>
              <a:gd name="T51" fmla="*/ 2147483647 h 266"/>
              <a:gd name="T52" fmla="*/ 2147483647 w 557"/>
              <a:gd name="T53" fmla="*/ 2147483647 h 266"/>
              <a:gd name="T54" fmla="*/ 2147483647 w 557"/>
              <a:gd name="T55" fmla="*/ 2147483647 h 266"/>
              <a:gd name="T56" fmla="*/ 2147483647 w 557"/>
              <a:gd name="T57" fmla="*/ 2147483647 h 266"/>
              <a:gd name="T58" fmla="*/ 2147483647 w 557"/>
              <a:gd name="T59" fmla="*/ 2147483647 h 266"/>
              <a:gd name="T60" fmla="*/ 2147483647 w 557"/>
              <a:gd name="T61" fmla="*/ 2147483647 h 266"/>
              <a:gd name="T62" fmla="*/ 2147483647 w 557"/>
              <a:gd name="T63" fmla="*/ 2147483647 h 266"/>
              <a:gd name="T64" fmla="*/ 2147483647 w 557"/>
              <a:gd name="T65" fmla="*/ 2147483647 h 266"/>
              <a:gd name="T66" fmla="*/ 0 w 557"/>
              <a:gd name="T67" fmla="*/ 2147483647 h 266"/>
              <a:gd name="T68" fmla="*/ 0 w 557"/>
              <a:gd name="T69" fmla="*/ 2147483647 h 266"/>
              <a:gd name="T70" fmla="*/ 2147483647 w 557"/>
              <a:gd name="T71" fmla="*/ 2147483647 h 266"/>
              <a:gd name="T72" fmla="*/ 2147483647 w 557"/>
              <a:gd name="T73" fmla="*/ 2147483647 h 266"/>
              <a:gd name="T74" fmla="*/ 2147483647 w 557"/>
              <a:gd name="T75" fmla="*/ 2147483647 h 2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57"/>
              <a:gd name="T115" fmla="*/ 0 h 266"/>
              <a:gd name="T116" fmla="*/ 557 w 557"/>
              <a:gd name="T117" fmla="*/ 266 h 26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57" h="266">
                <a:moveTo>
                  <a:pt x="37" y="48"/>
                </a:moveTo>
                <a:lnTo>
                  <a:pt x="76" y="20"/>
                </a:lnTo>
                <a:lnTo>
                  <a:pt x="122" y="0"/>
                </a:lnTo>
                <a:lnTo>
                  <a:pt x="152" y="0"/>
                </a:lnTo>
                <a:lnTo>
                  <a:pt x="177" y="0"/>
                </a:lnTo>
                <a:lnTo>
                  <a:pt x="215" y="20"/>
                </a:lnTo>
                <a:lnTo>
                  <a:pt x="265" y="36"/>
                </a:lnTo>
                <a:lnTo>
                  <a:pt x="367" y="92"/>
                </a:lnTo>
                <a:lnTo>
                  <a:pt x="480" y="157"/>
                </a:lnTo>
                <a:lnTo>
                  <a:pt x="531" y="181"/>
                </a:lnTo>
                <a:lnTo>
                  <a:pt x="548" y="201"/>
                </a:lnTo>
                <a:lnTo>
                  <a:pt x="556" y="217"/>
                </a:lnTo>
                <a:lnTo>
                  <a:pt x="548" y="217"/>
                </a:lnTo>
                <a:lnTo>
                  <a:pt x="518" y="230"/>
                </a:lnTo>
                <a:lnTo>
                  <a:pt x="442" y="245"/>
                </a:lnTo>
                <a:lnTo>
                  <a:pt x="405" y="253"/>
                </a:lnTo>
                <a:lnTo>
                  <a:pt x="396" y="265"/>
                </a:lnTo>
                <a:lnTo>
                  <a:pt x="387" y="253"/>
                </a:lnTo>
                <a:lnTo>
                  <a:pt x="379" y="217"/>
                </a:lnTo>
                <a:lnTo>
                  <a:pt x="349" y="173"/>
                </a:lnTo>
                <a:lnTo>
                  <a:pt x="311" y="137"/>
                </a:lnTo>
                <a:lnTo>
                  <a:pt x="253" y="108"/>
                </a:lnTo>
                <a:lnTo>
                  <a:pt x="227" y="100"/>
                </a:lnTo>
                <a:lnTo>
                  <a:pt x="198" y="100"/>
                </a:lnTo>
                <a:lnTo>
                  <a:pt x="177" y="100"/>
                </a:lnTo>
                <a:lnTo>
                  <a:pt x="168" y="100"/>
                </a:lnTo>
                <a:lnTo>
                  <a:pt x="159" y="84"/>
                </a:lnTo>
                <a:lnTo>
                  <a:pt x="159" y="72"/>
                </a:lnTo>
                <a:lnTo>
                  <a:pt x="152" y="64"/>
                </a:lnTo>
                <a:lnTo>
                  <a:pt x="138" y="64"/>
                </a:lnTo>
                <a:lnTo>
                  <a:pt x="114" y="72"/>
                </a:lnTo>
                <a:lnTo>
                  <a:pt x="55" y="92"/>
                </a:lnTo>
                <a:lnTo>
                  <a:pt x="16" y="92"/>
                </a:lnTo>
                <a:lnTo>
                  <a:pt x="0" y="92"/>
                </a:lnTo>
                <a:lnTo>
                  <a:pt x="0" y="84"/>
                </a:lnTo>
                <a:lnTo>
                  <a:pt x="16" y="56"/>
                </a:lnTo>
                <a:lnTo>
                  <a:pt x="37" y="48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89" name="Freeform 37"/>
          <p:cNvSpPr>
            <a:spLocks noChangeArrowheads="1"/>
          </p:cNvSpPr>
          <p:nvPr/>
        </p:nvSpPr>
        <p:spPr bwMode="auto">
          <a:xfrm>
            <a:off x="6970713" y="3176588"/>
            <a:ext cx="131762" cy="44450"/>
          </a:xfrm>
          <a:custGeom>
            <a:avLst/>
            <a:gdLst>
              <a:gd name="T0" fmla="*/ 2147483647 w 367"/>
              <a:gd name="T1" fmla="*/ 2147483647 h 124"/>
              <a:gd name="T2" fmla="*/ 2147483647 w 367"/>
              <a:gd name="T3" fmla="*/ 2147483647 h 124"/>
              <a:gd name="T4" fmla="*/ 2147483647 w 367"/>
              <a:gd name="T5" fmla="*/ 2147483647 h 124"/>
              <a:gd name="T6" fmla="*/ 0 w 367"/>
              <a:gd name="T7" fmla="*/ 2147483647 h 124"/>
              <a:gd name="T8" fmla="*/ 0 w 367"/>
              <a:gd name="T9" fmla="*/ 2147483647 h 124"/>
              <a:gd name="T10" fmla="*/ 2147483647 w 367"/>
              <a:gd name="T11" fmla="*/ 2147483647 h 124"/>
              <a:gd name="T12" fmla="*/ 2147483647 w 367"/>
              <a:gd name="T13" fmla="*/ 2147483647 h 124"/>
              <a:gd name="T14" fmla="*/ 2147483647 w 367"/>
              <a:gd name="T15" fmla="*/ 2147483647 h 124"/>
              <a:gd name="T16" fmla="*/ 2147483647 w 367"/>
              <a:gd name="T17" fmla="*/ 2147483647 h 124"/>
              <a:gd name="T18" fmla="*/ 2147483647 w 367"/>
              <a:gd name="T19" fmla="*/ 2147483647 h 124"/>
              <a:gd name="T20" fmla="*/ 2147483647 w 367"/>
              <a:gd name="T21" fmla="*/ 2147483647 h 124"/>
              <a:gd name="T22" fmla="*/ 2147483647 w 367"/>
              <a:gd name="T23" fmla="*/ 2147483647 h 124"/>
              <a:gd name="T24" fmla="*/ 2147483647 w 367"/>
              <a:gd name="T25" fmla="*/ 0 h 124"/>
              <a:gd name="T26" fmla="*/ 2147483647 w 367"/>
              <a:gd name="T27" fmla="*/ 0 h 124"/>
              <a:gd name="T28" fmla="*/ 2147483647 w 367"/>
              <a:gd name="T29" fmla="*/ 0 h 124"/>
              <a:gd name="T30" fmla="*/ 2147483647 w 367"/>
              <a:gd name="T31" fmla="*/ 2147483647 h 124"/>
              <a:gd name="T32" fmla="*/ 2147483647 w 367"/>
              <a:gd name="T33" fmla="*/ 2147483647 h 124"/>
              <a:gd name="T34" fmla="*/ 2147483647 w 367"/>
              <a:gd name="T35" fmla="*/ 2147483647 h 124"/>
              <a:gd name="T36" fmla="*/ 2147483647 w 367"/>
              <a:gd name="T37" fmla="*/ 2147483647 h 124"/>
              <a:gd name="T38" fmla="*/ 2147483647 w 367"/>
              <a:gd name="T39" fmla="*/ 0 h 124"/>
              <a:gd name="T40" fmla="*/ 2147483647 w 367"/>
              <a:gd name="T41" fmla="*/ 2147483647 h 124"/>
              <a:gd name="T42" fmla="*/ 2147483647 w 367"/>
              <a:gd name="T43" fmla="*/ 2147483647 h 124"/>
              <a:gd name="T44" fmla="*/ 2147483647 w 367"/>
              <a:gd name="T45" fmla="*/ 2147483647 h 124"/>
              <a:gd name="T46" fmla="*/ 2147483647 w 367"/>
              <a:gd name="T47" fmla="*/ 2147483647 h 124"/>
              <a:gd name="T48" fmla="*/ 2147483647 w 367"/>
              <a:gd name="T49" fmla="*/ 2147483647 h 124"/>
              <a:gd name="T50" fmla="*/ 2147483647 w 367"/>
              <a:gd name="T51" fmla="*/ 2147483647 h 124"/>
              <a:gd name="T52" fmla="*/ 2147483647 w 367"/>
              <a:gd name="T53" fmla="*/ 2147483647 h 124"/>
              <a:gd name="T54" fmla="*/ 2147483647 w 367"/>
              <a:gd name="T55" fmla="*/ 2147483647 h 124"/>
              <a:gd name="T56" fmla="*/ 2147483647 w 367"/>
              <a:gd name="T57" fmla="*/ 2147483647 h 124"/>
              <a:gd name="T58" fmla="*/ 2147483647 w 367"/>
              <a:gd name="T59" fmla="*/ 2147483647 h 124"/>
              <a:gd name="T60" fmla="*/ 2147483647 w 367"/>
              <a:gd name="T61" fmla="*/ 2147483647 h 124"/>
              <a:gd name="T62" fmla="*/ 2147483647 w 367"/>
              <a:gd name="T63" fmla="*/ 2147483647 h 124"/>
              <a:gd name="T64" fmla="*/ 2147483647 w 367"/>
              <a:gd name="T65" fmla="*/ 2147483647 h 1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67"/>
              <a:gd name="T100" fmla="*/ 0 h 124"/>
              <a:gd name="T101" fmla="*/ 367 w 367"/>
              <a:gd name="T102" fmla="*/ 124 h 12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67" h="124">
                <a:moveTo>
                  <a:pt x="214" y="123"/>
                </a:moveTo>
                <a:lnTo>
                  <a:pt x="113" y="123"/>
                </a:lnTo>
                <a:lnTo>
                  <a:pt x="25" y="116"/>
                </a:lnTo>
                <a:lnTo>
                  <a:pt x="0" y="116"/>
                </a:lnTo>
                <a:lnTo>
                  <a:pt x="0" y="108"/>
                </a:lnTo>
                <a:lnTo>
                  <a:pt x="7" y="100"/>
                </a:lnTo>
                <a:lnTo>
                  <a:pt x="46" y="87"/>
                </a:lnTo>
                <a:lnTo>
                  <a:pt x="101" y="80"/>
                </a:lnTo>
                <a:lnTo>
                  <a:pt x="122" y="63"/>
                </a:lnTo>
                <a:lnTo>
                  <a:pt x="113" y="51"/>
                </a:lnTo>
                <a:lnTo>
                  <a:pt x="84" y="42"/>
                </a:lnTo>
                <a:lnTo>
                  <a:pt x="46" y="6"/>
                </a:lnTo>
                <a:lnTo>
                  <a:pt x="46" y="0"/>
                </a:lnTo>
                <a:lnTo>
                  <a:pt x="54" y="0"/>
                </a:lnTo>
                <a:lnTo>
                  <a:pt x="84" y="0"/>
                </a:lnTo>
                <a:lnTo>
                  <a:pt x="122" y="6"/>
                </a:lnTo>
                <a:lnTo>
                  <a:pt x="139" y="14"/>
                </a:lnTo>
                <a:lnTo>
                  <a:pt x="160" y="14"/>
                </a:lnTo>
                <a:lnTo>
                  <a:pt x="197" y="6"/>
                </a:lnTo>
                <a:lnTo>
                  <a:pt x="244" y="0"/>
                </a:lnTo>
                <a:lnTo>
                  <a:pt x="274" y="6"/>
                </a:lnTo>
                <a:lnTo>
                  <a:pt x="291" y="14"/>
                </a:lnTo>
                <a:lnTo>
                  <a:pt x="329" y="42"/>
                </a:lnTo>
                <a:lnTo>
                  <a:pt x="359" y="72"/>
                </a:lnTo>
                <a:lnTo>
                  <a:pt x="366" y="87"/>
                </a:lnTo>
                <a:lnTo>
                  <a:pt x="366" y="100"/>
                </a:lnTo>
                <a:lnTo>
                  <a:pt x="359" y="100"/>
                </a:lnTo>
                <a:lnTo>
                  <a:pt x="329" y="100"/>
                </a:lnTo>
                <a:lnTo>
                  <a:pt x="253" y="100"/>
                </a:lnTo>
                <a:lnTo>
                  <a:pt x="227" y="108"/>
                </a:lnTo>
                <a:lnTo>
                  <a:pt x="214" y="116"/>
                </a:lnTo>
                <a:lnTo>
                  <a:pt x="214" y="123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90" name="Freeform 38"/>
          <p:cNvSpPr>
            <a:spLocks noChangeArrowheads="1"/>
          </p:cNvSpPr>
          <p:nvPr/>
        </p:nvSpPr>
        <p:spPr bwMode="auto">
          <a:xfrm>
            <a:off x="7137400" y="3213100"/>
            <a:ext cx="41275" cy="9525"/>
          </a:xfrm>
          <a:custGeom>
            <a:avLst/>
            <a:gdLst>
              <a:gd name="T0" fmla="*/ 2147483647 w 115"/>
              <a:gd name="T1" fmla="*/ 0 h 27"/>
              <a:gd name="T2" fmla="*/ 2147483647 w 115"/>
              <a:gd name="T3" fmla="*/ 0 h 27"/>
              <a:gd name="T4" fmla="*/ 2147483647 w 115"/>
              <a:gd name="T5" fmla="*/ 2147483647 h 27"/>
              <a:gd name="T6" fmla="*/ 2147483647 w 115"/>
              <a:gd name="T7" fmla="*/ 2147483647 h 27"/>
              <a:gd name="T8" fmla="*/ 2147483647 w 115"/>
              <a:gd name="T9" fmla="*/ 2147483647 h 27"/>
              <a:gd name="T10" fmla="*/ 2147483647 w 115"/>
              <a:gd name="T11" fmla="*/ 2147483647 h 27"/>
              <a:gd name="T12" fmla="*/ 0 w 115"/>
              <a:gd name="T13" fmla="*/ 2147483647 h 27"/>
              <a:gd name="T14" fmla="*/ 2147483647 w 115"/>
              <a:gd name="T15" fmla="*/ 2147483647 h 27"/>
              <a:gd name="T16" fmla="*/ 2147483647 w 115"/>
              <a:gd name="T17" fmla="*/ 0 h 27"/>
              <a:gd name="T18" fmla="*/ 2147483647 w 115"/>
              <a:gd name="T19" fmla="*/ 0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"/>
              <a:gd name="T31" fmla="*/ 0 h 27"/>
              <a:gd name="T32" fmla="*/ 115 w 115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" h="27">
                <a:moveTo>
                  <a:pt x="16" y="0"/>
                </a:moveTo>
                <a:lnTo>
                  <a:pt x="67" y="0"/>
                </a:lnTo>
                <a:lnTo>
                  <a:pt x="105" y="8"/>
                </a:lnTo>
                <a:lnTo>
                  <a:pt x="114" y="17"/>
                </a:lnTo>
                <a:lnTo>
                  <a:pt x="83" y="26"/>
                </a:lnTo>
                <a:lnTo>
                  <a:pt x="7" y="26"/>
                </a:lnTo>
                <a:lnTo>
                  <a:pt x="0" y="17"/>
                </a:lnTo>
                <a:lnTo>
                  <a:pt x="7" y="8"/>
                </a:lnTo>
                <a:lnTo>
                  <a:pt x="16" y="0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91" name="Freeform 39"/>
          <p:cNvSpPr>
            <a:spLocks noChangeArrowheads="1"/>
          </p:cNvSpPr>
          <p:nvPr/>
        </p:nvSpPr>
        <p:spPr bwMode="auto">
          <a:xfrm>
            <a:off x="5973763" y="2373313"/>
            <a:ext cx="73025" cy="68262"/>
          </a:xfrm>
          <a:custGeom>
            <a:avLst/>
            <a:gdLst>
              <a:gd name="T0" fmla="*/ 2147483647 w 203"/>
              <a:gd name="T1" fmla="*/ 0 h 190"/>
              <a:gd name="T2" fmla="*/ 2147483647 w 203"/>
              <a:gd name="T3" fmla="*/ 2147483647 h 190"/>
              <a:gd name="T4" fmla="*/ 2147483647 w 203"/>
              <a:gd name="T5" fmla="*/ 2147483647 h 190"/>
              <a:gd name="T6" fmla="*/ 2147483647 w 203"/>
              <a:gd name="T7" fmla="*/ 2147483647 h 190"/>
              <a:gd name="T8" fmla="*/ 2147483647 w 203"/>
              <a:gd name="T9" fmla="*/ 2147483647 h 190"/>
              <a:gd name="T10" fmla="*/ 2147483647 w 203"/>
              <a:gd name="T11" fmla="*/ 2147483647 h 190"/>
              <a:gd name="T12" fmla="*/ 2147483647 w 203"/>
              <a:gd name="T13" fmla="*/ 2147483647 h 190"/>
              <a:gd name="T14" fmla="*/ 2147483647 w 203"/>
              <a:gd name="T15" fmla="*/ 2147483647 h 190"/>
              <a:gd name="T16" fmla="*/ 2147483647 w 203"/>
              <a:gd name="T17" fmla="*/ 2147483647 h 190"/>
              <a:gd name="T18" fmla="*/ 2147483647 w 203"/>
              <a:gd name="T19" fmla="*/ 2147483647 h 190"/>
              <a:gd name="T20" fmla="*/ 2147483647 w 203"/>
              <a:gd name="T21" fmla="*/ 2147483647 h 190"/>
              <a:gd name="T22" fmla="*/ 2147483647 w 203"/>
              <a:gd name="T23" fmla="*/ 2147483647 h 190"/>
              <a:gd name="T24" fmla="*/ 2147483647 w 203"/>
              <a:gd name="T25" fmla="*/ 2147483647 h 190"/>
              <a:gd name="T26" fmla="*/ 2147483647 w 203"/>
              <a:gd name="T27" fmla="*/ 2147483647 h 190"/>
              <a:gd name="T28" fmla="*/ 2147483647 w 203"/>
              <a:gd name="T29" fmla="*/ 2147483647 h 190"/>
              <a:gd name="T30" fmla="*/ 0 w 203"/>
              <a:gd name="T31" fmla="*/ 2147483647 h 190"/>
              <a:gd name="T32" fmla="*/ 2147483647 w 203"/>
              <a:gd name="T33" fmla="*/ 2147483647 h 190"/>
              <a:gd name="T34" fmla="*/ 2147483647 w 203"/>
              <a:gd name="T35" fmla="*/ 0 h 190"/>
              <a:gd name="T36" fmla="*/ 2147483647 w 203"/>
              <a:gd name="T37" fmla="*/ 0 h 190"/>
              <a:gd name="T38" fmla="*/ 2147483647 w 203"/>
              <a:gd name="T39" fmla="*/ 0 h 1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3"/>
              <a:gd name="T61" fmla="*/ 0 h 190"/>
              <a:gd name="T62" fmla="*/ 203 w 203"/>
              <a:gd name="T63" fmla="*/ 190 h 1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3" h="190">
                <a:moveTo>
                  <a:pt x="29" y="0"/>
                </a:moveTo>
                <a:lnTo>
                  <a:pt x="97" y="51"/>
                </a:lnTo>
                <a:lnTo>
                  <a:pt x="135" y="100"/>
                </a:lnTo>
                <a:lnTo>
                  <a:pt x="189" y="160"/>
                </a:lnTo>
                <a:lnTo>
                  <a:pt x="202" y="181"/>
                </a:lnTo>
                <a:lnTo>
                  <a:pt x="202" y="189"/>
                </a:lnTo>
                <a:lnTo>
                  <a:pt x="189" y="189"/>
                </a:lnTo>
                <a:lnTo>
                  <a:pt x="164" y="189"/>
                </a:lnTo>
                <a:lnTo>
                  <a:pt x="126" y="173"/>
                </a:lnTo>
                <a:lnTo>
                  <a:pt x="114" y="160"/>
                </a:lnTo>
                <a:lnTo>
                  <a:pt x="105" y="152"/>
                </a:lnTo>
                <a:lnTo>
                  <a:pt x="76" y="124"/>
                </a:lnTo>
                <a:lnTo>
                  <a:pt x="37" y="108"/>
                </a:lnTo>
                <a:lnTo>
                  <a:pt x="21" y="79"/>
                </a:lnTo>
                <a:lnTo>
                  <a:pt x="13" y="64"/>
                </a:lnTo>
                <a:lnTo>
                  <a:pt x="0" y="36"/>
                </a:lnTo>
                <a:lnTo>
                  <a:pt x="13" y="7"/>
                </a:lnTo>
                <a:lnTo>
                  <a:pt x="21" y="0"/>
                </a:lnTo>
                <a:lnTo>
                  <a:pt x="29" y="0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92" name="Freeform 40"/>
          <p:cNvSpPr>
            <a:spLocks noChangeArrowheads="1"/>
          </p:cNvSpPr>
          <p:nvPr/>
        </p:nvSpPr>
        <p:spPr bwMode="auto">
          <a:xfrm>
            <a:off x="5899150" y="2274888"/>
            <a:ext cx="25400" cy="69850"/>
          </a:xfrm>
          <a:custGeom>
            <a:avLst/>
            <a:gdLst>
              <a:gd name="T0" fmla="*/ 0 w 70"/>
              <a:gd name="T1" fmla="*/ 0 h 194"/>
              <a:gd name="T2" fmla="*/ 2147483647 w 70"/>
              <a:gd name="T3" fmla="*/ 2147483647 h 194"/>
              <a:gd name="T4" fmla="*/ 2147483647 w 70"/>
              <a:gd name="T5" fmla="*/ 2147483647 h 194"/>
              <a:gd name="T6" fmla="*/ 2147483647 w 70"/>
              <a:gd name="T7" fmla="*/ 2147483647 h 194"/>
              <a:gd name="T8" fmla="*/ 2147483647 w 70"/>
              <a:gd name="T9" fmla="*/ 2147483647 h 194"/>
              <a:gd name="T10" fmla="*/ 2147483647 w 70"/>
              <a:gd name="T11" fmla="*/ 2147483647 h 194"/>
              <a:gd name="T12" fmla="*/ 2147483647 w 70"/>
              <a:gd name="T13" fmla="*/ 2147483647 h 194"/>
              <a:gd name="T14" fmla="*/ 2147483647 w 70"/>
              <a:gd name="T15" fmla="*/ 2147483647 h 194"/>
              <a:gd name="T16" fmla="*/ 2147483647 w 70"/>
              <a:gd name="T17" fmla="*/ 2147483647 h 194"/>
              <a:gd name="T18" fmla="*/ 2147483647 w 70"/>
              <a:gd name="T19" fmla="*/ 2147483647 h 194"/>
              <a:gd name="T20" fmla="*/ 2147483647 w 70"/>
              <a:gd name="T21" fmla="*/ 2147483647 h 194"/>
              <a:gd name="T22" fmla="*/ 2147483647 w 70"/>
              <a:gd name="T23" fmla="*/ 2147483647 h 194"/>
              <a:gd name="T24" fmla="*/ 2147483647 w 70"/>
              <a:gd name="T25" fmla="*/ 2147483647 h 194"/>
              <a:gd name="T26" fmla="*/ 2147483647 w 70"/>
              <a:gd name="T27" fmla="*/ 2147483647 h 194"/>
              <a:gd name="T28" fmla="*/ 2147483647 w 70"/>
              <a:gd name="T29" fmla="*/ 2147483647 h 194"/>
              <a:gd name="T30" fmla="*/ 0 w 70"/>
              <a:gd name="T31" fmla="*/ 0 h 194"/>
              <a:gd name="T32" fmla="*/ 0 w 70"/>
              <a:gd name="T33" fmla="*/ 0 h 1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194"/>
              <a:gd name="T53" fmla="*/ 70 w 70"/>
              <a:gd name="T54" fmla="*/ 194 h 1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194">
                <a:moveTo>
                  <a:pt x="0" y="0"/>
                </a:moveTo>
                <a:lnTo>
                  <a:pt x="30" y="12"/>
                </a:lnTo>
                <a:lnTo>
                  <a:pt x="55" y="12"/>
                </a:lnTo>
                <a:lnTo>
                  <a:pt x="69" y="12"/>
                </a:lnTo>
                <a:lnTo>
                  <a:pt x="55" y="27"/>
                </a:lnTo>
                <a:lnTo>
                  <a:pt x="38" y="56"/>
                </a:lnTo>
                <a:lnTo>
                  <a:pt x="38" y="92"/>
                </a:lnTo>
                <a:lnTo>
                  <a:pt x="38" y="120"/>
                </a:lnTo>
                <a:lnTo>
                  <a:pt x="55" y="145"/>
                </a:lnTo>
                <a:lnTo>
                  <a:pt x="55" y="172"/>
                </a:lnTo>
                <a:lnTo>
                  <a:pt x="55" y="180"/>
                </a:lnTo>
                <a:lnTo>
                  <a:pt x="47" y="193"/>
                </a:lnTo>
                <a:lnTo>
                  <a:pt x="30" y="165"/>
                </a:lnTo>
                <a:lnTo>
                  <a:pt x="17" y="120"/>
                </a:lnTo>
                <a:lnTo>
                  <a:pt x="9" y="64"/>
                </a:lnTo>
                <a:lnTo>
                  <a:pt x="0" y="0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93" name="Freeform 41"/>
          <p:cNvSpPr>
            <a:spLocks noChangeArrowheads="1"/>
          </p:cNvSpPr>
          <p:nvPr/>
        </p:nvSpPr>
        <p:spPr bwMode="auto">
          <a:xfrm>
            <a:off x="5872163" y="2162175"/>
            <a:ext cx="20637" cy="22225"/>
          </a:xfrm>
          <a:custGeom>
            <a:avLst/>
            <a:gdLst>
              <a:gd name="T0" fmla="*/ 0 w 57"/>
              <a:gd name="T1" fmla="*/ 2147483647 h 62"/>
              <a:gd name="T2" fmla="*/ 2147483647 w 57"/>
              <a:gd name="T3" fmla="*/ 0 h 62"/>
              <a:gd name="T4" fmla="*/ 2147483647 w 57"/>
              <a:gd name="T5" fmla="*/ 0 h 62"/>
              <a:gd name="T6" fmla="*/ 2147483647 w 57"/>
              <a:gd name="T7" fmla="*/ 2147483647 h 62"/>
              <a:gd name="T8" fmla="*/ 2147483647 w 57"/>
              <a:gd name="T9" fmla="*/ 2147483647 h 62"/>
              <a:gd name="T10" fmla="*/ 2147483647 w 57"/>
              <a:gd name="T11" fmla="*/ 2147483647 h 62"/>
              <a:gd name="T12" fmla="*/ 2147483647 w 57"/>
              <a:gd name="T13" fmla="*/ 2147483647 h 62"/>
              <a:gd name="T14" fmla="*/ 2147483647 w 57"/>
              <a:gd name="T15" fmla="*/ 2147483647 h 62"/>
              <a:gd name="T16" fmla="*/ 2147483647 w 57"/>
              <a:gd name="T17" fmla="*/ 2147483647 h 62"/>
              <a:gd name="T18" fmla="*/ 0 w 57"/>
              <a:gd name="T19" fmla="*/ 2147483647 h 62"/>
              <a:gd name="T20" fmla="*/ 0 w 57"/>
              <a:gd name="T21" fmla="*/ 2147483647 h 62"/>
              <a:gd name="T22" fmla="*/ 0 w 57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7"/>
              <a:gd name="T37" fmla="*/ 0 h 62"/>
              <a:gd name="T38" fmla="*/ 57 w 57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7" h="62">
                <a:moveTo>
                  <a:pt x="0" y="7"/>
                </a:moveTo>
                <a:lnTo>
                  <a:pt x="16" y="0"/>
                </a:lnTo>
                <a:lnTo>
                  <a:pt x="39" y="0"/>
                </a:lnTo>
                <a:lnTo>
                  <a:pt x="47" y="7"/>
                </a:lnTo>
                <a:lnTo>
                  <a:pt x="56" y="16"/>
                </a:lnTo>
                <a:lnTo>
                  <a:pt x="47" y="53"/>
                </a:lnTo>
                <a:lnTo>
                  <a:pt x="39" y="61"/>
                </a:lnTo>
                <a:lnTo>
                  <a:pt x="16" y="53"/>
                </a:lnTo>
                <a:lnTo>
                  <a:pt x="7" y="45"/>
                </a:lnTo>
                <a:lnTo>
                  <a:pt x="0" y="24"/>
                </a:lnTo>
                <a:lnTo>
                  <a:pt x="0" y="7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94" name="Freeform 42"/>
          <p:cNvSpPr>
            <a:spLocks noChangeArrowheads="1"/>
          </p:cNvSpPr>
          <p:nvPr/>
        </p:nvSpPr>
        <p:spPr bwMode="auto">
          <a:xfrm>
            <a:off x="5902325" y="2176463"/>
            <a:ext cx="14288" cy="34925"/>
          </a:xfrm>
          <a:custGeom>
            <a:avLst/>
            <a:gdLst>
              <a:gd name="T0" fmla="*/ 0 w 40"/>
              <a:gd name="T1" fmla="*/ 0 h 97"/>
              <a:gd name="T2" fmla="*/ 2147483647 w 40"/>
              <a:gd name="T3" fmla="*/ 2147483647 h 97"/>
              <a:gd name="T4" fmla="*/ 2147483647 w 40"/>
              <a:gd name="T5" fmla="*/ 2147483647 h 97"/>
              <a:gd name="T6" fmla="*/ 2147483647 w 40"/>
              <a:gd name="T7" fmla="*/ 2147483647 h 97"/>
              <a:gd name="T8" fmla="*/ 2147483647 w 40"/>
              <a:gd name="T9" fmla="*/ 2147483647 h 97"/>
              <a:gd name="T10" fmla="*/ 2147483647 w 40"/>
              <a:gd name="T11" fmla="*/ 2147483647 h 97"/>
              <a:gd name="T12" fmla="*/ 2147483647 w 40"/>
              <a:gd name="T13" fmla="*/ 2147483647 h 97"/>
              <a:gd name="T14" fmla="*/ 0 w 40"/>
              <a:gd name="T15" fmla="*/ 2147483647 h 97"/>
              <a:gd name="T16" fmla="*/ 0 w 40"/>
              <a:gd name="T17" fmla="*/ 0 h 97"/>
              <a:gd name="T18" fmla="*/ 0 w 40"/>
              <a:gd name="T19" fmla="*/ 0 h 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97"/>
              <a:gd name="T32" fmla="*/ 40 w 40"/>
              <a:gd name="T33" fmla="*/ 97 h 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97">
                <a:moveTo>
                  <a:pt x="0" y="0"/>
                </a:moveTo>
                <a:lnTo>
                  <a:pt x="30" y="15"/>
                </a:lnTo>
                <a:lnTo>
                  <a:pt x="39" y="23"/>
                </a:lnTo>
                <a:lnTo>
                  <a:pt x="39" y="44"/>
                </a:lnTo>
                <a:lnTo>
                  <a:pt x="22" y="81"/>
                </a:lnTo>
                <a:lnTo>
                  <a:pt x="8" y="96"/>
                </a:lnTo>
                <a:lnTo>
                  <a:pt x="8" y="81"/>
                </a:lnTo>
                <a:lnTo>
                  <a:pt x="0" y="23"/>
                </a:lnTo>
                <a:lnTo>
                  <a:pt x="0" y="0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95" name="Freeform 43"/>
          <p:cNvSpPr>
            <a:spLocks noChangeArrowheads="1"/>
          </p:cNvSpPr>
          <p:nvPr/>
        </p:nvSpPr>
        <p:spPr bwMode="auto">
          <a:xfrm>
            <a:off x="5911850" y="2224088"/>
            <a:ext cx="17463" cy="36512"/>
          </a:xfrm>
          <a:custGeom>
            <a:avLst/>
            <a:gdLst>
              <a:gd name="T0" fmla="*/ 2147483647 w 49"/>
              <a:gd name="T1" fmla="*/ 0 h 102"/>
              <a:gd name="T2" fmla="*/ 2147483647 w 49"/>
              <a:gd name="T3" fmla="*/ 2147483647 h 102"/>
              <a:gd name="T4" fmla="*/ 2147483647 w 49"/>
              <a:gd name="T5" fmla="*/ 2147483647 h 102"/>
              <a:gd name="T6" fmla="*/ 2147483647 w 49"/>
              <a:gd name="T7" fmla="*/ 2147483647 h 102"/>
              <a:gd name="T8" fmla="*/ 2147483647 w 49"/>
              <a:gd name="T9" fmla="*/ 2147483647 h 102"/>
              <a:gd name="T10" fmla="*/ 2147483647 w 49"/>
              <a:gd name="T11" fmla="*/ 2147483647 h 102"/>
              <a:gd name="T12" fmla="*/ 2147483647 w 49"/>
              <a:gd name="T13" fmla="*/ 2147483647 h 102"/>
              <a:gd name="T14" fmla="*/ 0 w 49"/>
              <a:gd name="T15" fmla="*/ 2147483647 h 102"/>
              <a:gd name="T16" fmla="*/ 0 w 49"/>
              <a:gd name="T17" fmla="*/ 2147483647 h 102"/>
              <a:gd name="T18" fmla="*/ 2147483647 w 49"/>
              <a:gd name="T19" fmla="*/ 0 h 102"/>
              <a:gd name="T20" fmla="*/ 2147483647 w 49"/>
              <a:gd name="T21" fmla="*/ 0 h 1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"/>
              <a:gd name="T34" fmla="*/ 0 h 102"/>
              <a:gd name="T35" fmla="*/ 49 w 49"/>
              <a:gd name="T36" fmla="*/ 102 h 1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" h="102">
                <a:moveTo>
                  <a:pt x="17" y="0"/>
                </a:moveTo>
                <a:lnTo>
                  <a:pt x="38" y="29"/>
                </a:lnTo>
                <a:lnTo>
                  <a:pt x="48" y="36"/>
                </a:lnTo>
                <a:lnTo>
                  <a:pt x="38" y="57"/>
                </a:lnTo>
                <a:lnTo>
                  <a:pt x="30" y="101"/>
                </a:lnTo>
                <a:lnTo>
                  <a:pt x="17" y="101"/>
                </a:lnTo>
                <a:lnTo>
                  <a:pt x="9" y="85"/>
                </a:lnTo>
                <a:lnTo>
                  <a:pt x="0" y="49"/>
                </a:lnTo>
                <a:lnTo>
                  <a:pt x="0" y="29"/>
                </a:lnTo>
                <a:lnTo>
                  <a:pt x="17" y="0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96" name="Freeform 44"/>
          <p:cNvSpPr>
            <a:spLocks noChangeArrowheads="1"/>
          </p:cNvSpPr>
          <p:nvPr/>
        </p:nvSpPr>
        <p:spPr bwMode="auto">
          <a:xfrm>
            <a:off x="5881688" y="2192338"/>
            <a:ext cx="17462" cy="23812"/>
          </a:xfrm>
          <a:custGeom>
            <a:avLst/>
            <a:gdLst>
              <a:gd name="T0" fmla="*/ 0 w 49"/>
              <a:gd name="T1" fmla="*/ 0 h 66"/>
              <a:gd name="T2" fmla="*/ 2147483647 w 49"/>
              <a:gd name="T3" fmla="*/ 2147483647 h 66"/>
              <a:gd name="T4" fmla="*/ 2147483647 w 49"/>
              <a:gd name="T5" fmla="*/ 2147483647 h 66"/>
              <a:gd name="T6" fmla="*/ 2147483647 w 49"/>
              <a:gd name="T7" fmla="*/ 2147483647 h 66"/>
              <a:gd name="T8" fmla="*/ 0 w 49"/>
              <a:gd name="T9" fmla="*/ 2147483647 h 66"/>
              <a:gd name="T10" fmla="*/ 0 w 49"/>
              <a:gd name="T11" fmla="*/ 2147483647 h 66"/>
              <a:gd name="T12" fmla="*/ 0 w 49"/>
              <a:gd name="T13" fmla="*/ 0 h 66"/>
              <a:gd name="T14" fmla="*/ 0 w 49"/>
              <a:gd name="T15" fmla="*/ 0 h 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"/>
              <a:gd name="T25" fmla="*/ 0 h 66"/>
              <a:gd name="T26" fmla="*/ 49 w 49"/>
              <a:gd name="T27" fmla="*/ 66 h 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" h="66">
                <a:moveTo>
                  <a:pt x="0" y="0"/>
                </a:moveTo>
                <a:lnTo>
                  <a:pt x="40" y="44"/>
                </a:lnTo>
                <a:lnTo>
                  <a:pt x="48" y="65"/>
                </a:lnTo>
                <a:lnTo>
                  <a:pt x="18" y="52"/>
                </a:lnTo>
                <a:lnTo>
                  <a:pt x="0" y="3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97" name="Freeform 45"/>
          <p:cNvSpPr>
            <a:spLocks noChangeArrowheads="1"/>
          </p:cNvSpPr>
          <p:nvPr/>
        </p:nvSpPr>
        <p:spPr bwMode="auto">
          <a:xfrm>
            <a:off x="5260975" y="2255838"/>
            <a:ext cx="44450" cy="17462"/>
          </a:xfrm>
          <a:custGeom>
            <a:avLst/>
            <a:gdLst>
              <a:gd name="T0" fmla="*/ 0 w 124"/>
              <a:gd name="T1" fmla="*/ 2147483647 h 49"/>
              <a:gd name="T2" fmla="*/ 2147483647 w 124"/>
              <a:gd name="T3" fmla="*/ 2147483647 h 49"/>
              <a:gd name="T4" fmla="*/ 2147483647 w 124"/>
              <a:gd name="T5" fmla="*/ 0 h 49"/>
              <a:gd name="T6" fmla="*/ 2147483647 w 124"/>
              <a:gd name="T7" fmla="*/ 0 h 49"/>
              <a:gd name="T8" fmla="*/ 2147483647 w 124"/>
              <a:gd name="T9" fmla="*/ 2147483647 h 49"/>
              <a:gd name="T10" fmla="*/ 2147483647 w 124"/>
              <a:gd name="T11" fmla="*/ 2147483647 h 49"/>
              <a:gd name="T12" fmla="*/ 2147483647 w 124"/>
              <a:gd name="T13" fmla="*/ 2147483647 h 49"/>
              <a:gd name="T14" fmla="*/ 0 w 124"/>
              <a:gd name="T15" fmla="*/ 2147483647 h 49"/>
              <a:gd name="T16" fmla="*/ 0 w 124"/>
              <a:gd name="T17" fmla="*/ 2147483647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"/>
              <a:gd name="T28" fmla="*/ 0 h 49"/>
              <a:gd name="T29" fmla="*/ 124 w 124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" h="49">
                <a:moveTo>
                  <a:pt x="0" y="48"/>
                </a:moveTo>
                <a:lnTo>
                  <a:pt x="39" y="18"/>
                </a:lnTo>
                <a:lnTo>
                  <a:pt x="84" y="0"/>
                </a:lnTo>
                <a:lnTo>
                  <a:pt x="123" y="0"/>
                </a:lnTo>
                <a:lnTo>
                  <a:pt x="115" y="9"/>
                </a:lnTo>
                <a:lnTo>
                  <a:pt x="77" y="39"/>
                </a:lnTo>
                <a:lnTo>
                  <a:pt x="39" y="48"/>
                </a:lnTo>
                <a:lnTo>
                  <a:pt x="0" y="48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98" name="Freeform 46"/>
          <p:cNvSpPr>
            <a:spLocks noChangeArrowheads="1"/>
          </p:cNvSpPr>
          <p:nvPr/>
        </p:nvSpPr>
        <p:spPr bwMode="auto">
          <a:xfrm>
            <a:off x="5237163" y="2279650"/>
            <a:ext cx="19050" cy="6350"/>
          </a:xfrm>
          <a:custGeom>
            <a:avLst/>
            <a:gdLst>
              <a:gd name="T0" fmla="*/ 0 w 53"/>
              <a:gd name="T1" fmla="*/ 0 h 18"/>
              <a:gd name="T2" fmla="*/ 2147483647 w 53"/>
              <a:gd name="T3" fmla="*/ 0 h 18"/>
              <a:gd name="T4" fmla="*/ 2147483647 w 53"/>
              <a:gd name="T5" fmla="*/ 0 h 18"/>
              <a:gd name="T6" fmla="*/ 2147483647 w 53"/>
              <a:gd name="T7" fmla="*/ 2147483647 h 18"/>
              <a:gd name="T8" fmla="*/ 2147483647 w 53"/>
              <a:gd name="T9" fmla="*/ 2147483647 h 18"/>
              <a:gd name="T10" fmla="*/ 2147483647 w 53"/>
              <a:gd name="T11" fmla="*/ 2147483647 h 18"/>
              <a:gd name="T12" fmla="*/ 0 w 53"/>
              <a:gd name="T13" fmla="*/ 0 h 18"/>
              <a:gd name="T14" fmla="*/ 0 w 53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"/>
              <a:gd name="T25" fmla="*/ 0 h 18"/>
              <a:gd name="T26" fmla="*/ 53 w 53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" h="18">
                <a:moveTo>
                  <a:pt x="0" y="0"/>
                </a:moveTo>
                <a:lnTo>
                  <a:pt x="39" y="0"/>
                </a:lnTo>
                <a:lnTo>
                  <a:pt x="52" y="0"/>
                </a:lnTo>
                <a:lnTo>
                  <a:pt x="52" y="8"/>
                </a:lnTo>
                <a:lnTo>
                  <a:pt x="39" y="17"/>
                </a:lnTo>
                <a:lnTo>
                  <a:pt x="21" y="8"/>
                </a:lnTo>
                <a:lnTo>
                  <a:pt x="0" y="0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99" name="Freeform 47"/>
          <p:cNvSpPr>
            <a:spLocks noChangeArrowheads="1"/>
          </p:cNvSpPr>
          <p:nvPr/>
        </p:nvSpPr>
        <p:spPr bwMode="auto">
          <a:xfrm>
            <a:off x="5200650" y="2298700"/>
            <a:ext cx="36513" cy="12700"/>
          </a:xfrm>
          <a:custGeom>
            <a:avLst/>
            <a:gdLst>
              <a:gd name="T0" fmla="*/ 2147483647 w 102"/>
              <a:gd name="T1" fmla="*/ 0 h 37"/>
              <a:gd name="T2" fmla="*/ 2147483647 w 102"/>
              <a:gd name="T3" fmla="*/ 0 h 37"/>
              <a:gd name="T4" fmla="*/ 2147483647 w 102"/>
              <a:gd name="T5" fmla="*/ 0 h 37"/>
              <a:gd name="T6" fmla="*/ 2147483647 w 102"/>
              <a:gd name="T7" fmla="*/ 2147483647 h 37"/>
              <a:gd name="T8" fmla="*/ 2147483647 w 102"/>
              <a:gd name="T9" fmla="*/ 2147483647 h 37"/>
              <a:gd name="T10" fmla="*/ 2147483647 w 102"/>
              <a:gd name="T11" fmla="*/ 2147483647 h 37"/>
              <a:gd name="T12" fmla="*/ 2147483647 w 102"/>
              <a:gd name="T13" fmla="*/ 2147483647 h 37"/>
              <a:gd name="T14" fmla="*/ 0 w 102"/>
              <a:gd name="T15" fmla="*/ 2147483647 h 37"/>
              <a:gd name="T16" fmla="*/ 0 w 102"/>
              <a:gd name="T17" fmla="*/ 2147483647 h 37"/>
              <a:gd name="T18" fmla="*/ 2147483647 w 102"/>
              <a:gd name="T19" fmla="*/ 2147483647 h 37"/>
              <a:gd name="T20" fmla="*/ 2147483647 w 102"/>
              <a:gd name="T21" fmla="*/ 0 h 37"/>
              <a:gd name="T22" fmla="*/ 2147483647 w 102"/>
              <a:gd name="T23" fmla="*/ 0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"/>
              <a:gd name="T37" fmla="*/ 0 h 37"/>
              <a:gd name="T38" fmla="*/ 102 w 102"/>
              <a:gd name="T39" fmla="*/ 37 h 3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" h="37">
                <a:moveTo>
                  <a:pt x="45" y="0"/>
                </a:moveTo>
                <a:lnTo>
                  <a:pt x="83" y="0"/>
                </a:lnTo>
                <a:lnTo>
                  <a:pt x="101" y="0"/>
                </a:lnTo>
                <a:lnTo>
                  <a:pt x="101" y="8"/>
                </a:lnTo>
                <a:lnTo>
                  <a:pt x="75" y="28"/>
                </a:lnTo>
                <a:lnTo>
                  <a:pt x="37" y="36"/>
                </a:lnTo>
                <a:lnTo>
                  <a:pt x="7" y="36"/>
                </a:lnTo>
                <a:lnTo>
                  <a:pt x="0" y="36"/>
                </a:lnTo>
                <a:lnTo>
                  <a:pt x="0" y="20"/>
                </a:lnTo>
                <a:lnTo>
                  <a:pt x="37" y="8"/>
                </a:lnTo>
                <a:lnTo>
                  <a:pt x="45" y="0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00" name="Freeform 48"/>
          <p:cNvSpPr>
            <a:spLocks noChangeArrowheads="1"/>
          </p:cNvSpPr>
          <p:nvPr/>
        </p:nvSpPr>
        <p:spPr bwMode="auto">
          <a:xfrm>
            <a:off x="5221288" y="3208338"/>
            <a:ext cx="41275" cy="17462"/>
          </a:xfrm>
          <a:custGeom>
            <a:avLst/>
            <a:gdLst>
              <a:gd name="T0" fmla="*/ 2147483647 w 115"/>
              <a:gd name="T1" fmla="*/ 2147483647 h 50"/>
              <a:gd name="T2" fmla="*/ 2147483647 w 115"/>
              <a:gd name="T3" fmla="*/ 0 h 50"/>
              <a:gd name="T4" fmla="*/ 2147483647 w 115"/>
              <a:gd name="T5" fmla="*/ 2147483647 h 50"/>
              <a:gd name="T6" fmla="*/ 2147483647 w 115"/>
              <a:gd name="T7" fmla="*/ 2147483647 h 50"/>
              <a:gd name="T8" fmla="*/ 2147483647 w 115"/>
              <a:gd name="T9" fmla="*/ 2147483647 h 50"/>
              <a:gd name="T10" fmla="*/ 2147483647 w 115"/>
              <a:gd name="T11" fmla="*/ 2147483647 h 50"/>
              <a:gd name="T12" fmla="*/ 2147483647 w 115"/>
              <a:gd name="T13" fmla="*/ 2147483647 h 50"/>
              <a:gd name="T14" fmla="*/ 2147483647 w 115"/>
              <a:gd name="T15" fmla="*/ 2147483647 h 50"/>
              <a:gd name="T16" fmla="*/ 0 w 115"/>
              <a:gd name="T17" fmla="*/ 2147483647 h 50"/>
              <a:gd name="T18" fmla="*/ 2147483647 w 115"/>
              <a:gd name="T19" fmla="*/ 2147483647 h 50"/>
              <a:gd name="T20" fmla="*/ 2147483647 w 115"/>
              <a:gd name="T21" fmla="*/ 2147483647 h 50"/>
              <a:gd name="T22" fmla="*/ 2147483647 w 115"/>
              <a:gd name="T23" fmla="*/ 2147483647 h 50"/>
              <a:gd name="T24" fmla="*/ 2147483647 w 115"/>
              <a:gd name="T25" fmla="*/ 2147483647 h 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"/>
              <a:gd name="T40" fmla="*/ 0 h 50"/>
              <a:gd name="T41" fmla="*/ 115 w 115"/>
              <a:gd name="T42" fmla="*/ 50 h 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" h="50">
                <a:moveTo>
                  <a:pt x="59" y="12"/>
                </a:moveTo>
                <a:lnTo>
                  <a:pt x="84" y="0"/>
                </a:lnTo>
                <a:lnTo>
                  <a:pt x="106" y="12"/>
                </a:lnTo>
                <a:lnTo>
                  <a:pt x="114" y="12"/>
                </a:lnTo>
                <a:lnTo>
                  <a:pt x="106" y="20"/>
                </a:lnTo>
                <a:lnTo>
                  <a:pt x="84" y="28"/>
                </a:lnTo>
                <a:lnTo>
                  <a:pt x="46" y="49"/>
                </a:lnTo>
                <a:lnTo>
                  <a:pt x="21" y="49"/>
                </a:lnTo>
                <a:lnTo>
                  <a:pt x="0" y="36"/>
                </a:lnTo>
                <a:lnTo>
                  <a:pt x="8" y="28"/>
                </a:lnTo>
                <a:lnTo>
                  <a:pt x="38" y="12"/>
                </a:lnTo>
                <a:lnTo>
                  <a:pt x="59" y="12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01" name="Freeform 49"/>
          <p:cNvSpPr>
            <a:spLocks noChangeArrowheads="1"/>
          </p:cNvSpPr>
          <p:nvPr/>
        </p:nvSpPr>
        <p:spPr bwMode="auto">
          <a:xfrm>
            <a:off x="5194300" y="3187700"/>
            <a:ext cx="34925" cy="19050"/>
          </a:xfrm>
          <a:custGeom>
            <a:avLst/>
            <a:gdLst>
              <a:gd name="T0" fmla="*/ 2147483647 w 98"/>
              <a:gd name="T1" fmla="*/ 2147483647 h 54"/>
              <a:gd name="T2" fmla="*/ 0 w 98"/>
              <a:gd name="T3" fmla="*/ 2147483647 h 54"/>
              <a:gd name="T4" fmla="*/ 0 w 98"/>
              <a:gd name="T5" fmla="*/ 0 h 54"/>
              <a:gd name="T6" fmla="*/ 2147483647 w 98"/>
              <a:gd name="T7" fmla="*/ 0 h 54"/>
              <a:gd name="T8" fmla="*/ 2147483647 w 98"/>
              <a:gd name="T9" fmla="*/ 2147483647 h 54"/>
              <a:gd name="T10" fmla="*/ 2147483647 w 98"/>
              <a:gd name="T11" fmla="*/ 2147483647 h 54"/>
              <a:gd name="T12" fmla="*/ 2147483647 w 98"/>
              <a:gd name="T13" fmla="*/ 2147483647 h 54"/>
              <a:gd name="T14" fmla="*/ 2147483647 w 98"/>
              <a:gd name="T15" fmla="*/ 2147483647 h 54"/>
              <a:gd name="T16" fmla="*/ 2147483647 w 98"/>
              <a:gd name="T17" fmla="*/ 2147483647 h 54"/>
              <a:gd name="T18" fmla="*/ 2147483647 w 98"/>
              <a:gd name="T19" fmla="*/ 2147483647 h 54"/>
              <a:gd name="T20" fmla="*/ 2147483647 w 98"/>
              <a:gd name="T21" fmla="*/ 2147483647 h 54"/>
              <a:gd name="T22" fmla="*/ 2147483647 w 98"/>
              <a:gd name="T23" fmla="*/ 2147483647 h 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8"/>
              <a:gd name="T37" fmla="*/ 0 h 54"/>
              <a:gd name="T38" fmla="*/ 98 w 98"/>
              <a:gd name="T39" fmla="*/ 54 h 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8" h="54">
                <a:moveTo>
                  <a:pt x="29" y="36"/>
                </a:moveTo>
                <a:lnTo>
                  <a:pt x="0" y="15"/>
                </a:lnTo>
                <a:lnTo>
                  <a:pt x="0" y="0"/>
                </a:lnTo>
                <a:lnTo>
                  <a:pt x="29" y="0"/>
                </a:lnTo>
                <a:lnTo>
                  <a:pt x="59" y="7"/>
                </a:lnTo>
                <a:lnTo>
                  <a:pt x="83" y="24"/>
                </a:lnTo>
                <a:lnTo>
                  <a:pt x="97" y="36"/>
                </a:lnTo>
                <a:lnTo>
                  <a:pt x="83" y="45"/>
                </a:lnTo>
                <a:lnTo>
                  <a:pt x="75" y="53"/>
                </a:lnTo>
                <a:lnTo>
                  <a:pt x="37" y="45"/>
                </a:lnTo>
                <a:lnTo>
                  <a:pt x="29" y="36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02" name="Freeform 50"/>
          <p:cNvSpPr>
            <a:spLocks noChangeArrowheads="1"/>
          </p:cNvSpPr>
          <p:nvPr/>
        </p:nvSpPr>
        <p:spPr bwMode="auto">
          <a:xfrm>
            <a:off x="6891338" y="2595563"/>
            <a:ext cx="136525" cy="130175"/>
          </a:xfrm>
          <a:custGeom>
            <a:avLst/>
            <a:gdLst>
              <a:gd name="T0" fmla="*/ 2147483647 w 380"/>
              <a:gd name="T1" fmla="*/ 2147483647 h 362"/>
              <a:gd name="T2" fmla="*/ 2147483647 w 380"/>
              <a:gd name="T3" fmla="*/ 2147483647 h 362"/>
              <a:gd name="T4" fmla="*/ 2147483647 w 380"/>
              <a:gd name="T5" fmla="*/ 2147483647 h 362"/>
              <a:gd name="T6" fmla="*/ 2147483647 w 380"/>
              <a:gd name="T7" fmla="*/ 2147483647 h 362"/>
              <a:gd name="T8" fmla="*/ 2147483647 w 380"/>
              <a:gd name="T9" fmla="*/ 2147483647 h 362"/>
              <a:gd name="T10" fmla="*/ 2147483647 w 380"/>
              <a:gd name="T11" fmla="*/ 2147483647 h 362"/>
              <a:gd name="T12" fmla="*/ 2147483647 w 380"/>
              <a:gd name="T13" fmla="*/ 2147483647 h 362"/>
              <a:gd name="T14" fmla="*/ 2147483647 w 380"/>
              <a:gd name="T15" fmla="*/ 2147483647 h 362"/>
              <a:gd name="T16" fmla="*/ 2147483647 w 380"/>
              <a:gd name="T17" fmla="*/ 2147483647 h 362"/>
              <a:gd name="T18" fmla="*/ 2147483647 w 380"/>
              <a:gd name="T19" fmla="*/ 2147483647 h 362"/>
              <a:gd name="T20" fmla="*/ 2147483647 w 380"/>
              <a:gd name="T21" fmla="*/ 2147483647 h 362"/>
              <a:gd name="T22" fmla="*/ 2147483647 w 380"/>
              <a:gd name="T23" fmla="*/ 2147483647 h 362"/>
              <a:gd name="T24" fmla="*/ 2147483647 w 380"/>
              <a:gd name="T25" fmla="*/ 2147483647 h 362"/>
              <a:gd name="T26" fmla="*/ 2147483647 w 380"/>
              <a:gd name="T27" fmla="*/ 2147483647 h 362"/>
              <a:gd name="T28" fmla="*/ 2147483647 w 380"/>
              <a:gd name="T29" fmla="*/ 2147483647 h 362"/>
              <a:gd name="T30" fmla="*/ 0 w 380"/>
              <a:gd name="T31" fmla="*/ 2147483647 h 362"/>
              <a:gd name="T32" fmla="*/ 0 w 380"/>
              <a:gd name="T33" fmla="*/ 2147483647 h 362"/>
              <a:gd name="T34" fmla="*/ 0 w 380"/>
              <a:gd name="T35" fmla="*/ 2147483647 h 362"/>
              <a:gd name="T36" fmla="*/ 2147483647 w 380"/>
              <a:gd name="T37" fmla="*/ 2147483647 h 362"/>
              <a:gd name="T38" fmla="*/ 2147483647 w 380"/>
              <a:gd name="T39" fmla="*/ 2147483647 h 362"/>
              <a:gd name="T40" fmla="*/ 2147483647 w 380"/>
              <a:gd name="T41" fmla="*/ 2147483647 h 362"/>
              <a:gd name="T42" fmla="*/ 2147483647 w 380"/>
              <a:gd name="T43" fmla="*/ 2147483647 h 362"/>
              <a:gd name="T44" fmla="*/ 2147483647 w 380"/>
              <a:gd name="T45" fmla="*/ 2147483647 h 362"/>
              <a:gd name="T46" fmla="*/ 2147483647 w 380"/>
              <a:gd name="T47" fmla="*/ 2147483647 h 362"/>
              <a:gd name="T48" fmla="*/ 2147483647 w 380"/>
              <a:gd name="T49" fmla="*/ 0 h 362"/>
              <a:gd name="T50" fmla="*/ 2147483647 w 380"/>
              <a:gd name="T51" fmla="*/ 2147483647 h 362"/>
              <a:gd name="T52" fmla="*/ 2147483647 w 380"/>
              <a:gd name="T53" fmla="*/ 2147483647 h 362"/>
              <a:gd name="T54" fmla="*/ 2147483647 w 380"/>
              <a:gd name="T55" fmla="*/ 2147483647 h 362"/>
              <a:gd name="T56" fmla="*/ 2147483647 w 380"/>
              <a:gd name="T57" fmla="*/ 2147483647 h 362"/>
              <a:gd name="T58" fmla="*/ 2147483647 w 380"/>
              <a:gd name="T59" fmla="*/ 2147483647 h 362"/>
              <a:gd name="T60" fmla="*/ 2147483647 w 380"/>
              <a:gd name="T61" fmla="*/ 2147483647 h 362"/>
              <a:gd name="T62" fmla="*/ 2147483647 w 380"/>
              <a:gd name="T63" fmla="*/ 2147483647 h 362"/>
              <a:gd name="T64" fmla="*/ 2147483647 w 380"/>
              <a:gd name="T65" fmla="*/ 2147483647 h 362"/>
              <a:gd name="T66" fmla="*/ 2147483647 w 380"/>
              <a:gd name="T67" fmla="*/ 2147483647 h 3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2"/>
              <a:gd name="T104" fmla="*/ 380 w 380"/>
              <a:gd name="T105" fmla="*/ 362 h 3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2">
                <a:moveTo>
                  <a:pt x="379" y="180"/>
                </a:moveTo>
                <a:lnTo>
                  <a:pt x="370" y="215"/>
                </a:lnTo>
                <a:lnTo>
                  <a:pt x="357" y="252"/>
                </a:lnTo>
                <a:lnTo>
                  <a:pt x="341" y="280"/>
                </a:lnTo>
                <a:lnTo>
                  <a:pt x="320" y="308"/>
                </a:lnTo>
                <a:lnTo>
                  <a:pt x="294" y="333"/>
                </a:lnTo>
                <a:lnTo>
                  <a:pt x="256" y="353"/>
                </a:lnTo>
                <a:lnTo>
                  <a:pt x="226" y="361"/>
                </a:lnTo>
                <a:lnTo>
                  <a:pt x="189" y="361"/>
                </a:lnTo>
                <a:lnTo>
                  <a:pt x="151" y="361"/>
                </a:lnTo>
                <a:lnTo>
                  <a:pt x="113" y="353"/>
                </a:lnTo>
                <a:lnTo>
                  <a:pt x="75" y="333"/>
                </a:lnTo>
                <a:lnTo>
                  <a:pt x="45" y="308"/>
                </a:lnTo>
                <a:lnTo>
                  <a:pt x="28" y="280"/>
                </a:lnTo>
                <a:lnTo>
                  <a:pt x="7" y="252"/>
                </a:lnTo>
                <a:lnTo>
                  <a:pt x="0" y="215"/>
                </a:lnTo>
                <a:lnTo>
                  <a:pt x="0" y="180"/>
                </a:lnTo>
                <a:lnTo>
                  <a:pt x="0" y="143"/>
                </a:lnTo>
                <a:lnTo>
                  <a:pt x="7" y="107"/>
                </a:lnTo>
                <a:lnTo>
                  <a:pt x="28" y="79"/>
                </a:lnTo>
                <a:lnTo>
                  <a:pt x="45" y="54"/>
                </a:lnTo>
                <a:lnTo>
                  <a:pt x="75" y="34"/>
                </a:lnTo>
                <a:lnTo>
                  <a:pt x="113" y="19"/>
                </a:lnTo>
                <a:lnTo>
                  <a:pt x="151" y="6"/>
                </a:lnTo>
                <a:lnTo>
                  <a:pt x="189" y="0"/>
                </a:lnTo>
                <a:lnTo>
                  <a:pt x="226" y="6"/>
                </a:lnTo>
                <a:lnTo>
                  <a:pt x="256" y="19"/>
                </a:lnTo>
                <a:lnTo>
                  <a:pt x="294" y="34"/>
                </a:lnTo>
                <a:lnTo>
                  <a:pt x="320" y="54"/>
                </a:lnTo>
                <a:lnTo>
                  <a:pt x="341" y="79"/>
                </a:lnTo>
                <a:lnTo>
                  <a:pt x="357" y="107"/>
                </a:lnTo>
                <a:lnTo>
                  <a:pt x="370" y="143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03" name="Freeform 51"/>
          <p:cNvSpPr>
            <a:spLocks noChangeArrowheads="1"/>
          </p:cNvSpPr>
          <p:nvPr/>
        </p:nvSpPr>
        <p:spPr bwMode="auto">
          <a:xfrm>
            <a:off x="5153025" y="3141663"/>
            <a:ext cx="136525" cy="130175"/>
          </a:xfrm>
          <a:custGeom>
            <a:avLst/>
            <a:gdLst>
              <a:gd name="T0" fmla="*/ 2147483647 w 380"/>
              <a:gd name="T1" fmla="*/ 2147483647 h 362"/>
              <a:gd name="T2" fmla="*/ 2147483647 w 380"/>
              <a:gd name="T3" fmla="*/ 2147483647 h 362"/>
              <a:gd name="T4" fmla="*/ 2147483647 w 380"/>
              <a:gd name="T5" fmla="*/ 2147483647 h 362"/>
              <a:gd name="T6" fmla="*/ 2147483647 w 380"/>
              <a:gd name="T7" fmla="*/ 2147483647 h 362"/>
              <a:gd name="T8" fmla="*/ 2147483647 w 380"/>
              <a:gd name="T9" fmla="*/ 2147483647 h 362"/>
              <a:gd name="T10" fmla="*/ 2147483647 w 380"/>
              <a:gd name="T11" fmla="*/ 2147483647 h 362"/>
              <a:gd name="T12" fmla="*/ 2147483647 w 380"/>
              <a:gd name="T13" fmla="*/ 2147483647 h 362"/>
              <a:gd name="T14" fmla="*/ 2147483647 w 380"/>
              <a:gd name="T15" fmla="*/ 2147483647 h 362"/>
              <a:gd name="T16" fmla="*/ 2147483647 w 380"/>
              <a:gd name="T17" fmla="*/ 2147483647 h 362"/>
              <a:gd name="T18" fmla="*/ 2147483647 w 380"/>
              <a:gd name="T19" fmla="*/ 2147483647 h 362"/>
              <a:gd name="T20" fmla="*/ 2147483647 w 380"/>
              <a:gd name="T21" fmla="*/ 2147483647 h 362"/>
              <a:gd name="T22" fmla="*/ 2147483647 w 380"/>
              <a:gd name="T23" fmla="*/ 2147483647 h 362"/>
              <a:gd name="T24" fmla="*/ 2147483647 w 380"/>
              <a:gd name="T25" fmla="*/ 2147483647 h 362"/>
              <a:gd name="T26" fmla="*/ 2147483647 w 380"/>
              <a:gd name="T27" fmla="*/ 2147483647 h 362"/>
              <a:gd name="T28" fmla="*/ 2147483647 w 380"/>
              <a:gd name="T29" fmla="*/ 2147483647 h 362"/>
              <a:gd name="T30" fmla="*/ 0 w 380"/>
              <a:gd name="T31" fmla="*/ 2147483647 h 362"/>
              <a:gd name="T32" fmla="*/ 0 w 380"/>
              <a:gd name="T33" fmla="*/ 2147483647 h 362"/>
              <a:gd name="T34" fmla="*/ 0 w 380"/>
              <a:gd name="T35" fmla="*/ 2147483647 h 362"/>
              <a:gd name="T36" fmla="*/ 2147483647 w 380"/>
              <a:gd name="T37" fmla="*/ 2147483647 h 362"/>
              <a:gd name="T38" fmla="*/ 2147483647 w 380"/>
              <a:gd name="T39" fmla="*/ 2147483647 h 362"/>
              <a:gd name="T40" fmla="*/ 2147483647 w 380"/>
              <a:gd name="T41" fmla="*/ 2147483647 h 362"/>
              <a:gd name="T42" fmla="*/ 2147483647 w 380"/>
              <a:gd name="T43" fmla="*/ 2147483647 h 362"/>
              <a:gd name="T44" fmla="*/ 2147483647 w 380"/>
              <a:gd name="T45" fmla="*/ 2147483647 h 362"/>
              <a:gd name="T46" fmla="*/ 2147483647 w 380"/>
              <a:gd name="T47" fmla="*/ 0 h 362"/>
              <a:gd name="T48" fmla="*/ 2147483647 w 380"/>
              <a:gd name="T49" fmla="*/ 0 h 362"/>
              <a:gd name="T50" fmla="*/ 2147483647 w 380"/>
              <a:gd name="T51" fmla="*/ 0 h 362"/>
              <a:gd name="T52" fmla="*/ 2147483647 w 380"/>
              <a:gd name="T53" fmla="*/ 2147483647 h 362"/>
              <a:gd name="T54" fmla="*/ 2147483647 w 380"/>
              <a:gd name="T55" fmla="*/ 2147483647 h 362"/>
              <a:gd name="T56" fmla="*/ 2147483647 w 380"/>
              <a:gd name="T57" fmla="*/ 2147483647 h 362"/>
              <a:gd name="T58" fmla="*/ 2147483647 w 380"/>
              <a:gd name="T59" fmla="*/ 2147483647 h 362"/>
              <a:gd name="T60" fmla="*/ 2147483647 w 380"/>
              <a:gd name="T61" fmla="*/ 2147483647 h 362"/>
              <a:gd name="T62" fmla="*/ 2147483647 w 380"/>
              <a:gd name="T63" fmla="*/ 2147483647 h 362"/>
              <a:gd name="T64" fmla="*/ 2147483647 w 380"/>
              <a:gd name="T65" fmla="*/ 2147483647 h 362"/>
              <a:gd name="T66" fmla="*/ 2147483647 w 380"/>
              <a:gd name="T67" fmla="*/ 2147483647 h 3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2"/>
              <a:gd name="T104" fmla="*/ 380 w 380"/>
              <a:gd name="T105" fmla="*/ 362 h 3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2">
                <a:moveTo>
                  <a:pt x="379" y="180"/>
                </a:moveTo>
                <a:lnTo>
                  <a:pt x="370" y="215"/>
                </a:lnTo>
                <a:lnTo>
                  <a:pt x="362" y="252"/>
                </a:lnTo>
                <a:lnTo>
                  <a:pt x="341" y="280"/>
                </a:lnTo>
                <a:lnTo>
                  <a:pt x="323" y="308"/>
                </a:lnTo>
                <a:lnTo>
                  <a:pt x="294" y="325"/>
                </a:lnTo>
                <a:lnTo>
                  <a:pt x="256" y="345"/>
                </a:lnTo>
                <a:lnTo>
                  <a:pt x="226" y="353"/>
                </a:lnTo>
                <a:lnTo>
                  <a:pt x="189" y="361"/>
                </a:lnTo>
                <a:lnTo>
                  <a:pt x="151" y="353"/>
                </a:lnTo>
                <a:lnTo>
                  <a:pt x="113" y="345"/>
                </a:lnTo>
                <a:lnTo>
                  <a:pt x="74" y="325"/>
                </a:lnTo>
                <a:lnTo>
                  <a:pt x="45" y="308"/>
                </a:lnTo>
                <a:lnTo>
                  <a:pt x="28" y="280"/>
                </a:lnTo>
                <a:lnTo>
                  <a:pt x="7" y="252"/>
                </a:lnTo>
                <a:lnTo>
                  <a:pt x="0" y="215"/>
                </a:lnTo>
                <a:lnTo>
                  <a:pt x="0" y="180"/>
                </a:lnTo>
                <a:lnTo>
                  <a:pt x="0" y="143"/>
                </a:lnTo>
                <a:lnTo>
                  <a:pt x="7" y="107"/>
                </a:lnTo>
                <a:lnTo>
                  <a:pt x="28" y="79"/>
                </a:lnTo>
                <a:lnTo>
                  <a:pt x="45" y="54"/>
                </a:lnTo>
                <a:lnTo>
                  <a:pt x="74" y="26"/>
                </a:lnTo>
                <a:lnTo>
                  <a:pt x="113" y="6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56" y="6"/>
                </a:lnTo>
                <a:lnTo>
                  <a:pt x="294" y="26"/>
                </a:lnTo>
                <a:lnTo>
                  <a:pt x="323" y="54"/>
                </a:lnTo>
                <a:lnTo>
                  <a:pt x="341" y="79"/>
                </a:lnTo>
                <a:lnTo>
                  <a:pt x="362" y="107"/>
                </a:lnTo>
                <a:lnTo>
                  <a:pt x="370" y="143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04" name="Freeform 52"/>
          <p:cNvSpPr>
            <a:spLocks noChangeArrowheads="1"/>
          </p:cNvSpPr>
          <p:nvPr/>
        </p:nvSpPr>
        <p:spPr bwMode="auto">
          <a:xfrm>
            <a:off x="6724650" y="2409825"/>
            <a:ext cx="136525" cy="130175"/>
          </a:xfrm>
          <a:custGeom>
            <a:avLst/>
            <a:gdLst>
              <a:gd name="T0" fmla="*/ 2147483647 w 380"/>
              <a:gd name="T1" fmla="*/ 2147483647 h 363"/>
              <a:gd name="T2" fmla="*/ 2147483647 w 380"/>
              <a:gd name="T3" fmla="*/ 2147483647 h 363"/>
              <a:gd name="T4" fmla="*/ 2147483647 w 380"/>
              <a:gd name="T5" fmla="*/ 2147483647 h 363"/>
              <a:gd name="T6" fmla="*/ 2147483647 w 380"/>
              <a:gd name="T7" fmla="*/ 2147483647 h 363"/>
              <a:gd name="T8" fmla="*/ 2147483647 w 380"/>
              <a:gd name="T9" fmla="*/ 2147483647 h 363"/>
              <a:gd name="T10" fmla="*/ 2147483647 w 380"/>
              <a:gd name="T11" fmla="*/ 2147483647 h 363"/>
              <a:gd name="T12" fmla="*/ 2147483647 w 380"/>
              <a:gd name="T13" fmla="*/ 2147483647 h 363"/>
              <a:gd name="T14" fmla="*/ 2147483647 w 380"/>
              <a:gd name="T15" fmla="*/ 2147483647 h 363"/>
              <a:gd name="T16" fmla="*/ 2147483647 w 380"/>
              <a:gd name="T17" fmla="*/ 2147483647 h 363"/>
              <a:gd name="T18" fmla="*/ 2147483647 w 380"/>
              <a:gd name="T19" fmla="*/ 2147483647 h 363"/>
              <a:gd name="T20" fmla="*/ 2147483647 w 380"/>
              <a:gd name="T21" fmla="*/ 2147483647 h 363"/>
              <a:gd name="T22" fmla="*/ 2147483647 w 380"/>
              <a:gd name="T23" fmla="*/ 2147483647 h 363"/>
              <a:gd name="T24" fmla="*/ 2147483647 w 380"/>
              <a:gd name="T25" fmla="*/ 2147483647 h 363"/>
              <a:gd name="T26" fmla="*/ 2147483647 w 380"/>
              <a:gd name="T27" fmla="*/ 2147483647 h 363"/>
              <a:gd name="T28" fmla="*/ 2147483647 w 380"/>
              <a:gd name="T29" fmla="*/ 2147483647 h 363"/>
              <a:gd name="T30" fmla="*/ 0 w 380"/>
              <a:gd name="T31" fmla="*/ 2147483647 h 363"/>
              <a:gd name="T32" fmla="*/ 0 w 380"/>
              <a:gd name="T33" fmla="*/ 2147483647 h 363"/>
              <a:gd name="T34" fmla="*/ 0 w 380"/>
              <a:gd name="T35" fmla="*/ 2147483647 h 363"/>
              <a:gd name="T36" fmla="*/ 2147483647 w 380"/>
              <a:gd name="T37" fmla="*/ 2147483647 h 363"/>
              <a:gd name="T38" fmla="*/ 2147483647 w 380"/>
              <a:gd name="T39" fmla="*/ 2147483647 h 363"/>
              <a:gd name="T40" fmla="*/ 2147483647 w 380"/>
              <a:gd name="T41" fmla="*/ 2147483647 h 363"/>
              <a:gd name="T42" fmla="*/ 2147483647 w 380"/>
              <a:gd name="T43" fmla="*/ 2147483647 h 363"/>
              <a:gd name="T44" fmla="*/ 2147483647 w 380"/>
              <a:gd name="T45" fmla="*/ 2147483647 h 363"/>
              <a:gd name="T46" fmla="*/ 2147483647 w 380"/>
              <a:gd name="T47" fmla="*/ 2147483647 h 363"/>
              <a:gd name="T48" fmla="*/ 2147483647 w 380"/>
              <a:gd name="T49" fmla="*/ 0 h 363"/>
              <a:gd name="T50" fmla="*/ 2147483647 w 380"/>
              <a:gd name="T51" fmla="*/ 2147483647 h 363"/>
              <a:gd name="T52" fmla="*/ 2147483647 w 380"/>
              <a:gd name="T53" fmla="*/ 2147483647 h 363"/>
              <a:gd name="T54" fmla="*/ 2147483647 w 380"/>
              <a:gd name="T55" fmla="*/ 2147483647 h 363"/>
              <a:gd name="T56" fmla="*/ 2147483647 w 380"/>
              <a:gd name="T57" fmla="*/ 2147483647 h 363"/>
              <a:gd name="T58" fmla="*/ 2147483647 w 380"/>
              <a:gd name="T59" fmla="*/ 2147483647 h 363"/>
              <a:gd name="T60" fmla="*/ 2147483647 w 380"/>
              <a:gd name="T61" fmla="*/ 2147483647 h 363"/>
              <a:gd name="T62" fmla="*/ 2147483647 w 380"/>
              <a:gd name="T63" fmla="*/ 2147483647 h 363"/>
              <a:gd name="T64" fmla="*/ 2147483647 w 380"/>
              <a:gd name="T65" fmla="*/ 2147483647 h 363"/>
              <a:gd name="T66" fmla="*/ 2147483647 w 380"/>
              <a:gd name="T67" fmla="*/ 2147483647 h 3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3"/>
              <a:gd name="T104" fmla="*/ 380 w 380"/>
              <a:gd name="T105" fmla="*/ 363 h 3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3">
                <a:moveTo>
                  <a:pt x="379" y="180"/>
                </a:moveTo>
                <a:lnTo>
                  <a:pt x="366" y="217"/>
                </a:lnTo>
                <a:lnTo>
                  <a:pt x="357" y="252"/>
                </a:lnTo>
                <a:lnTo>
                  <a:pt x="341" y="289"/>
                </a:lnTo>
                <a:lnTo>
                  <a:pt x="320" y="305"/>
                </a:lnTo>
                <a:lnTo>
                  <a:pt x="291" y="333"/>
                </a:lnTo>
                <a:lnTo>
                  <a:pt x="252" y="353"/>
                </a:lnTo>
                <a:lnTo>
                  <a:pt x="227" y="362"/>
                </a:lnTo>
                <a:lnTo>
                  <a:pt x="189" y="362"/>
                </a:lnTo>
                <a:lnTo>
                  <a:pt x="151" y="362"/>
                </a:lnTo>
                <a:lnTo>
                  <a:pt x="113" y="353"/>
                </a:lnTo>
                <a:lnTo>
                  <a:pt x="75" y="333"/>
                </a:lnTo>
                <a:lnTo>
                  <a:pt x="54" y="305"/>
                </a:lnTo>
                <a:lnTo>
                  <a:pt x="24" y="289"/>
                </a:lnTo>
                <a:lnTo>
                  <a:pt x="7" y="252"/>
                </a:lnTo>
                <a:lnTo>
                  <a:pt x="0" y="217"/>
                </a:lnTo>
                <a:lnTo>
                  <a:pt x="0" y="180"/>
                </a:lnTo>
                <a:lnTo>
                  <a:pt x="0" y="144"/>
                </a:lnTo>
                <a:lnTo>
                  <a:pt x="7" y="116"/>
                </a:lnTo>
                <a:lnTo>
                  <a:pt x="24" y="80"/>
                </a:lnTo>
                <a:lnTo>
                  <a:pt x="54" y="52"/>
                </a:lnTo>
                <a:lnTo>
                  <a:pt x="75" y="36"/>
                </a:lnTo>
                <a:lnTo>
                  <a:pt x="113" y="16"/>
                </a:lnTo>
                <a:lnTo>
                  <a:pt x="151" y="8"/>
                </a:lnTo>
                <a:lnTo>
                  <a:pt x="189" y="0"/>
                </a:lnTo>
                <a:lnTo>
                  <a:pt x="227" y="8"/>
                </a:lnTo>
                <a:lnTo>
                  <a:pt x="252" y="16"/>
                </a:lnTo>
                <a:lnTo>
                  <a:pt x="291" y="36"/>
                </a:lnTo>
                <a:lnTo>
                  <a:pt x="320" y="52"/>
                </a:lnTo>
                <a:lnTo>
                  <a:pt x="341" y="80"/>
                </a:lnTo>
                <a:lnTo>
                  <a:pt x="357" y="116"/>
                </a:lnTo>
                <a:lnTo>
                  <a:pt x="366" y="144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05" name="Freeform 53"/>
          <p:cNvSpPr>
            <a:spLocks noChangeArrowheads="1"/>
          </p:cNvSpPr>
          <p:nvPr/>
        </p:nvSpPr>
        <p:spPr bwMode="auto">
          <a:xfrm>
            <a:off x="6807200" y="2708275"/>
            <a:ext cx="136525" cy="131763"/>
          </a:xfrm>
          <a:custGeom>
            <a:avLst/>
            <a:gdLst>
              <a:gd name="T0" fmla="*/ 2147483647 w 380"/>
              <a:gd name="T1" fmla="*/ 2147483647 h 366"/>
              <a:gd name="T2" fmla="*/ 2147483647 w 380"/>
              <a:gd name="T3" fmla="*/ 2147483647 h 366"/>
              <a:gd name="T4" fmla="*/ 2147483647 w 380"/>
              <a:gd name="T5" fmla="*/ 2147483647 h 366"/>
              <a:gd name="T6" fmla="*/ 2147483647 w 380"/>
              <a:gd name="T7" fmla="*/ 2147483647 h 366"/>
              <a:gd name="T8" fmla="*/ 2147483647 w 380"/>
              <a:gd name="T9" fmla="*/ 2147483647 h 366"/>
              <a:gd name="T10" fmla="*/ 2147483647 w 380"/>
              <a:gd name="T11" fmla="*/ 2147483647 h 366"/>
              <a:gd name="T12" fmla="*/ 2147483647 w 380"/>
              <a:gd name="T13" fmla="*/ 2147483647 h 366"/>
              <a:gd name="T14" fmla="*/ 2147483647 w 380"/>
              <a:gd name="T15" fmla="*/ 2147483647 h 366"/>
              <a:gd name="T16" fmla="*/ 2147483647 w 380"/>
              <a:gd name="T17" fmla="*/ 2147483647 h 366"/>
              <a:gd name="T18" fmla="*/ 2147483647 w 380"/>
              <a:gd name="T19" fmla="*/ 2147483647 h 366"/>
              <a:gd name="T20" fmla="*/ 2147483647 w 380"/>
              <a:gd name="T21" fmla="*/ 2147483647 h 366"/>
              <a:gd name="T22" fmla="*/ 2147483647 w 380"/>
              <a:gd name="T23" fmla="*/ 2147483647 h 366"/>
              <a:gd name="T24" fmla="*/ 2147483647 w 380"/>
              <a:gd name="T25" fmla="*/ 2147483647 h 366"/>
              <a:gd name="T26" fmla="*/ 2147483647 w 380"/>
              <a:gd name="T27" fmla="*/ 2147483647 h 366"/>
              <a:gd name="T28" fmla="*/ 2147483647 w 380"/>
              <a:gd name="T29" fmla="*/ 2147483647 h 366"/>
              <a:gd name="T30" fmla="*/ 0 w 380"/>
              <a:gd name="T31" fmla="*/ 2147483647 h 366"/>
              <a:gd name="T32" fmla="*/ 0 w 380"/>
              <a:gd name="T33" fmla="*/ 2147483647 h 366"/>
              <a:gd name="T34" fmla="*/ 0 w 380"/>
              <a:gd name="T35" fmla="*/ 2147483647 h 366"/>
              <a:gd name="T36" fmla="*/ 2147483647 w 380"/>
              <a:gd name="T37" fmla="*/ 2147483647 h 366"/>
              <a:gd name="T38" fmla="*/ 2147483647 w 380"/>
              <a:gd name="T39" fmla="*/ 2147483647 h 366"/>
              <a:gd name="T40" fmla="*/ 2147483647 w 380"/>
              <a:gd name="T41" fmla="*/ 2147483647 h 366"/>
              <a:gd name="T42" fmla="*/ 2147483647 w 380"/>
              <a:gd name="T43" fmla="*/ 2147483647 h 366"/>
              <a:gd name="T44" fmla="*/ 2147483647 w 380"/>
              <a:gd name="T45" fmla="*/ 2147483647 h 366"/>
              <a:gd name="T46" fmla="*/ 2147483647 w 380"/>
              <a:gd name="T47" fmla="*/ 2147483647 h 366"/>
              <a:gd name="T48" fmla="*/ 2147483647 w 380"/>
              <a:gd name="T49" fmla="*/ 0 h 366"/>
              <a:gd name="T50" fmla="*/ 2147483647 w 380"/>
              <a:gd name="T51" fmla="*/ 2147483647 h 366"/>
              <a:gd name="T52" fmla="*/ 2147483647 w 380"/>
              <a:gd name="T53" fmla="*/ 2147483647 h 366"/>
              <a:gd name="T54" fmla="*/ 2147483647 w 380"/>
              <a:gd name="T55" fmla="*/ 2147483647 h 366"/>
              <a:gd name="T56" fmla="*/ 2147483647 w 380"/>
              <a:gd name="T57" fmla="*/ 2147483647 h 366"/>
              <a:gd name="T58" fmla="*/ 2147483647 w 380"/>
              <a:gd name="T59" fmla="*/ 2147483647 h 366"/>
              <a:gd name="T60" fmla="*/ 2147483647 w 380"/>
              <a:gd name="T61" fmla="*/ 2147483647 h 366"/>
              <a:gd name="T62" fmla="*/ 2147483647 w 380"/>
              <a:gd name="T63" fmla="*/ 2147483647 h 366"/>
              <a:gd name="T64" fmla="*/ 2147483647 w 380"/>
              <a:gd name="T65" fmla="*/ 2147483647 h 366"/>
              <a:gd name="T66" fmla="*/ 2147483647 w 380"/>
              <a:gd name="T67" fmla="*/ 2147483647 h 36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6"/>
              <a:gd name="T104" fmla="*/ 380 w 380"/>
              <a:gd name="T105" fmla="*/ 366 h 36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6">
                <a:moveTo>
                  <a:pt x="379" y="182"/>
                </a:moveTo>
                <a:lnTo>
                  <a:pt x="366" y="218"/>
                </a:lnTo>
                <a:lnTo>
                  <a:pt x="357" y="255"/>
                </a:lnTo>
                <a:lnTo>
                  <a:pt x="341" y="292"/>
                </a:lnTo>
                <a:lnTo>
                  <a:pt x="320" y="308"/>
                </a:lnTo>
                <a:lnTo>
                  <a:pt x="291" y="336"/>
                </a:lnTo>
                <a:lnTo>
                  <a:pt x="253" y="356"/>
                </a:lnTo>
                <a:lnTo>
                  <a:pt x="227" y="365"/>
                </a:lnTo>
                <a:lnTo>
                  <a:pt x="190" y="365"/>
                </a:lnTo>
                <a:lnTo>
                  <a:pt x="151" y="365"/>
                </a:lnTo>
                <a:lnTo>
                  <a:pt x="113" y="356"/>
                </a:lnTo>
                <a:lnTo>
                  <a:pt x="75" y="336"/>
                </a:lnTo>
                <a:lnTo>
                  <a:pt x="54" y="308"/>
                </a:lnTo>
                <a:lnTo>
                  <a:pt x="24" y="292"/>
                </a:lnTo>
                <a:lnTo>
                  <a:pt x="7" y="255"/>
                </a:lnTo>
                <a:lnTo>
                  <a:pt x="0" y="218"/>
                </a:lnTo>
                <a:lnTo>
                  <a:pt x="0" y="182"/>
                </a:lnTo>
                <a:lnTo>
                  <a:pt x="0" y="146"/>
                </a:lnTo>
                <a:lnTo>
                  <a:pt x="7" y="117"/>
                </a:lnTo>
                <a:lnTo>
                  <a:pt x="24" y="80"/>
                </a:lnTo>
                <a:lnTo>
                  <a:pt x="54" y="52"/>
                </a:lnTo>
                <a:lnTo>
                  <a:pt x="75" y="36"/>
                </a:lnTo>
                <a:lnTo>
                  <a:pt x="113" y="16"/>
                </a:lnTo>
                <a:lnTo>
                  <a:pt x="151" y="8"/>
                </a:lnTo>
                <a:lnTo>
                  <a:pt x="190" y="0"/>
                </a:lnTo>
                <a:lnTo>
                  <a:pt x="227" y="8"/>
                </a:lnTo>
                <a:lnTo>
                  <a:pt x="253" y="16"/>
                </a:lnTo>
                <a:lnTo>
                  <a:pt x="291" y="36"/>
                </a:lnTo>
                <a:lnTo>
                  <a:pt x="320" y="52"/>
                </a:lnTo>
                <a:lnTo>
                  <a:pt x="341" y="80"/>
                </a:lnTo>
                <a:lnTo>
                  <a:pt x="357" y="117"/>
                </a:lnTo>
                <a:lnTo>
                  <a:pt x="366" y="146"/>
                </a:lnTo>
                <a:lnTo>
                  <a:pt x="379" y="182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06" name="Freeform 54"/>
          <p:cNvSpPr>
            <a:spLocks noChangeArrowheads="1"/>
          </p:cNvSpPr>
          <p:nvPr/>
        </p:nvSpPr>
        <p:spPr bwMode="auto">
          <a:xfrm>
            <a:off x="1570038" y="2324100"/>
            <a:ext cx="136525" cy="130175"/>
          </a:xfrm>
          <a:custGeom>
            <a:avLst/>
            <a:gdLst>
              <a:gd name="T0" fmla="*/ 2147483647 w 380"/>
              <a:gd name="T1" fmla="*/ 2147483647 h 362"/>
              <a:gd name="T2" fmla="*/ 2147483647 w 380"/>
              <a:gd name="T3" fmla="*/ 2147483647 h 362"/>
              <a:gd name="T4" fmla="*/ 2147483647 w 380"/>
              <a:gd name="T5" fmla="*/ 2147483647 h 362"/>
              <a:gd name="T6" fmla="*/ 2147483647 w 380"/>
              <a:gd name="T7" fmla="*/ 2147483647 h 362"/>
              <a:gd name="T8" fmla="*/ 2147483647 w 380"/>
              <a:gd name="T9" fmla="*/ 2147483647 h 362"/>
              <a:gd name="T10" fmla="*/ 2147483647 w 380"/>
              <a:gd name="T11" fmla="*/ 2147483647 h 362"/>
              <a:gd name="T12" fmla="*/ 2147483647 w 380"/>
              <a:gd name="T13" fmla="*/ 2147483647 h 362"/>
              <a:gd name="T14" fmla="*/ 2147483647 w 380"/>
              <a:gd name="T15" fmla="*/ 2147483647 h 362"/>
              <a:gd name="T16" fmla="*/ 2147483647 w 380"/>
              <a:gd name="T17" fmla="*/ 2147483647 h 362"/>
              <a:gd name="T18" fmla="*/ 2147483647 w 380"/>
              <a:gd name="T19" fmla="*/ 2147483647 h 362"/>
              <a:gd name="T20" fmla="*/ 2147483647 w 380"/>
              <a:gd name="T21" fmla="*/ 2147483647 h 362"/>
              <a:gd name="T22" fmla="*/ 2147483647 w 380"/>
              <a:gd name="T23" fmla="*/ 2147483647 h 362"/>
              <a:gd name="T24" fmla="*/ 2147483647 w 380"/>
              <a:gd name="T25" fmla="*/ 2147483647 h 362"/>
              <a:gd name="T26" fmla="*/ 2147483647 w 380"/>
              <a:gd name="T27" fmla="*/ 2147483647 h 362"/>
              <a:gd name="T28" fmla="*/ 2147483647 w 380"/>
              <a:gd name="T29" fmla="*/ 2147483647 h 362"/>
              <a:gd name="T30" fmla="*/ 2147483647 w 380"/>
              <a:gd name="T31" fmla="*/ 2147483647 h 362"/>
              <a:gd name="T32" fmla="*/ 0 w 380"/>
              <a:gd name="T33" fmla="*/ 2147483647 h 362"/>
              <a:gd name="T34" fmla="*/ 2147483647 w 380"/>
              <a:gd name="T35" fmla="*/ 2147483647 h 362"/>
              <a:gd name="T36" fmla="*/ 2147483647 w 380"/>
              <a:gd name="T37" fmla="*/ 2147483647 h 362"/>
              <a:gd name="T38" fmla="*/ 2147483647 w 380"/>
              <a:gd name="T39" fmla="*/ 2147483647 h 362"/>
              <a:gd name="T40" fmla="*/ 2147483647 w 380"/>
              <a:gd name="T41" fmla="*/ 2147483647 h 362"/>
              <a:gd name="T42" fmla="*/ 2147483647 w 380"/>
              <a:gd name="T43" fmla="*/ 2147483647 h 362"/>
              <a:gd name="T44" fmla="*/ 2147483647 w 380"/>
              <a:gd name="T45" fmla="*/ 2147483647 h 362"/>
              <a:gd name="T46" fmla="*/ 2147483647 w 380"/>
              <a:gd name="T47" fmla="*/ 2147483647 h 362"/>
              <a:gd name="T48" fmla="*/ 2147483647 w 380"/>
              <a:gd name="T49" fmla="*/ 0 h 362"/>
              <a:gd name="T50" fmla="*/ 2147483647 w 380"/>
              <a:gd name="T51" fmla="*/ 2147483647 h 362"/>
              <a:gd name="T52" fmla="*/ 2147483647 w 380"/>
              <a:gd name="T53" fmla="*/ 2147483647 h 362"/>
              <a:gd name="T54" fmla="*/ 2147483647 w 380"/>
              <a:gd name="T55" fmla="*/ 2147483647 h 362"/>
              <a:gd name="T56" fmla="*/ 2147483647 w 380"/>
              <a:gd name="T57" fmla="*/ 2147483647 h 362"/>
              <a:gd name="T58" fmla="*/ 2147483647 w 380"/>
              <a:gd name="T59" fmla="*/ 2147483647 h 362"/>
              <a:gd name="T60" fmla="*/ 2147483647 w 380"/>
              <a:gd name="T61" fmla="*/ 2147483647 h 362"/>
              <a:gd name="T62" fmla="*/ 2147483647 w 380"/>
              <a:gd name="T63" fmla="*/ 2147483647 h 362"/>
              <a:gd name="T64" fmla="*/ 2147483647 w 380"/>
              <a:gd name="T65" fmla="*/ 2147483647 h 362"/>
              <a:gd name="T66" fmla="*/ 2147483647 w 380"/>
              <a:gd name="T67" fmla="*/ 2147483647 h 3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2"/>
              <a:gd name="T104" fmla="*/ 380 w 380"/>
              <a:gd name="T105" fmla="*/ 362 h 3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2">
                <a:moveTo>
                  <a:pt x="379" y="180"/>
                </a:moveTo>
                <a:lnTo>
                  <a:pt x="379" y="215"/>
                </a:lnTo>
                <a:lnTo>
                  <a:pt x="371" y="252"/>
                </a:lnTo>
                <a:lnTo>
                  <a:pt x="350" y="288"/>
                </a:lnTo>
                <a:lnTo>
                  <a:pt x="320" y="308"/>
                </a:lnTo>
                <a:lnTo>
                  <a:pt x="303" y="333"/>
                </a:lnTo>
                <a:lnTo>
                  <a:pt x="265" y="353"/>
                </a:lnTo>
                <a:lnTo>
                  <a:pt x="226" y="361"/>
                </a:lnTo>
                <a:lnTo>
                  <a:pt x="189" y="361"/>
                </a:lnTo>
                <a:lnTo>
                  <a:pt x="151" y="361"/>
                </a:lnTo>
                <a:lnTo>
                  <a:pt x="122" y="353"/>
                </a:lnTo>
                <a:lnTo>
                  <a:pt x="83" y="333"/>
                </a:lnTo>
                <a:lnTo>
                  <a:pt x="54" y="308"/>
                </a:lnTo>
                <a:lnTo>
                  <a:pt x="37" y="288"/>
                </a:lnTo>
                <a:lnTo>
                  <a:pt x="16" y="252"/>
                </a:lnTo>
                <a:lnTo>
                  <a:pt x="7" y="215"/>
                </a:lnTo>
                <a:lnTo>
                  <a:pt x="0" y="180"/>
                </a:lnTo>
                <a:lnTo>
                  <a:pt x="7" y="143"/>
                </a:lnTo>
                <a:lnTo>
                  <a:pt x="16" y="115"/>
                </a:lnTo>
                <a:lnTo>
                  <a:pt x="37" y="79"/>
                </a:lnTo>
                <a:lnTo>
                  <a:pt x="54" y="54"/>
                </a:lnTo>
                <a:lnTo>
                  <a:pt x="83" y="34"/>
                </a:lnTo>
                <a:lnTo>
                  <a:pt x="122" y="19"/>
                </a:lnTo>
                <a:lnTo>
                  <a:pt x="151" y="6"/>
                </a:lnTo>
                <a:lnTo>
                  <a:pt x="189" y="0"/>
                </a:lnTo>
                <a:lnTo>
                  <a:pt x="226" y="6"/>
                </a:lnTo>
                <a:lnTo>
                  <a:pt x="265" y="19"/>
                </a:lnTo>
                <a:lnTo>
                  <a:pt x="303" y="34"/>
                </a:lnTo>
                <a:lnTo>
                  <a:pt x="320" y="54"/>
                </a:lnTo>
                <a:lnTo>
                  <a:pt x="350" y="79"/>
                </a:lnTo>
                <a:lnTo>
                  <a:pt x="371" y="115"/>
                </a:lnTo>
                <a:lnTo>
                  <a:pt x="379" y="143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07" name="Freeform 55"/>
          <p:cNvSpPr>
            <a:spLocks noChangeArrowheads="1"/>
          </p:cNvSpPr>
          <p:nvPr/>
        </p:nvSpPr>
        <p:spPr bwMode="auto">
          <a:xfrm>
            <a:off x="1733550" y="2324100"/>
            <a:ext cx="136525" cy="130175"/>
          </a:xfrm>
          <a:custGeom>
            <a:avLst/>
            <a:gdLst>
              <a:gd name="T0" fmla="*/ 2147483647 w 381"/>
              <a:gd name="T1" fmla="*/ 2147483647 h 362"/>
              <a:gd name="T2" fmla="*/ 2147483647 w 381"/>
              <a:gd name="T3" fmla="*/ 2147483647 h 362"/>
              <a:gd name="T4" fmla="*/ 2147483647 w 381"/>
              <a:gd name="T5" fmla="*/ 2147483647 h 362"/>
              <a:gd name="T6" fmla="*/ 2147483647 w 381"/>
              <a:gd name="T7" fmla="*/ 2147483647 h 362"/>
              <a:gd name="T8" fmla="*/ 2147483647 w 381"/>
              <a:gd name="T9" fmla="*/ 2147483647 h 362"/>
              <a:gd name="T10" fmla="*/ 2147483647 w 381"/>
              <a:gd name="T11" fmla="*/ 2147483647 h 362"/>
              <a:gd name="T12" fmla="*/ 2147483647 w 381"/>
              <a:gd name="T13" fmla="*/ 2147483647 h 362"/>
              <a:gd name="T14" fmla="*/ 2147483647 w 381"/>
              <a:gd name="T15" fmla="*/ 2147483647 h 362"/>
              <a:gd name="T16" fmla="*/ 2147483647 w 381"/>
              <a:gd name="T17" fmla="*/ 2147483647 h 362"/>
              <a:gd name="T18" fmla="*/ 2147483647 w 381"/>
              <a:gd name="T19" fmla="*/ 2147483647 h 362"/>
              <a:gd name="T20" fmla="*/ 2147483647 w 381"/>
              <a:gd name="T21" fmla="*/ 2147483647 h 362"/>
              <a:gd name="T22" fmla="*/ 2147483647 w 381"/>
              <a:gd name="T23" fmla="*/ 2147483647 h 362"/>
              <a:gd name="T24" fmla="*/ 2147483647 w 381"/>
              <a:gd name="T25" fmla="*/ 2147483647 h 362"/>
              <a:gd name="T26" fmla="*/ 2147483647 w 381"/>
              <a:gd name="T27" fmla="*/ 2147483647 h 362"/>
              <a:gd name="T28" fmla="*/ 2147483647 w 381"/>
              <a:gd name="T29" fmla="*/ 2147483647 h 362"/>
              <a:gd name="T30" fmla="*/ 2147483647 w 381"/>
              <a:gd name="T31" fmla="*/ 2147483647 h 362"/>
              <a:gd name="T32" fmla="*/ 0 w 381"/>
              <a:gd name="T33" fmla="*/ 2147483647 h 362"/>
              <a:gd name="T34" fmla="*/ 2147483647 w 381"/>
              <a:gd name="T35" fmla="*/ 2147483647 h 362"/>
              <a:gd name="T36" fmla="*/ 2147483647 w 381"/>
              <a:gd name="T37" fmla="*/ 2147483647 h 362"/>
              <a:gd name="T38" fmla="*/ 2147483647 w 381"/>
              <a:gd name="T39" fmla="*/ 2147483647 h 362"/>
              <a:gd name="T40" fmla="*/ 2147483647 w 381"/>
              <a:gd name="T41" fmla="*/ 2147483647 h 362"/>
              <a:gd name="T42" fmla="*/ 2147483647 w 381"/>
              <a:gd name="T43" fmla="*/ 2147483647 h 362"/>
              <a:gd name="T44" fmla="*/ 2147483647 w 381"/>
              <a:gd name="T45" fmla="*/ 2147483647 h 362"/>
              <a:gd name="T46" fmla="*/ 2147483647 w 381"/>
              <a:gd name="T47" fmla="*/ 2147483647 h 362"/>
              <a:gd name="T48" fmla="*/ 2147483647 w 381"/>
              <a:gd name="T49" fmla="*/ 0 h 362"/>
              <a:gd name="T50" fmla="*/ 2147483647 w 381"/>
              <a:gd name="T51" fmla="*/ 2147483647 h 362"/>
              <a:gd name="T52" fmla="*/ 2147483647 w 381"/>
              <a:gd name="T53" fmla="*/ 2147483647 h 362"/>
              <a:gd name="T54" fmla="*/ 2147483647 w 381"/>
              <a:gd name="T55" fmla="*/ 2147483647 h 362"/>
              <a:gd name="T56" fmla="*/ 2147483647 w 381"/>
              <a:gd name="T57" fmla="*/ 2147483647 h 362"/>
              <a:gd name="T58" fmla="*/ 2147483647 w 381"/>
              <a:gd name="T59" fmla="*/ 2147483647 h 362"/>
              <a:gd name="T60" fmla="*/ 2147483647 w 381"/>
              <a:gd name="T61" fmla="*/ 2147483647 h 362"/>
              <a:gd name="T62" fmla="*/ 2147483647 w 381"/>
              <a:gd name="T63" fmla="*/ 2147483647 h 362"/>
              <a:gd name="T64" fmla="*/ 2147483647 w 381"/>
              <a:gd name="T65" fmla="*/ 2147483647 h 362"/>
              <a:gd name="T66" fmla="*/ 2147483647 w 381"/>
              <a:gd name="T67" fmla="*/ 2147483647 h 3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1"/>
              <a:gd name="T103" fmla="*/ 0 h 362"/>
              <a:gd name="T104" fmla="*/ 381 w 381"/>
              <a:gd name="T105" fmla="*/ 362 h 3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1" h="362">
                <a:moveTo>
                  <a:pt x="380" y="180"/>
                </a:moveTo>
                <a:lnTo>
                  <a:pt x="380" y="215"/>
                </a:lnTo>
                <a:lnTo>
                  <a:pt x="372" y="252"/>
                </a:lnTo>
                <a:lnTo>
                  <a:pt x="351" y="288"/>
                </a:lnTo>
                <a:lnTo>
                  <a:pt x="321" y="308"/>
                </a:lnTo>
                <a:lnTo>
                  <a:pt x="304" y="333"/>
                </a:lnTo>
                <a:lnTo>
                  <a:pt x="266" y="353"/>
                </a:lnTo>
                <a:lnTo>
                  <a:pt x="228" y="361"/>
                </a:lnTo>
                <a:lnTo>
                  <a:pt x="190" y="361"/>
                </a:lnTo>
                <a:lnTo>
                  <a:pt x="152" y="361"/>
                </a:lnTo>
                <a:lnTo>
                  <a:pt x="123" y="353"/>
                </a:lnTo>
                <a:lnTo>
                  <a:pt x="84" y="333"/>
                </a:lnTo>
                <a:lnTo>
                  <a:pt x="55" y="308"/>
                </a:lnTo>
                <a:lnTo>
                  <a:pt x="38" y="288"/>
                </a:lnTo>
                <a:lnTo>
                  <a:pt x="17" y="252"/>
                </a:lnTo>
                <a:lnTo>
                  <a:pt x="8" y="215"/>
                </a:lnTo>
                <a:lnTo>
                  <a:pt x="0" y="180"/>
                </a:lnTo>
                <a:lnTo>
                  <a:pt x="8" y="143"/>
                </a:lnTo>
                <a:lnTo>
                  <a:pt x="17" y="115"/>
                </a:lnTo>
                <a:lnTo>
                  <a:pt x="38" y="79"/>
                </a:lnTo>
                <a:lnTo>
                  <a:pt x="55" y="54"/>
                </a:lnTo>
                <a:lnTo>
                  <a:pt x="84" y="34"/>
                </a:lnTo>
                <a:lnTo>
                  <a:pt x="123" y="19"/>
                </a:lnTo>
                <a:lnTo>
                  <a:pt x="152" y="6"/>
                </a:lnTo>
                <a:lnTo>
                  <a:pt x="190" y="0"/>
                </a:lnTo>
                <a:lnTo>
                  <a:pt x="228" y="6"/>
                </a:lnTo>
                <a:lnTo>
                  <a:pt x="266" y="19"/>
                </a:lnTo>
                <a:lnTo>
                  <a:pt x="304" y="34"/>
                </a:lnTo>
                <a:lnTo>
                  <a:pt x="321" y="54"/>
                </a:lnTo>
                <a:lnTo>
                  <a:pt x="351" y="79"/>
                </a:lnTo>
                <a:lnTo>
                  <a:pt x="372" y="115"/>
                </a:lnTo>
                <a:lnTo>
                  <a:pt x="380" y="143"/>
                </a:lnTo>
                <a:lnTo>
                  <a:pt x="380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08" name="Freeform 56"/>
          <p:cNvSpPr>
            <a:spLocks noChangeArrowheads="1"/>
          </p:cNvSpPr>
          <p:nvPr/>
        </p:nvSpPr>
        <p:spPr bwMode="auto">
          <a:xfrm>
            <a:off x="2227263" y="2106613"/>
            <a:ext cx="136525" cy="130175"/>
          </a:xfrm>
          <a:custGeom>
            <a:avLst/>
            <a:gdLst>
              <a:gd name="T0" fmla="*/ 2147483647 w 380"/>
              <a:gd name="T1" fmla="*/ 2147483647 h 362"/>
              <a:gd name="T2" fmla="*/ 2147483647 w 380"/>
              <a:gd name="T3" fmla="*/ 2147483647 h 362"/>
              <a:gd name="T4" fmla="*/ 2147483647 w 380"/>
              <a:gd name="T5" fmla="*/ 2147483647 h 362"/>
              <a:gd name="T6" fmla="*/ 2147483647 w 380"/>
              <a:gd name="T7" fmla="*/ 2147483647 h 362"/>
              <a:gd name="T8" fmla="*/ 2147483647 w 380"/>
              <a:gd name="T9" fmla="*/ 2147483647 h 362"/>
              <a:gd name="T10" fmla="*/ 2147483647 w 380"/>
              <a:gd name="T11" fmla="*/ 2147483647 h 362"/>
              <a:gd name="T12" fmla="*/ 2147483647 w 380"/>
              <a:gd name="T13" fmla="*/ 2147483647 h 362"/>
              <a:gd name="T14" fmla="*/ 2147483647 w 380"/>
              <a:gd name="T15" fmla="*/ 2147483647 h 362"/>
              <a:gd name="T16" fmla="*/ 2147483647 w 380"/>
              <a:gd name="T17" fmla="*/ 2147483647 h 362"/>
              <a:gd name="T18" fmla="*/ 2147483647 w 380"/>
              <a:gd name="T19" fmla="*/ 2147483647 h 362"/>
              <a:gd name="T20" fmla="*/ 2147483647 w 380"/>
              <a:gd name="T21" fmla="*/ 2147483647 h 362"/>
              <a:gd name="T22" fmla="*/ 2147483647 w 380"/>
              <a:gd name="T23" fmla="*/ 2147483647 h 362"/>
              <a:gd name="T24" fmla="*/ 2147483647 w 380"/>
              <a:gd name="T25" fmla="*/ 2147483647 h 362"/>
              <a:gd name="T26" fmla="*/ 2147483647 w 380"/>
              <a:gd name="T27" fmla="*/ 2147483647 h 362"/>
              <a:gd name="T28" fmla="*/ 2147483647 w 380"/>
              <a:gd name="T29" fmla="*/ 2147483647 h 362"/>
              <a:gd name="T30" fmla="*/ 0 w 380"/>
              <a:gd name="T31" fmla="*/ 2147483647 h 362"/>
              <a:gd name="T32" fmla="*/ 0 w 380"/>
              <a:gd name="T33" fmla="*/ 2147483647 h 362"/>
              <a:gd name="T34" fmla="*/ 0 w 380"/>
              <a:gd name="T35" fmla="*/ 2147483647 h 362"/>
              <a:gd name="T36" fmla="*/ 2147483647 w 380"/>
              <a:gd name="T37" fmla="*/ 2147483647 h 362"/>
              <a:gd name="T38" fmla="*/ 2147483647 w 380"/>
              <a:gd name="T39" fmla="*/ 2147483647 h 362"/>
              <a:gd name="T40" fmla="*/ 2147483647 w 380"/>
              <a:gd name="T41" fmla="*/ 2147483647 h 362"/>
              <a:gd name="T42" fmla="*/ 2147483647 w 380"/>
              <a:gd name="T43" fmla="*/ 2147483647 h 362"/>
              <a:gd name="T44" fmla="*/ 2147483647 w 380"/>
              <a:gd name="T45" fmla="*/ 2147483647 h 362"/>
              <a:gd name="T46" fmla="*/ 2147483647 w 380"/>
              <a:gd name="T47" fmla="*/ 0 h 362"/>
              <a:gd name="T48" fmla="*/ 2147483647 w 380"/>
              <a:gd name="T49" fmla="*/ 0 h 362"/>
              <a:gd name="T50" fmla="*/ 2147483647 w 380"/>
              <a:gd name="T51" fmla="*/ 0 h 362"/>
              <a:gd name="T52" fmla="*/ 2147483647 w 380"/>
              <a:gd name="T53" fmla="*/ 2147483647 h 362"/>
              <a:gd name="T54" fmla="*/ 2147483647 w 380"/>
              <a:gd name="T55" fmla="*/ 2147483647 h 362"/>
              <a:gd name="T56" fmla="*/ 2147483647 w 380"/>
              <a:gd name="T57" fmla="*/ 2147483647 h 362"/>
              <a:gd name="T58" fmla="*/ 2147483647 w 380"/>
              <a:gd name="T59" fmla="*/ 2147483647 h 362"/>
              <a:gd name="T60" fmla="*/ 2147483647 w 380"/>
              <a:gd name="T61" fmla="*/ 2147483647 h 362"/>
              <a:gd name="T62" fmla="*/ 2147483647 w 380"/>
              <a:gd name="T63" fmla="*/ 2147483647 h 362"/>
              <a:gd name="T64" fmla="*/ 2147483647 w 380"/>
              <a:gd name="T65" fmla="*/ 2147483647 h 362"/>
              <a:gd name="T66" fmla="*/ 2147483647 w 380"/>
              <a:gd name="T67" fmla="*/ 2147483647 h 3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2"/>
              <a:gd name="T104" fmla="*/ 380 w 380"/>
              <a:gd name="T105" fmla="*/ 362 h 3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2">
                <a:moveTo>
                  <a:pt x="379" y="180"/>
                </a:moveTo>
                <a:lnTo>
                  <a:pt x="379" y="216"/>
                </a:lnTo>
                <a:lnTo>
                  <a:pt x="362" y="252"/>
                </a:lnTo>
                <a:lnTo>
                  <a:pt x="350" y="280"/>
                </a:lnTo>
                <a:lnTo>
                  <a:pt x="324" y="308"/>
                </a:lnTo>
                <a:lnTo>
                  <a:pt x="294" y="336"/>
                </a:lnTo>
                <a:lnTo>
                  <a:pt x="265" y="344"/>
                </a:lnTo>
                <a:lnTo>
                  <a:pt x="226" y="361"/>
                </a:lnTo>
                <a:lnTo>
                  <a:pt x="189" y="361"/>
                </a:lnTo>
                <a:lnTo>
                  <a:pt x="151" y="361"/>
                </a:lnTo>
                <a:lnTo>
                  <a:pt x="113" y="344"/>
                </a:lnTo>
                <a:lnTo>
                  <a:pt x="83" y="336"/>
                </a:lnTo>
                <a:lnTo>
                  <a:pt x="58" y="308"/>
                </a:lnTo>
                <a:lnTo>
                  <a:pt x="28" y="280"/>
                </a:lnTo>
                <a:lnTo>
                  <a:pt x="20" y="252"/>
                </a:lnTo>
                <a:lnTo>
                  <a:pt x="0" y="216"/>
                </a:lnTo>
                <a:lnTo>
                  <a:pt x="0" y="180"/>
                </a:lnTo>
                <a:lnTo>
                  <a:pt x="0" y="143"/>
                </a:lnTo>
                <a:lnTo>
                  <a:pt x="20" y="108"/>
                </a:lnTo>
                <a:lnTo>
                  <a:pt x="28" y="83"/>
                </a:lnTo>
                <a:lnTo>
                  <a:pt x="58" y="55"/>
                </a:lnTo>
                <a:lnTo>
                  <a:pt x="83" y="27"/>
                </a:lnTo>
                <a:lnTo>
                  <a:pt x="113" y="20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65" y="20"/>
                </a:lnTo>
                <a:lnTo>
                  <a:pt x="294" y="27"/>
                </a:lnTo>
                <a:lnTo>
                  <a:pt x="324" y="55"/>
                </a:lnTo>
                <a:lnTo>
                  <a:pt x="350" y="83"/>
                </a:lnTo>
                <a:lnTo>
                  <a:pt x="362" y="108"/>
                </a:lnTo>
                <a:lnTo>
                  <a:pt x="379" y="143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09" name="Freeform 57"/>
          <p:cNvSpPr>
            <a:spLocks noChangeArrowheads="1"/>
          </p:cNvSpPr>
          <p:nvPr/>
        </p:nvSpPr>
        <p:spPr bwMode="auto">
          <a:xfrm>
            <a:off x="3281363" y="2311400"/>
            <a:ext cx="136525" cy="100013"/>
          </a:xfrm>
          <a:custGeom>
            <a:avLst/>
            <a:gdLst>
              <a:gd name="T0" fmla="*/ 2147483647 w 380"/>
              <a:gd name="T1" fmla="*/ 2147483647 h 277"/>
              <a:gd name="T2" fmla="*/ 2147483647 w 380"/>
              <a:gd name="T3" fmla="*/ 2147483647 h 277"/>
              <a:gd name="T4" fmla="*/ 2147483647 w 380"/>
              <a:gd name="T5" fmla="*/ 2147483647 h 277"/>
              <a:gd name="T6" fmla="*/ 2147483647 w 380"/>
              <a:gd name="T7" fmla="*/ 2147483647 h 277"/>
              <a:gd name="T8" fmla="*/ 2147483647 w 380"/>
              <a:gd name="T9" fmla="*/ 2147483647 h 277"/>
              <a:gd name="T10" fmla="*/ 2147483647 w 380"/>
              <a:gd name="T11" fmla="*/ 2147483647 h 277"/>
              <a:gd name="T12" fmla="*/ 2147483647 w 380"/>
              <a:gd name="T13" fmla="*/ 2147483647 h 277"/>
              <a:gd name="T14" fmla="*/ 2147483647 w 380"/>
              <a:gd name="T15" fmla="*/ 2147483647 h 277"/>
              <a:gd name="T16" fmla="*/ 2147483647 w 380"/>
              <a:gd name="T17" fmla="*/ 2147483647 h 277"/>
              <a:gd name="T18" fmla="*/ 2147483647 w 380"/>
              <a:gd name="T19" fmla="*/ 2147483647 h 277"/>
              <a:gd name="T20" fmla="*/ 2147483647 w 380"/>
              <a:gd name="T21" fmla="*/ 2147483647 h 277"/>
              <a:gd name="T22" fmla="*/ 2147483647 w 380"/>
              <a:gd name="T23" fmla="*/ 2147483647 h 277"/>
              <a:gd name="T24" fmla="*/ 2147483647 w 380"/>
              <a:gd name="T25" fmla="*/ 2147483647 h 277"/>
              <a:gd name="T26" fmla="*/ 2147483647 w 380"/>
              <a:gd name="T27" fmla="*/ 2147483647 h 277"/>
              <a:gd name="T28" fmla="*/ 2147483647 w 380"/>
              <a:gd name="T29" fmla="*/ 2147483647 h 277"/>
              <a:gd name="T30" fmla="*/ 0 w 380"/>
              <a:gd name="T31" fmla="*/ 2147483647 h 277"/>
              <a:gd name="T32" fmla="*/ 0 w 380"/>
              <a:gd name="T33" fmla="*/ 2147483647 h 277"/>
              <a:gd name="T34" fmla="*/ 0 w 380"/>
              <a:gd name="T35" fmla="*/ 2147483647 h 277"/>
              <a:gd name="T36" fmla="*/ 2147483647 w 380"/>
              <a:gd name="T37" fmla="*/ 2147483647 h 277"/>
              <a:gd name="T38" fmla="*/ 2147483647 w 380"/>
              <a:gd name="T39" fmla="*/ 2147483647 h 277"/>
              <a:gd name="T40" fmla="*/ 2147483647 w 380"/>
              <a:gd name="T41" fmla="*/ 2147483647 h 277"/>
              <a:gd name="T42" fmla="*/ 2147483647 w 380"/>
              <a:gd name="T43" fmla="*/ 2147483647 h 277"/>
              <a:gd name="T44" fmla="*/ 2147483647 w 380"/>
              <a:gd name="T45" fmla="*/ 2147483647 h 277"/>
              <a:gd name="T46" fmla="*/ 2147483647 w 380"/>
              <a:gd name="T47" fmla="*/ 0 h 277"/>
              <a:gd name="T48" fmla="*/ 2147483647 w 380"/>
              <a:gd name="T49" fmla="*/ 0 h 277"/>
              <a:gd name="T50" fmla="*/ 2147483647 w 380"/>
              <a:gd name="T51" fmla="*/ 0 h 277"/>
              <a:gd name="T52" fmla="*/ 2147483647 w 380"/>
              <a:gd name="T53" fmla="*/ 2147483647 h 277"/>
              <a:gd name="T54" fmla="*/ 2147483647 w 380"/>
              <a:gd name="T55" fmla="*/ 2147483647 h 277"/>
              <a:gd name="T56" fmla="*/ 2147483647 w 380"/>
              <a:gd name="T57" fmla="*/ 2147483647 h 277"/>
              <a:gd name="T58" fmla="*/ 2147483647 w 380"/>
              <a:gd name="T59" fmla="*/ 2147483647 h 277"/>
              <a:gd name="T60" fmla="*/ 2147483647 w 380"/>
              <a:gd name="T61" fmla="*/ 2147483647 h 277"/>
              <a:gd name="T62" fmla="*/ 2147483647 w 380"/>
              <a:gd name="T63" fmla="*/ 2147483647 h 277"/>
              <a:gd name="T64" fmla="*/ 2147483647 w 380"/>
              <a:gd name="T65" fmla="*/ 2147483647 h 277"/>
              <a:gd name="T66" fmla="*/ 2147483647 w 380"/>
              <a:gd name="T67" fmla="*/ 2147483647 h 2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277"/>
              <a:gd name="T104" fmla="*/ 380 w 380"/>
              <a:gd name="T105" fmla="*/ 277 h 2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277">
                <a:moveTo>
                  <a:pt x="379" y="138"/>
                </a:moveTo>
                <a:lnTo>
                  <a:pt x="366" y="165"/>
                </a:lnTo>
                <a:lnTo>
                  <a:pt x="357" y="187"/>
                </a:lnTo>
                <a:lnTo>
                  <a:pt x="341" y="214"/>
                </a:lnTo>
                <a:lnTo>
                  <a:pt x="320" y="236"/>
                </a:lnTo>
                <a:lnTo>
                  <a:pt x="290" y="249"/>
                </a:lnTo>
                <a:lnTo>
                  <a:pt x="252" y="264"/>
                </a:lnTo>
                <a:lnTo>
                  <a:pt x="226" y="270"/>
                </a:lnTo>
                <a:lnTo>
                  <a:pt x="189" y="276"/>
                </a:lnTo>
                <a:lnTo>
                  <a:pt x="151" y="270"/>
                </a:lnTo>
                <a:lnTo>
                  <a:pt x="113" y="264"/>
                </a:lnTo>
                <a:lnTo>
                  <a:pt x="75" y="249"/>
                </a:lnTo>
                <a:lnTo>
                  <a:pt x="54" y="236"/>
                </a:lnTo>
                <a:lnTo>
                  <a:pt x="24" y="214"/>
                </a:lnTo>
                <a:lnTo>
                  <a:pt x="7" y="187"/>
                </a:lnTo>
                <a:lnTo>
                  <a:pt x="0" y="165"/>
                </a:lnTo>
                <a:lnTo>
                  <a:pt x="0" y="138"/>
                </a:lnTo>
                <a:lnTo>
                  <a:pt x="0" y="111"/>
                </a:lnTo>
                <a:lnTo>
                  <a:pt x="7" y="83"/>
                </a:lnTo>
                <a:lnTo>
                  <a:pt x="24" y="55"/>
                </a:lnTo>
                <a:lnTo>
                  <a:pt x="54" y="43"/>
                </a:lnTo>
                <a:lnTo>
                  <a:pt x="75" y="21"/>
                </a:lnTo>
                <a:lnTo>
                  <a:pt x="113" y="6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52" y="6"/>
                </a:lnTo>
                <a:lnTo>
                  <a:pt x="290" y="21"/>
                </a:lnTo>
                <a:lnTo>
                  <a:pt x="320" y="43"/>
                </a:lnTo>
                <a:lnTo>
                  <a:pt x="341" y="55"/>
                </a:lnTo>
                <a:lnTo>
                  <a:pt x="357" y="83"/>
                </a:lnTo>
                <a:lnTo>
                  <a:pt x="366" y="111"/>
                </a:lnTo>
                <a:lnTo>
                  <a:pt x="379" y="138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10" name="Freeform 58"/>
          <p:cNvSpPr>
            <a:spLocks noChangeArrowheads="1"/>
          </p:cNvSpPr>
          <p:nvPr/>
        </p:nvSpPr>
        <p:spPr bwMode="auto">
          <a:xfrm>
            <a:off x="4552950" y="4402138"/>
            <a:ext cx="136525" cy="130175"/>
          </a:xfrm>
          <a:custGeom>
            <a:avLst/>
            <a:gdLst>
              <a:gd name="T0" fmla="*/ 2147483647 w 380"/>
              <a:gd name="T1" fmla="*/ 2147483647 h 362"/>
              <a:gd name="T2" fmla="*/ 2147483647 w 380"/>
              <a:gd name="T3" fmla="*/ 2147483647 h 362"/>
              <a:gd name="T4" fmla="*/ 2147483647 w 380"/>
              <a:gd name="T5" fmla="*/ 2147483647 h 362"/>
              <a:gd name="T6" fmla="*/ 2147483647 w 380"/>
              <a:gd name="T7" fmla="*/ 2147483647 h 362"/>
              <a:gd name="T8" fmla="*/ 2147483647 w 380"/>
              <a:gd name="T9" fmla="*/ 2147483647 h 362"/>
              <a:gd name="T10" fmla="*/ 2147483647 w 380"/>
              <a:gd name="T11" fmla="*/ 2147483647 h 362"/>
              <a:gd name="T12" fmla="*/ 2147483647 w 380"/>
              <a:gd name="T13" fmla="*/ 2147483647 h 362"/>
              <a:gd name="T14" fmla="*/ 2147483647 w 380"/>
              <a:gd name="T15" fmla="*/ 2147483647 h 362"/>
              <a:gd name="T16" fmla="*/ 2147483647 w 380"/>
              <a:gd name="T17" fmla="*/ 2147483647 h 362"/>
              <a:gd name="T18" fmla="*/ 2147483647 w 380"/>
              <a:gd name="T19" fmla="*/ 2147483647 h 362"/>
              <a:gd name="T20" fmla="*/ 2147483647 w 380"/>
              <a:gd name="T21" fmla="*/ 2147483647 h 362"/>
              <a:gd name="T22" fmla="*/ 2147483647 w 380"/>
              <a:gd name="T23" fmla="*/ 2147483647 h 362"/>
              <a:gd name="T24" fmla="*/ 2147483647 w 380"/>
              <a:gd name="T25" fmla="*/ 2147483647 h 362"/>
              <a:gd name="T26" fmla="*/ 2147483647 w 380"/>
              <a:gd name="T27" fmla="*/ 2147483647 h 362"/>
              <a:gd name="T28" fmla="*/ 2147483647 w 380"/>
              <a:gd name="T29" fmla="*/ 2147483647 h 362"/>
              <a:gd name="T30" fmla="*/ 0 w 380"/>
              <a:gd name="T31" fmla="*/ 2147483647 h 362"/>
              <a:gd name="T32" fmla="*/ 0 w 380"/>
              <a:gd name="T33" fmla="*/ 2147483647 h 362"/>
              <a:gd name="T34" fmla="*/ 0 w 380"/>
              <a:gd name="T35" fmla="*/ 2147483647 h 362"/>
              <a:gd name="T36" fmla="*/ 2147483647 w 380"/>
              <a:gd name="T37" fmla="*/ 2147483647 h 362"/>
              <a:gd name="T38" fmla="*/ 2147483647 w 380"/>
              <a:gd name="T39" fmla="*/ 2147483647 h 362"/>
              <a:gd name="T40" fmla="*/ 2147483647 w 380"/>
              <a:gd name="T41" fmla="*/ 2147483647 h 362"/>
              <a:gd name="T42" fmla="*/ 2147483647 w 380"/>
              <a:gd name="T43" fmla="*/ 2147483647 h 362"/>
              <a:gd name="T44" fmla="*/ 2147483647 w 380"/>
              <a:gd name="T45" fmla="*/ 2147483647 h 362"/>
              <a:gd name="T46" fmla="*/ 2147483647 w 380"/>
              <a:gd name="T47" fmla="*/ 0 h 362"/>
              <a:gd name="T48" fmla="*/ 2147483647 w 380"/>
              <a:gd name="T49" fmla="*/ 0 h 362"/>
              <a:gd name="T50" fmla="*/ 2147483647 w 380"/>
              <a:gd name="T51" fmla="*/ 0 h 362"/>
              <a:gd name="T52" fmla="*/ 2147483647 w 380"/>
              <a:gd name="T53" fmla="*/ 2147483647 h 362"/>
              <a:gd name="T54" fmla="*/ 2147483647 w 380"/>
              <a:gd name="T55" fmla="*/ 2147483647 h 362"/>
              <a:gd name="T56" fmla="*/ 2147483647 w 380"/>
              <a:gd name="T57" fmla="*/ 2147483647 h 362"/>
              <a:gd name="T58" fmla="*/ 2147483647 w 380"/>
              <a:gd name="T59" fmla="*/ 2147483647 h 362"/>
              <a:gd name="T60" fmla="*/ 2147483647 w 380"/>
              <a:gd name="T61" fmla="*/ 2147483647 h 362"/>
              <a:gd name="T62" fmla="*/ 2147483647 w 380"/>
              <a:gd name="T63" fmla="*/ 2147483647 h 362"/>
              <a:gd name="T64" fmla="*/ 2147483647 w 380"/>
              <a:gd name="T65" fmla="*/ 2147483647 h 362"/>
              <a:gd name="T66" fmla="*/ 2147483647 w 380"/>
              <a:gd name="T67" fmla="*/ 2147483647 h 3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2"/>
              <a:gd name="T104" fmla="*/ 380 w 380"/>
              <a:gd name="T105" fmla="*/ 362 h 3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2">
                <a:moveTo>
                  <a:pt x="379" y="180"/>
                </a:moveTo>
                <a:lnTo>
                  <a:pt x="379" y="216"/>
                </a:lnTo>
                <a:lnTo>
                  <a:pt x="362" y="252"/>
                </a:lnTo>
                <a:lnTo>
                  <a:pt x="349" y="280"/>
                </a:lnTo>
                <a:lnTo>
                  <a:pt x="324" y="308"/>
                </a:lnTo>
                <a:lnTo>
                  <a:pt x="294" y="336"/>
                </a:lnTo>
                <a:lnTo>
                  <a:pt x="265" y="344"/>
                </a:lnTo>
                <a:lnTo>
                  <a:pt x="226" y="361"/>
                </a:lnTo>
                <a:lnTo>
                  <a:pt x="189" y="361"/>
                </a:lnTo>
                <a:lnTo>
                  <a:pt x="151" y="361"/>
                </a:lnTo>
                <a:lnTo>
                  <a:pt x="113" y="344"/>
                </a:lnTo>
                <a:lnTo>
                  <a:pt x="83" y="336"/>
                </a:lnTo>
                <a:lnTo>
                  <a:pt x="54" y="308"/>
                </a:lnTo>
                <a:lnTo>
                  <a:pt x="28" y="280"/>
                </a:lnTo>
                <a:lnTo>
                  <a:pt x="16" y="252"/>
                </a:lnTo>
                <a:lnTo>
                  <a:pt x="0" y="216"/>
                </a:lnTo>
                <a:lnTo>
                  <a:pt x="0" y="180"/>
                </a:lnTo>
                <a:lnTo>
                  <a:pt x="0" y="143"/>
                </a:lnTo>
                <a:lnTo>
                  <a:pt x="16" y="108"/>
                </a:lnTo>
                <a:lnTo>
                  <a:pt x="28" y="83"/>
                </a:lnTo>
                <a:lnTo>
                  <a:pt x="54" y="55"/>
                </a:lnTo>
                <a:lnTo>
                  <a:pt x="83" y="27"/>
                </a:lnTo>
                <a:lnTo>
                  <a:pt x="113" y="20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65" y="20"/>
                </a:lnTo>
                <a:lnTo>
                  <a:pt x="294" y="27"/>
                </a:lnTo>
                <a:lnTo>
                  <a:pt x="324" y="55"/>
                </a:lnTo>
                <a:lnTo>
                  <a:pt x="349" y="83"/>
                </a:lnTo>
                <a:lnTo>
                  <a:pt x="362" y="108"/>
                </a:lnTo>
                <a:lnTo>
                  <a:pt x="379" y="143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11" name="Freeform 59"/>
          <p:cNvSpPr>
            <a:spLocks noChangeArrowheads="1"/>
          </p:cNvSpPr>
          <p:nvPr/>
        </p:nvSpPr>
        <p:spPr bwMode="auto">
          <a:xfrm>
            <a:off x="4402138" y="4479925"/>
            <a:ext cx="136525" cy="130175"/>
          </a:xfrm>
          <a:custGeom>
            <a:avLst/>
            <a:gdLst>
              <a:gd name="T0" fmla="*/ 2147483647 w 380"/>
              <a:gd name="T1" fmla="*/ 2147483647 h 363"/>
              <a:gd name="T2" fmla="*/ 2147483647 w 380"/>
              <a:gd name="T3" fmla="*/ 2147483647 h 363"/>
              <a:gd name="T4" fmla="*/ 2147483647 w 380"/>
              <a:gd name="T5" fmla="*/ 2147483647 h 363"/>
              <a:gd name="T6" fmla="*/ 2147483647 w 380"/>
              <a:gd name="T7" fmla="*/ 2147483647 h 363"/>
              <a:gd name="T8" fmla="*/ 2147483647 w 380"/>
              <a:gd name="T9" fmla="*/ 2147483647 h 363"/>
              <a:gd name="T10" fmla="*/ 2147483647 w 380"/>
              <a:gd name="T11" fmla="*/ 2147483647 h 363"/>
              <a:gd name="T12" fmla="*/ 2147483647 w 380"/>
              <a:gd name="T13" fmla="*/ 2147483647 h 363"/>
              <a:gd name="T14" fmla="*/ 2147483647 w 380"/>
              <a:gd name="T15" fmla="*/ 2147483647 h 363"/>
              <a:gd name="T16" fmla="*/ 2147483647 w 380"/>
              <a:gd name="T17" fmla="*/ 2147483647 h 363"/>
              <a:gd name="T18" fmla="*/ 2147483647 w 380"/>
              <a:gd name="T19" fmla="*/ 2147483647 h 363"/>
              <a:gd name="T20" fmla="*/ 2147483647 w 380"/>
              <a:gd name="T21" fmla="*/ 2147483647 h 363"/>
              <a:gd name="T22" fmla="*/ 2147483647 w 380"/>
              <a:gd name="T23" fmla="*/ 2147483647 h 363"/>
              <a:gd name="T24" fmla="*/ 2147483647 w 380"/>
              <a:gd name="T25" fmla="*/ 2147483647 h 363"/>
              <a:gd name="T26" fmla="*/ 2147483647 w 380"/>
              <a:gd name="T27" fmla="*/ 2147483647 h 363"/>
              <a:gd name="T28" fmla="*/ 2147483647 w 380"/>
              <a:gd name="T29" fmla="*/ 2147483647 h 363"/>
              <a:gd name="T30" fmla="*/ 0 w 380"/>
              <a:gd name="T31" fmla="*/ 2147483647 h 363"/>
              <a:gd name="T32" fmla="*/ 0 w 380"/>
              <a:gd name="T33" fmla="*/ 2147483647 h 363"/>
              <a:gd name="T34" fmla="*/ 0 w 380"/>
              <a:gd name="T35" fmla="*/ 2147483647 h 363"/>
              <a:gd name="T36" fmla="*/ 2147483647 w 380"/>
              <a:gd name="T37" fmla="*/ 2147483647 h 363"/>
              <a:gd name="T38" fmla="*/ 2147483647 w 380"/>
              <a:gd name="T39" fmla="*/ 2147483647 h 363"/>
              <a:gd name="T40" fmla="*/ 2147483647 w 380"/>
              <a:gd name="T41" fmla="*/ 2147483647 h 363"/>
              <a:gd name="T42" fmla="*/ 2147483647 w 380"/>
              <a:gd name="T43" fmla="*/ 2147483647 h 363"/>
              <a:gd name="T44" fmla="*/ 2147483647 w 380"/>
              <a:gd name="T45" fmla="*/ 2147483647 h 363"/>
              <a:gd name="T46" fmla="*/ 2147483647 w 380"/>
              <a:gd name="T47" fmla="*/ 0 h 363"/>
              <a:gd name="T48" fmla="*/ 2147483647 w 380"/>
              <a:gd name="T49" fmla="*/ 0 h 363"/>
              <a:gd name="T50" fmla="*/ 2147483647 w 380"/>
              <a:gd name="T51" fmla="*/ 0 h 363"/>
              <a:gd name="T52" fmla="*/ 2147483647 w 380"/>
              <a:gd name="T53" fmla="*/ 2147483647 h 363"/>
              <a:gd name="T54" fmla="*/ 2147483647 w 380"/>
              <a:gd name="T55" fmla="*/ 2147483647 h 363"/>
              <a:gd name="T56" fmla="*/ 2147483647 w 380"/>
              <a:gd name="T57" fmla="*/ 2147483647 h 363"/>
              <a:gd name="T58" fmla="*/ 2147483647 w 380"/>
              <a:gd name="T59" fmla="*/ 2147483647 h 363"/>
              <a:gd name="T60" fmla="*/ 2147483647 w 380"/>
              <a:gd name="T61" fmla="*/ 2147483647 h 363"/>
              <a:gd name="T62" fmla="*/ 2147483647 w 380"/>
              <a:gd name="T63" fmla="*/ 2147483647 h 363"/>
              <a:gd name="T64" fmla="*/ 2147483647 w 380"/>
              <a:gd name="T65" fmla="*/ 2147483647 h 363"/>
              <a:gd name="T66" fmla="*/ 2147483647 w 380"/>
              <a:gd name="T67" fmla="*/ 2147483647 h 3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3"/>
              <a:gd name="T104" fmla="*/ 380 w 380"/>
              <a:gd name="T105" fmla="*/ 363 h 3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3">
                <a:moveTo>
                  <a:pt x="379" y="181"/>
                </a:moveTo>
                <a:lnTo>
                  <a:pt x="379" y="217"/>
                </a:lnTo>
                <a:lnTo>
                  <a:pt x="357" y="253"/>
                </a:lnTo>
                <a:lnTo>
                  <a:pt x="349" y="281"/>
                </a:lnTo>
                <a:lnTo>
                  <a:pt x="320" y="310"/>
                </a:lnTo>
                <a:lnTo>
                  <a:pt x="294" y="338"/>
                </a:lnTo>
                <a:lnTo>
                  <a:pt x="265" y="346"/>
                </a:lnTo>
                <a:lnTo>
                  <a:pt x="226" y="362"/>
                </a:lnTo>
                <a:lnTo>
                  <a:pt x="189" y="362"/>
                </a:lnTo>
                <a:lnTo>
                  <a:pt x="151" y="362"/>
                </a:lnTo>
                <a:lnTo>
                  <a:pt x="113" y="346"/>
                </a:lnTo>
                <a:lnTo>
                  <a:pt x="83" y="338"/>
                </a:lnTo>
                <a:lnTo>
                  <a:pt x="54" y="310"/>
                </a:lnTo>
                <a:lnTo>
                  <a:pt x="28" y="281"/>
                </a:lnTo>
                <a:lnTo>
                  <a:pt x="16" y="253"/>
                </a:lnTo>
                <a:lnTo>
                  <a:pt x="0" y="217"/>
                </a:lnTo>
                <a:lnTo>
                  <a:pt x="0" y="181"/>
                </a:lnTo>
                <a:lnTo>
                  <a:pt x="0" y="145"/>
                </a:lnTo>
                <a:lnTo>
                  <a:pt x="16" y="108"/>
                </a:lnTo>
                <a:lnTo>
                  <a:pt x="28" y="84"/>
                </a:lnTo>
                <a:lnTo>
                  <a:pt x="54" y="56"/>
                </a:lnTo>
                <a:lnTo>
                  <a:pt x="83" y="27"/>
                </a:lnTo>
                <a:lnTo>
                  <a:pt x="113" y="20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65" y="20"/>
                </a:lnTo>
                <a:lnTo>
                  <a:pt x="294" y="27"/>
                </a:lnTo>
                <a:lnTo>
                  <a:pt x="320" y="56"/>
                </a:lnTo>
                <a:lnTo>
                  <a:pt x="349" y="84"/>
                </a:lnTo>
                <a:lnTo>
                  <a:pt x="357" y="108"/>
                </a:lnTo>
                <a:lnTo>
                  <a:pt x="379" y="145"/>
                </a:lnTo>
                <a:lnTo>
                  <a:pt x="379" y="181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12" name="Freeform 60"/>
          <p:cNvSpPr>
            <a:spLocks noChangeArrowheads="1"/>
          </p:cNvSpPr>
          <p:nvPr/>
        </p:nvSpPr>
        <p:spPr bwMode="auto">
          <a:xfrm>
            <a:off x="3748088" y="2608263"/>
            <a:ext cx="136525" cy="130175"/>
          </a:xfrm>
          <a:custGeom>
            <a:avLst/>
            <a:gdLst>
              <a:gd name="T0" fmla="*/ 2147483647 w 381"/>
              <a:gd name="T1" fmla="*/ 2147483647 h 363"/>
              <a:gd name="T2" fmla="*/ 2147483647 w 381"/>
              <a:gd name="T3" fmla="*/ 2147483647 h 363"/>
              <a:gd name="T4" fmla="*/ 2147483647 w 381"/>
              <a:gd name="T5" fmla="*/ 2147483647 h 363"/>
              <a:gd name="T6" fmla="*/ 2147483647 w 381"/>
              <a:gd name="T7" fmla="*/ 2147483647 h 363"/>
              <a:gd name="T8" fmla="*/ 2147483647 w 381"/>
              <a:gd name="T9" fmla="*/ 2147483647 h 363"/>
              <a:gd name="T10" fmla="*/ 2147483647 w 381"/>
              <a:gd name="T11" fmla="*/ 2147483647 h 363"/>
              <a:gd name="T12" fmla="*/ 2147483647 w 381"/>
              <a:gd name="T13" fmla="*/ 2147483647 h 363"/>
              <a:gd name="T14" fmla="*/ 2147483647 w 381"/>
              <a:gd name="T15" fmla="*/ 2147483647 h 363"/>
              <a:gd name="T16" fmla="*/ 2147483647 w 381"/>
              <a:gd name="T17" fmla="*/ 2147483647 h 363"/>
              <a:gd name="T18" fmla="*/ 2147483647 w 381"/>
              <a:gd name="T19" fmla="*/ 2147483647 h 363"/>
              <a:gd name="T20" fmla="*/ 2147483647 w 381"/>
              <a:gd name="T21" fmla="*/ 2147483647 h 363"/>
              <a:gd name="T22" fmla="*/ 2147483647 w 381"/>
              <a:gd name="T23" fmla="*/ 2147483647 h 363"/>
              <a:gd name="T24" fmla="*/ 2147483647 w 381"/>
              <a:gd name="T25" fmla="*/ 2147483647 h 363"/>
              <a:gd name="T26" fmla="*/ 2147483647 w 381"/>
              <a:gd name="T27" fmla="*/ 2147483647 h 363"/>
              <a:gd name="T28" fmla="*/ 2147483647 w 381"/>
              <a:gd name="T29" fmla="*/ 2147483647 h 363"/>
              <a:gd name="T30" fmla="*/ 0 w 381"/>
              <a:gd name="T31" fmla="*/ 2147483647 h 363"/>
              <a:gd name="T32" fmla="*/ 0 w 381"/>
              <a:gd name="T33" fmla="*/ 2147483647 h 363"/>
              <a:gd name="T34" fmla="*/ 0 w 381"/>
              <a:gd name="T35" fmla="*/ 2147483647 h 363"/>
              <a:gd name="T36" fmla="*/ 2147483647 w 381"/>
              <a:gd name="T37" fmla="*/ 2147483647 h 363"/>
              <a:gd name="T38" fmla="*/ 2147483647 w 381"/>
              <a:gd name="T39" fmla="*/ 2147483647 h 363"/>
              <a:gd name="T40" fmla="*/ 2147483647 w 381"/>
              <a:gd name="T41" fmla="*/ 2147483647 h 363"/>
              <a:gd name="T42" fmla="*/ 2147483647 w 381"/>
              <a:gd name="T43" fmla="*/ 2147483647 h 363"/>
              <a:gd name="T44" fmla="*/ 2147483647 w 381"/>
              <a:gd name="T45" fmla="*/ 2147483647 h 363"/>
              <a:gd name="T46" fmla="*/ 2147483647 w 381"/>
              <a:gd name="T47" fmla="*/ 0 h 363"/>
              <a:gd name="T48" fmla="*/ 2147483647 w 381"/>
              <a:gd name="T49" fmla="*/ 0 h 363"/>
              <a:gd name="T50" fmla="*/ 2147483647 w 381"/>
              <a:gd name="T51" fmla="*/ 0 h 363"/>
              <a:gd name="T52" fmla="*/ 2147483647 w 381"/>
              <a:gd name="T53" fmla="*/ 2147483647 h 363"/>
              <a:gd name="T54" fmla="*/ 2147483647 w 381"/>
              <a:gd name="T55" fmla="*/ 2147483647 h 363"/>
              <a:gd name="T56" fmla="*/ 2147483647 w 381"/>
              <a:gd name="T57" fmla="*/ 2147483647 h 363"/>
              <a:gd name="T58" fmla="*/ 2147483647 w 381"/>
              <a:gd name="T59" fmla="*/ 2147483647 h 363"/>
              <a:gd name="T60" fmla="*/ 2147483647 w 381"/>
              <a:gd name="T61" fmla="*/ 2147483647 h 363"/>
              <a:gd name="T62" fmla="*/ 2147483647 w 381"/>
              <a:gd name="T63" fmla="*/ 2147483647 h 363"/>
              <a:gd name="T64" fmla="*/ 2147483647 w 381"/>
              <a:gd name="T65" fmla="*/ 2147483647 h 363"/>
              <a:gd name="T66" fmla="*/ 2147483647 w 381"/>
              <a:gd name="T67" fmla="*/ 2147483647 h 3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1"/>
              <a:gd name="T103" fmla="*/ 0 h 363"/>
              <a:gd name="T104" fmla="*/ 381 w 381"/>
              <a:gd name="T105" fmla="*/ 363 h 3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1" h="363">
                <a:moveTo>
                  <a:pt x="380" y="181"/>
                </a:moveTo>
                <a:lnTo>
                  <a:pt x="380" y="217"/>
                </a:lnTo>
                <a:lnTo>
                  <a:pt x="358" y="253"/>
                </a:lnTo>
                <a:lnTo>
                  <a:pt x="350" y="281"/>
                </a:lnTo>
                <a:lnTo>
                  <a:pt x="320" y="309"/>
                </a:lnTo>
                <a:lnTo>
                  <a:pt x="295" y="334"/>
                </a:lnTo>
                <a:lnTo>
                  <a:pt x="265" y="346"/>
                </a:lnTo>
                <a:lnTo>
                  <a:pt x="227" y="362"/>
                </a:lnTo>
                <a:lnTo>
                  <a:pt x="190" y="362"/>
                </a:lnTo>
                <a:lnTo>
                  <a:pt x="152" y="362"/>
                </a:lnTo>
                <a:lnTo>
                  <a:pt x="113" y="346"/>
                </a:lnTo>
                <a:lnTo>
                  <a:pt x="84" y="334"/>
                </a:lnTo>
                <a:lnTo>
                  <a:pt x="54" y="309"/>
                </a:lnTo>
                <a:lnTo>
                  <a:pt x="29" y="281"/>
                </a:lnTo>
                <a:lnTo>
                  <a:pt x="16" y="253"/>
                </a:lnTo>
                <a:lnTo>
                  <a:pt x="0" y="217"/>
                </a:lnTo>
                <a:lnTo>
                  <a:pt x="0" y="181"/>
                </a:lnTo>
                <a:lnTo>
                  <a:pt x="0" y="145"/>
                </a:lnTo>
                <a:lnTo>
                  <a:pt x="16" y="108"/>
                </a:lnTo>
                <a:lnTo>
                  <a:pt x="29" y="80"/>
                </a:lnTo>
                <a:lnTo>
                  <a:pt x="54" y="55"/>
                </a:lnTo>
                <a:lnTo>
                  <a:pt x="84" y="27"/>
                </a:lnTo>
                <a:lnTo>
                  <a:pt x="113" y="20"/>
                </a:lnTo>
                <a:lnTo>
                  <a:pt x="152" y="0"/>
                </a:lnTo>
                <a:lnTo>
                  <a:pt x="190" y="0"/>
                </a:lnTo>
                <a:lnTo>
                  <a:pt x="227" y="0"/>
                </a:lnTo>
                <a:lnTo>
                  <a:pt x="265" y="20"/>
                </a:lnTo>
                <a:lnTo>
                  <a:pt x="295" y="27"/>
                </a:lnTo>
                <a:lnTo>
                  <a:pt x="320" y="55"/>
                </a:lnTo>
                <a:lnTo>
                  <a:pt x="350" y="80"/>
                </a:lnTo>
                <a:lnTo>
                  <a:pt x="358" y="108"/>
                </a:lnTo>
                <a:lnTo>
                  <a:pt x="380" y="145"/>
                </a:lnTo>
                <a:lnTo>
                  <a:pt x="380" y="181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13" name="Freeform 61"/>
          <p:cNvSpPr>
            <a:spLocks noChangeArrowheads="1"/>
          </p:cNvSpPr>
          <p:nvPr/>
        </p:nvSpPr>
        <p:spPr bwMode="auto">
          <a:xfrm>
            <a:off x="3843338" y="2881313"/>
            <a:ext cx="136525" cy="130175"/>
          </a:xfrm>
          <a:custGeom>
            <a:avLst/>
            <a:gdLst>
              <a:gd name="T0" fmla="*/ 2147483647 w 380"/>
              <a:gd name="T1" fmla="*/ 2147483647 h 362"/>
              <a:gd name="T2" fmla="*/ 2147483647 w 380"/>
              <a:gd name="T3" fmla="*/ 2147483647 h 362"/>
              <a:gd name="T4" fmla="*/ 2147483647 w 380"/>
              <a:gd name="T5" fmla="*/ 2147483647 h 362"/>
              <a:gd name="T6" fmla="*/ 2147483647 w 380"/>
              <a:gd name="T7" fmla="*/ 2147483647 h 362"/>
              <a:gd name="T8" fmla="*/ 2147483647 w 380"/>
              <a:gd name="T9" fmla="*/ 2147483647 h 362"/>
              <a:gd name="T10" fmla="*/ 2147483647 w 380"/>
              <a:gd name="T11" fmla="*/ 2147483647 h 362"/>
              <a:gd name="T12" fmla="*/ 2147483647 w 380"/>
              <a:gd name="T13" fmla="*/ 2147483647 h 362"/>
              <a:gd name="T14" fmla="*/ 2147483647 w 380"/>
              <a:gd name="T15" fmla="*/ 2147483647 h 362"/>
              <a:gd name="T16" fmla="*/ 2147483647 w 380"/>
              <a:gd name="T17" fmla="*/ 2147483647 h 362"/>
              <a:gd name="T18" fmla="*/ 2147483647 w 380"/>
              <a:gd name="T19" fmla="*/ 2147483647 h 362"/>
              <a:gd name="T20" fmla="*/ 2147483647 w 380"/>
              <a:gd name="T21" fmla="*/ 2147483647 h 362"/>
              <a:gd name="T22" fmla="*/ 2147483647 w 380"/>
              <a:gd name="T23" fmla="*/ 2147483647 h 362"/>
              <a:gd name="T24" fmla="*/ 2147483647 w 380"/>
              <a:gd name="T25" fmla="*/ 2147483647 h 362"/>
              <a:gd name="T26" fmla="*/ 2147483647 w 380"/>
              <a:gd name="T27" fmla="*/ 2147483647 h 362"/>
              <a:gd name="T28" fmla="*/ 2147483647 w 380"/>
              <a:gd name="T29" fmla="*/ 2147483647 h 362"/>
              <a:gd name="T30" fmla="*/ 0 w 380"/>
              <a:gd name="T31" fmla="*/ 2147483647 h 362"/>
              <a:gd name="T32" fmla="*/ 0 w 380"/>
              <a:gd name="T33" fmla="*/ 2147483647 h 362"/>
              <a:gd name="T34" fmla="*/ 0 w 380"/>
              <a:gd name="T35" fmla="*/ 2147483647 h 362"/>
              <a:gd name="T36" fmla="*/ 2147483647 w 380"/>
              <a:gd name="T37" fmla="*/ 2147483647 h 362"/>
              <a:gd name="T38" fmla="*/ 2147483647 w 380"/>
              <a:gd name="T39" fmla="*/ 2147483647 h 362"/>
              <a:gd name="T40" fmla="*/ 2147483647 w 380"/>
              <a:gd name="T41" fmla="*/ 2147483647 h 362"/>
              <a:gd name="T42" fmla="*/ 2147483647 w 380"/>
              <a:gd name="T43" fmla="*/ 2147483647 h 362"/>
              <a:gd name="T44" fmla="*/ 2147483647 w 380"/>
              <a:gd name="T45" fmla="*/ 2147483647 h 362"/>
              <a:gd name="T46" fmla="*/ 2147483647 w 380"/>
              <a:gd name="T47" fmla="*/ 0 h 362"/>
              <a:gd name="T48" fmla="*/ 2147483647 w 380"/>
              <a:gd name="T49" fmla="*/ 0 h 362"/>
              <a:gd name="T50" fmla="*/ 2147483647 w 380"/>
              <a:gd name="T51" fmla="*/ 0 h 362"/>
              <a:gd name="T52" fmla="*/ 2147483647 w 380"/>
              <a:gd name="T53" fmla="*/ 2147483647 h 362"/>
              <a:gd name="T54" fmla="*/ 2147483647 w 380"/>
              <a:gd name="T55" fmla="*/ 2147483647 h 362"/>
              <a:gd name="T56" fmla="*/ 2147483647 w 380"/>
              <a:gd name="T57" fmla="*/ 2147483647 h 362"/>
              <a:gd name="T58" fmla="*/ 2147483647 w 380"/>
              <a:gd name="T59" fmla="*/ 2147483647 h 362"/>
              <a:gd name="T60" fmla="*/ 2147483647 w 380"/>
              <a:gd name="T61" fmla="*/ 2147483647 h 362"/>
              <a:gd name="T62" fmla="*/ 2147483647 w 380"/>
              <a:gd name="T63" fmla="*/ 2147483647 h 362"/>
              <a:gd name="T64" fmla="*/ 2147483647 w 380"/>
              <a:gd name="T65" fmla="*/ 2147483647 h 362"/>
              <a:gd name="T66" fmla="*/ 2147483647 w 380"/>
              <a:gd name="T67" fmla="*/ 2147483647 h 3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2"/>
              <a:gd name="T104" fmla="*/ 380 w 380"/>
              <a:gd name="T105" fmla="*/ 362 h 3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2">
                <a:moveTo>
                  <a:pt x="379" y="180"/>
                </a:moveTo>
                <a:lnTo>
                  <a:pt x="379" y="216"/>
                </a:lnTo>
                <a:lnTo>
                  <a:pt x="357" y="252"/>
                </a:lnTo>
                <a:lnTo>
                  <a:pt x="349" y="280"/>
                </a:lnTo>
                <a:lnTo>
                  <a:pt x="320" y="309"/>
                </a:lnTo>
                <a:lnTo>
                  <a:pt x="294" y="333"/>
                </a:lnTo>
                <a:lnTo>
                  <a:pt x="264" y="345"/>
                </a:lnTo>
                <a:lnTo>
                  <a:pt x="226" y="361"/>
                </a:lnTo>
                <a:lnTo>
                  <a:pt x="189" y="361"/>
                </a:lnTo>
                <a:lnTo>
                  <a:pt x="151" y="361"/>
                </a:lnTo>
                <a:lnTo>
                  <a:pt x="113" y="345"/>
                </a:lnTo>
                <a:lnTo>
                  <a:pt x="83" y="333"/>
                </a:lnTo>
                <a:lnTo>
                  <a:pt x="54" y="309"/>
                </a:lnTo>
                <a:lnTo>
                  <a:pt x="28" y="280"/>
                </a:lnTo>
                <a:lnTo>
                  <a:pt x="15" y="252"/>
                </a:lnTo>
                <a:lnTo>
                  <a:pt x="0" y="216"/>
                </a:lnTo>
                <a:lnTo>
                  <a:pt x="0" y="180"/>
                </a:lnTo>
                <a:lnTo>
                  <a:pt x="0" y="144"/>
                </a:lnTo>
                <a:lnTo>
                  <a:pt x="15" y="107"/>
                </a:lnTo>
                <a:lnTo>
                  <a:pt x="28" y="79"/>
                </a:lnTo>
                <a:lnTo>
                  <a:pt x="54" y="55"/>
                </a:lnTo>
                <a:lnTo>
                  <a:pt x="83" y="26"/>
                </a:lnTo>
                <a:lnTo>
                  <a:pt x="113" y="19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64" y="19"/>
                </a:lnTo>
                <a:lnTo>
                  <a:pt x="294" y="26"/>
                </a:lnTo>
                <a:lnTo>
                  <a:pt x="320" y="55"/>
                </a:lnTo>
                <a:lnTo>
                  <a:pt x="349" y="79"/>
                </a:lnTo>
                <a:lnTo>
                  <a:pt x="357" y="107"/>
                </a:lnTo>
                <a:lnTo>
                  <a:pt x="379" y="144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14" name="Freeform 62"/>
          <p:cNvSpPr>
            <a:spLocks noChangeArrowheads="1"/>
          </p:cNvSpPr>
          <p:nvPr/>
        </p:nvSpPr>
        <p:spPr bwMode="auto">
          <a:xfrm>
            <a:off x="3162300" y="3111500"/>
            <a:ext cx="136525" cy="130175"/>
          </a:xfrm>
          <a:custGeom>
            <a:avLst/>
            <a:gdLst>
              <a:gd name="T0" fmla="*/ 2147483647 w 380"/>
              <a:gd name="T1" fmla="*/ 2147483647 h 363"/>
              <a:gd name="T2" fmla="*/ 2147483647 w 380"/>
              <a:gd name="T3" fmla="*/ 2147483647 h 363"/>
              <a:gd name="T4" fmla="*/ 2147483647 w 380"/>
              <a:gd name="T5" fmla="*/ 2147483647 h 363"/>
              <a:gd name="T6" fmla="*/ 2147483647 w 380"/>
              <a:gd name="T7" fmla="*/ 2147483647 h 363"/>
              <a:gd name="T8" fmla="*/ 2147483647 w 380"/>
              <a:gd name="T9" fmla="*/ 2147483647 h 363"/>
              <a:gd name="T10" fmla="*/ 2147483647 w 380"/>
              <a:gd name="T11" fmla="*/ 2147483647 h 363"/>
              <a:gd name="T12" fmla="*/ 2147483647 w 380"/>
              <a:gd name="T13" fmla="*/ 2147483647 h 363"/>
              <a:gd name="T14" fmla="*/ 2147483647 w 380"/>
              <a:gd name="T15" fmla="*/ 2147483647 h 363"/>
              <a:gd name="T16" fmla="*/ 2147483647 w 380"/>
              <a:gd name="T17" fmla="*/ 2147483647 h 363"/>
              <a:gd name="T18" fmla="*/ 2147483647 w 380"/>
              <a:gd name="T19" fmla="*/ 2147483647 h 363"/>
              <a:gd name="T20" fmla="*/ 2147483647 w 380"/>
              <a:gd name="T21" fmla="*/ 2147483647 h 363"/>
              <a:gd name="T22" fmla="*/ 2147483647 w 380"/>
              <a:gd name="T23" fmla="*/ 2147483647 h 363"/>
              <a:gd name="T24" fmla="*/ 2147483647 w 380"/>
              <a:gd name="T25" fmla="*/ 2147483647 h 363"/>
              <a:gd name="T26" fmla="*/ 2147483647 w 380"/>
              <a:gd name="T27" fmla="*/ 2147483647 h 363"/>
              <a:gd name="T28" fmla="*/ 2147483647 w 380"/>
              <a:gd name="T29" fmla="*/ 2147483647 h 363"/>
              <a:gd name="T30" fmla="*/ 0 w 380"/>
              <a:gd name="T31" fmla="*/ 2147483647 h 363"/>
              <a:gd name="T32" fmla="*/ 0 w 380"/>
              <a:gd name="T33" fmla="*/ 2147483647 h 363"/>
              <a:gd name="T34" fmla="*/ 0 w 380"/>
              <a:gd name="T35" fmla="*/ 2147483647 h 363"/>
              <a:gd name="T36" fmla="*/ 2147483647 w 380"/>
              <a:gd name="T37" fmla="*/ 2147483647 h 363"/>
              <a:gd name="T38" fmla="*/ 2147483647 w 380"/>
              <a:gd name="T39" fmla="*/ 2147483647 h 363"/>
              <a:gd name="T40" fmla="*/ 2147483647 w 380"/>
              <a:gd name="T41" fmla="*/ 2147483647 h 363"/>
              <a:gd name="T42" fmla="*/ 2147483647 w 380"/>
              <a:gd name="T43" fmla="*/ 2147483647 h 363"/>
              <a:gd name="T44" fmla="*/ 2147483647 w 380"/>
              <a:gd name="T45" fmla="*/ 2147483647 h 363"/>
              <a:gd name="T46" fmla="*/ 2147483647 w 380"/>
              <a:gd name="T47" fmla="*/ 0 h 363"/>
              <a:gd name="T48" fmla="*/ 2147483647 w 380"/>
              <a:gd name="T49" fmla="*/ 0 h 363"/>
              <a:gd name="T50" fmla="*/ 2147483647 w 380"/>
              <a:gd name="T51" fmla="*/ 0 h 363"/>
              <a:gd name="T52" fmla="*/ 2147483647 w 380"/>
              <a:gd name="T53" fmla="*/ 2147483647 h 363"/>
              <a:gd name="T54" fmla="*/ 2147483647 w 380"/>
              <a:gd name="T55" fmla="*/ 2147483647 h 363"/>
              <a:gd name="T56" fmla="*/ 2147483647 w 380"/>
              <a:gd name="T57" fmla="*/ 2147483647 h 363"/>
              <a:gd name="T58" fmla="*/ 2147483647 w 380"/>
              <a:gd name="T59" fmla="*/ 2147483647 h 363"/>
              <a:gd name="T60" fmla="*/ 2147483647 w 380"/>
              <a:gd name="T61" fmla="*/ 2147483647 h 363"/>
              <a:gd name="T62" fmla="*/ 2147483647 w 380"/>
              <a:gd name="T63" fmla="*/ 2147483647 h 363"/>
              <a:gd name="T64" fmla="*/ 2147483647 w 380"/>
              <a:gd name="T65" fmla="*/ 2147483647 h 363"/>
              <a:gd name="T66" fmla="*/ 2147483647 w 380"/>
              <a:gd name="T67" fmla="*/ 2147483647 h 3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3"/>
              <a:gd name="T104" fmla="*/ 380 w 380"/>
              <a:gd name="T105" fmla="*/ 363 h 3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3">
                <a:moveTo>
                  <a:pt x="379" y="181"/>
                </a:moveTo>
                <a:lnTo>
                  <a:pt x="379" y="216"/>
                </a:lnTo>
                <a:lnTo>
                  <a:pt x="357" y="244"/>
                </a:lnTo>
                <a:lnTo>
                  <a:pt x="349" y="281"/>
                </a:lnTo>
                <a:lnTo>
                  <a:pt x="320" y="305"/>
                </a:lnTo>
                <a:lnTo>
                  <a:pt x="294" y="325"/>
                </a:lnTo>
                <a:lnTo>
                  <a:pt x="265" y="341"/>
                </a:lnTo>
                <a:lnTo>
                  <a:pt x="226" y="354"/>
                </a:lnTo>
                <a:lnTo>
                  <a:pt x="189" y="362"/>
                </a:lnTo>
                <a:lnTo>
                  <a:pt x="151" y="354"/>
                </a:lnTo>
                <a:lnTo>
                  <a:pt x="113" y="341"/>
                </a:lnTo>
                <a:lnTo>
                  <a:pt x="83" y="325"/>
                </a:lnTo>
                <a:lnTo>
                  <a:pt x="54" y="305"/>
                </a:lnTo>
                <a:lnTo>
                  <a:pt x="28" y="281"/>
                </a:lnTo>
                <a:lnTo>
                  <a:pt x="16" y="244"/>
                </a:lnTo>
                <a:lnTo>
                  <a:pt x="0" y="216"/>
                </a:lnTo>
                <a:lnTo>
                  <a:pt x="0" y="181"/>
                </a:lnTo>
                <a:lnTo>
                  <a:pt x="0" y="144"/>
                </a:lnTo>
                <a:lnTo>
                  <a:pt x="16" y="108"/>
                </a:lnTo>
                <a:lnTo>
                  <a:pt x="28" y="72"/>
                </a:lnTo>
                <a:lnTo>
                  <a:pt x="54" y="51"/>
                </a:lnTo>
                <a:lnTo>
                  <a:pt x="83" y="27"/>
                </a:lnTo>
                <a:lnTo>
                  <a:pt x="113" y="7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65" y="7"/>
                </a:lnTo>
                <a:lnTo>
                  <a:pt x="294" y="27"/>
                </a:lnTo>
                <a:lnTo>
                  <a:pt x="320" y="51"/>
                </a:lnTo>
                <a:lnTo>
                  <a:pt x="349" y="72"/>
                </a:lnTo>
                <a:lnTo>
                  <a:pt x="357" y="108"/>
                </a:lnTo>
                <a:lnTo>
                  <a:pt x="379" y="144"/>
                </a:lnTo>
                <a:lnTo>
                  <a:pt x="379" y="181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15" name="Freeform 63"/>
          <p:cNvSpPr>
            <a:spLocks noChangeArrowheads="1"/>
          </p:cNvSpPr>
          <p:nvPr/>
        </p:nvSpPr>
        <p:spPr bwMode="auto">
          <a:xfrm>
            <a:off x="3009900" y="2933700"/>
            <a:ext cx="136525" cy="130175"/>
          </a:xfrm>
          <a:custGeom>
            <a:avLst/>
            <a:gdLst>
              <a:gd name="T0" fmla="*/ 2147483647 w 380"/>
              <a:gd name="T1" fmla="*/ 2147483647 h 363"/>
              <a:gd name="T2" fmla="*/ 2147483647 w 380"/>
              <a:gd name="T3" fmla="*/ 2147483647 h 363"/>
              <a:gd name="T4" fmla="*/ 2147483647 w 380"/>
              <a:gd name="T5" fmla="*/ 2147483647 h 363"/>
              <a:gd name="T6" fmla="*/ 2147483647 w 380"/>
              <a:gd name="T7" fmla="*/ 2147483647 h 363"/>
              <a:gd name="T8" fmla="*/ 2147483647 w 380"/>
              <a:gd name="T9" fmla="*/ 2147483647 h 363"/>
              <a:gd name="T10" fmla="*/ 2147483647 w 380"/>
              <a:gd name="T11" fmla="*/ 2147483647 h 363"/>
              <a:gd name="T12" fmla="*/ 2147483647 w 380"/>
              <a:gd name="T13" fmla="*/ 2147483647 h 363"/>
              <a:gd name="T14" fmla="*/ 2147483647 w 380"/>
              <a:gd name="T15" fmla="*/ 2147483647 h 363"/>
              <a:gd name="T16" fmla="*/ 2147483647 w 380"/>
              <a:gd name="T17" fmla="*/ 2147483647 h 363"/>
              <a:gd name="T18" fmla="*/ 2147483647 w 380"/>
              <a:gd name="T19" fmla="*/ 2147483647 h 363"/>
              <a:gd name="T20" fmla="*/ 2147483647 w 380"/>
              <a:gd name="T21" fmla="*/ 2147483647 h 363"/>
              <a:gd name="T22" fmla="*/ 2147483647 w 380"/>
              <a:gd name="T23" fmla="*/ 2147483647 h 363"/>
              <a:gd name="T24" fmla="*/ 2147483647 w 380"/>
              <a:gd name="T25" fmla="*/ 2147483647 h 363"/>
              <a:gd name="T26" fmla="*/ 2147483647 w 380"/>
              <a:gd name="T27" fmla="*/ 2147483647 h 363"/>
              <a:gd name="T28" fmla="*/ 2147483647 w 380"/>
              <a:gd name="T29" fmla="*/ 2147483647 h 363"/>
              <a:gd name="T30" fmla="*/ 0 w 380"/>
              <a:gd name="T31" fmla="*/ 2147483647 h 363"/>
              <a:gd name="T32" fmla="*/ 0 w 380"/>
              <a:gd name="T33" fmla="*/ 2147483647 h 363"/>
              <a:gd name="T34" fmla="*/ 0 w 380"/>
              <a:gd name="T35" fmla="*/ 2147483647 h 363"/>
              <a:gd name="T36" fmla="*/ 2147483647 w 380"/>
              <a:gd name="T37" fmla="*/ 2147483647 h 363"/>
              <a:gd name="T38" fmla="*/ 2147483647 w 380"/>
              <a:gd name="T39" fmla="*/ 2147483647 h 363"/>
              <a:gd name="T40" fmla="*/ 2147483647 w 380"/>
              <a:gd name="T41" fmla="*/ 2147483647 h 363"/>
              <a:gd name="T42" fmla="*/ 2147483647 w 380"/>
              <a:gd name="T43" fmla="*/ 2147483647 h 363"/>
              <a:gd name="T44" fmla="*/ 2147483647 w 380"/>
              <a:gd name="T45" fmla="*/ 2147483647 h 363"/>
              <a:gd name="T46" fmla="*/ 2147483647 w 380"/>
              <a:gd name="T47" fmla="*/ 0 h 363"/>
              <a:gd name="T48" fmla="*/ 2147483647 w 380"/>
              <a:gd name="T49" fmla="*/ 0 h 363"/>
              <a:gd name="T50" fmla="*/ 2147483647 w 380"/>
              <a:gd name="T51" fmla="*/ 0 h 363"/>
              <a:gd name="T52" fmla="*/ 2147483647 w 380"/>
              <a:gd name="T53" fmla="*/ 2147483647 h 363"/>
              <a:gd name="T54" fmla="*/ 2147483647 w 380"/>
              <a:gd name="T55" fmla="*/ 2147483647 h 363"/>
              <a:gd name="T56" fmla="*/ 2147483647 w 380"/>
              <a:gd name="T57" fmla="*/ 2147483647 h 363"/>
              <a:gd name="T58" fmla="*/ 2147483647 w 380"/>
              <a:gd name="T59" fmla="*/ 2147483647 h 363"/>
              <a:gd name="T60" fmla="*/ 2147483647 w 380"/>
              <a:gd name="T61" fmla="*/ 2147483647 h 363"/>
              <a:gd name="T62" fmla="*/ 2147483647 w 380"/>
              <a:gd name="T63" fmla="*/ 2147483647 h 363"/>
              <a:gd name="T64" fmla="*/ 2147483647 w 380"/>
              <a:gd name="T65" fmla="*/ 2147483647 h 363"/>
              <a:gd name="T66" fmla="*/ 2147483647 w 380"/>
              <a:gd name="T67" fmla="*/ 2147483647 h 3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3"/>
              <a:gd name="T104" fmla="*/ 380 w 380"/>
              <a:gd name="T105" fmla="*/ 363 h 3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3">
                <a:moveTo>
                  <a:pt x="379" y="181"/>
                </a:moveTo>
                <a:lnTo>
                  <a:pt x="365" y="216"/>
                </a:lnTo>
                <a:lnTo>
                  <a:pt x="357" y="253"/>
                </a:lnTo>
                <a:lnTo>
                  <a:pt x="340" y="281"/>
                </a:lnTo>
                <a:lnTo>
                  <a:pt x="319" y="309"/>
                </a:lnTo>
                <a:lnTo>
                  <a:pt x="290" y="334"/>
                </a:lnTo>
                <a:lnTo>
                  <a:pt x="252" y="346"/>
                </a:lnTo>
                <a:lnTo>
                  <a:pt x="226" y="362"/>
                </a:lnTo>
                <a:lnTo>
                  <a:pt x="189" y="362"/>
                </a:lnTo>
                <a:lnTo>
                  <a:pt x="151" y="362"/>
                </a:lnTo>
                <a:lnTo>
                  <a:pt x="112" y="346"/>
                </a:lnTo>
                <a:lnTo>
                  <a:pt x="74" y="334"/>
                </a:lnTo>
                <a:lnTo>
                  <a:pt x="53" y="309"/>
                </a:lnTo>
                <a:lnTo>
                  <a:pt x="24" y="281"/>
                </a:lnTo>
                <a:lnTo>
                  <a:pt x="6" y="253"/>
                </a:lnTo>
                <a:lnTo>
                  <a:pt x="0" y="216"/>
                </a:lnTo>
                <a:lnTo>
                  <a:pt x="0" y="181"/>
                </a:lnTo>
                <a:lnTo>
                  <a:pt x="0" y="144"/>
                </a:lnTo>
                <a:lnTo>
                  <a:pt x="6" y="108"/>
                </a:lnTo>
                <a:lnTo>
                  <a:pt x="24" y="80"/>
                </a:lnTo>
                <a:lnTo>
                  <a:pt x="53" y="55"/>
                </a:lnTo>
                <a:lnTo>
                  <a:pt x="74" y="27"/>
                </a:lnTo>
                <a:lnTo>
                  <a:pt x="112" y="20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52" y="20"/>
                </a:lnTo>
                <a:lnTo>
                  <a:pt x="290" y="27"/>
                </a:lnTo>
                <a:lnTo>
                  <a:pt x="319" y="55"/>
                </a:lnTo>
                <a:lnTo>
                  <a:pt x="340" y="80"/>
                </a:lnTo>
                <a:lnTo>
                  <a:pt x="357" y="108"/>
                </a:lnTo>
                <a:lnTo>
                  <a:pt x="365" y="144"/>
                </a:lnTo>
                <a:lnTo>
                  <a:pt x="379" y="181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16" name="Freeform 64"/>
          <p:cNvSpPr>
            <a:spLocks noChangeArrowheads="1"/>
          </p:cNvSpPr>
          <p:nvPr/>
        </p:nvSpPr>
        <p:spPr bwMode="auto">
          <a:xfrm>
            <a:off x="3013075" y="3182938"/>
            <a:ext cx="136525" cy="130175"/>
          </a:xfrm>
          <a:custGeom>
            <a:avLst/>
            <a:gdLst>
              <a:gd name="T0" fmla="*/ 2147483647 w 380"/>
              <a:gd name="T1" fmla="*/ 2147483647 h 363"/>
              <a:gd name="T2" fmla="*/ 2147483647 w 380"/>
              <a:gd name="T3" fmla="*/ 2147483647 h 363"/>
              <a:gd name="T4" fmla="*/ 2147483647 w 380"/>
              <a:gd name="T5" fmla="*/ 2147483647 h 363"/>
              <a:gd name="T6" fmla="*/ 2147483647 w 380"/>
              <a:gd name="T7" fmla="*/ 2147483647 h 363"/>
              <a:gd name="T8" fmla="*/ 2147483647 w 380"/>
              <a:gd name="T9" fmla="*/ 2147483647 h 363"/>
              <a:gd name="T10" fmla="*/ 2147483647 w 380"/>
              <a:gd name="T11" fmla="*/ 2147483647 h 363"/>
              <a:gd name="T12" fmla="*/ 2147483647 w 380"/>
              <a:gd name="T13" fmla="*/ 2147483647 h 363"/>
              <a:gd name="T14" fmla="*/ 2147483647 w 380"/>
              <a:gd name="T15" fmla="*/ 2147483647 h 363"/>
              <a:gd name="T16" fmla="*/ 2147483647 w 380"/>
              <a:gd name="T17" fmla="*/ 2147483647 h 363"/>
              <a:gd name="T18" fmla="*/ 2147483647 w 380"/>
              <a:gd name="T19" fmla="*/ 2147483647 h 363"/>
              <a:gd name="T20" fmla="*/ 2147483647 w 380"/>
              <a:gd name="T21" fmla="*/ 2147483647 h 363"/>
              <a:gd name="T22" fmla="*/ 2147483647 w 380"/>
              <a:gd name="T23" fmla="*/ 2147483647 h 363"/>
              <a:gd name="T24" fmla="*/ 2147483647 w 380"/>
              <a:gd name="T25" fmla="*/ 2147483647 h 363"/>
              <a:gd name="T26" fmla="*/ 2147483647 w 380"/>
              <a:gd name="T27" fmla="*/ 2147483647 h 363"/>
              <a:gd name="T28" fmla="*/ 2147483647 w 380"/>
              <a:gd name="T29" fmla="*/ 2147483647 h 363"/>
              <a:gd name="T30" fmla="*/ 0 w 380"/>
              <a:gd name="T31" fmla="*/ 2147483647 h 363"/>
              <a:gd name="T32" fmla="*/ 0 w 380"/>
              <a:gd name="T33" fmla="*/ 2147483647 h 363"/>
              <a:gd name="T34" fmla="*/ 0 w 380"/>
              <a:gd name="T35" fmla="*/ 2147483647 h 363"/>
              <a:gd name="T36" fmla="*/ 2147483647 w 380"/>
              <a:gd name="T37" fmla="*/ 2147483647 h 363"/>
              <a:gd name="T38" fmla="*/ 2147483647 w 380"/>
              <a:gd name="T39" fmla="*/ 2147483647 h 363"/>
              <a:gd name="T40" fmla="*/ 2147483647 w 380"/>
              <a:gd name="T41" fmla="*/ 2147483647 h 363"/>
              <a:gd name="T42" fmla="*/ 2147483647 w 380"/>
              <a:gd name="T43" fmla="*/ 2147483647 h 363"/>
              <a:gd name="T44" fmla="*/ 2147483647 w 380"/>
              <a:gd name="T45" fmla="*/ 2147483647 h 363"/>
              <a:gd name="T46" fmla="*/ 2147483647 w 380"/>
              <a:gd name="T47" fmla="*/ 2147483647 h 363"/>
              <a:gd name="T48" fmla="*/ 2147483647 w 380"/>
              <a:gd name="T49" fmla="*/ 0 h 363"/>
              <a:gd name="T50" fmla="*/ 2147483647 w 380"/>
              <a:gd name="T51" fmla="*/ 2147483647 h 363"/>
              <a:gd name="T52" fmla="*/ 2147483647 w 380"/>
              <a:gd name="T53" fmla="*/ 2147483647 h 363"/>
              <a:gd name="T54" fmla="*/ 2147483647 w 380"/>
              <a:gd name="T55" fmla="*/ 2147483647 h 363"/>
              <a:gd name="T56" fmla="*/ 2147483647 w 380"/>
              <a:gd name="T57" fmla="*/ 2147483647 h 363"/>
              <a:gd name="T58" fmla="*/ 2147483647 w 380"/>
              <a:gd name="T59" fmla="*/ 2147483647 h 363"/>
              <a:gd name="T60" fmla="*/ 2147483647 w 380"/>
              <a:gd name="T61" fmla="*/ 2147483647 h 363"/>
              <a:gd name="T62" fmla="*/ 2147483647 w 380"/>
              <a:gd name="T63" fmla="*/ 2147483647 h 363"/>
              <a:gd name="T64" fmla="*/ 2147483647 w 380"/>
              <a:gd name="T65" fmla="*/ 2147483647 h 363"/>
              <a:gd name="T66" fmla="*/ 2147483647 w 380"/>
              <a:gd name="T67" fmla="*/ 2147483647 h 3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3"/>
              <a:gd name="T104" fmla="*/ 380 w 380"/>
              <a:gd name="T105" fmla="*/ 363 h 3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3">
                <a:moveTo>
                  <a:pt x="379" y="181"/>
                </a:moveTo>
                <a:lnTo>
                  <a:pt x="379" y="217"/>
                </a:lnTo>
                <a:lnTo>
                  <a:pt x="357" y="253"/>
                </a:lnTo>
                <a:lnTo>
                  <a:pt x="350" y="290"/>
                </a:lnTo>
                <a:lnTo>
                  <a:pt x="320" y="310"/>
                </a:lnTo>
                <a:lnTo>
                  <a:pt x="294" y="338"/>
                </a:lnTo>
                <a:lnTo>
                  <a:pt x="265" y="354"/>
                </a:lnTo>
                <a:lnTo>
                  <a:pt x="227" y="362"/>
                </a:lnTo>
                <a:lnTo>
                  <a:pt x="189" y="362"/>
                </a:lnTo>
                <a:lnTo>
                  <a:pt x="151" y="362"/>
                </a:lnTo>
                <a:lnTo>
                  <a:pt x="114" y="354"/>
                </a:lnTo>
                <a:lnTo>
                  <a:pt x="84" y="338"/>
                </a:lnTo>
                <a:lnTo>
                  <a:pt x="55" y="310"/>
                </a:lnTo>
                <a:lnTo>
                  <a:pt x="29" y="290"/>
                </a:lnTo>
                <a:lnTo>
                  <a:pt x="17" y="253"/>
                </a:lnTo>
                <a:lnTo>
                  <a:pt x="0" y="217"/>
                </a:lnTo>
                <a:lnTo>
                  <a:pt x="0" y="181"/>
                </a:lnTo>
                <a:lnTo>
                  <a:pt x="0" y="145"/>
                </a:lnTo>
                <a:lnTo>
                  <a:pt x="17" y="120"/>
                </a:lnTo>
                <a:lnTo>
                  <a:pt x="29" y="84"/>
                </a:lnTo>
                <a:lnTo>
                  <a:pt x="55" y="56"/>
                </a:lnTo>
                <a:lnTo>
                  <a:pt x="84" y="36"/>
                </a:lnTo>
                <a:lnTo>
                  <a:pt x="114" y="20"/>
                </a:lnTo>
                <a:lnTo>
                  <a:pt x="151" y="12"/>
                </a:lnTo>
                <a:lnTo>
                  <a:pt x="189" y="0"/>
                </a:lnTo>
                <a:lnTo>
                  <a:pt x="227" y="12"/>
                </a:lnTo>
                <a:lnTo>
                  <a:pt x="265" y="20"/>
                </a:lnTo>
                <a:lnTo>
                  <a:pt x="294" y="36"/>
                </a:lnTo>
                <a:lnTo>
                  <a:pt x="320" y="56"/>
                </a:lnTo>
                <a:lnTo>
                  <a:pt x="350" y="84"/>
                </a:lnTo>
                <a:lnTo>
                  <a:pt x="357" y="120"/>
                </a:lnTo>
                <a:lnTo>
                  <a:pt x="379" y="145"/>
                </a:lnTo>
                <a:lnTo>
                  <a:pt x="379" y="181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17" name="Freeform 65"/>
          <p:cNvSpPr>
            <a:spLocks noChangeArrowheads="1"/>
          </p:cNvSpPr>
          <p:nvPr/>
        </p:nvSpPr>
        <p:spPr bwMode="auto">
          <a:xfrm>
            <a:off x="1570038" y="2449513"/>
            <a:ext cx="136525" cy="130175"/>
          </a:xfrm>
          <a:custGeom>
            <a:avLst/>
            <a:gdLst>
              <a:gd name="T0" fmla="*/ 2147483647 w 380"/>
              <a:gd name="T1" fmla="*/ 2147483647 h 363"/>
              <a:gd name="T2" fmla="*/ 2147483647 w 380"/>
              <a:gd name="T3" fmla="*/ 2147483647 h 363"/>
              <a:gd name="T4" fmla="*/ 2147483647 w 380"/>
              <a:gd name="T5" fmla="*/ 2147483647 h 363"/>
              <a:gd name="T6" fmla="*/ 2147483647 w 380"/>
              <a:gd name="T7" fmla="*/ 2147483647 h 363"/>
              <a:gd name="T8" fmla="*/ 2147483647 w 380"/>
              <a:gd name="T9" fmla="*/ 2147483647 h 363"/>
              <a:gd name="T10" fmla="*/ 2147483647 w 380"/>
              <a:gd name="T11" fmla="*/ 2147483647 h 363"/>
              <a:gd name="T12" fmla="*/ 2147483647 w 380"/>
              <a:gd name="T13" fmla="*/ 2147483647 h 363"/>
              <a:gd name="T14" fmla="*/ 2147483647 w 380"/>
              <a:gd name="T15" fmla="*/ 2147483647 h 363"/>
              <a:gd name="T16" fmla="*/ 2147483647 w 380"/>
              <a:gd name="T17" fmla="*/ 2147483647 h 363"/>
              <a:gd name="T18" fmla="*/ 2147483647 w 380"/>
              <a:gd name="T19" fmla="*/ 2147483647 h 363"/>
              <a:gd name="T20" fmla="*/ 2147483647 w 380"/>
              <a:gd name="T21" fmla="*/ 2147483647 h 363"/>
              <a:gd name="T22" fmla="*/ 2147483647 w 380"/>
              <a:gd name="T23" fmla="*/ 2147483647 h 363"/>
              <a:gd name="T24" fmla="*/ 2147483647 w 380"/>
              <a:gd name="T25" fmla="*/ 2147483647 h 363"/>
              <a:gd name="T26" fmla="*/ 2147483647 w 380"/>
              <a:gd name="T27" fmla="*/ 2147483647 h 363"/>
              <a:gd name="T28" fmla="*/ 2147483647 w 380"/>
              <a:gd name="T29" fmla="*/ 2147483647 h 363"/>
              <a:gd name="T30" fmla="*/ 2147483647 w 380"/>
              <a:gd name="T31" fmla="*/ 2147483647 h 363"/>
              <a:gd name="T32" fmla="*/ 0 w 380"/>
              <a:gd name="T33" fmla="*/ 2147483647 h 363"/>
              <a:gd name="T34" fmla="*/ 2147483647 w 380"/>
              <a:gd name="T35" fmla="*/ 2147483647 h 363"/>
              <a:gd name="T36" fmla="*/ 2147483647 w 380"/>
              <a:gd name="T37" fmla="*/ 2147483647 h 363"/>
              <a:gd name="T38" fmla="*/ 2147483647 w 380"/>
              <a:gd name="T39" fmla="*/ 2147483647 h 363"/>
              <a:gd name="T40" fmla="*/ 2147483647 w 380"/>
              <a:gd name="T41" fmla="*/ 2147483647 h 363"/>
              <a:gd name="T42" fmla="*/ 2147483647 w 380"/>
              <a:gd name="T43" fmla="*/ 2147483647 h 363"/>
              <a:gd name="T44" fmla="*/ 2147483647 w 380"/>
              <a:gd name="T45" fmla="*/ 2147483647 h 363"/>
              <a:gd name="T46" fmla="*/ 2147483647 w 380"/>
              <a:gd name="T47" fmla="*/ 0 h 363"/>
              <a:gd name="T48" fmla="*/ 2147483647 w 380"/>
              <a:gd name="T49" fmla="*/ 0 h 363"/>
              <a:gd name="T50" fmla="*/ 2147483647 w 380"/>
              <a:gd name="T51" fmla="*/ 0 h 363"/>
              <a:gd name="T52" fmla="*/ 2147483647 w 380"/>
              <a:gd name="T53" fmla="*/ 2147483647 h 363"/>
              <a:gd name="T54" fmla="*/ 2147483647 w 380"/>
              <a:gd name="T55" fmla="*/ 2147483647 h 363"/>
              <a:gd name="T56" fmla="*/ 2147483647 w 380"/>
              <a:gd name="T57" fmla="*/ 2147483647 h 363"/>
              <a:gd name="T58" fmla="*/ 2147483647 w 380"/>
              <a:gd name="T59" fmla="*/ 2147483647 h 363"/>
              <a:gd name="T60" fmla="*/ 2147483647 w 380"/>
              <a:gd name="T61" fmla="*/ 2147483647 h 363"/>
              <a:gd name="T62" fmla="*/ 2147483647 w 380"/>
              <a:gd name="T63" fmla="*/ 2147483647 h 363"/>
              <a:gd name="T64" fmla="*/ 2147483647 w 380"/>
              <a:gd name="T65" fmla="*/ 2147483647 h 363"/>
              <a:gd name="T66" fmla="*/ 2147483647 w 380"/>
              <a:gd name="T67" fmla="*/ 2147483647 h 3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3"/>
              <a:gd name="T104" fmla="*/ 380 w 380"/>
              <a:gd name="T105" fmla="*/ 363 h 3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3">
                <a:moveTo>
                  <a:pt x="379" y="181"/>
                </a:moveTo>
                <a:lnTo>
                  <a:pt x="379" y="216"/>
                </a:lnTo>
                <a:lnTo>
                  <a:pt x="371" y="244"/>
                </a:lnTo>
                <a:lnTo>
                  <a:pt x="350" y="281"/>
                </a:lnTo>
                <a:lnTo>
                  <a:pt x="320" y="305"/>
                </a:lnTo>
                <a:lnTo>
                  <a:pt x="303" y="325"/>
                </a:lnTo>
                <a:lnTo>
                  <a:pt x="265" y="341"/>
                </a:lnTo>
                <a:lnTo>
                  <a:pt x="226" y="354"/>
                </a:lnTo>
                <a:lnTo>
                  <a:pt x="189" y="362"/>
                </a:lnTo>
                <a:lnTo>
                  <a:pt x="151" y="354"/>
                </a:lnTo>
                <a:lnTo>
                  <a:pt x="122" y="341"/>
                </a:lnTo>
                <a:lnTo>
                  <a:pt x="83" y="325"/>
                </a:lnTo>
                <a:lnTo>
                  <a:pt x="54" y="305"/>
                </a:lnTo>
                <a:lnTo>
                  <a:pt x="37" y="281"/>
                </a:lnTo>
                <a:lnTo>
                  <a:pt x="16" y="244"/>
                </a:lnTo>
                <a:lnTo>
                  <a:pt x="7" y="216"/>
                </a:lnTo>
                <a:lnTo>
                  <a:pt x="0" y="181"/>
                </a:lnTo>
                <a:lnTo>
                  <a:pt x="7" y="144"/>
                </a:lnTo>
                <a:lnTo>
                  <a:pt x="16" y="108"/>
                </a:lnTo>
                <a:lnTo>
                  <a:pt x="37" y="71"/>
                </a:lnTo>
                <a:lnTo>
                  <a:pt x="54" y="51"/>
                </a:lnTo>
                <a:lnTo>
                  <a:pt x="83" y="23"/>
                </a:lnTo>
                <a:lnTo>
                  <a:pt x="122" y="7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65" y="7"/>
                </a:lnTo>
                <a:lnTo>
                  <a:pt x="303" y="23"/>
                </a:lnTo>
                <a:lnTo>
                  <a:pt x="320" y="51"/>
                </a:lnTo>
                <a:lnTo>
                  <a:pt x="350" y="71"/>
                </a:lnTo>
                <a:lnTo>
                  <a:pt x="371" y="108"/>
                </a:lnTo>
                <a:lnTo>
                  <a:pt x="379" y="144"/>
                </a:lnTo>
                <a:lnTo>
                  <a:pt x="379" y="181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18" name="Freeform 66"/>
          <p:cNvSpPr>
            <a:spLocks noChangeArrowheads="1"/>
          </p:cNvSpPr>
          <p:nvPr/>
        </p:nvSpPr>
        <p:spPr bwMode="auto">
          <a:xfrm>
            <a:off x="1733550" y="2463800"/>
            <a:ext cx="136525" cy="130175"/>
          </a:xfrm>
          <a:custGeom>
            <a:avLst/>
            <a:gdLst>
              <a:gd name="T0" fmla="*/ 2147483647 w 381"/>
              <a:gd name="T1" fmla="*/ 2147483647 h 362"/>
              <a:gd name="T2" fmla="*/ 2147483647 w 381"/>
              <a:gd name="T3" fmla="*/ 2147483647 h 362"/>
              <a:gd name="T4" fmla="*/ 2147483647 w 381"/>
              <a:gd name="T5" fmla="*/ 2147483647 h 362"/>
              <a:gd name="T6" fmla="*/ 2147483647 w 381"/>
              <a:gd name="T7" fmla="*/ 2147483647 h 362"/>
              <a:gd name="T8" fmla="*/ 2147483647 w 381"/>
              <a:gd name="T9" fmla="*/ 2147483647 h 362"/>
              <a:gd name="T10" fmla="*/ 2147483647 w 381"/>
              <a:gd name="T11" fmla="*/ 2147483647 h 362"/>
              <a:gd name="T12" fmla="*/ 2147483647 w 381"/>
              <a:gd name="T13" fmla="*/ 2147483647 h 362"/>
              <a:gd name="T14" fmla="*/ 2147483647 w 381"/>
              <a:gd name="T15" fmla="*/ 2147483647 h 362"/>
              <a:gd name="T16" fmla="*/ 2147483647 w 381"/>
              <a:gd name="T17" fmla="*/ 2147483647 h 362"/>
              <a:gd name="T18" fmla="*/ 2147483647 w 381"/>
              <a:gd name="T19" fmla="*/ 2147483647 h 362"/>
              <a:gd name="T20" fmla="*/ 2147483647 w 381"/>
              <a:gd name="T21" fmla="*/ 2147483647 h 362"/>
              <a:gd name="T22" fmla="*/ 2147483647 w 381"/>
              <a:gd name="T23" fmla="*/ 2147483647 h 362"/>
              <a:gd name="T24" fmla="*/ 2147483647 w 381"/>
              <a:gd name="T25" fmla="*/ 2147483647 h 362"/>
              <a:gd name="T26" fmla="*/ 2147483647 w 381"/>
              <a:gd name="T27" fmla="*/ 2147483647 h 362"/>
              <a:gd name="T28" fmla="*/ 2147483647 w 381"/>
              <a:gd name="T29" fmla="*/ 2147483647 h 362"/>
              <a:gd name="T30" fmla="*/ 2147483647 w 381"/>
              <a:gd name="T31" fmla="*/ 2147483647 h 362"/>
              <a:gd name="T32" fmla="*/ 0 w 381"/>
              <a:gd name="T33" fmla="*/ 2147483647 h 362"/>
              <a:gd name="T34" fmla="*/ 2147483647 w 381"/>
              <a:gd name="T35" fmla="*/ 2147483647 h 362"/>
              <a:gd name="T36" fmla="*/ 2147483647 w 381"/>
              <a:gd name="T37" fmla="*/ 2147483647 h 362"/>
              <a:gd name="T38" fmla="*/ 2147483647 w 381"/>
              <a:gd name="T39" fmla="*/ 2147483647 h 362"/>
              <a:gd name="T40" fmla="*/ 2147483647 w 381"/>
              <a:gd name="T41" fmla="*/ 2147483647 h 362"/>
              <a:gd name="T42" fmla="*/ 2147483647 w 381"/>
              <a:gd name="T43" fmla="*/ 2147483647 h 362"/>
              <a:gd name="T44" fmla="*/ 2147483647 w 381"/>
              <a:gd name="T45" fmla="*/ 2147483647 h 362"/>
              <a:gd name="T46" fmla="*/ 2147483647 w 381"/>
              <a:gd name="T47" fmla="*/ 0 h 362"/>
              <a:gd name="T48" fmla="*/ 2147483647 w 381"/>
              <a:gd name="T49" fmla="*/ 0 h 362"/>
              <a:gd name="T50" fmla="*/ 2147483647 w 381"/>
              <a:gd name="T51" fmla="*/ 0 h 362"/>
              <a:gd name="T52" fmla="*/ 2147483647 w 381"/>
              <a:gd name="T53" fmla="*/ 2147483647 h 362"/>
              <a:gd name="T54" fmla="*/ 2147483647 w 381"/>
              <a:gd name="T55" fmla="*/ 2147483647 h 362"/>
              <a:gd name="T56" fmla="*/ 2147483647 w 381"/>
              <a:gd name="T57" fmla="*/ 2147483647 h 362"/>
              <a:gd name="T58" fmla="*/ 2147483647 w 381"/>
              <a:gd name="T59" fmla="*/ 2147483647 h 362"/>
              <a:gd name="T60" fmla="*/ 2147483647 w 381"/>
              <a:gd name="T61" fmla="*/ 2147483647 h 362"/>
              <a:gd name="T62" fmla="*/ 2147483647 w 381"/>
              <a:gd name="T63" fmla="*/ 2147483647 h 362"/>
              <a:gd name="T64" fmla="*/ 2147483647 w 381"/>
              <a:gd name="T65" fmla="*/ 2147483647 h 362"/>
              <a:gd name="T66" fmla="*/ 2147483647 w 381"/>
              <a:gd name="T67" fmla="*/ 2147483647 h 3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1"/>
              <a:gd name="T103" fmla="*/ 0 h 362"/>
              <a:gd name="T104" fmla="*/ 381 w 381"/>
              <a:gd name="T105" fmla="*/ 362 h 3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1" h="362">
                <a:moveTo>
                  <a:pt x="380" y="180"/>
                </a:moveTo>
                <a:lnTo>
                  <a:pt x="380" y="216"/>
                </a:lnTo>
                <a:lnTo>
                  <a:pt x="372" y="252"/>
                </a:lnTo>
                <a:lnTo>
                  <a:pt x="351" y="280"/>
                </a:lnTo>
                <a:lnTo>
                  <a:pt x="321" y="309"/>
                </a:lnTo>
                <a:lnTo>
                  <a:pt x="304" y="333"/>
                </a:lnTo>
                <a:lnTo>
                  <a:pt x="266" y="345"/>
                </a:lnTo>
                <a:lnTo>
                  <a:pt x="228" y="361"/>
                </a:lnTo>
                <a:lnTo>
                  <a:pt x="190" y="361"/>
                </a:lnTo>
                <a:lnTo>
                  <a:pt x="152" y="361"/>
                </a:lnTo>
                <a:lnTo>
                  <a:pt x="123" y="345"/>
                </a:lnTo>
                <a:lnTo>
                  <a:pt x="84" y="333"/>
                </a:lnTo>
                <a:lnTo>
                  <a:pt x="55" y="309"/>
                </a:lnTo>
                <a:lnTo>
                  <a:pt x="38" y="280"/>
                </a:lnTo>
                <a:lnTo>
                  <a:pt x="17" y="252"/>
                </a:lnTo>
                <a:lnTo>
                  <a:pt x="8" y="216"/>
                </a:lnTo>
                <a:lnTo>
                  <a:pt x="0" y="180"/>
                </a:lnTo>
                <a:lnTo>
                  <a:pt x="8" y="144"/>
                </a:lnTo>
                <a:lnTo>
                  <a:pt x="17" y="108"/>
                </a:lnTo>
                <a:lnTo>
                  <a:pt x="38" y="79"/>
                </a:lnTo>
                <a:lnTo>
                  <a:pt x="55" y="51"/>
                </a:lnTo>
                <a:lnTo>
                  <a:pt x="84" y="27"/>
                </a:lnTo>
                <a:lnTo>
                  <a:pt x="123" y="15"/>
                </a:lnTo>
                <a:lnTo>
                  <a:pt x="152" y="0"/>
                </a:lnTo>
                <a:lnTo>
                  <a:pt x="190" y="0"/>
                </a:lnTo>
                <a:lnTo>
                  <a:pt x="228" y="0"/>
                </a:lnTo>
                <a:lnTo>
                  <a:pt x="266" y="15"/>
                </a:lnTo>
                <a:lnTo>
                  <a:pt x="304" y="27"/>
                </a:lnTo>
                <a:lnTo>
                  <a:pt x="321" y="51"/>
                </a:lnTo>
                <a:lnTo>
                  <a:pt x="351" y="79"/>
                </a:lnTo>
                <a:lnTo>
                  <a:pt x="372" y="108"/>
                </a:lnTo>
                <a:lnTo>
                  <a:pt x="380" y="144"/>
                </a:lnTo>
                <a:lnTo>
                  <a:pt x="380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19" name="Freeform 67"/>
          <p:cNvSpPr>
            <a:spLocks noChangeArrowheads="1"/>
          </p:cNvSpPr>
          <p:nvPr/>
        </p:nvSpPr>
        <p:spPr bwMode="auto">
          <a:xfrm>
            <a:off x="1854200" y="2454275"/>
            <a:ext cx="136525" cy="130175"/>
          </a:xfrm>
          <a:custGeom>
            <a:avLst/>
            <a:gdLst>
              <a:gd name="T0" fmla="*/ 2147483647 w 380"/>
              <a:gd name="T1" fmla="*/ 2147483647 h 363"/>
              <a:gd name="T2" fmla="*/ 2147483647 w 380"/>
              <a:gd name="T3" fmla="*/ 2147483647 h 363"/>
              <a:gd name="T4" fmla="*/ 2147483647 w 380"/>
              <a:gd name="T5" fmla="*/ 2147483647 h 363"/>
              <a:gd name="T6" fmla="*/ 2147483647 w 380"/>
              <a:gd name="T7" fmla="*/ 2147483647 h 363"/>
              <a:gd name="T8" fmla="*/ 2147483647 w 380"/>
              <a:gd name="T9" fmla="*/ 2147483647 h 363"/>
              <a:gd name="T10" fmla="*/ 2147483647 w 380"/>
              <a:gd name="T11" fmla="*/ 2147483647 h 363"/>
              <a:gd name="T12" fmla="*/ 2147483647 w 380"/>
              <a:gd name="T13" fmla="*/ 2147483647 h 363"/>
              <a:gd name="T14" fmla="*/ 2147483647 w 380"/>
              <a:gd name="T15" fmla="*/ 2147483647 h 363"/>
              <a:gd name="T16" fmla="*/ 2147483647 w 380"/>
              <a:gd name="T17" fmla="*/ 2147483647 h 363"/>
              <a:gd name="T18" fmla="*/ 2147483647 w 380"/>
              <a:gd name="T19" fmla="*/ 2147483647 h 363"/>
              <a:gd name="T20" fmla="*/ 2147483647 w 380"/>
              <a:gd name="T21" fmla="*/ 2147483647 h 363"/>
              <a:gd name="T22" fmla="*/ 2147483647 w 380"/>
              <a:gd name="T23" fmla="*/ 2147483647 h 363"/>
              <a:gd name="T24" fmla="*/ 2147483647 w 380"/>
              <a:gd name="T25" fmla="*/ 2147483647 h 363"/>
              <a:gd name="T26" fmla="*/ 2147483647 w 380"/>
              <a:gd name="T27" fmla="*/ 2147483647 h 363"/>
              <a:gd name="T28" fmla="*/ 2147483647 w 380"/>
              <a:gd name="T29" fmla="*/ 2147483647 h 363"/>
              <a:gd name="T30" fmla="*/ 0 w 380"/>
              <a:gd name="T31" fmla="*/ 2147483647 h 363"/>
              <a:gd name="T32" fmla="*/ 0 w 380"/>
              <a:gd name="T33" fmla="*/ 2147483647 h 363"/>
              <a:gd name="T34" fmla="*/ 0 w 380"/>
              <a:gd name="T35" fmla="*/ 2147483647 h 363"/>
              <a:gd name="T36" fmla="*/ 2147483647 w 380"/>
              <a:gd name="T37" fmla="*/ 2147483647 h 363"/>
              <a:gd name="T38" fmla="*/ 2147483647 w 380"/>
              <a:gd name="T39" fmla="*/ 2147483647 h 363"/>
              <a:gd name="T40" fmla="*/ 2147483647 w 380"/>
              <a:gd name="T41" fmla="*/ 2147483647 h 363"/>
              <a:gd name="T42" fmla="*/ 2147483647 w 380"/>
              <a:gd name="T43" fmla="*/ 2147483647 h 363"/>
              <a:gd name="T44" fmla="*/ 2147483647 w 380"/>
              <a:gd name="T45" fmla="*/ 2147483647 h 363"/>
              <a:gd name="T46" fmla="*/ 2147483647 w 380"/>
              <a:gd name="T47" fmla="*/ 2147483647 h 363"/>
              <a:gd name="T48" fmla="*/ 2147483647 w 380"/>
              <a:gd name="T49" fmla="*/ 0 h 363"/>
              <a:gd name="T50" fmla="*/ 2147483647 w 380"/>
              <a:gd name="T51" fmla="*/ 2147483647 h 363"/>
              <a:gd name="T52" fmla="*/ 2147483647 w 380"/>
              <a:gd name="T53" fmla="*/ 2147483647 h 363"/>
              <a:gd name="T54" fmla="*/ 2147483647 w 380"/>
              <a:gd name="T55" fmla="*/ 2147483647 h 363"/>
              <a:gd name="T56" fmla="*/ 2147483647 w 380"/>
              <a:gd name="T57" fmla="*/ 2147483647 h 363"/>
              <a:gd name="T58" fmla="*/ 2147483647 w 380"/>
              <a:gd name="T59" fmla="*/ 2147483647 h 363"/>
              <a:gd name="T60" fmla="*/ 2147483647 w 380"/>
              <a:gd name="T61" fmla="*/ 2147483647 h 363"/>
              <a:gd name="T62" fmla="*/ 2147483647 w 380"/>
              <a:gd name="T63" fmla="*/ 2147483647 h 363"/>
              <a:gd name="T64" fmla="*/ 2147483647 w 380"/>
              <a:gd name="T65" fmla="*/ 2147483647 h 363"/>
              <a:gd name="T66" fmla="*/ 2147483647 w 380"/>
              <a:gd name="T67" fmla="*/ 2147483647 h 3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3"/>
              <a:gd name="T104" fmla="*/ 380 w 380"/>
              <a:gd name="T105" fmla="*/ 363 h 3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3">
                <a:moveTo>
                  <a:pt x="379" y="181"/>
                </a:moveTo>
                <a:lnTo>
                  <a:pt x="379" y="217"/>
                </a:lnTo>
                <a:lnTo>
                  <a:pt x="357" y="253"/>
                </a:lnTo>
                <a:lnTo>
                  <a:pt x="350" y="289"/>
                </a:lnTo>
                <a:lnTo>
                  <a:pt x="320" y="309"/>
                </a:lnTo>
                <a:lnTo>
                  <a:pt x="290" y="338"/>
                </a:lnTo>
                <a:lnTo>
                  <a:pt x="265" y="354"/>
                </a:lnTo>
                <a:lnTo>
                  <a:pt x="227" y="362"/>
                </a:lnTo>
                <a:lnTo>
                  <a:pt x="189" y="362"/>
                </a:lnTo>
                <a:lnTo>
                  <a:pt x="151" y="362"/>
                </a:lnTo>
                <a:lnTo>
                  <a:pt x="113" y="354"/>
                </a:lnTo>
                <a:lnTo>
                  <a:pt x="83" y="338"/>
                </a:lnTo>
                <a:lnTo>
                  <a:pt x="54" y="309"/>
                </a:lnTo>
                <a:lnTo>
                  <a:pt x="24" y="289"/>
                </a:lnTo>
                <a:lnTo>
                  <a:pt x="16" y="253"/>
                </a:lnTo>
                <a:lnTo>
                  <a:pt x="0" y="217"/>
                </a:lnTo>
                <a:lnTo>
                  <a:pt x="0" y="181"/>
                </a:lnTo>
                <a:lnTo>
                  <a:pt x="0" y="145"/>
                </a:lnTo>
                <a:lnTo>
                  <a:pt x="16" y="117"/>
                </a:lnTo>
                <a:lnTo>
                  <a:pt x="24" y="80"/>
                </a:lnTo>
                <a:lnTo>
                  <a:pt x="54" y="56"/>
                </a:lnTo>
                <a:lnTo>
                  <a:pt x="83" y="36"/>
                </a:lnTo>
                <a:lnTo>
                  <a:pt x="113" y="20"/>
                </a:lnTo>
                <a:lnTo>
                  <a:pt x="151" y="7"/>
                </a:lnTo>
                <a:lnTo>
                  <a:pt x="189" y="0"/>
                </a:lnTo>
                <a:lnTo>
                  <a:pt x="227" y="7"/>
                </a:lnTo>
                <a:lnTo>
                  <a:pt x="265" y="20"/>
                </a:lnTo>
                <a:lnTo>
                  <a:pt x="290" y="36"/>
                </a:lnTo>
                <a:lnTo>
                  <a:pt x="320" y="56"/>
                </a:lnTo>
                <a:lnTo>
                  <a:pt x="350" y="80"/>
                </a:lnTo>
                <a:lnTo>
                  <a:pt x="357" y="117"/>
                </a:lnTo>
                <a:lnTo>
                  <a:pt x="379" y="145"/>
                </a:lnTo>
                <a:lnTo>
                  <a:pt x="379" y="181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20" name="Freeform 68"/>
          <p:cNvSpPr>
            <a:spLocks noChangeArrowheads="1"/>
          </p:cNvSpPr>
          <p:nvPr/>
        </p:nvSpPr>
        <p:spPr bwMode="auto">
          <a:xfrm>
            <a:off x="4225925" y="2787650"/>
            <a:ext cx="136525" cy="130175"/>
          </a:xfrm>
          <a:custGeom>
            <a:avLst/>
            <a:gdLst>
              <a:gd name="T0" fmla="*/ 2147483647 w 380"/>
              <a:gd name="T1" fmla="*/ 2147483647 h 362"/>
              <a:gd name="T2" fmla="*/ 2147483647 w 380"/>
              <a:gd name="T3" fmla="*/ 2147483647 h 362"/>
              <a:gd name="T4" fmla="*/ 2147483647 w 380"/>
              <a:gd name="T5" fmla="*/ 2147483647 h 362"/>
              <a:gd name="T6" fmla="*/ 2147483647 w 380"/>
              <a:gd name="T7" fmla="*/ 2147483647 h 362"/>
              <a:gd name="T8" fmla="*/ 2147483647 w 380"/>
              <a:gd name="T9" fmla="*/ 2147483647 h 362"/>
              <a:gd name="T10" fmla="*/ 2147483647 w 380"/>
              <a:gd name="T11" fmla="*/ 2147483647 h 362"/>
              <a:gd name="T12" fmla="*/ 2147483647 w 380"/>
              <a:gd name="T13" fmla="*/ 2147483647 h 362"/>
              <a:gd name="T14" fmla="*/ 2147483647 w 380"/>
              <a:gd name="T15" fmla="*/ 2147483647 h 362"/>
              <a:gd name="T16" fmla="*/ 2147483647 w 380"/>
              <a:gd name="T17" fmla="*/ 2147483647 h 362"/>
              <a:gd name="T18" fmla="*/ 2147483647 w 380"/>
              <a:gd name="T19" fmla="*/ 2147483647 h 362"/>
              <a:gd name="T20" fmla="*/ 2147483647 w 380"/>
              <a:gd name="T21" fmla="*/ 2147483647 h 362"/>
              <a:gd name="T22" fmla="*/ 2147483647 w 380"/>
              <a:gd name="T23" fmla="*/ 2147483647 h 362"/>
              <a:gd name="T24" fmla="*/ 2147483647 w 380"/>
              <a:gd name="T25" fmla="*/ 2147483647 h 362"/>
              <a:gd name="T26" fmla="*/ 2147483647 w 380"/>
              <a:gd name="T27" fmla="*/ 2147483647 h 362"/>
              <a:gd name="T28" fmla="*/ 2147483647 w 380"/>
              <a:gd name="T29" fmla="*/ 2147483647 h 362"/>
              <a:gd name="T30" fmla="*/ 0 w 380"/>
              <a:gd name="T31" fmla="*/ 2147483647 h 362"/>
              <a:gd name="T32" fmla="*/ 0 w 380"/>
              <a:gd name="T33" fmla="*/ 2147483647 h 362"/>
              <a:gd name="T34" fmla="*/ 0 w 380"/>
              <a:gd name="T35" fmla="*/ 2147483647 h 362"/>
              <a:gd name="T36" fmla="*/ 2147483647 w 380"/>
              <a:gd name="T37" fmla="*/ 2147483647 h 362"/>
              <a:gd name="T38" fmla="*/ 2147483647 w 380"/>
              <a:gd name="T39" fmla="*/ 2147483647 h 362"/>
              <a:gd name="T40" fmla="*/ 2147483647 w 380"/>
              <a:gd name="T41" fmla="*/ 2147483647 h 362"/>
              <a:gd name="T42" fmla="*/ 2147483647 w 380"/>
              <a:gd name="T43" fmla="*/ 2147483647 h 362"/>
              <a:gd name="T44" fmla="*/ 2147483647 w 380"/>
              <a:gd name="T45" fmla="*/ 2147483647 h 362"/>
              <a:gd name="T46" fmla="*/ 2147483647 w 380"/>
              <a:gd name="T47" fmla="*/ 0 h 362"/>
              <a:gd name="T48" fmla="*/ 2147483647 w 380"/>
              <a:gd name="T49" fmla="*/ 0 h 362"/>
              <a:gd name="T50" fmla="*/ 2147483647 w 380"/>
              <a:gd name="T51" fmla="*/ 0 h 362"/>
              <a:gd name="T52" fmla="*/ 2147483647 w 380"/>
              <a:gd name="T53" fmla="*/ 2147483647 h 362"/>
              <a:gd name="T54" fmla="*/ 2147483647 w 380"/>
              <a:gd name="T55" fmla="*/ 2147483647 h 362"/>
              <a:gd name="T56" fmla="*/ 2147483647 w 380"/>
              <a:gd name="T57" fmla="*/ 2147483647 h 362"/>
              <a:gd name="T58" fmla="*/ 2147483647 w 380"/>
              <a:gd name="T59" fmla="*/ 2147483647 h 362"/>
              <a:gd name="T60" fmla="*/ 2147483647 w 380"/>
              <a:gd name="T61" fmla="*/ 2147483647 h 362"/>
              <a:gd name="T62" fmla="*/ 2147483647 w 380"/>
              <a:gd name="T63" fmla="*/ 2147483647 h 362"/>
              <a:gd name="T64" fmla="*/ 2147483647 w 380"/>
              <a:gd name="T65" fmla="*/ 2147483647 h 362"/>
              <a:gd name="T66" fmla="*/ 2147483647 w 380"/>
              <a:gd name="T67" fmla="*/ 2147483647 h 3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2"/>
              <a:gd name="T104" fmla="*/ 380 w 380"/>
              <a:gd name="T105" fmla="*/ 362 h 3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2">
                <a:moveTo>
                  <a:pt x="379" y="180"/>
                </a:moveTo>
                <a:lnTo>
                  <a:pt x="379" y="216"/>
                </a:lnTo>
                <a:lnTo>
                  <a:pt x="357" y="245"/>
                </a:lnTo>
                <a:lnTo>
                  <a:pt x="349" y="280"/>
                </a:lnTo>
                <a:lnTo>
                  <a:pt x="320" y="305"/>
                </a:lnTo>
                <a:lnTo>
                  <a:pt x="294" y="325"/>
                </a:lnTo>
                <a:lnTo>
                  <a:pt x="264" y="340"/>
                </a:lnTo>
                <a:lnTo>
                  <a:pt x="226" y="353"/>
                </a:lnTo>
                <a:lnTo>
                  <a:pt x="189" y="361"/>
                </a:lnTo>
                <a:lnTo>
                  <a:pt x="151" y="353"/>
                </a:lnTo>
                <a:lnTo>
                  <a:pt x="113" y="340"/>
                </a:lnTo>
                <a:lnTo>
                  <a:pt x="83" y="325"/>
                </a:lnTo>
                <a:lnTo>
                  <a:pt x="53" y="305"/>
                </a:lnTo>
                <a:lnTo>
                  <a:pt x="28" y="280"/>
                </a:lnTo>
                <a:lnTo>
                  <a:pt x="15" y="245"/>
                </a:lnTo>
                <a:lnTo>
                  <a:pt x="0" y="216"/>
                </a:lnTo>
                <a:lnTo>
                  <a:pt x="0" y="180"/>
                </a:lnTo>
                <a:lnTo>
                  <a:pt x="0" y="144"/>
                </a:lnTo>
                <a:lnTo>
                  <a:pt x="15" y="108"/>
                </a:lnTo>
                <a:lnTo>
                  <a:pt x="28" y="72"/>
                </a:lnTo>
                <a:lnTo>
                  <a:pt x="53" y="52"/>
                </a:lnTo>
                <a:lnTo>
                  <a:pt x="83" y="27"/>
                </a:lnTo>
                <a:lnTo>
                  <a:pt x="113" y="7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64" y="7"/>
                </a:lnTo>
                <a:lnTo>
                  <a:pt x="294" y="27"/>
                </a:lnTo>
                <a:lnTo>
                  <a:pt x="320" y="52"/>
                </a:lnTo>
                <a:lnTo>
                  <a:pt x="349" y="72"/>
                </a:lnTo>
                <a:lnTo>
                  <a:pt x="357" y="108"/>
                </a:lnTo>
                <a:lnTo>
                  <a:pt x="379" y="144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5845" name="Rectangle 69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192838" cy="617537"/>
          </a:xfrm>
        </p:spPr>
        <p:txBody>
          <a:bodyPr lIns="90000" tIns="46800" rIns="90000" bIns="46800" anchor="ctr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ja-JP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International Collaboration: Belle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2590800" y="5715000"/>
            <a:ext cx="6416675" cy="358775"/>
            <a:chOff x="1632" y="3600"/>
            <a:chExt cx="4042" cy="226"/>
          </a:xfrm>
        </p:grpSpPr>
        <p:sp>
          <p:nvSpPr>
            <p:cNvPr id="49231" name="AutoShape 71"/>
            <p:cNvSpPr>
              <a:spLocks noChangeArrowheads="1"/>
            </p:cNvSpPr>
            <p:nvPr/>
          </p:nvSpPr>
          <p:spPr bwMode="auto">
            <a:xfrm>
              <a:off x="1632" y="3600"/>
              <a:ext cx="3849" cy="226"/>
            </a:xfrm>
            <a:prstGeom prst="roundRect">
              <a:avLst>
                <a:gd name="adj" fmla="val 440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72"/>
            <p:cNvGrpSpPr>
              <a:grpSpLocks/>
            </p:cNvGrpSpPr>
            <p:nvPr/>
          </p:nvGrpSpPr>
          <p:grpSpPr bwMode="auto">
            <a:xfrm>
              <a:off x="1632" y="3600"/>
              <a:ext cx="4042" cy="223"/>
              <a:chOff x="1632" y="3600"/>
              <a:chExt cx="4042" cy="223"/>
            </a:xfrm>
          </p:grpSpPr>
          <p:sp>
            <p:nvSpPr>
              <p:cNvPr id="49233" name="AutoShape 73"/>
              <p:cNvSpPr>
                <a:spLocks noChangeArrowheads="1"/>
              </p:cNvSpPr>
              <p:nvPr/>
            </p:nvSpPr>
            <p:spPr bwMode="auto">
              <a:xfrm>
                <a:off x="1632" y="3600"/>
                <a:ext cx="3846" cy="223"/>
              </a:xfrm>
              <a:prstGeom prst="roundRect">
                <a:avLst>
                  <a:gd name="adj" fmla="val 44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4" name="Group 74"/>
              <p:cNvGrpSpPr>
                <a:grpSpLocks/>
              </p:cNvGrpSpPr>
              <p:nvPr/>
            </p:nvGrpSpPr>
            <p:grpSpPr bwMode="auto">
              <a:xfrm>
                <a:off x="1632" y="3600"/>
                <a:ext cx="4042" cy="222"/>
                <a:chOff x="1632" y="3600"/>
                <a:chExt cx="4042" cy="222"/>
              </a:xfrm>
            </p:grpSpPr>
            <p:sp>
              <p:nvSpPr>
                <p:cNvPr id="49235" name="AutoShape 75"/>
                <p:cNvSpPr>
                  <a:spLocks noChangeArrowheads="1"/>
                </p:cNvSpPr>
                <p:nvPr/>
              </p:nvSpPr>
              <p:spPr bwMode="auto">
                <a:xfrm>
                  <a:off x="1632" y="3600"/>
                  <a:ext cx="3844" cy="222"/>
                </a:xfrm>
                <a:prstGeom prst="roundRect">
                  <a:avLst>
                    <a:gd name="adj" fmla="val 44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5" name="Group 76"/>
                <p:cNvGrpSpPr>
                  <a:grpSpLocks/>
                </p:cNvGrpSpPr>
                <p:nvPr/>
              </p:nvGrpSpPr>
              <p:grpSpPr bwMode="auto">
                <a:xfrm>
                  <a:off x="1632" y="3600"/>
                  <a:ext cx="4042" cy="222"/>
                  <a:chOff x="1632" y="3600"/>
                  <a:chExt cx="4042" cy="222"/>
                </a:xfrm>
              </p:grpSpPr>
              <p:sp>
                <p:nvSpPr>
                  <p:cNvPr id="49237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3600"/>
                    <a:ext cx="3843" cy="222"/>
                  </a:xfrm>
                  <a:prstGeom prst="roundRect">
                    <a:avLst>
                      <a:gd name="adj" fmla="val 449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6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32" y="3600"/>
                    <a:ext cx="4042" cy="221"/>
                    <a:chOff x="1632" y="3600"/>
                    <a:chExt cx="4042" cy="221"/>
                  </a:xfrm>
                </p:grpSpPr>
                <p:sp>
                  <p:nvSpPr>
                    <p:cNvPr id="49239" name="AutoShap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3600"/>
                      <a:ext cx="3843" cy="221"/>
                    </a:xfrm>
                    <a:prstGeom prst="roundRect">
                      <a:avLst>
                        <a:gd name="adj" fmla="val 454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9240" name="AutoShap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5" y="3600"/>
                      <a:ext cx="4019" cy="213"/>
                    </a:xfrm>
                    <a:prstGeom prst="roundRect">
                      <a:avLst>
                        <a:gd name="adj" fmla="val 454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ctr"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ja-JP" altLang="en-GB" sz="2200" b="1" dirty="0" smtClean="0">
                          <a:latin typeface="Helvetica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altLang="ja-JP" sz="2200" b="1" dirty="0" smtClean="0">
                          <a:latin typeface="Helvetica" pitchFamily="34" charset="0"/>
                          <a:ea typeface="MS PGothic" pitchFamily="34" charset="-128"/>
                        </a:rPr>
                        <a:t>8 </a:t>
                      </a:r>
                      <a:r>
                        <a:rPr kumimoji="0" lang="en-GB" altLang="ja-JP" sz="2200" b="1" dirty="0">
                          <a:latin typeface="Helvetica" pitchFamily="34" charset="0"/>
                          <a:ea typeface="MS PGothic" pitchFamily="34" charset="-128"/>
                        </a:rPr>
                        <a:t>countries, </a:t>
                      </a:r>
                      <a:r>
                        <a:rPr kumimoji="0" lang="en-GB" altLang="ja-JP" sz="2200" b="1">
                          <a:latin typeface="Helvetica" pitchFamily="34" charset="0"/>
                          <a:ea typeface="MS PGothic" pitchFamily="34" charset="-128"/>
                        </a:rPr>
                        <a:t>~ </a:t>
                      </a:r>
                      <a:r>
                        <a:rPr kumimoji="0" lang="en-GB" altLang="ja-JP" sz="2200" b="1" smtClean="0">
                          <a:latin typeface="Helvetica" pitchFamily="34" charset="0"/>
                          <a:ea typeface="MS PGothic" pitchFamily="34" charset="-128"/>
                        </a:rPr>
                        <a:t>85 </a:t>
                      </a:r>
                      <a:r>
                        <a:rPr kumimoji="0" lang="en-GB" altLang="ja-JP" sz="2200" b="1" dirty="0">
                          <a:latin typeface="Helvetica" pitchFamily="34" charset="0"/>
                          <a:ea typeface="MS PGothic" pitchFamily="34" charset="-128"/>
                        </a:rPr>
                        <a:t>institutes, ~500 collaborators</a:t>
                      </a:r>
                    </a:p>
                  </p:txBody>
                </p:sp>
              </p:grpSp>
            </p:grpSp>
          </p:grpSp>
        </p:grpSp>
      </p:grpSp>
      <p:pic>
        <p:nvPicPr>
          <p:cNvPr id="49223" name="Picture 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4397375"/>
            <a:ext cx="23622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24" name="Text Box 82"/>
          <p:cNvSpPr txBox="1">
            <a:spLocks noChangeArrowheads="1"/>
          </p:cNvSpPr>
          <p:nvPr/>
        </p:nvSpPr>
        <p:spPr bwMode="auto">
          <a:xfrm>
            <a:off x="2190750" y="1174750"/>
            <a:ext cx="24384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IHEP, Vienna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ITEP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Kanagawa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KEK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Korea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Krakow Inst. of Nucl. Phys.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Kyoto U. 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Kyungpook Nat’l U. 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EPF Lausanne 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Jozef Stefan Inst. / U. of Ljubljana / U. of Maribor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U. of Melbourne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en-GB" altLang="ja-JP" sz="2400">
              <a:latin typeface="Times New Roman" pitchFamily="18" charset="0"/>
              <a:ea typeface="MS PGothic" pitchFamily="34" charset="-128"/>
            </a:endParaRPr>
          </a:p>
          <a:p>
            <a:pPr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ja-JP" altLang="en-GB" sz="2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225" name="Text Box 83"/>
          <p:cNvSpPr txBox="1">
            <a:spLocks noChangeArrowheads="1"/>
          </p:cNvSpPr>
          <p:nvPr/>
        </p:nvSpPr>
        <p:spPr bwMode="auto">
          <a:xfrm>
            <a:off x="133350" y="1174750"/>
            <a:ext cx="18288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Aomori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BINP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Chiba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Chonnam Nat’l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U. of Cincinnati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Ewha Womans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Frankfurt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Gyeongsang Nat’l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U. of Hawaii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Hiroshima Tech.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IHEP, Beijing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IHEP, Moscow 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en-GB" altLang="ja-JP" sz="2400">
              <a:latin typeface="Times New Roman" pitchFamily="18" charset="0"/>
              <a:ea typeface="MS PGothic" pitchFamily="34" charset="-128"/>
            </a:endParaRP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ja-JP" altLang="en-GB" sz="2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226" name="Text Box 84"/>
          <p:cNvSpPr txBox="1">
            <a:spLocks noChangeArrowheads="1"/>
          </p:cNvSpPr>
          <p:nvPr/>
        </p:nvSpPr>
        <p:spPr bwMode="auto">
          <a:xfrm>
            <a:off x="4724400" y="1079500"/>
            <a:ext cx="23622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Nagoya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Nara Women’s U.</a:t>
            </a:r>
            <a:endParaRPr kumimoji="0" lang="en-GB" altLang="zh-TW" sz="1300" b="1">
              <a:latin typeface="Helvetica" pitchFamily="34" charset="0"/>
              <a:ea typeface="MS PGothic" pitchFamily="34" charset="-128"/>
            </a:endParaRP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zh-TW" sz="1300" b="1">
                <a:latin typeface="Helvetica" pitchFamily="34" charset="0"/>
                <a:ea typeface="MS PGothic" pitchFamily="34" charset="-128"/>
              </a:rPr>
              <a:t>Fu-Jen U.</a:t>
            </a:r>
            <a:endParaRPr kumimoji="0" lang="en-GB" altLang="ja-JP" sz="1300" b="1">
              <a:latin typeface="Helvetica" pitchFamily="34" charset="0"/>
              <a:ea typeface="MS PGothic" pitchFamily="34" charset="-128"/>
            </a:endParaRP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National Central U..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National Taiwan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National United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Nihon Dental College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Niigata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Osaka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Osaka City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Panjab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Peking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U. of Pittsburgh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Princeton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Riken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Saga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USTC</a:t>
            </a:r>
          </a:p>
        </p:txBody>
      </p:sp>
      <p:sp>
        <p:nvSpPr>
          <p:cNvPr id="49227" name="Text Box 85"/>
          <p:cNvSpPr txBox="1">
            <a:spLocks noChangeArrowheads="1"/>
          </p:cNvSpPr>
          <p:nvPr/>
        </p:nvSpPr>
        <p:spPr bwMode="auto">
          <a:xfrm>
            <a:off x="6867525" y="1069975"/>
            <a:ext cx="2428875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Seoul National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Shinshu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Sungkyunkwan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U. of Sydney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Tata Institute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Toho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Tohoku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Tohuku Gakuin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U. of Tokyo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Tokyo Inst. of Tech.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Tokyo Metropolitan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Tokyo U. of Agri. and Tech.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Toyama Nat’l College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U. of Tsukuba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Utkal U.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VPI</a:t>
            </a: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300" b="1">
                <a:latin typeface="Helvetica" pitchFamily="34" charset="0"/>
                <a:ea typeface="MS PGothic" pitchFamily="34" charset="-128"/>
              </a:rPr>
              <a:t>Yonsei U.</a:t>
            </a:r>
          </a:p>
        </p:txBody>
      </p:sp>
      <p:sp>
        <p:nvSpPr>
          <p:cNvPr id="49228" name="Freeform 87"/>
          <p:cNvSpPr>
            <a:spLocks noChangeArrowheads="1"/>
          </p:cNvSpPr>
          <p:nvPr/>
        </p:nvSpPr>
        <p:spPr bwMode="auto">
          <a:xfrm>
            <a:off x="6829425" y="2419350"/>
            <a:ext cx="136525" cy="130175"/>
          </a:xfrm>
          <a:custGeom>
            <a:avLst/>
            <a:gdLst>
              <a:gd name="T0" fmla="*/ 2147483647 w 380"/>
              <a:gd name="T1" fmla="*/ 2147483647 h 363"/>
              <a:gd name="T2" fmla="*/ 2147483647 w 380"/>
              <a:gd name="T3" fmla="*/ 2147483647 h 363"/>
              <a:gd name="T4" fmla="*/ 2147483647 w 380"/>
              <a:gd name="T5" fmla="*/ 2147483647 h 363"/>
              <a:gd name="T6" fmla="*/ 2147483647 w 380"/>
              <a:gd name="T7" fmla="*/ 2147483647 h 363"/>
              <a:gd name="T8" fmla="*/ 2147483647 w 380"/>
              <a:gd name="T9" fmla="*/ 2147483647 h 363"/>
              <a:gd name="T10" fmla="*/ 2147483647 w 380"/>
              <a:gd name="T11" fmla="*/ 2147483647 h 363"/>
              <a:gd name="T12" fmla="*/ 2147483647 w 380"/>
              <a:gd name="T13" fmla="*/ 2147483647 h 363"/>
              <a:gd name="T14" fmla="*/ 2147483647 w 380"/>
              <a:gd name="T15" fmla="*/ 2147483647 h 363"/>
              <a:gd name="T16" fmla="*/ 2147483647 w 380"/>
              <a:gd name="T17" fmla="*/ 2147483647 h 363"/>
              <a:gd name="T18" fmla="*/ 2147483647 w 380"/>
              <a:gd name="T19" fmla="*/ 2147483647 h 363"/>
              <a:gd name="T20" fmla="*/ 2147483647 w 380"/>
              <a:gd name="T21" fmla="*/ 2147483647 h 363"/>
              <a:gd name="T22" fmla="*/ 2147483647 w 380"/>
              <a:gd name="T23" fmla="*/ 2147483647 h 363"/>
              <a:gd name="T24" fmla="*/ 2147483647 w 380"/>
              <a:gd name="T25" fmla="*/ 2147483647 h 363"/>
              <a:gd name="T26" fmla="*/ 2147483647 w 380"/>
              <a:gd name="T27" fmla="*/ 2147483647 h 363"/>
              <a:gd name="T28" fmla="*/ 2147483647 w 380"/>
              <a:gd name="T29" fmla="*/ 2147483647 h 363"/>
              <a:gd name="T30" fmla="*/ 0 w 380"/>
              <a:gd name="T31" fmla="*/ 2147483647 h 363"/>
              <a:gd name="T32" fmla="*/ 0 w 380"/>
              <a:gd name="T33" fmla="*/ 2147483647 h 363"/>
              <a:gd name="T34" fmla="*/ 0 w 380"/>
              <a:gd name="T35" fmla="*/ 2147483647 h 363"/>
              <a:gd name="T36" fmla="*/ 2147483647 w 380"/>
              <a:gd name="T37" fmla="*/ 2147483647 h 363"/>
              <a:gd name="T38" fmla="*/ 2147483647 w 380"/>
              <a:gd name="T39" fmla="*/ 2147483647 h 363"/>
              <a:gd name="T40" fmla="*/ 2147483647 w 380"/>
              <a:gd name="T41" fmla="*/ 2147483647 h 363"/>
              <a:gd name="T42" fmla="*/ 2147483647 w 380"/>
              <a:gd name="T43" fmla="*/ 2147483647 h 363"/>
              <a:gd name="T44" fmla="*/ 2147483647 w 380"/>
              <a:gd name="T45" fmla="*/ 2147483647 h 363"/>
              <a:gd name="T46" fmla="*/ 2147483647 w 380"/>
              <a:gd name="T47" fmla="*/ 2147483647 h 363"/>
              <a:gd name="T48" fmla="*/ 2147483647 w 380"/>
              <a:gd name="T49" fmla="*/ 0 h 363"/>
              <a:gd name="T50" fmla="*/ 2147483647 w 380"/>
              <a:gd name="T51" fmla="*/ 2147483647 h 363"/>
              <a:gd name="T52" fmla="*/ 2147483647 w 380"/>
              <a:gd name="T53" fmla="*/ 2147483647 h 363"/>
              <a:gd name="T54" fmla="*/ 2147483647 w 380"/>
              <a:gd name="T55" fmla="*/ 2147483647 h 363"/>
              <a:gd name="T56" fmla="*/ 2147483647 w 380"/>
              <a:gd name="T57" fmla="*/ 2147483647 h 363"/>
              <a:gd name="T58" fmla="*/ 2147483647 w 380"/>
              <a:gd name="T59" fmla="*/ 2147483647 h 363"/>
              <a:gd name="T60" fmla="*/ 2147483647 w 380"/>
              <a:gd name="T61" fmla="*/ 2147483647 h 363"/>
              <a:gd name="T62" fmla="*/ 2147483647 w 380"/>
              <a:gd name="T63" fmla="*/ 2147483647 h 363"/>
              <a:gd name="T64" fmla="*/ 2147483647 w 380"/>
              <a:gd name="T65" fmla="*/ 2147483647 h 363"/>
              <a:gd name="T66" fmla="*/ 2147483647 w 380"/>
              <a:gd name="T67" fmla="*/ 2147483647 h 3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0"/>
              <a:gd name="T103" fmla="*/ 0 h 363"/>
              <a:gd name="T104" fmla="*/ 380 w 380"/>
              <a:gd name="T105" fmla="*/ 363 h 3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0" h="363">
                <a:moveTo>
                  <a:pt x="379" y="180"/>
                </a:moveTo>
                <a:lnTo>
                  <a:pt x="366" y="217"/>
                </a:lnTo>
                <a:lnTo>
                  <a:pt x="357" y="252"/>
                </a:lnTo>
                <a:lnTo>
                  <a:pt x="341" y="289"/>
                </a:lnTo>
                <a:lnTo>
                  <a:pt x="320" y="305"/>
                </a:lnTo>
                <a:lnTo>
                  <a:pt x="291" y="333"/>
                </a:lnTo>
                <a:lnTo>
                  <a:pt x="252" y="353"/>
                </a:lnTo>
                <a:lnTo>
                  <a:pt x="227" y="362"/>
                </a:lnTo>
                <a:lnTo>
                  <a:pt x="189" y="362"/>
                </a:lnTo>
                <a:lnTo>
                  <a:pt x="151" y="362"/>
                </a:lnTo>
                <a:lnTo>
                  <a:pt x="113" y="353"/>
                </a:lnTo>
                <a:lnTo>
                  <a:pt x="75" y="333"/>
                </a:lnTo>
                <a:lnTo>
                  <a:pt x="54" y="305"/>
                </a:lnTo>
                <a:lnTo>
                  <a:pt x="24" y="289"/>
                </a:lnTo>
                <a:lnTo>
                  <a:pt x="7" y="252"/>
                </a:lnTo>
                <a:lnTo>
                  <a:pt x="0" y="217"/>
                </a:lnTo>
                <a:lnTo>
                  <a:pt x="0" y="180"/>
                </a:lnTo>
                <a:lnTo>
                  <a:pt x="0" y="144"/>
                </a:lnTo>
                <a:lnTo>
                  <a:pt x="7" y="116"/>
                </a:lnTo>
                <a:lnTo>
                  <a:pt x="24" y="80"/>
                </a:lnTo>
                <a:lnTo>
                  <a:pt x="54" y="52"/>
                </a:lnTo>
                <a:lnTo>
                  <a:pt x="75" y="36"/>
                </a:lnTo>
                <a:lnTo>
                  <a:pt x="113" y="16"/>
                </a:lnTo>
                <a:lnTo>
                  <a:pt x="151" y="8"/>
                </a:lnTo>
                <a:lnTo>
                  <a:pt x="189" y="0"/>
                </a:lnTo>
                <a:lnTo>
                  <a:pt x="227" y="8"/>
                </a:lnTo>
                <a:lnTo>
                  <a:pt x="252" y="16"/>
                </a:lnTo>
                <a:lnTo>
                  <a:pt x="291" y="36"/>
                </a:lnTo>
                <a:lnTo>
                  <a:pt x="320" y="52"/>
                </a:lnTo>
                <a:lnTo>
                  <a:pt x="341" y="80"/>
                </a:lnTo>
                <a:lnTo>
                  <a:pt x="357" y="116"/>
                </a:lnTo>
                <a:lnTo>
                  <a:pt x="366" y="144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29" name="Rectangle 88"/>
          <p:cNvSpPr>
            <a:spLocks noChangeArrowheads="1"/>
          </p:cNvSpPr>
          <p:nvPr/>
        </p:nvSpPr>
        <p:spPr bwMode="auto">
          <a:xfrm>
            <a:off x="4716463" y="1484313"/>
            <a:ext cx="2160587" cy="9366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9" name="文字方塊 88"/>
          <p:cNvSpPr txBox="1"/>
          <p:nvPr/>
        </p:nvSpPr>
        <p:spPr>
          <a:xfrm>
            <a:off x="3974881" y="4932457"/>
            <a:ext cx="2685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3200" dirty="0" smtClean="0">
                <a:solidFill>
                  <a:srgbClr val="FF0000"/>
                </a:solidFill>
                <a:latin typeface="+mj-lt"/>
              </a:rPr>
              <a:t>Still growing!</a:t>
            </a:r>
            <a:endParaRPr lang="zh-TW" alt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0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1905000" cy="323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6</a:t>
            </a:fld>
            <a:endParaRPr kumimoji="0" lang="en-US" altLang="zh-TW" sz="14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280275" cy="719137"/>
          </a:xfrm>
        </p:spPr>
        <p:txBody>
          <a:bodyPr/>
          <a:lstStyle/>
          <a:p>
            <a:r>
              <a:rPr lang="en-US" altLang="zh-TW" dirty="0" smtClean="0"/>
              <a:t>Why 3-body </a:t>
            </a:r>
            <a:r>
              <a:rPr lang="en-US" altLang="zh-TW" dirty="0" err="1" smtClean="0"/>
              <a:t>hadronic</a:t>
            </a:r>
            <a:r>
              <a:rPr lang="en-US" altLang="zh-TW" dirty="0" smtClean="0"/>
              <a:t> B decays?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Three-body B decays offer a good studying ground for the structures of the intermediate states e.g. angular analysis, </a:t>
            </a:r>
            <a:r>
              <a:rPr lang="en-US" altLang="zh-TW" sz="2400" dirty="0" err="1" smtClean="0"/>
              <a:t>Dalitz</a:t>
            </a:r>
            <a:r>
              <a:rPr lang="en-US" altLang="zh-TW" sz="2400" dirty="0" smtClean="0"/>
              <a:t> analysis</a:t>
            </a:r>
          </a:p>
          <a:p>
            <a:pPr marL="0" indent="0">
              <a:buNone/>
            </a:pPr>
            <a:endParaRPr lang="en-US" altLang="zh-TW" sz="2400" dirty="0" smtClean="0"/>
          </a:p>
          <a:p>
            <a:r>
              <a:rPr lang="en-US" altLang="zh-TW" sz="2400" dirty="0" smtClean="0"/>
              <a:t>Check the interplay between the short distance weak interaction and the long distance strong interaction e.g. factorization picture</a:t>
            </a:r>
          </a:p>
          <a:p>
            <a:pPr marL="0" indent="0">
              <a:buNone/>
            </a:pPr>
            <a:endParaRPr lang="en-US" altLang="zh-TW" sz="2400" dirty="0" smtClean="0"/>
          </a:p>
          <a:p>
            <a:r>
              <a:rPr lang="en-US" altLang="zh-TW" sz="2400" dirty="0" smtClean="0"/>
              <a:t>Information from similar decays can constrain the CKM matrix elements e.g.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 smtClean="0"/>
              <a:t>us</a:t>
            </a:r>
            <a:r>
              <a:rPr lang="en-US" altLang="zh-TW" sz="2400" dirty="0" smtClean="0"/>
              <a:t>/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 smtClean="0"/>
              <a:t>ud</a:t>
            </a:r>
            <a:endParaRPr lang="en-US" altLang="zh-TW" sz="2400" baseline="-25000" dirty="0" smtClean="0"/>
          </a:p>
          <a:p>
            <a:endParaRPr lang="en-US" altLang="zh-TW" sz="2400" baseline="-25000" dirty="0"/>
          </a:p>
          <a:p>
            <a:r>
              <a:rPr lang="en-US" altLang="zh-TW" sz="2400" dirty="0" smtClean="0"/>
              <a:t>Find unexpected exotic states e.g. </a:t>
            </a:r>
            <a:r>
              <a:rPr lang="en-US" altLang="zh-TW" sz="2400" dirty="0" err="1" smtClean="0"/>
              <a:t>pentaquark</a:t>
            </a:r>
            <a:endParaRPr lang="en-US" altLang="zh-TW" sz="2400" baseline="-25000" dirty="0" smtClean="0"/>
          </a:p>
          <a:p>
            <a:endParaRPr lang="zh-TW" altLang="en-US" sz="2400" dirty="0"/>
          </a:p>
        </p:txBody>
      </p:sp>
      <p:sp>
        <p:nvSpPr>
          <p:cNvPr id="5" name="投影片編號版面配置區 4"/>
          <p:cNvSpPr txBox="1">
            <a:spLocks/>
          </p:cNvSpPr>
          <p:nvPr/>
        </p:nvSpPr>
        <p:spPr bwMode="auto">
          <a:xfrm>
            <a:off x="6948488" y="6381328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500" kern="1200" smtClean="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7</a:t>
            </a:fld>
            <a:endParaRPr kumimoji="0" lang="en-US" altLang="zh-TW" sz="1400" b="1" dirty="0"/>
          </a:p>
        </p:txBody>
      </p:sp>
    </p:spTree>
    <p:extLst>
      <p:ext uri="{BB962C8B-B14F-4D97-AF65-F5344CB8AC3E}">
        <p14:creationId xmlns="" xmlns:p14="http://schemas.microsoft.com/office/powerpoint/2010/main" val="2911660497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Yun-Tsung, Lai @ NTU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F37E9-E0CD-478F-9AC8-56E459D635FD}" type="slidenum">
              <a:rPr lang="zh-TW" altLang="en-US"/>
              <a:pPr>
                <a:defRPr/>
              </a:pPr>
              <a:t>8</a:t>
            </a:fld>
            <a:endParaRPr lang="zh-TW" altLang="en-US" dirty="0"/>
          </a:p>
        </p:txBody>
      </p:sp>
      <p:sp>
        <p:nvSpPr>
          <p:cNvPr id="19461" name="標題 5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249888" cy="635000"/>
          </a:xfrm>
        </p:spPr>
        <p:txBody>
          <a:bodyPr/>
          <a:lstStyle/>
          <a:p>
            <a:pPr eaLnBrk="1" hangingPunct="1"/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3600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3600" baseline="-250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zh-TW" sz="3600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-</a:t>
            </a: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3600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0</a:t>
            </a:r>
            <a:r>
              <a:rPr lang="en-US" altLang="zh-TW" sz="3600" baseline="-250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3600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,</a:t>
            </a: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  B</a:t>
            </a:r>
            <a:r>
              <a:rPr lang="en-US" altLang="zh-TW" sz="3600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+</a:t>
            </a: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3600" baseline="-250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zh-TW" sz="3600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-</a:t>
            </a: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3600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3600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3600" baseline="-250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/>
            </a:r>
            <a:br>
              <a:rPr lang="en-US" altLang="zh-TW" sz="3600" baseline="-250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</a:br>
            <a:endParaRPr lang="zh-TW" altLang="en-US" dirty="0" smtClean="0"/>
          </a:p>
        </p:txBody>
      </p:sp>
      <p:pic>
        <p:nvPicPr>
          <p:cNvPr id="194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196752"/>
            <a:ext cx="6888758" cy="4455185"/>
          </a:xfrm>
        </p:spPr>
      </p:pic>
      <p:sp>
        <p:nvSpPr>
          <p:cNvPr id="7" name="投影片編號版面配置區 4"/>
          <p:cNvSpPr txBox="1">
            <a:spLocks/>
          </p:cNvSpPr>
          <p:nvPr/>
        </p:nvSpPr>
        <p:spPr bwMode="auto">
          <a:xfrm>
            <a:off x="6948488" y="6381328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500" kern="1200" smtClean="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8</a:t>
            </a:fld>
            <a:endParaRPr kumimoji="0" lang="en-US" altLang="zh-TW" sz="14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31840" y="692696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2000" dirty="0" smtClean="0">
                <a:solidFill>
                  <a:srgbClr val="C00000"/>
                </a:solidFill>
              </a:rPr>
              <a:t>All charged final state particles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959411"/>
            <a:ext cx="1152128" cy="2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5930" y="2276872"/>
            <a:ext cx="149056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7680" y="2564904"/>
            <a:ext cx="11948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/>
          <p:nvPr/>
        </p:nvSpPr>
        <p:spPr>
          <a:xfrm>
            <a:off x="539552" y="5733256"/>
            <a:ext cx="768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Apply </a:t>
            </a:r>
            <a:r>
              <a:rPr lang="en-US" altLang="zh-TW" sz="2400" dirty="0" err="1" smtClean="0">
                <a:solidFill>
                  <a:srgbClr val="0000FF"/>
                </a:solidFill>
              </a:rPr>
              <a:t>charmonium</a:t>
            </a:r>
            <a:r>
              <a:rPr lang="en-US" altLang="zh-TW" sz="2400" dirty="0" smtClean="0">
                <a:solidFill>
                  <a:srgbClr val="0000FF"/>
                </a:solidFill>
              </a:rPr>
              <a:t> veto and</a:t>
            </a:r>
            <a:r>
              <a:rPr lang="en-US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2400" baseline="30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2400" baseline="-25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zh-TW" sz="2400" baseline="30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- </a:t>
            </a:r>
            <a:r>
              <a:rPr lang="en-US" altLang="zh-TW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D</a:t>
            </a:r>
            <a:r>
              <a:rPr lang="en-US" altLang="zh-TW" sz="2400" baseline="30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 + </a:t>
            </a:r>
            <a:r>
              <a:rPr lang="en-US" altLang="zh-TW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(→ </a:t>
            </a:r>
            <a:r>
              <a:rPr lang="en-US" altLang="zh-TW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2400" baseline="30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0</a:t>
            </a:r>
            <a:r>
              <a:rPr lang="en-US" altLang="zh-TW" sz="2400" baseline="-25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zh-TW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2400" baseline="30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TW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) </a:t>
            </a:r>
            <a:r>
              <a:rPr lang="en-US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veto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內容版面配置區 1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184775"/>
          </a:xfrm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Yun-Tsung, Lai @ NTU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C19D6-1A2C-486F-B63E-98A4BC75ADFB}" type="slidenum">
              <a:rPr lang="zh-TW" altLang="en-US"/>
              <a:pPr>
                <a:defRPr/>
              </a:pPr>
              <a:t>9</a:t>
            </a:fld>
            <a:endParaRPr lang="zh-TW" altLang="en-US" dirty="0"/>
          </a:p>
        </p:txBody>
      </p:sp>
      <p:sp>
        <p:nvSpPr>
          <p:cNvPr id="20486" name="標題 5"/>
          <p:cNvSpPr>
            <a:spLocks noGrp="1"/>
          </p:cNvSpPr>
          <p:nvPr>
            <p:ph type="title"/>
          </p:nvPr>
        </p:nvSpPr>
        <p:spPr>
          <a:xfrm>
            <a:off x="2052489" y="115888"/>
            <a:ext cx="4319711" cy="635000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B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0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→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TW" sz="32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</a:rPr>
              <a:t>-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K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0</a:t>
            </a:r>
            <a:r>
              <a:rPr lang="en-US" altLang="zh-TW" sz="32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TW" sz="3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+ 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imes New Roman" pitchFamily="18" charset="0"/>
                <a:sym typeface="Symbol" pitchFamily="18" charset="2"/>
              </a:rPr>
              <a:t>results</a:t>
            </a:r>
            <a:endParaRPr lang="zh-TW" altLang="en-US" dirty="0" smtClean="0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4946"/>
            <a:ext cx="7602910" cy="511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4"/>
          <p:cNvSpPr txBox="1">
            <a:spLocks/>
          </p:cNvSpPr>
          <p:nvPr/>
        </p:nvSpPr>
        <p:spPr bwMode="auto">
          <a:xfrm>
            <a:off x="6948488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500" kern="1200" smtClean="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9pPr>
          </a:lstStyle>
          <a:p>
            <a:pPr eaLnBrk="1" hangingPunct="1"/>
            <a:fld id="{E6C13354-0BF0-4247-B620-A927E40C2FD7}" type="slidenum">
              <a:rPr kumimoji="0" lang="en-US" altLang="zh-TW" sz="1400" b="1" smtClean="0"/>
              <a:pPr eaLnBrk="1" hangingPunct="1"/>
              <a:t>9</a:t>
            </a:fld>
            <a:endParaRPr kumimoji="0" lang="en-US" altLang="zh-TW" sz="1400" b="1" dirty="0"/>
          </a:p>
        </p:txBody>
      </p:sp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6516216" y="260350"/>
            <a:ext cx="2376264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1600" b="1" dirty="0" smtClean="0">
                <a:solidFill>
                  <a:srgbClr val="00B050"/>
                </a:solidFill>
              </a:rPr>
              <a:t>Phys.Rev.D91, 032008</a:t>
            </a:r>
          </a:p>
          <a:p>
            <a:pPr>
              <a:buNone/>
            </a:pPr>
            <a:r>
              <a:rPr lang="en-US" altLang="zh-TW" sz="1600" b="1" dirty="0" smtClean="0">
                <a:solidFill>
                  <a:srgbClr val="00B050"/>
                </a:solidFill>
              </a:rPr>
              <a:t> 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88224" y="620688"/>
            <a:ext cx="1936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sz="2000" dirty="0" smtClean="0"/>
              <a:t>657M BB pairs </a:t>
            </a:r>
            <a:endParaRPr lang="en-US" altLang="zh-TW" sz="2000" dirty="0"/>
          </a:p>
        </p:txBody>
      </p:sp>
      <p:cxnSp>
        <p:nvCxnSpPr>
          <p:cNvPr id="12" name="Straight Connector 10"/>
          <p:cNvCxnSpPr>
            <a:cxnSpLocks noChangeShapeType="1"/>
          </p:cNvCxnSpPr>
          <p:nvPr/>
        </p:nvCxnSpPr>
        <p:spPr bwMode="auto">
          <a:xfrm flipV="1">
            <a:off x="7524328" y="692696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文字方塊 22"/>
          <p:cNvSpPr txBox="1">
            <a:spLocks noChangeArrowheads="1"/>
          </p:cNvSpPr>
          <p:nvPr/>
        </p:nvSpPr>
        <p:spPr bwMode="auto">
          <a:xfrm>
            <a:off x="683568" y="5026531"/>
            <a:ext cx="3384376" cy="11387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altLang="zh-TW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95536" y="5229200"/>
            <a:ext cx="3744416" cy="52104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04056" y="53012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None/>
            </a:pPr>
            <a:r>
              <a:rPr lang="en-US" altLang="zh-TW" sz="1800" b="1" dirty="0" smtClean="0">
                <a:solidFill>
                  <a:srgbClr val="0000FF"/>
                </a:solidFill>
                <a:latin typeface="Arial" pitchFamily="34" charset="0"/>
              </a:rPr>
              <a:t>[4.7 </a:t>
            </a:r>
            <a:r>
              <a:rPr lang="en-US" altLang="zh-TW" sz="1800" dirty="0" smtClean="0">
                <a:solidFill>
                  <a:srgbClr val="0000FF"/>
                </a:solidFill>
                <a:latin typeface="Arial" pitchFamily="34" charset="0"/>
              </a:rPr>
              <a:t>± </a:t>
            </a:r>
            <a:r>
              <a:rPr lang="en-US" altLang="zh-TW" sz="1800" b="1" dirty="0" smtClean="0">
                <a:solidFill>
                  <a:srgbClr val="0000FF"/>
                </a:solidFill>
                <a:latin typeface="Arial" pitchFamily="34" charset="0"/>
              </a:rPr>
              <a:t>0.6(stat)</a:t>
            </a:r>
            <a:r>
              <a:rPr lang="en-US" altLang="zh-TW" sz="1800" dirty="0" smtClean="0">
                <a:solidFill>
                  <a:srgbClr val="0000FF"/>
                </a:solidFill>
                <a:latin typeface="Arial" pitchFamily="34" charset="0"/>
              </a:rPr>
              <a:t>±</a:t>
            </a:r>
            <a:r>
              <a:rPr lang="en-US" altLang="zh-TW" sz="1800" b="1" dirty="0" smtClean="0">
                <a:solidFill>
                  <a:srgbClr val="0000FF"/>
                </a:solidFill>
                <a:latin typeface="Arial" pitchFamily="34" charset="0"/>
              </a:rPr>
              <a:t> 0.5(</a:t>
            </a:r>
            <a:r>
              <a:rPr lang="en-US" altLang="zh-TW" sz="1800" b="1" dirty="0" err="1" smtClean="0">
                <a:solidFill>
                  <a:srgbClr val="0000FF"/>
                </a:solidFill>
                <a:latin typeface="Arial" pitchFamily="34" charset="0"/>
              </a:rPr>
              <a:t>syst</a:t>
            </a:r>
            <a:r>
              <a:rPr lang="en-US" altLang="zh-TW" sz="1800" b="1" dirty="0" smtClean="0">
                <a:solidFill>
                  <a:srgbClr val="0000FF"/>
                </a:solidFill>
                <a:latin typeface="Arial" pitchFamily="34" charset="0"/>
              </a:rPr>
              <a:t>)] X 10</a:t>
            </a:r>
            <a:r>
              <a:rPr lang="en-US" altLang="zh-TW" sz="1800" b="1" baseline="30000" dirty="0" smtClean="0">
                <a:solidFill>
                  <a:srgbClr val="0000FF"/>
                </a:solidFill>
                <a:latin typeface="Symbol" pitchFamily="18" charset="2"/>
              </a:rPr>
              <a:t>-5</a:t>
            </a:r>
            <a:r>
              <a:rPr lang="en-US" altLang="zh-TW" sz="1800" b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 altLang="zh-TW" sz="18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92280" y="4316903"/>
            <a:ext cx="2195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None/>
            </a:pPr>
            <a:r>
              <a:rPr lang="en-US" altLang="zh-TW" sz="16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BABAR result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None/>
            </a:pPr>
            <a:r>
              <a:rPr lang="en-US" altLang="zh-TW" sz="16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PRL100, 171803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None/>
            </a:pPr>
            <a:r>
              <a:rPr lang="en-US" altLang="zh-TW" sz="16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[5.5</a:t>
            </a:r>
            <a:r>
              <a:rPr lang="en-US" altLang="zh-TW" sz="16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±</a:t>
            </a:r>
            <a:r>
              <a:rPr lang="en-US" altLang="zh-TW" sz="16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1.3</a:t>
            </a:r>
            <a:r>
              <a:rPr lang="en-US" altLang="zh-TW" sz="16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±</a:t>
            </a:r>
            <a:r>
              <a:rPr lang="en-US" altLang="zh-TW" sz="16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1.0]X10</a:t>
            </a:r>
            <a:r>
              <a:rPr lang="en-US" altLang="zh-TW" sz="1600" b="1" baseline="30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-5</a:t>
            </a:r>
            <a:r>
              <a:rPr lang="en-US" altLang="zh-TW" sz="16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zh-TW" sz="16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le">
  <a:themeElements>
    <a:clrScheme name="bel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belle">
      <a:majorFont>
        <a:latin typeface="Comic Sans MS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1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1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bel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l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l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l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l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l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l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l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l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7824</TotalTime>
  <Words>1123</Words>
  <Application>Microsoft Office PowerPoint</Application>
  <PresentationFormat>如螢幕大小 (4:3)</PresentationFormat>
  <Paragraphs>291</Paragraphs>
  <Slides>33</Slides>
  <Notes>6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5" baseType="lpstr">
      <vt:lpstr>belle</vt:lpstr>
      <vt:lpstr>Image</vt:lpstr>
      <vt:lpstr>Investigation of 3-body hadronic B decays at Belle</vt:lpstr>
      <vt:lpstr>The KEKB-factory</vt:lpstr>
      <vt:lpstr>Full data Set</vt:lpstr>
      <vt:lpstr>Belle Detector</vt:lpstr>
      <vt:lpstr>Particle Identification</vt:lpstr>
      <vt:lpstr>International Collaboration: Belle</vt:lpstr>
      <vt:lpstr>Why 3-body hadronic B decays?</vt:lpstr>
      <vt:lpstr>B0→ Ds-K0S+,  B+→ Ds-K+K+ </vt:lpstr>
      <vt:lpstr>B0→ Ds-K0S+  results</vt:lpstr>
      <vt:lpstr>B+→ Ds-K+K+  results</vt:lpstr>
      <vt:lpstr>Intermediate structure  </vt:lpstr>
      <vt:lpstr>Compared with naïve factorization</vt:lpstr>
      <vt:lpstr> B0→ X(3872)K+- </vt:lpstr>
      <vt:lpstr>           B0→ ψ’K+-  control sample </vt:lpstr>
      <vt:lpstr>K+-  specturm of control sample</vt:lpstr>
      <vt:lpstr>Results of B0→ X(3872)K+-</vt:lpstr>
      <vt:lpstr>K+-  specturm of B0→ X(3872)K+-</vt:lpstr>
      <vt:lpstr>Introduction to D** and factorization picture</vt:lpstr>
      <vt:lpstr>Motivation for B0→ D*+-ω  </vt:lpstr>
      <vt:lpstr>Analysis strategy</vt:lpstr>
      <vt:lpstr>Background study on Dalitz plot</vt:lpstr>
      <vt:lpstr>Complicated amplitudes with two kinds of sequential two-body decays</vt:lpstr>
      <vt:lpstr>Results of B0→ D*+-ω </vt:lpstr>
      <vt:lpstr>ω - spectrum </vt:lpstr>
      <vt:lpstr>Results of angular analysis </vt:lpstr>
      <vt:lpstr>B0→ pΛD(*)- physics motivation</vt:lpstr>
      <vt:lpstr>Theoretical predictions</vt:lpstr>
      <vt:lpstr>Signal decay chain</vt:lpstr>
      <vt:lpstr>          Data signal reconstruction</vt:lpstr>
      <vt:lpstr>Data signal extraction </vt:lpstr>
      <vt:lpstr>Threshold enhancement </vt:lpstr>
      <vt:lpstr>Angular distribution</vt:lpstr>
      <vt:lpstr> 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Baryonic Decays</dc:title>
  <dc:creator>ALAN</dc:creator>
  <cp:lastModifiedBy>mwang</cp:lastModifiedBy>
  <cp:revision>1206</cp:revision>
  <dcterms:created xsi:type="dcterms:W3CDTF">2006-08-21T10:27:38Z</dcterms:created>
  <dcterms:modified xsi:type="dcterms:W3CDTF">2015-10-18T04:45:30Z</dcterms:modified>
</cp:coreProperties>
</file>