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sldIdLst>
    <p:sldId id="284" r:id="rId2"/>
    <p:sldId id="443" r:id="rId3"/>
    <p:sldId id="440" r:id="rId4"/>
    <p:sldId id="442" r:id="rId5"/>
    <p:sldId id="441" r:id="rId6"/>
    <p:sldId id="367" r:id="rId7"/>
    <p:sldId id="444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421" r:id="rId34"/>
    <p:sldId id="423" r:id="rId35"/>
    <p:sldId id="319" r:id="rId36"/>
    <p:sldId id="362" r:id="rId37"/>
    <p:sldId id="360" r:id="rId38"/>
    <p:sldId id="359" r:id="rId39"/>
    <p:sldId id="321" r:id="rId40"/>
    <p:sldId id="361" r:id="rId41"/>
    <p:sldId id="318" r:id="rId42"/>
    <p:sldId id="320" r:id="rId43"/>
    <p:sldId id="428" r:id="rId44"/>
    <p:sldId id="429" r:id="rId45"/>
    <p:sldId id="430" r:id="rId46"/>
    <p:sldId id="332" r:id="rId47"/>
    <p:sldId id="438" r:id="rId48"/>
    <p:sldId id="431" r:id="rId49"/>
    <p:sldId id="432" r:id="rId50"/>
    <p:sldId id="433" r:id="rId51"/>
    <p:sldId id="436" r:id="rId52"/>
    <p:sldId id="434" r:id="rId53"/>
    <p:sldId id="437" r:id="rId54"/>
    <p:sldId id="435" r:id="rId55"/>
    <p:sldId id="349" r:id="rId56"/>
    <p:sldId id="352" r:id="rId57"/>
    <p:sldId id="439" r:id="rId58"/>
    <p:sldId id="417" r:id="rId59"/>
    <p:sldId id="418" r:id="rId60"/>
    <p:sldId id="309" r:id="rId61"/>
    <p:sldId id="339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888" autoAdjust="0"/>
  </p:normalViewPr>
  <p:slideViewPr>
    <p:cSldViewPr>
      <p:cViewPr>
        <p:scale>
          <a:sx n="87" d="100"/>
          <a:sy n="87" d="100"/>
        </p:scale>
        <p:origin x="147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9746F-F2B9-4F03-9F7F-25BE81C0EA1F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18A93-2890-4949-80D2-7BC806F71C7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D254-84A4-4C19-9C1F-8302DA70E0A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89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8A93-2890-4949-80D2-7BC806F71C73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9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E42C-C41C-4A25-98A8-93FCFB38D394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8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E42C-C41C-4A25-98A8-93FCFB38D394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22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E42C-C41C-4A25-98A8-93FCFB38D394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7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D254-84A4-4C19-9C1F-8302DA70E0A7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7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8A93-2890-4949-80D2-7BC806F71C73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4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kumimoji="1"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1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380.png"/><Relationship Id="rId3" Type="http://schemas.openxmlformats.org/officeDocument/2006/relationships/image" Target="../media/image22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60.png"/><Relationship Id="rId5" Type="http://schemas.openxmlformats.org/officeDocument/2006/relationships/image" Target="../media/image24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30.png"/><Relationship Id="rId9" Type="http://schemas.openxmlformats.org/officeDocument/2006/relationships/image" Target="../media/image64.png"/><Relationship Id="rId14" Type="http://schemas.openxmlformats.org/officeDocument/2006/relationships/image" Target="../media/image3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71.png"/><Relationship Id="rId4" Type="http://schemas.openxmlformats.org/officeDocument/2006/relationships/image" Target="../media/image5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0.png"/><Relationship Id="rId4" Type="http://schemas.openxmlformats.org/officeDocument/2006/relationships/image" Target="../media/image6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6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80528" y="3789040"/>
            <a:ext cx="6912768" cy="1880592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SATO, Joe (Saitama University)</a:t>
            </a:r>
          </a:p>
          <a:p>
            <a:endParaRPr kumimoji="1" lang="en-US" altLang="ja-JP" sz="2100" dirty="0" smtClean="0"/>
          </a:p>
          <a:p>
            <a:r>
              <a:rPr kumimoji="1" lang="en-US" altLang="ja-JP" sz="2000" dirty="0" smtClean="0"/>
              <a:t>M. Koike, </a:t>
            </a:r>
            <a:r>
              <a:rPr lang="en-US" altLang="ja-JP" sz="2000" dirty="0"/>
              <a:t>Y. </a:t>
            </a:r>
            <a:r>
              <a:rPr lang="en-US" altLang="ja-JP" sz="2000" dirty="0" err="1"/>
              <a:t>Kuno</a:t>
            </a:r>
            <a:r>
              <a:rPr lang="en-US" altLang="ja-JP" sz="2000" dirty="0"/>
              <a:t>, J. </a:t>
            </a:r>
            <a:r>
              <a:rPr lang="en-US" altLang="ja-JP" sz="2000" dirty="0" smtClean="0"/>
              <a:t>S, </a:t>
            </a:r>
            <a:r>
              <a:rPr lang="en-US" altLang="ja-JP" sz="2000" dirty="0" err="1" smtClean="0"/>
              <a:t>M.Yamanaka</a:t>
            </a:r>
            <a:r>
              <a:rPr lang="en-US" altLang="ja-JP" sz="2000" dirty="0" smtClean="0"/>
              <a:t>, Phys. Rev. Lett. 105, 121601</a:t>
            </a:r>
            <a:endParaRPr kumimoji="1" lang="en-US" altLang="ja-JP" sz="2000" dirty="0"/>
          </a:p>
          <a:p>
            <a:r>
              <a:rPr lang="en-US" altLang="ja-JP" sz="2000" dirty="0" smtClean="0"/>
              <a:t>Y. </a:t>
            </a:r>
            <a:r>
              <a:rPr lang="en-US" altLang="ja-JP" sz="2000" dirty="0" err="1" smtClean="0"/>
              <a:t>Uesaka</a:t>
            </a:r>
            <a:r>
              <a:rPr lang="en-US" altLang="ja-JP" sz="2000" dirty="0" smtClean="0"/>
              <a:t>, Y. </a:t>
            </a:r>
            <a:r>
              <a:rPr lang="en-US" altLang="ja-JP" sz="2000" dirty="0" err="1" smtClean="0"/>
              <a:t>Kuno</a:t>
            </a:r>
            <a:r>
              <a:rPr lang="en-US" altLang="ja-JP" sz="2000" dirty="0" smtClean="0"/>
              <a:t>, J. S, T. Sato,  </a:t>
            </a:r>
            <a:r>
              <a:rPr lang="en-US" altLang="ja-JP" sz="2000" dirty="0" err="1" smtClean="0"/>
              <a:t>M.Yamanaka</a:t>
            </a:r>
            <a:r>
              <a:rPr lang="en-US" altLang="ja-JP" sz="2000" dirty="0" smtClean="0"/>
              <a:t>., arXiv:1602.XXXXX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408712" cy="2133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 proposal of a New Charged Lepton Flavor Violation </a:t>
            </a:r>
            <a:r>
              <a:rPr lang="en-US" altLang="ja-JP" dirty="0" err="1" smtClean="0"/>
              <a:t>Experoment</a:t>
            </a:r>
            <a:r>
              <a:rPr lang="en-US" altLang="ja-JP" dirty="0" smtClean="0"/>
              <a:t>: </a:t>
            </a:r>
            <a:br>
              <a:rPr lang="en-US" altLang="ja-JP" dirty="0" smtClean="0"/>
            </a:br>
            <a:r>
              <a:rPr lang="en-US" altLang="ja-JP" dirty="0" smtClean="0">
                <a:latin typeface="Symbol" panose="05050102010706020507" pitchFamily="18" charset="2"/>
              </a:rPr>
              <a:t>m </a:t>
            </a:r>
            <a:r>
              <a:rPr lang="en-US" altLang="ja-JP" dirty="0" smtClean="0"/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 smtClean="0"/>
              <a:t>   in </a:t>
            </a:r>
            <a:r>
              <a:rPr lang="en-US" altLang="ja-JP" dirty="0"/>
              <a:t>muonic atom</a:t>
            </a:r>
            <a:endParaRPr kumimoji="1" lang="ja-JP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92040" y="2412056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ymbol" panose="05050102010706020507" pitchFamily="18" charset="2"/>
              </a:rPr>
              <a:t>-</a:t>
            </a:r>
            <a:endParaRPr kumimoji="1" lang="ja-JP" altLang="en-US" sz="22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52040" y="2412056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ymbol" panose="05050102010706020507" pitchFamily="18" charset="2"/>
              </a:rPr>
              <a:t>-</a:t>
            </a:r>
            <a:endParaRPr kumimoji="1" lang="ja-JP" altLang="en-US" sz="2200" dirty="0">
              <a:latin typeface="Symbol" panose="05050102010706020507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44" y="2422049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ymbol" panose="05050102010706020507" pitchFamily="18" charset="2"/>
              </a:rPr>
              <a:t>-</a:t>
            </a:r>
            <a:endParaRPr kumimoji="1" lang="ja-JP" altLang="en-US" sz="2200" dirty="0">
              <a:latin typeface="Symbol" panose="05050102010706020507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7944" y="2422049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ymbol" panose="05050102010706020507" pitchFamily="18" charset="2"/>
              </a:rPr>
              <a:t>-</a:t>
            </a:r>
            <a:endParaRPr kumimoji="1" lang="ja-JP" altLang="en-US" sz="2200" dirty="0">
              <a:latin typeface="Symbol" panose="05050102010706020507" pitchFamily="18" charset="2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240008" y="2761256"/>
            <a:ext cx="306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14348" y="5000636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000496" y="5286388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786578" y="5500702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85918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nucleus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6314" y="5324789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muon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6644" y="5396227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electron</a:t>
            </a:r>
            <a:endParaRPr kumimoji="1" lang="ja-JP" altLang="en-US" sz="2800" dirty="0"/>
          </a:p>
        </p:txBody>
      </p:sp>
      <p:sp>
        <p:nvSpPr>
          <p:cNvPr id="25" name="角丸四角形 24"/>
          <p:cNvSpPr/>
          <p:nvPr/>
        </p:nvSpPr>
        <p:spPr>
          <a:xfrm>
            <a:off x="785786" y="1643050"/>
            <a:ext cx="278608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1538" y="176277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85720" y="1500174"/>
            <a:ext cx="492922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71736" y="161989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1214414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785918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7167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4" name="右矢印 53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2910" y="442913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003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5722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5735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1454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7" name="テキスト ボックス 56"/>
          <p:cNvSpPr txBox="1"/>
          <p:nvPr/>
        </p:nvSpPr>
        <p:spPr>
          <a:xfrm>
            <a:off x="642910" y="442913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46" name="円/楕円 45"/>
          <p:cNvSpPr/>
          <p:nvPr/>
        </p:nvSpPr>
        <p:spPr>
          <a:xfrm>
            <a:off x="5357818" y="4786322"/>
            <a:ext cx="3429024" cy="12144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28926" y="607220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Overlap of wave function of       and </a:t>
            </a:r>
            <a:endParaRPr kumimoji="1" lang="ja-JP" altLang="en-US" sz="28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119441" y="5987497"/>
            <a:ext cx="8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286776" y="604142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74" name="右矢印 73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  <p:sp>
        <p:nvSpPr>
          <p:cNvPr id="54" name="角丸四角形 53"/>
          <p:cNvSpPr/>
          <p:nvPr/>
        </p:nvSpPr>
        <p:spPr>
          <a:xfrm>
            <a:off x="285720" y="1500174"/>
            <a:ext cx="492922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1214414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1785918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7167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0003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5722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85735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21454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71736" y="161989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1090212" y="3476663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143240" y="3476663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-1285916" y="3405225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57356" y="3190911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15008" y="3619539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14282" y="1905026"/>
            <a:ext cx="2714644" cy="7381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8596" y="1976465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grpSp>
        <p:nvGrpSpPr>
          <p:cNvPr id="2" name="グループ化 35"/>
          <p:cNvGrpSpPr/>
          <p:nvPr/>
        </p:nvGrpSpPr>
        <p:grpSpPr>
          <a:xfrm>
            <a:off x="2714612" y="1497138"/>
            <a:ext cx="6357982" cy="1931862"/>
            <a:chOff x="5458691" y="1271582"/>
            <a:chExt cx="5614167" cy="1374636"/>
          </a:xfrm>
        </p:grpSpPr>
        <p:sp>
          <p:nvSpPr>
            <p:cNvPr id="32" name="フリーフォーム 31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36"/>
          <p:cNvGrpSpPr/>
          <p:nvPr/>
        </p:nvGrpSpPr>
        <p:grpSpPr>
          <a:xfrm>
            <a:off x="2857488" y="701820"/>
            <a:ext cx="1143008" cy="2798618"/>
            <a:chOff x="5458691" y="1271582"/>
            <a:chExt cx="5614167" cy="1374636"/>
          </a:xfrm>
        </p:grpSpPr>
        <p:sp>
          <p:nvSpPr>
            <p:cNvPr id="38" name="フリーフォーム 37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779682" y="5130241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m</a:t>
            </a:r>
            <a:r>
              <a:rPr kumimoji="1" lang="en-US" altLang="ja-JP" sz="3200" dirty="0" smtClean="0"/>
              <a:t>   &lt;&lt; m</a:t>
            </a:r>
            <a:endParaRPr kumimoji="1" lang="ja-JP" altLang="en-US" sz="3200" dirty="0"/>
          </a:p>
        </p:txBody>
      </p:sp>
      <p:sp>
        <p:nvSpPr>
          <p:cNvPr id="30" name="大かっこ 29"/>
          <p:cNvSpPr/>
          <p:nvPr/>
        </p:nvSpPr>
        <p:spPr>
          <a:xfrm>
            <a:off x="6208178" y="5000636"/>
            <a:ext cx="2643174" cy="857256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36872" y="524008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51318" y="524008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m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0800000">
            <a:off x="6136740" y="514351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∴</a:t>
            </a:r>
            <a:endParaRPr kumimoji="1" lang="ja-JP" altLang="en-US" sz="3200" dirty="0"/>
          </a:p>
        </p:txBody>
      </p:sp>
      <p:cxnSp>
        <p:nvCxnSpPr>
          <p:cNvPr id="45" name="直線コネクタ 44"/>
          <p:cNvCxnSpPr>
            <a:cxnSpLocks noChangeAspect="1"/>
          </p:cNvCxnSpPr>
          <p:nvPr/>
        </p:nvCxnSpPr>
        <p:spPr>
          <a:xfrm rot="16200000" flipH="1">
            <a:off x="3674144" y="2928858"/>
            <a:ext cx="260035" cy="1857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cxnSpLocks noChangeAspect="1"/>
          </p:cNvCxnSpPr>
          <p:nvPr/>
        </p:nvCxnSpPr>
        <p:spPr>
          <a:xfrm rot="16200000" flipH="1">
            <a:off x="3456000" y="3132000"/>
            <a:ext cx="375049" cy="26789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cxnSpLocks noChangeAspect="1"/>
          </p:cNvCxnSpPr>
          <p:nvPr/>
        </p:nvCxnSpPr>
        <p:spPr>
          <a:xfrm rot="16200000" flipH="1">
            <a:off x="3600000" y="2988000"/>
            <a:ext cx="349333" cy="2495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16200000" flipH="1">
            <a:off x="3500430" y="3071810"/>
            <a:ext cx="500066" cy="3571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cxnSpLocks noChangeAspect="1"/>
          </p:cNvCxnSpPr>
          <p:nvPr/>
        </p:nvCxnSpPr>
        <p:spPr>
          <a:xfrm rot="16200000" flipH="1">
            <a:off x="3420000" y="3204000"/>
            <a:ext cx="307542" cy="2196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cxnSpLocks noChangeAspect="1"/>
          </p:cNvCxnSpPr>
          <p:nvPr/>
        </p:nvCxnSpPr>
        <p:spPr>
          <a:xfrm rot="16200000" flipH="1">
            <a:off x="3348000" y="3240000"/>
            <a:ext cx="276788" cy="1977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cxnSpLocks noChangeAspect="1"/>
          </p:cNvCxnSpPr>
          <p:nvPr/>
        </p:nvCxnSpPr>
        <p:spPr>
          <a:xfrm rot="16200000" flipH="1">
            <a:off x="3744000" y="2844000"/>
            <a:ext cx="141292" cy="100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下矢印 54"/>
          <p:cNvSpPr/>
          <p:nvPr/>
        </p:nvSpPr>
        <p:spPr>
          <a:xfrm rot="1142500">
            <a:off x="3942179" y="678357"/>
            <a:ext cx="521079" cy="235745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4429124" y="285728"/>
            <a:ext cx="4357718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00562" y="5000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Overlap of wave functions </a:t>
            </a:r>
            <a:endParaRPr kumimoji="1" lang="ja-JP" altLang="en-US" sz="2800" dirty="0"/>
          </a:p>
        </p:txBody>
      </p:sp>
      <p:cxnSp>
        <p:nvCxnSpPr>
          <p:cNvPr id="58" name="直線コネクタ 57"/>
          <p:cNvCxnSpPr>
            <a:cxnSpLocks noChangeAspect="1"/>
          </p:cNvCxnSpPr>
          <p:nvPr/>
        </p:nvCxnSpPr>
        <p:spPr>
          <a:xfrm rot="16200000" flipH="1">
            <a:off x="3312000" y="3276000"/>
            <a:ext cx="221430" cy="1581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cxnSpLocks noChangeAspect="1"/>
          </p:cNvCxnSpPr>
          <p:nvPr/>
        </p:nvCxnSpPr>
        <p:spPr>
          <a:xfrm rot="16200000" flipH="1">
            <a:off x="3263026" y="3312000"/>
            <a:ext cx="161644" cy="1154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285720" y="457200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/>
              <a:t>Approximation </a:t>
            </a:r>
            <a:endParaRPr kumimoji="1" lang="ja-JP" altLang="en-US" sz="2800" u="sng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7158" y="519179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Muon</a:t>
            </a:r>
            <a:r>
              <a:rPr lang="en-US" altLang="ja-JP" sz="2800" dirty="0" smtClean="0"/>
              <a:t> localization</a:t>
            </a:r>
            <a:r>
              <a:rPr kumimoji="1" lang="en-US" altLang="ja-JP" sz="2800" dirty="0" smtClean="0"/>
              <a:t> at nucleus position</a:t>
            </a:r>
            <a:endParaRPr kumimoji="1" lang="ja-JP" altLang="en-US" sz="2800" dirty="0"/>
          </a:p>
        </p:txBody>
      </p:sp>
      <p:sp>
        <p:nvSpPr>
          <p:cNvPr id="62" name="右矢印 61"/>
          <p:cNvSpPr/>
          <p:nvPr/>
        </p:nvSpPr>
        <p:spPr>
          <a:xfrm>
            <a:off x="428596" y="6000768"/>
            <a:ext cx="1143008" cy="500066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14480" y="600076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Overlap = electron wave function at nucleus</a:t>
            </a:r>
            <a:endParaRPr kumimoji="1" lang="ja-JP" altLang="en-US" sz="2800" dirty="0"/>
          </a:p>
        </p:txBody>
      </p:sp>
      <p:cxnSp>
        <p:nvCxnSpPr>
          <p:cNvPr id="64" name="直線コネクタ 63"/>
          <p:cNvCxnSpPr>
            <a:cxnSpLocks noChangeAspect="1"/>
          </p:cNvCxnSpPr>
          <p:nvPr/>
        </p:nvCxnSpPr>
        <p:spPr>
          <a:xfrm rot="16200000" flipH="1">
            <a:off x="3204000" y="3348000"/>
            <a:ext cx="130933" cy="935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cxnSpLocks noChangeAspect="1"/>
          </p:cNvCxnSpPr>
          <p:nvPr/>
        </p:nvCxnSpPr>
        <p:spPr>
          <a:xfrm rot="16200000" flipH="1">
            <a:off x="3168000" y="3384000"/>
            <a:ext cx="111076" cy="793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cxnSpLocks noChangeAspect="1"/>
          </p:cNvCxnSpPr>
          <p:nvPr/>
        </p:nvCxnSpPr>
        <p:spPr>
          <a:xfrm rot="16200000" flipH="1">
            <a:off x="3119469" y="3405229"/>
            <a:ext cx="111076" cy="793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1090212" y="3476663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143240" y="3476663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-1285916" y="3405225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57356" y="3190911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15008" y="3619539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14282" y="1905026"/>
            <a:ext cx="2714644" cy="7381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8596" y="1976465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34" name="対角する 2 つの角を切り取った四角形 33"/>
          <p:cNvSpPr/>
          <p:nvPr/>
        </p:nvSpPr>
        <p:spPr>
          <a:xfrm>
            <a:off x="357158" y="5643578"/>
            <a:ext cx="8501122" cy="107157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2910" y="590617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Overlap of wave functions</a:t>
            </a:r>
            <a:endParaRPr kumimoji="1" lang="ja-JP" altLang="en-US" sz="2800" dirty="0"/>
          </a:p>
        </p:txBody>
      </p:sp>
      <p:grpSp>
        <p:nvGrpSpPr>
          <p:cNvPr id="2" name="グループ化 35"/>
          <p:cNvGrpSpPr/>
          <p:nvPr/>
        </p:nvGrpSpPr>
        <p:grpSpPr>
          <a:xfrm>
            <a:off x="2714612" y="1497138"/>
            <a:ext cx="6357982" cy="1931862"/>
            <a:chOff x="5458691" y="1271582"/>
            <a:chExt cx="5614167" cy="1374636"/>
          </a:xfrm>
        </p:grpSpPr>
        <p:sp>
          <p:nvSpPr>
            <p:cNvPr id="32" name="フリーフォーム 31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36"/>
          <p:cNvGrpSpPr/>
          <p:nvPr/>
        </p:nvGrpSpPr>
        <p:grpSpPr>
          <a:xfrm>
            <a:off x="2857488" y="701820"/>
            <a:ext cx="1143008" cy="2798618"/>
            <a:chOff x="5458691" y="1271582"/>
            <a:chExt cx="5614167" cy="1374636"/>
          </a:xfrm>
        </p:grpSpPr>
        <p:sp>
          <p:nvSpPr>
            <p:cNvPr id="38" name="フリーフォーム 37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86454"/>
            <a:ext cx="3000396" cy="816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73807"/>
            <a:ext cx="4585559" cy="740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9" name="直線コネクタ 28"/>
          <p:cNvCxnSpPr>
            <a:cxnSpLocks noChangeAspect="1"/>
          </p:cNvCxnSpPr>
          <p:nvPr/>
        </p:nvCxnSpPr>
        <p:spPr>
          <a:xfrm rot="16200000" flipH="1">
            <a:off x="3674144" y="2928858"/>
            <a:ext cx="260035" cy="1857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cxnSpLocks noChangeAspect="1"/>
          </p:cNvCxnSpPr>
          <p:nvPr/>
        </p:nvCxnSpPr>
        <p:spPr>
          <a:xfrm rot="16200000" flipH="1">
            <a:off x="3456000" y="3132000"/>
            <a:ext cx="375049" cy="26789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cxnSpLocks noChangeAspect="1"/>
          </p:cNvCxnSpPr>
          <p:nvPr/>
        </p:nvCxnSpPr>
        <p:spPr>
          <a:xfrm rot="16200000" flipH="1">
            <a:off x="3600000" y="2988000"/>
            <a:ext cx="349333" cy="2495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6200000" flipH="1">
            <a:off x="3500430" y="3071810"/>
            <a:ext cx="500066" cy="3571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cxnSpLocks noChangeAspect="1"/>
          </p:cNvCxnSpPr>
          <p:nvPr/>
        </p:nvCxnSpPr>
        <p:spPr>
          <a:xfrm rot="16200000" flipH="1">
            <a:off x="3420000" y="3204000"/>
            <a:ext cx="307542" cy="2196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cxnSpLocks noChangeAspect="1"/>
          </p:cNvCxnSpPr>
          <p:nvPr/>
        </p:nvCxnSpPr>
        <p:spPr>
          <a:xfrm rot="16200000" flipH="1">
            <a:off x="3348000" y="3240000"/>
            <a:ext cx="276788" cy="1977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cxnSpLocks noChangeAspect="1"/>
          </p:cNvCxnSpPr>
          <p:nvPr/>
        </p:nvCxnSpPr>
        <p:spPr>
          <a:xfrm rot="16200000" flipH="1">
            <a:off x="3744000" y="2844000"/>
            <a:ext cx="141292" cy="100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cxnSpLocks noChangeAspect="1"/>
          </p:cNvCxnSpPr>
          <p:nvPr/>
        </p:nvCxnSpPr>
        <p:spPr>
          <a:xfrm rot="16200000" flipH="1">
            <a:off x="3312000" y="3276000"/>
            <a:ext cx="221430" cy="1581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cxnSpLocks noChangeAspect="1"/>
          </p:cNvCxnSpPr>
          <p:nvPr/>
        </p:nvCxnSpPr>
        <p:spPr>
          <a:xfrm rot="16200000" flipH="1">
            <a:off x="3263026" y="3312000"/>
            <a:ext cx="161644" cy="1154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cxnSpLocks noChangeAspect="1"/>
          </p:cNvCxnSpPr>
          <p:nvPr/>
        </p:nvCxnSpPr>
        <p:spPr>
          <a:xfrm rot="16200000" flipH="1">
            <a:off x="3204000" y="3348000"/>
            <a:ext cx="130933" cy="935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cxnSpLocks noChangeAspect="1"/>
          </p:cNvCxnSpPr>
          <p:nvPr/>
        </p:nvCxnSpPr>
        <p:spPr>
          <a:xfrm rot="16200000" flipH="1">
            <a:off x="3168000" y="3384000"/>
            <a:ext cx="111076" cy="793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cxnSpLocks noChangeAspect="1"/>
          </p:cNvCxnSpPr>
          <p:nvPr/>
        </p:nvCxnSpPr>
        <p:spPr>
          <a:xfrm rot="16200000" flipH="1">
            <a:off x="3119469" y="3405229"/>
            <a:ext cx="111076" cy="793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929322" y="3253087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Electron wave function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85852" y="450057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</a:t>
            </a:r>
            <a:r>
              <a:rPr kumimoji="1" lang="en-US" altLang="ja-JP" sz="2800" dirty="0" smtClean="0"/>
              <a:t> : radial coordinate (distance from nucleus)</a:t>
            </a:r>
            <a:endParaRPr kumimoji="1" lang="ja-JP" altLang="en-US" sz="2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14414" y="497748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Z</a:t>
            </a:r>
            <a:r>
              <a:rPr kumimoji="1" lang="en-US" altLang="ja-JP" sz="2800" dirty="0" smtClean="0"/>
              <a:t> : atomic number of nucleus in </a:t>
            </a:r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7" name="テキスト ボックス 56"/>
          <p:cNvSpPr txBox="1"/>
          <p:nvPr/>
        </p:nvSpPr>
        <p:spPr>
          <a:xfrm>
            <a:off x="642910" y="442913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46" name="円/楕円 45"/>
          <p:cNvSpPr/>
          <p:nvPr/>
        </p:nvSpPr>
        <p:spPr>
          <a:xfrm>
            <a:off x="4643438" y="5072074"/>
            <a:ext cx="1214446" cy="7858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71736" y="597761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Cross section for elemental interaction</a:t>
            </a:r>
            <a:endParaRPr kumimoji="1" lang="ja-JP" altLang="en-US" sz="2800" dirty="0"/>
          </a:p>
        </p:txBody>
      </p:sp>
      <p:sp>
        <p:nvSpPr>
          <p:cNvPr id="66" name="右矢印 65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  <p:sp>
        <p:nvSpPr>
          <p:cNvPr id="54" name="角丸四角形 53"/>
          <p:cNvSpPr/>
          <p:nvPr/>
        </p:nvSpPr>
        <p:spPr>
          <a:xfrm>
            <a:off x="285720" y="1500174"/>
            <a:ext cx="492922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1214414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785918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07167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003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57224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85735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214546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71736" y="161989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142844" y="78579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Effective </a:t>
            </a:r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95190"/>
            <a:ext cx="642942" cy="51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164854"/>
            <a:ext cx="604933" cy="52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345" y="5153993"/>
            <a:ext cx="604647" cy="54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540" y="5178568"/>
            <a:ext cx="622173" cy="5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61" y="5178568"/>
            <a:ext cx="586740" cy="53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638" y="5178568"/>
            <a:ext cx="558641" cy="52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9389" y="5192093"/>
            <a:ext cx="582930" cy="52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7046" y="5175899"/>
            <a:ext cx="578358" cy="5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テキスト ボックス 18"/>
          <p:cNvSpPr txBox="1"/>
          <p:nvPr/>
        </p:nvSpPr>
        <p:spPr>
          <a:xfrm>
            <a:off x="357158" y="447741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cLFV</a:t>
            </a:r>
            <a:r>
              <a:rPr kumimoji="1" lang="en-US" altLang="ja-JP" sz="2800" dirty="0" smtClean="0"/>
              <a:t> effective coupling constant</a:t>
            </a:r>
            <a:endParaRPr kumimoji="1" lang="ja-JP" altLang="en-US" sz="2800" dirty="0"/>
          </a:p>
        </p:txBody>
      </p:sp>
      <p:sp>
        <p:nvSpPr>
          <p:cNvPr id="20" name="右矢印 19"/>
          <p:cNvSpPr/>
          <p:nvPr/>
        </p:nvSpPr>
        <p:spPr>
          <a:xfrm>
            <a:off x="428596" y="6000768"/>
            <a:ext cx="1000132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71604" y="604905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Sensitive to the structure of new physics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7554" y="85723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Y. </a:t>
            </a:r>
            <a:r>
              <a:rPr kumimoji="1" lang="en-US" altLang="ja-JP" dirty="0" err="1" smtClean="0"/>
              <a:t>Kuno</a:t>
            </a:r>
            <a:r>
              <a:rPr kumimoji="1" lang="en-US" altLang="ja-JP" dirty="0" smtClean="0"/>
              <a:t> and Y. Okada Rev. Mod. Phys. </a:t>
            </a:r>
            <a:r>
              <a:rPr kumimoji="1" lang="en-US" altLang="ja-JP" b="1" dirty="0" smtClean="0"/>
              <a:t>73 </a:t>
            </a:r>
            <a:r>
              <a:rPr kumimoji="1" lang="en-US" altLang="ja-JP" dirty="0" smtClean="0"/>
              <a:t>(2001) 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3057811" cy="2151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角丸四角形 16"/>
          <p:cNvSpPr/>
          <p:nvPr/>
        </p:nvSpPr>
        <p:spPr>
          <a:xfrm>
            <a:off x="142876" y="2071678"/>
            <a:ext cx="8929718" cy="228601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844" y="78579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Effective </a:t>
            </a:r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57554" y="85723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Y. </a:t>
            </a:r>
            <a:r>
              <a:rPr kumimoji="1" lang="en-US" altLang="ja-JP" dirty="0" err="1" smtClean="0"/>
              <a:t>Kuno</a:t>
            </a:r>
            <a:r>
              <a:rPr kumimoji="1" lang="en-US" altLang="ja-JP" dirty="0" smtClean="0"/>
              <a:t> and Y. Okada Rev. Mod. Phys. </a:t>
            </a:r>
            <a:r>
              <a:rPr kumimoji="1" lang="en-US" altLang="ja-JP" b="1" dirty="0" smtClean="0"/>
              <a:t>73 </a:t>
            </a:r>
            <a:r>
              <a:rPr kumimoji="1" lang="en-US" altLang="ja-JP" dirty="0" smtClean="0"/>
              <a:t>(2001) ]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9124" y="535782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4-Fermi interaction type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4290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57158" y="100010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Branching ratio </a:t>
            </a:r>
            <a:endParaRPr kumimoji="1" lang="ja-JP" alt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643578"/>
            <a:ext cx="571504" cy="57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70511"/>
            <a:ext cx="571504" cy="50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1357290" y="471488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ifetime of free </a:t>
            </a:r>
            <a:r>
              <a:rPr kumimoji="1" lang="en-US" altLang="ja-JP" sz="2800" dirty="0" err="1" smtClean="0"/>
              <a:t>muon</a:t>
            </a:r>
            <a:r>
              <a:rPr kumimoji="1" lang="en-US" altLang="ja-JP" sz="2800" dirty="0" smtClean="0"/>
              <a:t> (2.197     10   s)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57950" y="4733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-6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57290" y="57150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Lifetime of bound </a:t>
            </a:r>
            <a:r>
              <a:rPr kumimoji="1" lang="en-US" altLang="ja-JP" sz="2800" dirty="0" err="1" smtClean="0"/>
              <a:t>muon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8" name="大かっこ 17"/>
          <p:cNvSpPr/>
          <p:nvPr/>
        </p:nvSpPr>
        <p:spPr>
          <a:xfrm>
            <a:off x="5286380" y="5429264"/>
            <a:ext cx="3571900" cy="114300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29256" y="550070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2.19    10    s     fo</a:t>
            </a:r>
            <a:r>
              <a:rPr lang="en-US" altLang="ja-JP" sz="2400" dirty="0" smtClean="0"/>
              <a:t>r    H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00826" y="550070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-6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29322" y="555350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76000" y="54292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29256" y="6039169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(7 - 8)</a:t>
            </a:r>
            <a:r>
              <a:rPr kumimoji="1" lang="en-US" altLang="ja-JP" sz="2400" dirty="0" smtClean="0"/>
              <a:t>    10    s     fo</a:t>
            </a:r>
            <a:r>
              <a:rPr lang="en-US" altLang="ja-JP" sz="2400" dirty="0" smtClean="0"/>
              <a:t>r     U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86578" y="6039169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-8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15074" y="609197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12000" y="596773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238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0"/>
            <a:ext cx="7715304" cy="2550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044" y="3738566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角丸四角形 28"/>
          <p:cNvSpPr/>
          <p:nvPr/>
        </p:nvSpPr>
        <p:spPr>
          <a:xfrm>
            <a:off x="2714612" y="214290"/>
            <a:ext cx="585788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7488" y="28572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4-Fermi interaction dominant case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4290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57158" y="100010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Branching ratio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7715304" cy="2550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44" y="3738566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62" y="5857892"/>
            <a:ext cx="3758738" cy="64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875043"/>
            <a:ext cx="3071834" cy="629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714884"/>
            <a:ext cx="8215370" cy="613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角丸四角形 16"/>
          <p:cNvSpPr/>
          <p:nvPr/>
        </p:nvSpPr>
        <p:spPr>
          <a:xfrm>
            <a:off x="2714612" y="214290"/>
            <a:ext cx="585788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488" y="28572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4-Fermi interaction dominant case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835696" y="19888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ea typeface="BRG筆楷書清流" pitchFamily="65" charset="-128"/>
                <a:cs typeface="David" pitchFamily="34" charset="-79"/>
              </a:rPr>
              <a:t>Introduction</a:t>
            </a:r>
            <a:endParaRPr kumimoji="1" lang="ja-JP" altLang="en-US" sz="2400" dirty="0">
              <a:latin typeface="David" pitchFamily="34" charset="-79"/>
              <a:ea typeface="BRG筆楷書清流" pitchFamily="65" charset="-128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9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262" y="5857892"/>
            <a:ext cx="3758738" cy="64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875043"/>
            <a:ext cx="3071834" cy="629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8215370" cy="613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角丸四角形 16"/>
          <p:cNvSpPr/>
          <p:nvPr/>
        </p:nvSpPr>
        <p:spPr>
          <a:xfrm>
            <a:off x="2714612" y="214290"/>
            <a:ext cx="585788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488" y="28572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4-Fermi interaction dominant case</a:t>
            </a:r>
            <a:endParaRPr kumimoji="1" lang="ja-JP" altLang="en-US" sz="2800" dirty="0"/>
          </a:p>
        </p:txBody>
      </p:sp>
      <p:sp>
        <p:nvSpPr>
          <p:cNvPr id="20" name="円/楕円 19"/>
          <p:cNvSpPr/>
          <p:nvPr/>
        </p:nvSpPr>
        <p:spPr>
          <a:xfrm>
            <a:off x="4857752" y="5500702"/>
            <a:ext cx="4000496" cy="12858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8588437">
            <a:off x="5636325" y="3850429"/>
            <a:ext cx="642942" cy="185738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285720" y="1428736"/>
            <a:ext cx="8715404" cy="25003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8596" y="1689075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Branching ratio </a:t>
            </a:r>
            <a:br>
              <a:rPr lang="en-US" altLang="ja-JP" sz="2800" dirty="0" smtClean="0"/>
            </a:br>
            <a:r>
              <a:rPr lang="en-US" altLang="ja-JP" sz="2800" dirty="0" smtClean="0"/>
              <a:t>(                       )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2910" y="204995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43042" y="20982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071538" y="2400650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928794" y="210162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14546" y="210162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39" y="1814515"/>
            <a:ext cx="5429289" cy="70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" name="テキスト ボックス 29"/>
          <p:cNvSpPr txBox="1"/>
          <p:nvPr/>
        </p:nvSpPr>
        <p:spPr>
          <a:xfrm>
            <a:off x="571472" y="307181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Comparison two BRs</a:t>
            </a:r>
            <a:r>
              <a:rPr kumimoji="1" lang="en-US" altLang="ja-JP" sz="2800" dirty="0" smtClean="0"/>
              <a:t>               probe for CP </a:t>
            </a:r>
            <a:r>
              <a:rPr lang="en-US" altLang="ja-JP" sz="2800" dirty="0" smtClean="0"/>
              <a:t>v</a:t>
            </a:r>
            <a:r>
              <a:rPr kumimoji="1" lang="en-US" altLang="ja-JP" sz="2800" dirty="0" smtClean="0"/>
              <a:t>iolating </a:t>
            </a:r>
            <a:endParaRPr kumimoji="1" lang="ja-JP" altLang="en-US" sz="2800" dirty="0"/>
          </a:p>
        </p:txBody>
      </p:sp>
      <p:sp>
        <p:nvSpPr>
          <p:cNvPr id="31" name="右矢印 30"/>
          <p:cNvSpPr/>
          <p:nvPr/>
        </p:nvSpPr>
        <p:spPr>
          <a:xfrm>
            <a:off x="3707904" y="3140968"/>
            <a:ext cx="857256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4290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57158" y="100010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Branching ratio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7715304" cy="2550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44" y="3738566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角丸四角形 28"/>
          <p:cNvSpPr/>
          <p:nvPr/>
        </p:nvSpPr>
        <p:spPr>
          <a:xfrm>
            <a:off x="2714612" y="214290"/>
            <a:ext cx="585788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7488" y="28572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4-Fermi interaction dominant case</a:t>
            </a:r>
            <a:endParaRPr kumimoji="1" lang="ja-JP" altLang="en-US" sz="2800" dirty="0"/>
          </a:p>
        </p:txBody>
      </p:sp>
      <p:sp>
        <p:nvSpPr>
          <p:cNvPr id="15" name="円/楕円 14"/>
          <p:cNvSpPr/>
          <p:nvPr/>
        </p:nvSpPr>
        <p:spPr>
          <a:xfrm>
            <a:off x="3571868" y="3286124"/>
            <a:ext cx="2143140" cy="10001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472" y="450057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Enhancement factor from overlap of wave functions</a:t>
            </a:r>
            <a:endParaRPr kumimoji="1" lang="ja-JP" altLang="en-US" sz="2800" dirty="0"/>
          </a:p>
        </p:txBody>
      </p:sp>
      <p:sp>
        <p:nvSpPr>
          <p:cNvPr id="18" name="大かっこ 17"/>
          <p:cNvSpPr/>
          <p:nvPr/>
        </p:nvSpPr>
        <p:spPr>
          <a:xfrm>
            <a:off x="857224" y="5143512"/>
            <a:ext cx="7643866" cy="928694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10800000">
            <a:off x="785786" y="535782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∴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8728" y="515719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Positive charge attracts </a:t>
            </a:r>
            <a:r>
              <a:rPr lang="en-US" altLang="ja-JP" sz="2800" dirty="0" err="1" smtClean="0"/>
              <a:t>muon</a:t>
            </a:r>
            <a:r>
              <a:rPr lang="en-US" altLang="ja-JP" sz="2800" dirty="0" smtClean="0"/>
              <a:t> and electron toward the nucleus position.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28860" y="62633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Notable advantage for heavy nuclei</a:t>
            </a:r>
            <a:endParaRPr kumimoji="1" lang="ja-JP" altLang="en-US" sz="2800" dirty="0"/>
          </a:p>
        </p:txBody>
      </p:sp>
      <p:sp>
        <p:nvSpPr>
          <p:cNvPr id="22" name="右矢印 21"/>
          <p:cNvSpPr/>
          <p:nvPr/>
        </p:nvSpPr>
        <p:spPr>
          <a:xfrm>
            <a:off x="714348" y="6286544"/>
            <a:ext cx="1500198" cy="50004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12" y="2843507"/>
            <a:ext cx="6001762" cy="208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円/楕円 13"/>
          <p:cNvSpPr/>
          <p:nvPr/>
        </p:nvSpPr>
        <p:spPr>
          <a:xfrm>
            <a:off x="4714844" y="3071810"/>
            <a:ext cx="214346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428664" y="3357562"/>
            <a:ext cx="214346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071802" y="1214422"/>
            <a:ext cx="6000792" cy="128588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844" y="78579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Effective </a:t>
            </a:r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57554" y="85723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Y. </a:t>
            </a:r>
            <a:r>
              <a:rPr kumimoji="1" lang="en-US" altLang="ja-JP" dirty="0" err="1" smtClean="0"/>
              <a:t>Kuno</a:t>
            </a:r>
            <a:r>
              <a:rPr kumimoji="1" lang="en-US" altLang="ja-JP" dirty="0" smtClean="0"/>
              <a:t> and Y. Okada Rev. Mod. Phys. </a:t>
            </a:r>
            <a:r>
              <a:rPr kumimoji="1" lang="en-US" altLang="ja-JP" b="1" dirty="0" smtClean="0"/>
              <a:t>73 </a:t>
            </a:r>
            <a:r>
              <a:rPr kumimoji="1" lang="en-US" altLang="ja-JP" dirty="0" smtClean="0"/>
              <a:t>(2001) ]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28860" y="564357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Photonic interaction type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4290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57158" y="100010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Branching ratio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8207353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77" y="3662366"/>
            <a:ext cx="180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角丸四角形 15"/>
          <p:cNvSpPr/>
          <p:nvPr/>
        </p:nvSpPr>
        <p:spPr>
          <a:xfrm>
            <a:off x="2714612" y="214290"/>
            <a:ext cx="5857884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57488" y="28572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Photonic interaction dominant case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520224"/>
            <a:ext cx="2080405" cy="980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テキスト ボックス 22"/>
          <p:cNvSpPr txBox="1"/>
          <p:nvPr/>
        </p:nvSpPr>
        <p:spPr>
          <a:xfrm>
            <a:off x="642910" y="457200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Photon propagator 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in non-relativistic li</a:t>
            </a:r>
            <a:r>
              <a:rPr lang="en-US" altLang="ja-JP" sz="2800" dirty="0" smtClean="0"/>
              <a:t>mit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85984" y="5761041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Enhancement factor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compared with 4-Fermi case</a:t>
            </a:r>
            <a:endParaRPr kumimoji="1" lang="ja-JP" altLang="en-US" sz="2800" dirty="0"/>
          </a:p>
        </p:txBody>
      </p:sp>
      <p:sp>
        <p:nvSpPr>
          <p:cNvPr id="25" name="右矢印 24"/>
          <p:cNvSpPr/>
          <p:nvPr/>
        </p:nvSpPr>
        <p:spPr>
          <a:xfrm>
            <a:off x="714348" y="5929330"/>
            <a:ext cx="1285884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643578"/>
            <a:ext cx="694665" cy="1104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500034" y="857232"/>
            <a:ext cx="7929618" cy="16430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2910" y="92867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Case : same order </a:t>
            </a:r>
            <a:r>
              <a:rPr kumimoji="1" lang="en-US" altLang="ja-JP" sz="2800" dirty="0" err="1" smtClean="0"/>
              <a:t>cLFV</a:t>
            </a:r>
            <a:r>
              <a:rPr kumimoji="1" lang="en-US" altLang="ja-JP" sz="2800" dirty="0" smtClean="0"/>
              <a:t> coupling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7500990" cy="1290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606420"/>
            <a:ext cx="571504" cy="579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1618844"/>
            <a:ext cx="1071569" cy="556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654193"/>
            <a:ext cx="2286016" cy="560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大かっこ 14"/>
          <p:cNvSpPr/>
          <p:nvPr/>
        </p:nvSpPr>
        <p:spPr>
          <a:xfrm>
            <a:off x="4429124" y="1500174"/>
            <a:ext cx="3000396" cy="785818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86050" y="150017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=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86050" y="15716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～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910" y="307181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Ratio between photonic and 4-Fermi cross section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14414" y="562042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One of the distinct features for the process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7664" y="272111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Discovery reach </a:t>
            </a:r>
          </a:p>
          <a:p>
            <a:pPr algn="ctr"/>
            <a:r>
              <a:rPr lang="en-US" altLang="ja-JP" sz="4000" dirty="0" smtClean="0"/>
              <a:t>with the naïve estimate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239159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71406" y="92867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How to get upper limit for BR(                                  )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85852" y="1506668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Calculate ratio of the BR to other limited </a:t>
            </a:r>
            <a:r>
              <a:rPr lang="en-US" altLang="ja-JP" sz="2800" dirty="0" err="1" smtClean="0"/>
              <a:t>cLFV</a:t>
            </a:r>
            <a:r>
              <a:rPr lang="en-US" altLang="ja-JP" sz="2800" dirty="0" smtClean="0"/>
              <a:t> BR</a:t>
            </a:r>
            <a:endParaRPr kumimoji="1" lang="ja-JP" altLang="en-US" sz="2800" dirty="0"/>
          </a:p>
        </p:txBody>
      </p:sp>
      <p:sp>
        <p:nvSpPr>
          <p:cNvPr id="31" name="右矢印 30"/>
          <p:cNvSpPr/>
          <p:nvPr/>
        </p:nvSpPr>
        <p:spPr>
          <a:xfrm>
            <a:off x="142844" y="1506668"/>
            <a:ext cx="1071570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71504" y="2221048"/>
            <a:ext cx="521494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4380" y="2259449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4-Fermi interaction dominant case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262" y="4864254"/>
            <a:ext cx="3106390" cy="1010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859113"/>
            <a:ext cx="3071834" cy="1018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8" name="グループ化 27"/>
          <p:cNvGrpSpPr/>
          <p:nvPr/>
        </p:nvGrpSpPr>
        <p:grpSpPr>
          <a:xfrm>
            <a:off x="4356000" y="792288"/>
            <a:ext cx="3286148" cy="717769"/>
            <a:chOff x="4714876" y="792288"/>
            <a:chExt cx="3286148" cy="717769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714876" y="79228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i="1" dirty="0">
                  <a:latin typeface="Symbol" pitchFamily="18" charset="2"/>
                </a:rPr>
                <a:t>m</a:t>
              </a:r>
              <a:endParaRPr kumimoji="1" lang="ja-JP" altLang="en-US" sz="4000" i="1" dirty="0">
                <a:latin typeface="Symbol" pitchFamily="18" charset="2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286380" y="85723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i="1" dirty="0" smtClean="0"/>
                <a:t>e</a:t>
              </a:r>
              <a:endParaRPr kumimoji="1" lang="ja-JP" altLang="en-US" sz="3600" i="1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7884" y="1142984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000628" y="850738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i="1" dirty="0" smtClean="0"/>
                <a:t>－</a:t>
              </a:r>
              <a:endParaRPr kumimoji="1" lang="ja-JP" altLang="en-US" sz="2000" i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429256" y="850738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i="1" dirty="0" smtClean="0"/>
                <a:t>－</a:t>
              </a:r>
              <a:endParaRPr kumimoji="1" lang="ja-JP" altLang="en-US" sz="2000" i="1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643702" y="86372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i="1" dirty="0" smtClean="0"/>
                <a:t>e</a:t>
              </a:r>
              <a:endParaRPr kumimoji="1" lang="ja-JP" altLang="en-US" sz="3600" i="1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786578" y="85723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i="1" dirty="0" smtClean="0"/>
                <a:t>－</a:t>
              </a:r>
              <a:endParaRPr kumimoji="1" lang="ja-JP" altLang="en-US" sz="2000" i="1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072330" y="863726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i="1" dirty="0" smtClean="0"/>
                <a:t>e</a:t>
              </a:r>
              <a:endParaRPr kumimoji="1" lang="ja-JP" altLang="en-US" sz="3600" i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215206" y="85723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i="1" dirty="0" smtClean="0"/>
                <a:t>－</a:t>
              </a:r>
              <a:endParaRPr kumimoji="1" lang="ja-JP" altLang="en-US" sz="2000" i="1" dirty="0"/>
            </a:p>
          </p:txBody>
        </p:sp>
      </p:grpSp>
      <p:sp>
        <p:nvSpPr>
          <p:cNvPr id="54" name="角丸四角形 53"/>
          <p:cNvSpPr/>
          <p:nvPr/>
        </p:nvSpPr>
        <p:spPr>
          <a:xfrm>
            <a:off x="571472" y="4149874"/>
            <a:ext cx="521494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14348" y="4188275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Photonic interaction dominant case</a:t>
            </a:r>
            <a:endParaRPr kumimoji="1" lang="ja-JP" altLang="en-US" sz="24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63990"/>
            <a:ext cx="3071834" cy="1018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7" name="大かっこ 56"/>
          <p:cNvSpPr/>
          <p:nvPr/>
        </p:nvSpPr>
        <p:spPr>
          <a:xfrm>
            <a:off x="714348" y="6072206"/>
            <a:ext cx="8001056" cy="642942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57224" y="618204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These ratios are independent on </a:t>
            </a:r>
            <a:r>
              <a:rPr kumimoji="1" lang="en-US" altLang="ja-JP" sz="2400" dirty="0" err="1" smtClean="0"/>
              <a:t>cLFV</a:t>
            </a:r>
            <a:r>
              <a:rPr kumimoji="1" lang="en-US" altLang="ja-JP" sz="2400" dirty="0" smtClean="0"/>
              <a:t> effective coupling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上矢印 4"/>
          <p:cNvSpPr/>
          <p:nvPr/>
        </p:nvSpPr>
        <p:spPr>
          <a:xfrm>
            <a:off x="2786050" y="1428736"/>
            <a:ext cx="571504" cy="235745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7143768" y="1428736"/>
            <a:ext cx="571504" cy="178595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2643174" y="4071942"/>
            <a:ext cx="6000792" cy="1428760"/>
          </a:xfrm>
          <a:prstGeom prst="wedgeRoundRectCallout">
            <a:avLst>
              <a:gd name="adj1" fmla="val -43054"/>
              <a:gd name="adj2" fmla="val -800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8926" y="4332281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Current experimental bound in</a:t>
            </a:r>
            <a:br>
              <a:rPr lang="en-US" altLang="ja-JP" sz="2800" dirty="0" smtClean="0"/>
            </a:br>
            <a:r>
              <a:rPr lang="en-US" altLang="ja-JP" sz="2800" dirty="0" smtClean="0"/>
              <a:t>4-Fermi interaction dominant case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上矢印 4"/>
          <p:cNvSpPr/>
          <p:nvPr/>
        </p:nvSpPr>
        <p:spPr>
          <a:xfrm>
            <a:off x="2821769" y="2424771"/>
            <a:ext cx="571504" cy="164307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7164288" y="2424771"/>
            <a:ext cx="571504" cy="107157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2859991" y="4819992"/>
            <a:ext cx="6000792" cy="1428760"/>
          </a:xfrm>
          <a:prstGeom prst="wedgeRoundRectCallout">
            <a:avLst>
              <a:gd name="adj1" fmla="val -41511"/>
              <a:gd name="adj2" fmla="val -1016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45743" y="5080331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Current experimental bound in</a:t>
            </a:r>
            <a:br>
              <a:rPr lang="en-US" altLang="ja-JP" sz="2800" dirty="0" smtClean="0"/>
            </a:br>
            <a:r>
              <a:rPr lang="en-US" altLang="ja-JP" sz="2800" dirty="0" smtClean="0"/>
              <a:t>photonic interaction dominant case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08" y="784612"/>
            <a:ext cx="8229600" cy="70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Lepton Flavor is exact symmetry in SM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74989" y="1487395"/>
            <a:ext cx="6143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as long as neutrinos are massless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27235" y="2276872"/>
            <a:ext cx="478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Charged</a:t>
            </a:r>
            <a:r>
              <a:rPr lang="ja-JP" altLang="en-US" sz="2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Lepton </a:t>
            </a:r>
            <a:r>
              <a:rPr lang="en-US" altLang="ja-JP" sz="2400" dirty="0" smtClean="0">
                <a:solidFill>
                  <a:schemeClr val="accent1"/>
                </a:solidFill>
                <a:latin typeface="Calibri" pitchFamily="34" charset="0"/>
              </a:rPr>
              <a:t>Flavor </a:t>
            </a:r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Violation </a:t>
            </a:r>
            <a:r>
              <a:rPr lang="en-US" altLang="ja-JP" sz="2400" dirty="0" smtClean="0">
                <a:solidFill>
                  <a:schemeClr val="accent1"/>
                </a:solidFill>
                <a:latin typeface="Calibri" pitchFamily="34" charset="0"/>
              </a:rPr>
              <a:t>(</a:t>
            </a:r>
            <a:r>
              <a:rPr lang="en-US" altLang="ja-JP" sz="2400" dirty="0" err="1" smtClean="0">
                <a:solidFill>
                  <a:schemeClr val="accent1"/>
                </a:solidFill>
                <a:latin typeface="Calibri" pitchFamily="34" charset="0"/>
              </a:rPr>
              <a:t>cLFV</a:t>
            </a:r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) through Lepton</a:t>
            </a:r>
            <a:r>
              <a:rPr lang="ja-JP" altLang="en-US" sz="2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Mixing</a:t>
            </a:r>
            <a:r>
              <a:rPr lang="ja-JP" altLang="en-US" sz="2400" dirty="0">
                <a:solidFill>
                  <a:schemeClr val="accent1"/>
                </a:solidFill>
                <a:latin typeface="Calibri" pitchFamily="34" charset="0"/>
              </a:rPr>
              <a:t>　</a:t>
            </a:r>
            <a:endParaRPr lang="en-US" altLang="ja-JP" sz="2400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altLang="ja-JP" sz="2400" dirty="0">
                <a:solidFill>
                  <a:schemeClr val="accent1"/>
                </a:solidFill>
                <a:latin typeface="Calibri" pitchFamily="34" charset="0"/>
              </a:rPr>
              <a:t>in the neutrino oscillation</a:t>
            </a:r>
            <a:endParaRPr lang="ja-JP" altLang="en-US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050" y="1221976"/>
            <a:ext cx="2807020" cy="1307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607144" y="3626701"/>
            <a:ext cx="3279181" cy="68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57195" y="370641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But …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6100758" y="3739752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Invisible, eternally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386383" y="3811189"/>
            <a:ext cx="500062" cy="3571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対角する 2 つの角を切り取った四角形 11"/>
          <p:cNvSpPr/>
          <p:nvPr/>
        </p:nvSpPr>
        <p:spPr>
          <a:xfrm>
            <a:off x="1671638" y="5039092"/>
            <a:ext cx="6429375" cy="1571625"/>
          </a:xfrm>
          <a:prstGeom prst="snip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957388" y="5253405"/>
            <a:ext cx="4861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Calibri" pitchFamily="34" charset="0"/>
              </a:rPr>
              <a:t>Detection of the LFV signal</a:t>
            </a:r>
            <a:endParaRPr lang="ja-JP" alt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707351" y="5824903"/>
            <a:ext cx="714375" cy="35718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433033" y="5830909"/>
            <a:ext cx="6260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  <a:latin typeface="Calibri" pitchFamily="34" charset="0"/>
              </a:rPr>
              <a:t>Clear </a:t>
            </a:r>
            <a:r>
              <a:rPr lang="en-US" altLang="ja-JP" sz="3200" dirty="0">
                <a:solidFill>
                  <a:srgbClr val="FFFF00"/>
                </a:solidFill>
                <a:latin typeface="Calibri" pitchFamily="34" charset="0"/>
              </a:rPr>
              <a:t>evidence for beyond </a:t>
            </a:r>
            <a:r>
              <a:rPr lang="en-US" altLang="ja-JP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altLang="ja-JP" sz="3200" dirty="0">
                <a:solidFill>
                  <a:srgbClr val="FFFF00"/>
                </a:solidFill>
                <a:latin typeface="Calibri" pitchFamily="34" charset="0"/>
              </a:rPr>
              <a:t>SM</a:t>
            </a:r>
            <a:endParaRPr lang="ja-JP" alt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28633" y="4525564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Strong suppression of FCNC by GIM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5485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732" y="928670"/>
            <a:ext cx="6981730" cy="3912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対角する 2 つの角を切り取った四角形 5"/>
          <p:cNvSpPr/>
          <p:nvPr/>
        </p:nvSpPr>
        <p:spPr>
          <a:xfrm>
            <a:off x="395536" y="5072074"/>
            <a:ext cx="8319868" cy="1571636"/>
          </a:xfrm>
          <a:prstGeom prst="snip2Diag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522709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For run-time 1 year       3     10  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0562" y="52985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×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3504" y="52149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6182" y="52985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～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8000" y="5857892"/>
            <a:ext cx="73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232" y="582485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18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4000" y="5844621"/>
            <a:ext cx="6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8926" y="5811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19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7422" y="590617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6116" y="590617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</a:t>
            </a:r>
            <a:r>
              <a:rPr kumimoji="1" lang="en-US" altLang="ja-JP" sz="2800" dirty="0" smtClean="0"/>
              <a:t> at COMET experiment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ドーナツ 4"/>
          <p:cNvSpPr/>
          <p:nvPr/>
        </p:nvSpPr>
        <p:spPr>
          <a:xfrm>
            <a:off x="6858016" y="2571744"/>
            <a:ext cx="1500198" cy="1643074"/>
          </a:xfrm>
          <a:prstGeom prst="donut">
            <a:avLst>
              <a:gd name="adj" fmla="val 1667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143108" y="4286256"/>
            <a:ext cx="6786610" cy="857256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0562" y="450057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an be first signal of LFV !?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8860" y="4415861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488" y="447402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214678" y="4773051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57620" y="448729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372" y="448729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35699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With these number of </a:t>
            </a:r>
            <a:r>
              <a:rPr lang="en-US" altLang="ja-JP" sz="2800" dirty="0" err="1" smtClean="0"/>
              <a:t>muons</a:t>
            </a:r>
            <a:r>
              <a:rPr lang="en-US" altLang="ja-JP" sz="2800" dirty="0" smtClean="0"/>
              <a:t> the process will be seen !!</a:t>
            </a:r>
            <a:endParaRPr kumimoji="1" lang="ja-JP" altLang="en-US" sz="2800" dirty="0"/>
          </a:p>
        </p:txBody>
      </p:sp>
      <p:graphicFrame>
        <p:nvGraphicFramePr>
          <p:cNvPr id="17" name="Group 5"/>
          <p:cNvGraphicFramePr>
            <a:graphicFrameLocks noGrp="1"/>
          </p:cNvGraphicFramePr>
          <p:nvPr/>
        </p:nvGraphicFramePr>
        <p:xfrm>
          <a:off x="1619672" y="1340768"/>
          <a:ext cx="6096000" cy="1447800"/>
        </p:xfrm>
        <a:graphic>
          <a:graphicData uri="http://schemas.openxmlformats.org/drawingml/2006/table">
            <a:tbl>
              <a:tblPr/>
              <a:tblGrid>
                <a:gridCol w="2794000"/>
                <a:gridCol w="330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Project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Intensity Reach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D6D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COMET / PRISM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10</a:t>
                      </a:r>
                      <a:r>
                        <a:rPr kumimoji="0" lang="en-US" altLang="ja-JP" sz="23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18</a:t>
                      </a:r>
                      <a:r>
                        <a:rPr kumimoji="0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 </a:t>
                      </a: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– 10</a:t>
                      </a:r>
                      <a:r>
                        <a:rPr kumimoji="0" lang="en-US" altLang="ja-JP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19</a:t>
                      </a:r>
                      <a:r>
                        <a:rPr kumimoji="0" lang="en-US" altLang="ja-JP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6D6D6D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 </a:t>
                      </a: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D6D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μ/year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D6D6D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ν factories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7D7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10</a:t>
                      </a:r>
                      <a:r>
                        <a:rPr kumimoji="0" lang="en-US" altLang="ja-JP" sz="22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21</a:t>
                      </a:r>
                      <a:r>
                        <a:rPr kumimoji="0" lang="en-U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D6D6D"/>
                          </a:solidFill>
                          <a:effectLst/>
                          <a:latin typeface="Helvetica Neue Bold Condensed" charset="0"/>
                          <a:ea typeface="ＭＳ Ｐゴシック" charset="-128"/>
                          <a:sym typeface="Helvetica Neue Bold Condensed" charset="0"/>
                        </a:rPr>
                        <a:t> μ/year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90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F9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7D79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4815232" presetClass="entr" presetSubtype="1031686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27992" y="270892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Precise Estimate 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0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32766" y="7330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0878" y="160551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Distorted wave function </a:t>
            </a:r>
            <a:endParaRPr kumimoji="1" lang="ja-JP" altLang="en-US" sz="2400" dirty="0"/>
          </a:p>
        </p:txBody>
      </p:sp>
      <p:sp>
        <p:nvSpPr>
          <p:cNvPr id="10" name="星 4 9"/>
          <p:cNvSpPr/>
          <p:nvPr/>
        </p:nvSpPr>
        <p:spPr>
          <a:xfrm>
            <a:off x="172726" y="805104"/>
            <a:ext cx="357190" cy="285752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1659" y="308593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Nuclei is not a point charge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574131" y="361341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60196" y="3541408"/>
            <a:ext cx="870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Numerical solution for Wave </a:t>
            </a:r>
            <a:r>
              <a:rPr lang="en-US" altLang="ja-JP" sz="2400" dirty="0" err="1" smtClean="0"/>
              <a:t>fns</a:t>
            </a:r>
            <a:r>
              <a:rPr lang="en-US" altLang="ja-JP" sz="2400" dirty="0" smtClean="0"/>
              <a:t> , integration for amplitude</a:t>
            </a:r>
            <a:endParaRPr kumimoji="1" lang="ja-JP" altLang="en-US" sz="2400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24" y="5151424"/>
            <a:ext cx="5532977" cy="15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18506" y="4719374"/>
            <a:ext cx="82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For trial, uniform charge density is assumed 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(not so important) 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082" y="6735598"/>
            <a:ext cx="1943100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50468" y="7746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High Z nucleus is preferable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17" name="右矢印 16"/>
          <p:cNvSpPr/>
          <p:nvPr/>
        </p:nvSpPr>
        <p:spPr>
          <a:xfrm>
            <a:off x="550468" y="1281577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11939" y="119476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All leptons are under strong Coulomb </a:t>
            </a:r>
            <a:r>
              <a:rPr lang="en-US" altLang="ja-JP" sz="2400" dirty="0" err="1" smtClean="0"/>
              <a:t>potentail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9" name="星 4 18"/>
          <p:cNvSpPr/>
          <p:nvPr/>
        </p:nvSpPr>
        <p:spPr>
          <a:xfrm>
            <a:off x="216941" y="2067177"/>
            <a:ext cx="357190" cy="285752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22" name="星 4 21"/>
          <p:cNvSpPr/>
          <p:nvPr/>
        </p:nvSpPr>
        <p:spPr>
          <a:xfrm>
            <a:off x="184469" y="3125308"/>
            <a:ext cx="357190" cy="285752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476" y="196691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Out-going electron </a:t>
            </a:r>
            <a:r>
              <a:rPr lang="en-US" altLang="ja-JP" sz="2400" dirty="0" smtClean="0"/>
              <a:t>is very energetic &gt;&gt;m</a:t>
            </a:r>
            <a:r>
              <a:rPr lang="en-US" altLang="ja-JP" sz="2400" baseline="-25000" dirty="0" smtClean="0"/>
              <a:t>e</a:t>
            </a:r>
            <a:r>
              <a:rPr lang="en-US" altLang="ja-JP" sz="2400" dirty="0" smtClean="0"/>
              <a:t>  </a:t>
            </a:r>
          </a:p>
          <a:p>
            <a:r>
              <a:rPr kumimoji="1" lang="en-US" altLang="ja-JP" sz="2400" dirty="0" smtClean="0"/>
              <a:t>High Z means high velocity for bound leptons</a:t>
            </a:r>
            <a:endParaRPr kumimoji="1"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620157" y="2714606"/>
            <a:ext cx="285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Relativistic treatment</a:t>
            </a:r>
            <a:endParaRPr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>
            <a:off x="541659" y="280142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216941" y="4137092"/>
            <a:ext cx="1116806" cy="582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2596" y="419740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Solve Dirac Eq. , integrate Wave funs, numerically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760" y="431125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Final State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266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749100" y="1946009"/>
            <a:ext cx="38175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Final electrons are described by plane wave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3589981" y="1432962"/>
            <a:ext cx="4870451" cy="2200655"/>
            <a:chOff x="1144686" y="1245197"/>
            <a:chExt cx="7315746" cy="3305528"/>
          </a:xfrm>
        </p:grpSpPr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5430966" y="3264841"/>
              <a:ext cx="1000132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19"/>
            <p:cNvGrpSpPr/>
            <p:nvPr/>
          </p:nvGrpSpPr>
          <p:grpSpPr>
            <a:xfrm>
              <a:off x="6001224" y="2676966"/>
              <a:ext cx="2045557" cy="548163"/>
              <a:chOff x="5766159" y="1912431"/>
              <a:chExt cx="2045557" cy="548163"/>
            </a:xfrm>
          </p:grpSpPr>
          <p:sp>
            <p:nvSpPr>
              <p:cNvPr id="26" name="アーチ 25"/>
              <p:cNvSpPr>
                <a:spLocks noChangeAspect="1"/>
              </p:cNvSpPr>
              <p:nvPr/>
            </p:nvSpPr>
            <p:spPr>
              <a:xfrm rot="957694" flipV="1">
                <a:off x="6111492" y="1931953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アーチ 26"/>
              <p:cNvSpPr>
                <a:spLocks noChangeAspect="1"/>
              </p:cNvSpPr>
              <p:nvPr/>
            </p:nvSpPr>
            <p:spPr>
              <a:xfrm rot="21162777">
                <a:off x="5766159" y="1912431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アーチ 27"/>
              <p:cNvSpPr>
                <a:spLocks noChangeAspect="1"/>
              </p:cNvSpPr>
              <p:nvPr/>
            </p:nvSpPr>
            <p:spPr>
              <a:xfrm rot="957694" flipV="1">
                <a:off x="6782504" y="2038268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アーチ 28"/>
              <p:cNvSpPr>
                <a:spLocks noChangeAspect="1"/>
              </p:cNvSpPr>
              <p:nvPr/>
            </p:nvSpPr>
            <p:spPr>
              <a:xfrm rot="21162777">
                <a:off x="6437171" y="2018746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アーチ 29"/>
              <p:cNvSpPr>
                <a:spLocks noChangeAspect="1"/>
              </p:cNvSpPr>
              <p:nvPr/>
            </p:nvSpPr>
            <p:spPr>
              <a:xfrm rot="957694" flipV="1">
                <a:off x="7468814" y="2074829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アーチ 30"/>
              <p:cNvSpPr>
                <a:spLocks noChangeAspect="1"/>
              </p:cNvSpPr>
              <p:nvPr/>
            </p:nvSpPr>
            <p:spPr>
              <a:xfrm rot="21162777">
                <a:off x="7123481" y="2055307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直線矢印コネクタ 9"/>
            <p:cNvCxnSpPr/>
            <p:nvPr/>
          </p:nvCxnSpPr>
          <p:spPr>
            <a:xfrm rot="16200000" flipV="1">
              <a:off x="7703001" y="3393735"/>
              <a:ext cx="928842" cy="2421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 flipH="1" flipV="1">
              <a:off x="7488024" y="2336147"/>
              <a:ext cx="128588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6200000" flipV="1">
              <a:off x="5266205" y="2072281"/>
              <a:ext cx="1214595" cy="3135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5788156" y="2550461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>
              <a:cxnSpLocks noChangeAspect="1"/>
            </p:cNvCxnSpPr>
            <p:nvPr/>
          </p:nvCxnSpPr>
          <p:spPr>
            <a:xfrm rot="16200000" flipV="1">
              <a:off x="5719486" y="1976190"/>
              <a:ext cx="185767" cy="484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cxnSpLocks noChangeAspect="1"/>
            </p:cNvCxnSpPr>
            <p:nvPr/>
          </p:nvCxnSpPr>
          <p:spPr>
            <a:xfrm rot="5400000" flipH="1" flipV="1">
              <a:off x="8064844" y="2282985"/>
              <a:ext cx="186907" cy="207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8031234" y="1314925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08104" y="1245197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520814" y="3884008"/>
              <a:ext cx="2410218" cy="5715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573842" y="3884008"/>
              <a:ext cx="571504" cy="500066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144686" y="3812570"/>
              <a:ext cx="7230654" cy="73815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287958" y="3598256"/>
              <a:ext cx="857256" cy="785818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103242" y="4053509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3" name="円/楕円 2"/>
          <p:cNvSpPr>
            <a:spLocks noChangeAspect="1"/>
          </p:cNvSpPr>
          <p:nvPr/>
        </p:nvSpPr>
        <p:spPr>
          <a:xfrm>
            <a:off x="6043576" y="1011959"/>
            <a:ext cx="2704888" cy="976881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748337" y="4077072"/>
            <a:ext cx="76466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Though Out-going electrons are highly relativistic and its wave functions are distorted by nuclear Coulomb potential, especially for high Z</a:t>
            </a: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755576" y="1484784"/>
            <a:ext cx="5112568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Previous calculation(1)</a:t>
            </a:r>
          </a:p>
        </p:txBody>
      </p:sp>
      <p:sp>
        <p:nvSpPr>
          <p:cNvPr id="44" name="角丸四角形 43"/>
          <p:cNvSpPr/>
          <p:nvPr/>
        </p:nvSpPr>
        <p:spPr bwMode="auto">
          <a:xfrm>
            <a:off x="327992" y="5080977"/>
            <a:ext cx="8204448" cy="14578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5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65682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4644008" y="5472000"/>
            <a:ext cx="3462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Coulomb scattering wave function of Dirac Eq. with finite size nucleus</a:t>
            </a: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755576" y="5229200"/>
            <a:ext cx="5241305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scattered electrons</a:t>
            </a: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1043608" y="5745686"/>
            <a:ext cx="2160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Plane wave</a:t>
            </a:r>
          </a:p>
        </p:txBody>
      </p:sp>
      <p:sp>
        <p:nvSpPr>
          <p:cNvPr id="49" name="下矢印 48"/>
          <p:cNvSpPr/>
          <p:nvPr/>
        </p:nvSpPr>
        <p:spPr>
          <a:xfrm rot="16200000">
            <a:off x="3454512" y="5194560"/>
            <a:ext cx="434775" cy="1512169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4" name="下矢印 3"/>
          <p:cNvSpPr/>
          <p:nvPr/>
        </p:nvSpPr>
        <p:spPr>
          <a:xfrm rot="10800000">
            <a:off x="1393009" y="2943949"/>
            <a:ext cx="442687" cy="84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 bwMode="auto">
          <a:xfrm>
            <a:off x="327992" y="5080977"/>
            <a:ext cx="8204448" cy="14578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5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65682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4644008" y="5472000"/>
            <a:ext cx="3462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Coulomb scattering wave function of Dirac Eq. with finite size nucleus</a:t>
            </a: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755576" y="5229200"/>
            <a:ext cx="5256584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scattered electrons</a:t>
            </a: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1043608" y="5745686"/>
            <a:ext cx="2160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Plane wave</a:t>
            </a:r>
          </a:p>
        </p:txBody>
      </p:sp>
      <p:sp>
        <p:nvSpPr>
          <p:cNvPr id="49" name="下矢印 48"/>
          <p:cNvSpPr/>
          <p:nvPr/>
        </p:nvSpPr>
        <p:spPr>
          <a:xfrm rot="16200000">
            <a:off x="3454512" y="5194560"/>
            <a:ext cx="434775" cy="1512169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1" y="1140889"/>
            <a:ext cx="3713561" cy="3037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168173" y="1340768"/>
                <a:ext cx="2865143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ja-JP" alt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1340768"/>
                <a:ext cx="2865143" cy="6867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4168173" y="2186335"/>
                <a:ext cx="390690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solid 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line </a:t>
                </a: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: large component,</a:t>
                </a:r>
                <a:r>
                  <a:rPr lang="ja-JP" altLang="en-US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dotted line : small component,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(black line : w.f. plane wave)</a:t>
                </a: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2186335"/>
                <a:ext cx="3906903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1404" b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" y="4198441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748336" y="4077072"/>
            <a:ext cx="7856111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fun. near the center position becomes larger, which </a:t>
            </a:r>
            <a:b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leads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enhancement of the overlap and hence reaction rate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339760" y="43112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Final State</a:t>
            </a:r>
            <a:endParaRPr lang="ja-JP" altLang="en-US" sz="3600" dirty="0">
              <a:solidFill>
                <a:schemeClr val="accent6">
                  <a:lumMod val="7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30216" y="4800406"/>
            <a:ext cx="389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</a:rPr>
              <a:t>Muon is located at r&lt;O(10) </a:t>
            </a:r>
            <a:r>
              <a:rPr kumimoji="1" lang="en-US" altLang="ja-JP" dirty="0" err="1" smtClean="0">
                <a:solidFill>
                  <a:srgbClr val="000099"/>
                </a:solidFill>
              </a:rPr>
              <a:t>fm</a:t>
            </a:r>
            <a:endParaRPr kumimoji="1" lang="ja-JP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266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749099" y="1960964"/>
            <a:ext cx="48035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Non-relativistic electron wave function for bound state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3589981" y="1432962"/>
            <a:ext cx="4870451" cy="2200655"/>
            <a:chOff x="1144686" y="1245197"/>
            <a:chExt cx="7315746" cy="3305528"/>
          </a:xfrm>
        </p:grpSpPr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5430966" y="3264841"/>
              <a:ext cx="1000132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19"/>
            <p:cNvGrpSpPr/>
            <p:nvPr/>
          </p:nvGrpSpPr>
          <p:grpSpPr>
            <a:xfrm>
              <a:off x="6001224" y="2676966"/>
              <a:ext cx="2045557" cy="548163"/>
              <a:chOff x="5766159" y="1912431"/>
              <a:chExt cx="2045557" cy="548163"/>
            </a:xfrm>
          </p:grpSpPr>
          <p:sp>
            <p:nvSpPr>
              <p:cNvPr id="26" name="アーチ 25"/>
              <p:cNvSpPr>
                <a:spLocks noChangeAspect="1"/>
              </p:cNvSpPr>
              <p:nvPr/>
            </p:nvSpPr>
            <p:spPr>
              <a:xfrm rot="957694" flipV="1">
                <a:off x="6111492" y="1931953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アーチ 26"/>
              <p:cNvSpPr>
                <a:spLocks noChangeAspect="1"/>
              </p:cNvSpPr>
              <p:nvPr/>
            </p:nvSpPr>
            <p:spPr>
              <a:xfrm rot="21162777">
                <a:off x="5766159" y="1912431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アーチ 27"/>
              <p:cNvSpPr>
                <a:spLocks noChangeAspect="1"/>
              </p:cNvSpPr>
              <p:nvPr/>
            </p:nvSpPr>
            <p:spPr>
              <a:xfrm rot="957694" flipV="1">
                <a:off x="6782504" y="2038268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アーチ 28"/>
              <p:cNvSpPr>
                <a:spLocks noChangeAspect="1"/>
              </p:cNvSpPr>
              <p:nvPr/>
            </p:nvSpPr>
            <p:spPr>
              <a:xfrm rot="21162777">
                <a:off x="6437171" y="2018746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アーチ 29"/>
              <p:cNvSpPr>
                <a:spLocks noChangeAspect="1"/>
              </p:cNvSpPr>
              <p:nvPr/>
            </p:nvSpPr>
            <p:spPr>
              <a:xfrm rot="957694" flipV="1">
                <a:off x="7468814" y="2074829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アーチ 30"/>
              <p:cNvSpPr>
                <a:spLocks noChangeAspect="1"/>
              </p:cNvSpPr>
              <p:nvPr/>
            </p:nvSpPr>
            <p:spPr>
              <a:xfrm rot="21162777">
                <a:off x="7123481" y="2055307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直線矢印コネクタ 9"/>
            <p:cNvCxnSpPr/>
            <p:nvPr/>
          </p:nvCxnSpPr>
          <p:spPr>
            <a:xfrm rot="16200000" flipV="1">
              <a:off x="7703001" y="3393735"/>
              <a:ext cx="928842" cy="2421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 flipH="1" flipV="1">
              <a:off x="7488024" y="2336147"/>
              <a:ext cx="128588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6200000" flipV="1">
              <a:off x="5266205" y="2072281"/>
              <a:ext cx="1214595" cy="3135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5788156" y="2550461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>
              <a:cxnSpLocks noChangeAspect="1"/>
            </p:cNvCxnSpPr>
            <p:nvPr/>
          </p:nvCxnSpPr>
          <p:spPr>
            <a:xfrm rot="16200000" flipV="1">
              <a:off x="5719486" y="1976190"/>
              <a:ext cx="185767" cy="484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cxnSpLocks noChangeAspect="1"/>
            </p:cNvCxnSpPr>
            <p:nvPr/>
          </p:nvCxnSpPr>
          <p:spPr>
            <a:xfrm rot="5400000" flipH="1" flipV="1">
              <a:off x="8064844" y="2282985"/>
              <a:ext cx="186907" cy="207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8031234" y="1314925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08104" y="1245197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520814" y="3884008"/>
              <a:ext cx="2410218" cy="5715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573842" y="3884008"/>
              <a:ext cx="571504" cy="500066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144686" y="3812570"/>
              <a:ext cx="7230654" cy="73815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287958" y="3598256"/>
              <a:ext cx="857256" cy="785818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103242" y="4053509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3" name="円/楕円 2"/>
          <p:cNvSpPr>
            <a:spLocks noChangeAspect="1"/>
          </p:cNvSpPr>
          <p:nvPr/>
        </p:nvSpPr>
        <p:spPr>
          <a:xfrm>
            <a:off x="7925846" y="2944460"/>
            <a:ext cx="822617" cy="844580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630697" y="3861048"/>
            <a:ext cx="76466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bound electron is a relativistic Dirac particle</a:t>
            </a: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755576" y="1484784"/>
            <a:ext cx="3817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Previous calculation (2)</a:t>
            </a: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990268" y="4630146"/>
            <a:ext cx="5263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Electron orbit radius       Nucleus size 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3661040" y="4592348"/>
            <a:ext cx="766127" cy="461665"/>
            <a:chOff x="3265945" y="5494932"/>
            <a:chExt cx="766127" cy="461665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3265945" y="54949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384000" y="54949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角丸四角形 54"/>
          <p:cNvSpPr/>
          <p:nvPr/>
        </p:nvSpPr>
        <p:spPr bwMode="auto">
          <a:xfrm>
            <a:off x="327992" y="5080977"/>
            <a:ext cx="8204448" cy="14578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56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65682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テキスト ボックス 8"/>
          <p:cNvSpPr txBox="1">
            <a:spLocks noChangeArrowheads="1"/>
          </p:cNvSpPr>
          <p:nvPr/>
        </p:nvSpPr>
        <p:spPr bwMode="auto">
          <a:xfrm>
            <a:off x="4427984" y="5573606"/>
            <a:ext cx="40324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of Dirac particle in point Coulomb potential</a:t>
            </a:r>
          </a:p>
        </p:txBody>
      </p:sp>
      <p:sp>
        <p:nvSpPr>
          <p:cNvPr id="58" name="テキスト ボックス 8"/>
          <p:cNvSpPr txBox="1">
            <a:spLocks noChangeArrowheads="1"/>
          </p:cNvSpPr>
          <p:nvPr/>
        </p:nvSpPr>
        <p:spPr bwMode="auto">
          <a:xfrm>
            <a:off x="755577" y="5229200"/>
            <a:ext cx="4927034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bound electron</a:t>
            </a:r>
          </a:p>
        </p:txBody>
      </p:sp>
      <p:sp>
        <p:nvSpPr>
          <p:cNvPr id="59" name="テキスト ボックス 8"/>
          <p:cNvSpPr txBox="1">
            <a:spLocks noChangeArrowheads="1"/>
          </p:cNvSpPr>
          <p:nvPr/>
        </p:nvSpPr>
        <p:spPr bwMode="auto">
          <a:xfrm>
            <a:off x="755576" y="5745686"/>
            <a:ext cx="2448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NR wave function</a:t>
            </a:r>
          </a:p>
        </p:txBody>
      </p:sp>
      <p:sp>
        <p:nvSpPr>
          <p:cNvPr id="60" name="下矢印 59"/>
          <p:cNvSpPr/>
          <p:nvPr/>
        </p:nvSpPr>
        <p:spPr>
          <a:xfrm rot="16200000">
            <a:off x="3598529" y="5482591"/>
            <a:ext cx="434775" cy="936106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339760" y="43112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Bound electron</a:t>
            </a:r>
            <a:endParaRPr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49" name="下矢印 48"/>
          <p:cNvSpPr/>
          <p:nvPr/>
        </p:nvSpPr>
        <p:spPr>
          <a:xfrm rot="10800000">
            <a:off x="1393009" y="2943949"/>
            <a:ext cx="442687" cy="84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加算記号 4"/>
          <p:cNvSpPr/>
          <p:nvPr/>
        </p:nvSpPr>
        <p:spPr>
          <a:xfrm>
            <a:off x="3491880" y="4291934"/>
            <a:ext cx="493195" cy="4332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/>
        </p:nvSpPr>
        <p:spPr bwMode="auto">
          <a:xfrm>
            <a:off x="327992" y="5080977"/>
            <a:ext cx="8204448" cy="14578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3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65682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4427984" y="5573606"/>
            <a:ext cx="40324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of Dirac particle in point Coulomb potential</a:t>
            </a:r>
          </a:p>
        </p:txBody>
      </p:sp>
      <p:sp>
        <p:nvSpPr>
          <p:cNvPr id="40" name="テキスト ボックス 8"/>
          <p:cNvSpPr txBox="1">
            <a:spLocks noChangeArrowheads="1"/>
          </p:cNvSpPr>
          <p:nvPr/>
        </p:nvSpPr>
        <p:spPr bwMode="auto">
          <a:xfrm>
            <a:off x="755576" y="5229200"/>
            <a:ext cx="4845167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bound electron</a:t>
            </a:r>
          </a:p>
        </p:txBody>
      </p:sp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755576" y="5745686"/>
            <a:ext cx="2448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NR wave function</a:t>
            </a:r>
          </a:p>
        </p:txBody>
      </p:sp>
      <p:sp>
        <p:nvSpPr>
          <p:cNvPr id="43" name="下矢印 42"/>
          <p:cNvSpPr/>
          <p:nvPr/>
        </p:nvSpPr>
        <p:spPr>
          <a:xfrm rot="16200000">
            <a:off x="3598529" y="5482591"/>
            <a:ext cx="434775" cy="936106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7" y="1093719"/>
            <a:ext cx="3820870" cy="3125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05" name="正方形/長方形 2704"/>
              <p:cNvSpPr/>
              <p:nvPr/>
            </p:nvSpPr>
            <p:spPr>
              <a:xfrm>
                <a:off x="4168173" y="1561429"/>
                <a:ext cx="2865143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ja-JP" alt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05" name="正方形/長方形 27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1561429"/>
                <a:ext cx="2865143" cy="6867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06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" y="4487634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7" name="テキスト ボックス 8"/>
          <p:cNvSpPr txBox="1">
            <a:spLocks noChangeArrowheads="1"/>
          </p:cNvSpPr>
          <p:nvPr/>
        </p:nvSpPr>
        <p:spPr bwMode="auto">
          <a:xfrm>
            <a:off x="748337" y="4366265"/>
            <a:ext cx="7646614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attracted, leading 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enhancement of the overlap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8" name="テキスト ボックス 2707"/>
              <p:cNvSpPr txBox="1"/>
              <p:nvPr/>
            </p:nvSpPr>
            <p:spPr>
              <a:xfrm>
                <a:off x="4168173" y="2406996"/>
                <a:ext cx="390690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solid 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line </a:t>
                </a: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: large component,</a:t>
                </a:r>
                <a:r>
                  <a:rPr lang="ja-JP" altLang="en-US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dotted line : small component,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(black line : g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:</a:t>
                </a: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Non-</a:t>
                </a:r>
                <a:r>
                  <a:rPr lang="en-US" altLang="ja-JP" dirty="0" err="1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Rel</a:t>
                </a: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, f=0)</a:t>
                </a:r>
              </a:p>
            </p:txBody>
          </p:sp>
        </mc:Choice>
        <mc:Fallback xmlns="">
          <p:sp>
            <p:nvSpPr>
              <p:cNvPr id="2708" name="テキスト ボックス 27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2406996"/>
                <a:ext cx="3906903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1404" b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/>
          <p:cNvSpPr txBox="1">
            <a:spLocks/>
          </p:cNvSpPr>
          <p:nvPr/>
        </p:nvSpPr>
        <p:spPr>
          <a:xfrm>
            <a:off x="339760" y="43112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Bound electron</a:t>
            </a:r>
            <a:endParaRPr lang="ja-JP" altLang="en-US" sz="3600" dirty="0">
              <a:solidFill>
                <a:schemeClr val="accent6">
                  <a:lumMod val="7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68173" y="4034467"/>
            <a:ext cx="389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</a:rPr>
              <a:t>Muon is located at r&lt;O(10) </a:t>
            </a:r>
            <a:r>
              <a:rPr kumimoji="1" lang="en-US" altLang="ja-JP" dirty="0" err="1" smtClean="0">
                <a:solidFill>
                  <a:srgbClr val="000099"/>
                </a:solidFill>
              </a:rPr>
              <a:t>fm</a:t>
            </a:r>
            <a:endParaRPr kumimoji="1" lang="ja-JP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266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749099" y="1960964"/>
            <a:ext cx="48310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Muon is localized at nucleus position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3589981" y="1432962"/>
            <a:ext cx="4870451" cy="2200655"/>
            <a:chOff x="1144686" y="1245197"/>
            <a:chExt cx="7315746" cy="3305528"/>
          </a:xfrm>
        </p:grpSpPr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5430966" y="3264841"/>
              <a:ext cx="1000132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19"/>
            <p:cNvGrpSpPr/>
            <p:nvPr/>
          </p:nvGrpSpPr>
          <p:grpSpPr>
            <a:xfrm>
              <a:off x="6001224" y="2676966"/>
              <a:ext cx="2045557" cy="548163"/>
              <a:chOff x="5766159" y="1912431"/>
              <a:chExt cx="2045557" cy="548163"/>
            </a:xfrm>
          </p:grpSpPr>
          <p:sp>
            <p:nvSpPr>
              <p:cNvPr id="26" name="アーチ 25"/>
              <p:cNvSpPr>
                <a:spLocks noChangeAspect="1"/>
              </p:cNvSpPr>
              <p:nvPr/>
            </p:nvSpPr>
            <p:spPr>
              <a:xfrm rot="957694" flipV="1">
                <a:off x="6111492" y="1931953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アーチ 26"/>
              <p:cNvSpPr>
                <a:spLocks noChangeAspect="1"/>
              </p:cNvSpPr>
              <p:nvPr/>
            </p:nvSpPr>
            <p:spPr>
              <a:xfrm rot="21162777">
                <a:off x="5766159" y="1912431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アーチ 27"/>
              <p:cNvSpPr>
                <a:spLocks noChangeAspect="1"/>
              </p:cNvSpPr>
              <p:nvPr/>
            </p:nvSpPr>
            <p:spPr>
              <a:xfrm rot="957694" flipV="1">
                <a:off x="6782504" y="2038268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アーチ 28"/>
              <p:cNvSpPr>
                <a:spLocks noChangeAspect="1"/>
              </p:cNvSpPr>
              <p:nvPr/>
            </p:nvSpPr>
            <p:spPr>
              <a:xfrm rot="21162777">
                <a:off x="6437171" y="2018746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アーチ 29"/>
              <p:cNvSpPr>
                <a:spLocks noChangeAspect="1"/>
              </p:cNvSpPr>
              <p:nvPr/>
            </p:nvSpPr>
            <p:spPr>
              <a:xfrm rot="957694" flipV="1">
                <a:off x="7468814" y="2074829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アーチ 30"/>
              <p:cNvSpPr>
                <a:spLocks noChangeAspect="1"/>
              </p:cNvSpPr>
              <p:nvPr/>
            </p:nvSpPr>
            <p:spPr>
              <a:xfrm rot="21162777">
                <a:off x="7123481" y="2055307"/>
                <a:ext cx="342902" cy="385765"/>
              </a:xfrm>
              <a:prstGeom prst="blockArc">
                <a:avLst>
                  <a:gd name="adj1" fmla="val 11510304"/>
                  <a:gd name="adj2" fmla="val 594566"/>
                  <a:gd name="adj3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直線矢印コネクタ 9"/>
            <p:cNvCxnSpPr/>
            <p:nvPr/>
          </p:nvCxnSpPr>
          <p:spPr>
            <a:xfrm rot="16200000" flipV="1">
              <a:off x="7703001" y="3393735"/>
              <a:ext cx="928842" cy="24212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 flipH="1" flipV="1">
              <a:off x="7488024" y="2336147"/>
              <a:ext cx="128588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6200000" flipV="1">
              <a:off x="5266205" y="2072281"/>
              <a:ext cx="1214595" cy="3135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5788156" y="2550461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>
              <a:cxnSpLocks noChangeAspect="1"/>
            </p:cNvCxnSpPr>
            <p:nvPr/>
          </p:nvCxnSpPr>
          <p:spPr>
            <a:xfrm rot="16200000" flipV="1">
              <a:off x="5719486" y="1976190"/>
              <a:ext cx="185767" cy="484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cxnSpLocks noChangeAspect="1"/>
            </p:cNvCxnSpPr>
            <p:nvPr/>
          </p:nvCxnSpPr>
          <p:spPr>
            <a:xfrm rot="5400000" flipH="1" flipV="1">
              <a:off x="8064844" y="2282985"/>
              <a:ext cx="186907" cy="207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8031234" y="1314925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08104" y="1245197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520814" y="3884008"/>
              <a:ext cx="2410218" cy="5715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573842" y="3884008"/>
              <a:ext cx="571504" cy="500066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144686" y="3812570"/>
              <a:ext cx="7230654" cy="73815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287958" y="3598256"/>
              <a:ext cx="857256" cy="785818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8103242" y="4053509"/>
              <a:ext cx="357190" cy="2857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3" name="円/楕円 2"/>
          <p:cNvSpPr>
            <a:spLocks noChangeAspect="1"/>
          </p:cNvSpPr>
          <p:nvPr/>
        </p:nvSpPr>
        <p:spPr>
          <a:xfrm>
            <a:off x="6300192" y="2944460"/>
            <a:ext cx="822617" cy="844580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755576" y="1484784"/>
            <a:ext cx="3817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Previous Calculation (3)</a:t>
            </a:r>
          </a:p>
        </p:txBody>
      </p:sp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709181" y="3861628"/>
            <a:ext cx="7856111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Muon is not at center but spread around nucleus</a:t>
            </a:r>
          </a:p>
        </p:txBody>
      </p:sp>
      <p:sp>
        <p:nvSpPr>
          <p:cNvPr id="40" name="角丸四角形 39"/>
          <p:cNvSpPr/>
          <p:nvPr/>
        </p:nvSpPr>
        <p:spPr bwMode="auto">
          <a:xfrm>
            <a:off x="327992" y="4903063"/>
            <a:ext cx="8204448" cy="16358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1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9658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テキスト ボックス 8"/>
          <p:cNvSpPr txBox="1">
            <a:spLocks noChangeArrowheads="1"/>
          </p:cNvSpPr>
          <p:nvPr/>
        </p:nvSpPr>
        <p:spPr bwMode="auto">
          <a:xfrm>
            <a:off x="4366708" y="5306414"/>
            <a:ext cx="4093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of Dirac particle in Coulomb potential by finite size nucleus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755577" y="5013176"/>
            <a:ext cx="5241304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bound muon</a:t>
            </a: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971600" y="5495339"/>
            <a:ext cx="2448272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Localized muon wave function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下矢印 51"/>
          <p:cNvSpPr/>
          <p:nvPr/>
        </p:nvSpPr>
        <p:spPr>
          <a:xfrm rot="16200000">
            <a:off x="3526518" y="5382706"/>
            <a:ext cx="434775" cy="936108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339760" y="43112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Bound muon</a:t>
            </a:r>
            <a:endParaRPr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  <p:sp>
        <p:nvSpPr>
          <p:cNvPr id="45" name="下矢印 44"/>
          <p:cNvSpPr/>
          <p:nvPr/>
        </p:nvSpPr>
        <p:spPr>
          <a:xfrm rot="10800000">
            <a:off x="1393009" y="2444620"/>
            <a:ext cx="442687" cy="84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38928"/>
            <a:ext cx="5662900" cy="41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3694" y="2228729"/>
            <a:ext cx="2903014" cy="4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39" tIns="50372" rIns="100739" bIns="50372">
            <a:spAutoFit/>
          </a:bodyPr>
          <a:lstStyle/>
          <a:p>
            <a:r>
              <a:rPr lang="en-US" altLang="ja-JP" sz="1100" dirty="0" err="1"/>
              <a:t>Annu</a:t>
            </a:r>
            <a:r>
              <a:rPr lang="en-US" altLang="ja-JP" sz="1100" dirty="0"/>
              <a:t>. Ref. </a:t>
            </a:r>
            <a:r>
              <a:rPr lang="en-US" altLang="ja-JP" sz="1100" dirty="0" err="1"/>
              <a:t>Nucl</a:t>
            </a:r>
            <a:r>
              <a:rPr lang="en-US" altLang="ja-JP" sz="1100" dirty="0"/>
              <a:t>. Part. Sci. 2008. 58:315-41</a:t>
            </a:r>
          </a:p>
          <a:p>
            <a:r>
              <a:rPr lang="en-US" altLang="ja-JP" sz="1100" dirty="0"/>
              <a:t>W. J. Marciano, </a:t>
            </a:r>
            <a:r>
              <a:rPr lang="en-US" altLang="ja-JP" sz="1100" dirty="0" err="1"/>
              <a:t>T.Mori</a:t>
            </a:r>
            <a:r>
              <a:rPr lang="en-US" altLang="ja-JP" sz="1100" dirty="0"/>
              <a:t>, and J. M. </a:t>
            </a:r>
            <a:r>
              <a:rPr lang="en-US" altLang="ja-JP" sz="1100" dirty="0" err="1"/>
              <a:t>Roney</a:t>
            </a:r>
            <a:endParaRPr lang="en-US" altLang="ja-JP" sz="1100" dirty="0"/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015716" y="434625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cLFV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libri" pitchFamily="34" charset="0"/>
              </a:rPr>
              <a:t>from </a:t>
            </a:r>
            <a:r>
              <a:rPr lang="en-US" altLang="ja-JP" sz="3200" dirty="0" err="1">
                <a:solidFill>
                  <a:srgbClr val="FF0000"/>
                </a:solidFill>
                <a:latin typeface="Calibri" pitchFamily="34" charset="0"/>
              </a:rPr>
              <a:t>muon</a:t>
            </a:r>
            <a:r>
              <a:rPr lang="en-US" altLang="ja-JP" sz="3200" dirty="0">
                <a:solidFill>
                  <a:srgbClr val="FF0000"/>
                </a:solidFill>
                <a:latin typeface="Calibri" pitchFamily="34" charset="0"/>
              </a:rPr>
              <a:t> decay</a:t>
            </a:r>
            <a:endParaRPr lang="ja-JP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252412" y="761658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Upper limit on Br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8" y="1131546"/>
            <a:ext cx="4495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971600" y="44291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 history</a:t>
            </a:r>
            <a:endParaRPr kumimoji="1" lang="ja-JP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1281" t="-24227" r="33435" b="24227"/>
          <a:stretch/>
        </p:blipFill>
        <p:spPr bwMode="auto">
          <a:xfrm>
            <a:off x="2844000" y="1062000"/>
            <a:ext cx="176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001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" y="4270449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748336" y="4149080"/>
            <a:ext cx="78561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Density near the center position becomes smaller,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leading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decline of the overlap and hence the reaction rate</a:t>
            </a:r>
          </a:p>
        </p:txBody>
      </p:sp>
      <p:sp>
        <p:nvSpPr>
          <p:cNvPr id="40" name="角丸四角形 39"/>
          <p:cNvSpPr/>
          <p:nvPr/>
        </p:nvSpPr>
        <p:spPr bwMode="auto">
          <a:xfrm>
            <a:off x="327992" y="4903063"/>
            <a:ext cx="8204448" cy="16358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41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9658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テキスト ボックス 8"/>
          <p:cNvSpPr txBox="1">
            <a:spLocks noChangeArrowheads="1"/>
          </p:cNvSpPr>
          <p:nvPr/>
        </p:nvSpPr>
        <p:spPr bwMode="auto">
          <a:xfrm>
            <a:off x="4366708" y="5306414"/>
            <a:ext cx="4093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of Dirac particle in Coulomb potential by finite size nucleus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755576" y="5013176"/>
            <a:ext cx="4032447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mprovement for bound muon</a:t>
            </a: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971600" y="5495339"/>
            <a:ext cx="2448272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Localized muon wave function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下矢印 51"/>
          <p:cNvSpPr/>
          <p:nvPr/>
        </p:nvSpPr>
        <p:spPr>
          <a:xfrm rot="16200000">
            <a:off x="3526518" y="5382706"/>
            <a:ext cx="434775" cy="936108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3" y="1075923"/>
            <a:ext cx="3594312" cy="2940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4168173" y="1561429"/>
                <a:ext cx="2865143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ja-JP" alt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m:rPr>
                                    <m:brk m:alnAt="7"/>
                                  </m:rP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altLang="ja-JP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1561429"/>
                <a:ext cx="2865143" cy="6867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4168173" y="2406996"/>
                <a:ext cx="4652299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solid 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line </a:t>
                </a: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: large component,</a:t>
                </a:r>
                <a:r>
                  <a:rPr lang="ja-JP" altLang="en-US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dotted line : small component,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(black line : w.f. used in previous work)</a:t>
                </a: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73" y="2406996"/>
                <a:ext cx="4652299" cy="133882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180" r="-524" b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266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339760" y="431125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Dirac Eq. : Bound muon</a:t>
            </a:r>
            <a:endParaRPr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Precise</a:t>
            </a:r>
            <a:r>
              <a:rPr lang="ja-JP" altLang="en-US" sz="2400" u="sng" dirty="0"/>
              <a:t> </a:t>
            </a:r>
            <a:r>
              <a:rPr lang="en-US" altLang="ja-JP" sz="2400" u="sng" dirty="0" smtClean="0"/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2870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27992" y="270892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Numerical results (improved analysis)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3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992" y="116632"/>
            <a:ext cx="8564488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eaction rate for contact interactions 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3234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755576" y="1196752"/>
            <a:ext cx="6007142" cy="3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Reaction rate for contact 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ints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40" y="1772817"/>
            <a:ext cx="6793696" cy="272542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674187" y="2541512"/>
            <a:ext cx="4138173" cy="973297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475656" y="3501009"/>
            <a:ext cx="3176736" cy="1033406"/>
          </a:xfrm>
          <a:prstGeom prst="round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 bwMode="auto">
          <a:xfrm>
            <a:off x="751002" y="5157192"/>
            <a:ext cx="6557302" cy="9525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4716016" y="3832683"/>
            <a:ext cx="2644720" cy="3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(Amplitude)</a:t>
            </a:r>
            <a:r>
              <a:rPr lang="en-US" altLang="ja-JP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 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 to J</a:t>
            </a:r>
          </a:p>
        </p:txBody>
      </p:sp>
      <p:sp>
        <p:nvSpPr>
          <p:cNvPr id="15" name="下矢印 14"/>
          <p:cNvSpPr/>
          <p:nvPr/>
        </p:nvSpPr>
        <p:spPr>
          <a:xfrm rot="10800000">
            <a:off x="2523235" y="4501028"/>
            <a:ext cx="434775" cy="656883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849194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259632" y="5712712"/>
            <a:ext cx="331236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Overlap of wave functions</a:t>
            </a:r>
          </a:p>
        </p:txBody>
      </p:sp>
      <p:pic>
        <p:nvPicPr>
          <p:cNvPr id="19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3" y="5415985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255058" y="5279503"/>
            <a:ext cx="432505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cLFV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interactions 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Physics !!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6016" y="419932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 P行楷書体H" panose="03000900000000000000" pitchFamily="66" charset="-128"/>
                <a:ea typeface="AR P行楷書体H" panose="03000900000000000000" pitchFamily="66" charset="-128"/>
              </a:rPr>
              <a:t>κ</a:t>
            </a:r>
            <a:r>
              <a:rPr kumimoji="1" lang="ja-JP" altLang="en-US" dirty="0" smtClean="0">
                <a:latin typeface="+mj-lt"/>
                <a:ea typeface="AR P行楷書体H" panose="03000900000000000000" pitchFamily="66" charset="-128"/>
              </a:rPr>
              <a:t>：</a:t>
            </a:r>
            <a:r>
              <a:rPr kumimoji="1" lang="en-US" altLang="ja-JP" dirty="0" smtClean="0">
                <a:latin typeface="+mj-lt"/>
                <a:ea typeface="AR P行楷書体H" panose="03000900000000000000" pitchFamily="66" charset="-128"/>
              </a:rPr>
              <a:t>(</a:t>
            </a:r>
            <a:r>
              <a:rPr lang="en-US" altLang="ja-JP" dirty="0" smtClean="0">
                <a:latin typeface="+mj-lt"/>
                <a:ea typeface="AR P行楷書体H" panose="03000900000000000000" pitchFamily="66" charset="-128"/>
              </a:rPr>
              <a:t>total</a:t>
            </a:r>
            <a:r>
              <a:rPr lang="ja-JP" altLang="en-US" dirty="0" smtClean="0">
                <a:latin typeface="+mj-lt"/>
                <a:ea typeface="AR P行楷書体H" panose="03000900000000000000" pitchFamily="66" charset="-128"/>
              </a:rPr>
              <a:t> </a:t>
            </a:r>
            <a:r>
              <a:rPr lang="en-US" altLang="ja-JP" dirty="0" smtClean="0">
                <a:latin typeface="+mj-lt"/>
                <a:ea typeface="AR P行楷書体H" panose="03000900000000000000" pitchFamily="66" charset="-128"/>
              </a:rPr>
              <a:t>angular + orbital) momentum for           </a:t>
            </a:r>
          </a:p>
          <a:p>
            <a:r>
              <a:rPr lang="en-US" altLang="ja-JP" dirty="0">
                <a:latin typeface="+mj-lt"/>
                <a:ea typeface="AR P行楷書体H" panose="03000900000000000000" pitchFamily="66" charset="-128"/>
              </a:rPr>
              <a:t> </a:t>
            </a:r>
            <a:r>
              <a:rPr lang="en-US" altLang="ja-JP" dirty="0" smtClean="0">
                <a:latin typeface="+mj-lt"/>
                <a:ea typeface="AR P行楷書体H" panose="03000900000000000000" pitchFamily="66" charset="-128"/>
              </a:rPr>
              <a:t>      scattered electron</a:t>
            </a:r>
            <a:endParaRPr kumimoji="1" lang="ja-JP" altLang="en-US" dirty="0">
              <a:latin typeface="+mj-lt"/>
              <a:ea typeface="AR P行楷書体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1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66950"/>
            <a:ext cx="8486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552" y="965260"/>
            <a:ext cx="777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High </a:t>
            </a:r>
            <a:r>
              <a:rPr kumimoji="1" lang="en-US" altLang="ja-JP" sz="3600" dirty="0" smtClean="0"/>
              <a:t>angular</a:t>
            </a:r>
            <a:r>
              <a:rPr kumimoji="1" lang="en-US" altLang="ja-JP" sz="3200" dirty="0" smtClean="0"/>
              <a:t> momentum is very important 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7944" y="475886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Γ</a:t>
            </a:r>
            <a:r>
              <a:rPr kumimoji="1" lang="en-US" altLang="ja-JP" sz="2400" baseline="-25000" dirty="0" smtClean="0"/>
              <a:t>0 </a:t>
            </a:r>
            <a:r>
              <a:rPr kumimoji="1" lang="en-US" altLang="ja-JP" sz="2400" dirty="0" smtClean="0"/>
              <a:t>: previous calculation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0445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408712" cy="88356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Overlap of wave functions</a:t>
            </a:r>
            <a:endParaRPr kumimoji="1" lang="ja-JP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6139"/>
            <a:ext cx="62344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7" y="2256136"/>
            <a:ext cx="5663530" cy="371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6093296"/>
            <a:ext cx="2390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25326" y="3965348"/>
            <a:ext cx="26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      : current</a:t>
            </a:r>
          </a:p>
          <a:p>
            <a:r>
              <a:rPr kumimoji="1" lang="en-US" altLang="ja-JP" dirty="0" smtClean="0"/>
              <a:t>Dashed: previous</a:t>
            </a:r>
          </a:p>
        </p:txBody>
      </p:sp>
      <p:sp>
        <p:nvSpPr>
          <p:cNvPr id="5" name="左矢印 4"/>
          <p:cNvSpPr/>
          <p:nvPr/>
        </p:nvSpPr>
        <p:spPr>
          <a:xfrm>
            <a:off x="2987824" y="4086036"/>
            <a:ext cx="388789" cy="135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 rot="18261467">
            <a:off x="3326762" y="4697993"/>
            <a:ext cx="388789" cy="135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矢印 9"/>
          <p:cNvSpPr/>
          <p:nvPr/>
        </p:nvSpPr>
        <p:spPr>
          <a:xfrm rot="5074423">
            <a:off x="2201953" y="3897822"/>
            <a:ext cx="900000" cy="13505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1731" y="3510978"/>
            <a:ext cx="202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enhancement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162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11560" y="404664"/>
            <a:ext cx="7128792" cy="883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/>
              <a:t>Not only 1S but also 2S, …, contribute</a:t>
            </a:r>
            <a:endParaRPr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" y="1484784"/>
            <a:ext cx="8625650" cy="16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389025" cy="30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矢印 4"/>
          <p:cNvSpPr/>
          <p:nvPr/>
        </p:nvSpPr>
        <p:spPr>
          <a:xfrm>
            <a:off x="4311626" y="4149080"/>
            <a:ext cx="134049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395947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Rate </a:t>
            </a:r>
            <a:r>
              <a:rPr lang="en-US" altLang="ja-JP" sz="2800" dirty="0" smtClean="0"/>
              <a:t>: much larger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3418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2909606" y="7232"/>
            <a:ext cx="6230993" cy="4453937"/>
            <a:chOff x="2267744" y="2060848"/>
            <a:chExt cx="6264696" cy="4478027"/>
          </a:xfrm>
        </p:grpSpPr>
        <p:sp>
          <p:nvSpPr>
            <p:cNvPr id="7" name="角丸四角形 6"/>
            <p:cNvSpPr/>
            <p:nvPr/>
          </p:nvSpPr>
          <p:spPr bwMode="auto">
            <a:xfrm>
              <a:off x="2267744" y="2060848"/>
              <a:ext cx="6264696" cy="44780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6000" y="2276872"/>
              <a:ext cx="5688000" cy="405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角丸四角形 23"/>
          <p:cNvSpPr/>
          <p:nvPr/>
        </p:nvSpPr>
        <p:spPr bwMode="auto">
          <a:xfrm>
            <a:off x="179512" y="3140968"/>
            <a:ext cx="4320480" cy="9742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323528" y="3284984"/>
            <a:ext cx="424847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Upper bound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with </a:t>
            </a:r>
            <a:r>
              <a:rPr lang="en-US" altLang="ja-JP" dirty="0" smtClean="0">
                <a:latin typeface="Symbol" panose="05050102010706020507" pitchFamily="18" charset="2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dirty="0" smtClean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3e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current limit</a:t>
            </a:r>
          </a:p>
        </p:txBody>
      </p:sp>
      <p:sp>
        <p:nvSpPr>
          <p:cNvPr id="26" name="下矢印 25"/>
          <p:cNvSpPr/>
          <p:nvPr/>
        </p:nvSpPr>
        <p:spPr>
          <a:xfrm rot="10800000">
            <a:off x="7920768" y="692696"/>
            <a:ext cx="694064" cy="1059668"/>
          </a:xfrm>
          <a:prstGeom prst="downArrow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0800000">
            <a:off x="6228184" y="370050"/>
            <a:ext cx="762692" cy="1330758"/>
          </a:xfrm>
          <a:prstGeom prst="downArrow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 rot="5400000">
            <a:off x="5955170" y="101208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Excluded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327992" y="116632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1"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Numerical result</a:t>
            </a:r>
            <a:endParaRPr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5400000">
            <a:off x="7349194" y="152530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Enhancement 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" y="5135706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748336" y="5014337"/>
            <a:ext cx="8000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Large enhancement of the reaction rate by the improvements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188000" y="3782065"/>
            <a:ext cx="2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42059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749099" y="6220690"/>
            <a:ext cx="8000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Example: upper bound for 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pb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nucleus ~3.5    10 </a:t>
            </a:r>
          </a:p>
        </p:txBody>
      </p:sp>
      <p:grpSp>
        <p:nvGrpSpPr>
          <p:cNvPr id="31" name="グループ化 30"/>
          <p:cNvGrpSpPr>
            <a:grpSpLocks noChangeAspect="1"/>
          </p:cNvGrpSpPr>
          <p:nvPr/>
        </p:nvGrpSpPr>
        <p:grpSpPr>
          <a:xfrm rot="2700000">
            <a:off x="6269937" y="6336216"/>
            <a:ext cx="201600" cy="201600"/>
            <a:chOff x="6606240" y="5357134"/>
            <a:chExt cx="252000" cy="25200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6732240" y="5357134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6606240" y="5483134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6738273" y="616530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1600" dirty="0" smtClean="0"/>
              <a:t>18</a:t>
            </a:r>
            <a:endParaRPr kumimoji="1" lang="ja-JP" altLang="en-US" sz="1600" dirty="0"/>
          </a:p>
        </p:txBody>
      </p:sp>
      <p:pic>
        <p:nvPicPr>
          <p:cNvPr id="3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1770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749099" y="5590401"/>
            <a:ext cx="8000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Especially the improvements of electron wave functions</a:t>
            </a:r>
          </a:p>
        </p:txBody>
      </p:sp>
    </p:spTree>
    <p:extLst>
      <p:ext uri="{BB962C8B-B14F-4D97-AF65-F5344CB8AC3E}">
        <p14:creationId xmlns:p14="http://schemas.microsoft.com/office/powerpoint/2010/main" val="4386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992" y="116632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The reason of enhancement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-756592" y="3008500"/>
            <a:ext cx="4916844" cy="501945"/>
          </a:xfrm>
          <a:prstGeom prst="ellipse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380833" y="2862767"/>
            <a:ext cx="582934" cy="53435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975226" y="3172338"/>
            <a:ext cx="242889" cy="1943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4" name="グループ化 35"/>
          <p:cNvGrpSpPr/>
          <p:nvPr/>
        </p:nvGrpSpPr>
        <p:grpSpPr>
          <a:xfrm>
            <a:off x="-477268" y="1923662"/>
            <a:ext cx="4323428" cy="1313665"/>
            <a:chOff x="5458691" y="1271582"/>
            <a:chExt cx="5614167" cy="1374636"/>
          </a:xfrm>
        </p:grpSpPr>
        <p:sp>
          <p:nvSpPr>
            <p:cNvPr id="24" name="フリーフォーム 23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36"/>
          <p:cNvGrpSpPr/>
          <p:nvPr/>
        </p:nvGrpSpPr>
        <p:grpSpPr>
          <a:xfrm>
            <a:off x="1547664" y="1124744"/>
            <a:ext cx="252000" cy="2053421"/>
            <a:chOff x="5458691" y="1271582"/>
            <a:chExt cx="5614167" cy="1374636"/>
          </a:xfrm>
        </p:grpSpPr>
        <p:sp>
          <p:nvSpPr>
            <p:cNvPr id="26" name="フリーフォーム 25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コネクタ 14"/>
          <p:cNvCxnSpPr/>
          <p:nvPr/>
        </p:nvCxnSpPr>
        <p:spPr>
          <a:xfrm rot="16200000" flipH="1">
            <a:off x="1471844" y="2478183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H="1">
            <a:off x="1471844" y="2375920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H="1">
            <a:off x="1483480" y="2298768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 flipH="1">
            <a:off x="1468061" y="2150560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6200000" flipH="1">
            <a:off x="1482332" y="2073408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6200000" flipH="1">
            <a:off x="1486115" y="1974806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16200000" flipH="1">
            <a:off x="1469740" y="2596135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16200000" flipH="1">
            <a:off x="1469740" y="2694618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16200000" flipH="1">
            <a:off x="1469741" y="2797573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6200000" flipH="1">
            <a:off x="1469740" y="2900527"/>
            <a:ext cx="405198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601548" y="2979357"/>
            <a:ext cx="75881" cy="2333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16440000" flipH="1">
            <a:off x="1485066" y="2958048"/>
            <a:ext cx="348470" cy="14158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下矢印 37"/>
          <p:cNvSpPr/>
          <p:nvPr/>
        </p:nvSpPr>
        <p:spPr>
          <a:xfrm rot="19023299">
            <a:off x="4193276" y="3357638"/>
            <a:ext cx="715737" cy="1226909"/>
          </a:xfrm>
          <a:prstGeom prst="downArrow">
            <a:avLst/>
          </a:prstGeom>
          <a:solidFill>
            <a:schemeClr val="tx1">
              <a:lumMod val="75000"/>
              <a:lumOff val="25000"/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1395096" y="3126598"/>
            <a:ext cx="540000" cy="124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475656" y="2996720"/>
            <a:ext cx="388623" cy="34004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3741881" y="4248016"/>
            <a:ext cx="5078591" cy="2421344"/>
            <a:chOff x="3741881" y="4248016"/>
            <a:chExt cx="5078591" cy="2421344"/>
          </a:xfrm>
        </p:grpSpPr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5635885" y="6093296"/>
              <a:ext cx="1152784" cy="3511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741881" y="6041928"/>
              <a:ext cx="4991004" cy="627432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837598" y="5859761"/>
              <a:ext cx="728668" cy="66794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516861" y="6246726"/>
              <a:ext cx="303611" cy="2428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grpSp>
          <p:nvGrpSpPr>
            <p:cNvPr id="97" name="グループ化 96"/>
            <p:cNvGrpSpPr/>
            <p:nvPr/>
          </p:nvGrpSpPr>
          <p:grpSpPr>
            <a:xfrm>
              <a:off x="3872477" y="4248016"/>
              <a:ext cx="4680000" cy="2088000"/>
              <a:chOff x="3026494" y="4541863"/>
              <a:chExt cx="5404285" cy="1642082"/>
            </a:xfrm>
          </p:grpSpPr>
          <p:sp>
            <p:nvSpPr>
              <p:cNvPr id="75" name="フリーフォーム 74"/>
              <p:cNvSpPr/>
              <p:nvPr/>
            </p:nvSpPr>
            <p:spPr>
              <a:xfrm>
                <a:off x="3026494" y="4545490"/>
                <a:ext cx="2720667" cy="1638455"/>
              </a:xfrm>
              <a:custGeom>
                <a:avLst/>
                <a:gdLst>
                  <a:gd name="connsiteX0" fmla="*/ 0 w 2826327"/>
                  <a:gd name="connsiteY0" fmla="*/ 1371600 h 1371600"/>
                  <a:gd name="connsiteX1" fmla="*/ 609600 w 2826327"/>
                  <a:gd name="connsiteY1" fmla="*/ 1191491 h 1371600"/>
                  <a:gd name="connsiteX2" fmla="*/ 1357745 w 2826327"/>
                  <a:gd name="connsiteY2" fmla="*/ 457200 h 1371600"/>
                  <a:gd name="connsiteX3" fmla="*/ 1787236 w 2826327"/>
                  <a:gd name="connsiteY3" fmla="*/ 138546 h 1371600"/>
                  <a:gd name="connsiteX4" fmla="*/ 2133600 w 2826327"/>
                  <a:gd name="connsiteY4" fmla="*/ 27709 h 1371600"/>
                  <a:gd name="connsiteX5" fmla="*/ 2826327 w 2826327"/>
                  <a:gd name="connsiteY5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327" h="1371600">
                    <a:moveTo>
                      <a:pt x="0" y="1371600"/>
                    </a:moveTo>
                    <a:cubicBezTo>
                      <a:pt x="191654" y="1357745"/>
                      <a:pt x="383309" y="1343891"/>
                      <a:pt x="609600" y="1191491"/>
                    </a:cubicBezTo>
                    <a:cubicBezTo>
                      <a:pt x="835891" y="1039091"/>
                      <a:pt x="1161472" y="632691"/>
                      <a:pt x="1357745" y="457200"/>
                    </a:cubicBezTo>
                    <a:cubicBezTo>
                      <a:pt x="1554018" y="281709"/>
                      <a:pt x="1657927" y="210128"/>
                      <a:pt x="1787236" y="138546"/>
                    </a:cubicBezTo>
                    <a:cubicBezTo>
                      <a:pt x="1916545" y="66964"/>
                      <a:pt x="1960418" y="50800"/>
                      <a:pt x="2133600" y="27709"/>
                    </a:cubicBezTo>
                    <a:cubicBezTo>
                      <a:pt x="2306782" y="4618"/>
                      <a:pt x="2566554" y="2309"/>
                      <a:pt x="2826327" y="0"/>
                    </a:cubicBezTo>
                  </a:path>
                </a:pathLst>
              </a:cu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/>
              <p:cNvSpPr/>
              <p:nvPr/>
            </p:nvSpPr>
            <p:spPr>
              <a:xfrm flipH="1">
                <a:off x="5710112" y="4541863"/>
                <a:ext cx="2720667" cy="1638455"/>
              </a:xfrm>
              <a:custGeom>
                <a:avLst/>
                <a:gdLst>
                  <a:gd name="connsiteX0" fmla="*/ 0 w 2826327"/>
                  <a:gd name="connsiteY0" fmla="*/ 1371600 h 1371600"/>
                  <a:gd name="connsiteX1" fmla="*/ 609600 w 2826327"/>
                  <a:gd name="connsiteY1" fmla="*/ 1191491 h 1371600"/>
                  <a:gd name="connsiteX2" fmla="*/ 1357745 w 2826327"/>
                  <a:gd name="connsiteY2" fmla="*/ 457200 h 1371600"/>
                  <a:gd name="connsiteX3" fmla="*/ 1787236 w 2826327"/>
                  <a:gd name="connsiteY3" fmla="*/ 138546 h 1371600"/>
                  <a:gd name="connsiteX4" fmla="*/ 2133600 w 2826327"/>
                  <a:gd name="connsiteY4" fmla="*/ 27709 h 1371600"/>
                  <a:gd name="connsiteX5" fmla="*/ 2826327 w 2826327"/>
                  <a:gd name="connsiteY5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327" h="1371600">
                    <a:moveTo>
                      <a:pt x="0" y="1371600"/>
                    </a:moveTo>
                    <a:cubicBezTo>
                      <a:pt x="191654" y="1357745"/>
                      <a:pt x="383309" y="1343891"/>
                      <a:pt x="609600" y="1191491"/>
                    </a:cubicBezTo>
                    <a:cubicBezTo>
                      <a:pt x="835891" y="1039091"/>
                      <a:pt x="1161472" y="632691"/>
                      <a:pt x="1357745" y="457200"/>
                    </a:cubicBezTo>
                    <a:cubicBezTo>
                      <a:pt x="1554018" y="281709"/>
                      <a:pt x="1657927" y="210128"/>
                      <a:pt x="1787236" y="138546"/>
                    </a:cubicBezTo>
                    <a:cubicBezTo>
                      <a:pt x="1916545" y="66964"/>
                      <a:pt x="1960418" y="50800"/>
                      <a:pt x="2133600" y="27709"/>
                    </a:cubicBezTo>
                    <a:cubicBezTo>
                      <a:pt x="2306782" y="4618"/>
                      <a:pt x="2566554" y="2309"/>
                      <a:pt x="2826327" y="0"/>
                    </a:cubicBezTo>
                  </a:path>
                </a:pathLst>
              </a:cu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36"/>
            <p:cNvGrpSpPr/>
            <p:nvPr/>
          </p:nvGrpSpPr>
          <p:grpSpPr>
            <a:xfrm>
              <a:off x="5852565" y="4329320"/>
              <a:ext cx="720000" cy="1947210"/>
              <a:chOff x="5458691" y="1271582"/>
              <a:chExt cx="5614167" cy="1374636"/>
            </a:xfrm>
          </p:grpSpPr>
          <p:sp>
            <p:nvSpPr>
              <p:cNvPr id="94" name="フリーフォーム 93"/>
              <p:cNvSpPr/>
              <p:nvPr/>
            </p:nvSpPr>
            <p:spPr>
              <a:xfrm>
                <a:off x="5458691" y="1274618"/>
                <a:ext cx="2826327" cy="1371600"/>
              </a:xfrm>
              <a:custGeom>
                <a:avLst/>
                <a:gdLst>
                  <a:gd name="connsiteX0" fmla="*/ 0 w 2826327"/>
                  <a:gd name="connsiteY0" fmla="*/ 1371600 h 1371600"/>
                  <a:gd name="connsiteX1" fmla="*/ 609600 w 2826327"/>
                  <a:gd name="connsiteY1" fmla="*/ 1191491 h 1371600"/>
                  <a:gd name="connsiteX2" fmla="*/ 1357745 w 2826327"/>
                  <a:gd name="connsiteY2" fmla="*/ 457200 h 1371600"/>
                  <a:gd name="connsiteX3" fmla="*/ 1787236 w 2826327"/>
                  <a:gd name="connsiteY3" fmla="*/ 138546 h 1371600"/>
                  <a:gd name="connsiteX4" fmla="*/ 2133600 w 2826327"/>
                  <a:gd name="connsiteY4" fmla="*/ 27709 h 1371600"/>
                  <a:gd name="connsiteX5" fmla="*/ 2826327 w 2826327"/>
                  <a:gd name="connsiteY5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327" h="1371600">
                    <a:moveTo>
                      <a:pt x="0" y="1371600"/>
                    </a:moveTo>
                    <a:cubicBezTo>
                      <a:pt x="191654" y="1357745"/>
                      <a:pt x="383309" y="1343891"/>
                      <a:pt x="609600" y="1191491"/>
                    </a:cubicBezTo>
                    <a:cubicBezTo>
                      <a:pt x="835891" y="1039091"/>
                      <a:pt x="1161472" y="632691"/>
                      <a:pt x="1357745" y="457200"/>
                    </a:cubicBezTo>
                    <a:cubicBezTo>
                      <a:pt x="1554018" y="281709"/>
                      <a:pt x="1657927" y="210128"/>
                      <a:pt x="1787236" y="138546"/>
                    </a:cubicBezTo>
                    <a:cubicBezTo>
                      <a:pt x="1916545" y="66964"/>
                      <a:pt x="1960418" y="50800"/>
                      <a:pt x="2133600" y="27709"/>
                    </a:cubicBezTo>
                    <a:cubicBezTo>
                      <a:pt x="2306782" y="4618"/>
                      <a:pt x="2566554" y="2309"/>
                      <a:pt x="2826327" y="0"/>
                    </a:cubicBezTo>
                  </a:path>
                </a:pathLst>
              </a:cu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 94"/>
              <p:cNvSpPr/>
              <p:nvPr/>
            </p:nvSpPr>
            <p:spPr>
              <a:xfrm flipH="1">
                <a:off x="8246531" y="1271582"/>
                <a:ext cx="2826327" cy="1371600"/>
              </a:xfrm>
              <a:custGeom>
                <a:avLst/>
                <a:gdLst>
                  <a:gd name="connsiteX0" fmla="*/ 0 w 2826327"/>
                  <a:gd name="connsiteY0" fmla="*/ 1371600 h 1371600"/>
                  <a:gd name="connsiteX1" fmla="*/ 609600 w 2826327"/>
                  <a:gd name="connsiteY1" fmla="*/ 1191491 h 1371600"/>
                  <a:gd name="connsiteX2" fmla="*/ 1357745 w 2826327"/>
                  <a:gd name="connsiteY2" fmla="*/ 457200 h 1371600"/>
                  <a:gd name="connsiteX3" fmla="*/ 1787236 w 2826327"/>
                  <a:gd name="connsiteY3" fmla="*/ 138546 h 1371600"/>
                  <a:gd name="connsiteX4" fmla="*/ 2133600 w 2826327"/>
                  <a:gd name="connsiteY4" fmla="*/ 27709 h 1371600"/>
                  <a:gd name="connsiteX5" fmla="*/ 2826327 w 2826327"/>
                  <a:gd name="connsiteY5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327" h="1371600">
                    <a:moveTo>
                      <a:pt x="0" y="1371600"/>
                    </a:moveTo>
                    <a:cubicBezTo>
                      <a:pt x="191654" y="1357745"/>
                      <a:pt x="383309" y="1343891"/>
                      <a:pt x="609600" y="1191491"/>
                    </a:cubicBezTo>
                    <a:cubicBezTo>
                      <a:pt x="835891" y="1039091"/>
                      <a:pt x="1161472" y="632691"/>
                      <a:pt x="1357745" y="457200"/>
                    </a:cubicBezTo>
                    <a:cubicBezTo>
                      <a:pt x="1554018" y="281709"/>
                      <a:pt x="1657927" y="210128"/>
                      <a:pt x="1787236" y="138546"/>
                    </a:cubicBezTo>
                    <a:cubicBezTo>
                      <a:pt x="1916545" y="66964"/>
                      <a:pt x="1960418" y="50800"/>
                      <a:pt x="2133600" y="27709"/>
                    </a:cubicBezTo>
                    <a:cubicBezTo>
                      <a:pt x="2306782" y="4618"/>
                      <a:pt x="2566554" y="2309"/>
                      <a:pt x="2826327" y="0"/>
                    </a:cubicBezTo>
                  </a:path>
                </a:pathLst>
              </a:cu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9" name="直線コネクタ 78"/>
            <p:cNvCxnSpPr/>
            <p:nvPr/>
          </p:nvCxnSpPr>
          <p:spPr>
            <a:xfrm rot="16200000" flipH="1">
              <a:off x="6022670" y="5477625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16200000" flipH="1">
              <a:off x="6022670" y="5380651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6200000" flipH="1">
              <a:off x="6055918" y="5307490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6200000" flipH="1">
              <a:off x="6011861" y="5166947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16200000" flipH="1">
              <a:off x="6052638" y="5093786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16200000" flipH="1">
              <a:off x="6034251" y="4834822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16440000" flipH="1">
              <a:off x="6050114" y="4917839"/>
              <a:ext cx="330446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6124975" y="4401133"/>
              <a:ext cx="216802" cy="22131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6229778" y="4407455"/>
              <a:ext cx="145189" cy="15088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rot="16200000" flipH="1">
              <a:off x="6016659" y="5589475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6200000" flipH="1">
              <a:off x="6016659" y="5682865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6200000" flipH="1">
              <a:off x="6016663" y="5780494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rot="16200000" flipH="1">
              <a:off x="6016659" y="5878123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6006520" y="6088005"/>
              <a:ext cx="216802" cy="22131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6440000" flipH="1">
              <a:off x="6006303" y="5932669"/>
              <a:ext cx="330446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6" name="円/楕円 95"/>
            <p:cNvSpPr/>
            <p:nvPr/>
          </p:nvSpPr>
          <p:spPr>
            <a:xfrm>
              <a:off x="6504604" y="6056326"/>
              <a:ext cx="485778" cy="425056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/>
            <p:nvPr/>
          </p:nvCxnSpPr>
          <p:spPr>
            <a:xfrm rot="16200000" flipH="1">
              <a:off x="6065482" y="5050846"/>
              <a:ext cx="384239" cy="40451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6068589" y="4772953"/>
              <a:ext cx="337650" cy="34677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6140597" y="4509120"/>
              <a:ext cx="216802" cy="22131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6096256" y="4595426"/>
              <a:ext cx="245521" cy="22737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6111100" y="4713793"/>
              <a:ext cx="245521" cy="22737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09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7250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テキスト ボックス 8"/>
          <p:cNvSpPr txBox="1">
            <a:spLocks noChangeArrowheads="1"/>
          </p:cNvSpPr>
          <p:nvPr/>
        </p:nvSpPr>
        <p:spPr bwMode="auto">
          <a:xfrm>
            <a:off x="5076057" y="1340768"/>
            <a:ext cx="3744415" cy="6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of initial electron approaches to nucleus </a:t>
            </a:r>
          </a:p>
        </p:txBody>
      </p:sp>
      <p:sp>
        <p:nvSpPr>
          <p:cNvPr id="111" name="テキスト ボックス 8"/>
          <p:cNvSpPr txBox="1">
            <a:spLocks noChangeArrowheads="1"/>
          </p:cNvSpPr>
          <p:nvPr/>
        </p:nvSpPr>
        <p:spPr bwMode="auto">
          <a:xfrm>
            <a:off x="5837598" y="2009727"/>
            <a:ext cx="311956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Increase of overlap</a:t>
            </a:r>
          </a:p>
        </p:txBody>
      </p:sp>
      <p:pic>
        <p:nvPicPr>
          <p:cNvPr id="11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9531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テキスト ボックス 8"/>
          <p:cNvSpPr txBox="1">
            <a:spLocks noChangeArrowheads="1"/>
          </p:cNvSpPr>
          <p:nvPr/>
        </p:nvSpPr>
        <p:spPr bwMode="auto">
          <a:xfrm>
            <a:off x="5076057" y="2723049"/>
            <a:ext cx="3744415" cy="6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 density of muon at nucleus becomes smaller</a:t>
            </a:r>
          </a:p>
        </p:txBody>
      </p:sp>
      <p:sp>
        <p:nvSpPr>
          <p:cNvPr id="114" name="テキスト ボックス 8"/>
          <p:cNvSpPr txBox="1">
            <a:spLocks noChangeArrowheads="1"/>
          </p:cNvSpPr>
          <p:nvPr/>
        </p:nvSpPr>
        <p:spPr bwMode="auto">
          <a:xfrm>
            <a:off x="6444208" y="3392008"/>
            <a:ext cx="2512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Decrease of overlap</a:t>
            </a:r>
          </a:p>
        </p:txBody>
      </p:sp>
      <p:pic>
        <p:nvPicPr>
          <p:cNvPr id="115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5" y="3982474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テキスト ボックス 8"/>
          <p:cNvSpPr txBox="1">
            <a:spLocks noChangeArrowheads="1"/>
          </p:cNvSpPr>
          <p:nvPr/>
        </p:nvSpPr>
        <p:spPr bwMode="auto">
          <a:xfrm>
            <a:off x="330680" y="3845992"/>
            <a:ext cx="3198277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 functions of final electron also approach </a:t>
            </a:r>
            <a:b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nucleus </a:t>
            </a:r>
          </a:p>
        </p:txBody>
      </p:sp>
      <p:sp>
        <p:nvSpPr>
          <p:cNvPr id="117" name="テキスト ボックス 8"/>
          <p:cNvSpPr txBox="1">
            <a:spLocks noChangeArrowheads="1"/>
          </p:cNvSpPr>
          <p:nvPr/>
        </p:nvSpPr>
        <p:spPr bwMode="auto">
          <a:xfrm>
            <a:off x="263245" y="4824830"/>
            <a:ext cx="354179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Increase of overlap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3245" y="5872003"/>
            <a:ext cx="3265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 a total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Enhancement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829" y="369332"/>
            <a:ext cx="671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Energy and angular </a:t>
            </a:r>
            <a:r>
              <a:rPr lang="en-US" altLang="ja-JP" sz="3600" dirty="0" err="1" smtClean="0">
                <a:latin typeface="+mj-lt"/>
              </a:rPr>
              <a:t>disribution</a:t>
            </a:r>
            <a:r>
              <a:rPr lang="en-US" altLang="ja-JP" sz="3600" dirty="0" smtClean="0">
                <a:latin typeface="+mj-lt"/>
              </a:rPr>
              <a:t> (g1)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893145" y="6394597"/>
            <a:ext cx="200676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ja-JP" dirty="0" smtClean="0"/>
              <a:t>Peak at half value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テキスト ボックス 229"/>
              <p:cNvSpPr txBox="1"/>
              <p:nvPr/>
            </p:nvSpPr>
            <p:spPr>
              <a:xfrm>
                <a:off x="827584" y="5949280"/>
                <a:ext cx="2938177" cy="3931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174625" indent="-174625" algn="ctr">
                  <a:buFont typeface="Arial" panose="020B0604020202020204" pitchFamily="34" charset="0"/>
                  <a:buChar char="•"/>
                  <a:tabLst>
                    <a:tab pos="873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0" name="テキスト ボックス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49280"/>
                <a:ext cx="2938177" cy="393121"/>
              </a:xfrm>
              <a:prstGeom prst="rect">
                <a:avLst/>
              </a:prstGeom>
              <a:blipFill rotWithShape="0">
                <a:blip r:embed="rId3"/>
                <a:stretch>
                  <a:fillRect t="-3125" b="-140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/>
              <p:cNvSpPr txBox="1"/>
              <p:nvPr/>
            </p:nvSpPr>
            <p:spPr>
              <a:xfrm>
                <a:off x="7786707" y="978775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1" name="テキスト ボックス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07" y="978775"/>
                <a:ext cx="103393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4327" y="2085457"/>
                <a:ext cx="628313" cy="57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den>
                      </m:f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𝚪</m:t>
                          </m:r>
                        </m:num>
                        <m:den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altLang="ja-JP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b="1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7" y="2085457"/>
                <a:ext cx="628313" cy="571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テキスト ボックス 226"/>
              <p:cNvSpPr txBox="1"/>
              <p:nvPr/>
            </p:nvSpPr>
            <p:spPr>
              <a:xfrm>
                <a:off x="815217" y="2218987"/>
                <a:ext cx="1026755" cy="344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873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ja-JP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1" i="0">
                              <a:latin typeface="Cambria Math" panose="02040503050406030204" pitchFamily="18" charset="0"/>
                            </a:rPr>
                            <m:t>𝐌𝐞𝐕</m:t>
                          </m:r>
                        </m:e>
                        <m:sup>
                          <m:r>
                            <a:rPr lang="en-US" altLang="ja-JP" sz="16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ja-JP" sz="1600" b="1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600" b="1"/>
              </a:p>
            </p:txBody>
          </p:sp>
        </mc:Choice>
        <mc:Fallback xmlns="">
          <p:sp>
            <p:nvSpPr>
              <p:cNvPr id="227" name="テキスト ボックス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7" y="2218987"/>
                <a:ext cx="1026755" cy="344453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テキスト ボックス 227"/>
              <p:cNvSpPr txBox="1"/>
              <p:nvPr/>
            </p:nvSpPr>
            <p:spPr>
              <a:xfrm>
                <a:off x="4690252" y="2085457"/>
                <a:ext cx="907300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den>
                      </m:f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𝚪</m:t>
                          </m:r>
                        </m:num>
                        <m:den>
                          <m:r>
                            <a:rPr lang="en-US" altLang="ja-JP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ja-JP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en-US" altLang="ja-JP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den>
                      </m:f>
                    </m:oMath>
                  </m:oMathPara>
                </a14:m>
                <a:endParaRPr kumimoji="1" lang="en-US" altLang="ja-JP" b="1" smtClean="0"/>
              </a:p>
            </p:txBody>
          </p:sp>
        </mc:Choice>
        <mc:Fallback xmlns="">
          <p:sp>
            <p:nvSpPr>
              <p:cNvPr id="228" name="テキスト ボックス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52" y="2085457"/>
                <a:ext cx="907300" cy="5261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テキスト ボックス 231"/>
              <p:cNvSpPr txBox="1"/>
              <p:nvPr/>
            </p:nvSpPr>
            <p:spPr>
              <a:xfrm>
                <a:off x="262163" y="1582638"/>
                <a:ext cx="34467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b="0" dirty="0" smtClean="0"/>
                  <a:t> : </a:t>
                </a:r>
                <a:r>
                  <a:rPr lang="en-US" altLang="ja-JP" sz="2000" dirty="0" smtClean="0"/>
                  <a:t>energy of scattered </a:t>
                </a:r>
                <a:r>
                  <a:rPr lang="en-US" altLang="ja-JP" sz="2000" dirty="0" err="1" smtClean="0"/>
                  <a:t>electrion</a:t>
                </a:r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232" name="テキスト ボックス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3" y="1582638"/>
                <a:ext cx="3446777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2478" t="-26000" r="-4071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テキスト ボックス 232"/>
              <p:cNvSpPr txBox="1"/>
              <p:nvPr/>
            </p:nvSpPr>
            <p:spPr>
              <a:xfrm>
                <a:off x="4794763" y="1582638"/>
                <a:ext cx="3935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ja-JP" sz="2000" b="0" dirty="0" smtClean="0"/>
                  <a:t> : </a:t>
                </a:r>
                <a:r>
                  <a:rPr lang="en-US" altLang="ja-JP" sz="2000" dirty="0" smtClean="0"/>
                  <a:t>angle between scattered electrons</a:t>
                </a:r>
                <a:endParaRPr kumimoji="1" lang="en-US" altLang="ja-JP" sz="2000" b="0" dirty="0" smtClean="0"/>
              </a:p>
            </p:txBody>
          </p:sp>
        </mc:Choice>
        <mc:Fallback xmlns="">
          <p:sp>
            <p:nvSpPr>
              <p:cNvPr id="233" name="テキスト ボックス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63" y="1582638"/>
                <a:ext cx="3935308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326" t="-26000" r="-3256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テキスト ボックス 233"/>
              <p:cNvSpPr txBox="1"/>
              <p:nvPr/>
            </p:nvSpPr>
            <p:spPr>
              <a:xfrm>
                <a:off x="6925010" y="495443"/>
                <a:ext cx="1957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4" name="テキスト ボックス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010" y="495443"/>
                <a:ext cx="1957331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テキスト ボックス 234"/>
          <p:cNvSpPr txBox="1"/>
          <p:nvPr/>
        </p:nvSpPr>
        <p:spPr>
          <a:xfrm>
            <a:off x="6007547" y="5961174"/>
            <a:ext cx="224131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ja-JP" dirty="0" smtClean="0"/>
              <a:t>Almost back to back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テキスト ボックス 235"/>
              <p:cNvSpPr txBox="1"/>
              <p:nvPr/>
            </p:nvSpPr>
            <p:spPr>
              <a:xfrm>
                <a:off x="1930827" y="5582976"/>
                <a:ext cx="1041183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873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ja-JP" sz="1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600" b="1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1600" b="1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1600" b="1" i="0" smtClean="0">
                        <a:latin typeface="Cambria Math" panose="02040503050406030204" pitchFamily="18" charset="0"/>
                      </a:rPr>
                      <m:t>𝐌𝐞𝐕</m:t>
                    </m:r>
                    <m:r>
                      <a:rPr lang="en-US" altLang="ja-JP" sz="1600" b="1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sz="1600" b="1"/>
              </a:p>
            </p:txBody>
          </p:sp>
        </mc:Choice>
        <mc:Fallback xmlns="">
          <p:sp>
            <p:nvSpPr>
              <p:cNvPr id="236" name="テキスト ボックス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827" y="5582976"/>
                <a:ext cx="1041183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テキスト ボックス 236"/>
              <p:cNvSpPr txBox="1"/>
              <p:nvPr/>
            </p:nvSpPr>
            <p:spPr>
              <a:xfrm>
                <a:off x="6417078" y="5541275"/>
                <a:ext cx="696023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873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altLang="ja-JP" sz="1600" b="1" i="0" smtClean="0">
                          <a:latin typeface="Cambria Math" panose="02040503050406030204" pitchFamily="18" charset="0"/>
                        </a:rPr>
                        <m:t>𝛉</m:t>
                      </m:r>
                    </m:oMath>
                  </m:oMathPara>
                </a14:m>
                <a:endParaRPr kumimoji="1" lang="ja-JP" altLang="en-US" sz="1600" b="1"/>
              </a:p>
            </p:txBody>
          </p:sp>
        </mc:Choice>
        <mc:Fallback xmlns="">
          <p:sp>
            <p:nvSpPr>
              <p:cNvPr id="237" name="テキスト ボックス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78" y="5541275"/>
                <a:ext cx="696023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/>
          <p:nvPr/>
        </p:nvCxnSpPr>
        <p:spPr>
          <a:xfrm flipH="1">
            <a:off x="2488439" y="2085457"/>
            <a:ext cx="1359025" cy="26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線矢印コネクタ 237"/>
          <p:cNvCxnSpPr/>
          <p:nvPr/>
        </p:nvCxnSpPr>
        <p:spPr>
          <a:xfrm flipH="1">
            <a:off x="3562954" y="2077808"/>
            <a:ext cx="282042" cy="55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正方形/長方形 238"/>
              <p:cNvSpPr/>
              <p:nvPr/>
            </p:nvSpPr>
            <p:spPr>
              <a:xfrm>
                <a:off x="2055723" y="2160160"/>
                <a:ext cx="482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39" name="正方形/長方形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23" y="2160160"/>
                <a:ext cx="48269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正方形/長方形 239"/>
              <p:cNvSpPr/>
              <p:nvPr/>
            </p:nvSpPr>
            <p:spPr>
              <a:xfrm>
                <a:off x="3191251" y="2475048"/>
                <a:ext cx="482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40" name="正方形/長方形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51" y="2475048"/>
                <a:ext cx="48269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直線矢印コネクタ 241"/>
          <p:cNvCxnSpPr/>
          <p:nvPr/>
        </p:nvCxnSpPr>
        <p:spPr>
          <a:xfrm flipH="1">
            <a:off x="6547680" y="2098051"/>
            <a:ext cx="1359025" cy="26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線矢印コネクタ 242"/>
          <p:cNvCxnSpPr/>
          <p:nvPr/>
        </p:nvCxnSpPr>
        <p:spPr>
          <a:xfrm flipH="1">
            <a:off x="7622195" y="2090402"/>
            <a:ext cx="282042" cy="55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5" name="フリーフォーム 254"/>
          <p:cNvSpPr/>
          <p:nvPr/>
        </p:nvSpPr>
        <p:spPr>
          <a:xfrm rot="854609">
            <a:off x="7516820" y="2221384"/>
            <a:ext cx="253432" cy="160464"/>
          </a:xfrm>
          <a:custGeom>
            <a:avLst/>
            <a:gdLst>
              <a:gd name="connsiteX0" fmla="*/ 0 w 276046"/>
              <a:gd name="connsiteY0" fmla="*/ 0 h 206828"/>
              <a:gd name="connsiteX1" fmla="*/ 54429 w 276046"/>
              <a:gd name="connsiteY1" fmla="*/ 130628 h 206828"/>
              <a:gd name="connsiteX2" fmla="*/ 87086 w 276046"/>
              <a:gd name="connsiteY2" fmla="*/ 163286 h 206828"/>
              <a:gd name="connsiteX3" fmla="*/ 152400 w 276046"/>
              <a:gd name="connsiteY3" fmla="*/ 195943 h 206828"/>
              <a:gd name="connsiteX4" fmla="*/ 261257 w 276046"/>
              <a:gd name="connsiteY4" fmla="*/ 195943 h 206828"/>
              <a:gd name="connsiteX5" fmla="*/ 272143 w 276046"/>
              <a:gd name="connsiteY5" fmla="*/ 206828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46" h="206828">
                <a:moveTo>
                  <a:pt x="0" y="0"/>
                </a:moveTo>
                <a:cubicBezTo>
                  <a:pt x="19957" y="51707"/>
                  <a:pt x="39915" y="103414"/>
                  <a:pt x="54429" y="130628"/>
                </a:cubicBezTo>
                <a:cubicBezTo>
                  <a:pt x="68943" y="157842"/>
                  <a:pt x="70758" y="152400"/>
                  <a:pt x="87086" y="163286"/>
                </a:cubicBezTo>
                <a:cubicBezTo>
                  <a:pt x="103415" y="174172"/>
                  <a:pt x="123372" y="190500"/>
                  <a:pt x="152400" y="195943"/>
                </a:cubicBezTo>
                <a:cubicBezTo>
                  <a:pt x="181428" y="201386"/>
                  <a:pt x="241300" y="194129"/>
                  <a:pt x="261257" y="195943"/>
                </a:cubicBezTo>
                <a:cubicBezTo>
                  <a:pt x="281214" y="197757"/>
                  <a:pt x="276678" y="202292"/>
                  <a:pt x="272143" y="2068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正方形/長方形 255"/>
              <p:cNvSpPr/>
              <p:nvPr/>
            </p:nvSpPr>
            <p:spPr>
              <a:xfrm>
                <a:off x="7210455" y="2197290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56" name="正方形/長方形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55" y="2197290"/>
                <a:ext cx="38536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4720888" y="2816797"/>
            <a:ext cx="3823039" cy="2707217"/>
            <a:chOff x="2898" y="1729"/>
            <a:chExt cx="2484" cy="1759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3008" y="3359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H="1">
              <a:off x="5335" y="3359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902" y="3322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6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20 w 89"/>
                <a:gd name="T11" fmla="*/ 7 h 140"/>
                <a:gd name="T12" fmla="*/ 27 w 89"/>
                <a:gd name="T13" fmla="*/ 4 h 140"/>
                <a:gd name="T14" fmla="*/ 35 w 89"/>
                <a:gd name="T15" fmla="*/ 0 h 140"/>
                <a:gd name="T16" fmla="*/ 46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6 w 89"/>
                <a:gd name="T25" fmla="*/ 13 h 140"/>
                <a:gd name="T26" fmla="*/ 79 w 89"/>
                <a:gd name="T27" fmla="*/ 16 h 140"/>
                <a:gd name="T28" fmla="*/ 84 w 89"/>
                <a:gd name="T29" fmla="*/ 26 h 140"/>
                <a:gd name="T30" fmla="*/ 88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6 w 89"/>
                <a:gd name="T39" fmla="*/ 109 h 140"/>
                <a:gd name="T40" fmla="*/ 81 w 89"/>
                <a:gd name="T41" fmla="*/ 119 h 140"/>
                <a:gd name="T42" fmla="*/ 76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5 w 89"/>
                <a:gd name="T49" fmla="*/ 138 h 140"/>
                <a:gd name="T50" fmla="*/ 46 w 89"/>
                <a:gd name="T51" fmla="*/ 140 h 140"/>
                <a:gd name="T52" fmla="*/ 27 w 89"/>
                <a:gd name="T53" fmla="*/ 136 h 140"/>
                <a:gd name="T54" fmla="*/ 14 w 89"/>
                <a:gd name="T55" fmla="*/ 126 h 140"/>
                <a:gd name="T56" fmla="*/ 6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20 w 89"/>
                <a:gd name="T65" fmla="*/ 89 h 140"/>
                <a:gd name="T66" fmla="*/ 21 w 89"/>
                <a:gd name="T67" fmla="*/ 103 h 140"/>
                <a:gd name="T68" fmla="*/ 27 w 89"/>
                <a:gd name="T69" fmla="*/ 114 h 140"/>
                <a:gd name="T70" fmla="*/ 32 w 89"/>
                <a:gd name="T71" fmla="*/ 119 h 140"/>
                <a:gd name="T72" fmla="*/ 37 w 89"/>
                <a:gd name="T73" fmla="*/ 122 h 140"/>
                <a:gd name="T74" fmla="*/ 46 w 89"/>
                <a:gd name="T75" fmla="*/ 124 h 140"/>
                <a:gd name="T76" fmla="*/ 53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9 w 89"/>
                <a:gd name="T83" fmla="*/ 103 h 140"/>
                <a:gd name="T84" fmla="*/ 72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9 w 89"/>
                <a:gd name="T91" fmla="*/ 35 h 140"/>
                <a:gd name="T92" fmla="*/ 65 w 89"/>
                <a:gd name="T93" fmla="*/ 26 h 140"/>
                <a:gd name="T94" fmla="*/ 60 w 89"/>
                <a:gd name="T95" fmla="*/ 19 h 140"/>
                <a:gd name="T96" fmla="*/ 53 w 89"/>
                <a:gd name="T97" fmla="*/ 16 h 140"/>
                <a:gd name="T98" fmla="*/ 46 w 89"/>
                <a:gd name="T99" fmla="*/ 16 h 140"/>
                <a:gd name="T100" fmla="*/ 37 w 89"/>
                <a:gd name="T101" fmla="*/ 16 h 140"/>
                <a:gd name="T102" fmla="*/ 32 w 89"/>
                <a:gd name="T103" fmla="*/ 19 h 140"/>
                <a:gd name="T104" fmla="*/ 27 w 89"/>
                <a:gd name="T105" fmla="*/ 25 h 140"/>
                <a:gd name="T106" fmla="*/ 21 w 89"/>
                <a:gd name="T107" fmla="*/ 35 h 140"/>
                <a:gd name="T108" fmla="*/ 20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6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1" y="119"/>
                  </a:lnTo>
                  <a:lnTo>
                    <a:pt x="76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46" y="140"/>
                  </a:lnTo>
                  <a:lnTo>
                    <a:pt x="27" y="136"/>
                  </a:lnTo>
                  <a:lnTo>
                    <a:pt x="14" y="126"/>
                  </a:lnTo>
                  <a:lnTo>
                    <a:pt x="6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20" y="89"/>
                  </a:lnTo>
                  <a:lnTo>
                    <a:pt x="21" y="103"/>
                  </a:lnTo>
                  <a:lnTo>
                    <a:pt x="27" y="114"/>
                  </a:lnTo>
                  <a:lnTo>
                    <a:pt x="32" y="119"/>
                  </a:lnTo>
                  <a:lnTo>
                    <a:pt x="37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9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9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7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1" y="35"/>
                  </a:lnTo>
                  <a:lnTo>
                    <a:pt x="20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3008" y="3160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 flipH="1">
              <a:off x="5335" y="3160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1"/>
            <p:cNvSpPr>
              <a:spLocks/>
            </p:cNvSpPr>
            <p:nvPr/>
          </p:nvSpPr>
          <p:spPr bwMode="auto">
            <a:xfrm>
              <a:off x="2908" y="3122"/>
              <a:ext cx="24" cy="69"/>
            </a:xfrm>
            <a:custGeom>
              <a:avLst/>
              <a:gdLst>
                <a:gd name="T0" fmla="*/ 49 w 49"/>
                <a:gd name="T1" fmla="*/ 137 h 137"/>
                <a:gd name="T2" fmla="*/ 31 w 49"/>
                <a:gd name="T3" fmla="*/ 137 h 137"/>
                <a:gd name="T4" fmla="*/ 31 w 49"/>
                <a:gd name="T5" fmla="*/ 31 h 137"/>
                <a:gd name="T6" fmla="*/ 24 w 49"/>
                <a:gd name="T7" fmla="*/ 36 h 137"/>
                <a:gd name="T8" fmla="*/ 15 w 49"/>
                <a:gd name="T9" fmla="*/ 41 h 137"/>
                <a:gd name="T10" fmla="*/ 7 w 49"/>
                <a:gd name="T11" fmla="*/ 47 h 137"/>
                <a:gd name="T12" fmla="*/ 0 w 49"/>
                <a:gd name="T13" fmla="*/ 50 h 137"/>
                <a:gd name="T14" fmla="*/ 0 w 49"/>
                <a:gd name="T15" fmla="*/ 34 h 137"/>
                <a:gd name="T16" fmla="*/ 12 w 49"/>
                <a:gd name="T17" fmla="*/ 28 h 137"/>
                <a:gd name="T18" fmla="*/ 22 w 49"/>
                <a:gd name="T19" fmla="*/ 19 h 137"/>
                <a:gd name="T20" fmla="*/ 31 w 49"/>
                <a:gd name="T21" fmla="*/ 10 h 137"/>
                <a:gd name="T22" fmla="*/ 38 w 49"/>
                <a:gd name="T23" fmla="*/ 0 h 137"/>
                <a:gd name="T24" fmla="*/ 49 w 49"/>
                <a:gd name="T25" fmla="*/ 0 h 137"/>
                <a:gd name="T26" fmla="*/ 49 w 49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37">
                  <a:moveTo>
                    <a:pt x="49" y="137"/>
                  </a:moveTo>
                  <a:lnTo>
                    <a:pt x="31" y="137"/>
                  </a:lnTo>
                  <a:lnTo>
                    <a:pt x="31" y="31"/>
                  </a:lnTo>
                  <a:lnTo>
                    <a:pt x="24" y="36"/>
                  </a:lnTo>
                  <a:lnTo>
                    <a:pt x="15" y="41"/>
                  </a:lnTo>
                  <a:lnTo>
                    <a:pt x="7" y="47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12" y="28"/>
                  </a:lnTo>
                  <a:lnTo>
                    <a:pt x="22" y="19"/>
                  </a:lnTo>
                  <a:lnTo>
                    <a:pt x="31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Line 12"/>
            <p:cNvSpPr>
              <a:spLocks noChangeShapeType="1"/>
            </p:cNvSpPr>
            <p:nvPr/>
          </p:nvSpPr>
          <p:spPr bwMode="auto">
            <a:xfrm>
              <a:off x="3008" y="2961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13"/>
            <p:cNvSpPr>
              <a:spLocks noChangeShapeType="1"/>
            </p:cNvSpPr>
            <p:nvPr/>
          </p:nvSpPr>
          <p:spPr bwMode="auto">
            <a:xfrm flipH="1">
              <a:off x="5335" y="2961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2901" y="2923"/>
              <a:ext cx="44" cy="69"/>
            </a:xfrm>
            <a:custGeom>
              <a:avLst/>
              <a:gdLst>
                <a:gd name="T0" fmla="*/ 89 w 89"/>
                <a:gd name="T1" fmla="*/ 120 h 138"/>
                <a:gd name="T2" fmla="*/ 89 w 89"/>
                <a:gd name="T3" fmla="*/ 138 h 138"/>
                <a:gd name="T4" fmla="*/ 0 w 89"/>
                <a:gd name="T5" fmla="*/ 138 h 138"/>
                <a:gd name="T6" fmla="*/ 0 w 89"/>
                <a:gd name="T7" fmla="*/ 132 h 138"/>
                <a:gd name="T8" fmla="*/ 1 w 89"/>
                <a:gd name="T9" fmla="*/ 125 h 138"/>
                <a:gd name="T10" fmla="*/ 5 w 89"/>
                <a:gd name="T11" fmla="*/ 117 h 138"/>
                <a:gd name="T12" fmla="*/ 12 w 89"/>
                <a:gd name="T13" fmla="*/ 106 h 138"/>
                <a:gd name="T14" fmla="*/ 17 w 89"/>
                <a:gd name="T15" fmla="*/ 101 h 138"/>
                <a:gd name="T16" fmla="*/ 24 w 89"/>
                <a:gd name="T17" fmla="*/ 94 h 138"/>
                <a:gd name="T18" fmla="*/ 33 w 89"/>
                <a:gd name="T19" fmla="*/ 87 h 138"/>
                <a:gd name="T20" fmla="*/ 50 w 89"/>
                <a:gd name="T21" fmla="*/ 69 h 138"/>
                <a:gd name="T22" fmla="*/ 63 w 89"/>
                <a:gd name="T23" fmla="*/ 57 h 138"/>
                <a:gd name="T24" fmla="*/ 66 w 89"/>
                <a:gd name="T25" fmla="*/ 50 h 138"/>
                <a:gd name="T26" fmla="*/ 68 w 89"/>
                <a:gd name="T27" fmla="*/ 45 h 138"/>
                <a:gd name="T28" fmla="*/ 70 w 89"/>
                <a:gd name="T29" fmla="*/ 38 h 138"/>
                <a:gd name="T30" fmla="*/ 68 w 89"/>
                <a:gd name="T31" fmla="*/ 33 h 138"/>
                <a:gd name="T32" fmla="*/ 66 w 89"/>
                <a:gd name="T33" fmla="*/ 28 h 138"/>
                <a:gd name="T34" fmla="*/ 63 w 89"/>
                <a:gd name="T35" fmla="*/ 22 h 138"/>
                <a:gd name="T36" fmla="*/ 57 w 89"/>
                <a:gd name="T37" fmla="*/ 19 h 138"/>
                <a:gd name="T38" fmla="*/ 52 w 89"/>
                <a:gd name="T39" fmla="*/ 17 h 138"/>
                <a:gd name="T40" fmla="*/ 45 w 89"/>
                <a:gd name="T41" fmla="*/ 15 h 138"/>
                <a:gd name="T42" fmla="*/ 38 w 89"/>
                <a:gd name="T43" fmla="*/ 17 h 138"/>
                <a:gd name="T44" fmla="*/ 31 w 89"/>
                <a:gd name="T45" fmla="*/ 19 h 138"/>
                <a:gd name="T46" fmla="*/ 26 w 89"/>
                <a:gd name="T47" fmla="*/ 22 h 138"/>
                <a:gd name="T48" fmla="*/ 22 w 89"/>
                <a:gd name="T49" fmla="*/ 28 h 138"/>
                <a:gd name="T50" fmla="*/ 21 w 89"/>
                <a:gd name="T51" fmla="*/ 33 h 138"/>
                <a:gd name="T52" fmla="*/ 19 w 89"/>
                <a:gd name="T53" fmla="*/ 40 h 138"/>
                <a:gd name="T54" fmla="*/ 1 w 89"/>
                <a:gd name="T55" fmla="*/ 38 h 138"/>
                <a:gd name="T56" fmla="*/ 5 w 89"/>
                <a:gd name="T57" fmla="*/ 22 h 138"/>
                <a:gd name="T58" fmla="*/ 14 w 89"/>
                <a:gd name="T59" fmla="*/ 10 h 138"/>
                <a:gd name="T60" fmla="*/ 28 w 89"/>
                <a:gd name="T61" fmla="*/ 1 h 138"/>
                <a:gd name="T62" fmla="*/ 45 w 89"/>
                <a:gd name="T63" fmla="*/ 0 h 138"/>
                <a:gd name="T64" fmla="*/ 63 w 89"/>
                <a:gd name="T65" fmla="*/ 3 h 138"/>
                <a:gd name="T66" fmla="*/ 77 w 89"/>
                <a:gd name="T67" fmla="*/ 10 h 138"/>
                <a:gd name="T68" fmla="*/ 80 w 89"/>
                <a:gd name="T69" fmla="*/ 17 h 138"/>
                <a:gd name="T70" fmla="*/ 85 w 89"/>
                <a:gd name="T71" fmla="*/ 22 h 138"/>
                <a:gd name="T72" fmla="*/ 87 w 89"/>
                <a:gd name="T73" fmla="*/ 29 h 138"/>
                <a:gd name="T74" fmla="*/ 87 w 89"/>
                <a:gd name="T75" fmla="*/ 38 h 138"/>
                <a:gd name="T76" fmla="*/ 87 w 89"/>
                <a:gd name="T77" fmla="*/ 47 h 138"/>
                <a:gd name="T78" fmla="*/ 83 w 89"/>
                <a:gd name="T79" fmla="*/ 54 h 138"/>
                <a:gd name="T80" fmla="*/ 80 w 89"/>
                <a:gd name="T81" fmla="*/ 62 h 138"/>
                <a:gd name="T82" fmla="*/ 75 w 89"/>
                <a:gd name="T83" fmla="*/ 71 h 138"/>
                <a:gd name="T84" fmla="*/ 70 w 89"/>
                <a:gd name="T85" fmla="*/ 75 h 138"/>
                <a:gd name="T86" fmla="*/ 64 w 89"/>
                <a:gd name="T87" fmla="*/ 82 h 138"/>
                <a:gd name="T88" fmla="*/ 57 w 89"/>
                <a:gd name="T89" fmla="*/ 87 h 138"/>
                <a:gd name="T90" fmla="*/ 49 w 89"/>
                <a:gd name="T91" fmla="*/ 94 h 138"/>
                <a:gd name="T92" fmla="*/ 42 w 89"/>
                <a:gd name="T93" fmla="*/ 99 h 138"/>
                <a:gd name="T94" fmla="*/ 36 w 89"/>
                <a:gd name="T95" fmla="*/ 104 h 138"/>
                <a:gd name="T96" fmla="*/ 33 w 89"/>
                <a:gd name="T97" fmla="*/ 108 h 138"/>
                <a:gd name="T98" fmla="*/ 29 w 89"/>
                <a:gd name="T99" fmla="*/ 111 h 138"/>
                <a:gd name="T100" fmla="*/ 22 w 89"/>
                <a:gd name="T101" fmla="*/ 120 h 138"/>
                <a:gd name="T102" fmla="*/ 89 w 89"/>
                <a:gd name="T103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38">
                  <a:moveTo>
                    <a:pt x="89" y="120"/>
                  </a:moveTo>
                  <a:lnTo>
                    <a:pt x="89" y="138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1" y="125"/>
                  </a:lnTo>
                  <a:lnTo>
                    <a:pt x="5" y="117"/>
                  </a:lnTo>
                  <a:lnTo>
                    <a:pt x="12" y="106"/>
                  </a:lnTo>
                  <a:lnTo>
                    <a:pt x="17" y="101"/>
                  </a:lnTo>
                  <a:lnTo>
                    <a:pt x="24" y="94"/>
                  </a:lnTo>
                  <a:lnTo>
                    <a:pt x="33" y="87"/>
                  </a:lnTo>
                  <a:lnTo>
                    <a:pt x="50" y="69"/>
                  </a:lnTo>
                  <a:lnTo>
                    <a:pt x="63" y="57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70" y="38"/>
                  </a:lnTo>
                  <a:lnTo>
                    <a:pt x="68" y="33"/>
                  </a:lnTo>
                  <a:lnTo>
                    <a:pt x="66" y="28"/>
                  </a:lnTo>
                  <a:lnTo>
                    <a:pt x="63" y="22"/>
                  </a:lnTo>
                  <a:lnTo>
                    <a:pt x="57" y="19"/>
                  </a:lnTo>
                  <a:lnTo>
                    <a:pt x="52" y="17"/>
                  </a:lnTo>
                  <a:lnTo>
                    <a:pt x="45" y="15"/>
                  </a:lnTo>
                  <a:lnTo>
                    <a:pt x="38" y="17"/>
                  </a:lnTo>
                  <a:lnTo>
                    <a:pt x="31" y="19"/>
                  </a:lnTo>
                  <a:lnTo>
                    <a:pt x="26" y="22"/>
                  </a:lnTo>
                  <a:lnTo>
                    <a:pt x="22" y="28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1" y="38"/>
                  </a:lnTo>
                  <a:lnTo>
                    <a:pt x="5" y="22"/>
                  </a:lnTo>
                  <a:lnTo>
                    <a:pt x="14" y="10"/>
                  </a:lnTo>
                  <a:lnTo>
                    <a:pt x="28" y="1"/>
                  </a:lnTo>
                  <a:lnTo>
                    <a:pt x="45" y="0"/>
                  </a:lnTo>
                  <a:lnTo>
                    <a:pt x="63" y="3"/>
                  </a:lnTo>
                  <a:lnTo>
                    <a:pt x="77" y="10"/>
                  </a:lnTo>
                  <a:lnTo>
                    <a:pt x="80" y="17"/>
                  </a:lnTo>
                  <a:lnTo>
                    <a:pt x="85" y="22"/>
                  </a:lnTo>
                  <a:lnTo>
                    <a:pt x="87" y="29"/>
                  </a:lnTo>
                  <a:lnTo>
                    <a:pt x="87" y="38"/>
                  </a:lnTo>
                  <a:lnTo>
                    <a:pt x="87" y="47"/>
                  </a:lnTo>
                  <a:lnTo>
                    <a:pt x="83" y="54"/>
                  </a:lnTo>
                  <a:lnTo>
                    <a:pt x="80" y="62"/>
                  </a:lnTo>
                  <a:lnTo>
                    <a:pt x="75" y="71"/>
                  </a:lnTo>
                  <a:lnTo>
                    <a:pt x="70" y="75"/>
                  </a:lnTo>
                  <a:lnTo>
                    <a:pt x="64" y="82"/>
                  </a:lnTo>
                  <a:lnTo>
                    <a:pt x="57" y="87"/>
                  </a:lnTo>
                  <a:lnTo>
                    <a:pt x="49" y="94"/>
                  </a:lnTo>
                  <a:lnTo>
                    <a:pt x="42" y="99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29" y="111"/>
                  </a:lnTo>
                  <a:lnTo>
                    <a:pt x="22" y="120"/>
                  </a:lnTo>
                  <a:lnTo>
                    <a:pt x="89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15"/>
            <p:cNvSpPr>
              <a:spLocks noChangeShapeType="1"/>
            </p:cNvSpPr>
            <p:nvPr/>
          </p:nvSpPr>
          <p:spPr bwMode="auto">
            <a:xfrm>
              <a:off x="3008" y="2761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H="1">
              <a:off x="5335" y="2761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7"/>
            <p:cNvSpPr>
              <a:spLocks/>
            </p:cNvSpPr>
            <p:nvPr/>
          </p:nvSpPr>
          <p:spPr bwMode="auto">
            <a:xfrm>
              <a:off x="2902" y="2724"/>
              <a:ext cx="44" cy="70"/>
            </a:xfrm>
            <a:custGeom>
              <a:avLst/>
              <a:gdLst>
                <a:gd name="T0" fmla="*/ 18 w 89"/>
                <a:gd name="T1" fmla="*/ 99 h 139"/>
                <a:gd name="T2" fmla="*/ 23 w 89"/>
                <a:gd name="T3" fmla="*/ 113 h 139"/>
                <a:gd name="T4" fmla="*/ 32 w 89"/>
                <a:gd name="T5" fmla="*/ 120 h 139"/>
                <a:gd name="T6" fmla="*/ 44 w 89"/>
                <a:gd name="T7" fmla="*/ 124 h 139"/>
                <a:gd name="T8" fmla="*/ 60 w 89"/>
                <a:gd name="T9" fmla="*/ 120 h 139"/>
                <a:gd name="T10" fmla="*/ 69 w 89"/>
                <a:gd name="T11" fmla="*/ 110 h 139"/>
                <a:gd name="T12" fmla="*/ 72 w 89"/>
                <a:gd name="T13" fmla="*/ 96 h 139"/>
                <a:gd name="T14" fmla="*/ 69 w 89"/>
                <a:gd name="T15" fmla="*/ 82 h 139"/>
                <a:gd name="T16" fmla="*/ 60 w 89"/>
                <a:gd name="T17" fmla="*/ 73 h 139"/>
                <a:gd name="T18" fmla="*/ 46 w 89"/>
                <a:gd name="T19" fmla="*/ 69 h 139"/>
                <a:gd name="T20" fmla="*/ 34 w 89"/>
                <a:gd name="T21" fmla="*/ 71 h 139"/>
                <a:gd name="T22" fmla="*/ 39 w 89"/>
                <a:gd name="T23" fmla="*/ 56 h 139"/>
                <a:gd name="T24" fmla="*/ 51 w 89"/>
                <a:gd name="T25" fmla="*/ 54 h 139"/>
                <a:gd name="T26" fmla="*/ 62 w 89"/>
                <a:gd name="T27" fmla="*/ 47 h 139"/>
                <a:gd name="T28" fmla="*/ 65 w 89"/>
                <a:gd name="T29" fmla="*/ 35 h 139"/>
                <a:gd name="T30" fmla="*/ 62 w 89"/>
                <a:gd name="T31" fmla="*/ 24 h 139"/>
                <a:gd name="T32" fmla="*/ 55 w 89"/>
                <a:gd name="T33" fmla="*/ 17 h 139"/>
                <a:gd name="T34" fmla="*/ 44 w 89"/>
                <a:gd name="T35" fmla="*/ 15 h 139"/>
                <a:gd name="T36" fmla="*/ 32 w 89"/>
                <a:gd name="T37" fmla="*/ 17 h 139"/>
                <a:gd name="T38" fmla="*/ 25 w 89"/>
                <a:gd name="T39" fmla="*/ 26 h 139"/>
                <a:gd name="T40" fmla="*/ 20 w 89"/>
                <a:gd name="T41" fmla="*/ 38 h 139"/>
                <a:gd name="T42" fmla="*/ 6 w 89"/>
                <a:gd name="T43" fmla="*/ 24 h 139"/>
                <a:gd name="T44" fmla="*/ 16 w 89"/>
                <a:gd name="T45" fmla="*/ 8 h 139"/>
                <a:gd name="T46" fmla="*/ 32 w 89"/>
                <a:gd name="T47" fmla="*/ 0 h 139"/>
                <a:gd name="T48" fmla="*/ 53 w 89"/>
                <a:gd name="T49" fmla="*/ 1 h 139"/>
                <a:gd name="T50" fmla="*/ 69 w 89"/>
                <a:gd name="T51" fmla="*/ 8 h 139"/>
                <a:gd name="T52" fmla="*/ 77 w 89"/>
                <a:gd name="T53" fmla="*/ 17 h 139"/>
                <a:gd name="T54" fmla="*/ 82 w 89"/>
                <a:gd name="T55" fmla="*/ 35 h 139"/>
                <a:gd name="T56" fmla="*/ 77 w 89"/>
                <a:gd name="T57" fmla="*/ 50 h 139"/>
                <a:gd name="T58" fmla="*/ 69 w 89"/>
                <a:gd name="T59" fmla="*/ 59 h 139"/>
                <a:gd name="T60" fmla="*/ 70 w 89"/>
                <a:gd name="T61" fmla="*/ 64 h 139"/>
                <a:gd name="T62" fmla="*/ 82 w 89"/>
                <a:gd name="T63" fmla="*/ 73 h 139"/>
                <a:gd name="T64" fmla="*/ 89 w 89"/>
                <a:gd name="T65" fmla="*/ 87 h 139"/>
                <a:gd name="T66" fmla="*/ 88 w 89"/>
                <a:gd name="T67" fmla="*/ 113 h 139"/>
                <a:gd name="T68" fmla="*/ 62 w 89"/>
                <a:gd name="T69" fmla="*/ 136 h 139"/>
                <a:gd name="T70" fmla="*/ 27 w 89"/>
                <a:gd name="T71" fmla="*/ 138 h 139"/>
                <a:gd name="T72" fmla="*/ 9 w 89"/>
                <a:gd name="T73" fmla="*/ 124 h 139"/>
                <a:gd name="T74" fmla="*/ 2 w 89"/>
                <a:gd name="T75" fmla="*/ 1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39">
                  <a:moveTo>
                    <a:pt x="0" y="101"/>
                  </a:moveTo>
                  <a:lnTo>
                    <a:pt x="18" y="99"/>
                  </a:lnTo>
                  <a:lnTo>
                    <a:pt x="20" y="108"/>
                  </a:lnTo>
                  <a:lnTo>
                    <a:pt x="23" y="113"/>
                  </a:lnTo>
                  <a:lnTo>
                    <a:pt x="27" y="118"/>
                  </a:lnTo>
                  <a:lnTo>
                    <a:pt x="32" y="120"/>
                  </a:lnTo>
                  <a:lnTo>
                    <a:pt x="37" y="124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60" y="120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2" y="103"/>
                  </a:lnTo>
                  <a:lnTo>
                    <a:pt x="72" y="96"/>
                  </a:lnTo>
                  <a:lnTo>
                    <a:pt x="72" y="89"/>
                  </a:lnTo>
                  <a:lnTo>
                    <a:pt x="69" y="82"/>
                  </a:lnTo>
                  <a:lnTo>
                    <a:pt x="65" y="76"/>
                  </a:lnTo>
                  <a:lnTo>
                    <a:pt x="60" y="73"/>
                  </a:lnTo>
                  <a:lnTo>
                    <a:pt x="53" y="69"/>
                  </a:lnTo>
                  <a:lnTo>
                    <a:pt x="46" y="69"/>
                  </a:lnTo>
                  <a:lnTo>
                    <a:pt x="41" y="69"/>
                  </a:lnTo>
                  <a:lnTo>
                    <a:pt x="34" y="71"/>
                  </a:lnTo>
                  <a:lnTo>
                    <a:pt x="35" y="56"/>
                  </a:lnTo>
                  <a:lnTo>
                    <a:pt x="39" y="56"/>
                  </a:lnTo>
                  <a:lnTo>
                    <a:pt x="46" y="56"/>
                  </a:lnTo>
                  <a:lnTo>
                    <a:pt x="51" y="54"/>
                  </a:lnTo>
                  <a:lnTo>
                    <a:pt x="56" y="50"/>
                  </a:lnTo>
                  <a:lnTo>
                    <a:pt x="62" y="47"/>
                  </a:lnTo>
                  <a:lnTo>
                    <a:pt x="63" y="42"/>
                  </a:lnTo>
                  <a:lnTo>
                    <a:pt x="65" y="35"/>
                  </a:lnTo>
                  <a:lnTo>
                    <a:pt x="63" y="29"/>
                  </a:lnTo>
                  <a:lnTo>
                    <a:pt x="62" y="24"/>
                  </a:lnTo>
                  <a:lnTo>
                    <a:pt x="58" y="21"/>
                  </a:lnTo>
                  <a:lnTo>
                    <a:pt x="55" y="17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31"/>
                  </a:lnTo>
                  <a:lnTo>
                    <a:pt x="20" y="38"/>
                  </a:lnTo>
                  <a:lnTo>
                    <a:pt x="2" y="35"/>
                  </a:lnTo>
                  <a:lnTo>
                    <a:pt x="6" y="24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1"/>
                  </a:lnTo>
                  <a:lnTo>
                    <a:pt x="63" y="5"/>
                  </a:lnTo>
                  <a:lnTo>
                    <a:pt x="69" y="8"/>
                  </a:lnTo>
                  <a:lnTo>
                    <a:pt x="74" y="12"/>
                  </a:lnTo>
                  <a:lnTo>
                    <a:pt x="77" y="17"/>
                  </a:lnTo>
                  <a:lnTo>
                    <a:pt x="81" y="26"/>
                  </a:lnTo>
                  <a:lnTo>
                    <a:pt x="82" y="35"/>
                  </a:lnTo>
                  <a:lnTo>
                    <a:pt x="81" y="43"/>
                  </a:lnTo>
                  <a:lnTo>
                    <a:pt x="77" y="50"/>
                  </a:lnTo>
                  <a:lnTo>
                    <a:pt x="74" y="54"/>
                  </a:lnTo>
                  <a:lnTo>
                    <a:pt x="69" y="59"/>
                  </a:lnTo>
                  <a:lnTo>
                    <a:pt x="63" y="61"/>
                  </a:lnTo>
                  <a:lnTo>
                    <a:pt x="70" y="64"/>
                  </a:lnTo>
                  <a:lnTo>
                    <a:pt x="77" y="68"/>
                  </a:lnTo>
                  <a:lnTo>
                    <a:pt x="82" y="73"/>
                  </a:lnTo>
                  <a:lnTo>
                    <a:pt x="88" y="80"/>
                  </a:lnTo>
                  <a:lnTo>
                    <a:pt x="89" y="87"/>
                  </a:lnTo>
                  <a:lnTo>
                    <a:pt x="89" y="96"/>
                  </a:lnTo>
                  <a:lnTo>
                    <a:pt x="88" y="113"/>
                  </a:lnTo>
                  <a:lnTo>
                    <a:pt x="77" y="127"/>
                  </a:lnTo>
                  <a:lnTo>
                    <a:pt x="62" y="136"/>
                  </a:lnTo>
                  <a:lnTo>
                    <a:pt x="44" y="139"/>
                  </a:lnTo>
                  <a:lnTo>
                    <a:pt x="27" y="138"/>
                  </a:lnTo>
                  <a:lnTo>
                    <a:pt x="14" y="129"/>
                  </a:lnTo>
                  <a:lnTo>
                    <a:pt x="9" y="124"/>
                  </a:lnTo>
                  <a:lnTo>
                    <a:pt x="4" y="117"/>
                  </a:lnTo>
                  <a:lnTo>
                    <a:pt x="2" y="11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Line 18"/>
            <p:cNvSpPr>
              <a:spLocks noChangeShapeType="1"/>
            </p:cNvSpPr>
            <p:nvPr/>
          </p:nvSpPr>
          <p:spPr bwMode="auto">
            <a:xfrm>
              <a:off x="3008" y="2562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19"/>
            <p:cNvSpPr>
              <a:spLocks noChangeShapeType="1"/>
            </p:cNvSpPr>
            <p:nvPr/>
          </p:nvSpPr>
          <p:spPr bwMode="auto">
            <a:xfrm flipH="1">
              <a:off x="5335" y="2562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0"/>
            <p:cNvSpPr>
              <a:spLocks noEditPoints="1"/>
            </p:cNvSpPr>
            <p:nvPr/>
          </p:nvSpPr>
          <p:spPr bwMode="auto">
            <a:xfrm>
              <a:off x="2898" y="2526"/>
              <a:ext cx="48" cy="68"/>
            </a:xfrm>
            <a:custGeom>
              <a:avLst/>
              <a:gdLst>
                <a:gd name="T0" fmla="*/ 63 w 96"/>
                <a:gd name="T1" fmla="*/ 137 h 137"/>
                <a:gd name="T2" fmla="*/ 63 w 96"/>
                <a:gd name="T3" fmla="*/ 103 h 137"/>
                <a:gd name="T4" fmla="*/ 0 w 96"/>
                <a:gd name="T5" fmla="*/ 103 h 137"/>
                <a:gd name="T6" fmla="*/ 0 w 96"/>
                <a:gd name="T7" fmla="*/ 86 h 137"/>
                <a:gd name="T8" fmla="*/ 67 w 96"/>
                <a:gd name="T9" fmla="*/ 0 h 137"/>
                <a:gd name="T10" fmla="*/ 81 w 96"/>
                <a:gd name="T11" fmla="*/ 0 h 137"/>
                <a:gd name="T12" fmla="*/ 81 w 96"/>
                <a:gd name="T13" fmla="*/ 86 h 137"/>
                <a:gd name="T14" fmla="*/ 96 w 96"/>
                <a:gd name="T15" fmla="*/ 86 h 137"/>
                <a:gd name="T16" fmla="*/ 96 w 96"/>
                <a:gd name="T17" fmla="*/ 103 h 137"/>
                <a:gd name="T18" fmla="*/ 81 w 96"/>
                <a:gd name="T19" fmla="*/ 103 h 137"/>
                <a:gd name="T20" fmla="*/ 81 w 96"/>
                <a:gd name="T21" fmla="*/ 137 h 137"/>
                <a:gd name="T22" fmla="*/ 63 w 96"/>
                <a:gd name="T23" fmla="*/ 137 h 137"/>
                <a:gd name="T24" fmla="*/ 63 w 96"/>
                <a:gd name="T25" fmla="*/ 86 h 137"/>
                <a:gd name="T26" fmla="*/ 63 w 96"/>
                <a:gd name="T27" fmla="*/ 34 h 137"/>
                <a:gd name="T28" fmla="*/ 23 w 96"/>
                <a:gd name="T29" fmla="*/ 86 h 137"/>
                <a:gd name="T30" fmla="*/ 63 w 96"/>
                <a:gd name="T31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7">
                  <a:moveTo>
                    <a:pt x="63" y="137"/>
                  </a:moveTo>
                  <a:lnTo>
                    <a:pt x="63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81" y="86"/>
                  </a:lnTo>
                  <a:lnTo>
                    <a:pt x="96" y="86"/>
                  </a:lnTo>
                  <a:lnTo>
                    <a:pt x="96" y="103"/>
                  </a:lnTo>
                  <a:lnTo>
                    <a:pt x="81" y="103"/>
                  </a:lnTo>
                  <a:lnTo>
                    <a:pt x="81" y="137"/>
                  </a:lnTo>
                  <a:lnTo>
                    <a:pt x="63" y="137"/>
                  </a:lnTo>
                  <a:close/>
                  <a:moveTo>
                    <a:pt x="63" y="86"/>
                  </a:moveTo>
                  <a:lnTo>
                    <a:pt x="63" y="34"/>
                  </a:lnTo>
                  <a:lnTo>
                    <a:pt x="23" y="86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>
              <a:off x="3008" y="2363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 flipH="1">
              <a:off x="5335" y="2363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3"/>
            <p:cNvSpPr>
              <a:spLocks/>
            </p:cNvSpPr>
            <p:nvPr/>
          </p:nvSpPr>
          <p:spPr bwMode="auto">
            <a:xfrm>
              <a:off x="2902" y="2327"/>
              <a:ext cx="44" cy="69"/>
            </a:xfrm>
            <a:custGeom>
              <a:avLst/>
              <a:gdLst>
                <a:gd name="T0" fmla="*/ 0 w 89"/>
                <a:gd name="T1" fmla="*/ 100 h 138"/>
                <a:gd name="T2" fmla="*/ 18 w 89"/>
                <a:gd name="T3" fmla="*/ 98 h 138"/>
                <a:gd name="T4" fmla="*/ 20 w 89"/>
                <a:gd name="T5" fmla="*/ 105 h 138"/>
                <a:gd name="T6" fmla="*/ 23 w 89"/>
                <a:gd name="T7" fmla="*/ 112 h 138"/>
                <a:gd name="T8" fmla="*/ 27 w 89"/>
                <a:gd name="T9" fmla="*/ 116 h 138"/>
                <a:gd name="T10" fmla="*/ 32 w 89"/>
                <a:gd name="T11" fmla="*/ 119 h 138"/>
                <a:gd name="T12" fmla="*/ 37 w 89"/>
                <a:gd name="T13" fmla="*/ 121 h 138"/>
                <a:gd name="T14" fmla="*/ 44 w 89"/>
                <a:gd name="T15" fmla="*/ 123 h 138"/>
                <a:gd name="T16" fmla="*/ 53 w 89"/>
                <a:gd name="T17" fmla="*/ 121 h 138"/>
                <a:gd name="T18" fmla="*/ 60 w 89"/>
                <a:gd name="T19" fmla="*/ 119 h 138"/>
                <a:gd name="T20" fmla="*/ 65 w 89"/>
                <a:gd name="T21" fmla="*/ 114 h 138"/>
                <a:gd name="T22" fmla="*/ 69 w 89"/>
                <a:gd name="T23" fmla="*/ 107 h 138"/>
                <a:gd name="T24" fmla="*/ 72 w 89"/>
                <a:gd name="T25" fmla="*/ 100 h 138"/>
                <a:gd name="T26" fmla="*/ 72 w 89"/>
                <a:gd name="T27" fmla="*/ 89 h 138"/>
                <a:gd name="T28" fmla="*/ 72 w 89"/>
                <a:gd name="T29" fmla="*/ 83 h 138"/>
                <a:gd name="T30" fmla="*/ 69 w 89"/>
                <a:gd name="T31" fmla="*/ 74 h 138"/>
                <a:gd name="T32" fmla="*/ 65 w 89"/>
                <a:gd name="T33" fmla="*/ 69 h 138"/>
                <a:gd name="T34" fmla="*/ 60 w 89"/>
                <a:gd name="T35" fmla="*/ 63 h 138"/>
                <a:gd name="T36" fmla="*/ 53 w 89"/>
                <a:gd name="T37" fmla="*/ 62 h 138"/>
                <a:gd name="T38" fmla="*/ 44 w 89"/>
                <a:gd name="T39" fmla="*/ 60 h 138"/>
                <a:gd name="T40" fmla="*/ 35 w 89"/>
                <a:gd name="T41" fmla="*/ 62 h 138"/>
                <a:gd name="T42" fmla="*/ 30 w 89"/>
                <a:gd name="T43" fmla="*/ 63 h 138"/>
                <a:gd name="T44" fmla="*/ 25 w 89"/>
                <a:gd name="T45" fmla="*/ 67 h 138"/>
                <a:gd name="T46" fmla="*/ 20 w 89"/>
                <a:gd name="T47" fmla="*/ 72 h 138"/>
                <a:gd name="T48" fmla="*/ 2 w 89"/>
                <a:gd name="T49" fmla="*/ 70 h 138"/>
                <a:gd name="T50" fmla="*/ 16 w 89"/>
                <a:gd name="T51" fmla="*/ 0 h 138"/>
                <a:gd name="T52" fmla="*/ 82 w 89"/>
                <a:gd name="T53" fmla="*/ 0 h 138"/>
                <a:gd name="T54" fmla="*/ 82 w 89"/>
                <a:gd name="T55" fmla="*/ 18 h 138"/>
                <a:gd name="T56" fmla="*/ 30 w 89"/>
                <a:gd name="T57" fmla="*/ 18 h 138"/>
                <a:gd name="T58" fmla="*/ 23 w 89"/>
                <a:gd name="T59" fmla="*/ 53 h 138"/>
                <a:gd name="T60" fmla="*/ 32 w 89"/>
                <a:gd name="T61" fmla="*/ 49 h 138"/>
                <a:gd name="T62" fmla="*/ 41 w 89"/>
                <a:gd name="T63" fmla="*/ 46 h 138"/>
                <a:gd name="T64" fmla="*/ 49 w 89"/>
                <a:gd name="T65" fmla="*/ 44 h 138"/>
                <a:gd name="T66" fmla="*/ 65 w 89"/>
                <a:gd name="T67" fmla="*/ 48 h 138"/>
                <a:gd name="T68" fmla="*/ 79 w 89"/>
                <a:gd name="T69" fmla="*/ 56 h 138"/>
                <a:gd name="T70" fmla="*/ 88 w 89"/>
                <a:gd name="T71" fmla="*/ 72 h 138"/>
                <a:gd name="T72" fmla="*/ 89 w 89"/>
                <a:gd name="T73" fmla="*/ 89 h 138"/>
                <a:gd name="T74" fmla="*/ 88 w 89"/>
                <a:gd name="T75" fmla="*/ 107 h 138"/>
                <a:gd name="T76" fmla="*/ 79 w 89"/>
                <a:gd name="T77" fmla="*/ 121 h 138"/>
                <a:gd name="T78" fmla="*/ 63 w 89"/>
                <a:gd name="T79" fmla="*/ 135 h 138"/>
                <a:gd name="T80" fmla="*/ 44 w 89"/>
                <a:gd name="T81" fmla="*/ 138 h 138"/>
                <a:gd name="T82" fmla="*/ 27 w 89"/>
                <a:gd name="T83" fmla="*/ 137 h 138"/>
                <a:gd name="T84" fmla="*/ 14 w 89"/>
                <a:gd name="T85" fmla="*/ 128 h 138"/>
                <a:gd name="T86" fmla="*/ 9 w 89"/>
                <a:gd name="T87" fmla="*/ 123 h 138"/>
                <a:gd name="T88" fmla="*/ 4 w 89"/>
                <a:gd name="T89" fmla="*/ 116 h 138"/>
                <a:gd name="T90" fmla="*/ 2 w 89"/>
                <a:gd name="T91" fmla="*/ 109 h 138"/>
                <a:gd name="T92" fmla="*/ 0 w 89"/>
                <a:gd name="T93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138">
                  <a:moveTo>
                    <a:pt x="0" y="100"/>
                  </a:moveTo>
                  <a:lnTo>
                    <a:pt x="18" y="98"/>
                  </a:lnTo>
                  <a:lnTo>
                    <a:pt x="20" y="105"/>
                  </a:lnTo>
                  <a:lnTo>
                    <a:pt x="23" y="112"/>
                  </a:lnTo>
                  <a:lnTo>
                    <a:pt x="27" y="116"/>
                  </a:lnTo>
                  <a:lnTo>
                    <a:pt x="32" y="119"/>
                  </a:lnTo>
                  <a:lnTo>
                    <a:pt x="37" y="121"/>
                  </a:lnTo>
                  <a:lnTo>
                    <a:pt x="44" y="123"/>
                  </a:lnTo>
                  <a:lnTo>
                    <a:pt x="53" y="121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9" y="107"/>
                  </a:lnTo>
                  <a:lnTo>
                    <a:pt x="72" y="100"/>
                  </a:lnTo>
                  <a:lnTo>
                    <a:pt x="72" y="89"/>
                  </a:lnTo>
                  <a:lnTo>
                    <a:pt x="72" y="83"/>
                  </a:lnTo>
                  <a:lnTo>
                    <a:pt x="69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53" y="62"/>
                  </a:lnTo>
                  <a:lnTo>
                    <a:pt x="44" y="60"/>
                  </a:lnTo>
                  <a:lnTo>
                    <a:pt x="35" y="62"/>
                  </a:lnTo>
                  <a:lnTo>
                    <a:pt x="30" y="63"/>
                  </a:lnTo>
                  <a:lnTo>
                    <a:pt x="25" y="67"/>
                  </a:lnTo>
                  <a:lnTo>
                    <a:pt x="20" y="72"/>
                  </a:lnTo>
                  <a:lnTo>
                    <a:pt x="2" y="70"/>
                  </a:lnTo>
                  <a:lnTo>
                    <a:pt x="16" y="0"/>
                  </a:lnTo>
                  <a:lnTo>
                    <a:pt x="82" y="0"/>
                  </a:lnTo>
                  <a:lnTo>
                    <a:pt x="82" y="18"/>
                  </a:lnTo>
                  <a:lnTo>
                    <a:pt x="30" y="18"/>
                  </a:lnTo>
                  <a:lnTo>
                    <a:pt x="23" y="53"/>
                  </a:lnTo>
                  <a:lnTo>
                    <a:pt x="32" y="49"/>
                  </a:lnTo>
                  <a:lnTo>
                    <a:pt x="41" y="46"/>
                  </a:lnTo>
                  <a:lnTo>
                    <a:pt x="49" y="44"/>
                  </a:lnTo>
                  <a:lnTo>
                    <a:pt x="65" y="48"/>
                  </a:lnTo>
                  <a:lnTo>
                    <a:pt x="79" y="56"/>
                  </a:lnTo>
                  <a:lnTo>
                    <a:pt x="88" y="72"/>
                  </a:lnTo>
                  <a:lnTo>
                    <a:pt x="89" y="89"/>
                  </a:lnTo>
                  <a:lnTo>
                    <a:pt x="88" y="107"/>
                  </a:lnTo>
                  <a:lnTo>
                    <a:pt x="79" y="121"/>
                  </a:lnTo>
                  <a:lnTo>
                    <a:pt x="63" y="135"/>
                  </a:lnTo>
                  <a:lnTo>
                    <a:pt x="44" y="138"/>
                  </a:lnTo>
                  <a:lnTo>
                    <a:pt x="27" y="137"/>
                  </a:lnTo>
                  <a:lnTo>
                    <a:pt x="14" y="128"/>
                  </a:lnTo>
                  <a:lnTo>
                    <a:pt x="9" y="123"/>
                  </a:lnTo>
                  <a:lnTo>
                    <a:pt x="4" y="116"/>
                  </a:lnTo>
                  <a:lnTo>
                    <a:pt x="2" y="10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Line 24"/>
            <p:cNvSpPr>
              <a:spLocks noChangeShapeType="1"/>
            </p:cNvSpPr>
            <p:nvPr/>
          </p:nvSpPr>
          <p:spPr bwMode="auto">
            <a:xfrm>
              <a:off x="3008" y="2164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25"/>
            <p:cNvSpPr>
              <a:spLocks noChangeShapeType="1"/>
            </p:cNvSpPr>
            <p:nvPr/>
          </p:nvSpPr>
          <p:spPr bwMode="auto">
            <a:xfrm flipH="1">
              <a:off x="5335" y="2164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6"/>
            <p:cNvSpPr>
              <a:spLocks noEditPoints="1"/>
            </p:cNvSpPr>
            <p:nvPr/>
          </p:nvSpPr>
          <p:spPr bwMode="auto">
            <a:xfrm>
              <a:off x="2901" y="2127"/>
              <a:ext cx="45" cy="70"/>
            </a:xfrm>
            <a:custGeom>
              <a:avLst/>
              <a:gdLst>
                <a:gd name="T0" fmla="*/ 71 w 90"/>
                <a:gd name="T1" fmla="*/ 36 h 139"/>
                <a:gd name="T2" fmla="*/ 68 w 90"/>
                <a:gd name="T3" fmla="*/ 26 h 139"/>
                <a:gd name="T4" fmla="*/ 61 w 90"/>
                <a:gd name="T5" fmla="*/ 19 h 139"/>
                <a:gd name="T6" fmla="*/ 49 w 90"/>
                <a:gd name="T7" fmla="*/ 15 h 139"/>
                <a:gd name="T8" fmla="*/ 33 w 90"/>
                <a:gd name="T9" fmla="*/ 19 h 139"/>
                <a:gd name="T10" fmla="*/ 26 w 90"/>
                <a:gd name="T11" fmla="*/ 28 h 139"/>
                <a:gd name="T12" fmla="*/ 19 w 90"/>
                <a:gd name="T13" fmla="*/ 47 h 139"/>
                <a:gd name="T14" fmla="*/ 22 w 90"/>
                <a:gd name="T15" fmla="*/ 59 h 139"/>
                <a:gd name="T16" fmla="*/ 33 w 90"/>
                <a:gd name="T17" fmla="*/ 52 h 139"/>
                <a:gd name="T18" fmla="*/ 50 w 90"/>
                <a:gd name="T19" fmla="*/ 47 h 139"/>
                <a:gd name="T20" fmla="*/ 80 w 90"/>
                <a:gd name="T21" fmla="*/ 59 h 139"/>
                <a:gd name="T22" fmla="*/ 90 w 90"/>
                <a:gd name="T23" fmla="*/ 92 h 139"/>
                <a:gd name="T24" fmla="*/ 89 w 90"/>
                <a:gd name="T25" fmla="*/ 108 h 139"/>
                <a:gd name="T26" fmla="*/ 82 w 90"/>
                <a:gd name="T27" fmla="*/ 124 h 139"/>
                <a:gd name="T28" fmla="*/ 70 w 90"/>
                <a:gd name="T29" fmla="*/ 132 h 139"/>
                <a:gd name="T30" fmla="*/ 56 w 90"/>
                <a:gd name="T31" fmla="*/ 138 h 139"/>
                <a:gd name="T32" fmla="*/ 28 w 90"/>
                <a:gd name="T33" fmla="*/ 136 h 139"/>
                <a:gd name="T34" fmla="*/ 5 w 90"/>
                <a:gd name="T35" fmla="*/ 111 h 139"/>
                <a:gd name="T36" fmla="*/ 0 w 90"/>
                <a:gd name="T37" fmla="*/ 73 h 139"/>
                <a:gd name="T38" fmla="*/ 7 w 90"/>
                <a:gd name="T39" fmla="*/ 29 h 139"/>
                <a:gd name="T40" fmla="*/ 29 w 90"/>
                <a:gd name="T41" fmla="*/ 3 h 139"/>
                <a:gd name="T42" fmla="*/ 59 w 90"/>
                <a:gd name="T43" fmla="*/ 0 h 139"/>
                <a:gd name="T44" fmla="*/ 77 w 90"/>
                <a:gd name="T45" fmla="*/ 8 h 139"/>
                <a:gd name="T46" fmla="*/ 85 w 90"/>
                <a:gd name="T47" fmla="*/ 21 h 139"/>
                <a:gd name="T48" fmla="*/ 89 w 90"/>
                <a:gd name="T49" fmla="*/ 35 h 139"/>
                <a:gd name="T50" fmla="*/ 19 w 90"/>
                <a:gd name="T51" fmla="*/ 99 h 139"/>
                <a:gd name="T52" fmla="*/ 26 w 90"/>
                <a:gd name="T53" fmla="*/ 115 h 139"/>
                <a:gd name="T54" fmla="*/ 38 w 90"/>
                <a:gd name="T55" fmla="*/ 122 h 139"/>
                <a:gd name="T56" fmla="*/ 54 w 90"/>
                <a:gd name="T57" fmla="*/ 122 h 139"/>
                <a:gd name="T58" fmla="*/ 66 w 90"/>
                <a:gd name="T59" fmla="*/ 115 h 139"/>
                <a:gd name="T60" fmla="*/ 73 w 90"/>
                <a:gd name="T61" fmla="*/ 101 h 139"/>
                <a:gd name="T62" fmla="*/ 73 w 90"/>
                <a:gd name="T63" fmla="*/ 84 h 139"/>
                <a:gd name="T64" fmla="*/ 66 w 90"/>
                <a:gd name="T65" fmla="*/ 71 h 139"/>
                <a:gd name="T66" fmla="*/ 54 w 90"/>
                <a:gd name="T67" fmla="*/ 64 h 139"/>
                <a:gd name="T68" fmla="*/ 38 w 90"/>
                <a:gd name="T69" fmla="*/ 64 h 139"/>
                <a:gd name="T70" fmla="*/ 26 w 90"/>
                <a:gd name="T71" fmla="*/ 71 h 139"/>
                <a:gd name="T72" fmla="*/ 19 w 90"/>
                <a:gd name="T73" fmla="*/ 8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39">
                  <a:moveTo>
                    <a:pt x="89" y="35"/>
                  </a:moveTo>
                  <a:lnTo>
                    <a:pt x="71" y="36"/>
                  </a:lnTo>
                  <a:lnTo>
                    <a:pt x="70" y="31"/>
                  </a:lnTo>
                  <a:lnTo>
                    <a:pt x="68" y="26"/>
                  </a:lnTo>
                  <a:lnTo>
                    <a:pt x="64" y="22"/>
                  </a:lnTo>
                  <a:lnTo>
                    <a:pt x="61" y="19"/>
                  </a:lnTo>
                  <a:lnTo>
                    <a:pt x="54" y="15"/>
                  </a:lnTo>
                  <a:lnTo>
                    <a:pt x="49" y="15"/>
                  </a:lnTo>
                  <a:lnTo>
                    <a:pt x="40" y="15"/>
                  </a:lnTo>
                  <a:lnTo>
                    <a:pt x="33" y="19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2" y="35"/>
                  </a:lnTo>
                  <a:lnTo>
                    <a:pt x="19" y="47"/>
                  </a:lnTo>
                  <a:lnTo>
                    <a:pt x="17" y="66"/>
                  </a:lnTo>
                  <a:lnTo>
                    <a:pt x="22" y="59"/>
                  </a:lnTo>
                  <a:lnTo>
                    <a:pt x="26" y="56"/>
                  </a:lnTo>
                  <a:lnTo>
                    <a:pt x="33" y="52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66" y="50"/>
                  </a:lnTo>
                  <a:lnTo>
                    <a:pt x="80" y="59"/>
                  </a:lnTo>
                  <a:lnTo>
                    <a:pt x="89" y="73"/>
                  </a:lnTo>
                  <a:lnTo>
                    <a:pt x="90" y="92"/>
                  </a:lnTo>
                  <a:lnTo>
                    <a:pt x="90" y="101"/>
                  </a:lnTo>
                  <a:lnTo>
                    <a:pt x="89" y="108"/>
                  </a:lnTo>
                  <a:lnTo>
                    <a:pt x="85" y="117"/>
                  </a:lnTo>
                  <a:lnTo>
                    <a:pt x="82" y="124"/>
                  </a:lnTo>
                  <a:lnTo>
                    <a:pt x="77" y="129"/>
                  </a:lnTo>
                  <a:lnTo>
                    <a:pt x="70" y="132"/>
                  </a:lnTo>
                  <a:lnTo>
                    <a:pt x="63" y="136"/>
                  </a:lnTo>
                  <a:lnTo>
                    <a:pt x="56" y="138"/>
                  </a:lnTo>
                  <a:lnTo>
                    <a:pt x="47" y="139"/>
                  </a:lnTo>
                  <a:lnTo>
                    <a:pt x="28" y="136"/>
                  </a:lnTo>
                  <a:lnTo>
                    <a:pt x="12" y="124"/>
                  </a:lnTo>
                  <a:lnTo>
                    <a:pt x="5" y="111"/>
                  </a:lnTo>
                  <a:lnTo>
                    <a:pt x="1" y="94"/>
                  </a:lnTo>
                  <a:lnTo>
                    <a:pt x="0" y="73"/>
                  </a:lnTo>
                  <a:lnTo>
                    <a:pt x="1" y="49"/>
                  </a:lnTo>
                  <a:lnTo>
                    <a:pt x="7" y="29"/>
                  </a:lnTo>
                  <a:lnTo>
                    <a:pt x="14" y="15"/>
                  </a:lnTo>
                  <a:lnTo>
                    <a:pt x="29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0" y="3"/>
                  </a:lnTo>
                  <a:lnTo>
                    <a:pt x="77" y="8"/>
                  </a:lnTo>
                  <a:lnTo>
                    <a:pt x="82" y="14"/>
                  </a:lnTo>
                  <a:lnTo>
                    <a:pt x="85" y="21"/>
                  </a:lnTo>
                  <a:lnTo>
                    <a:pt x="87" y="28"/>
                  </a:lnTo>
                  <a:lnTo>
                    <a:pt x="89" y="35"/>
                  </a:lnTo>
                  <a:close/>
                  <a:moveTo>
                    <a:pt x="17" y="92"/>
                  </a:moveTo>
                  <a:lnTo>
                    <a:pt x="19" y="99"/>
                  </a:lnTo>
                  <a:lnTo>
                    <a:pt x="21" y="108"/>
                  </a:lnTo>
                  <a:lnTo>
                    <a:pt x="26" y="115"/>
                  </a:lnTo>
                  <a:lnTo>
                    <a:pt x="31" y="118"/>
                  </a:lnTo>
                  <a:lnTo>
                    <a:pt x="38" y="122"/>
                  </a:lnTo>
                  <a:lnTo>
                    <a:pt x="47" y="124"/>
                  </a:lnTo>
                  <a:lnTo>
                    <a:pt x="54" y="122"/>
                  </a:lnTo>
                  <a:lnTo>
                    <a:pt x="61" y="120"/>
                  </a:lnTo>
                  <a:lnTo>
                    <a:pt x="66" y="115"/>
                  </a:lnTo>
                  <a:lnTo>
                    <a:pt x="70" y="108"/>
                  </a:lnTo>
                  <a:lnTo>
                    <a:pt x="73" y="101"/>
                  </a:lnTo>
                  <a:lnTo>
                    <a:pt x="73" y="92"/>
                  </a:lnTo>
                  <a:lnTo>
                    <a:pt x="73" y="84"/>
                  </a:lnTo>
                  <a:lnTo>
                    <a:pt x="70" y="77"/>
                  </a:lnTo>
                  <a:lnTo>
                    <a:pt x="66" y="71"/>
                  </a:lnTo>
                  <a:lnTo>
                    <a:pt x="61" y="66"/>
                  </a:lnTo>
                  <a:lnTo>
                    <a:pt x="54" y="64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21" y="77"/>
                  </a:lnTo>
                  <a:lnTo>
                    <a:pt x="19" y="84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Line 27"/>
            <p:cNvSpPr>
              <a:spLocks noChangeShapeType="1"/>
            </p:cNvSpPr>
            <p:nvPr/>
          </p:nvSpPr>
          <p:spPr bwMode="auto">
            <a:xfrm>
              <a:off x="3008" y="1965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H="1">
              <a:off x="5335" y="19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29"/>
            <p:cNvSpPr>
              <a:spLocks/>
            </p:cNvSpPr>
            <p:nvPr/>
          </p:nvSpPr>
          <p:spPr bwMode="auto">
            <a:xfrm>
              <a:off x="2903" y="1928"/>
              <a:ext cx="43" cy="68"/>
            </a:xfrm>
            <a:custGeom>
              <a:avLst/>
              <a:gdLst>
                <a:gd name="T0" fmla="*/ 0 w 87"/>
                <a:gd name="T1" fmla="*/ 19 h 136"/>
                <a:gd name="T2" fmla="*/ 0 w 87"/>
                <a:gd name="T3" fmla="*/ 0 h 136"/>
                <a:gd name="T4" fmla="*/ 87 w 87"/>
                <a:gd name="T5" fmla="*/ 0 h 136"/>
                <a:gd name="T6" fmla="*/ 87 w 87"/>
                <a:gd name="T7" fmla="*/ 16 h 136"/>
                <a:gd name="T8" fmla="*/ 75 w 87"/>
                <a:gd name="T9" fmla="*/ 31 h 136"/>
                <a:gd name="T10" fmla="*/ 63 w 87"/>
                <a:gd name="T11" fmla="*/ 52 h 136"/>
                <a:gd name="T12" fmla="*/ 44 w 87"/>
                <a:gd name="T13" fmla="*/ 99 h 136"/>
                <a:gd name="T14" fmla="*/ 39 w 87"/>
                <a:gd name="T15" fmla="*/ 136 h 136"/>
                <a:gd name="T16" fmla="*/ 19 w 87"/>
                <a:gd name="T17" fmla="*/ 136 h 136"/>
                <a:gd name="T18" fmla="*/ 21 w 87"/>
                <a:gd name="T19" fmla="*/ 118 h 136"/>
                <a:gd name="T20" fmla="*/ 26 w 87"/>
                <a:gd name="T21" fmla="*/ 98 h 136"/>
                <a:gd name="T22" fmla="*/ 35 w 87"/>
                <a:gd name="T23" fmla="*/ 75 h 136"/>
                <a:gd name="T24" fmla="*/ 46 w 87"/>
                <a:gd name="T25" fmla="*/ 54 h 136"/>
                <a:gd name="T26" fmla="*/ 58 w 87"/>
                <a:gd name="T27" fmla="*/ 35 h 136"/>
                <a:gd name="T28" fmla="*/ 70 w 87"/>
                <a:gd name="T29" fmla="*/ 19 h 136"/>
                <a:gd name="T30" fmla="*/ 0 w 87"/>
                <a:gd name="T31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36">
                  <a:moveTo>
                    <a:pt x="0" y="19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6"/>
                  </a:lnTo>
                  <a:lnTo>
                    <a:pt x="75" y="31"/>
                  </a:lnTo>
                  <a:lnTo>
                    <a:pt x="63" y="52"/>
                  </a:lnTo>
                  <a:lnTo>
                    <a:pt x="44" y="99"/>
                  </a:lnTo>
                  <a:lnTo>
                    <a:pt x="39" y="136"/>
                  </a:lnTo>
                  <a:lnTo>
                    <a:pt x="19" y="136"/>
                  </a:lnTo>
                  <a:lnTo>
                    <a:pt x="21" y="118"/>
                  </a:lnTo>
                  <a:lnTo>
                    <a:pt x="26" y="98"/>
                  </a:lnTo>
                  <a:lnTo>
                    <a:pt x="35" y="75"/>
                  </a:lnTo>
                  <a:lnTo>
                    <a:pt x="46" y="54"/>
                  </a:lnTo>
                  <a:lnTo>
                    <a:pt x="58" y="35"/>
                  </a:lnTo>
                  <a:lnTo>
                    <a:pt x="7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Line 30"/>
            <p:cNvSpPr>
              <a:spLocks noChangeShapeType="1"/>
            </p:cNvSpPr>
            <p:nvPr/>
          </p:nvSpPr>
          <p:spPr bwMode="auto">
            <a:xfrm>
              <a:off x="3008" y="1765"/>
              <a:ext cx="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Line 31"/>
            <p:cNvSpPr>
              <a:spLocks noChangeShapeType="1"/>
            </p:cNvSpPr>
            <p:nvPr/>
          </p:nvSpPr>
          <p:spPr bwMode="auto">
            <a:xfrm flipH="1">
              <a:off x="5335" y="17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32"/>
            <p:cNvSpPr>
              <a:spLocks noEditPoints="1"/>
            </p:cNvSpPr>
            <p:nvPr/>
          </p:nvSpPr>
          <p:spPr bwMode="auto">
            <a:xfrm>
              <a:off x="2902" y="1729"/>
              <a:ext cx="43" cy="69"/>
            </a:xfrm>
            <a:custGeom>
              <a:avLst/>
              <a:gdLst>
                <a:gd name="T0" fmla="*/ 20 w 88"/>
                <a:gd name="T1" fmla="*/ 59 h 140"/>
                <a:gd name="T2" fmla="*/ 9 w 88"/>
                <a:gd name="T3" fmla="*/ 51 h 140"/>
                <a:gd name="T4" fmla="*/ 4 w 88"/>
                <a:gd name="T5" fmla="*/ 40 h 140"/>
                <a:gd name="T6" fmla="*/ 6 w 88"/>
                <a:gd name="T7" fmla="*/ 25 h 140"/>
                <a:gd name="T8" fmla="*/ 14 w 88"/>
                <a:gd name="T9" fmla="*/ 11 h 140"/>
                <a:gd name="T10" fmla="*/ 44 w 88"/>
                <a:gd name="T11" fmla="*/ 0 h 140"/>
                <a:gd name="T12" fmla="*/ 74 w 88"/>
                <a:gd name="T13" fmla="*/ 11 h 140"/>
                <a:gd name="T14" fmla="*/ 82 w 88"/>
                <a:gd name="T15" fmla="*/ 26 h 140"/>
                <a:gd name="T16" fmla="*/ 84 w 88"/>
                <a:gd name="T17" fmla="*/ 40 h 140"/>
                <a:gd name="T18" fmla="*/ 79 w 88"/>
                <a:gd name="T19" fmla="*/ 51 h 140"/>
                <a:gd name="T20" fmla="*/ 70 w 88"/>
                <a:gd name="T21" fmla="*/ 59 h 140"/>
                <a:gd name="T22" fmla="*/ 70 w 88"/>
                <a:gd name="T23" fmla="*/ 65 h 140"/>
                <a:gd name="T24" fmla="*/ 82 w 88"/>
                <a:gd name="T25" fmla="*/ 75 h 140"/>
                <a:gd name="T26" fmla="*/ 88 w 88"/>
                <a:gd name="T27" fmla="*/ 89 h 140"/>
                <a:gd name="T28" fmla="*/ 86 w 88"/>
                <a:gd name="T29" fmla="*/ 114 h 140"/>
                <a:gd name="T30" fmla="*/ 62 w 88"/>
                <a:gd name="T31" fmla="*/ 138 h 140"/>
                <a:gd name="T32" fmla="*/ 27 w 88"/>
                <a:gd name="T33" fmla="*/ 138 h 140"/>
                <a:gd name="T34" fmla="*/ 4 w 88"/>
                <a:gd name="T35" fmla="*/ 114 h 140"/>
                <a:gd name="T36" fmla="*/ 0 w 88"/>
                <a:gd name="T37" fmla="*/ 89 h 140"/>
                <a:gd name="T38" fmla="*/ 7 w 88"/>
                <a:gd name="T39" fmla="*/ 75 h 140"/>
                <a:gd name="T40" fmla="*/ 18 w 88"/>
                <a:gd name="T41" fmla="*/ 65 h 140"/>
                <a:gd name="T42" fmla="*/ 21 w 88"/>
                <a:gd name="T43" fmla="*/ 35 h 140"/>
                <a:gd name="T44" fmla="*/ 25 w 88"/>
                <a:gd name="T45" fmla="*/ 45 h 140"/>
                <a:gd name="T46" fmla="*/ 32 w 88"/>
                <a:gd name="T47" fmla="*/ 52 h 140"/>
                <a:gd name="T48" fmla="*/ 44 w 88"/>
                <a:gd name="T49" fmla="*/ 54 h 140"/>
                <a:gd name="T50" fmla="*/ 56 w 88"/>
                <a:gd name="T51" fmla="*/ 52 h 140"/>
                <a:gd name="T52" fmla="*/ 63 w 88"/>
                <a:gd name="T53" fmla="*/ 45 h 140"/>
                <a:gd name="T54" fmla="*/ 67 w 88"/>
                <a:gd name="T55" fmla="*/ 35 h 140"/>
                <a:gd name="T56" fmla="*/ 63 w 88"/>
                <a:gd name="T57" fmla="*/ 26 h 140"/>
                <a:gd name="T58" fmla="*/ 56 w 88"/>
                <a:gd name="T59" fmla="*/ 19 h 140"/>
                <a:gd name="T60" fmla="*/ 44 w 88"/>
                <a:gd name="T61" fmla="*/ 16 h 140"/>
                <a:gd name="T62" fmla="*/ 32 w 88"/>
                <a:gd name="T63" fmla="*/ 19 h 140"/>
                <a:gd name="T64" fmla="*/ 25 w 88"/>
                <a:gd name="T65" fmla="*/ 26 h 140"/>
                <a:gd name="T66" fmla="*/ 21 w 88"/>
                <a:gd name="T67" fmla="*/ 35 h 140"/>
                <a:gd name="T68" fmla="*/ 20 w 88"/>
                <a:gd name="T69" fmla="*/ 103 h 140"/>
                <a:gd name="T70" fmla="*/ 23 w 88"/>
                <a:gd name="T71" fmla="*/ 115 h 140"/>
                <a:gd name="T72" fmla="*/ 30 w 88"/>
                <a:gd name="T73" fmla="*/ 121 h 140"/>
                <a:gd name="T74" fmla="*/ 44 w 88"/>
                <a:gd name="T75" fmla="*/ 124 h 140"/>
                <a:gd name="T76" fmla="*/ 58 w 88"/>
                <a:gd name="T77" fmla="*/ 121 h 140"/>
                <a:gd name="T78" fmla="*/ 67 w 88"/>
                <a:gd name="T79" fmla="*/ 112 h 140"/>
                <a:gd name="T80" fmla="*/ 70 w 88"/>
                <a:gd name="T81" fmla="*/ 98 h 140"/>
                <a:gd name="T82" fmla="*/ 67 w 88"/>
                <a:gd name="T83" fmla="*/ 84 h 140"/>
                <a:gd name="T84" fmla="*/ 58 w 88"/>
                <a:gd name="T85" fmla="*/ 73 h 140"/>
                <a:gd name="T86" fmla="*/ 44 w 88"/>
                <a:gd name="T87" fmla="*/ 70 h 140"/>
                <a:gd name="T88" fmla="*/ 30 w 88"/>
                <a:gd name="T89" fmla="*/ 73 h 140"/>
                <a:gd name="T90" fmla="*/ 21 w 88"/>
                <a:gd name="T91" fmla="*/ 84 h 140"/>
                <a:gd name="T92" fmla="*/ 18 w 88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140">
                  <a:moveTo>
                    <a:pt x="25" y="61"/>
                  </a:moveTo>
                  <a:lnTo>
                    <a:pt x="20" y="59"/>
                  </a:lnTo>
                  <a:lnTo>
                    <a:pt x="14" y="56"/>
                  </a:lnTo>
                  <a:lnTo>
                    <a:pt x="9" y="51"/>
                  </a:lnTo>
                  <a:lnTo>
                    <a:pt x="6" y="45"/>
                  </a:lnTo>
                  <a:lnTo>
                    <a:pt x="4" y="40"/>
                  </a:lnTo>
                  <a:lnTo>
                    <a:pt x="4" y="35"/>
                  </a:lnTo>
                  <a:lnTo>
                    <a:pt x="6" y="25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4" y="11"/>
                  </a:lnTo>
                  <a:lnTo>
                    <a:pt x="79" y="18"/>
                  </a:lnTo>
                  <a:lnTo>
                    <a:pt x="82" y="26"/>
                  </a:lnTo>
                  <a:lnTo>
                    <a:pt x="84" y="35"/>
                  </a:lnTo>
                  <a:lnTo>
                    <a:pt x="84" y="40"/>
                  </a:lnTo>
                  <a:lnTo>
                    <a:pt x="82" y="45"/>
                  </a:lnTo>
                  <a:lnTo>
                    <a:pt x="79" y="51"/>
                  </a:lnTo>
                  <a:lnTo>
                    <a:pt x="76" y="56"/>
                  </a:lnTo>
                  <a:lnTo>
                    <a:pt x="70" y="59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7" y="70"/>
                  </a:lnTo>
                  <a:lnTo>
                    <a:pt x="82" y="75"/>
                  </a:lnTo>
                  <a:lnTo>
                    <a:pt x="86" y="82"/>
                  </a:lnTo>
                  <a:lnTo>
                    <a:pt x="88" y="89"/>
                  </a:lnTo>
                  <a:lnTo>
                    <a:pt x="88" y="98"/>
                  </a:lnTo>
                  <a:lnTo>
                    <a:pt x="86" y="114"/>
                  </a:lnTo>
                  <a:lnTo>
                    <a:pt x="76" y="128"/>
                  </a:lnTo>
                  <a:lnTo>
                    <a:pt x="62" y="138"/>
                  </a:lnTo>
                  <a:lnTo>
                    <a:pt x="44" y="140"/>
                  </a:lnTo>
                  <a:lnTo>
                    <a:pt x="27" y="138"/>
                  </a:lnTo>
                  <a:lnTo>
                    <a:pt x="13" y="128"/>
                  </a:lnTo>
                  <a:lnTo>
                    <a:pt x="4" y="114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11" y="68"/>
                  </a:lnTo>
                  <a:lnTo>
                    <a:pt x="18" y="65"/>
                  </a:lnTo>
                  <a:lnTo>
                    <a:pt x="25" y="61"/>
                  </a:lnTo>
                  <a:close/>
                  <a:moveTo>
                    <a:pt x="21" y="35"/>
                  </a:moveTo>
                  <a:lnTo>
                    <a:pt x="23" y="40"/>
                  </a:lnTo>
                  <a:lnTo>
                    <a:pt x="25" y="45"/>
                  </a:lnTo>
                  <a:lnTo>
                    <a:pt x="28" y="49"/>
                  </a:lnTo>
                  <a:lnTo>
                    <a:pt x="32" y="52"/>
                  </a:lnTo>
                  <a:lnTo>
                    <a:pt x="37" y="54"/>
                  </a:lnTo>
                  <a:lnTo>
                    <a:pt x="44" y="54"/>
                  </a:lnTo>
                  <a:lnTo>
                    <a:pt x="51" y="54"/>
                  </a:lnTo>
                  <a:lnTo>
                    <a:pt x="56" y="52"/>
                  </a:lnTo>
                  <a:lnTo>
                    <a:pt x="60" y="49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7" y="35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2" y="19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3" y="30"/>
                  </a:lnTo>
                  <a:lnTo>
                    <a:pt x="21" y="35"/>
                  </a:lnTo>
                  <a:close/>
                  <a:moveTo>
                    <a:pt x="18" y="96"/>
                  </a:moveTo>
                  <a:lnTo>
                    <a:pt x="20" y="103"/>
                  </a:lnTo>
                  <a:lnTo>
                    <a:pt x="21" y="110"/>
                  </a:lnTo>
                  <a:lnTo>
                    <a:pt x="23" y="115"/>
                  </a:lnTo>
                  <a:lnTo>
                    <a:pt x="27" y="117"/>
                  </a:lnTo>
                  <a:lnTo>
                    <a:pt x="30" y="121"/>
                  </a:lnTo>
                  <a:lnTo>
                    <a:pt x="37" y="124"/>
                  </a:lnTo>
                  <a:lnTo>
                    <a:pt x="44" y="124"/>
                  </a:lnTo>
                  <a:lnTo>
                    <a:pt x="51" y="124"/>
                  </a:lnTo>
                  <a:lnTo>
                    <a:pt x="58" y="121"/>
                  </a:lnTo>
                  <a:lnTo>
                    <a:pt x="63" y="117"/>
                  </a:lnTo>
                  <a:lnTo>
                    <a:pt x="67" y="112"/>
                  </a:lnTo>
                  <a:lnTo>
                    <a:pt x="70" y="105"/>
                  </a:lnTo>
                  <a:lnTo>
                    <a:pt x="70" y="98"/>
                  </a:lnTo>
                  <a:lnTo>
                    <a:pt x="70" y="91"/>
                  </a:lnTo>
                  <a:lnTo>
                    <a:pt x="67" y="84"/>
                  </a:lnTo>
                  <a:lnTo>
                    <a:pt x="63" y="79"/>
                  </a:lnTo>
                  <a:lnTo>
                    <a:pt x="58" y="73"/>
                  </a:lnTo>
                  <a:lnTo>
                    <a:pt x="51" y="72"/>
                  </a:lnTo>
                  <a:lnTo>
                    <a:pt x="44" y="70"/>
                  </a:lnTo>
                  <a:lnTo>
                    <a:pt x="37" y="72"/>
                  </a:lnTo>
                  <a:lnTo>
                    <a:pt x="30" y="73"/>
                  </a:lnTo>
                  <a:lnTo>
                    <a:pt x="25" y="79"/>
                  </a:lnTo>
                  <a:lnTo>
                    <a:pt x="21" y="84"/>
                  </a:lnTo>
                  <a:lnTo>
                    <a:pt x="20" y="89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Line 33"/>
            <p:cNvSpPr>
              <a:spLocks noChangeShapeType="1"/>
            </p:cNvSpPr>
            <p:nvPr/>
          </p:nvSpPr>
          <p:spPr bwMode="auto">
            <a:xfrm flipV="1">
              <a:off x="3008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Line 34"/>
            <p:cNvSpPr>
              <a:spLocks noChangeShapeType="1"/>
            </p:cNvSpPr>
            <p:nvPr/>
          </p:nvSpPr>
          <p:spPr bwMode="auto">
            <a:xfrm>
              <a:off x="3008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2969" y="3457"/>
              <a:ext cx="2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36"/>
            <p:cNvSpPr>
              <a:spLocks/>
            </p:cNvSpPr>
            <p:nvPr/>
          </p:nvSpPr>
          <p:spPr bwMode="auto">
            <a:xfrm>
              <a:off x="3007" y="3418"/>
              <a:ext cx="26" cy="69"/>
            </a:xfrm>
            <a:custGeom>
              <a:avLst/>
              <a:gdLst>
                <a:gd name="T0" fmla="*/ 50 w 50"/>
                <a:gd name="T1" fmla="*/ 138 h 138"/>
                <a:gd name="T2" fmla="*/ 33 w 50"/>
                <a:gd name="T3" fmla="*/ 138 h 138"/>
                <a:gd name="T4" fmla="*/ 33 w 50"/>
                <a:gd name="T5" fmla="*/ 30 h 138"/>
                <a:gd name="T6" fmla="*/ 26 w 50"/>
                <a:gd name="T7" fmla="*/ 35 h 138"/>
                <a:gd name="T8" fmla="*/ 17 w 50"/>
                <a:gd name="T9" fmla="*/ 42 h 138"/>
                <a:gd name="T10" fmla="*/ 8 w 50"/>
                <a:gd name="T11" fmla="*/ 47 h 138"/>
                <a:gd name="T12" fmla="*/ 0 w 50"/>
                <a:gd name="T13" fmla="*/ 51 h 138"/>
                <a:gd name="T14" fmla="*/ 0 w 50"/>
                <a:gd name="T15" fmla="*/ 33 h 138"/>
                <a:gd name="T16" fmla="*/ 14 w 50"/>
                <a:gd name="T17" fmla="*/ 26 h 138"/>
                <a:gd name="T18" fmla="*/ 24 w 50"/>
                <a:gd name="T19" fmla="*/ 18 h 138"/>
                <a:gd name="T20" fmla="*/ 33 w 50"/>
                <a:gd name="T21" fmla="*/ 9 h 138"/>
                <a:gd name="T22" fmla="*/ 38 w 50"/>
                <a:gd name="T23" fmla="*/ 0 h 138"/>
                <a:gd name="T24" fmla="*/ 50 w 50"/>
                <a:gd name="T25" fmla="*/ 0 h 138"/>
                <a:gd name="T26" fmla="*/ 50 w 50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38">
                  <a:moveTo>
                    <a:pt x="50" y="138"/>
                  </a:moveTo>
                  <a:lnTo>
                    <a:pt x="33" y="138"/>
                  </a:lnTo>
                  <a:lnTo>
                    <a:pt x="33" y="30"/>
                  </a:lnTo>
                  <a:lnTo>
                    <a:pt x="26" y="35"/>
                  </a:lnTo>
                  <a:lnTo>
                    <a:pt x="17" y="42"/>
                  </a:lnTo>
                  <a:lnTo>
                    <a:pt x="8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4" y="26"/>
                  </a:lnTo>
                  <a:lnTo>
                    <a:pt x="24" y="18"/>
                  </a:lnTo>
                  <a:lnTo>
                    <a:pt x="33" y="9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0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Line 37"/>
            <p:cNvSpPr>
              <a:spLocks noChangeShapeType="1"/>
            </p:cNvSpPr>
            <p:nvPr/>
          </p:nvSpPr>
          <p:spPr bwMode="auto">
            <a:xfrm flipV="1">
              <a:off x="3243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Line 38"/>
            <p:cNvSpPr>
              <a:spLocks noChangeShapeType="1"/>
            </p:cNvSpPr>
            <p:nvPr/>
          </p:nvSpPr>
          <p:spPr bwMode="auto">
            <a:xfrm>
              <a:off x="3243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Rectangle 39"/>
            <p:cNvSpPr>
              <a:spLocks noChangeArrowheads="1"/>
            </p:cNvSpPr>
            <p:nvPr/>
          </p:nvSpPr>
          <p:spPr bwMode="auto">
            <a:xfrm>
              <a:off x="3164" y="3457"/>
              <a:ext cx="2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40"/>
            <p:cNvSpPr>
              <a:spLocks noEditPoints="1"/>
            </p:cNvSpPr>
            <p:nvPr/>
          </p:nvSpPr>
          <p:spPr bwMode="auto">
            <a:xfrm>
              <a:off x="3197" y="3418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6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5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79 w 91"/>
                <a:gd name="T27" fmla="*/ 16 h 140"/>
                <a:gd name="T28" fmla="*/ 84 w 91"/>
                <a:gd name="T29" fmla="*/ 26 h 140"/>
                <a:gd name="T30" fmla="*/ 88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5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20 w 91"/>
                <a:gd name="T63" fmla="*/ 70 h 140"/>
                <a:gd name="T64" fmla="*/ 20 w 91"/>
                <a:gd name="T65" fmla="*/ 89 h 140"/>
                <a:gd name="T66" fmla="*/ 23 w 91"/>
                <a:gd name="T67" fmla="*/ 103 h 140"/>
                <a:gd name="T68" fmla="*/ 27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68 w 91"/>
                <a:gd name="T83" fmla="*/ 103 h 140"/>
                <a:gd name="T84" fmla="*/ 72 w 91"/>
                <a:gd name="T85" fmla="*/ 89 h 140"/>
                <a:gd name="T86" fmla="*/ 72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7 w 91"/>
                <a:gd name="T105" fmla="*/ 25 h 140"/>
                <a:gd name="T106" fmla="*/ 23 w 91"/>
                <a:gd name="T107" fmla="*/ 35 h 140"/>
                <a:gd name="T108" fmla="*/ 20 w 91"/>
                <a:gd name="T109" fmla="*/ 51 h 140"/>
                <a:gd name="T110" fmla="*/ 20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20" y="70"/>
                  </a:moveTo>
                  <a:lnTo>
                    <a:pt x="20" y="89"/>
                  </a:lnTo>
                  <a:lnTo>
                    <a:pt x="23" y="103"/>
                  </a:lnTo>
                  <a:lnTo>
                    <a:pt x="27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3" y="35"/>
                  </a:lnTo>
                  <a:lnTo>
                    <a:pt x="20" y="51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Rectangle 41"/>
            <p:cNvSpPr>
              <a:spLocks noChangeArrowheads="1"/>
            </p:cNvSpPr>
            <p:nvPr/>
          </p:nvSpPr>
          <p:spPr bwMode="auto">
            <a:xfrm>
              <a:off x="3255" y="3477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42"/>
            <p:cNvSpPr>
              <a:spLocks noEditPoints="1"/>
            </p:cNvSpPr>
            <p:nvPr/>
          </p:nvSpPr>
          <p:spPr bwMode="auto">
            <a:xfrm>
              <a:off x="3277" y="3418"/>
              <a:ext cx="44" cy="70"/>
            </a:xfrm>
            <a:custGeom>
              <a:avLst/>
              <a:gdLst>
                <a:gd name="T0" fmla="*/ 19 w 87"/>
                <a:gd name="T1" fmla="*/ 58 h 140"/>
                <a:gd name="T2" fmla="*/ 9 w 87"/>
                <a:gd name="T3" fmla="*/ 51 h 140"/>
                <a:gd name="T4" fmla="*/ 5 w 87"/>
                <a:gd name="T5" fmla="*/ 40 h 140"/>
                <a:gd name="T6" fmla="*/ 5 w 87"/>
                <a:gd name="T7" fmla="*/ 25 h 140"/>
                <a:gd name="T8" fmla="*/ 14 w 87"/>
                <a:gd name="T9" fmla="*/ 9 h 140"/>
                <a:gd name="T10" fmla="*/ 44 w 87"/>
                <a:gd name="T11" fmla="*/ 0 h 140"/>
                <a:gd name="T12" fmla="*/ 73 w 87"/>
                <a:gd name="T13" fmla="*/ 9 h 140"/>
                <a:gd name="T14" fmla="*/ 82 w 87"/>
                <a:gd name="T15" fmla="*/ 25 h 140"/>
                <a:gd name="T16" fmla="*/ 84 w 87"/>
                <a:gd name="T17" fmla="*/ 40 h 140"/>
                <a:gd name="T18" fmla="*/ 79 w 87"/>
                <a:gd name="T19" fmla="*/ 51 h 140"/>
                <a:gd name="T20" fmla="*/ 70 w 87"/>
                <a:gd name="T21" fmla="*/ 58 h 140"/>
                <a:gd name="T22" fmla="*/ 70 w 87"/>
                <a:gd name="T23" fmla="*/ 65 h 140"/>
                <a:gd name="T24" fmla="*/ 82 w 87"/>
                <a:gd name="T25" fmla="*/ 75 h 140"/>
                <a:gd name="T26" fmla="*/ 87 w 87"/>
                <a:gd name="T27" fmla="*/ 89 h 140"/>
                <a:gd name="T28" fmla="*/ 86 w 87"/>
                <a:gd name="T29" fmla="*/ 114 h 140"/>
                <a:gd name="T30" fmla="*/ 61 w 87"/>
                <a:gd name="T31" fmla="*/ 136 h 140"/>
                <a:gd name="T32" fmla="*/ 26 w 87"/>
                <a:gd name="T33" fmla="*/ 136 h 140"/>
                <a:gd name="T34" fmla="*/ 3 w 87"/>
                <a:gd name="T35" fmla="*/ 114 h 140"/>
                <a:gd name="T36" fmla="*/ 0 w 87"/>
                <a:gd name="T37" fmla="*/ 88 h 140"/>
                <a:gd name="T38" fmla="*/ 7 w 87"/>
                <a:gd name="T39" fmla="*/ 74 h 140"/>
                <a:gd name="T40" fmla="*/ 17 w 87"/>
                <a:gd name="T41" fmla="*/ 63 h 140"/>
                <a:gd name="T42" fmla="*/ 21 w 87"/>
                <a:gd name="T43" fmla="*/ 33 h 140"/>
                <a:gd name="T44" fmla="*/ 24 w 87"/>
                <a:gd name="T45" fmla="*/ 44 h 140"/>
                <a:gd name="T46" fmla="*/ 31 w 87"/>
                <a:gd name="T47" fmla="*/ 51 h 140"/>
                <a:gd name="T48" fmla="*/ 44 w 87"/>
                <a:gd name="T49" fmla="*/ 54 h 140"/>
                <a:gd name="T50" fmla="*/ 56 w 87"/>
                <a:gd name="T51" fmla="*/ 51 h 140"/>
                <a:gd name="T52" fmla="*/ 63 w 87"/>
                <a:gd name="T53" fmla="*/ 44 h 140"/>
                <a:gd name="T54" fmla="*/ 66 w 87"/>
                <a:gd name="T55" fmla="*/ 35 h 140"/>
                <a:gd name="T56" fmla="*/ 63 w 87"/>
                <a:gd name="T57" fmla="*/ 25 h 140"/>
                <a:gd name="T58" fmla="*/ 56 w 87"/>
                <a:gd name="T59" fmla="*/ 18 h 140"/>
                <a:gd name="T60" fmla="*/ 44 w 87"/>
                <a:gd name="T61" fmla="*/ 16 h 140"/>
                <a:gd name="T62" fmla="*/ 31 w 87"/>
                <a:gd name="T63" fmla="*/ 18 h 140"/>
                <a:gd name="T64" fmla="*/ 24 w 87"/>
                <a:gd name="T65" fmla="*/ 25 h 140"/>
                <a:gd name="T66" fmla="*/ 21 w 87"/>
                <a:gd name="T67" fmla="*/ 33 h 140"/>
                <a:gd name="T68" fmla="*/ 19 w 87"/>
                <a:gd name="T69" fmla="*/ 103 h 140"/>
                <a:gd name="T70" fmla="*/ 23 w 87"/>
                <a:gd name="T71" fmla="*/ 114 h 140"/>
                <a:gd name="T72" fmla="*/ 30 w 87"/>
                <a:gd name="T73" fmla="*/ 121 h 140"/>
                <a:gd name="T74" fmla="*/ 44 w 87"/>
                <a:gd name="T75" fmla="*/ 124 h 140"/>
                <a:gd name="T76" fmla="*/ 58 w 87"/>
                <a:gd name="T77" fmla="*/ 121 h 140"/>
                <a:gd name="T78" fmla="*/ 66 w 87"/>
                <a:gd name="T79" fmla="*/ 110 h 140"/>
                <a:gd name="T80" fmla="*/ 70 w 87"/>
                <a:gd name="T81" fmla="*/ 96 h 140"/>
                <a:gd name="T82" fmla="*/ 66 w 87"/>
                <a:gd name="T83" fmla="*/ 82 h 140"/>
                <a:gd name="T84" fmla="*/ 58 w 87"/>
                <a:gd name="T85" fmla="*/ 74 h 140"/>
                <a:gd name="T86" fmla="*/ 44 w 87"/>
                <a:gd name="T87" fmla="*/ 70 h 140"/>
                <a:gd name="T88" fmla="*/ 30 w 87"/>
                <a:gd name="T89" fmla="*/ 74 h 140"/>
                <a:gd name="T90" fmla="*/ 21 w 87"/>
                <a:gd name="T91" fmla="*/ 82 h 140"/>
                <a:gd name="T92" fmla="*/ 17 w 87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40">
                  <a:moveTo>
                    <a:pt x="24" y="61"/>
                  </a:moveTo>
                  <a:lnTo>
                    <a:pt x="19" y="58"/>
                  </a:lnTo>
                  <a:lnTo>
                    <a:pt x="14" y="54"/>
                  </a:lnTo>
                  <a:lnTo>
                    <a:pt x="9" y="51"/>
                  </a:lnTo>
                  <a:lnTo>
                    <a:pt x="7" y="46"/>
                  </a:lnTo>
                  <a:lnTo>
                    <a:pt x="5" y="40"/>
                  </a:lnTo>
                  <a:lnTo>
                    <a:pt x="3" y="33"/>
                  </a:lnTo>
                  <a:lnTo>
                    <a:pt x="5" y="25"/>
                  </a:lnTo>
                  <a:lnTo>
                    <a:pt x="9" y="16"/>
                  </a:lnTo>
                  <a:lnTo>
                    <a:pt x="14" y="9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73" y="9"/>
                  </a:lnTo>
                  <a:lnTo>
                    <a:pt x="79" y="18"/>
                  </a:lnTo>
                  <a:lnTo>
                    <a:pt x="82" y="25"/>
                  </a:lnTo>
                  <a:lnTo>
                    <a:pt x="84" y="35"/>
                  </a:lnTo>
                  <a:lnTo>
                    <a:pt x="84" y="40"/>
                  </a:lnTo>
                  <a:lnTo>
                    <a:pt x="82" y="46"/>
                  </a:lnTo>
                  <a:lnTo>
                    <a:pt x="79" y="51"/>
                  </a:lnTo>
                  <a:lnTo>
                    <a:pt x="75" y="54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7" y="68"/>
                  </a:lnTo>
                  <a:lnTo>
                    <a:pt x="82" y="75"/>
                  </a:lnTo>
                  <a:lnTo>
                    <a:pt x="86" y="81"/>
                  </a:lnTo>
                  <a:lnTo>
                    <a:pt x="87" y="89"/>
                  </a:lnTo>
                  <a:lnTo>
                    <a:pt x="87" y="96"/>
                  </a:lnTo>
                  <a:lnTo>
                    <a:pt x="86" y="114"/>
                  </a:lnTo>
                  <a:lnTo>
                    <a:pt x="75" y="128"/>
                  </a:lnTo>
                  <a:lnTo>
                    <a:pt x="61" y="136"/>
                  </a:lnTo>
                  <a:lnTo>
                    <a:pt x="44" y="140"/>
                  </a:lnTo>
                  <a:lnTo>
                    <a:pt x="26" y="136"/>
                  </a:lnTo>
                  <a:lnTo>
                    <a:pt x="12" y="128"/>
                  </a:lnTo>
                  <a:lnTo>
                    <a:pt x="3" y="11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3" y="81"/>
                  </a:lnTo>
                  <a:lnTo>
                    <a:pt x="7" y="74"/>
                  </a:lnTo>
                  <a:lnTo>
                    <a:pt x="12" y="68"/>
                  </a:lnTo>
                  <a:lnTo>
                    <a:pt x="17" y="63"/>
                  </a:lnTo>
                  <a:lnTo>
                    <a:pt x="24" y="61"/>
                  </a:lnTo>
                  <a:close/>
                  <a:moveTo>
                    <a:pt x="21" y="33"/>
                  </a:moveTo>
                  <a:lnTo>
                    <a:pt x="23" y="39"/>
                  </a:lnTo>
                  <a:lnTo>
                    <a:pt x="24" y="44"/>
                  </a:lnTo>
                  <a:lnTo>
                    <a:pt x="28" y="47"/>
                  </a:lnTo>
                  <a:lnTo>
                    <a:pt x="31" y="51"/>
                  </a:lnTo>
                  <a:lnTo>
                    <a:pt x="37" y="53"/>
                  </a:lnTo>
                  <a:lnTo>
                    <a:pt x="44" y="54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59" y="47"/>
                  </a:lnTo>
                  <a:lnTo>
                    <a:pt x="63" y="44"/>
                  </a:lnTo>
                  <a:lnTo>
                    <a:pt x="65" y="40"/>
                  </a:lnTo>
                  <a:lnTo>
                    <a:pt x="66" y="35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1" y="18"/>
                  </a:lnTo>
                  <a:lnTo>
                    <a:pt x="28" y="21"/>
                  </a:lnTo>
                  <a:lnTo>
                    <a:pt x="24" y="25"/>
                  </a:lnTo>
                  <a:lnTo>
                    <a:pt x="23" y="30"/>
                  </a:lnTo>
                  <a:lnTo>
                    <a:pt x="21" y="33"/>
                  </a:lnTo>
                  <a:close/>
                  <a:moveTo>
                    <a:pt x="17" y="96"/>
                  </a:moveTo>
                  <a:lnTo>
                    <a:pt x="19" y="103"/>
                  </a:lnTo>
                  <a:lnTo>
                    <a:pt x="21" y="110"/>
                  </a:lnTo>
                  <a:lnTo>
                    <a:pt x="23" y="114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7" y="122"/>
                  </a:lnTo>
                  <a:lnTo>
                    <a:pt x="44" y="124"/>
                  </a:lnTo>
                  <a:lnTo>
                    <a:pt x="51" y="122"/>
                  </a:lnTo>
                  <a:lnTo>
                    <a:pt x="58" y="121"/>
                  </a:lnTo>
                  <a:lnTo>
                    <a:pt x="63" y="115"/>
                  </a:lnTo>
                  <a:lnTo>
                    <a:pt x="66" y="110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6" y="82"/>
                  </a:lnTo>
                  <a:lnTo>
                    <a:pt x="63" y="77"/>
                  </a:lnTo>
                  <a:lnTo>
                    <a:pt x="58" y="74"/>
                  </a:lnTo>
                  <a:lnTo>
                    <a:pt x="51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0" y="74"/>
                  </a:lnTo>
                  <a:lnTo>
                    <a:pt x="24" y="77"/>
                  </a:lnTo>
                  <a:lnTo>
                    <a:pt x="21" y="82"/>
                  </a:lnTo>
                  <a:lnTo>
                    <a:pt x="19" y="89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43"/>
            <p:cNvSpPr>
              <a:spLocks noChangeShapeType="1"/>
            </p:cNvSpPr>
            <p:nvPr/>
          </p:nvSpPr>
          <p:spPr bwMode="auto">
            <a:xfrm flipV="1">
              <a:off x="3479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44"/>
            <p:cNvSpPr>
              <a:spLocks noChangeShapeType="1"/>
            </p:cNvSpPr>
            <p:nvPr/>
          </p:nvSpPr>
          <p:spPr bwMode="auto">
            <a:xfrm>
              <a:off x="3479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Rectangle 45"/>
            <p:cNvSpPr>
              <a:spLocks noChangeArrowheads="1"/>
            </p:cNvSpPr>
            <p:nvPr/>
          </p:nvSpPr>
          <p:spPr bwMode="auto">
            <a:xfrm>
              <a:off x="3399" y="3457"/>
              <a:ext cx="2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46"/>
            <p:cNvSpPr>
              <a:spLocks noEditPoints="1"/>
            </p:cNvSpPr>
            <p:nvPr/>
          </p:nvSpPr>
          <p:spPr bwMode="auto">
            <a:xfrm>
              <a:off x="3432" y="3418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3 w 89"/>
                <a:gd name="T17" fmla="*/ 0 h 140"/>
                <a:gd name="T18" fmla="*/ 56 w 89"/>
                <a:gd name="T19" fmla="*/ 0 h 140"/>
                <a:gd name="T20" fmla="*/ 64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2 w 89"/>
                <a:gd name="T29" fmla="*/ 26 h 140"/>
                <a:gd name="T30" fmla="*/ 85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3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3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4 w 89"/>
                <a:gd name="T69" fmla="*/ 114 h 140"/>
                <a:gd name="T70" fmla="*/ 31 w 89"/>
                <a:gd name="T71" fmla="*/ 119 h 140"/>
                <a:gd name="T72" fmla="*/ 36 w 89"/>
                <a:gd name="T73" fmla="*/ 122 h 140"/>
                <a:gd name="T74" fmla="*/ 43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0 w 89"/>
                <a:gd name="T85" fmla="*/ 89 h 140"/>
                <a:gd name="T86" fmla="*/ 71 w 89"/>
                <a:gd name="T87" fmla="*/ 70 h 140"/>
                <a:gd name="T88" fmla="*/ 70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7 w 89"/>
                <a:gd name="T95" fmla="*/ 19 h 140"/>
                <a:gd name="T96" fmla="*/ 52 w 89"/>
                <a:gd name="T97" fmla="*/ 16 h 140"/>
                <a:gd name="T98" fmla="*/ 43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2" y="26"/>
                  </a:lnTo>
                  <a:lnTo>
                    <a:pt x="85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3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3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6" y="122"/>
                  </a:lnTo>
                  <a:lnTo>
                    <a:pt x="43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0" y="89"/>
                  </a:lnTo>
                  <a:lnTo>
                    <a:pt x="71" y="70"/>
                  </a:lnTo>
                  <a:lnTo>
                    <a:pt x="70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3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Rectangle 47"/>
            <p:cNvSpPr>
              <a:spLocks noChangeArrowheads="1"/>
            </p:cNvSpPr>
            <p:nvPr/>
          </p:nvSpPr>
          <p:spPr bwMode="auto">
            <a:xfrm>
              <a:off x="3490" y="3477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48"/>
            <p:cNvSpPr>
              <a:spLocks noEditPoints="1"/>
            </p:cNvSpPr>
            <p:nvPr/>
          </p:nvSpPr>
          <p:spPr bwMode="auto">
            <a:xfrm>
              <a:off x="3511" y="3418"/>
              <a:ext cx="46" cy="70"/>
            </a:xfrm>
            <a:custGeom>
              <a:avLst/>
              <a:gdLst>
                <a:gd name="T0" fmla="*/ 71 w 92"/>
                <a:gd name="T1" fmla="*/ 37 h 140"/>
                <a:gd name="T2" fmla="*/ 68 w 92"/>
                <a:gd name="T3" fmla="*/ 26 h 140"/>
                <a:gd name="T4" fmla="*/ 61 w 92"/>
                <a:gd name="T5" fmla="*/ 19 h 140"/>
                <a:gd name="T6" fmla="*/ 49 w 92"/>
                <a:gd name="T7" fmla="*/ 16 h 140"/>
                <a:gd name="T8" fmla="*/ 35 w 92"/>
                <a:gd name="T9" fmla="*/ 19 h 140"/>
                <a:gd name="T10" fmla="*/ 26 w 92"/>
                <a:gd name="T11" fmla="*/ 28 h 140"/>
                <a:gd name="T12" fmla="*/ 19 w 92"/>
                <a:gd name="T13" fmla="*/ 47 h 140"/>
                <a:gd name="T14" fmla="*/ 22 w 92"/>
                <a:gd name="T15" fmla="*/ 60 h 140"/>
                <a:gd name="T16" fmla="*/ 33 w 92"/>
                <a:gd name="T17" fmla="*/ 53 h 140"/>
                <a:gd name="T18" fmla="*/ 52 w 92"/>
                <a:gd name="T19" fmla="*/ 47 h 140"/>
                <a:gd name="T20" fmla="*/ 80 w 92"/>
                <a:gd name="T21" fmla="*/ 60 h 140"/>
                <a:gd name="T22" fmla="*/ 92 w 92"/>
                <a:gd name="T23" fmla="*/ 93 h 140"/>
                <a:gd name="T24" fmla="*/ 91 w 92"/>
                <a:gd name="T25" fmla="*/ 109 h 140"/>
                <a:gd name="T26" fmla="*/ 82 w 92"/>
                <a:gd name="T27" fmla="*/ 124 h 140"/>
                <a:gd name="T28" fmla="*/ 71 w 92"/>
                <a:gd name="T29" fmla="*/ 133 h 140"/>
                <a:gd name="T30" fmla="*/ 57 w 92"/>
                <a:gd name="T31" fmla="*/ 138 h 140"/>
                <a:gd name="T32" fmla="*/ 29 w 92"/>
                <a:gd name="T33" fmla="*/ 136 h 140"/>
                <a:gd name="T34" fmla="*/ 7 w 92"/>
                <a:gd name="T35" fmla="*/ 112 h 140"/>
                <a:gd name="T36" fmla="*/ 0 w 92"/>
                <a:gd name="T37" fmla="*/ 74 h 140"/>
                <a:gd name="T38" fmla="*/ 7 w 92"/>
                <a:gd name="T39" fmla="*/ 30 h 140"/>
                <a:gd name="T40" fmla="*/ 31 w 92"/>
                <a:gd name="T41" fmla="*/ 4 h 140"/>
                <a:gd name="T42" fmla="*/ 61 w 92"/>
                <a:gd name="T43" fmla="*/ 0 h 140"/>
                <a:gd name="T44" fmla="*/ 78 w 92"/>
                <a:gd name="T45" fmla="*/ 9 h 140"/>
                <a:gd name="T46" fmla="*/ 85 w 92"/>
                <a:gd name="T47" fmla="*/ 21 h 140"/>
                <a:gd name="T48" fmla="*/ 91 w 92"/>
                <a:gd name="T49" fmla="*/ 35 h 140"/>
                <a:gd name="T50" fmla="*/ 19 w 92"/>
                <a:gd name="T51" fmla="*/ 100 h 140"/>
                <a:gd name="T52" fmla="*/ 26 w 92"/>
                <a:gd name="T53" fmla="*/ 115 h 140"/>
                <a:gd name="T54" fmla="*/ 40 w 92"/>
                <a:gd name="T55" fmla="*/ 122 h 140"/>
                <a:gd name="T56" fmla="*/ 54 w 92"/>
                <a:gd name="T57" fmla="*/ 122 h 140"/>
                <a:gd name="T58" fmla="*/ 66 w 92"/>
                <a:gd name="T59" fmla="*/ 115 h 140"/>
                <a:gd name="T60" fmla="*/ 73 w 92"/>
                <a:gd name="T61" fmla="*/ 102 h 140"/>
                <a:gd name="T62" fmla="*/ 73 w 92"/>
                <a:gd name="T63" fmla="*/ 84 h 140"/>
                <a:gd name="T64" fmla="*/ 66 w 92"/>
                <a:gd name="T65" fmla="*/ 72 h 140"/>
                <a:gd name="T66" fmla="*/ 54 w 92"/>
                <a:gd name="T67" fmla="*/ 65 h 140"/>
                <a:gd name="T68" fmla="*/ 38 w 92"/>
                <a:gd name="T69" fmla="*/ 65 h 140"/>
                <a:gd name="T70" fmla="*/ 26 w 92"/>
                <a:gd name="T71" fmla="*/ 72 h 140"/>
                <a:gd name="T72" fmla="*/ 19 w 92"/>
                <a:gd name="T73" fmla="*/ 8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40">
                  <a:moveTo>
                    <a:pt x="91" y="35"/>
                  </a:moveTo>
                  <a:lnTo>
                    <a:pt x="71" y="37"/>
                  </a:lnTo>
                  <a:lnTo>
                    <a:pt x="71" y="32"/>
                  </a:lnTo>
                  <a:lnTo>
                    <a:pt x="68" y="26"/>
                  </a:lnTo>
                  <a:lnTo>
                    <a:pt x="66" y="23"/>
                  </a:lnTo>
                  <a:lnTo>
                    <a:pt x="61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35" y="19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2" y="35"/>
                  </a:lnTo>
                  <a:lnTo>
                    <a:pt x="19" y="47"/>
                  </a:lnTo>
                  <a:lnTo>
                    <a:pt x="19" y="67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42" y="49"/>
                  </a:lnTo>
                  <a:lnTo>
                    <a:pt x="52" y="47"/>
                  </a:lnTo>
                  <a:lnTo>
                    <a:pt x="68" y="51"/>
                  </a:lnTo>
                  <a:lnTo>
                    <a:pt x="80" y="60"/>
                  </a:lnTo>
                  <a:lnTo>
                    <a:pt x="89" y="74"/>
                  </a:lnTo>
                  <a:lnTo>
                    <a:pt x="92" y="93"/>
                  </a:lnTo>
                  <a:lnTo>
                    <a:pt x="92" y="102"/>
                  </a:lnTo>
                  <a:lnTo>
                    <a:pt x="91" y="109"/>
                  </a:lnTo>
                  <a:lnTo>
                    <a:pt x="87" y="117"/>
                  </a:lnTo>
                  <a:lnTo>
                    <a:pt x="82" y="124"/>
                  </a:lnTo>
                  <a:lnTo>
                    <a:pt x="77" y="129"/>
                  </a:lnTo>
                  <a:lnTo>
                    <a:pt x="71" y="133"/>
                  </a:lnTo>
                  <a:lnTo>
                    <a:pt x="64" y="136"/>
                  </a:lnTo>
                  <a:lnTo>
                    <a:pt x="57" y="138"/>
                  </a:lnTo>
                  <a:lnTo>
                    <a:pt x="49" y="140"/>
                  </a:lnTo>
                  <a:lnTo>
                    <a:pt x="29" y="136"/>
                  </a:lnTo>
                  <a:lnTo>
                    <a:pt x="14" y="124"/>
                  </a:lnTo>
                  <a:lnTo>
                    <a:pt x="7" y="112"/>
                  </a:lnTo>
                  <a:lnTo>
                    <a:pt x="2" y="95"/>
                  </a:lnTo>
                  <a:lnTo>
                    <a:pt x="0" y="74"/>
                  </a:lnTo>
                  <a:lnTo>
                    <a:pt x="2" y="49"/>
                  </a:lnTo>
                  <a:lnTo>
                    <a:pt x="7" y="30"/>
                  </a:lnTo>
                  <a:lnTo>
                    <a:pt x="15" y="16"/>
                  </a:lnTo>
                  <a:lnTo>
                    <a:pt x="31" y="4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0" y="4"/>
                  </a:lnTo>
                  <a:lnTo>
                    <a:pt x="78" y="9"/>
                  </a:lnTo>
                  <a:lnTo>
                    <a:pt x="82" y="14"/>
                  </a:lnTo>
                  <a:lnTo>
                    <a:pt x="85" y="21"/>
                  </a:lnTo>
                  <a:lnTo>
                    <a:pt x="89" y="28"/>
                  </a:lnTo>
                  <a:lnTo>
                    <a:pt x="91" y="35"/>
                  </a:lnTo>
                  <a:close/>
                  <a:moveTo>
                    <a:pt x="19" y="93"/>
                  </a:moveTo>
                  <a:lnTo>
                    <a:pt x="19" y="100"/>
                  </a:lnTo>
                  <a:lnTo>
                    <a:pt x="22" y="109"/>
                  </a:lnTo>
                  <a:lnTo>
                    <a:pt x="26" y="115"/>
                  </a:lnTo>
                  <a:lnTo>
                    <a:pt x="33" y="119"/>
                  </a:lnTo>
                  <a:lnTo>
                    <a:pt x="40" y="122"/>
                  </a:lnTo>
                  <a:lnTo>
                    <a:pt x="47" y="124"/>
                  </a:lnTo>
                  <a:lnTo>
                    <a:pt x="54" y="122"/>
                  </a:lnTo>
                  <a:lnTo>
                    <a:pt x="61" y="121"/>
                  </a:lnTo>
                  <a:lnTo>
                    <a:pt x="66" y="115"/>
                  </a:lnTo>
                  <a:lnTo>
                    <a:pt x="71" y="109"/>
                  </a:lnTo>
                  <a:lnTo>
                    <a:pt x="73" y="102"/>
                  </a:lnTo>
                  <a:lnTo>
                    <a:pt x="75" y="93"/>
                  </a:lnTo>
                  <a:lnTo>
                    <a:pt x="73" y="84"/>
                  </a:lnTo>
                  <a:lnTo>
                    <a:pt x="71" y="77"/>
                  </a:lnTo>
                  <a:lnTo>
                    <a:pt x="66" y="72"/>
                  </a:lnTo>
                  <a:lnTo>
                    <a:pt x="61" y="67"/>
                  </a:lnTo>
                  <a:lnTo>
                    <a:pt x="54" y="65"/>
                  </a:lnTo>
                  <a:lnTo>
                    <a:pt x="47" y="63"/>
                  </a:lnTo>
                  <a:lnTo>
                    <a:pt x="38" y="65"/>
                  </a:lnTo>
                  <a:lnTo>
                    <a:pt x="33" y="67"/>
                  </a:lnTo>
                  <a:lnTo>
                    <a:pt x="26" y="72"/>
                  </a:lnTo>
                  <a:lnTo>
                    <a:pt x="22" y="77"/>
                  </a:lnTo>
                  <a:lnTo>
                    <a:pt x="19" y="84"/>
                  </a:lnTo>
                  <a:lnTo>
                    <a:pt x="19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Line 49"/>
            <p:cNvSpPr>
              <a:spLocks noChangeShapeType="1"/>
            </p:cNvSpPr>
            <p:nvPr/>
          </p:nvSpPr>
          <p:spPr bwMode="auto">
            <a:xfrm flipV="1">
              <a:off x="3713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Line 50"/>
            <p:cNvSpPr>
              <a:spLocks noChangeShapeType="1"/>
            </p:cNvSpPr>
            <p:nvPr/>
          </p:nvSpPr>
          <p:spPr bwMode="auto">
            <a:xfrm>
              <a:off x="3713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Rectangle 51"/>
            <p:cNvSpPr>
              <a:spLocks noChangeArrowheads="1"/>
            </p:cNvSpPr>
            <p:nvPr/>
          </p:nvSpPr>
          <p:spPr bwMode="auto">
            <a:xfrm>
              <a:off x="3634" y="3457"/>
              <a:ext cx="2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52"/>
            <p:cNvSpPr>
              <a:spLocks noEditPoints="1"/>
            </p:cNvSpPr>
            <p:nvPr/>
          </p:nvSpPr>
          <p:spPr bwMode="auto">
            <a:xfrm>
              <a:off x="3667" y="3418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5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79 w 91"/>
                <a:gd name="T27" fmla="*/ 16 h 140"/>
                <a:gd name="T28" fmla="*/ 84 w 91"/>
                <a:gd name="T29" fmla="*/ 26 h 140"/>
                <a:gd name="T30" fmla="*/ 87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4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9 w 91"/>
                <a:gd name="T63" fmla="*/ 70 h 140"/>
                <a:gd name="T64" fmla="*/ 19 w 91"/>
                <a:gd name="T65" fmla="*/ 89 h 140"/>
                <a:gd name="T66" fmla="*/ 23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68 w 91"/>
                <a:gd name="T83" fmla="*/ 103 h 140"/>
                <a:gd name="T84" fmla="*/ 72 w 91"/>
                <a:gd name="T85" fmla="*/ 89 h 140"/>
                <a:gd name="T86" fmla="*/ 72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3 w 91"/>
                <a:gd name="T107" fmla="*/ 35 h 140"/>
                <a:gd name="T108" fmla="*/ 19 w 91"/>
                <a:gd name="T109" fmla="*/ 51 h 140"/>
                <a:gd name="T110" fmla="*/ 19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89"/>
                  </a:lnTo>
                  <a:lnTo>
                    <a:pt x="23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3" y="35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Rectangle 53"/>
            <p:cNvSpPr>
              <a:spLocks noChangeArrowheads="1"/>
            </p:cNvSpPr>
            <p:nvPr/>
          </p:nvSpPr>
          <p:spPr bwMode="auto">
            <a:xfrm>
              <a:off x="3726" y="3477"/>
              <a:ext cx="8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54"/>
            <p:cNvSpPr>
              <a:spLocks noEditPoints="1"/>
            </p:cNvSpPr>
            <p:nvPr/>
          </p:nvSpPr>
          <p:spPr bwMode="auto">
            <a:xfrm>
              <a:off x="3744" y="3419"/>
              <a:ext cx="48" cy="68"/>
            </a:xfrm>
            <a:custGeom>
              <a:avLst/>
              <a:gdLst>
                <a:gd name="T0" fmla="*/ 63 w 96"/>
                <a:gd name="T1" fmla="*/ 136 h 136"/>
                <a:gd name="T2" fmla="*/ 63 w 96"/>
                <a:gd name="T3" fmla="*/ 103 h 136"/>
                <a:gd name="T4" fmla="*/ 0 w 96"/>
                <a:gd name="T5" fmla="*/ 103 h 136"/>
                <a:gd name="T6" fmla="*/ 0 w 96"/>
                <a:gd name="T7" fmla="*/ 86 h 136"/>
                <a:gd name="T8" fmla="*/ 66 w 96"/>
                <a:gd name="T9" fmla="*/ 0 h 136"/>
                <a:gd name="T10" fmla="*/ 80 w 96"/>
                <a:gd name="T11" fmla="*/ 0 h 136"/>
                <a:gd name="T12" fmla="*/ 80 w 96"/>
                <a:gd name="T13" fmla="*/ 86 h 136"/>
                <a:gd name="T14" fmla="*/ 96 w 96"/>
                <a:gd name="T15" fmla="*/ 86 h 136"/>
                <a:gd name="T16" fmla="*/ 96 w 96"/>
                <a:gd name="T17" fmla="*/ 103 h 136"/>
                <a:gd name="T18" fmla="*/ 80 w 96"/>
                <a:gd name="T19" fmla="*/ 103 h 136"/>
                <a:gd name="T20" fmla="*/ 80 w 96"/>
                <a:gd name="T21" fmla="*/ 136 h 136"/>
                <a:gd name="T22" fmla="*/ 63 w 96"/>
                <a:gd name="T23" fmla="*/ 136 h 136"/>
                <a:gd name="T24" fmla="*/ 63 w 96"/>
                <a:gd name="T25" fmla="*/ 86 h 136"/>
                <a:gd name="T26" fmla="*/ 63 w 96"/>
                <a:gd name="T27" fmla="*/ 33 h 136"/>
                <a:gd name="T28" fmla="*/ 23 w 96"/>
                <a:gd name="T29" fmla="*/ 86 h 136"/>
                <a:gd name="T30" fmla="*/ 63 w 96"/>
                <a:gd name="T31" fmla="*/ 8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6">
                  <a:moveTo>
                    <a:pt x="63" y="136"/>
                  </a:moveTo>
                  <a:lnTo>
                    <a:pt x="63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80" y="86"/>
                  </a:lnTo>
                  <a:lnTo>
                    <a:pt x="96" y="86"/>
                  </a:lnTo>
                  <a:lnTo>
                    <a:pt x="96" y="103"/>
                  </a:lnTo>
                  <a:lnTo>
                    <a:pt x="80" y="103"/>
                  </a:lnTo>
                  <a:lnTo>
                    <a:pt x="80" y="136"/>
                  </a:lnTo>
                  <a:lnTo>
                    <a:pt x="63" y="136"/>
                  </a:lnTo>
                  <a:close/>
                  <a:moveTo>
                    <a:pt x="63" y="86"/>
                  </a:moveTo>
                  <a:lnTo>
                    <a:pt x="63" y="33"/>
                  </a:lnTo>
                  <a:lnTo>
                    <a:pt x="23" y="86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Line 55"/>
            <p:cNvSpPr>
              <a:spLocks noChangeShapeType="1"/>
            </p:cNvSpPr>
            <p:nvPr/>
          </p:nvSpPr>
          <p:spPr bwMode="auto">
            <a:xfrm flipV="1">
              <a:off x="3949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Line 56"/>
            <p:cNvSpPr>
              <a:spLocks noChangeShapeType="1"/>
            </p:cNvSpPr>
            <p:nvPr/>
          </p:nvSpPr>
          <p:spPr bwMode="auto">
            <a:xfrm>
              <a:off x="3949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Rectangle 57"/>
            <p:cNvSpPr>
              <a:spLocks noChangeArrowheads="1"/>
            </p:cNvSpPr>
            <p:nvPr/>
          </p:nvSpPr>
          <p:spPr bwMode="auto">
            <a:xfrm>
              <a:off x="3870" y="3457"/>
              <a:ext cx="2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58"/>
            <p:cNvSpPr>
              <a:spLocks noEditPoints="1"/>
            </p:cNvSpPr>
            <p:nvPr/>
          </p:nvSpPr>
          <p:spPr bwMode="auto">
            <a:xfrm>
              <a:off x="3903" y="3418"/>
              <a:ext cx="44" cy="70"/>
            </a:xfrm>
            <a:custGeom>
              <a:avLst/>
              <a:gdLst>
                <a:gd name="T0" fmla="*/ 0 w 90"/>
                <a:gd name="T1" fmla="*/ 70 h 140"/>
                <a:gd name="T2" fmla="*/ 0 w 90"/>
                <a:gd name="T3" fmla="*/ 47 h 140"/>
                <a:gd name="T4" fmla="*/ 6 w 90"/>
                <a:gd name="T5" fmla="*/ 30 h 140"/>
                <a:gd name="T6" fmla="*/ 9 w 90"/>
                <a:gd name="T7" fmla="*/ 21 h 140"/>
                <a:gd name="T8" fmla="*/ 14 w 90"/>
                <a:gd name="T9" fmla="*/ 13 h 140"/>
                <a:gd name="T10" fmla="*/ 20 w 90"/>
                <a:gd name="T11" fmla="*/ 7 h 140"/>
                <a:gd name="T12" fmla="*/ 27 w 90"/>
                <a:gd name="T13" fmla="*/ 4 h 140"/>
                <a:gd name="T14" fmla="*/ 35 w 90"/>
                <a:gd name="T15" fmla="*/ 0 h 140"/>
                <a:gd name="T16" fmla="*/ 44 w 90"/>
                <a:gd name="T17" fmla="*/ 0 h 140"/>
                <a:gd name="T18" fmla="*/ 56 w 90"/>
                <a:gd name="T19" fmla="*/ 0 h 140"/>
                <a:gd name="T20" fmla="*/ 65 w 90"/>
                <a:gd name="T21" fmla="*/ 4 h 140"/>
                <a:gd name="T22" fmla="*/ 70 w 90"/>
                <a:gd name="T23" fmla="*/ 7 h 140"/>
                <a:gd name="T24" fmla="*/ 76 w 90"/>
                <a:gd name="T25" fmla="*/ 13 h 140"/>
                <a:gd name="T26" fmla="*/ 79 w 90"/>
                <a:gd name="T27" fmla="*/ 16 h 140"/>
                <a:gd name="T28" fmla="*/ 83 w 90"/>
                <a:gd name="T29" fmla="*/ 26 h 140"/>
                <a:gd name="T30" fmla="*/ 86 w 90"/>
                <a:gd name="T31" fmla="*/ 37 h 140"/>
                <a:gd name="T32" fmla="*/ 90 w 90"/>
                <a:gd name="T33" fmla="*/ 51 h 140"/>
                <a:gd name="T34" fmla="*/ 90 w 90"/>
                <a:gd name="T35" fmla="*/ 70 h 140"/>
                <a:gd name="T36" fmla="*/ 90 w 90"/>
                <a:gd name="T37" fmla="*/ 91 h 140"/>
                <a:gd name="T38" fmla="*/ 84 w 90"/>
                <a:gd name="T39" fmla="*/ 109 h 140"/>
                <a:gd name="T40" fmla="*/ 81 w 90"/>
                <a:gd name="T41" fmla="*/ 119 h 140"/>
                <a:gd name="T42" fmla="*/ 76 w 90"/>
                <a:gd name="T43" fmla="*/ 126 h 140"/>
                <a:gd name="T44" fmla="*/ 70 w 90"/>
                <a:gd name="T45" fmla="*/ 131 h 140"/>
                <a:gd name="T46" fmla="*/ 63 w 90"/>
                <a:gd name="T47" fmla="*/ 136 h 140"/>
                <a:gd name="T48" fmla="*/ 55 w 90"/>
                <a:gd name="T49" fmla="*/ 138 h 140"/>
                <a:gd name="T50" fmla="*/ 44 w 90"/>
                <a:gd name="T51" fmla="*/ 140 h 140"/>
                <a:gd name="T52" fmla="*/ 27 w 90"/>
                <a:gd name="T53" fmla="*/ 136 h 140"/>
                <a:gd name="T54" fmla="*/ 14 w 90"/>
                <a:gd name="T55" fmla="*/ 126 h 140"/>
                <a:gd name="T56" fmla="*/ 6 w 90"/>
                <a:gd name="T57" fmla="*/ 112 h 140"/>
                <a:gd name="T58" fmla="*/ 2 w 90"/>
                <a:gd name="T59" fmla="*/ 93 h 140"/>
                <a:gd name="T60" fmla="*/ 0 w 90"/>
                <a:gd name="T61" fmla="*/ 70 h 140"/>
                <a:gd name="T62" fmla="*/ 18 w 90"/>
                <a:gd name="T63" fmla="*/ 70 h 140"/>
                <a:gd name="T64" fmla="*/ 20 w 90"/>
                <a:gd name="T65" fmla="*/ 89 h 140"/>
                <a:gd name="T66" fmla="*/ 21 w 90"/>
                <a:gd name="T67" fmla="*/ 103 h 140"/>
                <a:gd name="T68" fmla="*/ 25 w 90"/>
                <a:gd name="T69" fmla="*/ 114 h 140"/>
                <a:gd name="T70" fmla="*/ 32 w 90"/>
                <a:gd name="T71" fmla="*/ 119 h 140"/>
                <a:gd name="T72" fmla="*/ 37 w 90"/>
                <a:gd name="T73" fmla="*/ 122 h 140"/>
                <a:gd name="T74" fmla="*/ 44 w 90"/>
                <a:gd name="T75" fmla="*/ 124 h 140"/>
                <a:gd name="T76" fmla="*/ 53 w 90"/>
                <a:gd name="T77" fmla="*/ 122 h 140"/>
                <a:gd name="T78" fmla="*/ 58 w 90"/>
                <a:gd name="T79" fmla="*/ 119 h 140"/>
                <a:gd name="T80" fmla="*/ 65 w 90"/>
                <a:gd name="T81" fmla="*/ 114 h 140"/>
                <a:gd name="T82" fmla="*/ 69 w 90"/>
                <a:gd name="T83" fmla="*/ 103 h 140"/>
                <a:gd name="T84" fmla="*/ 70 w 90"/>
                <a:gd name="T85" fmla="*/ 89 h 140"/>
                <a:gd name="T86" fmla="*/ 72 w 90"/>
                <a:gd name="T87" fmla="*/ 70 h 140"/>
                <a:gd name="T88" fmla="*/ 70 w 90"/>
                <a:gd name="T89" fmla="*/ 51 h 140"/>
                <a:gd name="T90" fmla="*/ 69 w 90"/>
                <a:gd name="T91" fmla="*/ 35 h 140"/>
                <a:gd name="T92" fmla="*/ 65 w 90"/>
                <a:gd name="T93" fmla="*/ 26 h 140"/>
                <a:gd name="T94" fmla="*/ 58 w 90"/>
                <a:gd name="T95" fmla="*/ 19 h 140"/>
                <a:gd name="T96" fmla="*/ 53 w 90"/>
                <a:gd name="T97" fmla="*/ 16 h 140"/>
                <a:gd name="T98" fmla="*/ 44 w 90"/>
                <a:gd name="T99" fmla="*/ 16 h 140"/>
                <a:gd name="T100" fmla="*/ 37 w 90"/>
                <a:gd name="T101" fmla="*/ 16 h 140"/>
                <a:gd name="T102" fmla="*/ 32 w 90"/>
                <a:gd name="T103" fmla="*/ 19 h 140"/>
                <a:gd name="T104" fmla="*/ 27 w 90"/>
                <a:gd name="T105" fmla="*/ 25 h 140"/>
                <a:gd name="T106" fmla="*/ 21 w 90"/>
                <a:gd name="T107" fmla="*/ 35 h 140"/>
                <a:gd name="T108" fmla="*/ 20 w 90"/>
                <a:gd name="T109" fmla="*/ 51 h 140"/>
                <a:gd name="T110" fmla="*/ 18 w 90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0">
                  <a:moveTo>
                    <a:pt x="0" y="70"/>
                  </a:moveTo>
                  <a:lnTo>
                    <a:pt x="0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6" y="13"/>
                  </a:lnTo>
                  <a:lnTo>
                    <a:pt x="79" y="16"/>
                  </a:lnTo>
                  <a:lnTo>
                    <a:pt x="83" y="26"/>
                  </a:lnTo>
                  <a:lnTo>
                    <a:pt x="86" y="37"/>
                  </a:lnTo>
                  <a:lnTo>
                    <a:pt x="90" y="51"/>
                  </a:lnTo>
                  <a:lnTo>
                    <a:pt x="90" y="70"/>
                  </a:lnTo>
                  <a:lnTo>
                    <a:pt x="90" y="91"/>
                  </a:lnTo>
                  <a:lnTo>
                    <a:pt x="84" y="109"/>
                  </a:lnTo>
                  <a:lnTo>
                    <a:pt x="81" y="119"/>
                  </a:lnTo>
                  <a:lnTo>
                    <a:pt x="76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4" y="126"/>
                  </a:lnTo>
                  <a:lnTo>
                    <a:pt x="6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20" y="89"/>
                  </a:lnTo>
                  <a:lnTo>
                    <a:pt x="21" y="103"/>
                  </a:lnTo>
                  <a:lnTo>
                    <a:pt x="25" y="114"/>
                  </a:lnTo>
                  <a:lnTo>
                    <a:pt x="32" y="119"/>
                  </a:lnTo>
                  <a:lnTo>
                    <a:pt x="37" y="122"/>
                  </a:lnTo>
                  <a:lnTo>
                    <a:pt x="44" y="124"/>
                  </a:lnTo>
                  <a:lnTo>
                    <a:pt x="53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9" y="103"/>
                  </a:lnTo>
                  <a:lnTo>
                    <a:pt x="70" y="89"/>
                  </a:lnTo>
                  <a:lnTo>
                    <a:pt x="72" y="70"/>
                  </a:lnTo>
                  <a:lnTo>
                    <a:pt x="70" y="51"/>
                  </a:lnTo>
                  <a:lnTo>
                    <a:pt x="69" y="35"/>
                  </a:lnTo>
                  <a:lnTo>
                    <a:pt x="65" y="26"/>
                  </a:lnTo>
                  <a:lnTo>
                    <a:pt x="58" y="19"/>
                  </a:lnTo>
                  <a:lnTo>
                    <a:pt x="53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1" y="35"/>
                  </a:lnTo>
                  <a:lnTo>
                    <a:pt x="20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Rectangle 59"/>
            <p:cNvSpPr>
              <a:spLocks noChangeArrowheads="1"/>
            </p:cNvSpPr>
            <p:nvPr/>
          </p:nvSpPr>
          <p:spPr bwMode="auto">
            <a:xfrm>
              <a:off x="3960" y="3477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60"/>
            <p:cNvSpPr>
              <a:spLocks/>
            </p:cNvSpPr>
            <p:nvPr/>
          </p:nvSpPr>
          <p:spPr bwMode="auto">
            <a:xfrm>
              <a:off x="3981" y="3418"/>
              <a:ext cx="46" cy="69"/>
            </a:xfrm>
            <a:custGeom>
              <a:avLst/>
              <a:gdLst>
                <a:gd name="T0" fmla="*/ 90 w 90"/>
                <a:gd name="T1" fmla="*/ 119 h 138"/>
                <a:gd name="T2" fmla="*/ 90 w 90"/>
                <a:gd name="T3" fmla="*/ 138 h 138"/>
                <a:gd name="T4" fmla="*/ 0 w 90"/>
                <a:gd name="T5" fmla="*/ 138 h 138"/>
                <a:gd name="T6" fmla="*/ 0 w 90"/>
                <a:gd name="T7" fmla="*/ 131 h 138"/>
                <a:gd name="T8" fmla="*/ 1 w 90"/>
                <a:gd name="T9" fmla="*/ 126 h 138"/>
                <a:gd name="T10" fmla="*/ 7 w 90"/>
                <a:gd name="T11" fmla="*/ 115 h 138"/>
                <a:gd name="T12" fmla="*/ 12 w 90"/>
                <a:gd name="T13" fmla="*/ 107 h 138"/>
                <a:gd name="T14" fmla="*/ 17 w 90"/>
                <a:gd name="T15" fmla="*/ 100 h 138"/>
                <a:gd name="T16" fmla="*/ 24 w 90"/>
                <a:gd name="T17" fmla="*/ 93 h 138"/>
                <a:gd name="T18" fmla="*/ 33 w 90"/>
                <a:gd name="T19" fmla="*/ 86 h 138"/>
                <a:gd name="T20" fmla="*/ 52 w 90"/>
                <a:gd name="T21" fmla="*/ 70 h 138"/>
                <a:gd name="T22" fmla="*/ 62 w 90"/>
                <a:gd name="T23" fmla="*/ 58 h 138"/>
                <a:gd name="T24" fmla="*/ 66 w 90"/>
                <a:gd name="T25" fmla="*/ 51 h 138"/>
                <a:gd name="T26" fmla="*/ 69 w 90"/>
                <a:gd name="T27" fmla="*/ 44 h 138"/>
                <a:gd name="T28" fmla="*/ 69 w 90"/>
                <a:gd name="T29" fmla="*/ 37 h 138"/>
                <a:gd name="T30" fmla="*/ 69 w 90"/>
                <a:gd name="T31" fmla="*/ 32 h 138"/>
                <a:gd name="T32" fmla="*/ 68 w 90"/>
                <a:gd name="T33" fmla="*/ 26 h 138"/>
                <a:gd name="T34" fmla="*/ 62 w 90"/>
                <a:gd name="T35" fmla="*/ 21 h 138"/>
                <a:gd name="T36" fmla="*/ 59 w 90"/>
                <a:gd name="T37" fmla="*/ 18 h 138"/>
                <a:gd name="T38" fmla="*/ 52 w 90"/>
                <a:gd name="T39" fmla="*/ 16 h 138"/>
                <a:gd name="T40" fmla="*/ 45 w 90"/>
                <a:gd name="T41" fmla="*/ 16 h 138"/>
                <a:gd name="T42" fmla="*/ 38 w 90"/>
                <a:gd name="T43" fmla="*/ 16 h 138"/>
                <a:gd name="T44" fmla="*/ 33 w 90"/>
                <a:gd name="T45" fmla="*/ 18 h 138"/>
                <a:gd name="T46" fmla="*/ 28 w 90"/>
                <a:gd name="T47" fmla="*/ 21 h 138"/>
                <a:gd name="T48" fmla="*/ 24 w 90"/>
                <a:gd name="T49" fmla="*/ 26 h 138"/>
                <a:gd name="T50" fmla="*/ 21 w 90"/>
                <a:gd name="T51" fmla="*/ 33 h 138"/>
                <a:gd name="T52" fmla="*/ 21 w 90"/>
                <a:gd name="T53" fmla="*/ 40 h 138"/>
                <a:gd name="T54" fmla="*/ 1 w 90"/>
                <a:gd name="T55" fmla="*/ 37 h 138"/>
                <a:gd name="T56" fmla="*/ 7 w 90"/>
                <a:gd name="T57" fmla="*/ 21 h 138"/>
                <a:gd name="T58" fmla="*/ 15 w 90"/>
                <a:gd name="T59" fmla="*/ 9 h 138"/>
                <a:gd name="T60" fmla="*/ 29 w 90"/>
                <a:gd name="T61" fmla="*/ 2 h 138"/>
                <a:gd name="T62" fmla="*/ 47 w 90"/>
                <a:gd name="T63" fmla="*/ 0 h 138"/>
                <a:gd name="T64" fmla="*/ 62 w 90"/>
                <a:gd name="T65" fmla="*/ 2 h 138"/>
                <a:gd name="T66" fmla="*/ 76 w 90"/>
                <a:gd name="T67" fmla="*/ 11 h 138"/>
                <a:gd name="T68" fmla="*/ 82 w 90"/>
                <a:gd name="T69" fmla="*/ 16 h 138"/>
                <a:gd name="T70" fmla="*/ 85 w 90"/>
                <a:gd name="T71" fmla="*/ 23 h 138"/>
                <a:gd name="T72" fmla="*/ 87 w 90"/>
                <a:gd name="T73" fmla="*/ 30 h 138"/>
                <a:gd name="T74" fmla="*/ 89 w 90"/>
                <a:gd name="T75" fmla="*/ 37 h 138"/>
                <a:gd name="T76" fmla="*/ 87 w 90"/>
                <a:gd name="T77" fmla="*/ 46 h 138"/>
                <a:gd name="T78" fmla="*/ 85 w 90"/>
                <a:gd name="T79" fmla="*/ 54 h 138"/>
                <a:gd name="T80" fmla="*/ 82 w 90"/>
                <a:gd name="T81" fmla="*/ 61 h 138"/>
                <a:gd name="T82" fmla="*/ 75 w 90"/>
                <a:gd name="T83" fmla="*/ 70 h 138"/>
                <a:gd name="T84" fmla="*/ 71 w 90"/>
                <a:gd name="T85" fmla="*/ 75 h 138"/>
                <a:gd name="T86" fmla="*/ 64 w 90"/>
                <a:gd name="T87" fmla="*/ 81 h 138"/>
                <a:gd name="T88" fmla="*/ 59 w 90"/>
                <a:gd name="T89" fmla="*/ 88 h 138"/>
                <a:gd name="T90" fmla="*/ 50 w 90"/>
                <a:gd name="T91" fmla="*/ 95 h 138"/>
                <a:gd name="T92" fmla="*/ 43 w 90"/>
                <a:gd name="T93" fmla="*/ 100 h 138"/>
                <a:gd name="T94" fmla="*/ 38 w 90"/>
                <a:gd name="T95" fmla="*/ 105 h 138"/>
                <a:gd name="T96" fmla="*/ 33 w 90"/>
                <a:gd name="T97" fmla="*/ 109 h 138"/>
                <a:gd name="T98" fmla="*/ 31 w 90"/>
                <a:gd name="T99" fmla="*/ 110 h 138"/>
                <a:gd name="T100" fmla="*/ 24 w 90"/>
                <a:gd name="T101" fmla="*/ 119 h 138"/>
                <a:gd name="T102" fmla="*/ 90 w 90"/>
                <a:gd name="T10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38">
                  <a:moveTo>
                    <a:pt x="90" y="119"/>
                  </a:moveTo>
                  <a:lnTo>
                    <a:pt x="90" y="138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7" y="115"/>
                  </a:lnTo>
                  <a:lnTo>
                    <a:pt x="12" y="107"/>
                  </a:lnTo>
                  <a:lnTo>
                    <a:pt x="17" y="100"/>
                  </a:lnTo>
                  <a:lnTo>
                    <a:pt x="24" y="93"/>
                  </a:lnTo>
                  <a:lnTo>
                    <a:pt x="33" y="86"/>
                  </a:lnTo>
                  <a:lnTo>
                    <a:pt x="52" y="70"/>
                  </a:lnTo>
                  <a:lnTo>
                    <a:pt x="62" y="58"/>
                  </a:lnTo>
                  <a:lnTo>
                    <a:pt x="66" y="51"/>
                  </a:lnTo>
                  <a:lnTo>
                    <a:pt x="69" y="44"/>
                  </a:lnTo>
                  <a:lnTo>
                    <a:pt x="69" y="37"/>
                  </a:lnTo>
                  <a:lnTo>
                    <a:pt x="69" y="32"/>
                  </a:lnTo>
                  <a:lnTo>
                    <a:pt x="68" y="26"/>
                  </a:lnTo>
                  <a:lnTo>
                    <a:pt x="62" y="21"/>
                  </a:lnTo>
                  <a:lnTo>
                    <a:pt x="59" y="18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21" y="33"/>
                  </a:lnTo>
                  <a:lnTo>
                    <a:pt x="21" y="40"/>
                  </a:lnTo>
                  <a:lnTo>
                    <a:pt x="1" y="37"/>
                  </a:lnTo>
                  <a:lnTo>
                    <a:pt x="7" y="21"/>
                  </a:lnTo>
                  <a:lnTo>
                    <a:pt x="15" y="9"/>
                  </a:lnTo>
                  <a:lnTo>
                    <a:pt x="29" y="2"/>
                  </a:lnTo>
                  <a:lnTo>
                    <a:pt x="47" y="0"/>
                  </a:lnTo>
                  <a:lnTo>
                    <a:pt x="62" y="2"/>
                  </a:lnTo>
                  <a:lnTo>
                    <a:pt x="76" y="11"/>
                  </a:lnTo>
                  <a:lnTo>
                    <a:pt x="82" y="16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9" y="37"/>
                  </a:lnTo>
                  <a:lnTo>
                    <a:pt x="87" y="46"/>
                  </a:lnTo>
                  <a:lnTo>
                    <a:pt x="85" y="54"/>
                  </a:lnTo>
                  <a:lnTo>
                    <a:pt x="82" y="61"/>
                  </a:lnTo>
                  <a:lnTo>
                    <a:pt x="75" y="70"/>
                  </a:lnTo>
                  <a:lnTo>
                    <a:pt x="71" y="75"/>
                  </a:lnTo>
                  <a:lnTo>
                    <a:pt x="64" y="81"/>
                  </a:lnTo>
                  <a:lnTo>
                    <a:pt x="59" y="88"/>
                  </a:lnTo>
                  <a:lnTo>
                    <a:pt x="50" y="95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33" y="109"/>
                  </a:lnTo>
                  <a:lnTo>
                    <a:pt x="31" y="110"/>
                  </a:lnTo>
                  <a:lnTo>
                    <a:pt x="24" y="119"/>
                  </a:lnTo>
                  <a:lnTo>
                    <a:pt x="90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Line 61"/>
            <p:cNvSpPr>
              <a:spLocks noChangeShapeType="1"/>
            </p:cNvSpPr>
            <p:nvPr/>
          </p:nvSpPr>
          <p:spPr bwMode="auto">
            <a:xfrm flipV="1">
              <a:off x="4184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Line 62"/>
            <p:cNvSpPr>
              <a:spLocks noChangeShapeType="1"/>
            </p:cNvSpPr>
            <p:nvPr/>
          </p:nvSpPr>
          <p:spPr bwMode="auto">
            <a:xfrm>
              <a:off x="4184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63"/>
            <p:cNvSpPr>
              <a:spLocks noEditPoints="1"/>
            </p:cNvSpPr>
            <p:nvPr/>
          </p:nvSpPr>
          <p:spPr bwMode="auto">
            <a:xfrm>
              <a:off x="4175" y="3418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2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4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5 w 89"/>
                <a:gd name="T69" fmla="*/ 114 h 140"/>
                <a:gd name="T70" fmla="*/ 31 w 89"/>
                <a:gd name="T71" fmla="*/ 119 h 140"/>
                <a:gd name="T72" fmla="*/ 37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0 w 89"/>
                <a:gd name="T85" fmla="*/ 89 h 140"/>
                <a:gd name="T86" fmla="*/ 72 w 89"/>
                <a:gd name="T87" fmla="*/ 70 h 140"/>
                <a:gd name="T88" fmla="*/ 70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58 w 89"/>
                <a:gd name="T95" fmla="*/ 19 h 140"/>
                <a:gd name="T96" fmla="*/ 52 w 89"/>
                <a:gd name="T97" fmla="*/ 16 h 140"/>
                <a:gd name="T98" fmla="*/ 44 w 89"/>
                <a:gd name="T99" fmla="*/ 16 h 140"/>
                <a:gd name="T100" fmla="*/ 37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2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4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5" y="114"/>
                  </a:lnTo>
                  <a:lnTo>
                    <a:pt x="31" y="119"/>
                  </a:lnTo>
                  <a:lnTo>
                    <a:pt x="37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0" y="89"/>
                  </a:lnTo>
                  <a:lnTo>
                    <a:pt x="72" y="70"/>
                  </a:lnTo>
                  <a:lnTo>
                    <a:pt x="70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58" y="19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Line 64"/>
            <p:cNvSpPr>
              <a:spLocks noChangeShapeType="1"/>
            </p:cNvSpPr>
            <p:nvPr/>
          </p:nvSpPr>
          <p:spPr bwMode="auto">
            <a:xfrm flipV="1">
              <a:off x="4419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Line 65"/>
            <p:cNvSpPr>
              <a:spLocks noChangeShapeType="1"/>
            </p:cNvSpPr>
            <p:nvPr/>
          </p:nvSpPr>
          <p:spPr bwMode="auto">
            <a:xfrm>
              <a:off x="4419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66"/>
            <p:cNvSpPr>
              <a:spLocks noEditPoints="1"/>
            </p:cNvSpPr>
            <p:nvPr/>
          </p:nvSpPr>
          <p:spPr bwMode="auto">
            <a:xfrm>
              <a:off x="4370" y="3418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6 w 91"/>
                <a:gd name="T5" fmla="*/ 30 h 140"/>
                <a:gd name="T6" fmla="*/ 11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7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81 w 91"/>
                <a:gd name="T27" fmla="*/ 16 h 140"/>
                <a:gd name="T28" fmla="*/ 84 w 91"/>
                <a:gd name="T29" fmla="*/ 26 h 140"/>
                <a:gd name="T30" fmla="*/ 88 w 91"/>
                <a:gd name="T31" fmla="*/ 37 h 140"/>
                <a:gd name="T32" fmla="*/ 91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2 w 91"/>
                <a:gd name="T45" fmla="*/ 131 h 140"/>
                <a:gd name="T46" fmla="*/ 63 w 91"/>
                <a:gd name="T47" fmla="*/ 136 h 140"/>
                <a:gd name="T48" fmla="*/ 56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20 w 91"/>
                <a:gd name="T63" fmla="*/ 70 h 140"/>
                <a:gd name="T64" fmla="*/ 20 w 91"/>
                <a:gd name="T65" fmla="*/ 89 h 140"/>
                <a:gd name="T66" fmla="*/ 23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70 w 91"/>
                <a:gd name="T83" fmla="*/ 103 h 140"/>
                <a:gd name="T84" fmla="*/ 72 w 91"/>
                <a:gd name="T85" fmla="*/ 89 h 140"/>
                <a:gd name="T86" fmla="*/ 74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3 w 91"/>
                <a:gd name="T107" fmla="*/ 35 h 140"/>
                <a:gd name="T108" fmla="*/ 20 w 91"/>
                <a:gd name="T109" fmla="*/ 51 h 140"/>
                <a:gd name="T110" fmla="*/ 20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11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91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2" y="131"/>
                  </a:lnTo>
                  <a:lnTo>
                    <a:pt x="63" y="136"/>
                  </a:lnTo>
                  <a:lnTo>
                    <a:pt x="56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20" y="70"/>
                  </a:moveTo>
                  <a:lnTo>
                    <a:pt x="20" y="89"/>
                  </a:lnTo>
                  <a:lnTo>
                    <a:pt x="23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70" y="103"/>
                  </a:lnTo>
                  <a:lnTo>
                    <a:pt x="72" y="89"/>
                  </a:lnTo>
                  <a:lnTo>
                    <a:pt x="74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3" y="35"/>
                  </a:lnTo>
                  <a:lnTo>
                    <a:pt x="20" y="51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Rectangle 67"/>
            <p:cNvSpPr>
              <a:spLocks noChangeArrowheads="1"/>
            </p:cNvSpPr>
            <p:nvPr/>
          </p:nvSpPr>
          <p:spPr bwMode="auto">
            <a:xfrm>
              <a:off x="4428" y="3477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68"/>
            <p:cNvSpPr>
              <a:spLocks/>
            </p:cNvSpPr>
            <p:nvPr/>
          </p:nvSpPr>
          <p:spPr bwMode="auto">
            <a:xfrm>
              <a:off x="4449" y="3418"/>
              <a:ext cx="45" cy="69"/>
            </a:xfrm>
            <a:custGeom>
              <a:avLst/>
              <a:gdLst>
                <a:gd name="T0" fmla="*/ 89 w 89"/>
                <a:gd name="T1" fmla="*/ 119 h 138"/>
                <a:gd name="T2" fmla="*/ 89 w 89"/>
                <a:gd name="T3" fmla="*/ 138 h 138"/>
                <a:gd name="T4" fmla="*/ 0 w 89"/>
                <a:gd name="T5" fmla="*/ 138 h 138"/>
                <a:gd name="T6" fmla="*/ 0 w 89"/>
                <a:gd name="T7" fmla="*/ 131 h 138"/>
                <a:gd name="T8" fmla="*/ 2 w 89"/>
                <a:gd name="T9" fmla="*/ 126 h 138"/>
                <a:gd name="T10" fmla="*/ 5 w 89"/>
                <a:gd name="T11" fmla="*/ 115 h 138"/>
                <a:gd name="T12" fmla="*/ 12 w 89"/>
                <a:gd name="T13" fmla="*/ 107 h 138"/>
                <a:gd name="T14" fmla="*/ 18 w 89"/>
                <a:gd name="T15" fmla="*/ 100 h 138"/>
                <a:gd name="T16" fmla="*/ 25 w 89"/>
                <a:gd name="T17" fmla="*/ 93 h 138"/>
                <a:gd name="T18" fmla="*/ 33 w 89"/>
                <a:gd name="T19" fmla="*/ 86 h 138"/>
                <a:gd name="T20" fmla="*/ 53 w 89"/>
                <a:gd name="T21" fmla="*/ 70 h 138"/>
                <a:gd name="T22" fmla="*/ 63 w 89"/>
                <a:gd name="T23" fmla="*/ 58 h 138"/>
                <a:gd name="T24" fmla="*/ 66 w 89"/>
                <a:gd name="T25" fmla="*/ 51 h 138"/>
                <a:gd name="T26" fmla="*/ 70 w 89"/>
                <a:gd name="T27" fmla="*/ 44 h 138"/>
                <a:gd name="T28" fmla="*/ 70 w 89"/>
                <a:gd name="T29" fmla="*/ 37 h 138"/>
                <a:gd name="T30" fmla="*/ 70 w 89"/>
                <a:gd name="T31" fmla="*/ 32 h 138"/>
                <a:gd name="T32" fmla="*/ 66 w 89"/>
                <a:gd name="T33" fmla="*/ 26 h 138"/>
                <a:gd name="T34" fmla="*/ 63 w 89"/>
                <a:gd name="T35" fmla="*/ 21 h 138"/>
                <a:gd name="T36" fmla="*/ 58 w 89"/>
                <a:gd name="T37" fmla="*/ 18 h 138"/>
                <a:gd name="T38" fmla="*/ 53 w 89"/>
                <a:gd name="T39" fmla="*/ 16 h 138"/>
                <a:gd name="T40" fmla="*/ 46 w 89"/>
                <a:gd name="T41" fmla="*/ 16 h 138"/>
                <a:gd name="T42" fmla="*/ 39 w 89"/>
                <a:gd name="T43" fmla="*/ 16 h 138"/>
                <a:gd name="T44" fmla="*/ 32 w 89"/>
                <a:gd name="T45" fmla="*/ 18 h 138"/>
                <a:gd name="T46" fmla="*/ 26 w 89"/>
                <a:gd name="T47" fmla="*/ 21 h 138"/>
                <a:gd name="T48" fmla="*/ 23 w 89"/>
                <a:gd name="T49" fmla="*/ 26 h 138"/>
                <a:gd name="T50" fmla="*/ 21 w 89"/>
                <a:gd name="T51" fmla="*/ 33 h 138"/>
                <a:gd name="T52" fmla="*/ 19 w 89"/>
                <a:gd name="T53" fmla="*/ 40 h 138"/>
                <a:gd name="T54" fmla="*/ 2 w 89"/>
                <a:gd name="T55" fmla="*/ 37 h 138"/>
                <a:gd name="T56" fmla="*/ 5 w 89"/>
                <a:gd name="T57" fmla="*/ 21 h 138"/>
                <a:gd name="T58" fmla="*/ 16 w 89"/>
                <a:gd name="T59" fmla="*/ 9 h 138"/>
                <a:gd name="T60" fmla="*/ 28 w 89"/>
                <a:gd name="T61" fmla="*/ 2 h 138"/>
                <a:gd name="T62" fmla="*/ 46 w 89"/>
                <a:gd name="T63" fmla="*/ 0 h 138"/>
                <a:gd name="T64" fmla="*/ 63 w 89"/>
                <a:gd name="T65" fmla="*/ 2 h 138"/>
                <a:gd name="T66" fmla="*/ 77 w 89"/>
                <a:gd name="T67" fmla="*/ 11 h 138"/>
                <a:gd name="T68" fmla="*/ 82 w 89"/>
                <a:gd name="T69" fmla="*/ 16 h 138"/>
                <a:gd name="T70" fmla="*/ 86 w 89"/>
                <a:gd name="T71" fmla="*/ 23 h 138"/>
                <a:gd name="T72" fmla="*/ 87 w 89"/>
                <a:gd name="T73" fmla="*/ 30 h 138"/>
                <a:gd name="T74" fmla="*/ 87 w 89"/>
                <a:gd name="T75" fmla="*/ 37 h 138"/>
                <a:gd name="T76" fmla="*/ 87 w 89"/>
                <a:gd name="T77" fmla="*/ 46 h 138"/>
                <a:gd name="T78" fmla="*/ 86 w 89"/>
                <a:gd name="T79" fmla="*/ 54 h 138"/>
                <a:gd name="T80" fmla="*/ 80 w 89"/>
                <a:gd name="T81" fmla="*/ 61 h 138"/>
                <a:gd name="T82" fmla="*/ 75 w 89"/>
                <a:gd name="T83" fmla="*/ 70 h 138"/>
                <a:gd name="T84" fmla="*/ 70 w 89"/>
                <a:gd name="T85" fmla="*/ 75 h 138"/>
                <a:gd name="T86" fmla="*/ 65 w 89"/>
                <a:gd name="T87" fmla="*/ 81 h 138"/>
                <a:gd name="T88" fmla="*/ 58 w 89"/>
                <a:gd name="T89" fmla="*/ 88 h 138"/>
                <a:gd name="T90" fmla="*/ 51 w 89"/>
                <a:gd name="T91" fmla="*/ 95 h 138"/>
                <a:gd name="T92" fmla="*/ 44 w 89"/>
                <a:gd name="T93" fmla="*/ 100 h 138"/>
                <a:gd name="T94" fmla="*/ 39 w 89"/>
                <a:gd name="T95" fmla="*/ 105 h 138"/>
                <a:gd name="T96" fmla="*/ 33 w 89"/>
                <a:gd name="T97" fmla="*/ 109 h 138"/>
                <a:gd name="T98" fmla="*/ 30 w 89"/>
                <a:gd name="T99" fmla="*/ 110 h 138"/>
                <a:gd name="T100" fmla="*/ 23 w 89"/>
                <a:gd name="T101" fmla="*/ 119 h 138"/>
                <a:gd name="T102" fmla="*/ 89 w 89"/>
                <a:gd name="T10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38">
                  <a:moveTo>
                    <a:pt x="89" y="119"/>
                  </a:moveTo>
                  <a:lnTo>
                    <a:pt x="89" y="138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2" y="107"/>
                  </a:lnTo>
                  <a:lnTo>
                    <a:pt x="18" y="100"/>
                  </a:lnTo>
                  <a:lnTo>
                    <a:pt x="25" y="93"/>
                  </a:lnTo>
                  <a:lnTo>
                    <a:pt x="33" y="86"/>
                  </a:lnTo>
                  <a:lnTo>
                    <a:pt x="53" y="70"/>
                  </a:lnTo>
                  <a:lnTo>
                    <a:pt x="63" y="58"/>
                  </a:lnTo>
                  <a:lnTo>
                    <a:pt x="66" y="51"/>
                  </a:lnTo>
                  <a:lnTo>
                    <a:pt x="70" y="44"/>
                  </a:lnTo>
                  <a:lnTo>
                    <a:pt x="70" y="37"/>
                  </a:lnTo>
                  <a:lnTo>
                    <a:pt x="70" y="32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58" y="18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8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2" y="37"/>
                  </a:lnTo>
                  <a:lnTo>
                    <a:pt x="5" y="21"/>
                  </a:lnTo>
                  <a:lnTo>
                    <a:pt x="16" y="9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7" y="11"/>
                  </a:lnTo>
                  <a:lnTo>
                    <a:pt x="82" y="16"/>
                  </a:lnTo>
                  <a:lnTo>
                    <a:pt x="86" y="23"/>
                  </a:lnTo>
                  <a:lnTo>
                    <a:pt x="87" y="30"/>
                  </a:lnTo>
                  <a:lnTo>
                    <a:pt x="87" y="37"/>
                  </a:lnTo>
                  <a:lnTo>
                    <a:pt x="87" y="46"/>
                  </a:lnTo>
                  <a:lnTo>
                    <a:pt x="86" y="54"/>
                  </a:lnTo>
                  <a:lnTo>
                    <a:pt x="80" y="61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5" y="81"/>
                  </a:lnTo>
                  <a:lnTo>
                    <a:pt x="58" y="88"/>
                  </a:lnTo>
                  <a:lnTo>
                    <a:pt x="51" y="95"/>
                  </a:lnTo>
                  <a:lnTo>
                    <a:pt x="44" y="100"/>
                  </a:lnTo>
                  <a:lnTo>
                    <a:pt x="39" y="105"/>
                  </a:lnTo>
                  <a:lnTo>
                    <a:pt x="33" y="109"/>
                  </a:lnTo>
                  <a:lnTo>
                    <a:pt x="30" y="110"/>
                  </a:lnTo>
                  <a:lnTo>
                    <a:pt x="23" y="119"/>
                  </a:lnTo>
                  <a:lnTo>
                    <a:pt x="89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Line 69"/>
            <p:cNvSpPr>
              <a:spLocks noChangeShapeType="1"/>
            </p:cNvSpPr>
            <p:nvPr/>
          </p:nvSpPr>
          <p:spPr bwMode="auto">
            <a:xfrm flipV="1">
              <a:off x="4654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Line 70"/>
            <p:cNvSpPr>
              <a:spLocks noChangeShapeType="1"/>
            </p:cNvSpPr>
            <p:nvPr/>
          </p:nvSpPr>
          <p:spPr bwMode="auto">
            <a:xfrm>
              <a:off x="4654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71"/>
            <p:cNvSpPr>
              <a:spLocks noEditPoints="1"/>
            </p:cNvSpPr>
            <p:nvPr/>
          </p:nvSpPr>
          <p:spPr bwMode="auto">
            <a:xfrm>
              <a:off x="4605" y="3418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4 w 89"/>
                <a:gd name="T15" fmla="*/ 0 h 140"/>
                <a:gd name="T16" fmla="*/ 45 w 89"/>
                <a:gd name="T17" fmla="*/ 0 h 140"/>
                <a:gd name="T18" fmla="*/ 55 w 89"/>
                <a:gd name="T19" fmla="*/ 0 h 140"/>
                <a:gd name="T20" fmla="*/ 64 w 89"/>
                <a:gd name="T21" fmla="*/ 4 h 140"/>
                <a:gd name="T22" fmla="*/ 69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3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9 h 140"/>
                <a:gd name="T40" fmla="*/ 80 w 89"/>
                <a:gd name="T41" fmla="*/ 119 h 140"/>
                <a:gd name="T42" fmla="*/ 76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8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Rectangle 72"/>
            <p:cNvSpPr>
              <a:spLocks noChangeArrowheads="1"/>
            </p:cNvSpPr>
            <p:nvPr/>
          </p:nvSpPr>
          <p:spPr bwMode="auto">
            <a:xfrm>
              <a:off x="4663" y="3477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73"/>
            <p:cNvSpPr>
              <a:spLocks noEditPoints="1"/>
            </p:cNvSpPr>
            <p:nvPr/>
          </p:nvSpPr>
          <p:spPr bwMode="auto">
            <a:xfrm>
              <a:off x="4682" y="3419"/>
              <a:ext cx="48" cy="68"/>
            </a:xfrm>
            <a:custGeom>
              <a:avLst/>
              <a:gdLst>
                <a:gd name="T0" fmla="*/ 63 w 96"/>
                <a:gd name="T1" fmla="*/ 136 h 136"/>
                <a:gd name="T2" fmla="*/ 63 w 96"/>
                <a:gd name="T3" fmla="*/ 103 h 136"/>
                <a:gd name="T4" fmla="*/ 0 w 96"/>
                <a:gd name="T5" fmla="*/ 103 h 136"/>
                <a:gd name="T6" fmla="*/ 0 w 96"/>
                <a:gd name="T7" fmla="*/ 86 h 136"/>
                <a:gd name="T8" fmla="*/ 67 w 96"/>
                <a:gd name="T9" fmla="*/ 0 h 136"/>
                <a:gd name="T10" fmla="*/ 80 w 96"/>
                <a:gd name="T11" fmla="*/ 0 h 136"/>
                <a:gd name="T12" fmla="*/ 80 w 96"/>
                <a:gd name="T13" fmla="*/ 86 h 136"/>
                <a:gd name="T14" fmla="*/ 96 w 96"/>
                <a:gd name="T15" fmla="*/ 86 h 136"/>
                <a:gd name="T16" fmla="*/ 96 w 96"/>
                <a:gd name="T17" fmla="*/ 103 h 136"/>
                <a:gd name="T18" fmla="*/ 80 w 96"/>
                <a:gd name="T19" fmla="*/ 103 h 136"/>
                <a:gd name="T20" fmla="*/ 80 w 96"/>
                <a:gd name="T21" fmla="*/ 136 h 136"/>
                <a:gd name="T22" fmla="*/ 63 w 96"/>
                <a:gd name="T23" fmla="*/ 136 h 136"/>
                <a:gd name="T24" fmla="*/ 63 w 96"/>
                <a:gd name="T25" fmla="*/ 86 h 136"/>
                <a:gd name="T26" fmla="*/ 63 w 96"/>
                <a:gd name="T27" fmla="*/ 33 h 136"/>
                <a:gd name="T28" fmla="*/ 23 w 96"/>
                <a:gd name="T29" fmla="*/ 86 h 136"/>
                <a:gd name="T30" fmla="*/ 63 w 96"/>
                <a:gd name="T31" fmla="*/ 8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6">
                  <a:moveTo>
                    <a:pt x="63" y="136"/>
                  </a:moveTo>
                  <a:lnTo>
                    <a:pt x="63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80" y="86"/>
                  </a:lnTo>
                  <a:lnTo>
                    <a:pt x="96" y="86"/>
                  </a:lnTo>
                  <a:lnTo>
                    <a:pt x="96" y="103"/>
                  </a:lnTo>
                  <a:lnTo>
                    <a:pt x="80" y="103"/>
                  </a:lnTo>
                  <a:lnTo>
                    <a:pt x="80" y="136"/>
                  </a:lnTo>
                  <a:lnTo>
                    <a:pt x="63" y="136"/>
                  </a:lnTo>
                  <a:close/>
                  <a:moveTo>
                    <a:pt x="63" y="86"/>
                  </a:moveTo>
                  <a:lnTo>
                    <a:pt x="63" y="33"/>
                  </a:lnTo>
                  <a:lnTo>
                    <a:pt x="23" y="86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Line 74"/>
            <p:cNvSpPr>
              <a:spLocks noChangeShapeType="1"/>
            </p:cNvSpPr>
            <p:nvPr/>
          </p:nvSpPr>
          <p:spPr bwMode="auto">
            <a:xfrm flipV="1">
              <a:off x="4890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Line 75"/>
            <p:cNvSpPr>
              <a:spLocks noChangeShapeType="1"/>
            </p:cNvSpPr>
            <p:nvPr/>
          </p:nvSpPr>
          <p:spPr bwMode="auto">
            <a:xfrm>
              <a:off x="4890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76"/>
            <p:cNvSpPr>
              <a:spLocks noEditPoints="1"/>
            </p:cNvSpPr>
            <p:nvPr/>
          </p:nvSpPr>
          <p:spPr bwMode="auto">
            <a:xfrm>
              <a:off x="4840" y="3418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11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5 w 91"/>
                <a:gd name="T17" fmla="*/ 0 h 140"/>
                <a:gd name="T18" fmla="*/ 56 w 91"/>
                <a:gd name="T19" fmla="*/ 0 h 140"/>
                <a:gd name="T20" fmla="*/ 66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80 w 91"/>
                <a:gd name="T27" fmla="*/ 16 h 140"/>
                <a:gd name="T28" fmla="*/ 84 w 91"/>
                <a:gd name="T29" fmla="*/ 26 h 140"/>
                <a:gd name="T30" fmla="*/ 87 w 91"/>
                <a:gd name="T31" fmla="*/ 37 h 140"/>
                <a:gd name="T32" fmla="*/ 91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2 w 91"/>
                <a:gd name="T45" fmla="*/ 131 h 140"/>
                <a:gd name="T46" fmla="*/ 63 w 91"/>
                <a:gd name="T47" fmla="*/ 136 h 140"/>
                <a:gd name="T48" fmla="*/ 56 w 91"/>
                <a:gd name="T49" fmla="*/ 138 h 140"/>
                <a:gd name="T50" fmla="*/ 45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9 w 91"/>
                <a:gd name="T63" fmla="*/ 70 h 140"/>
                <a:gd name="T64" fmla="*/ 19 w 91"/>
                <a:gd name="T65" fmla="*/ 89 h 140"/>
                <a:gd name="T66" fmla="*/ 23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5 w 91"/>
                <a:gd name="T75" fmla="*/ 124 h 140"/>
                <a:gd name="T76" fmla="*/ 52 w 91"/>
                <a:gd name="T77" fmla="*/ 122 h 140"/>
                <a:gd name="T78" fmla="*/ 59 w 91"/>
                <a:gd name="T79" fmla="*/ 119 h 140"/>
                <a:gd name="T80" fmla="*/ 65 w 91"/>
                <a:gd name="T81" fmla="*/ 114 h 140"/>
                <a:gd name="T82" fmla="*/ 70 w 91"/>
                <a:gd name="T83" fmla="*/ 103 h 140"/>
                <a:gd name="T84" fmla="*/ 72 w 91"/>
                <a:gd name="T85" fmla="*/ 89 h 140"/>
                <a:gd name="T86" fmla="*/ 73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59 w 91"/>
                <a:gd name="T95" fmla="*/ 19 h 140"/>
                <a:gd name="T96" fmla="*/ 52 w 91"/>
                <a:gd name="T97" fmla="*/ 16 h 140"/>
                <a:gd name="T98" fmla="*/ 45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3 w 91"/>
                <a:gd name="T107" fmla="*/ 35 h 140"/>
                <a:gd name="T108" fmla="*/ 19 w 91"/>
                <a:gd name="T109" fmla="*/ 51 h 140"/>
                <a:gd name="T110" fmla="*/ 19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11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80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91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2" y="131"/>
                  </a:lnTo>
                  <a:lnTo>
                    <a:pt x="63" y="136"/>
                  </a:lnTo>
                  <a:lnTo>
                    <a:pt x="56" y="138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89"/>
                  </a:lnTo>
                  <a:lnTo>
                    <a:pt x="23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5" y="114"/>
                  </a:lnTo>
                  <a:lnTo>
                    <a:pt x="70" y="103"/>
                  </a:lnTo>
                  <a:lnTo>
                    <a:pt x="72" y="89"/>
                  </a:lnTo>
                  <a:lnTo>
                    <a:pt x="73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3" y="35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Rectangle 77"/>
            <p:cNvSpPr>
              <a:spLocks noChangeArrowheads="1"/>
            </p:cNvSpPr>
            <p:nvPr/>
          </p:nvSpPr>
          <p:spPr bwMode="auto">
            <a:xfrm>
              <a:off x="4899" y="3477"/>
              <a:ext cx="8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78"/>
            <p:cNvSpPr>
              <a:spLocks noEditPoints="1"/>
            </p:cNvSpPr>
            <p:nvPr/>
          </p:nvSpPr>
          <p:spPr bwMode="auto">
            <a:xfrm>
              <a:off x="4919" y="3418"/>
              <a:ext cx="47" cy="70"/>
            </a:xfrm>
            <a:custGeom>
              <a:avLst/>
              <a:gdLst>
                <a:gd name="T0" fmla="*/ 72 w 92"/>
                <a:gd name="T1" fmla="*/ 37 h 140"/>
                <a:gd name="T2" fmla="*/ 68 w 92"/>
                <a:gd name="T3" fmla="*/ 26 h 140"/>
                <a:gd name="T4" fmla="*/ 61 w 92"/>
                <a:gd name="T5" fmla="*/ 19 h 140"/>
                <a:gd name="T6" fmla="*/ 49 w 92"/>
                <a:gd name="T7" fmla="*/ 16 h 140"/>
                <a:gd name="T8" fmla="*/ 33 w 92"/>
                <a:gd name="T9" fmla="*/ 19 h 140"/>
                <a:gd name="T10" fmla="*/ 26 w 92"/>
                <a:gd name="T11" fmla="*/ 28 h 140"/>
                <a:gd name="T12" fmla="*/ 19 w 92"/>
                <a:gd name="T13" fmla="*/ 47 h 140"/>
                <a:gd name="T14" fmla="*/ 23 w 92"/>
                <a:gd name="T15" fmla="*/ 60 h 140"/>
                <a:gd name="T16" fmla="*/ 33 w 92"/>
                <a:gd name="T17" fmla="*/ 53 h 140"/>
                <a:gd name="T18" fmla="*/ 51 w 92"/>
                <a:gd name="T19" fmla="*/ 47 h 140"/>
                <a:gd name="T20" fmla="*/ 80 w 92"/>
                <a:gd name="T21" fmla="*/ 60 h 140"/>
                <a:gd name="T22" fmla="*/ 92 w 92"/>
                <a:gd name="T23" fmla="*/ 93 h 140"/>
                <a:gd name="T24" fmla="*/ 89 w 92"/>
                <a:gd name="T25" fmla="*/ 109 h 140"/>
                <a:gd name="T26" fmla="*/ 82 w 92"/>
                <a:gd name="T27" fmla="*/ 124 h 140"/>
                <a:gd name="T28" fmla="*/ 70 w 92"/>
                <a:gd name="T29" fmla="*/ 133 h 140"/>
                <a:gd name="T30" fmla="*/ 56 w 92"/>
                <a:gd name="T31" fmla="*/ 138 h 140"/>
                <a:gd name="T32" fmla="*/ 30 w 92"/>
                <a:gd name="T33" fmla="*/ 136 h 140"/>
                <a:gd name="T34" fmla="*/ 5 w 92"/>
                <a:gd name="T35" fmla="*/ 112 h 140"/>
                <a:gd name="T36" fmla="*/ 0 w 92"/>
                <a:gd name="T37" fmla="*/ 74 h 140"/>
                <a:gd name="T38" fmla="*/ 7 w 92"/>
                <a:gd name="T39" fmla="*/ 30 h 140"/>
                <a:gd name="T40" fmla="*/ 30 w 92"/>
                <a:gd name="T41" fmla="*/ 4 h 140"/>
                <a:gd name="T42" fmla="*/ 61 w 92"/>
                <a:gd name="T43" fmla="*/ 0 h 140"/>
                <a:gd name="T44" fmla="*/ 77 w 92"/>
                <a:gd name="T45" fmla="*/ 9 h 140"/>
                <a:gd name="T46" fmla="*/ 85 w 92"/>
                <a:gd name="T47" fmla="*/ 21 h 140"/>
                <a:gd name="T48" fmla="*/ 89 w 92"/>
                <a:gd name="T49" fmla="*/ 35 h 140"/>
                <a:gd name="T50" fmla="*/ 19 w 92"/>
                <a:gd name="T51" fmla="*/ 100 h 140"/>
                <a:gd name="T52" fmla="*/ 26 w 92"/>
                <a:gd name="T53" fmla="*/ 115 h 140"/>
                <a:gd name="T54" fmla="*/ 38 w 92"/>
                <a:gd name="T55" fmla="*/ 122 h 140"/>
                <a:gd name="T56" fmla="*/ 54 w 92"/>
                <a:gd name="T57" fmla="*/ 122 h 140"/>
                <a:gd name="T58" fmla="*/ 66 w 92"/>
                <a:gd name="T59" fmla="*/ 115 h 140"/>
                <a:gd name="T60" fmla="*/ 73 w 92"/>
                <a:gd name="T61" fmla="*/ 102 h 140"/>
                <a:gd name="T62" fmla="*/ 73 w 92"/>
                <a:gd name="T63" fmla="*/ 84 h 140"/>
                <a:gd name="T64" fmla="*/ 66 w 92"/>
                <a:gd name="T65" fmla="*/ 72 h 140"/>
                <a:gd name="T66" fmla="*/ 54 w 92"/>
                <a:gd name="T67" fmla="*/ 65 h 140"/>
                <a:gd name="T68" fmla="*/ 38 w 92"/>
                <a:gd name="T69" fmla="*/ 65 h 140"/>
                <a:gd name="T70" fmla="*/ 26 w 92"/>
                <a:gd name="T71" fmla="*/ 72 h 140"/>
                <a:gd name="T72" fmla="*/ 19 w 92"/>
                <a:gd name="T73" fmla="*/ 8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40">
                  <a:moveTo>
                    <a:pt x="89" y="35"/>
                  </a:moveTo>
                  <a:lnTo>
                    <a:pt x="72" y="37"/>
                  </a:lnTo>
                  <a:lnTo>
                    <a:pt x="70" y="32"/>
                  </a:lnTo>
                  <a:lnTo>
                    <a:pt x="68" y="26"/>
                  </a:lnTo>
                  <a:lnTo>
                    <a:pt x="66" y="23"/>
                  </a:lnTo>
                  <a:lnTo>
                    <a:pt x="61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3" y="35"/>
                  </a:lnTo>
                  <a:lnTo>
                    <a:pt x="19" y="47"/>
                  </a:lnTo>
                  <a:lnTo>
                    <a:pt x="17" y="67"/>
                  </a:lnTo>
                  <a:lnTo>
                    <a:pt x="23" y="60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42" y="49"/>
                  </a:lnTo>
                  <a:lnTo>
                    <a:pt x="51" y="47"/>
                  </a:lnTo>
                  <a:lnTo>
                    <a:pt x="66" y="51"/>
                  </a:lnTo>
                  <a:lnTo>
                    <a:pt x="80" y="60"/>
                  </a:lnTo>
                  <a:lnTo>
                    <a:pt x="89" y="74"/>
                  </a:lnTo>
                  <a:lnTo>
                    <a:pt x="92" y="93"/>
                  </a:lnTo>
                  <a:lnTo>
                    <a:pt x="91" y="102"/>
                  </a:lnTo>
                  <a:lnTo>
                    <a:pt x="89" y="109"/>
                  </a:lnTo>
                  <a:lnTo>
                    <a:pt x="85" y="117"/>
                  </a:lnTo>
                  <a:lnTo>
                    <a:pt x="82" y="124"/>
                  </a:lnTo>
                  <a:lnTo>
                    <a:pt x="77" y="129"/>
                  </a:lnTo>
                  <a:lnTo>
                    <a:pt x="70" y="133"/>
                  </a:lnTo>
                  <a:lnTo>
                    <a:pt x="65" y="136"/>
                  </a:lnTo>
                  <a:lnTo>
                    <a:pt x="56" y="138"/>
                  </a:lnTo>
                  <a:lnTo>
                    <a:pt x="49" y="140"/>
                  </a:lnTo>
                  <a:lnTo>
                    <a:pt x="30" y="136"/>
                  </a:lnTo>
                  <a:lnTo>
                    <a:pt x="14" y="124"/>
                  </a:lnTo>
                  <a:lnTo>
                    <a:pt x="5" y="112"/>
                  </a:lnTo>
                  <a:lnTo>
                    <a:pt x="2" y="95"/>
                  </a:lnTo>
                  <a:lnTo>
                    <a:pt x="0" y="74"/>
                  </a:lnTo>
                  <a:lnTo>
                    <a:pt x="2" y="49"/>
                  </a:lnTo>
                  <a:lnTo>
                    <a:pt x="7" y="30"/>
                  </a:lnTo>
                  <a:lnTo>
                    <a:pt x="16" y="16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70" y="4"/>
                  </a:lnTo>
                  <a:lnTo>
                    <a:pt x="77" y="9"/>
                  </a:lnTo>
                  <a:lnTo>
                    <a:pt x="82" y="14"/>
                  </a:lnTo>
                  <a:lnTo>
                    <a:pt x="85" y="21"/>
                  </a:lnTo>
                  <a:lnTo>
                    <a:pt x="89" y="28"/>
                  </a:lnTo>
                  <a:lnTo>
                    <a:pt x="89" y="35"/>
                  </a:lnTo>
                  <a:close/>
                  <a:moveTo>
                    <a:pt x="17" y="93"/>
                  </a:moveTo>
                  <a:lnTo>
                    <a:pt x="19" y="100"/>
                  </a:lnTo>
                  <a:lnTo>
                    <a:pt x="21" y="109"/>
                  </a:lnTo>
                  <a:lnTo>
                    <a:pt x="26" y="115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7" y="124"/>
                  </a:lnTo>
                  <a:lnTo>
                    <a:pt x="54" y="122"/>
                  </a:lnTo>
                  <a:lnTo>
                    <a:pt x="61" y="121"/>
                  </a:lnTo>
                  <a:lnTo>
                    <a:pt x="66" y="115"/>
                  </a:lnTo>
                  <a:lnTo>
                    <a:pt x="70" y="109"/>
                  </a:lnTo>
                  <a:lnTo>
                    <a:pt x="73" y="102"/>
                  </a:lnTo>
                  <a:lnTo>
                    <a:pt x="73" y="93"/>
                  </a:lnTo>
                  <a:lnTo>
                    <a:pt x="73" y="84"/>
                  </a:lnTo>
                  <a:lnTo>
                    <a:pt x="70" y="77"/>
                  </a:lnTo>
                  <a:lnTo>
                    <a:pt x="66" y="72"/>
                  </a:lnTo>
                  <a:lnTo>
                    <a:pt x="61" y="67"/>
                  </a:lnTo>
                  <a:lnTo>
                    <a:pt x="54" y="65"/>
                  </a:lnTo>
                  <a:lnTo>
                    <a:pt x="45" y="63"/>
                  </a:lnTo>
                  <a:lnTo>
                    <a:pt x="38" y="65"/>
                  </a:lnTo>
                  <a:lnTo>
                    <a:pt x="31" y="67"/>
                  </a:lnTo>
                  <a:lnTo>
                    <a:pt x="26" y="72"/>
                  </a:lnTo>
                  <a:lnTo>
                    <a:pt x="21" y="77"/>
                  </a:lnTo>
                  <a:lnTo>
                    <a:pt x="19" y="84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79"/>
            <p:cNvSpPr>
              <a:spLocks noChangeShapeType="1"/>
            </p:cNvSpPr>
            <p:nvPr/>
          </p:nvSpPr>
          <p:spPr bwMode="auto">
            <a:xfrm flipV="1">
              <a:off x="5125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80"/>
            <p:cNvSpPr>
              <a:spLocks noChangeShapeType="1"/>
            </p:cNvSpPr>
            <p:nvPr/>
          </p:nvSpPr>
          <p:spPr bwMode="auto">
            <a:xfrm>
              <a:off x="5125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81"/>
            <p:cNvSpPr>
              <a:spLocks noEditPoints="1"/>
            </p:cNvSpPr>
            <p:nvPr/>
          </p:nvSpPr>
          <p:spPr bwMode="auto">
            <a:xfrm>
              <a:off x="5076" y="3418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6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20 w 89"/>
                <a:gd name="T11" fmla="*/ 7 h 140"/>
                <a:gd name="T12" fmla="*/ 27 w 89"/>
                <a:gd name="T13" fmla="*/ 4 h 140"/>
                <a:gd name="T14" fmla="*/ 35 w 89"/>
                <a:gd name="T15" fmla="*/ 0 h 140"/>
                <a:gd name="T16" fmla="*/ 46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4 w 89"/>
                <a:gd name="T29" fmla="*/ 26 h 140"/>
                <a:gd name="T30" fmla="*/ 88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6 w 89"/>
                <a:gd name="T39" fmla="*/ 109 h 140"/>
                <a:gd name="T40" fmla="*/ 81 w 89"/>
                <a:gd name="T41" fmla="*/ 119 h 140"/>
                <a:gd name="T42" fmla="*/ 77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6 w 89"/>
                <a:gd name="T51" fmla="*/ 140 h 140"/>
                <a:gd name="T52" fmla="*/ 27 w 89"/>
                <a:gd name="T53" fmla="*/ 136 h 140"/>
                <a:gd name="T54" fmla="*/ 14 w 89"/>
                <a:gd name="T55" fmla="*/ 126 h 140"/>
                <a:gd name="T56" fmla="*/ 6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20 w 89"/>
                <a:gd name="T65" fmla="*/ 89 h 140"/>
                <a:gd name="T66" fmla="*/ 21 w 89"/>
                <a:gd name="T67" fmla="*/ 103 h 140"/>
                <a:gd name="T68" fmla="*/ 27 w 89"/>
                <a:gd name="T69" fmla="*/ 114 h 140"/>
                <a:gd name="T70" fmla="*/ 32 w 89"/>
                <a:gd name="T71" fmla="*/ 119 h 140"/>
                <a:gd name="T72" fmla="*/ 39 w 89"/>
                <a:gd name="T73" fmla="*/ 122 h 140"/>
                <a:gd name="T74" fmla="*/ 46 w 89"/>
                <a:gd name="T75" fmla="*/ 124 h 140"/>
                <a:gd name="T76" fmla="*/ 53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2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60 w 89"/>
                <a:gd name="T95" fmla="*/ 19 h 140"/>
                <a:gd name="T96" fmla="*/ 53 w 89"/>
                <a:gd name="T97" fmla="*/ 16 h 140"/>
                <a:gd name="T98" fmla="*/ 46 w 89"/>
                <a:gd name="T99" fmla="*/ 16 h 140"/>
                <a:gd name="T100" fmla="*/ 37 w 89"/>
                <a:gd name="T101" fmla="*/ 16 h 140"/>
                <a:gd name="T102" fmla="*/ 32 w 89"/>
                <a:gd name="T103" fmla="*/ 19 h 140"/>
                <a:gd name="T104" fmla="*/ 27 w 89"/>
                <a:gd name="T105" fmla="*/ 25 h 140"/>
                <a:gd name="T106" fmla="*/ 21 w 89"/>
                <a:gd name="T107" fmla="*/ 35 h 140"/>
                <a:gd name="T108" fmla="*/ 20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1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7" y="136"/>
                  </a:lnTo>
                  <a:lnTo>
                    <a:pt x="14" y="126"/>
                  </a:lnTo>
                  <a:lnTo>
                    <a:pt x="6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20" y="89"/>
                  </a:lnTo>
                  <a:lnTo>
                    <a:pt x="21" y="103"/>
                  </a:lnTo>
                  <a:lnTo>
                    <a:pt x="27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7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1" y="35"/>
                  </a:lnTo>
                  <a:lnTo>
                    <a:pt x="20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Rectangle 82"/>
            <p:cNvSpPr>
              <a:spLocks noChangeArrowheads="1"/>
            </p:cNvSpPr>
            <p:nvPr/>
          </p:nvSpPr>
          <p:spPr bwMode="auto">
            <a:xfrm>
              <a:off x="5133" y="3477"/>
              <a:ext cx="10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83"/>
            <p:cNvSpPr>
              <a:spLocks noEditPoints="1"/>
            </p:cNvSpPr>
            <p:nvPr/>
          </p:nvSpPr>
          <p:spPr bwMode="auto">
            <a:xfrm>
              <a:off x="5156" y="3418"/>
              <a:ext cx="44" cy="70"/>
            </a:xfrm>
            <a:custGeom>
              <a:avLst/>
              <a:gdLst>
                <a:gd name="T0" fmla="*/ 17 w 87"/>
                <a:gd name="T1" fmla="*/ 58 h 140"/>
                <a:gd name="T2" fmla="*/ 9 w 87"/>
                <a:gd name="T3" fmla="*/ 51 h 140"/>
                <a:gd name="T4" fmla="*/ 3 w 87"/>
                <a:gd name="T5" fmla="*/ 40 h 140"/>
                <a:gd name="T6" fmla="*/ 5 w 87"/>
                <a:gd name="T7" fmla="*/ 25 h 140"/>
                <a:gd name="T8" fmla="*/ 14 w 87"/>
                <a:gd name="T9" fmla="*/ 9 h 140"/>
                <a:gd name="T10" fmla="*/ 44 w 87"/>
                <a:gd name="T11" fmla="*/ 0 h 140"/>
                <a:gd name="T12" fmla="*/ 72 w 87"/>
                <a:gd name="T13" fmla="*/ 9 h 140"/>
                <a:gd name="T14" fmla="*/ 82 w 87"/>
                <a:gd name="T15" fmla="*/ 25 h 140"/>
                <a:gd name="T16" fmla="*/ 82 w 87"/>
                <a:gd name="T17" fmla="*/ 40 h 140"/>
                <a:gd name="T18" fmla="*/ 79 w 87"/>
                <a:gd name="T19" fmla="*/ 51 h 140"/>
                <a:gd name="T20" fmla="*/ 68 w 87"/>
                <a:gd name="T21" fmla="*/ 58 h 140"/>
                <a:gd name="T22" fmla="*/ 70 w 87"/>
                <a:gd name="T23" fmla="*/ 65 h 140"/>
                <a:gd name="T24" fmla="*/ 80 w 87"/>
                <a:gd name="T25" fmla="*/ 75 h 140"/>
                <a:gd name="T26" fmla="*/ 87 w 87"/>
                <a:gd name="T27" fmla="*/ 89 h 140"/>
                <a:gd name="T28" fmla="*/ 84 w 87"/>
                <a:gd name="T29" fmla="*/ 114 h 140"/>
                <a:gd name="T30" fmla="*/ 61 w 87"/>
                <a:gd name="T31" fmla="*/ 136 h 140"/>
                <a:gd name="T32" fmla="*/ 26 w 87"/>
                <a:gd name="T33" fmla="*/ 136 h 140"/>
                <a:gd name="T34" fmla="*/ 2 w 87"/>
                <a:gd name="T35" fmla="*/ 114 h 140"/>
                <a:gd name="T36" fmla="*/ 0 w 87"/>
                <a:gd name="T37" fmla="*/ 88 h 140"/>
                <a:gd name="T38" fmla="*/ 5 w 87"/>
                <a:gd name="T39" fmla="*/ 74 h 140"/>
                <a:gd name="T40" fmla="*/ 17 w 87"/>
                <a:gd name="T41" fmla="*/ 63 h 140"/>
                <a:gd name="T42" fmla="*/ 21 w 87"/>
                <a:gd name="T43" fmla="*/ 33 h 140"/>
                <a:gd name="T44" fmla="*/ 24 w 87"/>
                <a:gd name="T45" fmla="*/ 44 h 140"/>
                <a:gd name="T46" fmla="*/ 31 w 87"/>
                <a:gd name="T47" fmla="*/ 51 h 140"/>
                <a:gd name="T48" fmla="*/ 44 w 87"/>
                <a:gd name="T49" fmla="*/ 54 h 140"/>
                <a:gd name="T50" fmla="*/ 56 w 87"/>
                <a:gd name="T51" fmla="*/ 51 h 140"/>
                <a:gd name="T52" fmla="*/ 63 w 87"/>
                <a:gd name="T53" fmla="*/ 44 h 140"/>
                <a:gd name="T54" fmla="*/ 65 w 87"/>
                <a:gd name="T55" fmla="*/ 35 h 140"/>
                <a:gd name="T56" fmla="*/ 63 w 87"/>
                <a:gd name="T57" fmla="*/ 25 h 140"/>
                <a:gd name="T58" fmla="*/ 56 w 87"/>
                <a:gd name="T59" fmla="*/ 18 h 140"/>
                <a:gd name="T60" fmla="*/ 44 w 87"/>
                <a:gd name="T61" fmla="*/ 16 h 140"/>
                <a:gd name="T62" fmla="*/ 31 w 87"/>
                <a:gd name="T63" fmla="*/ 18 h 140"/>
                <a:gd name="T64" fmla="*/ 24 w 87"/>
                <a:gd name="T65" fmla="*/ 25 h 140"/>
                <a:gd name="T66" fmla="*/ 21 w 87"/>
                <a:gd name="T67" fmla="*/ 33 h 140"/>
                <a:gd name="T68" fmla="*/ 17 w 87"/>
                <a:gd name="T69" fmla="*/ 103 h 140"/>
                <a:gd name="T70" fmla="*/ 23 w 87"/>
                <a:gd name="T71" fmla="*/ 114 h 140"/>
                <a:gd name="T72" fmla="*/ 30 w 87"/>
                <a:gd name="T73" fmla="*/ 121 h 140"/>
                <a:gd name="T74" fmla="*/ 44 w 87"/>
                <a:gd name="T75" fmla="*/ 124 h 140"/>
                <a:gd name="T76" fmla="*/ 58 w 87"/>
                <a:gd name="T77" fmla="*/ 121 h 140"/>
                <a:gd name="T78" fmla="*/ 66 w 87"/>
                <a:gd name="T79" fmla="*/ 110 h 140"/>
                <a:gd name="T80" fmla="*/ 70 w 87"/>
                <a:gd name="T81" fmla="*/ 96 h 140"/>
                <a:gd name="T82" fmla="*/ 66 w 87"/>
                <a:gd name="T83" fmla="*/ 82 h 140"/>
                <a:gd name="T84" fmla="*/ 58 w 87"/>
                <a:gd name="T85" fmla="*/ 74 h 140"/>
                <a:gd name="T86" fmla="*/ 44 w 87"/>
                <a:gd name="T87" fmla="*/ 70 h 140"/>
                <a:gd name="T88" fmla="*/ 30 w 87"/>
                <a:gd name="T89" fmla="*/ 74 h 140"/>
                <a:gd name="T90" fmla="*/ 21 w 87"/>
                <a:gd name="T91" fmla="*/ 82 h 140"/>
                <a:gd name="T92" fmla="*/ 17 w 87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40">
                  <a:moveTo>
                    <a:pt x="24" y="61"/>
                  </a:moveTo>
                  <a:lnTo>
                    <a:pt x="17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5" y="25"/>
                  </a:lnTo>
                  <a:lnTo>
                    <a:pt x="9" y="16"/>
                  </a:lnTo>
                  <a:lnTo>
                    <a:pt x="14" y="9"/>
                  </a:lnTo>
                  <a:lnTo>
                    <a:pt x="26" y="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72" y="9"/>
                  </a:lnTo>
                  <a:lnTo>
                    <a:pt x="79" y="18"/>
                  </a:lnTo>
                  <a:lnTo>
                    <a:pt x="82" y="25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0" y="46"/>
                  </a:lnTo>
                  <a:lnTo>
                    <a:pt x="79" y="51"/>
                  </a:lnTo>
                  <a:lnTo>
                    <a:pt x="73" y="54"/>
                  </a:lnTo>
                  <a:lnTo>
                    <a:pt x="68" y="58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7" y="68"/>
                  </a:lnTo>
                  <a:lnTo>
                    <a:pt x="80" y="75"/>
                  </a:lnTo>
                  <a:lnTo>
                    <a:pt x="84" y="81"/>
                  </a:lnTo>
                  <a:lnTo>
                    <a:pt x="87" y="89"/>
                  </a:lnTo>
                  <a:lnTo>
                    <a:pt x="87" y="96"/>
                  </a:lnTo>
                  <a:lnTo>
                    <a:pt x="84" y="114"/>
                  </a:lnTo>
                  <a:lnTo>
                    <a:pt x="75" y="128"/>
                  </a:lnTo>
                  <a:lnTo>
                    <a:pt x="61" y="136"/>
                  </a:lnTo>
                  <a:lnTo>
                    <a:pt x="44" y="140"/>
                  </a:lnTo>
                  <a:lnTo>
                    <a:pt x="26" y="136"/>
                  </a:lnTo>
                  <a:lnTo>
                    <a:pt x="12" y="128"/>
                  </a:lnTo>
                  <a:lnTo>
                    <a:pt x="2" y="11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2" y="81"/>
                  </a:lnTo>
                  <a:lnTo>
                    <a:pt x="5" y="74"/>
                  </a:lnTo>
                  <a:lnTo>
                    <a:pt x="10" y="68"/>
                  </a:lnTo>
                  <a:lnTo>
                    <a:pt x="17" y="63"/>
                  </a:lnTo>
                  <a:lnTo>
                    <a:pt x="24" y="61"/>
                  </a:lnTo>
                  <a:close/>
                  <a:moveTo>
                    <a:pt x="21" y="33"/>
                  </a:moveTo>
                  <a:lnTo>
                    <a:pt x="23" y="39"/>
                  </a:lnTo>
                  <a:lnTo>
                    <a:pt x="24" y="44"/>
                  </a:lnTo>
                  <a:lnTo>
                    <a:pt x="26" y="47"/>
                  </a:lnTo>
                  <a:lnTo>
                    <a:pt x="31" y="51"/>
                  </a:lnTo>
                  <a:lnTo>
                    <a:pt x="37" y="53"/>
                  </a:lnTo>
                  <a:lnTo>
                    <a:pt x="44" y="54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59" y="47"/>
                  </a:lnTo>
                  <a:lnTo>
                    <a:pt x="63" y="44"/>
                  </a:lnTo>
                  <a:lnTo>
                    <a:pt x="65" y="40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1" y="18"/>
                  </a:lnTo>
                  <a:lnTo>
                    <a:pt x="26" y="21"/>
                  </a:lnTo>
                  <a:lnTo>
                    <a:pt x="24" y="25"/>
                  </a:lnTo>
                  <a:lnTo>
                    <a:pt x="23" y="30"/>
                  </a:lnTo>
                  <a:lnTo>
                    <a:pt x="21" y="33"/>
                  </a:lnTo>
                  <a:close/>
                  <a:moveTo>
                    <a:pt x="17" y="96"/>
                  </a:moveTo>
                  <a:lnTo>
                    <a:pt x="17" y="103"/>
                  </a:lnTo>
                  <a:lnTo>
                    <a:pt x="19" y="110"/>
                  </a:lnTo>
                  <a:lnTo>
                    <a:pt x="23" y="114"/>
                  </a:lnTo>
                  <a:lnTo>
                    <a:pt x="24" y="117"/>
                  </a:lnTo>
                  <a:lnTo>
                    <a:pt x="30" y="121"/>
                  </a:lnTo>
                  <a:lnTo>
                    <a:pt x="37" y="122"/>
                  </a:lnTo>
                  <a:lnTo>
                    <a:pt x="44" y="124"/>
                  </a:lnTo>
                  <a:lnTo>
                    <a:pt x="51" y="122"/>
                  </a:lnTo>
                  <a:lnTo>
                    <a:pt x="58" y="121"/>
                  </a:lnTo>
                  <a:lnTo>
                    <a:pt x="63" y="115"/>
                  </a:lnTo>
                  <a:lnTo>
                    <a:pt x="66" y="110"/>
                  </a:lnTo>
                  <a:lnTo>
                    <a:pt x="68" y="105"/>
                  </a:lnTo>
                  <a:lnTo>
                    <a:pt x="70" y="96"/>
                  </a:lnTo>
                  <a:lnTo>
                    <a:pt x="68" y="89"/>
                  </a:lnTo>
                  <a:lnTo>
                    <a:pt x="66" y="82"/>
                  </a:lnTo>
                  <a:lnTo>
                    <a:pt x="63" y="77"/>
                  </a:lnTo>
                  <a:lnTo>
                    <a:pt x="58" y="74"/>
                  </a:lnTo>
                  <a:lnTo>
                    <a:pt x="51" y="70"/>
                  </a:lnTo>
                  <a:lnTo>
                    <a:pt x="44" y="70"/>
                  </a:lnTo>
                  <a:lnTo>
                    <a:pt x="35" y="70"/>
                  </a:lnTo>
                  <a:lnTo>
                    <a:pt x="30" y="74"/>
                  </a:lnTo>
                  <a:lnTo>
                    <a:pt x="24" y="77"/>
                  </a:lnTo>
                  <a:lnTo>
                    <a:pt x="21" y="82"/>
                  </a:lnTo>
                  <a:lnTo>
                    <a:pt x="17" y="89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84"/>
            <p:cNvSpPr>
              <a:spLocks noChangeShapeType="1"/>
            </p:cNvSpPr>
            <p:nvPr/>
          </p:nvSpPr>
          <p:spPr bwMode="auto">
            <a:xfrm flipV="1">
              <a:off x="5360" y="3333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Line 85"/>
            <p:cNvSpPr>
              <a:spLocks noChangeShapeType="1"/>
            </p:cNvSpPr>
            <p:nvPr/>
          </p:nvSpPr>
          <p:spPr bwMode="auto">
            <a:xfrm>
              <a:off x="5360" y="176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86"/>
            <p:cNvSpPr>
              <a:spLocks/>
            </p:cNvSpPr>
            <p:nvPr/>
          </p:nvSpPr>
          <p:spPr bwMode="auto">
            <a:xfrm>
              <a:off x="5357" y="3418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0 h 138"/>
                <a:gd name="T6" fmla="*/ 27 w 51"/>
                <a:gd name="T7" fmla="*/ 35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3 w 51"/>
                <a:gd name="T17" fmla="*/ 26 h 138"/>
                <a:gd name="T18" fmla="*/ 25 w 51"/>
                <a:gd name="T19" fmla="*/ 18 h 138"/>
                <a:gd name="T20" fmla="*/ 34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0"/>
                  </a:lnTo>
                  <a:lnTo>
                    <a:pt x="27" y="35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3" y="26"/>
                  </a:lnTo>
                  <a:lnTo>
                    <a:pt x="25" y="18"/>
                  </a:lnTo>
                  <a:lnTo>
                    <a:pt x="34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Rectangle 87"/>
            <p:cNvSpPr>
              <a:spLocks noChangeArrowheads="1"/>
            </p:cNvSpPr>
            <p:nvPr/>
          </p:nvSpPr>
          <p:spPr bwMode="auto">
            <a:xfrm>
              <a:off x="3008" y="1765"/>
              <a:ext cx="2352" cy="159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102"/>
            <p:cNvSpPr>
              <a:spLocks noEditPoints="1"/>
            </p:cNvSpPr>
            <p:nvPr/>
          </p:nvSpPr>
          <p:spPr bwMode="auto">
            <a:xfrm>
              <a:off x="3003" y="1926"/>
              <a:ext cx="247" cy="1120"/>
            </a:xfrm>
            <a:custGeom>
              <a:avLst/>
              <a:gdLst>
                <a:gd name="T0" fmla="*/ 3 w 494"/>
                <a:gd name="T1" fmla="*/ 48 h 2241"/>
                <a:gd name="T2" fmla="*/ 47 w 494"/>
                <a:gd name="T3" fmla="*/ 157 h 2241"/>
                <a:gd name="T4" fmla="*/ 19 w 494"/>
                <a:gd name="T5" fmla="*/ 47 h 2241"/>
                <a:gd name="T6" fmla="*/ 28 w 494"/>
                <a:gd name="T7" fmla="*/ 270 h 2241"/>
                <a:gd name="T8" fmla="*/ 68 w 494"/>
                <a:gd name="T9" fmla="*/ 350 h 2241"/>
                <a:gd name="T10" fmla="*/ 52 w 494"/>
                <a:gd name="T11" fmla="*/ 473 h 2241"/>
                <a:gd name="T12" fmla="*/ 63 w 494"/>
                <a:gd name="T13" fmla="*/ 572 h 2241"/>
                <a:gd name="T14" fmla="*/ 101 w 494"/>
                <a:gd name="T15" fmla="*/ 621 h 2241"/>
                <a:gd name="T16" fmla="*/ 87 w 494"/>
                <a:gd name="T17" fmla="*/ 509 h 2241"/>
                <a:gd name="T18" fmla="*/ 89 w 494"/>
                <a:gd name="T19" fmla="*/ 764 h 2241"/>
                <a:gd name="T20" fmla="*/ 134 w 494"/>
                <a:gd name="T21" fmla="*/ 862 h 2241"/>
                <a:gd name="T22" fmla="*/ 113 w 494"/>
                <a:gd name="T23" fmla="*/ 705 h 2241"/>
                <a:gd name="T24" fmla="*/ 119 w 494"/>
                <a:gd name="T25" fmla="*/ 960 h 2241"/>
                <a:gd name="T26" fmla="*/ 129 w 494"/>
                <a:gd name="T27" fmla="*/ 1036 h 2241"/>
                <a:gd name="T28" fmla="*/ 167 w 494"/>
                <a:gd name="T29" fmla="*/ 1071 h 2241"/>
                <a:gd name="T30" fmla="*/ 161 w 494"/>
                <a:gd name="T31" fmla="*/ 1026 h 2241"/>
                <a:gd name="T32" fmla="*/ 147 w 494"/>
                <a:gd name="T33" fmla="*/ 939 h 2241"/>
                <a:gd name="T34" fmla="*/ 155 w 494"/>
                <a:gd name="T35" fmla="*/ 1185 h 2241"/>
                <a:gd name="T36" fmla="*/ 185 w 494"/>
                <a:gd name="T37" fmla="*/ 1262 h 2241"/>
                <a:gd name="T38" fmla="*/ 180 w 494"/>
                <a:gd name="T39" fmla="*/ 1314 h 2241"/>
                <a:gd name="T40" fmla="*/ 209 w 494"/>
                <a:gd name="T41" fmla="*/ 1309 h 2241"/>
                <a:gd name="T42" fmla="*/ 204 w 494"/>
                <a:gd name="T43" fmla="*/ 1284 h 2241"/>
                <a:gd name="T44" fmla="*/ 174 w 494"/>
                <a:gd name="T45" fmla="*/ 1209 h 2241"/>
                <a:gd name="T46" fmla="*/ 185 w 494"/>
                <a:gd name="T47" fmla="*/ 1173 h 2241"/>
                <a:gd name="T48" fmla="*/ 204 w 494"/>
                <a:gd name="T49" fmla="*/ 1431 h 2241"/>
                <a:gd name="T50" fmla="*/ 227 w 494"/>
                <a:gd name="T51" fmla="*/ 1471 h 2241"/>
                <a:gd name="T52" fmla="*/ 232 w 494"/>
                <a:gd name="T53" fmla="*/ 1558 h 2241"/>
                <a:gd name="T54" fmla="*/ 262 w 494"/>
                <a:gd name="T55" fmla="*/ 1553 h 2241"/>
                <a:gd name="T56" fmla="*/ 246 w 494"/>
                <a:gd name="T57" fmla="*/ 1490 h 2241"/>
                <a:gd name="T58" fmla="*/ 222 w 494"/>
                <a:gd name="T59" fmla="*/ 1448 h 2241"/>
                <a:gd name="T60" fmla="*/ 229 w 494"/>
                <a:gd name="T61" fmla="*/ 1406 h 2241"/>
                <a:gd name="T62" fmla="*/ 265 w 494"/>
                <a:gd name="T63" fmla="*/ 1691 h 2241"/>
                <a:gd name="T64" fmla="*/ 298 w 494"/>
                <a:gd name="T65" fmla="*/ 1755 h 2241"/>
                <a:gd name="T66" fmla="*/ 293 w 494"/>
                <a:gd name="T67" fmla="*/ 1797 h 2241"/>
                <a:gd name="T68" fmla="*/ 314 w 494"/>
                <a:gd name="T69" fmla="*/ 1752 h 2241"/>
                <a:gd name="T70" fmla="*/ 304 w 494"/>
                <a:gd name="T71" fmla="*/ 1719 h 2241"/>
                <a:gd name="T72" fmla="*/ 346 w 494"/>
                <a:gd name="T73" fmla="*/ 1862 h 2241"/>
                <a:gd name="T74" fmla="*/ 330 w 494"/>
                <a:gd name="T75" fmla="*/ 1914 h 2241"/>
                <a:gd name="T76" fmla="*/ 335 w 494"/>
                <a:gd name="T77" fmla="*/ 1930 h 2241"/>
                <a:gd name="T78" fmla="*/ 342 w 494"/>
                <a:gd name="T79" fmla="*/ 1954 h 2241"/>
                <a:gd name="T80" fmla="*/ 359 w 494"/>
                <a:gd name="T81" fmla="*/ 1998 h 2241"/>
                <a:gd name="T82" fmla="*/ 363 w 494"/>
                <a:gd name="T83" fmla="*/ 2010 h 2241"/>
                <a:gd name="T84" fmla="*/ 398 w 494"/>
                <a:gd name="T85" fmla="*/ 2014 h 2241"/>
                <a:gd name="T86" fmla="*/ 377 w 494"/>
                <a:gd name="T87" fmla="*/ 2003 h 2241"/>
                <a:gd name="T88" fmla="*/ 384 w 494"/>
                <a:gd name="T89" fmla="*/ 1972 h 2241"/>
                <a:gd name="T90" fmla="*/ 379 w 494"/>
                <a:gd name="T91" fmla="*/ 1960 h 2241"/>
                <a:gd name="T92" fmla="*/ 361 w 494"/>
                <a:gd name="T93" fmla="*/ 1913 h 2241"/>
                <a:gd name="T94" fmla="*/ 356 w 494"/>
                <a:gd name="T95" fmla="*/ 1892 h 2241"/>
                <a:gd name="T96" fmla="*/ 426 w 494"/>
                <a:gd name="T97" fmla="*/ 2084 h 2241"/>
                <a:gd name="T98" fmla="*/ 405 w 494"/>
                <a:gd name="T99" fmla="*/ 2113 h 2241"/>
                <a:gd name="T100" fmla="*/ 415 w 494"/>
                <a:gd name="T101" fmla="*/ 2138 h 2241"/>
                <a:gd name="T102" fmla="*/ 421 w 494"/>
                <a:gd name="T103" fmla="*/ 2150 h 2241"/>
                <a:gd name="T104" fmla="*/ 449 w 494"/>
                <a:gd name="T105" fmla="*/ 2171 h 2241"/>
                <a:gd name="T106" fmla="*/ 445 w 494"/>
                <a:gd name="T107" fmla="*/ 2199 h 2241"/>
                <a:gd name="T108" fmla="*/ 457 w 494"/>
                <a:gd name="T109" fmla="*/ 2227 h 2241"/>
                <a:gd name="T110" fmla="*/ 464 w 494"/>
                <a:gd name="T111" fmla="*/ 2241 h 2241"/>
                <a:gd name="T112" fmla="*/ 485 w 494"/>
                <a:gd name="T113" fmla="*/ 2211 h 2241"/>
                <a:gd name="T114" fmla="*/ 476 w 494"/>
                <a:gd name="T115" fmla="*/ 2194 h 2241"/>
                <a:gd name="T116" fmla="*/ 452 w 494"/>
                <a:gd name="T117" fmla="*/ 2181 h 2241"/>
                <a:gd name="T118" fmla="*/ 454 w 494"/>
                <a:gd name="T119" fmla="*/ 2146 h 2241"/>
                <a:gd name="T120" fmla="*/ 445 w 494"/>
                <a:gd name="T121" fmla="*/ 2126 h 2241"/>
                <a:gd name="T122" fmla="*/ 438 w 494"/>
                <a:gd name="T123" fmla="*/ 2112 h 2241"/>
                <a:gd name="T124" fmla="*/ 429 w 494"/>
                <a:gd name="T125" fmla="*/ 2091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2241">
                  <a:moveTo>
                    <a:pt x="31" y="0"/>
                  </a:moveTo>
                  <a:lnTo>
                    <a:pt x="0" y="1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4" y="139"/>
                  </a:lnTo>
                  <a:lnTo>
                    <a:pt x="30" y="137"/>
                  </a:lnTo>
                  <a:lnTo>
                    <a:pt x="14" y="139"/>
                  </a:lnTo>
                  <a:lnTo>
                    <a:pt x="16" y="158"/>
                  </a:lnTo>
                  <a:lnTo>
                    <a:pt x="47" y="157"/>
                  </a:lnTo>
                  <a:lnTo>
                    <a:pt x="45" y="137"/>
                  </a:lnTo>
                  <a:lnTo>
                    <a:pt x="45" y="134"/>
                  </a:lnTo>
                  <a:lnTo>
                    <a:pt x="45" y="136"/>
                  </a:lnTo>
                  <a:lnTo>
                    <a:pt x="35" y="45"/>
                  </a:lnTo>
                  <a:lnTo>
                    <a:pt x="19" y="47"/>
                  </a:lnTo>
                  <a:lnTo>
                    <a:pt x="35" y="47"/>
                  </a:lnTo>
                  <a:lnTo>
                    <a:pt x="31" y="0"/>
                  </a:lnTo>
                  <a:close/>
                  <a:moveTo>
                    <a:pt x="56" y="233"/>
                  </a:moveTo>
                  <a:lnTo>
                    <a:pt x="24" y="237"/>
                  </a:lnTo>
                  <a:lnTo>
                    <a:pt x="28" y="270"/>
                  </a:lnTo>
                  <a:lnTo>
                    <a:pt x="33" y="314"/>
                  </a:lnTo>
                  <a:lnTo>
                    <a:pt x="37" y="354"/>
                  </a:lnTo>
                  <a:lnTo>
                    <a:pt x="42" y="396"/>
                  </a:lnTo>
                  <a:lnTo>
                    <a:pt x="73" y="392"/>
                  </a:lnTo>
                  <a:lnTo>
                    <a:pt x="68" y="350"/>
                  </a:lnTo>
                  <a:lnTo>
                    <a:pt x="65" y="310"/>
                  </a:lnTo>
                  <a:lnTo>
                    <a:pt x="59" y="267"/>
                  </a:lnTo>
                  <a:lnTo>
                    <a:pt x="56" y="233"/>
                  </a:lnTo>
                  <a:close/>
                  <a:moveTo>
                    <a:pt x="84" y="469"/>
                  </a:moveTo>
                  <a:lnTo>
                    <a:pt x="52" y="473"/>
                  </a:lnTo>
                  <a:lnTo>
                    <a:pt x="52" y="474"/>
                  </a:lnTo>
                  <a:lnTo>
                    <a:pt x="56" y="513"/>
                  </a:lnTo>
                  <a:lnTo>
                    <a:pt x="61" y="551"/>
                  </a:lnTo>
                  <a:lnTo>
                    <a:pt x="65" y="588"/>
                  </a:lnTo>
                  <a:lnTo>
                    <a:pt x="63" y="572"/>
                  </a:lnTo>
                  <a:lnTo>
                    <a:pt x="66" y="590"/>
                  </a:lnTo>
                  <a:lnTo>
                    <a:pt x="71" y="626"/>
                  </a:lnTo>
                  <a:lnTo>
                    <a:pt x="71" y="631"/>
                  </a:lnTo>
                  <a:lnTo>
                    <a:pt x="101" y="626"/>
                  </a:lnTo>
                  <a:lnTo>
                    <a:pt x="101" y="621"/>
                  </a:lnTo>
                  <a:lnTo>
                    <a:pt x="96" y="584"/>
                  </a:lnTo>
                  <a:lnTo>
                    <a:pt x="80" y="586"/>
                  </a:lnTo>
                  <a:lnTo>
                    <a:pt x="96" y="584"/>
                  </a:lnTo>
                  <a:lnTo>
                    <a:pt x="92" y="548"/>
                  </a:lnTo>
                  <a:lnTo>
                    <a:pt x="87" y="509"/>
                  </a:lnTo>
                  <a:lnTo>
                    <a:pt x="84" y="471"/>
                  </a:lnTo>
                  <a:lnTo>
                    <a:pt x="84" y="469"/>
                  </a:lnTo>
                  <a:close/>
                  <a:moveTo>
                    <a:pt x="113" y="705"/>
                  </a:moveTo>
                  <a:lnTo>
                    <a:pt x="82" y="708"/>
                  </a:lnTo>
                  <a:lnTo>
                    <a:pt x="89" y="764"/>
                  </a:lnTo>
                  <a:lnTo>
                    <a:pt x="92" y="799"/>
                  </a:lnTo>
                  <a:lnTo>
                    <a:pt x="91" y="787"/>
                  </a:lnTo>
                  <a:lnTo>
                    <a:pt x="94" y="801"/>
                  </a:lnTo>
                  <a:lnTo>
                    <a:pt x="105" y="867"/>
                  </a:lnTo>
                  <a:lnTo>
                    <a:pt x="134" y="862"/>
                  </a:lnTo>
                  <a:lnTo>
                    <a:pt x="124" y="795"/>
                  </a:lnTo>
                  <a:lnTo>
                    <a:pt x="108" y="797"/>
                  </a:lnTo>
                  <a:lnTo>
                    <a:pt x="124" y="795"/>
                  </a:lnTo>
                  <a:lnTo>
                    <a:pt x="120" y="761"/>
                  </a:lnTo>
                  <a:lnTo>
                    <a:pt x="113" y="705"/>
                  </a:lnTo>
                  <a:close/>
                  <a:moveTo>
                    <a:pt x="147" y="939"/>
                  </a:moveTo>
                  <a:lnTo>
                    <a:pt x="115" y="944"/>
                  </a:lnTo>
                  <a:lnTo>
                    <a:pt x="117" y="960"/>
                  </a:lnTo>
                  <a:lnTo>
                    <a:pt x="113" y="935"/>
                  </a:lnTo>
                  <a:lnTo>
                    <a:pt x="119" y="960"/>
                  </a:lnTo>
                  <a:lnTo>
                    <a:pt x="129" y="1019"/>
                  </a:lnTo>
                  <a:lnTo>
                    <a:pt x="143" y="1015"/>
                  </a:lnTo>
                  <a:lnTo>
                    <a:pt x="127" y="1017"/>
                  </a:lnTo>
                  <a:lnTo>
                    <a:pt x="131" y="1047"/>
                  </a:lnTo>
                  <a:lnTo>
                    <a:pt x="129" y="1036"/>
                  </a:lnTo>
                  <a:lnTo>
                    <a:pt x="133" y="1049"/>
                  </a:lnTo>
                  <a:lnTo>
                    <a:pt x="138" y="1077"/>
                  </a:lnTo>
                  <a:lnTo>
                    <a:pt x="141" y="1101"/>
                  </a:lnTo>
                  <a:lnTo>
                    <a:pt x="171" y="1096"/>
                  </a:lnTo>
                  <a:lnTo>
                    <a:pt x="167" y="1071"/>
                  </a:lnTo>
                  <a:lnTo>
                    <a:pt x="162" y="1043"/>
                  </a:lnTo>
                  <a:lnTo>
                    <a:pt x="147" y="1045"/>
                  </a:lnTo>
                  <a:lnTo>
                    <a:pt x="162" y="1043"/>
                  </a:lnTo>
                  <a:lnTo>
                    <a:pt x="159" y="1014"/>
                  </a:lnTo>
                  <a:lnTo>
                    <a:pt x="161" y="1026"/>
                  </a:lnTo>
                  <a:lnTo>
                    <a:pt x="159" y="1014"/>
                  </a:lnTo>
                  <a:lnTo>
                    <a:pt x="148" y="954"/>
                  </a:lnTo>
                  <a:lnTo>
                    <a:pt x="133" y="956"/>
                  </a:lnTo>
                  <a:lnTo>
                    <a:pt x="148" y="954"/>
                  </a:lnTo>
                  <a:lnTo>
                    <a:pt x="147" y="939"/>
                  </a:lnTo>
                  <a:close/>
                  <a:moveTo>
                    <a:pt x="185" y="1173"/>
                  </a:moveTo>
                  <a:lnTo>
                    <a:pt x="155" y="1179"/>
                  </a:lnTo>
                  <a:lnTo>
                    <a:pt x="157" y="1186"/>
                  </a:lnTo>
                  <a:lnTo>
                    <a:pt x="171" y="1183"/>
                  </a:lnTo>
                  <a:lnTo>
                    <a:pt x="155" y="1185"/>
                  </a:lnTo>
                  <a:lnTo>
                    <a:pt x="159" y="1211"/>
                  </a:lnTo>
                  <a:lnTo>
                    <a:pt x="157" y="1204"/>
                  </a:lnTo>
                  <a:lnTo>
                    <a:pt x="161" y="1213"/>
                  </a:lnTo>
                  <a:lnTo>
                    <a:pt x="171" y="1265"/>
                  </a:lnTo>
                  <a:lnTo>
                    <a:pt x="185" y="1262"/>
                  </a:lnTo>
                  <a:lnTo>
                    <a:pt x="171" y="1265"/>
                  </a:lnTo>
                  <a:lnTo>
                    <a:pt x="174" y="1289"/>
                  </a:lnTo>
                  <a:lnTo>
                    <a:pt x="174" y="1291"/>
                  </a:lnTo>
                  <a:lnTo>
                    <a:pt x="174" y="1289"/>
                  </a:lnTo>
                  <a:lnTo>
                    <a:pt x="180" y="1314"/>
                  </a:lnTo>
                  <a:lnTo>
                    <a:pt x="194" y="1310"/>
                  </a:lnTo>
                  <a:lnTo>
                    <a:pt x="180" y="1314"/>
                  </a:lnTo>
                  <a:lnTo>
                    <a:pt x="183" y="1335"/>
                  </a:lnTo>
                  <a:lnTo>
                    <a:pt x="213" y="1330"/>
                  </a:lnTo>
                  <a:lnTo>
                    <a:pt x="209" y="1309"/>
                  </a:lnTo>
                  <a:lnTo>
                    <a:pt x="208" y="1302"/>
                  </a:lnTo>
                  <a:lnTo>
                    <a:pt x="209" y="1307"/>
                  </a:lnTo>
                  <a:lnTo>
                    <a:pt x="204" y="1282"/>
                  </a:lnTo>
                  <a:lnTo>
                    <a:pt x="188" y="1286"/>
                  </a:lnTo>
                  <a:lnTo>
                    <a:pt x="204" y="1284"/>
                  </a:lnTo>
                  <a:lnTo>
                    <a:pt x="201" y="1260"/>
                  </a:lnTo>
                  <a:lnTo>
                    <a:pt x="199" y="1256"/>
                  </a:lnTo>
                  <a:lnTo>
                    <a:pt x="201" y="1258"/>
                  </a:lnTo>
                  <a:lnTo>
                    <a:pt x="190" y="1206"/>
                  </a:lnTo>
                  <a:lnTo>
                    <a:pt x="174" y="1209"/>
                  </a:lnTo>
                  <a:lnTo>
                    <a:pt x="190" y="1207"/>
                  </a:lnTo>
                  <a:lnTo>
                    <a:pt x="187" y="1181"/>
                  </a:lnTo>
                  <a:lnTo>
                    <a:pt x="188" y="1190"/>
                  </a:lnTo>
                  <a:lnTo>
                    <a:pt x="187" y="1179"/>
                  </a:lnTo>
                  <a:lnTo>
                    <a:pt x="185" y="1173"/>
                  </a:lnTo>
                  <a:close/>
                  <a:moveTo>
                    <a:pt x="229" y="1406"/>
                  </a:moveTo>
                  <a:lnTo>
                    <a:pt x="199" y="1413"/>
                  </a:lnTo>
                  <a:lnTo>
                    <a:pt x="204" y="1431"/>
                  </a:lnTo>
                  <a:lnTo>
                    <a:pt x="218" y="1427"/>
                  </a:lnTo>
                  <a:lnTo>
                    <a:pt x="204" y="1431"/>
                  </a:lnTo>
                  <a:lnTo>
                    <a:pt x="208" y="1452"/>
                  </a:lnTo>
                  <a:lnTo>
                    <a:pt x="208" y="1454"/>
                  </a:lnTo>
                  <a:lnTo>
                    <a:pt x="208" y="1452"/>
                  </a:lnTo>
                  <a:lnTo>
                    <a:pt x="213" y="1474"/>
                  </a:lnTo>
                  <a:lnTo>
                    <a:pt x="227" y="1471"/>
                  </a:lnTo>
                  <a:lnTo>
                    <a:pt x="213" y="1474"/>
                  </a:lnTo>
                  <a:lnTo>
                    <a:pt x="216" y="1495"/>
                  </a:lnTo>
                  <a:lnTo>
                    <a:pt x="216" y="1497"/>
                  </a:lnTo>
                  <a:lnTo>
                    <a:pt x="216" y="1495"/>
                  </a:lnTo>
                  <a:lnTo>
                    <a:pt x="232" y="1558"/>
                  </a:lnTo>
                  <a:lnTo>
                    <a:pt x="246" y="1555"/>
                  </a:lnTo>
                  <a:lnTo>
                    <a:pt x="232" y="1558"/>
                  </a:lnTo>
                  <a:lnTo>
                    <a:pt x="234" y="1567"/>
                  </a:lnTo>
                  <a:lnTo>
                    <a:pt x="263" y="1562"/>
                  </a:lnTo>
                  <a:lnTo>
                    <a:pt x="262" y="1553"/>
                  </a:lnTo>
                  <a:lnTo>
                    <a:pt x="260" y="1550"/>
                  </a:lnTo>
                  <a:lnTo>
                    <a:pt x="262" y="1551"/>
                  </a:lnTo>
                  <a:lnTo>
                    <a:pt x="246" y="1488"/>
                  </a:lnTo>
                  <a:lnTo>
                    <a:pt x="230" y="1492"/>
                  </a:lnTo>
                  <a:lnTo>
                    <a:pt x="246" y="1490"/>
                  </a:lnTo>
                  <a:lnTo>
                    <a:pt x="243" y="1469"/>
                  </a:lnTo>
                  <a:lnTo>
                    <a:pt x="241" y="1466"/>
                  </a:lnTo>
                  <a:lnTo>
                    <a:pt x="243" y="1467"/>
                  </a:lnTo>
                  <a:lnTo>
                    <a:pt x="237" y="1445"/>
                  </a:lnTo>
                  <a:lnTo>
                    <a:pt x="222" y="1448"/>
                  </a:lnTo>
                  <a:lnTo>
                    <a:pt x="237" y="1447"/>
                  </a:lnTo>
                  <a:lnTo>
                    <a:pt x="234" y="1426"/>
                  </a:lnTo>
                  <a:lnTo>
                    <a:pt x="232" y="1422"/>
                  </a:lnTo>
                  <a:lnTo>
                    <a:pt x="234" y="1424"/>
                  </a:lnTo>
                  <a:lnTo>
                    <a:pt x="229" y="1406"/>
                  </a:lnTo>
                  <a:close/>
                  <a:moveTo>
                    <a:pt x="281" y="1637"/>
                  </a:moveTo>
                  <a:lnTo>
                    <a:pt x="251" y="1646"/>
                  </a:lnTo>
                  <a:lnTo>
                    <a:pt x="265" y="1693"/>
                  </a:lnTo>
                  <a:lnTo>
                    <a:pt x="279" y="1687"/>
                  </a:lnTo>
                  <a:lnTo>
                    <a:pt x="265" y="1691"/>
                  </a:lnTo>
                  <a:lnTo>
                    <a:pt x="274" y="1726"/>
                  </a:lnTo>
                  <a:lnTo>
                    <a:pt x="276" y="1735"/>
                  </a:lnTo>
                  <a:lnTo>
                    <a:pt x="274" y="1728"/>
                  </a:lnTo>
                  <a:lnTo>
                    <a:pt x="284" y="1761"/>
                  </a:lnTo>
                  <a:lnTo>
                    <a:pt x="298" y="1755"/>
                  </a:lnTo>
                  <a:lnTo>
                    <a:pt x="284" y="1759"/>
                  </a:lnTo>
                  <a:lnTo>
                    <a:pt x="288" y="1776"/>
                  </a:lnTo>
                  <a:lnTo>
                    <a:pt x="288" y="1780"/>
                  </a:lnTo>
                  <a:lnTo>
                    <a:pt x="288" y="1778"/>
                  </a:lnTo>
                  <a:lnTo>
                    <a:pt x="293" y="1797"/>
                  </a:lnTo>
                  <a:lnTo>
                    <a:pt x="323" y="1789"/>
                  </a:lnTo>
                  <a:lnTo>
                    <a:pt x="318" y="1769"/>
                  </a:lnTo>
                  <a:lnTo>
                    <a:pt x="302" y="1773"/>
                  </a:lnTo>
                  <a:lnTo>
                    <a:pt x="318" y="1769"/>
                  </a:lnTo>
                  <a:lnTo>
                    <a:pt x="314" y="1752"/>
                  </a:lnTo>
                  <a:lnTo>
                    <a:pt x="312" y="1747"/>
                  </a:lnTo>
                  <a:lnTo>
                    <a:pt x="314" y="1750"/>
                  </a:lnTo>
                  <a:lnTo>
                    <a:pt x="304" y="1717"/>
                  </a:lnTo>
                  <a:lnTo>
                    <a:pt x="288" y="1722"/>
                  </a:lnTo>
                  <a:lnTo>
                    <a:pt x="304" y="1719"/>
                  </a:lnTo>
                  <a:lnTo>
                    <a:pt x="295" y="1684"/>
                  </a:lnTo>
                  <a:lnTo>
                    <a:pt x="291" y="1677"/>
                  </a:lnTo>
                  <a:lnTo>
                    <a:pt x="295" y="1684"/>
                  </a:lnTo>
                  <a:lnTo>
                    <a:pt x="281" y="1637"/>
                  </a:lnTo>
                  <a:close/>
                  <a:moveTo>
                    <a:pt x="346" y="1862"/>
                  </a:moveTo>
                  <a:lnTo>
                    <a:pt x="316" y="1874"/>
                  </a:lnTo>
                  <a:lnTo>
                    <a:pt x="326" y="1902"/>
                  </a:lnTo>
                  <a:lnTo>
                    <a:pt x="340" y="1895"/>
                  </a:lnTo>
                  <a:lnTo>
                    <a:pt x="326" y="1899"/>
                  </a:lnTo>
                  <a:lnTo>
                    <a:pt x="330" y="1914"/>
                  </a:lnTo>
                  <a:lnTo>
                    <a:pt x="330" y="1921"/>
                  </a:lnTo>
                  <a:lnTo>
                    <a:pt x="330" y="1918"/>
                  </a:lnTo>
                  <a:lnTo>
                    <a:pt x="335" y="1932"/>
                  </a:lnTo>
                  <a:lnTo>
                    <a:pt x="349" y="1925"/>
                  </a:lnTo>
                  <a:lnTo>
                    <a:pt x="335" y="1930"/>
                  </a:lnTo>
                  <a:lnTo>
                    <a:pt x="344" y="1956"/>
                  </a:lnTo>
                  <a:lnTo>
                    <a:pt x="346" y="1965"/>
                  </a:lnTo>
                  <a:lnTo>
                    <a:pt x="344" y="1958"/>
                  </a:lnTo>
                  <a:lnTo>
                    <a:pt x="349" y="1972"/>
                  </a:lnTo>
                  <a:lnTo>
                    <a:pt x="342" y="1954"/>
                  </a:lnTo>
                  <a:lnTo>
                    <a:pt x="349" y="1972"/>
                  </a:lnTo>
                  <a:lnTo>
                    <a:pt x="354" y="1984"/>
                  </a:lnTo>
                  <a:lnTo>
                    <a:pt x="368" y="1977"/>
                  </a:lnTo>
                  <a:lnTo>
                    <a:pt x="354" y="1984"/>
                  </a:lnTo>
                  <a:lnTo>
                    <a:pt x="359" y="1998"/>
                  </a:lnTo>
                  <a:lnTo>
                    <a:pt x="373" y="1991"/>
                  </a:lnTo>
                  <a:lnTo>
                    <a:pt x="359" y="1996"/>
                  </a:lnTo>
                  <a:lnTo>
                    <a:pt x="363" y="2009"/>
                  </a:lnTo>
                  <a:lnTo>
                    <a:pt x="361" y="2007"/>
                  </a:lnTo>
                  <a:lnTo>
                    <a:pt x="363" y="2010"/>
                  </a:lnTo>
                  <a:lnTo>
                    <a:pt x="368" y="2023"/>
                  </a:lnTo>
                  <a:lnTo>
                    <a:pt x="382" y="2016"/>
                  </a:lnTo>
                  <a:lnTo>
                    <a:pt x="368" y="2021"/>
                  </a:lnTo>
                  <a:lnTo>
                    <a:pt x="368" y="2024"/>
                  </a:lnTo>
                  <a:lnTo>
                    <a:pt x="398" y="2014"/>
                  </a:lnTo>
                  <a:lnTo>
                    <a:pt x="398" y="2010"/>
                  </a:lnTo>
                  <a:lnTo>
                    <a:pt x="400" y="2017"/>
                  </a:lnTo>
                  <a:lnTo>
                    <a:pt x="396" y="2010"/>
                  </a:lnTo>
                  <a:lnTo>
                    <a:pt x="391" y="1998"/>
                  </a:lnTo>
                  <a:lnTo>
                    <a:pt x="377" y="2003"/>
                  </a:lnTo>
                  <a:lnTo>
                    <a:pt x="393" y="2000"/>
                  </a:lnTo>
                  <a:lnTo>
                    <a:pt x="389" y="1988"/>
                  </a:lnTo>
                  <a:lnTo>
                    <a:pt x="386" y="1979"/>
                  </a:lnTo>
                  <a:lnTo>
                    <a:pt x="389" y="1986"/>
                  </a:lnTo>
                  <a:lnTo>
                    <a:pt x="384" y="1972"/>
                  </a:lnTo>
                  <a:lnTo>
                    <a:pt x="389" y="1988"/>
                  </a:lnTo>
                  <a:lnTo>
                    <a:pt x="382" y="1972"/>
                  </a:lnTo>
                  <a:lnTo>
                    <a:pt x="377" y="1960"/>
                  </a:lnTo>
                  <a:lnTo>
                    <a:pt x="363" y="1965"/>
                  </a:lnTo>
                  <a:lnTo>
                    <a:pt x="379" y="1960"/>
                  </a:lnTo>
                  <a:lnTo>
                    <a:pt x="373" y="1946"/>
                  </a:lnTo>
                  <a:lnTo>
                    <a:pt x="358" y="1951"/>
                  </a:lnTo>
                  <a:lnTo>
                    <a:pt x="373" y="1946"/>
                  </a:lnTo>
                  <a:lnTo>
                    <a:pt x="365" y="1920"/>
                  </a:lnTo>
                  <a:lnTo>
                    <a:pt x="361" y="1913"/>
                  </a:lnTo>
                  <a:lnTo>
                    <a:pt x="365" y="1920"/>
                  </a:lnTo>
                  <a:lnTo>
                    <a:pt x="359" y="1906"/>
                  </a:lnTo>
                  <a:lnTo>
                    <a:pt x="344" y="1911"/>
                  </a:lnTo>
                  <a:lnTo>
                    <a:pt x="359" y="1907"/>
                  </a:lnTo>
                  <a:lnTo>
                    <a:pt x="356" y="1892"/>
                  </a:lnTo>
                  <a:lnTo>
                    <a:pt x="354" y="1885"/>
                  </a:lnTo>
                  <a:lnTo>
                    <a:pt x="356" y="1890"/>
                  </a:lnTo>
                  <a:lnTo>
                    <a:pt x="351" y="1876"/>
                  </a:lnTo>
                  <a:lnTo>
                    <a:pt x="346" y="1862"/>
                  </a:lnTo>
                  <a:close/>
                  <a:moveTo>
                    <a:pt x="426" y="2084"/>
                  </a:moveTo>
                  <a:lnTo>
                    <a:pt x="398" y="2098"/>
                  </a:lnTo>
                  <a:lnTo>
                    <a:pt x="401" y="2105"/>
                  </a:lnTo>
                  <a:lnTo>
                    <a:pt x="415" y="2098"/>
                  </a:lnTo>
                  <a:lnTo>
                    <a:pt x="401" y="2103"/>
                  </a:lnTo>
                  <a:lnTo>
                    <a:pt x="405" y="2113"/>
                  </a:lnTo>
                  <a:lnTo>
                    <a:pt x="405" y="2115"/>
                  </a:lnTo>
                  <a:lnTo>
                    <a:pt x="410" y="2126"/>
                  </a:lnTo>
                  <a:lnTo>
                    <a:pt x="424" y="2119"/>
                  </a:lnTo>
                  <a:lnTo>
                    <a:pt x="410" y="2126"/>
                  </a:lnTo>
                  <a:lnTo>
                    <a:pt x="415" y="2138"/>
                  </a:lnTo>
                  <a:lnTo>
                    <a:pt x="429" y="2131"/>
                  </a:lnTo>
                  <a:lnTo>
                    <a:pt x="415" y="2136"/>
                  </a:lnTo>
                  <a:lnTo>
                    <a:pt x="419" y="2146"/>
                  </a:lnTo>
                  <a:lnTo>
                    <a:pt x="417" y="2146"/>
                  </a:lnTo>
                  <a:lnTo>
                    <a:pt x="421" y="2150"/>
                  </a:lnTo>
                  <a:lnTo>
                    <a:pt x="426" y="2159"/>
                  </a:lnTo>
                  <a:lnTo>
                    <a:pt x="438" y="2150"/>
                  </a:lnTo>
                  <a:lnTo>
                    <a:pt x="424" y="2157"/>
                  </a:lnTo>
                  <a:lnTo>
                    <a:pt x="435" y="2178"/>
                  </a:lnTo>
                  <a:lnTo>
                    <a:pt x="449" y="2171"/>
                  </a:lnTo>
                  <a:lnTo>
                    <a:pt x="435" y="2176"/>
                  </a:lnTo>
                  <a:lnTo>
                    <a:pt x="438" y="2187"/>
                  </a:lnTo>
                  <a:lnTo>
                    <a:pt x="436" y="2187"/>
                  </a:lnTo>
                  <a:lnTo>
                    <a:pt x="440" y="2190"/>
                  </a:lnTo>
                  <a:lnTo>
                    <a:pt x="445" y="2199"/>
                  </a:lnTo>
                  <a:lnTo>
                    <a:pt x="457" y="2190"/>
                  </a:lnTo>
                  <a:lnTo>
                    <a:pt x="443" y="2197"/>
                  </a:lnTo>
                  <a:lnTo>
                    <a:pt x="447" y="2206"/>
                  </a:lnTo>
                  <a:lnTo>
                    <a:pt x="447" y="2208"/>
                  </a:lnTo>
                  <a:lnTo>
                    <a:pt x="457" y="2227"/>
                  </a:lnTo>
                  <a:lnTo>
                    <a:pt x="449" y="2209"/>
                  </a:lnTo>
                  <a:lnTo>
                    <a:pt x="464" y="2235"/>
                  </a:lnTo>
                  <a:lnTo>
                    <a:pt x="476" y="2227"/>
                  </a:lnTo>
                  <a:lnTo>
                    <a:pt x="462" y="2234"/>
                  </a:lnTo>
                  <a:lnTo>
                    <a:pt x="464" y="2241"/>
                  </a:lnTo>
                  <a:lnTo>
                    <a:pt x="494" y="2229"/>
                  </a:lnTo>
                  <a:lnTo>
                    <a:pt x="492" y="2222"/>
                  </a:lnTo>
                  <a:lnTo>
                    <a:pt x="492" y="2225"/>
                  </a:lnTo>
                  <a:lnTo>
                    <a:pt x="490" y="2220"/>
                  </a:lnTo>
                  <a:lnTo>
                    <a:pt x="485" y="2211"/>
                  </a:lnTo>
                  <a:lnTo>
                    <a:pt x="471" y="2218"/>
                  </a:lnTo>
                  <a:lnTo>
                    <a:pt x="485" y="2211"/>
                  </a:lnTo>
                  <a:lnTo>
                    <a:pt x="475" y="2192"/>
                  </a:lnTo>
                  <a:lnTo>
                    <a:pt x="461" y="2199"/>
                  </a:lnTo>
                  <a:lnTo>
                    <a:pt x="476" y="2194"/>
                  </a:lnTo>
                  <a:lnTo>
                    <a:pt x="473" y="2185"/>
                  </a:lnTo>
                  <a:lnTo>
                    <a:pt x="473" y="2188"/>
                  </a:lnTo>
                  <a:lnTo>
                    <a:pt x="471" y="2183"/>
                  </a:lnTo>
                  <a:lnTo>
                    <a:pt x="466" y="2174"/>
                  </a:lnTo>
                  <a:lnTo>
                    <a:pt x="452" y="2181"/>
                  </a:lnTo>
                  <a:lnTo>
                    <a:pt x="468" y="2176"/>
                  </a:lnTo>
                  <a:lnTo>
                    <a:pt x="464" y="2166"/>
                  </a:lnTo>
                  <a:lnTo>
                    <a:pt x="462" y="2164"/>
                  </a:lnTo>
                  <a:lnTo>
                    <a:pt x="452" y="2143"/>
                  </a:lnTo>
                  <a:lnTo>
                    <a:pt x="454" y="2146"/>
                  </a:lnTo>
                  <a:lnTo>
                    <a:pt x="452" y="2143"/>
                  </a:lnTo>
                  <a:lnTo>
                    <a:pt x="447" y="2134"/>
                  </a:lnTo>
                  <a:lnTo>
                    <a:pt x="433" y="2141"/>
                  </a:lnTo>
                  <a:lnTo>
                    <a:pt x="449" y="2136"/>
                  </a:lnTo>
                  <a:lnTo>
                    <a:pt x="445" y="2126"/>
                  </a:lnTo>
                  <a:lnTo>
                    <a:pt x="447" y="2131"/>
                  </a:lnTo>
                  <a:lnTo>
                    <a:pt x="443" y="2126"/>
                  </a:lnTo>
                  <a:lnTo>
                    <a:pt x="438" y="2113"/>
                  </a:lnTo>
                  <a:lnTo>
                    <a:pt x="436" y="2106"/>
                  </a:lnTo>
                  <a:lnTo>
                    <a:pt x="438" y="2112"/>
                  </a:lnTo>
                  <a:lnTo>
                    <a:pt x="433" y="2101"/>
                  </a:lnTo>
                  <a:lnTo>
                    <a:pt x="419" y="2108"/>
                  </a:lnTo>
                  <a:lnTo>
                    <a:pt x="435" y="2103"/>
                  </a:lnTo>
                  <a:lnTo>
                    <a:pt x="431" y="2092"/>
                  </a:lnTo>
                  <a:lnTo>
                    <a:pt x="429" y="2091"/>
                  </a:lnTo>
                  <a:lnTo>
                    <a:pt x="426" y="208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03"/>
            <p:cNvSpPr>
              <a:spLocks noEditPoints="1"/>
            </p:cNvSpPr>
            <p:nvPr/>
          </p:nvSpPr>
          <p:spPr bwMode="auto">
            <a:xfrm>
              <a:off x="3249" y="3061"/>
              <a:ext cx="240" cy="218"/>
            </a:xfrm>
            <a:custGeom>
              <a:avLst/>
              <a:gdLst>
                <a:gd name="T0" fmla="*/ 4 w 480"/>
                <a:gd name="T1" fmla="*/ 23 h 437"/>
                <a:gd name="T2" fmla="*/ 19 w 480"/>
                <a:gd name="T3" fmla="*/ 48 h 437"/>
                <a:gd name="T4" fmla="*/ 26 w 480"/>
                <a:gd name="T5" fmla="*/ 63 h 437"/>
                <a:gd name="T6" fmla="*/ 47 w 480"/>
                <a:gd name="T7" fmla="*/ 93 h 437"/>
                <a:gd name="T8" fmla="*/ 54 w 480"/>
                <a:gd name="T9" fmla="*/ 103 h 437"/>
                <a:gd name="T10" fmla="*/ 66 w 480"/>
                <a:gd name="T11" fmla="*/ 119 h 437"/>
                <a:gd name="T12" fmla="*/ 93 w 480"/>
                <a:gd name="T13" fmla="*/ 130 h 437"/>
                <a:gd name="T14" fmla="*/ 89 w 480"/>
                <a:gd name="T15" fmla="*/ 151 h 437"/>
                <a:gd name="T16" fmla="*/ 107 w 480"/>
                <a:gd name="T17" fmla="*/ 121 h 437"/>
                <a:gd name="T18" fmla="*/ 96 w 480"/>
                <a:gd name="T19" fmla="*/ 107 h 437"/>
                <a:gd name="T20" fmla="*/ 68 w 480"/>
                <a:gd name="T21" fmla="*/ 96 h 437"/>
                <a:gd name="T22" fmla="*/ 73 w 480"/>
                <a:gd name="T23" fmla="*/ 77 h 437"/>
                <a:gd name="T24" fmla="*/ 40 w 480"/>
                <a:gd name="T25" fmla="*/ 55 h 437"/>
                <a:gd name="T26" fmla="*/ 46 w 480"/>
                <a:gd name="T27" fmla="*/ 32 h 437"/>
                <a:gd name="T28" fmla="*/ 37 w 480"/>
                <a:gd name="T29" fmla="*/ 20 h 437"/>
                <a:gd name="T30" fmla="*/ 140 w 480"/>
                <a:gd name="T31" fmla="*/ 212 h 437"/>
                <a:gd name="T32" fmla="*/ 166 w 480"/>
                <a:gd name="T33" fmla="*/ 240 h 437"/>
                <a:gd name="T34" fmla="*/ 178 w 480"/>
                <a:gd name="T35" fmla="*/ 250 h 437"/>
                <a:gd name="T36" fmla="*/ 183 w 480"/>
                <a:gd name="T37" fmla="*/ 253 h 437"/>
                <a:gd name="T38" fmla="*/ 204 w 480"/>
                <a:gd name="T39" fmla="*/ 253 h 437"/>
                <a:gd name="T40" fmla="*/ 203 w 480"/>
                <a:gd name="T41" fmla="*/ 271 h 437"/>
                <a:gd name="T42" fmla="*/ 224 w 480"/>
                <a:gd name="T43" fmla="*/ 271 h 437"/>
                <a:gd name="T44" fmla="*/ 229 w 480"/>
                <a:gd name="T45" fmla="*/ 297 h 437"/>
                <a:gd name="T46" fmla="*/ 251 w 480"/>
                <a:gd name="T47" fmla="*/ 315 h 437"/>
                <a:gd name="T48" fmla="*/ 260 w 480"/>
                <a:gd name="T49" fmla="*/ 320 h 437"/>
                <a:gd name="T50" fmla="*/ 267 w 480"/>
                <a:gd name="T51" fmla="*/ 287 h 437"/>
                <a:gd name="T52" fmla="*/ 257 w 480"/>
                <a:gd name="T53" fmla="*/ 278 h 437"/>
                <a:gd name="T54" fmla="*/ 250 w 480"/>
                <a:gd name="T55" fmla="*/ 273 h 437"/>
                <a:gd name="T56" fmla="*/ 227 w 480"/>
                <a:gd name="T57" fmla="*/ 255 h 437"/>
                <a:gd name="T58" fmla="*/ 224 w 480"/>
                <a:gd name="T59" fmla="*/ 250 h 437"/>
                <a:gd name="T60" fmla="*/ 213 w 480"/>
                <a:gd name="T61" fmla="*/ 241 h 437"/>
                <a:gd name="T62" fmla="*/ 208 w 480"/>
                <a:gd name="T63" fmla="*/ 234 h 437"/>
                <a:gd name="T64" fmla="*/ 201 w 480"/>
                <a:gd name="T65" fmla="*/ 227 h 437"/>
                <a:gd name="T66" fmla="*/ 175 w 480"/>
                <a:gd name="T67" fmla="*/ 201 h 437"/>
                <a:gd name="T68" fmla="*/ 337 w 480"/>
                <a:gd name="T69" fmla="*/ 334 h 437"/>
                <a:gd name="T70" fmla="*/ 334 w 480"/>
                <a:gd name="T71" fmla="*/ 370 h 437"/>
                <a:gd name="T72" fmla="*/ 342 w 480"/>
                <a:gd name="T73" fmla="*/ 376 h 437"/>
                <a:gd name="T74" fmla="*/ 354 w 480"/>
                <a:gd name="T75" fmla="*/ 383 h 437"/>
                <a:gd name="T76" fmla="*/ 372 w 480"/>
                <a:gd name="T77" fmla="*/ 391 h 437"/>
                <a:gd name="T78" fmla="*/ 379 w 480"/>
                <a:gd name="T79" fmla="*/ 397 h 437"/>
                <a:gd name="T80" fmla="*/ 430 w 480"/>
                <a:gd name="T81" fmla="*/ 421 h 437"/>
                <a:gd name="T82" fmla="*/ 438 w 480"/>
                <a:gd name="T83" fmla="*/ 425 h 437"/>
                <a:gd name="T84" fmla="*/ 454 w 480"/>
                <a:gd name="T85" fmla="*/ 430 h 437"/>
                <a:gd name="T86" fmla="*/ 473 w 480"/>
                <a:gd name="T87" fmla="*/ 407 h 437"/>
                <a:gd name="T88" fmla="*/ 454 w 480"/>
                <a:gd name="T89" fmla="*/ 398 h 437"/>
                <a:gd name="T90" fmla="*/ 454 w 480"/>
                <a:gd name="T91" fmla="*/ 398 h 437"/>
                <a:gd name="T92" fmla="*/ 435 w 480"/>
                <a:gd name="T93" fmla="*/ 405 h 437"/>
                <a:gd name="T94" fmla="*/ 384 w 480"/>
                <a:gd name="T95" fmla="*/ 381 h 437"/>
                <a:gd name="T96" fmla="*/ 365 w 480"/>
                <a:gd name="T97" fmla="*/ 370 h 437"/>
                <a:gd name="T98" fmla="*/ 360 w 480"/>
                <a:gd name="T99" fmla="*/ 351 h 437"/>
                <a:gd name="T100" fmla="*/ 354 w 480"/>
                <a:gd name="T101" fmla="*/ 346 h 437"/>
                <a:gd name="T102" fmla="*/ 341 w 480"/>
                <a:gd name="T103" fmla="*/ 3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0" h="437">
                  <a:moveTo>
                    <a:pt x="25" y="0"/>
                  </a:moveTo>
                  <a:lnTo>
                    <a:pt x="0" y="20"/>
                  </a:lnTo>
                  <a:lnTo>
                    <a:pt x="5" y="27"/>
                  </a:lnTo>
                  <a:lnTo>
                    <a:pt x="18" y="16"/>
                  </a:lnTo>
                  <a:lnTo>
                    <a:pt x="4" y="23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9" y="49"/>
                  </a:lnTo>
                  <a:lnTo>
                    <a:pt x="32" y="39"/>
                  </a:lnTo>
                  <a:lnTo>
                    <a:pt x="19" y="48"/>
                  </a:lnTo>
                  <a:lnTo>
                    <a:pt x="25" y="56"/>
                  </a:lnTo>
                  <a:lnTo>
                    <a:pt x="37" y="48"/>
                  </a:lnTo>
                  <a:lnTo>
                    <a:pt x="23" y="55"/>
                  </a:lnTo>
                  <a:lnTo>
                    <a:pt x="26" y="61"/>
                  </a:lnTo>
                  <a:lnTo>
                    <a:pt x="26" y="63"/>
                  </a:lnTo>
                  <a:lnTo>
                    <a:pt x="28" y="65"/>
                  </a:lnTo>
                  <a:lnTo>
                    <a:pt x="33" y="72"/>
                  </a:lnTo>
                  <a:lnTo>
                    <a:pt x="46" y="61"/>
                  </a:lnTo>
                  <a:lnTo>
                    <a:pt x="33" y="70"/>
                  </a:lnTo>
                  <a:lnTo>
                    <a:pt x="47" y="93"/>
                  </a:lnTo>
                  <a:lnTo>
                    <a:pt x="49" y="96"/>
                  </a:lnTo>
                  <a:lnTo>
                    <a:pt x="54" y="102"/>
                  </a:lnTo>
                  <a:lnTo>
                    <a:pt x="65" y="89"/>
                  </a:lnTo>
                  <a:lnTo>
                    <a:pt x="51" y="96"/>
                  </a:lnTo>
                  <a:lnTo>
                    <a:pt x="54" y="103"/>
                  </a:lnTo>
                  <a:lnTo>
                    <a:pt x="54" y="105"/>
                  </a:lnTo>
                  <a:lnTo>
                    <a:pt x="56" y="107"/>
                  </a:lnTo>
                  <a:lnTo>
                    <a:pt x="66" y="121"/>
                  </a:lnTo>
                  <a:lnTo>
                    <a:pt x="79" y="110"/>
                  </a:lnTo>
                  <a:lnTo>
                    <a:pt x="66" y="119"/>
                  </a:lnTo>
                  <a:lnTo>
                    <a:pt x="70" y="124"/>
                  </a:lnTo>
                  <a:lnTo>
                    <a:pt x="68" y="123"/>
                  </a:lnTo>
                  <a:lnTo>
                    <a:pt x="70" y="126"/>
                  </a:lnTo>
                  <a:lnTo>
                    <a:pt x="80" y="140"/>
                  </a:lnTo>
                  <a:lnTo>
                    <a:pt x="93" y="130"/>
                  </a:lnTo>
                  <a:lnTo>
                    <a:pt x="80" y="138"/>
                  </a:lnTo>
                  <a:lnTo>
                    <a:pt x="84" y="144"/>
                  </a:lnTo>
                  <a:lnTo>
                    <a:pt x="82" y="142"/>
                  </a:lnTo>
                  <a:lnTo>
                    <a:pt x="84" y="145"/>
                  </a:lnTo>
                  <a:lnTo>
                    <a:pt x="89" y="151"/>
                  </a:lnTo>
                  <a:lnTo>
                    <a:pt x="114" y="131"/>
                  </a:lnTo>
                  <a:lnTo>
                    <a:pt x="108" y="126"/>
                  </a:lnTo>
                  <a:lnTo>
                    <a:pt x="96" y="135"/>
                  </a:lnTo>
                  <a:lnTo>
                    <a:pt x="110" y="126"/>
                  </a:lnTo>
                  <a:lnTo>
                    <a:pt x="107" y="121"/>
                  </a:lnTo>
                  <a:lnTo>
                    <a:pt x="108" y="124"/>
                  </a:lnTo>
                  <a:lnTo>
                    <a:pt x="105" y="121"/>
                  </a:lnTo>
                  <a:lnTo>
                    <a:pt x="94" y="107"/>
                  </a:lnTo>
                  <a:lnTo>
                    <a:pt x="82" y="116"/>
                  </a:lnTo>
                  <a:lnTo>
                    <a:pt x="96" y="107"/>
                  </a:lnTo>
                  <a:lnTo>
                    <a:pt x="93" y="102"/>
                  </a:lnTo>
                  <a:lnTo>
                    <a:pt x="94" y="105"/>
                  </a:lnTo>
                  <a:lnTo>
                    <a:pt x="91" y="102"/>
                  </a:lnTo>
                  <a:lnTo>
                    <a:pt x="80" y="88"/>
                  </a:lnTo>
                  <a:lnTo>
                    <a:pt x="68" y="96"/>
                  </a:lnTo>
                  <a:lnTo>
                    <a:pt x="82" y="89"/>
                  </a:lnTo>
                  <a:lnTo>
                    <a:pt x="77" y="79"/>
                  </a:lnTo>
                  <a:lnTo>
                    <a:pt x="72" y="74"/>
                  </a:lnTo>
                  <a:lnTo>
                    <a:pt x="59" y="84"/>
                  </a:lnTo>
                  <a:lnTo>
                    <a:pt x="73" y="77"/>
                  </a:lnTo>
                  <a:lnTo>
                    <a:pt x="59" y="55"/>
                  </a:lnTo>
                  <a:lnTo>
                    <a:pt x="56" y="51"/>
                  </a:lnTo>
                  <a:lnTo>
                    <a:pt x="58" y="53"/>
                  </a:lnTo>
                  <a:lnTo>
                    <a:pt x="53" y="46"/>
                  </a:lnTo>
                  <a:lnTo>
                    <a:pt x="40" y="55"/>
                  </a:lnTo>
                  <a:lnTo>
                    <a:pt x="54" y="48"/>
                  </a:lnTo>
                  <a:lnTo>
                    <a:pt x="51" y="41"/>
                  </a:lnTo>
                  <a:lnTo>
                    <a:pt x="53" y="44"/>
                  </a:lnTo>
                  <a:lnTo>
                    <a:pt x="51" y="41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33" y="16"/>
                  </a:lnTo>
                  <a:lnTo>
                    <a:pt x="21" y="25"/>
                  </a:lnTo>
                  <a:lnTo>
                    <a:pt x="37" y="20"/>
                  </a:lnTo>
                  <a:lnTo>
                    <a:pt x="33" y="11"/>
                  </a:lnTo>
                  <a:lnTo>
                    <a:pt x="30" y="7"/>
                  </a:lnTo>
                  <a:lnTo>
                    <a:pt x="25" y="0"/>
                  </a:lnTo>
                  <a:close/>
                  <a:moveTo>
                    <a:pt x="162" y="189"/>
                  </a:moveTo>
                  <a:lnTo>
                    <a:pt x="140" y="212"/>
                  </a:lnTo>
                  <a:lnTo>
                    <a:pt x="152" y="224"/>
                  </a:lnTo>
                  <a:lnTo>
                    <a:pt x="162" y="212"/>
                  </a:lnTo>
                  <a:lnTo>
                    <a:pt x="152" y="222"/>
                  </a:lnTo>
                  <a:lnTo>
                    <a:pt x="166" y="238"/>
                  </a:lnTo>
                  <a:lnTo>
                    <a:pt x="166" y="240"/>
                  </a:lnTo>
                  <a:lnTo>
                    <a:pt x="168" y="240"/>
                  </a:lnTo>
                  <a:lnTo>
                    <a:pt x="178" y="248"/>
                  </a:lnTo>
                  <a:lnTo>
                    <a:pt x="187" y="236"/>
                  </a:lnTo>
                  <a:lnTo>
                    <a:pt x="175" y="245"/>
                  </a:lnTo>
                  <a:lnTo>
                    <a:pt x="178" y="250"/>
                  </a:lnTo>
                  <a:lnTo>
                    <a:pt x="180" y="253"/>
                  </a:lnTo>
                  <a:lnTo>
                    <a:pt x="182" y="255"/>
                  </a:lnTo>
                  <a:lnTo>
                    <a:pt x="187" y="259"/>
                  </a:lnTo>
                  <a:lnTo>
                    <a:pt x="196" y="245"/>
                  </a:lnTo>
                  <a:lnTo>
                    <a:pt x="183" y="253"/>
                  </a:lnTo>
                  <a:lnTo>
                    <a:pt x="187" y="259"/>
                  </a:lnTo>
                  <a:lnTo>
                    <a:pt x="189" y="262"/>
                  </a:lnTo>
                  <a:lnTo>
                    <a:pt x="190" y="264"/>
                  </a:lnTo>
                  <a:lnTo>
                    <a:pt x="196" y="267"/>
                  </a:lnTo>
                  <a:lnTo>
                    <a:pt x="204" y="253"/>
                  </a:lnTo>
                  <a:lnTo>
                    <a:pt x="194" y="266"/>
                  </a:lnTo>
                  <a:lnTo>
                    <a:pt x="201" y="273"/>
                  </a:lnTo>
                  <a:lnTo>
                    <a:pt x="206" y="276"/>
                  </a:lnTo>
                  <a:lnTo>
                    <a:pt x="215" y="262"/>
                  </a:lnTo>
                  <a:lnTo>
                    <a:pt x="203" y="271"/>
                  </a:lnTo>
                  <a:lnTo>
                    <a:pt x="206" y="276"/>
                  </a:lnTo>
                  <a:lnTo>
                    <a:pt x="208" y="280"/>
                  </a:lnTo>
                  <a:lnTo>
                    <a:pt x="210" y="281"/>
                  </a:lnTo>
                  <a:lnTo>
                    <a:pt x="215" y="285"/>
                  </a:lnTo>
                  <a:lnTo>
                    <a:pt x="224" y="271"/>
                  </a:lnTo>
                  <a:lnTo>
                    <a:pt x="215" y="283"/>
                  </a:lnTo>
                  <a:lnTo>
                    <a:pt x="225" y="292"/>
                  </a:lnTo>
                  <a:lnTo>
                    <a:pt x="234" y="280"/>
                  </a:lnTo>
                  <a:lnTo>
                    <a:pt x="224" y="292"/>
                  </a:lnTo>
                  <a:lnTo>
                    <a:pt x="229" y="297"/>
                  </a:lnTo>
                  <a:lnTo>
                    <a:pt x="239" y="304"/>
                  </a:lnTo>
                  <a:lnTo>
                    <a:pt x="248" y="290"/>
                  </a:lnTo>
                  <a:lnTo>
                    <a:pt x="238" y="302"/>
                  </a:lnTo>
                  <a:lnTo>
                    <a:pt x="248" y="313"/>
                  </a:lnTo>
                  <a:lnTo>
                    <a:pt x="251" y="315"/>
                  </a:lnTo>
                  <a:lnTo>
                    <a:pt x="257" y="316"/>
                  </a:lnTo>
                  <a:lnTo>
                    <a:pt x="262" y="301"/>
                  </a:lnTo>
                  <a:lnTo>
                    <a:pt x="251" y="313"/>
                  </a:lnTo>
                  <a:lnTo>
                    <a:pt x="257" y="318"/>
                  </a:lnTo>
                  <a:lnTo>
                    <a:pt x="260" y="320"/>
                  </a:lnTo>
                  <a:lnTo>
                    <a:pt x="274" y="292"/>
                  </a:lnTo>
                  <a:lnTo>
                    <a:pt x="267" y="306"/>
                  </a:lnTo>
                  <a:lnTo>
                    <a:pt x="279" y="295"/>
                  </a:lnTo>
                  <a:lnTo>
                    <a:pt x="271" y="287"/>
                  </a:lnTo>
                  <a:lnTo>
                    <a:pt x="267" y="287"/>
                  </a:lnTo>
                  <a:lnTo>
                    <a:pt x="262" y="285"/>
                  </a:lnTo>
                  <a:lnTo>
                    <a:pt x="257" y="299"/>
                  </a:lnTo>
                  <a:lnTo>
                    <a:pt x="269" y="288"/>
                  </a:lnTo>
                  <a:lnTo>
                    <a:pt x="260" y="280"/>
                  </a:lnTo>
                  <a:lnTo>
                    <a:pt x="257" y="278"/>
                  </a:lnTo>
                  <a:lnTo>
                    <a:pt x="246" y="271"/>
                  </a:lnTo>
                  <a:lnTo>
                    <a:pt x="238" y="283"/>
                  </a:lnTo>
                  <a:lnTo>
                    <a:pt x="250" y="273"/>
                  </a:lnTo>
                  <a:lnTo>
                    <a:pt x="246" y="269"/>
                  </a:lnTo>
                  <a:lnTo>
                    <a:pt x="250" y="273"/>
                  </a:lnTo>
                  <a:lnTo>
                    <a:pt x="245" y="267"/>
                  </a:lnTo>
                  <a:lnTo>
                    <a:pt x="234" y="259"/>
                  </a:lnTo>
                  <a:lnTo>
                    <a:pt x="232" y="257"/>
                  </a:lnTo>
                  <a:lnTo>
                    <a:pt x="232" y="259"/>
                  </a:lnTo>
                  <a:lnTo>
                    <a:pt x="227" y="255"/>
                  </a:lnTo>
                  <a:lnTo>
                    <a:pt x="218" y="267"/>
                  </a:lnTo>
                  <a:lnTo>
                    <a:pt x="232" y="259"/>
                  </a:lnTo>
                  <a:lnTo>
                    <a:pt x="229" y="253"/>
                  </a:lnTo>
                  <a:lnTo>
                    <a:pt x="227" y="252"/>
                  </a:lnTo>
                  <a:lnTo>
                    <a:pt x="224" y="250"/>
                  </a:lnTo>
                  <a:lnTo>
                    <a:pt x="218" y="247"/>
                  </a:lnTo>
                  <a:lnTo>
                    <a:pt x="210" y="259"/>
                  </a:lnTo>
                  <a:lnTo>
                    <a:pt x="222" y="248"/>
                  </a:lnTo>
                  <a:lnTo>
                    <a:pt x="217" y="243"/>
                  </a:lnTo>
                  <a:lnTo>
                    <a:pt x="213" y="241"/>
                  </a:lnTo>
                  <a:lnTo>
                    <a:pt x="208" y="238"/>
                  </a:lnTo>
                  <a:lnTo>
                    <a:pt x="199" y="250"/>
                  </a:lnTo>
                  <a:lnTo>
                    <a:pt x="213" y="241"/>
                  </a:lnTo>
                  <a:lnTo>
                    <a:pt x="210" y="236"/>
                  </a:lnTo>
                  <a:lnTo>
                    <a:pt x="208" y="234"/>
                  </a:lnTo>
                  <a:lnTo>
                    <a:pt x="204" y="233"/>
                  </a:lnTo>
                  <a:lnTo>
                    <a:pt x="199" y="229"/>
                  </a:lnTo>
                  <a:lnTo>
                    <a:pt x="190" y="241"/>
                  </a:lnTo>
                  <a:lnTo>
                    <a:pt x="204" y="233"/>
                  </a:lnTo>
                  <a:lnTo>
                    <a:pt x="201" y="227"/>
                  </a:lnTo>
                  <a:lnTo>
                    <a:pt x="197" y="224"/>
                  </a:lnTo>
                  <a:lnTo>
                    <a:pt x="187" y="215"/>
                  </a:lnTo>
                  <a:lnTo>
                    <a:pt x="176" y="227"/>
                  </a:lnTo>
                  <a:lnTo>
                    <a:pt x="189" y="217"/>
                  </a:lnTo>
                  <a:lnTo>
                    <a:pt x="175" y="201"/>
                  </a:lnTo>
                  <a:lnTo>
                    <a:pt x="168" y="194"/>
                  </a:lnTo>
                  <a:lnTo>
                    <a:pt x="175" y="201"/>
                  </a:lnTo>
                  <a:lnTo>
                    <a:pt x="166" y="192"/>
                  </a:lnTo>
                  <a:lnTo>
                    <a:pt x="162" y="189"/>
                  </a:lnTo>
                  <a:close/>
                  <a:moveTo>
                    <a:pt x="337" y="334"/>
                  </a:moveTo>
                  <a:lnTo>
                    <a:pt x="327" y="363"/>
                  </a:lnTo>
                  <a:lnTo>
                    <a:pt x="327" y="365"/>
                  </a:lnTo>
                  <a:lnTo>
                    <a:pt x="332" y="349"/>
                  </a:lnTo>
                  <a:lnTo>
                    <a:pt x="323" y="363"/>
                  </a:lnTo>
                  <a:lnTo>
                    <a:pt x="334" y="370"/>
                  </a:lnTo>
                  <a:lnTo>
                    <a:pt x="335" y="370"/>
                  </a:lnTo>
                  <a:lnTo>
                    <a:pt x="339" y="372"/>
                  </a:lnTo>
                  <a:lnTo>
                    <a:pt x="346" y="358"/>
                  </a:lnTo>
                  <a:lnTo>
                    <a:pt x="337" y="372"/>
                  </a:lnTo>
                  <a:lnTo>
                    <a:pt x="342" y="376"/>
                  </a:lnTo>
                  <a:lnTo>
                    <a:pt x="351" y="362"/>
                  </a:lnTo>
                  <a:lnTo>
                    <a:pt x="341" y="374"/>
                  </a:lnTo>
                  <a:lnTo>
                    <a:pt x="346" y="379"/>
                  </a:lnTo>
                  <a:lnTo>
                    <a:pt x="349" y="381"/>
                  </a:lnTo>
                  <a:lnTo>
                    <a:pt x="354" y="383"/>
                  </a:lnTo>
                  <a:lnTo>
                    <a:pt x="360" y="367"/>
                  </a:lnTo>
                  <a:lnTo>
                    <a:pt x="351" y="381"/>
                  </a:lnTo>
                  <a:lnTo>
                    <a:pt x="356" y="384"/>
                  </a:lnTo>
                  <a:lnTo>
                    <a:pt x="358" y="384"/>
                  </a:lnTo>
                  <a:lnTo>
                    <a:pt x="372" y="391"/>
                  </a:lnTo>
                  <a:lnTo>
                    <a:pt x="379" y="377"/>
                  </a:lnTo>
                  <a:lnTo>
                    <a:pt x="370" y="391"/>
                  </a:lnTo>
                  <a:lnTo>
                    <a:pt x="375" y="395"/>
                  </a:lnTo>
                  <a:lnTo>
                    <a:pt x="377" y="395"/>
                  </a:lnTo>
                  <a:lnTo>
                    <a:pt x="379" y="397"/>
                  </a:lnTo>
                  <a:lnTo>
                    <a:pt x="384" y="398"/>
                  </a:lnTo>
                  <a:lnTo>
                    <a:pt x="389" y="383"/>
                  </a:lnTo>
                  <a:lnTo>
                    <a:pt x="382" y="397"/>
                  </a:lnTo>
                  <a:lnTo>
                    <a:pt x="428" y="419"/>
                  </a:lnTo>
                  <a:lnTo>
                    <a:pt x="430" y="421"/>
                  </a:lnTo>
                  <a:lnTo>
                    <a:pt x="435" y="423"/>
                  </a:lnTo>
                  <a:lnTo>
                    <a:pt x="440" y="407"/>
                  </a:lnTo>
                  <a:lnTo>
                    <a:pt x="431" y="421"/>
                  </a:lnTo>
                  <a:lnTo>
                    <a:pt x="437" y="425"/>
                  </a:lnTo>
                  <a:lnTo>
                    <a:pt x="438" y="425"/>
                  </a:lnTo>
                  <a:lnTo>
                    <a:pt x="442" y="426"/>
                  </a:lnTo>
                  <a:lnTo>
                    <a:pt x="443" y="428"/>
                  </a:lnTo>
                  <a:lnTo>
                    <a:pt x="459" y="433"/>
                  </a:lnTo>
                  <a:lnTo>
                    <a:pt x="464" y="418"/>
                  </a:lnTo>
                  <a:lnTo>
                    <a:pt x="454" y="430"/>
                  </a:lnTo>
                  <a:lnTo>
                    <a:pt x="459" y="435"/>
                  </a:lnTo>
                  <a:lnTo>
                    <a:pt x="463" y="437"/>
                  </a:lnTo>
                  <a:lnTo>
                    <a:pt x="466" y="437"/>
                  </a:lnTo>
                  <a:lnTo>
                    <a:pt x="477" y="407"/>
                  </a:lnTo>
                  <a:lnTo>
                    <a:pt x="473" y="407"/>
                  </a:lnTo>
                  <a:lnTo>
                    <a:pt x="468" y="421"/>
                  </a:lnTo>
                  <a:lnTo>
                    <a:pt x="480" y="411"/>
                  </a:lnTo>
                  <a:lnTo>
                    <a:pt x="473" y="404"/>
                  </a:lnTo>
                  <a:lnTo>
                    <a:pt x="470" y="404"/>
                  </a:lnTo>
                  <a:lnTo>
                    <a:pt x="454" y="398"/>
                  </a:lnTo>
                  <a:lnTo>
                    <a:pt x="449" y="412"/>
                  </a:lnTo>
                  <a:lnTo>
                    <a:pt x="456" y="398"/>
                  </a:lnTo>
                  <a:lnTo>
                    <a:pt x="452" y="397"/>
                  </a:lnTo>
                  <a:lnTo>
                    <a:pt x="445" y="411"/>
                  </a:lnTo>
                  <a:lnTo>
                    <a:pt x="454" y="398"/>
                  </a:lnTo>
                  <a:lnTo>
                    <a:pt x="449" y="395"/>
                  </a:lnTo>
                  <a:lnTo>
                    <a:pt x="447" y="393"/>
                  </a:lnTo>
                  <a:lnTo>
                    <a:pt x="445" y="393"/>
                  </a:lnTo>
                  <a:lnTo>
                    <a:pt x="440" y="391"/>
                  </a:lnTo>
                  <a:lnTo>
                    <a:pt x="435" y="405"/>
                  </a:lnTo>
                  <a:lnTo>
                    <a:pt x="442" y="391"/>
                  </a:lnTo>
                  <a:lnTo>
                    <a:pt x="396" y="369"/>
                  </a:lnTo>
                  <a:lnTo>
                    <a:pt x="395" y="369"/>
                  </a:lnTo>
                  <a:lnTo>
                    <a:pt x="389" y="367"/>
                  </a:lnTo>
                  <a:lnTo>
                    <a:pt x="384" y="381"/>
                  </a:lnTo>
                  <a:lnTo>
                    <a:pt x="393" y="369"/>
                  </a:lnTo>
                  <a:lnTo>
                    <a:pt x="388" y="365"/>
                  </a:lnTo>
                  <a:lnTo>
                    <a:pt x="386" y="363"/>
                  </a:lnTo>
                  <a:lnTo>
                    <a:pt x="372" y="356"/>
                  </a:lnTo>
                  <a:lnTo>
                    <a:pt x="365" y="370"/>
                  </a:lnTo>
                  <a:lnTo>
                    <a:pt x="374" y="358"/>
                  </a:lnTo>
                  <a:lnTo>
                    <a:pt x="368" y="355"/>
                  </a:lnTo>
                  <a:lnTo>
                    <a:pt x="367" y="353"/>
                  </a:lnTo>
                  <a:lnTo>
                    <a:pt x="365" y="353"/>
                  </a:lnTo>
                  <a:lnTo>
                    <a:pt x="360" y="351"/>
                  </a:lnTo>
                  <a:lnTo>
                    <a:pt x="354" y="365"/>
                  </a:lnTo>
                  <a:lnTo>
                    <a:pt x="367" y="355"/>
                  </a:lnTo>
                  <a:lnTo>
                    <a:pt x="363" y="351"/>
                  </a:lnTo>
                  <a:lnTo>
                    <a:pt x="360" y="349"/>
                  </a:lnTo>
                  <a:lnTo>
                    <a:pt x="354" y="346"/>
                  </a:lnTo>
                  <a:lnTo>
                    <a:pt x="353" y="344"/>
                  </a:lnTo>
                  <a:lnTo>
                    <a:pt x="349" y="343"/>
                  </a:lnTo>
                  <a:lnTo>
                    <a:pt x="342" y="356"/>
                  </a:lnTo>
                  <a:lnTo>
                    <a:pt x="351" y="344"/>
                  </a:lnTo>
                  <a:lnTo>
                    <a:pt x="341" y="337"/>
                  </a:lnTo>
                  <a:lnTo>
                    <a:pt x="339" y="336"/>
                  </a:lnTo>
                  <a:lnTo>
                    <a:pt x="337" y="336"/>
                  </a:lnTo>
                  <a:lnTo>
                    <a:pt x="337" y="33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04"/>
            <p:cNvSpPr>
              <a:spLocks noEditPoints="1"/>
            </p:cNvSpPr>
            <p:nvPr/>
          </p:nvSpPr>
          <p:spPr bwMode="auto">
            <a:xfrm>
              <a:off x="3497" y="3271"/>
              <a:ext cx="247" cy="67"/>
            </a:xfrm>
            <a:custGeom>
              <a:avLst/>
              <a:gdLst>
                <a:gd name="T0" fmla="*/ 3 w 494"/>
                <a:gd name="T1" fmla="*/ 30 h 135"/>
                <a:gd name="T2" fmla="*/ 23 w 494"/>
                <a:gd name="T3" fmla="*/ 37 h 135"/>
                <a:gd name="T4" fmla="*/ 42 w 494"/>
                <a:gd name="T5" fmla="*/ 44 h 135"/>
                <a:gd name="T6" fmla="*/ 61 w 494"/>
                <a:gd name="T7" fmla="*/ 33 h 135"/>
                <a:gd name="T8" fmla="*/ 73 w 494"/>
                <a:gd name="T9" fmla="*/ 54 h 135"/>
                <a:gd name="T10" fmla="*/ 84 w 494"/>
                <a:gd name="T11" fmla="*/ 56 h 135"/>
                <a:gd name="T12" fmla="*/ 98 w 494"/>
                <a:gd name="T13" fmla="*/ 61 h 135"/>
                <a:gd name="T14" fmla="*/ 119 w 494"/>
                <a:gd name="T15" fmla="*/ 51 h 135"/>
                <a:gd name="T16" fmla="*/ 126 w 494"/>
                <a:gd name="T17" fmla="*/ 68 h 135"/>
                <a:gd name="T18" fmla="*/ 155 w 494"/>
                <a:gd name="T19" fmla="*/ 61 h 135"/>
                <a:gd name="T20" fmla="*/ 152 w 494"/>
                <a:gd name="T21" fmla="*/ 61 h 135"/>
                <a:gd name="T22" fmla="*/ 136 w 494"/>
                <a:gd name="T23" fmla="*/ 39 h 135"/>
                <a:gd name="T24" fmla="*/ 122 w 494"/>
                <a:gd name="T25" fmla="*/ 35 h 135"/>
                <a:gd name="T26" fmla="*/ 108 w 494"/>
                <a:gd name="T27" fmla="*/ 49 h 135"/>
                <a:gd name="T28" fmla="*/ 94 w 494"/>
                <a:gd name="T29" fmla="*/ 44 h 135"/>
                <a:gd name="T30" fmla="*/ 91 w 494"/>
                <a:gd name="T31" fmla="*/ 28 h 135"/>
                <a:gd name="T32" fmla="*/ 82 w 494"/>
                <a:gd name="T33" fmla="*/ 25 h 135"/>
                <a:gd name="T34" fmla="*/ 63 w 494"/>
                <a:gd name="T35" fmla="*/ 20 h 135"/>
                <a:gd name="T36" fmla="*/ 54 w 494"/>
                <a:gd name="T37" fmla="*/ 16 h 135"/>
                <a:gd name="T38" fmla="*/ 35 w 494"/>
                <a:gd name="T39" fmla="*/ 9 h 135"/>
                <a:gd name="T40" fmla="*/ 16 w 494"/>
                <a:gd name="T41" fmla="*/ 2 h 135"/>
                <a:gd name="T42" fmla="*/ 237 w 494"/>
                <a:gd name="T43" fmla="*/ 96 h 135"/>
                <a:gd name="T44" fmla="*/ 241 w 494"/>
                <a:gd name="T45" fmla="*/ 98 h 135"/>
                <a:gd name="T46" fmla="*/ 260 w 494"/>
                <a:gd name="T47" fmla="*/ 84 h 135"/>
                <a:gd name="T48" fmla="*/ 274 w 494"/>
                <a:gd name="T49" fmla="*/ 88 h 135"/>
                <a:gd name="T50" fmla="*/ 277 w 494"/>
                <a:gd name="T51" fmla="*/ 105 h 135"/>
                <a:gd name="T52" fmla="*/ 297 w 494"/>
                <a:gd name="T53" fmla="*/ 109 h 135"/>
                <a:gd name="T54" fmla="*/ 311 w 494"/>
                <a:gd name="T55" fmla="*/ 110 h 135"/>
                <a:gd name="T56" fmla="*/ 325 w 494"/>
                <a:gd name="T57" fmla="*/ 112 h 135"/>
                <a:gd name="T58" fmla="*/ 326 w 494"/>
                <a:gd name="T59" fmla="*/ 114 h 135"/>
                <a:gd name="T60" fmla="*/ 344 w 494"/>
                <a:gd name="T61" fmla="*/ 100 h 135"/>
                <a:gd name="T62" fmla="*/ 358 w 494"/>
                <a:gd name="T63" fmla="*/ 117 h 135"/>
                <a:gd name="T64" fmla="*/ 372 w 494"/>
                <a:gd name="T65" fmla="*/ 103 h 135"/>
                <a:gd name="T66" fmla="*/ 382 w 494"/>
                <a:gd name="T67" fmla="*/ 122 h 135"/>
                <a:gd name="T68" fmla="*/ 389 w 494"/>
                <a:gd name="T69" fmla="*/ 93 h 135"/>
                <a:gd name="T70" fmla="*/ 375 w 494"/>
                <a:gd name="T71" fmla="*/ 88 h 135"/>
                <a:gd name="T72" fmla="*/ 361 w 494"/>
                <a:gd name="T73" fmla="*/ 86 h 135"/>
                <a:gd name="T74" fmla="*/ 342 w 494"/>
                <a:gd name="T75" fmla="*/ 84 h 135"/>
                <a:gd name="T76" fmla="*/ 333 w 494"/>
                <a:gd name="T77" fmla="*/ 84 h 135"/>
                <a:gd name="T78" fmla="*/ 321 w 494"/>
                <a:gd name="T79" fmla="*/ 81 h 135"/>
                <a:gd name="T80" fmla="*/ 311 w 494"/>
                <a:gd name="T81" fmla="*/ 79 h 135"/>
                <a:gd name="T82" fmla="*/ 307 w 494"/>
                <a:gd name="T83" fmla="*/ 79 h 135"/>
                <a:gd name="T84" fmla="*/ 293 w 494"/>
                <a:gd name="T85" fmla="*/ 77 h 135"/>
                <a:gd name="T86" fmla="*/ 284 w 494"/>
                <a:gd name="T87" fmla="*/ 75 h 135"/>
                <a:gd name="T88" fmla="*/ 263 w 494"/>
                <a:gd name="T89" fmla="*/ 86 h 135"/>
                <a:gd name="T90" fmla="*/ 248 w 494"/>
                <a:gd name="T91" fmla="*/ 67 h 135"/>
                <a:gd name="T92" fmla="*/ 246 w 494"/>
                <a:gd name="T93" fmla="*/ 67 h 135"/>
                <a:gd name="T94" fmla="*/ 234 w 494"/>
                <a:gd name="T95" fmla="*/ 65 h 135"/>
                <a:gd name="T96" fmla="*/ 464 w 494"/>
                <a:gd name="T97" fmla="*/ 133 h 135"/>
                <a:gd name="T98" fmla="*/ 494 w 494"/>
                <a:gd name="T99" fmla="*/ 103 h 135"/>
                <a:gd name="T100" fmla="*/ 464 w 494"/>
                <a:gd name="T101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4" h="135">
                  <a:moveTo>
                    <a:pt x="10" y="0"/>
                  </a:moveTo>
                  <a:lnTo>
                    <a:pt x="0" y="30"/>
                  </a:lnTo>
                  <a:lnTo>
                    <a:pt x="5" y="32"/>
                  </a:lnTo>
                  <a:lnTo>
                    <a:pt x="10" y="16"/>
                  </a:lnTo>
                  <a:lnTo>
                    <a:pt x="3" y="30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24" y="39"/>
                  </a:lnTo>
                  <a:lnTo>
                    <a:pt x="30" y="23"/>
                  </a:lnTo>
                  <a:lnTo>
                    <a:pt x="23" y="37"/>
                  </a:lnTo>
                  <a:lnTo>
                    <a:pt x="26" y="39"/>
                  </a:lnTo>
                  <a:lnTo>
                    <a:pt x="28" y="40"/>
                  </a:lnTo>
                  <a:lnTo>
                    <a:pt x="43" y="46"/>
                  </a:lnTo>
                  <a:lnTo>
                    <a:pt x="49" y="30"/>
                  </a:lnTo>
                  <a:lnTo>
                    <a:pt x="42" y="44"/>
                  </a:lnTo>
                  <a:lnTo>
                    <a:pt x="45" y="46"/>
                  </a:lnTo>
                  <a:lnTo>
                    <a:pt x="47" y="47"/>
                  </a:lnTo>
                  <a:lnTo>
                    <a:pt x="52" y="49"/>
                  </a:lnTo>
                  <a:lnTo>
                    <a:pt x="61" y="49"/>
                  </a:lnTo>
                  <a:lnTo>
                    <a:pt x="61" y="33"/>
                  </a:lnTo>
                  <a:lnTo>
                    <a:pt x="56" y="49"/>
                  </a:lnTo>
                  <a:lnTo>
                    <a:pt x="71" y="54"/>
                  </a:lnTo>
                  <a:lnTo>
                    <a:pt x="77" y="39"/>
                  </a:lnTo>
                  <a:lnTo>
                    <a:pt x="70" y="53"/>
                  </a:lnTo>
                  <a:lnTo>
                    <a:pt x="73" y="54"/>
                  </a:lnTo>
                  <a:lnTo>
                    <a:pt x="75" y="56"/>
                  </a:lnTo>
                  <a:lnTo>
                    <a:pt x="80" y="58"/>
                  </a:lnTo>
                  <a:lnTo>
                    <a:pt x="91" y="58"/>
                  </a:lnTo>
                  <a:lnTo>
                    <a:pt x="91" y="42"/>
                  </a:lnTo>
                  <a:lnTo>
                    <a:pt x="84" y="56"/>
                  </a:lnTo>
                  <a:lnTo>
                    <a:pt x="87" y="58"/>
                  </a:lnTo>
                  <a:lnTo>
                    <a:pt x="89" y="60"/>
                  </a:lnTo>
                  <a:lnTo>
                    <a:pt x="99" y="63"/>
                  </a:lnTo>
                  <a:lnTo>
                    <a:pt x="105" y="47"/>
                  </a:lnTo>
                  <a:lnTo>
                    <a:pt x="98" y="61"/>
                  </a:lnTo>
                  <a:lnTo>
                    <a:pt x="101" y="63"/>
                  </a:lnTo>
                  <a:lnTo>
                    <a:pt x="103" y="65"/>
                  </a:lnTo>
                  <a:lnTo>
                    <a:pt x="108" y="67"/>
                  </a:lnTo>
                  <a:lnTo>
                    <a:pt x="119" y="67"/>
                  </a:lnTo>
                  <a:lnTo>
                    <a:pt x="119" y="51"/>
                  </a:lnTo>
                  <a:lnTo>
                    <a:pt x="113" y="67"/>
                  </a:lnTo>
                  <a:lnTo>
                    <a:pt x="122" y="70"/>
                  </a:lnTo>
                  <a:lnTo>
                    <a:pt x="133" y="70"/>
                  </a:lnTo>
                  <a:lnTo>
                    <a:pt x="133" y="54"/>
                  </a:lnTo>
                  <a:lnTo>
                    <a:pt x="126" y="68"/>
                  </a:lnTo>
                  <a:lnTo>
                    <a:pt x="129" y="70"/>
                  </a:lnTo>
                  <a:lnTo>
                    <a:pt x="131" y="72"/>
                  </a:lnTo>
                  <a:lnTo>
                    <a:pt x="146" y="77"/>
                  </a:lnTo>
                  <a:lnTo>
                    <a:pt x="155" y="77"/>
                  </a:lnTo>
                  <a:lnTo>
                    <a:pt x="155" y="61"/>
                  </a:lnTo>
                  <a:lnTo>
                    <a:pt x="150" y="77"/>
                  </a:lnTo>
                  <a:lnTo>
                    <a:pt x="160" y="47"/>
                  </a:lnTo>
                  <a:lnTo>
                    <a:pt x="159" y="46"/>
                  </a:lnTo>
                  <a:lnTo>
                    <a:pt x="152" y="46"/>
                  </a:lnTo>
                  <a:lnTo>
                    <a:pt x="152" y="61"/>
                  </a:lnTo>
                  <a:lnTo>
                    <a:pt x="157" y="47"/>
                  </a:lnTo>
                  <a:lnTo>
                    <a:pt x="141" y="42"/>
                  </a:lnTo>
                  <a:lnTo>
                    <a:pt x="136" y="56"/>
                  </a:lnTo>
                  <a:lnTo>
                    <a:pt x="143" y="42"/>
                  </a:lnTo>
                  <a:lnTo>
                    <a:pt x="136" y="39"/>
                  </a:lnTo>
                  <a:lnTo>
                    <a:pt x="127" y="39"/>
                  </a:lnTo>
                  <a:lnTo>
                    <a:pt x="127" y="54"/>
                  </a:lnTo>
                  <a:lnTo>
                    <a:pt x="134" y="40"/>
                  </a:lnTo>
                  <a:lnTo>
                    <a:pt x="126" y="37"/>
                  </a:lnTo>
                  <a:lnTo>
                    <a:pt x="122" y="35"/>
                  </a:lnTo>
                  <a:lnTo>
                    <a:pt x="113" y="35"/>
                  </a:lnTo>
                  <a:lnTo>
                    <a:pt x="113" y="51"/>
                  </a:lnTo>
                  <a:lnTo>
                    <a:pt x="119" y="37"/>
                  </a:lnTo>
                  <a:lnTo>
                    <a:pt x="113" y="35"/>
                  </a:lnTo>
                  <a:lnTo>
                    <a:pt x="108" y="49"/>
                  </a:lnTo>
                  <a:lnTo>
                    <a:pt x="115" y="35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99" y="30"/>
                  </a:lnTo>
                  <a:lnTo>
                    <a:pt x="94" y="44"/>
                  </a:lnTo>
                  <a:lnTo>
                    <a:pt x="101" y="30"/>
                  </a:lnTo>
                  <a:lnTo>
                    <a:pt x="94" y="26"/>
                  </a:lnTo>
                  <a:lnTo>
                    <a:pt x="85" y="26"/>
                  </a:lnTo>
                  <a:lnTo>
                    <a:pt x="85" y="42"/>
                  </a:lnTo>
                  <a:lnTo>
                    <a:pt x="91" y="28"/>
                  </a:lnTo>
                  <a:lnTo>
                    <a:pt x="85" y="26"/>
                  </a:lnTo>
                  <a:lnTo>
                    <a:pt x="80" y="40"/>
                  </a:lnTo>
                  <a:lnTo>
                    <a:pt x="87" y="26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57" y="18"/>
                  </a:lnTo>
                  <a:lnTo>
                    <a:pt x="57" y="33"/>
                  </a:lnTo>
                  <a:lnTo>
                    <a:pt x="63" y="20"/>
                  </a:lnTo>
                  <a:lnTo>
                    <a:pt x="57" y="18"/>
                  </a:lnTo>
                  <a:lnTo>
                    <a:pt x="52" y="32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38" y="11"/>
                  </a:lnTo>
                  <a:lnTo>
                    <a:pt x="33" y="25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19" y="4"/>
                  </a:lnTo>
                  <a:lnTo>
                    <a:pt x="14" y="1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0" y="0"/>
                  </a:lnTo>
                  <a:close/>
                  <a:moveTo>
                    <a:pt x="234" y="65"/>
                  </a:moveTo>
                  <a:lnTo>
                    <a:pt x="227" y="95"/>
                  </a:lnTo>
                  <a:lnTo>
                    <a:pt x="232" y="96"/>
                  </a:lnTo>
                  <a:lnTo>
                    <a:pt x="237" y="96"/>
                  </a:lnTo>
                  <a:lnTo>
                    <a:pt x="235" y="96"/>
                  </a:lnTo>
                  <a:lnTo>
                    <a:pt x="241" y="96"/>
                  </a:lnTo>
                  <a:lnTo>
                    <a:pt x="241" y="81"/>
                  </a:lnTo>
                  <a:lnTo>
                    <a:pt x="235" y="96"/>
                  </a:lnTo>
                  <a:lnTo>
                    <a:pt x="241" y="98"/>
                  </a:lnTo>
                  <a:lnTo>
                    <a:pt x="249" y="98"/>
                  </a:lnTo>
                  <a:lnTo>
                    <a:pt x="249" y="82"/>
                  </a:lnTo>
                  <a:lnTo>
                    <a:pt x="248" y="98"/>
                  </a:lnTo>
                  <a:lnTo>
                    <a:pt x="258" y="100"/>
                  </a:lnTo>
                  <a:lnTo>
                    <a:pt x="260" y="84"/>
                  </a:lnTo>
                  <a:lnTo>
                    <a:pt x="253" y="98"/>
                  </a:lnTo>
                  <a:lnTo>
                    <a:pt x="256" y="100"/>
                  </a:lnTo>
                  <a:lnTo>
                    <a:pt x="262" y="102"/>
                  </a:lnTo>
                  <a:lnTo>
                    <a:pt x="272" y="103"/>
                  </a:lnTo>
                  <a:lnTo>
                    <a:pt x="274" y="88"/>
                  </a:lnTo>
                  <a:lnTo>
                    <a:pt x="269" y="103"/>
                  </a:lnTo>
                  <a:lnTo>
                    <a:pt x="274" y="105"/>
                  </a:lnTo>
                  <a:lnTo>
                    <a:pt x="283" y="105"/>
                  </a:lnTo>
                  <a:lnTo>
                    <a:pt x="283" y="89"/>
                  </a:lnTo>
                  <a:lnTo>
                    <a:pt x="277" y="105"/>
                  </a:lnTo>
                  <a:lnTo>
                    <a:pt x="283" y="107"/>
                  </a:lnTo>
                  <a:lnTo>
                    <a:pt x="297" y="107"/>
                  </a:lnTo>
                  <a:lnTo>
                    <a:pt x="297" y="91"/>
                  </a:lnTo>
                  <a:lnTo>
                    <a:pt x="291" y="107"/>
                  </a:lnTo>
                  <a:lnTo>
                    <a:pt x="297" y="109"/>
                  </a:lnTo>
                  <a:lnTo>
                    <a:pt x="295" y="107"/>
                  </a:lnTo>
                  <a:lnTo>
                    <a:pt x="298" y="109"/>
                  </a:lnTo>
                  <a:lnTo>
                    <a:pt x="307" y="110"/>
                  </a:lnTo>
                  <a:lnTo>
                    <a:pt x="312" y="110"/>
                  </a:lnTo>
                  <a:lnTo>
                    <a:pt x="311" y="110"/>
                  </a:lnTo>
                  <a:lnTo>
                    <a:pt x="316" y="110"/>
                  </a:lnTo>
                  <a:lnTo>
                    <a:pt x="316" y="95"/>
                  </a:lnTo>
                  <a:lnTo>
                    <a:pt x="311" y="110"/>
                  </a:lnTo>
                  <a:lnTo>
                    <a:pt x="316" y="112"/>
                  </a:lnTo>
                  <a:lnTo>
                    <a:pt x="325" y="112"/>
                  </a:lnTo>
                  <a:lnTo>
                    <a:pt x="325" y="96"/>
                  </a:lnTo>
                  <a:lnTo>
                    <a:pt x="319" y="112"/>
                  </a:lnTo>
                  <a:lnTo>
                    <a:pt x="325" y="114"/>
                  </a:lnTo>
                  <a:lnTo>
                    <a:pt x="323" y="112"/>
                  </a:lnTo>
                  <a:lnTo>
                    <a:pt x="326" y="114"/>
                  </a:lnTo>
                  <a:lnTo>
                    <a:pt x="335" y="116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4" y="116"/>
                  </a:lnTo>
                  <a:lnTo>
                    <a:pt x="344" y="100"/>
                  </a:lnTo>
                  <a:lnTo>
                    <a:pt x="342" y="116"/>
                  </a:lnTo>
                  <a:lnTo>
                    <a:pt x="352" y="117"/>
                  </a:lnTo>
                  <a:lnTo>
                    <a:pt x="358" y="117"/>
                  </a:lnTo>
                  <a:lnTo>
                    <a:pt x="354" y="117"/>
                  </a:lnTo>
                  <a:lnTo>
                    <a:pt x="358" y="117"/>
                  </a:lnTo>
                  <a:lnTo>
                    <a:pt x="358" y="102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72" y="119"/>
                  </a:lnTo>
                  <a:lnTo>
                    <a:pt x="372" y="103"/>
                  </a:lnTo>
                  <a:lnTo>
                    <a:pt x="366" y="119"/>
                  </a:lnTo>
                  <a:lnTo>
                    <a:pt x="372" y="121"/>
                  </a:lnTo>
                  <a:lnTo>
                    <a:pt x="370" y="119"/>
                  </a:lnTo>
                  <a:lnTo>
                    <a:pt x="373" y="121"/>
                  </a:lnTo>
                  <a:lnTo>
                    <a:pt x="382" y="122"/>
                  </a:lnTo>
                  <a:lnTo>
                    <a:pt x="387" y="122"/>
                  </a:lnTo>
                  <a:lnTo>
                    <a:pt x="386" y="122"/>
                  </a:lnTo>
                  <a:lnTo>
                    <a:pt x="386" y="91"/>
                  </a:lnTo>
                  <a:lnTo>
                    <a:pt x="386" y="107"/>
                  </a:lnTo>
                  <a:lnTo>
                    <a:pt x="389" y="93"/>
                  </a:lnTo>
                  <a:lnTo>
                    <a:pt x="380" y="91"/>
                  </a:lnTo>
                  <a:lnTo>
                    <a:pt x="377" y="105"/>
                  </a:lnTo>
                  <a:lnTo>
                    <a:pt x="382" y="91"/>
                  </a:lnTo>
                  <a:lnTo>
                    <a:pt x="377" y="89"/>
                  </a:lnTo>
                  <a:lnTo>
                    <a:pt x="375" y="88"/>
                  </a:lnTo>
                  <a:lnTo>
                    <a:pt x="363" y="88"/>
                  </a:lnTo>
                  <a:lnTo>
                    <a:pt x="363" y="103"/>
                  </a:lnTo>
                  <a:lnTo>
                    <a:pt x="368" y="89"/>
                  </a:lnTo>
                  <a:lnTo>
                    <a:pt x="363" y="88"/>
                  </a:lnTo>
                  <a:lnTo>
                    <a:pt x="361" y="86"/>
                  </a:lnTo>
                  <a:lnTo>
                    <a:pt x="354" y="86"/>
                  </a:lnTo>
                  <a:lnTo>
                    <a:pt x="354" y="102"/>
                  </a:lnTo>
                  <a:lnTo>
                    <a:pt x="358" y="88"/>
                  </a:lnTo>
                  <a:lnTo>
                    <a:pt x="347" y="86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38" y="84"/>
                  </a:lnTo>
                  <a:lnTo>
                    <a:pt x="338" y="100"/>
                  </a:lnTo>
                  <a:lnTo>
                    <a:pt x="342" y="86"/>
                  </a:lnTo>
                  <a:lnTo>
                    <a:pt x="333" y="84"/>
                  </a:lnTo>
                  <a:lnTo>
                    <a:pt x="330" y="98"/>
                  </a:lnTo>
                  <a:lnTo>
                    <a:pt x="335" y="84"/>
                  </a:lnTo>
                  <a:lnTo>
                    <a:pt x="330" y="82"/>
                  </a:lnTo>
                  <a:lnTo>
                    <a:pt x="328" y="81"/>
                  </a:lnTo>
                  <a:lnTo>
                    <a:pt x="321" y="81"/>
                  </a:lnTo>
                  <a:lnTo>
                    <a:pt x="321" y="96"/>
                  </a:lnTo>
                  <a:lnTo>
                    <a:pt x="326" y="82"/>
                  </a:lnTo>
                  <a:lnTo>
                    <a:pt x="321" y="81"/>
                  </a:lnTo>
                  <a:lnTo>
                    <a:pt x="319" y="79"/>
                  </a:lnTo>
                  <a:lnTo>
                    <a:pt x="311" y="79"/>
                  </a:lnTo>
                  <a:lnTo>
                    <a:pt x="311" y="95"/>
                  </a:lnTo>
                  <a:lnTo>
                    <a:pt x="314" y="81"/>
                  </a:lnTo>
                  <a:lnTo>
                    <a:pt x="305" y="79"/>
                  </a:lnTo>
                  <a:lnTo>
                    <a:pt x="302" y="93"/>
                  </a:lnTo>
                  <a:lnTo>
                    <a:pt x="307" y="79"/>
                  </a:lnTo>
                  <a:lnTo>
                    <a:pt x="302" y="77"/>
                  </a:lnTo>
                  <a:lnTo>
                    <a:pt x="300" y="75"/>
                  </a:lnTo>
                  <a:lnTo>
                    <a:pt x="288" y="75"/>
                  </a:lnTo>
                  <a:lnTo>
                    <a:pt x="288" y="91"/>
                  </a:lnTo>
                  <a:lnTo>
                    <a:pt x="293" y="77"/>
                  </a:lnTo>
                  <a:lnTo>
                    <a:pt x="288" y="75"/>
                  </a:lnTo>
                  <a:lnTo>
                    <a:pt x="286" y="74"/>
                  </a:lnTo>
                  <a:lnTo>
                    <a:pt x="279" y="74"/>
                  </a:lnTo>
                  <a:lnTo>
                    <a:pt x="279" y="89"/>
                  </a:lnTo>
                  <a:lnTo>
                    <a:pt x="284" y="75"/>
                  </a:lnTo>
                  <a:lnTo>
                    <a:pt x="279" y="74"/>
                  </a:lnTo>
                  <a:lnTo>
                    <a:pt x="283" y="74"/>
                  </a:lnTo>
                  <a:lnTo>
                    <a:pt x="277" y="74"/>
                  </a:lnTo>
                  <a:lnTo>
                    <a:pt x="267" y="72"/>
                  </a:lnTo>
                  <a:lnTo>
                    <a:pt x="263" y="86"/>
                  </a:lnTo>
                  <a:lnTo>
                    <a:pt x="270" y="72"/>
                  </a:lnTo>
                  <a:lnTo>
                    <a:pt x="267" y="70"/>
                  </a:lnTo>
                  <a:lnTo>
                    <a:pt x="263" y="70"/>
                  </a:lnTo>
                  <a:lnTo>
                    <a:pt x="253" y="68"/>
                  </a:lnTo>
                  <a:lnTo>
                    <a:pt x="248" y="67"/>
                  </a:lnTo>
                  <a:lnTo>
                    <a:pt x="249" y="67"/>
                  </a:lnTo>
                  <a:lnTo>
                    <a:pt x="246" y="67"/>
                  </a:lnTo>
                  <a:lnTo>
                    <a:pt x="246" y="82"/>
                  </a:lnTo>
                  <a:lnTo>
                    <a:pt x="251" y="68"/>
                  </a:lnTo>
                  <a:lnTo>
                    <a:pt x="246" y="67"/>
                  </a:lnTo>
                  <a:lnTo>
                    <a:pt x="244" y="65"/>
                  </a:lnTo>
                  <a:lnTo>
                    <a:pt x="235" y="65"/>
                  </a:lnTo>
                  <a:lnTo>
                    <a:pt x="235" y="81"/>
                  </a:lnTo>
                  <a:lnTo>
                    <a:pt x="239" y="67"/>
                  </a:lnTo>
                  <a:lnTo>
                    <a:pt x="234" y="65"/>
                  </a:lnTo>
                  <a:close/>
                  <a:moveTo>
                    <a:pt x="462" y="102"/>
                  </a:moveTo>
                  <a:lnTo>
                    <a:pt x="462" y="133"/>
                  </a:lnTo>
                  <a:lnTo>
                    <a:pt x="466" y="133"/>
                  </a:lnTo>
                  <a:lnTo>
                    <a:pt x="466" y="117"/>
                  </a:lnTo>
                  <a:lnTo>
                    <a:pt x="464" y="133"/>
                  </a:lnTo>
                  <a:lnTo>
                    <a:pt x="475" y="135"/>
                  </a:lnTo>
                  <a:lnTo>
                    <a:pt x="480" y="135"/>
                  </a:lnTo>
                  <a:lnTo>
                    <a:pt x="476" y="135"/>
                  </a:lnTo>
                  <a:lnTo>
                    <a:pt x="494" y="135"/>
                  </a:lnTo>
                  <a:lnTo>
                    <a:pt x="494" y="103"/>
                  </a:lnTo>
                  <a:lnTo>
                    <a:pt x="476" y="103"/>
                  </a:lnTo>
                  <a:lnTo>
                    <a:pt x="476" y="119"/>
                  </a:lnTo>
                  <a:lnTo>
                    <a:pt x="480" y="105"/>
                  </a:lnTo>
                  <a:lnTo>
                    <a:pt x="469" y="103"/>
                  </a:lnTo>
                  <a:lnTo>
                    <a:pt x="464" y="102"/>
                  </a:lnTo>
                  <a:lnTo>
                    <a:pt x="466" y="102"/>
                  </a:lnTo>
                  <a:lnTo>
                    <a:pt x="462" y="10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105"/>
            <p:cNvSpPr>
              <a:spLocks noEditPoints="1"/>
            </p:cNvSpPr>
            <p:nvPr/>
          </p:nvSpPr>
          <p:spPr bwMode="auto">
            <a:xfrm>
              <a:off x="3741" y="3323"/>
              <a:ext cx="248" cy="33"/>
            </a:xfrm>
            <a:custGeom>
              <a:avLst/>
              <a:gdLst>
                <a:gd name="T0" fmla="*/ 5 w 495"/>
                <a:gd name="T1" fmla="*/ 31 h 66"/>
                <a:gd name="T2" fmla="*/ 17 w 495"/>
                <a:gd name="T3" fmla="*/ 31 h 66"/>
                <a:gd name="T4" fmla="*/ 29 w 495"/>
                <a:gd name="T5" fmla="*/ 33 h 66"/>
                <a:gd name="T6" fmla="*/ 28 w 495"/>
                <a:gd name="T7" fmla="*/ 33 h 66"/>
                <a:gd name="T8" fmla="*/ 43 w 495"/>
                <a:gd name="T9" fmla="*/ 19 h 66"/>
                <a:gd name="T10" fmla="*/ 54 w 495"/>
                <a:gd name="T11" fmla="*/ 37 h 66"/>
                <a:gd name="T12" fmla="*/ 68 w 495"/>
                <a:gd name="T13" fmla="*/ 21 h 66"/>
                <a:gd name="T14" fmla="*/ 80 w 495"/>
                <a:gd name="T15" fmla="*/ 38 h 66"/>
                <a:gd name="T16" fmla="*/ 80 w 495"/>
                <a:gd name="T17" fmla="*/ 40 h 66"/>
                <a:gd name="T18" fmla="*/ 97 w 495"/>
                <a:gd name="T19" fmla="*/ 38 h 66"/>
                <a:gd name="T20" fmla="*/ 124 w 495"/>
                <a:gd name="T21" fmla="*/ 26 h 66"/>
                <a:gd name="T22" fmla="*/ 143 w 495"/>
                <a:gd name="T23" fmla="*/ 44 h 66"/>
                <a:gd name="T24" fmla="*/ 143 w 495"/>
                <a:gd name="T25" fmla="*/ 45 h 66"/>
                <a:gd name="T26" fmla="*/ 155 w 495"/>
                <a:gd name="T27" fmla="*/ 45 h 66"/>
                <a:gd name="T28" fmla="*/ 146 w 495"/>
                <a:gd name="T29" fmla="*/ 14 h 66"/>
                <a:gd name="T30" fmla="*/ 146 w 495"/>
                <a:gd name="T31" fmla="*/ 12 h 66"/>
                <a:gd name="T32" fmla="*/ 134 w 495"/>
                <a:gd name="T33" fmla="*/ 14 h 66"/>
                <a:gd name="T34" fmla="*/ 108 w 495"/>
                <a:gd name="T35" fmla="*/ 26 h 66"/>
                <a:gd name="T36" fmla="*/ 85 w 495"/>
                <a:gd name="T37" fmla="*/ 9 h 66"/>
                <a:gd name="T38" fmla="*/ 85 w 495"/>
                <a:gd name="T39" fmla="*/ 9 h 66"/>
                <a:gd name="T40" fmla="*/ 71 w 495"/>
                <a:gd name="T41" fmla="*/ 23 h 66"/>
                <a:gd name="T42" fmla="*/ 52 w 495"/>
                <a:gd name="T43" fmla="*/ 5 h 66"/>
                <a:gd name="T44" fmla="*/ 47 w 495"/>
                <a:gd name="T45" fmla="*/ 5 h 66"/>
                <a:gd name="T46" fmla="*/ 38 w 495"/>
                <a:gd name="T47" fmla="*/ 19 h 66"/>
                <a:gd name="T48" fmla="*/ 36 w 495"/>
                <a:gd name="T49" fmla="*/ 2 h 66"/>
                <a:gd name="T50" fmla="*/ 33 w 495"/>
                <a:gd name="T51" fmla="*/ 4 h 66"/>
                <a:gd name="T52" fmla="*/ 10 w 495"/>
                <a:gd name="T53" fmla="*/ 0 h 66"/>
                <a:gd name="T54" fmla="*/ 10 w 495"/>
                <a:gd name="T55" fmla="*/ 0 h 66"/>
                <a:gd name="T56" fmla="*/ 235 w 495"/>
                <a:gd name="T57" fmla="*/ 52 h 66"/>
                <a:gd name="T58" fmla="*/ 253 w 495"/>
                <a:gd name="T59" fmla="*/ 51 h 66"/>
                <a:gd name="T60" fmla="*/ 288 w 495"/>
                <a:gd name="T61" fmla="*/ 38 h 66"/>
                <a:gd name="T62" fmla="*/ 310 w 495"/>
                <a:gd name="T63" fmla="*/ 56 h 66"/>
                <a:gd name="T64" fmla="*/ 310 w 495"/>
                <a:gd name="T65" fmla="*/ 58 h 66"/>
                <a:gd name="T66" fmla="*/ 333 w 495"/>
                <a:gd name="T67" fmla="*/ 56 h 66"/>
                <a:gd name="T68" fmla="*/ 387 w 495"/>
                <a:gd name="T69" fmla="*/ 44 h 66"/>
                <a:gd name="T70" fmla="*/ 396 w 495"/>
                <a:gd name="T71" fmla="*/ 61 h 66"/>
                <a:gd name="T72" fmla="*/ 391 w 495"/>
                <a:gd name="T73" fmla="*/ 45 h 66"/>
                <a:gd name="T74" fmla="*/ 343 w 495"/>
                <a:gd name="T75" fmla="*/ 28 h 66"/>
                <a:gd name="T76" fmla="*/ 343 w 495"/>
                <a:gd name="T77" fmla="*/ 26 h 66"/>
                <a:gd name="T78" fmla="*/ 321 w 495"/>
                <a:gd name="T79" fmla="*/ 28 h 66"/>
                <a:gd name="T80" fmla="*/ 293 w 495"/>
                <a:gd name="T81" fmla="*/ 24 h 66"/>
                <a:gd name="T82" fmla="*/ 293 w 495"/>
                <a:gd name="T83" fmla="*/ 24 h 66"/>
                <a:gd name="T84" fmla="*/ 263 w 495"/>
                <a:gd name="T85" fmla="*/ 38 h 66"/>
                <a:gd name="T86" fmla="*/ 240 w 495"/>
                <a:gd name="T87" fmla="*/ 21 h 66"/>
                <a:gd name="T88" fmla="*/ 244 w 495"/>
                <a:gd name="T89" fmla="*/ 21 h 66"/>
                <a:gd name="T90" fmla="*/ 485 w 495"/>
                <a:gd name="T91" fmla="*/ 65 h 66"/>
                <a:gd name="T92" fmla="*/ 485 w 495"/>
                <a:gd name="T93" fmla="*/ 66 h 66"/>
                <a:gd name="T94" fmla="*/ 490 w 495"/>
                <a:gd name="T95" fmla="*/ 35 h 66"/>
                <a:gd name="T96" fmla="*/ 490 w 495"/>
                <a:gd name="T97" fmla="*/ 35 h 66"/>
                <a:gd name="T98" fmla="*/ 473 w 495"/>
                <a:gd name="T9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5" h="66">
                  <a:moveTo>
                    <a:pt x="10" y="0"/>
                  </a:moveTo>
                  <a:lnTo>
                    <a:pt x="0" y="30"/>
                  </a:lnTo>
                  <a:lnTo>
                    <a:pt x="5" y="31"/>
                  </a:lnTo>
                  <a:lnTo>
                    <a:pt x="21" y="31"/>
                  </a:lnTo>
                  <a:lnTo>
                    <a:pt x="21" y="16"/>
                  </a:lnTo>
                  <a:lnTo>
                    <a:pt x="17" y="31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3"/>
                  </a:lnTo>
                  <a:lnTo>
                    <a:pt x="33" y="35"/>
                  </a:lnTo>
                  <a:lnTo>
                    <a:pt x="43" y="35"/>
                  </a:lnTo>
                  <a:lnTo>
                    <a:pt x="43" y="19"/>
                  </a:lnTo>
                  <a:lnTo>
                    <a:pt x="40" y="35"/>
                  </a:lnTo>
                  <a:lnTo>
                    <a:pt x="48" y="37"/>
                  </a:lnTo>
                  <a:lnTo>
                    <a:pt x="54" y="37"/>
                  </a:lnTo>
                  <a:lnTo>
                    <a:pt x="52" y="37"/>
                  </a:lnTo>
                  <a:lnTo>
                    <a:pt x="68" y="37"/>
                  </a:lnTo>
                  <a:lnTo>
                    <a:pt x="68" y="21"/>
                  </a:lnTo>
                  <a:lnTo>
                    <a:pt x="61" y="35"/>
                  </a:lnTo>
                  <a:lnTo>
                    <a:pt x="68" y="38"/>
                  </a:lnTo>
                  <a:lnTo>
                    <a:pt x="80" y="38"/>
                  </a:lnTo>
                  <a:lnTo>
                    <a:pt x="80" y="23"/>
                  </a:lnTo>
                  <a:lnTo>
                    <a:pt x="75" y="38"/>
                  </a:lnTo>
                  <a:lnTo>
                    <a:pt x="80" y="40"/>
                  </a:lnTo>
                  <a:lnTo>
                    <a:pt x="104" y="40"/>
                  </a:lnTo>
                  <a:lnTo>
                    <a:pt x="104" y="24"/>
                  </a:lnTo>
                  <a:lnTo>
                    <a:pt x="97" y="38"/>
                  </a:lnTo>
                  <a:lnTo>
                    <a:pt x="104" y="42"/>
                  </a:lnTo>
                  <a:lnTo>
                    <a:pt x="124" y="42"/>
                  </a:lnTo>
                  <a:lnTo>
                    <a:pt x="124" y="26"/>
                  </a:lnTo>
                  <a:lnTo>
                    <a:pt x="117" y="40"/>
                  </a:lnTo>
                  <a:lnTo>
                    <a:pt x="124" y="44"/>
                  </a:lnTo>
                  <a:lnTo>
                    <a:pt x="143" y="44"/>
                  </a:lnTo>
                  <a:lnTo>
                    <a:pt x="143" y="28"/>
                  </a:lnTo>
                  <a:lnTo>
                    <a:pt x="136" y="42"/>
                  </a:lnTo>
                  <a:lnTo>
                    <a:pt x="143" y="45"/>
                  </a:lnTo>
                  <a:lnTo>
                    <a:pt x="160" y="45"/>
                  </a:lnTo>
                  <a:lnTo>
                    <a:pt x="160" y="30"/>
                  </a:lnTo>
                  <a:lnTo>
                    <a:pt x="155" y="45"/>
                  </a:lnTo>
                  <a:lnTo>
                    <a:pt x="165" y="16"/>
                  </a:lnTo>
                  <a:lnTo>
                    <a:pt x="164" y="14"/>
                  </a:lnTo>
                  <a:lnTo>
                    <a:pt x="146" y="14"/>
                  </a:lnTo>
                  <a:lnTo>
                    <a:pt x="146" y="30"/>
                  </a:lnTo>
                  <a:lnTo>
                    <a:pt x="153" y="16"/>
                  </a:lnTo>
                  <a:lnTo>
                    <a:pt x="146" y="12"/>
                  </a:lnTo>
                  <a:lnTo>
                    <a:pt x="127" y="12"/>
                  </a:lnTo>
                  <a:lnTo>
                    <a:pt x="127" y="28"/>
                  </a:lnTo>
                  <a:lnTo>
                    <a:pt x="134" y="14"/>
                  </a:lnTo>
                  <a:lnTo>
                    <a:pt x="127" y="11"/>
                  </a:lnTo>
                  <a:lnTo>
                    <a:pt x="108" y="11"/>
                  </a:lnTo>
                  <a:lnTo>
                    <a:pt x="108" y="26"/>
                  </a:lnTo>
                  <a:lnTo>
                    <a:pt x="115" y="12"/>
                  </a:lnTo>
                  <a:lnTo>
                    <a:pt x="108" y="9"/>
                  </a:lnTo>
                  <a:lnTo>
                    <a:pt x="85" y="9"/>
                  </a:lnTo>
                  <a:lnTo>
                    <a:pt x="85" y="24"/>
                  </a:lnTo>
                  <a:lnTo>
                    <a:pt x="90" y="11"/>
                  </a:lnTo>
                  <a:lnTo>
                    <a:pt x="85" y="9"/>
                  </a:lnTo>
                  <a:lnTo>
                    <a:pt x="83" y="7"/>
                  </a:lnTo>
                  <a:lnTo>
                    <a:pt x="71" y="7"/>
                  </a:lnTo>
                  <a:lnTo>
                    <a:pt x="71" y="23"/>
                  </a:lnTo>
                  <a:lnTo>
                    <a:pt x="78" y="9"/>
                  </a:lnTo>
                  <a:lnTo>
                    <a:pt x="71" y="5"/>
                  </a:lnTo>
                  <a:lnTo>
                    <a:pt x="52" y="5"/>
                  </a:lnTo>
                  <a:lnTo>
                    <a:pt x="52" y="21"/>
                  </a:lnTo>
                  <a:lnTo>
                    <a:pt x="55" y="7"/>
                  </a:lnTo>
                  <a:lnTo>
                    <a:pt x="47" y="5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8" y="19"/>
                  </a:lnTo>
                  <a:lnTo>
                    <a:pt x="43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29" y="2"/>
                  </a:lnTo>
                  <a:lnTo>
                    <a:pt x="29" y="17"/>
                  </a:lnTo>
                  <a:lnTo>
                    <a:pt x="33" y="4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15" y="2"/>
                  </a:lnTo>
                  <a:lnTo>
                    <a:pt x="10" y="0"/>
                  </a:lnTo>
                  <a:close/>
                  <a:moveTo>
                    <a:pt x="244" y="21"/>
                  </a:moveTo>
                  <a:lnTo>
                    <a:pt x="233" y="51"/>
                  </a:lnTo>
                  <a:lnTo>
                    <a:pt x="235" y="52"/>
                  </a:lnTo>
                  <a:lnTo>
                    <a:pt x="260" y="52"/>
                  </a:lnTo>
                  <a:lnTo>
                    <a:pt x="260" y="37"/>
                  </a:lnTo>
                  <a:lnTo>
                    <a:pt x="253" y="51"/>
                  </a:lnTo>
                  <a:lnTo>
                    <a:pt x="260" y="54"/>
                  </a:lnTo>
                  <a:lnTo>
                    <a:pt x="288" y="54"/>
                  </a:lnTo>
                  <a:lnTo>
                    <a:pt x="288" y="38"/>
                  </a:lnTo>
                  <a:lnTo>
                    <a:pt x="282" y="54"/>
                  </a:lnTo>
                  <a:lnTo>
                    <a:pt x="288" y="56"/>
                  </a:lnTo>
                  <a:lnTo>
                    <a:pt x="310" y="56"/>
                  </a:lnTo>
                  <a:lnTo>
                    <a:pt x="310" y="40"/>
                  </a:lnTo>
                  <a:lnTo>
                    <a:pt x="305" y="56"/>
                  </a:lnTo>
                  <a:lnTo>
                    <a:pt x="310" y="58"/>
                  </a:lnTo>
                  <a:lnTo>
                    <a:pt x="340" y="58"/>
                  </a:lnTo>
                  <a:lnTo>
                    <a:pt x="340" y="42"/>
                  </a:lnTo>
                  <a:lnTo>
                    <a:pt x="333" y="56"/>
                  </a:lnTo>
                  <a:lnTo>
                    <a:pt x="340" y="59"/>
                  </a:lnTo>
                  <a:lnTo>
                    <a:pt x="387" y="59"/>
                  </a:lnTo>
                  <a:lnTo>
                    <a:pt x="387" y="44"/>
                  </a:lnTo>
                  <a:lnTo>
                    <a:pt x="380" y="58"/>
                  </a:lnTo>
                  <a:lnTo>
                    <a:pt x="387" y="61"/>
                  </a:lnTo>
                  <a:lnTo>
                    <a:pt x="396" y="61"/>
                  </a:lnTo>
                  <a:lnTo>
                    <a:pt x="396" y="30"/>
                  </a:lnTo>
                  <a:lnTo>
                    <a:pt x="391" y="30"/>
                  </a:lnTo>
                  <a:lnTo>
                    <a:pt x="391" y="45"/>
                  </a:lnTo>
                  <a:lnTo>
                    <a:pt x="398" y="31"/>
                  </a:lnTo>
                  <a:lnTo>
                    <a:pt x="391" y="28"/>
                  </a:lnTo>
                  <a:lnTo>
                    <a:pt x="343" y="28"/>
                  </a:lnTo>
                  <a:lnTo>
                    <a:pt x="343" y="44"/>
                  </a:lnTo>
                  <a:lnTo>
                    <a:pt x="350" y="30"/>
                  </a:lnTo>
                  <a:lnTo>
                    <a:pt x="343" y="26"/>
                  </a:lnTo>
                  <a:lnTo>
                    <a:pt x="316" y="26"/>
                  </a:lnTo>
                  <a:lnTo>
                    <a:pt x="316" y="42"/>
                  </a:lnTo>
                  <a:lnTo>
                    <a:pt x="321" y="28"/>
                  </a:lnTo>
                  <a:lnTo>
                    <a:pt x="316" y="26"/>
                  </a:lnTo>
                  <a:lnTo>
                    <a:pt x="314" y="24"/>
                  </a:lnTo>
                  <a:lnTo>
                    <a:pt x="293" y="24"/>
                  </a:lnTo>
                  <a:lnTo>
                    <a:pt x="293" y="40"/>
                  </a:lnTo>
                  <a:lnTo>
                    <a:pt x="298" y="26"/>
                  </a:lnTo>
                  <a:lnTo>
                    <a:pt x="293" y="24"/>
                  </a:lnTo>
                  <a:lnTo>
                    <a:pt x="291" y="23"/>
                  </a:lnTo>
                  <a:lnTo>
                    <a:pt x="263" y="23"/>
                  </a:lnTo>
                  <a:lnTo>
                    <a:pt x="263" y="38"/>
                  </a:lnTo>
                  <a:lnTo>
                    <a:pt x="270" y="24"/>
                  </a:lnTo>
                  <a:lnTo>
                    <a:pt x="263" y="21"/>
                  </a:lnTo>
                  <a:lnTo>
                    <a:pt x="240" y="21"/>
                  </a:lnTo>
                  <a:lnTo>
                    <a:pt x="240" y="37"/>
                  </a:lnTo>
                  <a:lnTo>
                    <a:pt x="246" y="23"/>
                  </a:lnTo>
                  <a:lnTo>
                    <a:pt x="244" y="21"/>
                  </a:lnTo>
                  <a:close/>
                  <a:moveTo>
                    <a:pt x="473" y="33"/>
                  </a:moveTo>
                  <a:lnTo>
                    <a:pt x="473" y="65"/>
                  </a:lnTo>
                  <a:lnTo>
                    <a:pt x="485" y="65"/>
                  </a:lnTo>
                  <a:lnTo>
                    <a:pt x="485" y="49"/>
                  </a:lnTo>
                  <a:lnTo>
                    <a:pt x="480" y="65"/>
                  </a:lnTo>
                  <a:lnTo>
                    <a:pt x="485" y="66"/>
                  </a:lnTo>
                  <a:lnTo>
                    <a:pt x="495" y="66"/>
                  </a:lnTo>
                  <a:lnTo>
                    <a:pt x="495" y="35"/>
                  </a:lnTo>
                  <a:lnTo>
                    <a:pt x="490" y="35"/>
                  </a:lnTo>
                  <a:lnTo>
                    <a:pt x="490" y="51"/>
                  </a:lnTo>
                  <a:lnTo>
                    <a:pt x="495" y="37"/>
                  </a:lnTo>
                  <a:lnTo>
                    <a:pt x="490" y="35"/>
                  </a:lnTo>
                  <a:lnTo>
                    <a:pt x="488" y="33"/>
                  </a:lnTo>
                  <a:lnTo>
                    <a:pt x="476" y="33"/>
                  </a:lnTo>
                  <a:lnTo>
                    <a:pt x="473" y="3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106"/>
            <p:cNvSpPr>
              <a:spLocks noEditPoints="1"/>
            </p:cNvSpPr>
            <p:nvPr/>
          </p:nvSpPr>
          <p:spPr bwMode="auto">
            <a:xfrm>
              <a:off x="3989" y="3340"/>
              <a:ext cx="245" cy="22"/>
            </a:xfrm>
            <a:custGeom>
              <a:avLst/>
              <a:gdLst>
                <a:gd name="T0" fmla="*/ 0 w 489"/>
                <a:gd name="T1" fmla="*/ 0 h 44"/>
                <a:gd name="T2" fmla="*/ 0 w 489"/>
                <a:gd name="T3" fmla="*/ 31 h 44"/>
                <a:gd name="T4" fmla="*/ 33 w 489"/>
                <a:gd name="T5" fmla="*/ 31 h 44"/>
                <a:gd name="T6" fmla="*/ 33 w 489"/>
                <a:gd name="T7" fmla="*/ 16 h 44"/>
                <a:gd name="T8" fmla="*/ 26 w 489"/>
                <a:gd name="T9" fmla="*/ 30 h 44"/>
                <a:gd name="T10" fmla="*/ 33 w 489"/>
                <a:gd name="T11" fmla="*/ 33 h 44"/>
                <a:gd name="T12" fmla="*/ 98 w 489"/>
                <a:gd name="T13" fmla="*/ 33 h 44"/>
                <a:gd name="T14" fmla="*/ 98 w 489"/>
                <a:gd name="T15" fmla="*/ 17 h 44"/>
                <a:gd name="T16" fmla="*/ 93 w 489"/>
                <a:gd name="T17" fmla="*/ 33 h 44"/>
                <a:gd name="T18" fmla="*/ 98 w 489"/>
                <a:gd name="T19" fmla="*/ 35 h 44"/>
                <a:gd name="T20" fmla="*/ 145 w 489"/>
                <a:gd name="T21" fmla="*/ 35 h 44"/>
                <a:gd name="T22" fmla="*/ 145 w 489"/>
                <a:gd name="T23" fmla="*/ 19 h 44"/>
                <a:gd name="T24" fmla="*/ 140 w 489"/>
                <a:gd name="T25" fmla="*/ 35 h 44"/>
                <a:gd name="T26" fmla="*/ 145 w 489"/>
                <a:gd name="T27" fmla="*/ 37 h 44"/>
                <a:gd name="T28" fmla="*/ 157 w 489"/>
                <a:gd name="T29" fmla="*/ 37 h 44"/>
                <a:gd name="T30" fmla="*/ 157 w 489"/>
                <a:gd name="T31" fmla="*/ 5 h 44"/>
                <a:gd name="T32" fmla="*/ 150 w 489"/>
                <a:gd name="T33" fmla="*/ 5 h 44"/>
                <a:gd name="T34" fmla="*/ 150 w 489"/>
                <a:gd name="T35" fmla="*/ 21 h 44"/>
                <a:gd name="T36" fmla="*/ 156 w 489"/>
                <a:gd name="T37" fmla="*/ 7 h 44"/>
                <a:gd name="T38" fmla="*/ 150 w 489"/>
                <a:gd name="T39" fmla="*/ 5 h 44"/>
                <a:gd name="T40" fmla="*/ 149 w 489"/>
                <a:gd name="T41" fmla="*/ 3 h 44"/>
                <a:gd name="T42" fmla="*/ 103 w 489"/>
                <a:gd name="T43" fmla="*/ 3 h 44"/>
                <a:gd name="T44" fmla="*/ 103 w 489"/>
                <a:gd name="T45" fmla="*/ 19 h 44"/>
                <a:gd name="T46" fmla="*/ 109 w 489"/>
                <a:gd name="T47" fmla="*/ 5 h 44"/>
                <a:gd name="T48" fmla="*/ 103 w 489"/>
                <a:gd name="T49" fmla="*/ 3 h 44"/>
                <a:gd name="T50" fmla="*/ 102 w 489"/>
                <a:gd name="T51" fmla="*/ 2 h 44"/>
                <a:gd name="T52" fmla="*/ 37 w 489"/>
                <a:gd name="T53" fmla="*/ 2 h 44"/>
                <a:gd name="T54" fmla="*/ 37 w 489"/>
                <a:gd name="T55" fmla="*/ 17 h 44"/>
                <a:gd name="T56" fmla="*/ 44 w 489"/>
                <a:gd name="T57" fmla="*/ 3 h 44"/>
                <a:gd name="T58" fmla="*/ 37 w 489"/>
                <a:gd name="T59" fmla="*/ 0 h 44"/>
                <a:gd name="T60" fmla="*/ 14 w 489"/>
                <a:gd name="T61" fmla="*/ 0 h 44"/>
                <a:gd name="T62" fmla="*/ 0 w 489"/>
                <a:gd name="T63" fmla="*/ 0 h 44"/>
                <a:gd name="T64" fmla="*/ 236 w 489"/>
                <a:gd name="T65" fmla="*/ 7 h 44"/>
                <a:gd name="T66" fmla="*/ 236 w 489"/>
                <a:gd name="T67" fmla="*/ 38 h 44"/>
                <a:gd name="T68" fmla="*/ 264 w 489"/>
                <a:gd name="T69" fmla="*/ 38 h 44"/>
                <a:gd name="T70" fmla="*/ 264 w 489"/>
                <a:gd name="T71" fmla="*/ 23 h 44"/>
                <a:gd name="T72" fmla="*/ 257 w 489"/>
                <a:gd name="T73" fmla="*/ 37 h 44"/>
                <a:gd name="T74" fmla="*/ 264 w 489"/>
                <a:gd name="T75" fmla="*/ 40 h 44"/>
                <a:gd name="T76" fmla="*/ 328 w 489"/>
                <a:gd name="T77" fmla="*/ 40 h 44"/>
                <a:gd name="T78" fmla="*/ 328 w 489"/>
                <a:gd name="T79" fmla="*/ 24 h 44"/>
                <a:gd name="T80" fmla="*/ 323 w 489"/>
                <a:gd name="T81" fmla="*/ 40 h 44"/>
                <a:gd name="T82" fmla="*/ 328 w 489"/>
                <a:gd name="T83" fmla="*/ 42 h 44"/>
                <a:gd name="T84" fmla="*/ 395 w 489"/>
                <a:gd name="T85" fmla="*/ 42 h 44"/>
                <a:gd name="T86" fmla="*/ 395 w 489"/>
                <a:gd name="T87" fmla="*/ 10 h 44"/>
                <a:gd name="T88" fmla="*/ 334 w 489"/>
                <a:gd name="T89" fmla="*/ 10 h 44"/>
                <a:gd name="T90" fmla="*/ 334 w 489"/>
                <a:gd name="T91" fmla="*/ 26 h 44"/>
                <a:gd name="T92" fmla="*/ 339 w 489"/>
                <a:gd name="T93" fmla="*/ 12 h 44"/>
                <a:gd name="T94" fmla="*/ 334 w 489"/>
                <a:gd name="T95" fmla="*/ 10 h 44"/>
                <a:gd name="T96" fmla="*/ 332 w 489"/>
                <a:gd name="T97" fmla="*/ 9 h 44"/>
                <a:gd name="T98" fmla="*/ 267 w 489"/>
                <a:gd name="T99" fmla="*/ 9 h 44"/>
                <a:gd name="T100" fmla="*/ 267 w 489"/>
                <a:gd name="T101" fmla="*/ 24 h 44"/>
                <a:gd name="T102" fmla="*/ 274 w 489"/>
                <a:gd name="T103" fmla="*/ 10 h 44"/>
                <a:gd name="T104" fmla="*/ 267 w 489"/>
                <a:gd name="T105" fmla="*/ 7 h 44"/>
                <a:gd name="T106" fmla="*/ 264 w 489"/>
                <a:gd name="T107" fmla="*/ 7 h 44"/>
                <a:gd name="T108" fmla="*/ 236 w 489"/>
                <a:gd name="T109" fmla="*/ 7 h 44"/>
                <a:gd name="T110" fmla="*/ 473 w 489"/>
                <a:gd name="T111" fmla="*/ 12 h 44"/>
                <a:gd name="T112" fmla="*/ 473 w 489"/>
                <a:gd name="T113" fmla="*/ 44 h 44"/>
                <a:gd name="T114" fmla="*/ 489 w 489"/>
                <a:gd name="T115" fmla="*/ 44 h 44"/>
                <a:gd name="T116" fmla="*/ 489 w 489"/>
                <a:gd name="T117" fmla="*/ 12 h 44"/>
                <a:gd name="T118" fmla="*/ 473 w 489"/>
                <a:gd name="T11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9" h="44">
                  <a:moveTo>
                    <a:pt x="0" y="0"/>
                  </a:moveTo>
                  <a:lnTo>
                    <a:pt x="0" y="31"/>
                  </a:lnTo>
                  <a:lnTo>
                    <a:pt x="33" y="31"/>
                  </a:lnTo>
                  <a:lnTo>
                    <a:pt x="33" y="16"/>
                  </a:lnTo>
                  <a:lnTo>
                    <a:pt x="26" y="30"/>
                  </a:lnTo>
                  <a:lnTo>
                    <a:pt x="33" y="33"/>
                  </a:lnTo>
                  <a:lnTo>
                    <a:pt x="98" y="33"/>
                  </a:lnTo>
                  <a:lnTo>
                    <a:pt x="98" y="17"/>
                  </a:lnTo>
                  <a:lnTo>
                    <a:pt x="93" y="33"/>
                  </a:lnTo>
                  <a:lnTo>
                    <a:pt x="98" y="35"/>
                  </a:lnTo>
                  <a:lnTo>
                    <a:pt x="145" y="35"/>
                  </a:lnTo>
                  <a:lnTo>
                    <a:pt x="145" y="19"/>
                  </a:lnTo>
                  <a:lnTo>
                    <a:pt x="140" y="35"/>
                  </a:lnTo>
                  <a:lnTo>
                    <a:pt x="145" y="37"/>
                  </a:lnTo>
                  <a:lnTo>
                    <a:pt x="157" y="37"/>
                  </a:lnTo>
                  <a:lnTo>
                    <a:pt x="157" y="5"/>
                  </a:lnTo>
                  <a:lnTo>
                    <a:pt x="150" y="5"/>
                  </a:lnTo>
                  <a:lnTo>
                    <a:pt x="150" y="21"/>
                  </a:lnTo>
                  <a:lnTo>
                    <a:pt x="156" y="7"/>
                  </a:lnTo>
                  <a:lnTo>
                    <a:pt x="150" y="5"/>
                  </a:lnTo>
                  <a:lnTo>
                    <a:pt x="149" y="3"/>
                  </a:lnTo>
                  <a:lnTo>
                    <a:pt x="103" y="3"/>
                  </a:lnTo>
                  <a:lnTo>
                    <a:pt x="103" y="19"/>
                  </a:lnTo>
                  <a:lnTo>
                    <a:pt x="109" y="5"/>
                  </a:lnTo>
                  <a:lnTo>
                    <a:pt x="103" y="3"/>
                  </a:lnTo>
                  <a:lnTo>
                    <a:pt x="102" y="2"/>
                  </a:lnTo>
                  <a:lnTo>
                    <a:pt x="37" y="2"/>
                  </a:lnTo>
                  <a:lnTo>
                    <a:pt x="37" y="17"/>
                  </a:lnTo>
                  <a:lnTo>
                    <a:pt x="44" y="3"/>
                  </a:lnTo>
                  <a:lnTo>
                    <a:pt x="37" y="0"/>
                  </a:lnTo>
                  <a:lnTo>
                    <a:pt x="14" y="0"/>
                  </a:lnTo>
                  <a:lnTo>
                    <a:pt x="0" y="0"/>
                  </a:lnTo>
                  <a:close/>
                  <a:moveTo>
                    <a:pt x="236" y="7"/>
                  </a:moveTo>
                  <a:lnTo>
                    <a:pt x="236" y="38"/>
                  </a:lnTo>
                  <a:lnTo>
                    <a:pt x="264" y="38"/>
                  </a:lnTo>
                  <a:lnTo>
                    <a:pt x="264" y="23"/>
                  </a:lnTo>
                  <a:lnTo>
                    <a:pt x="257" y="37"/>
                  </a:lnTo>
                  <a:lnTo>
                    <a:pt x="264" y="40"/>
                  </a:lnTo>
                  <a:lnTo>
                    <a:pt x="328" y="40"/>
                  </a:lnTo>
                  <a:lnTo>
                    <a:pt x="328" y="24"/>
                  </a:lnTo>
                  <a:lnTo>
                    <a:pt x="323" y="40"/>
                  </a:lnTo>
                  <a:lnTo>
                    <a:pt x="328" y="42"/>
                  </a:lnTo>
                  <a:lnTo>
                    <a:pt x="395" y="42"/>
                  </a:lnTo>
                  <a:lnTo>
                    <a:pt x="395" y="10"/>
                  </a:lnTo>
                  <a:lnTo>
                    <a:pt x="334" y="10"/>
                  </a:lnTo>
                  <a:lnTo>
                    <a:pt x="334" y="26"/>
                  </a:lnTo>
                  <a:lnTo>
                    <a:pt x="339" y="12"/>
                  </a:lnTo>
                  <a:lnTo>
                    <a:pt x="334" y="10"/>
                  </a:lnTo>
                  <a:lnTo>
                    <a:pt x="332" y="9"/>
                  </a:lnTo>
                  <a:lnTo>
                    <a:pt x="267" y="9"/>
                  </a:lnTo>
                  <a:lnTo>
                    <a:pt x="267" y="24"/>
                  </a:lnTo>
                  <a:lnTo>
                    <a:pt x="274" y="10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36" y="7"/>
                  </a:lnTo>
                  <a:close/>
                  <a:moveTo>
                    <a:pt x="473" y="12"/>
                  </a:moveTo>
                  <a:lnTo>
                    <a:pt x="473" y="44"/>
                  </a:lnTo>
                  <a:lnTo>
                    <a:pt x="489" y="44"/>
                  </a:lnTo>
                  <a:lnTo>
                    <a:pt x="489" y="12"/>
                  </a:lnTo>
                  <a:lnTo>
                    <a:pt x="473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107"/>
            <p:cNvSpPr>
              <a:spLocks noEditPoints="1"/>
            </p:cNvSpPr>
            <p:nvPr/>
          </p:nvSpPr>
          <p:spPr bwMode="auto">
            <a:xfrm>
              <a:off x="4234" y="3347"/>
              <a:ext cx="244" cy="18"/>
            </a:xfrm>
            <a:custGeom>
              <a:avLst/>
              <a:gdLst>
                <a:gd name="T0" fmla="*/ 0 w 489"/>
                <a:gd name="T1" fmla="*/ 0 h 37"/>
                <a:gd name="T2" fmla="*/ 0 w 489"/>
                <a:gd name="T3" fmla="*/ 32 h 37"/>
                <a:gd name="T4" fmla="*/ 61 w 489"/>
                <a:gd name="T5" fmla="*/ 32 h 37"/>
                <a:gd name="T6" fmla="*/ 61 w 489"/>
                <a:gd name="T7" fmla="*/ 16 h 37"/>
                <a:gd name="T8" fmla="*/ 54 w 489"/>
                <a:gd name="T9" fmla="*/ 30 h 37"/>
                <a:gd name="T10" fmla="*/ 61 w 489"/>
                <a:gd name="T11" fmla="*/ 33 h 37"/>
                <a:gd name="T12" fmla="*/ 159 w 489"/>
                <a:gd name="T13" fmla="*/ 33 h 37"/>
                <a:gd name="T14" fmla="*/ 159 w 489"/>
                <a:gd name="T15" fmla="*/ 2 h 37"/>
                <a:gd name="T16" fmla="*/ 65 w 489"/>
                <a:gd name="T17" fmla="*/ 2 h 37"/>
                <a:gd name="T18" fmla="*/ 65 w 489"/>
                <a:gd name="T19" fmla="*/ 18 h 37"/>
                <a:gd name="T20" fmla="*/ 72 w 489"/>
                <a:gd name="T21" fmla="*/ 4 h 37"/>
                <a:gd name="T22" fmla="*/ 65 w 489"/>
                <a:gd name="T23" fmla="*/ 0 h 37"/>
                <a:gd name="T24" fmla="*/ 9 w 489"/>
                <a:gd name="T25" fmla="*/ 0 h 37"/>
                <a:gd name="T26" fmla="*/ 0 w 489"/>
                <a:gd name="T27" fmla="*/ 0 h 37"/>
                <a:gd name="T28" fmla="*/ 237 w 489"/>
                <a:gd name="T29" fmla="*/ 4 h 37"/>
                <a:gd name="T30" fmla="*/ 237 w 489"/>
                <a:gd name="T31" fmla="*/ 35 h 37"/>
                <a:gd name="T32" fmla="*/ 347 w 489"/>
                <a:gd name="T33" fmla="*/ 35 h 37"/>
                <a:gd name="T34" fmla="*/ 347 w 489"/>
                <a:gd name="T35" fmla="*/ 19 h 37"/>
                <a:gd name="T36" fmla="*/ 342 w 489"/>
                <a:gd name="T37" fmla="*/ 35 h 37"/>
                <a:gd name="T38" fmla="*/ 347 w 489"/>
                <a:gd name="T39" fmla="*/ 37 h 37"/>
                <a:gd name="T40" fmla="*/ 394 w 489"/>
                <a:gd name="T41" fmla="*/ 37 h 37"/>
                <a:gd name="T42" fmla="*/ 394 w 489"/>
                <a:gd name="T43" fmla="*/ 5 h 37"/>
                <a:gd name="T44" fmla="*/ 353 w 489"/>
                <a:gd name="T45" fmla="*/ 5 h 37"/>
                <a:gd name="T46" fmla="*/ 353 w 489"/>
                <a:gd name="T47" fmla="*/ 21 h 37"/>
                <a:gd name="T48" fmla="*/ 358 w 489"/>
                <a:gd name="T49" fmla="*/ 7 h 37"/>
                <a:gd name="T50" fmla="*/ 353 w 489"/>
                <a:gd name="T51" fmla="*/ 5 h 37"/>
                <a:gd name="T52" fmla="*/ 351 w 489"/>
                <a:gd name="T53" fmla="*/ 4 h 37"/>
                <a:gd name="T54" fmla="*/ 264 w 489"/>
                <a:gd name="T55" fmla="*/ 4 h 37"/>
                <a:gd name="T56" fmla="*/ 237 w 489"/>
                <a:gd name="T57" fmla="*/ 4 h 37"/>
                <a:gd name="T58" fmla="*/ 473 w 489"/>
                <a:gd name="T59" fmla="*/ 5 h 37"/>
                <a:gd name="T60" fmla="*/ 473 w 489"/>
                <a:gd name="T61" fmla="*/ 37 h 37"/>
                <a:gd name="T62" fmla="*/ 489 w 489"/>
                <a:gd name="T63" fmla="*/ 37 h 37"/>
                <a:gd name="T64" fmla="*/ 489 w 489"/>
                <a:gd name="T65" fmla="*/ 5 h 37"/>
                <a:gd name="T66" fmla="*/ 473 w 489"/>
                <a:gd name="T6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37">
                  <a:moveTo>
                    <a:pt x="0" y="0"/>
                  </a:moveTo>
                  <a:lnTo>
                    <a:pt x="0" y="32"/>
                  </a:lnTo>
                  <a:lnTo>
                    <a:pt x="61" y="32"/>
                  </a:lnTo>
                  <a:lnTo>
                    <a:pt x="61" y="16"/>
                  </a:lnTo>
                  <a:lnTo>
                    <a:pt x="54" y="30"/>
                  </a:lnTo>
                  <a:lnTo>
                    <a:pt x="61" y="33"/>
                  </a:lnTo>
                  <a:lnTo>
                    <a:pt x="159" y="33"/>
                  </a:lnTo>
                  <a:lnTo>
                    <a:pt x="159" y="2"/>
                  </a:lnTo>
                  <a:lnTo>
                    <a:pt x="65" y="2"/>
                  </a:lnTo>
                  <a:lnTo>
                    <a:pt x="65" y="18"/>
                  </a:lnTo>
                  <a:lnTo>
                    <a:pt x="72" y="4"/>
                  </a:lnTo>
                  <a:lnTo>
                    <a:pt x="65" y="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237" y="4"/>
                  </a:moveTo>
                  <a:lnTo>
                    <a:pt x="237" y="35"/>
                  </a:lnTo>
                  <a:lnTo>
                    <a:pt x="347" y="35"/>
                  </a:lnTo>
                  <a:lnTo>
                    <a:pt x="347" y="19"/>
                  </a:lnTo>
                  <a:lnTo>
                    <a:pt x="342" y="35"/>
                  </a:lnTo>
                  <a:lnTo>
                    <a:pt x="347" y="37"/>
                  </a:lnTo>
                  <a:lnTo>
                    <a:pt x="394" y="37"/>
                  </a:lnTo>
                  <a:lnTo>
                    <a:pt x="394" y="5"/>
                  </a:lnTo>
                  <a:lnTo>
                    <a:pt x="353" y="5"/>
                  </a:lnTo>
                  <a:lnTo>
                    <a:pt x="353" y="21"/>
                  </a:lnTo>
                  <a:lnTo>
                    <a:pt x="358" y="7"/>
                  </a:lnTo>
                  <a:lnTo>
                    <a:pt x="353" y="5"/>
                  </a:lnTo>
                  <a:lnTo>
                    <a:pt x="351" y="4"/>
                  </a:lnTo>
                  <a:lnTo>
                    <a:pt x="264" y="4"/>
                  </a:lnTo>
                  <a:lnTo>
                    <a:pt x="237" y="4"/>
                  </a:lnTo>
                  <a:close/>
                  <a:moveTo>
                    <a:pt x="473" y="5"/>
                  </a:moveTo>
                  <a:lnTo>
                    <a:pt x="473" y="37"/>
                  </a:lnTo>
                  <a:lnTo>
                    <a:pt x="489" y="37"/>
                  </a:lnTo>
                  <a:lnTo>
                    <a:pt x="489" y="5"/>
                  </a:lnTo>
                  <a:lnTo>
                    <a:pt x="473" y="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108"/>
            <p:cNvSpPr>
              <a:spLocks noEditPoints="1"/>
            </p:cNvSpPr>
            <p:nvPr/>
          </p:nvSpPr>
          <p:spPr bwMode="auto">
            <a:xfrm>
              <a:off x="4478" y="3349"/>
              <a:ext cx="244" cy="17"/>
            </a:xfrm>
            <a:custGeom>
              <a:avLst/>
              <a:gdLst>
                <a:gd name="T0" fmla="*/ 0 w 488"/>
                <a:gd name="T1" fmla="*/ 0 h 34"/>
                <a:gd name="T2" fmla="*/ 0 w 488"/>
                <a:gd name="T3" fmla="*/ 32 h 34"/>
                <a:gd name="T4" fmla="*/ 99 w 488"/>
                <a:gd name="T5" fmla="*/ 32 h 34"/>
                <a:gd name="T6" fmla="*/ 99 w 488"/>
                <a:gd name="T7" fmla="*/ 16 h 34"/>
                <a:gd name="T8" fmla="*/ 94 w 488"/>
                <a:gd name="T9" fmla="*/ 32 h 34"/>
                <a:gd name="T10" fmla="*/ 99 w 488"/>
                <a:gd name="T11" fmla="*/ 34 h 34"/>
                <a:gd name="T12" fmla="*/ 159 w 488"/>
                <a:gd name="T13" fmla="*/ 34 h 34"/>
                <a:gd name="T14" fmla="*/ 159 w 488"/>
                <a:gd name="T15" fmla="*/ 2 h 34"/>
                <a:gd name="T16" fmla="*/ 104 w 488"/>
                <a:gd name="T17" fmla="*/ 2 h 34"/>
                <a:gd name="T18" fmla="*/ 104 w 488"/>
                <a:gd name="T19" fmla="*/ 18 h 34"/>
                <a:gd name="T20" fmla="*/ 110 w 488"/>
                <a:gd name="T21" fmla="*/ 4 h 34"/>
                <a:gd name="T22" fmla="*/ 104 w 488"/>
                <a:gd name="T23" fmla="*/ 2 h 34"/>
                <a:gd name="T24" fmla="*/ 103 w 488"/>
                <a:gd name="T25" fmla="*/ 0 h 34"/>
                <a:gd name="T26" fmla="*/ 99 w 488"/>
                <a:gd name="T27" fmla="*/ 0 h 34"/>
                <a:gd name="T28" fmla="*/ 0 w 488"/>
                <a:gd name="T29" fmla="*/ 0 h 34"/>
                <a:gd name="T30" fmla="*/ 237 w 488"/>
                <a:gd name="T31" fmla="*/ 2 h 34"/>
                <a:gd name="T32" fmla="*/ 237 w 488"/>
                <a:gd name="T33" fmla="*/ 34 h 34"/>
                <a:gd name="T34" fmla="*/ 396 w 488"/>
                <a:gd name="T35" fmla="*/ 34 h 34"/>
                <a:gd name="T36" fmla="*/ 396 w 488"/>
                <a:gd name="T37" fmla="*/ 2 h 34"/>
                <a:gd name="T38" fmla="*/ 272 w 488"/>
                <a:gd name="T39" fmla="*/ 2 h 34"/>
                <a:gd name="T40" fmla="*/ 237 w 488"/>
                <a:gd name="T41" fmla="*/ 2 h 34"/>
                <a:gd name="T42" fmla="*/ 475 w 488"/>
                <a:gd name="T43" fmla="*/ 2 h 34"/>
                <a:gd name="T44" fmla="*/ 475 w 488"/>
                <a:gd name="T45" fmla="*/ 34 h 34"/>
                <a:gd name="T46" fmla="*/ 488 w 488"/>
                <a:gd name="T47" fmla="*/ 34 h 34"/>
                <a:gd name="T48" fmla="*/ 488 w 488"/>
                <a:gd name="T49" fmla="*/ 2 h 34"/>
                <a:gd name="T50" fmla="*/ 475 w 488"/>
                <a:gd name="T5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8" h="34">
                  <a:moveTo>
                    <a:pt x="0" y="0"/>
                  </a:moveTo>
                  <a:lnTo>
                    <a:pt x="0" y="32"/>
                  </a:lnTo>
                  <a:lnTo>
                    <a:pt x="99" y="32"/>
                  </a:lnTo>
                  <a:lnTo>
                    <a:pt x="99" y="16"/>
                  </a:lnTo>
                  <a:lnTo>
                    <a:pt x="94" y="32"/>
                  </a:lnTo>
                  <a:lnTo>
                    <a:pt x="99" y="34"/>
                  </a:lnTo>
                  <a:lnTo>
                    <a:pt x="159" y="34"/>
                  </a:lnTo>
                  <a:lnTo>
                    <a:pt x="159" y="2"/>
                  </a:lnTo>
                  <a:lnTo>
                    <a:pt x="104" y="2"/>
                  </a:lnTo>
                  <a:lnTo>
                    <a:pt x="104" y="18"/>
                  </a:lnTo>
                  <a:lnTo>
                    <a:pt x="110" y="4"/>
                  </a:lnTo>
                  <a:lnTo>
                    <a:pt x="104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0" y="0"/>
                  </a:lnTo>
                  <a:close/>
                  <a:moveTo>
                    <a:pt x="237" y="2"/>
                  </a:moveTo>
                  <a:lnTo>
                    <a:pt x="237" y="34"/>
                  </a:lnTo>
                  <a:lnTo>
                    <a:pt x="396" y="34"/>
                  </a:lnTo>
                  <a:lnTo>
                    <a:pt x="396" y="2"/>
                  </a:lnTo>
                  <a:lnTo>
                    <a:pt x="272" y="2"/>
                  </a:lnTo>
                  <a:lnTo>
                    <a:pt x="237" y="2"/>
                  </a:lnTo>
                  <a:close/>
                  <a:moveTo>
                    <a:pt x="475" y="2"/>
                  </a:moveTo>
                  <a:lnTo>
                    <a:pt x="475" y="34"/>
                  </a:lnTo>
                  <a:lnTo>
                    <a:pt x="488" y="34"/>
                  </a:lnTo>
                  <a:lnTo>
                    <a:pt x="488" y="2"/>
                  </a:lnTo>
                  <a:lnTo>
                    <a:pt x="475" y="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109"/>
            <p:cNvSpPr>
              <a:spLocks noEditPoints="1"/>
            </p:cNvSpPr>
            <p:nvPr/>
          </p:nvSpPr>
          <p:spPr bwMode="auto">
            <a:xfrm>
              <a:off x="4722" y="3350"/>
              <a:ext cx="245" cy="17"/>
            </a:xfrm>
            <a:custGeom>
              <a:avLst/>
              <a:gdLst>
                <a:gd name="T0" fmla="*/ 0 w 489"/>
                <a:gd name="T1" fmla="*/ 0 h 33"/>
                <a:gd name="T2" fmla="*/ 0 w 489"/>
                <a:gd name="T3" fmla="*/ 32 h 33"/>
                <a:gd name="T4" fmla="*/ 48 w 489"/>
                <a:gd name="T5" fmla="*/ 32 h 33"/>
                <a:gd name="T6" fmla="*/ 48 w 489"/>
                <a:gd name="T7" fmla="*/ 16 h 33"/>
                <a:gd name="T8" fmla="*/ 42 w 489"/>
                <a:gd name="T9" fmla="*/ 32 h 33"/>
                <a:gd name="T10" fmla="*/ 48 w 489"/>
                <a:gd name="T11" fmla="*/ 33 h 33"/>
                <a:gd name="T12" fmla="*/ 159 w 489"/>
                <a:gd name="T13" fmla="*/ 33 h 33"/>
                <a:gd name="T14" fmla="*/ 159 w 489"/>
                <a:gd name="T15" fmla="*/ 2 h 33"/>
                <a:gd name="T16" fmla="*/ 53 w 489"/>
                <a:gd name="T17" fmla="*/ 2 h 33"/>
                <a:gd name="T18" fmla="*/ 53 w 489"/>
                <a:gd name="T19" fmla="*/ 18 h 33"/>
                <a:gd name="T20" fmla="*/ 58 w 489"/>
                <a:gd name="T21" fmla="*/ 4 h 33"/>
                <a:gd name="T22" fmla="*/ 53 w 489"/>
                <a:gd name="T23" fmla="*/ 2 h 33"/>
                <a:gd name="T24" fmla="*/ 51 w 489"/>
                <a:gd name="T25" fmla="*/ 0 h 33"/>
                <a:gd name="T26" fmla="*/ 48 w 489"/>
                <a:gd name="T27" fmla="*/ 0 h 33"/>
                <a:gd name="T28" fmla="*/ 0 w 489"/>
                <a:gd name="T29" fmla="*/ 0 h 33"/>
                <a:gd name="T30" fmla="*/ 238 w 489"/>
                <a:gd name="T31" fmla="*/ 2 h 33"/>
                <a:gd name="T32" fmla="*/ 238 w 489"/>
                <a:gd name="T33" fmla="*/ 33 h 33"/>
                <a:gd name="T34" fmla="*/ 397 w 489"/>
                <a:gd name="T35" fmla="*/ 33 h 33"/>
                <a:gd name="T36" fmla="*/ 397 w 489"/>
                <a:gd name="T37" fmla="*/ 2 h 33"/>
                <a:gd name="T38" fmla="*/ 238 w 489"/>
                <a:gd name="T39" fmla="*/ 2 h 33"/>
                <a:gd name="T40" fmla="*/ 475 w 489"/>
                <a:gd name="T41" fmla="*/ 2 h 33"/>
                <a:gd name="T42" fmla="*/ 475 w 489"/>
                <a:gd name="T43" fmla="*/ 33 h 33"/>
                <a:gd name="T44" fmla="*/ 489 w 489"/>
                <a:gd name="T45" fmla="*/ 33 h 33"/>
                <a:gd name="T46" fmla="*/ 489 w 489"/>
                <a:gd name="T47" fmla="*/ 2 h 33"/>
                <a:gd name="T48" fmla="*/ 475 w 489"/>
                <a:gd name="T4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3">
                  <a:moveTo>
                    <a:pt x="0" y="0"/>
                  </a:moveTo>
                  <a:lnTo>
                    <a:pt x="0" y="32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2" y="32"/>
                  </a:lnTo>
                  <a:lnTo>
                    <a:pt x="48" y="33"/>
                  </a:lnTo>
                  <a:lnTo>
                    <a:pt x="159" y="33"/>
                  </a:lnTo>
                  <a:lnTo>
                    <a:pt x="159" y="2"/>
                  </a:lnTo>
                  <a:lnTo>
                    <a:pt x="53" y="2"/>
                  </a:lnTo>
                  <a:lnTo>
                    <a:pt x="53" y="18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238" y="2"/>
                  </a:moveTo>
                  <a:lnTo>
                    <a:pt x="238" y="33"/>
                  </a:lnTo>
                  <a:lnTo>
                    <a:pt x="397" y="33"/>
                  </a:lnTo>
                  <a:lnTo>
                    <a:pt x="397" y="2"/>
                  </a:lnTo>
                  <a:lnTo>
                    <a:pt x="238" y="2"/>
                  </a:lnTo>
                  <a:close/>
                  <a:moveTo>
                    <a:pt x="475" y="2"/>
                  </a:moveTo>
                  <a:lnTo>
                    <a:pt x="475" y="33"/>
                  </a:lnTo>
                  <a:lnTo>
                    <a:pt x="489" y="33"/>
                  </a:lnTo>
                  <a:lnTo>
                    <a:pt x="489" y="2"/>
                  </a:lnTo>
                  <a:lnTo>
                    <a:pt x="475" y="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110"/>
            <p:cNvSpPr>
              <a:spLocks noEditPoints="1"/>
            </p:cNvSpPr>
            <p:nvPr/>
          </p:nvSpPr>
          <p:spPr bwMode="auto">
            <a:xfrm>
              <a:off x="4967" y="3351"/>
              <a:ext cx="245" cy="16"/>
            </a:xfrm>
            <a:custGeom>
              <a:avLst/>
              <a:gdLst>
                <a:gd name="T0" fmla="*/ 0 w 491"/>
                <a:gd name="T1" fmla="*/ 0 h 31"/>
                <a:gd name="T2" fmla="*/ 0 w 491"/>
                <a:gd name="T3" fmla="*/ 31 h 31"/>
                <a:gd name="T4" fmla="*/ 159 w 491"/>
                <a:gd name="T5" fmla="*/ 31 h 31"/>
                <a:gd name="T6" fmla="*/ 159 w 491"/>
                <a:gd name="T7" fmla="*/ 0 h 31"/>
                <a:gd name="T8" fmla="*/ 77 w 491"/>
                <a:gd name="T9" fmla="*/ 0 h 31"/>
                <a:gd name="T10" fmla="*/ 0 w 491"/>
                <a:gd name="T11" fmla="*/ 0 h 31"/>
                <a:gd name="T12" fmla="*/ 238 w 491"/>
                <a:gd name="T13" fmla="*/ 0 h 31"/>
                <a:gd name="T14" fmla="*/ 238 w 491"/>
                <a:gd name="T15" fmla="*/ 31 h 31"/>
                <a:gd name="T16" fmla="*/ 396 w 491"/>
                <a:gd name="T17" fmla="*/ 31 h 31"/>
                <a:gd name="T18" fmla="*/ 396 w 491"/>
                <a:gd name="T19" fmla="*/ 0 h 31"/>
                <a:gd name="T20" fmla="*/ 238 w 491"/>
                <a:gd name="T21" fmla="*/ 0 h 31"/>
                <a:gd name="T22" fmla="*/ 475 w 491"/>
                <a:gd name="T23" fmla="*/ 0 h 31"/>
                <a:gd name="T24" fmla="*/ 475 w 491"/>
                <a:gd name="T25" fmla="*/ 31 h 31"/>
                <a:gd name="T26" fmla="*/ 491 w 491"/>
                <a:gd name="T27" fmla="*/ 31 h 31"/>
                <a:gd name="T28" fmla="*/ 491 w 491"/>
                <a:gd name="T29" fmla="*/ 0 h 31"/>
                <a:gd name="T30" fmla="*/ 475 w 491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">
                  <a:moveTo>
                    <a:pt x="0" y="0"/>
                  </a:moveTo>
                  <a:lnTo>
                    <a:pt x="0" y="31"/>
                  </a:lnTo>
                  <a:lnTo>
                    <a:pt x="159" y="31"/>
                  </a:lnTo>
                  <a:lnTo>
                    <a:pt x="159" y="0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238" y="0"/>
                  </a:moveTo>
                  <a:lnTo>
                    <a:pt x="238" y="31"/>
                  </a:lnTo>
                  <a:lnTo>
                    <a:pt x="396" y="31"/>
                  </a:lnTo>
                  <a:lnTo>
                    <a:pt x="396" y="0"/>
                  </a:lnTo>
                  <a:lnTo>
                    <a:pt x="238" y="0"/>
                  </a:lnTo>
                  <a:close/>
                  <a:moveTo>
                    <a:pt x="475" y="0"/>
                  </a:moveTo>
                  <a:lnTo>
                    <a:pt x="475" y="31"/>
                  </a:lnTo>
                  <a:lnTo>
                    <a:pt x="491" y="31"/>
                  </a:lnTo>
                  <a:lnTo>
                    <a:pt x="491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111"/>
            <p:cNvSpPr>
              <a:spLocks noEditPoints="1"/>
            </p:cNvSpPr>
            <p:nvPr/>
          </p:nvSpPr>
          <p:spPr bwMode="auto">
            <a:xfrm>
              <a:off x="5212" y="3351"/>
              <a:ext cx="148" cy="16"/>
            </a:xfrm>
            <a:custGeom>
              <a:avLst/>
              <a:gdLst>
                <a:gd name="T0" fmla="*/ 0 w 296"/>
                <a:gd name="T1" fmla="*/ 0 h 31"/>
                <a:gd name="T2" fmla="*/ 0 w 296"/>
                <a:gd name="T3" fmla="*/ 31 h 31"/>
                <a:gd name="T4" fmla="*/ 159 w 296"/>
                <a:gd name="T5" fmla="*/ 31 h 31"/>
                <a:gd name="T6" fmla="*/ 159 w 296"/>
                <a:gd name="T7" fmla="*/ 0 h 31"/>
                <a:gd name="T8" fmla="*/ 0 w 296"/>
                <a:gd name="T9" fmla="*/ 0 h 31"/>
                <a:gd name="T10" fmla="*/ 237 w 296"/>
                <a:gd name="T11" fmla="*/ 0 h 31"/>
                <a:gd name="T12" fmla="*/ 237 w 296"/>
                <a:gd name="T13" fmla="*/ 31 h 31"/>
                <a:gd name="T14" fmla="*/ 296 w 296"/>
                <a:gd name="T15" fmla="*/ 31 h 31"/>
                <a:gd name="T16" fmla="*/ 296 w 296"/>
                <a:gd name="T17" fmla="*/ 0 h 31"/>
                <a:gd name="T18" fmla="*/ 237 w 296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31">
                  <a:moveTo>
                    <a:pt x="0" y="0"/>
                  </a:moveTo>
                  <a:lnTo>
                    <a:pt x="0" y="31"/>
                  </a:lnTo>
                  <a:lnTo>
                    <a:pt x="159" y="31"/>
                  </a:lnTo>
                  <a:lnTo>
                    <a:pt x="159" y="0"/>
                  </a:lnTo>
                  <a:lnTo>
                    <a:pt x="0" y="0"/>
                  </a:lnTo>
                  <a:close/>
                  <a:moveTo>
                    <a:pt x="237" y="0"/>
                  </a:moveTo>
                  <a:lnTo>
                    <a:pt x="237" y="31"/>
                  </a:lnTo>
                  <a:lnTo>
                    <a:pt x="296" y="31"/>
                  </a:lnTo>
                  <a:lnTo>
                    <a:pt x="296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112"/>
            <p:cNvSpPr>
              <a:spLocks/>
            </p:cNvSpPr>
            <p:nvPr/>
          </p:nvSpPr>
          <p:spPr bwMode="auto">
            <a:xfrm>
              <a:off x="3003" y="2216"/>
              <a:ext cx="258" cy="839"/>
            </a:xfrm>
            <a:custGeom>
              <a:avLst/>
              <a:gdLst>
                <a:gd name="T0" fmla="*/ 16 w 517"/>
                <a:gd name="T1" fmla="*/ 106 h 1677"/>
                <a:gd name="T2" fmla="*/ 24 w 517"/>
                <a:gd name="T3" fmla="*/ 171 h 1677"/>
                <a:gd name="T4" fmla="*/ 56 w 517"/>
                <a:gd name="T5" fmla="*/ 379 h 1677"/>
                <a:gd name="T6" fmla="*/ 65 w 517"/>
                <a:gd name="T7" fmla="*/ 426 h 1677"/>
                <a:gd name="T8" fmla="*/ 85 w 517"/>
                <a:gd name="T9" fmla="*/ 537 h 1677"/>
                <a:gd name="T10" fmla="*/ 94 w 517"/>
                <a:gd name="T11" fmla="*/ 588 h 1677"/>
                <a:gd name="T12" fmla="*/ 113 w 517"/>
                <a:gd name="T13" fmla="*/ 679 h 1677"/>
                <a:gd name="T14" fmla="*/ 133 w 517"/>
                <a:gd name="T15" fmla="*/ 766 h 1677"/>
                <a:gd name="T16" fmla="*/ 161 w 517"/>
                <a:gd name="T17" fmla="*/ 890 h 1677"/>
                <a:gd name="T18" fmla="*/ 174 w 517"/>
                <a:gd name="T19" fmla="*/ 942 h 1677"/>
                <a:gd name="T20" fmla="*/ 204 w 517"/>
                <a:gd name="T21" fmla="*/ 1042 h 1677"/>
                <a:gd name="T22" fmla="*/ 213 w 517"/>
                <a:gd name="T23" fmla="*/ 1073 h 1677"/>
                <a:gd name="T24" fmla="*/ 222 w 517"/>
                <a:gd name="T25" fmla="*/ 1105 h 1677"/>
                <a:gd name="T26" fmla="*/ 241 w 517"/>
                <a:gd name="T27" fmla="*/ 1164 h 1677"/>
                <a:gd name="T28" fmla="*/ 250 w 517"/>
                <a:gd name="T29" fmla="*/ 1190 h 1677"/>
                <a:gd name="T30" fmla="*/ 269 w 517"/>
                <a:gd name="T31" fmla="*/ 1244 h 1677"/>
                <a:gd name="T32" fmla="*/ 288 w 517"/>
                <a:gd name="T33" fmla="*/ 1293 h 1677"/>
                <a:gd name="T34" fmla="*/ 302 w 517"/>
                <a:gd name="T35" fmla="*/ 1328 h 1677"/>
                <a:gd name="T36" fmla="*/ 312 w 517"/>
                <a:gd name="T37" fmla="*/ 1349 h 1677"/>
                <a:gd name="T38" fmla="*/ 330 w 517"/>
                <a:gd name="T39" fmla="*/ 1391 h 1677"/>
                <a:gd name="T40" fmla="*/ 344 w 517"/>
                <a:gd name="T41" fmla="*/ 1424 h 1677"/>
                <a:gd name="T42" fmla="*/ 368 w 517"/>
                <a:gd name="T43" fmla="*/ 1469 h 1677"/>
                <a:gd name="T44" fmla="*/ 387 w 517"/>
                <a:gd name="T45" fmla="*/ 1508 h 1677"/>
                <a:gd name="T46" fmla="*/ 398 w 517"/>
                <a:gd name="T47" fmla="*/ 1529 h 1677"/>
                <a:gd name="T48" fmla="*/ 407 w 517"/>
                <a:gd name="T49" fmla="*/ 1546 h 1677"/>
                <a:gd name="T50" fmla="*/ 415 w 517"/>
                <a:gd name="T51" fmla="*/ 1560 h 1677"/>
                <a:gd name="T52" fmla="*/ 431 w 517"/>
                <a:gd name="T53" fmla="*/ 1583 h 1677"/>
                <a:gd name="T54" fmla="*/ 440 w 517"/>
                <a:gd name="T55" fmla="*/ 1600 h 1677"/>
                <a:gd name="T56" fmla="*/ 464 w 517"/>
                <a:gd name="T57" fmla="*/ 1635 h 1677"/>
                <a:gd name="T58" fmla="*/ 480 w 517"/>
                <a:gd name="T59" fmla="*/ 1658 h 1677"/>
                <a:gd name="T60" fmla="*/ 485 w 517"/>
                <a:gd name="T61" fmla="*/ 1667 h 1677"/>
                <a:gd name="T62" fmla="*/ 499 w 517"/>
                <a:gd name="T63" fmla="*/ 1660 h 1677"/>
                <a:gd name="T64" fmla="*/ 503 w 517"/>
                <a:gd name="T65" fmla="*/ 1635 h 1677"/>
                <a:gd name="T66" fmla="*/ 490 w 517"/>
                <a:gd name="T67" fmla="*/ 1618 h 1677"/>
                <a:gd name="T68" fmla="*/ 464 w 517"/>
                <a:gd name="T69" fmla="*/ 1581 h 1677"/>
                <a:gd name="T70" fmla="*/ 457 w 517"/>
                <a:gd name="T71" fmla="*/ 1567 h 1677"/>
                <a:gd name="T72" fmla="*/ 443 w 517"/>
                <a:gd name="T73" fmla="*/ 1545 h 1677"/>
                <a:gd name="T74" fmla="*/ 431 w 517"/>
                <a:gd name="T75" fmla="*/ 1527 h 1677"/>
                <a:gd name="T76" fmla="*/ 410 w 517"/>
                <a:gd name="T77" fmla="*/ 1518 h 1677"/>
                <a:gd name="T78" fmla="*/ 417 w 517"/>
                <a:gd name="T79" fmla="*/ 1499 h 1677"/>
                <a:gd name="T80" fmla="*/ 396 w 517"/>
                <a:gd name="T81" fmla="*/ 1457 h 1677"/>
                <a:gd name="T82" fmla="*/ 373 w 517"/>
                <a:gd name="T83" fmla="*/ 1412 h 1677"/>
                <a:gd name="T84" fmla="*/ 356 w 517"/>
                <a:gd name="T85" fmla="*/ 1370 h 1677"/>
                <a:gd name="T86" fmla="*/ 340 w 517"/>
                <a:gd name="T87" fmla="*/ 1337 h 1677"/>
                <a:gd name="T88" fmla="*/ 332 w 517"/>
                <a:gd name="T89" fmla="*/ 1316 h 1677"/>
                <a:gd name="T90" fmla="*/ 318 w 517"/>
                <a:gd name="T91" fmla="*/ 1283 h 1677"/>
                <a:gd name="T92" fmla="*/ 290 w 517"/>
                <a:gd name="T93" fmla="*/ 1206 h 1677"/>
                <a:gd name="T94" fmla="*/ 276 w 517"/>
                <a:gd name="T95" fmla="*/ 1168 h 1677"/>
                <a:gd name="T96" fmla="*/ 257 w 517"/>
                <a:gd name="T97" fmla="*/ 1108 h 1677"/>
                <a:gd name="T98" fmla="*/ 246 w 517"/>
                <a:gd name="T99" fmla="*/ 1080 h 1677"/>
                <a:gd name="T100" fmla="*/ 237 w 517"/>
                <a:gd name="T101" fmla="*/ 1049 h 1677"/>
                <a:gd name="T102" fmla="*/ 229 w 517"/>
                <a:gd name="T103" fmla="*/ 1017 h 1677"/>
                <a:gd name="T104" fmla="*/ 199 w 517"/>
                <a:gd name="T105" fmla="*/ 911 h 1677"/>
                <a:gd name="T106" fmla="*/ 167 w 517"/>
                <a:gd name="T107" fmla="*/ 780 h 1677"/>
                <a:gd name="T108" fmla="*/ 159 w 517"/>
                <a:gd name="T109" fmla="*/ 738 h 1677"/>
                <a:gd name="T110" fmla="*/ 140 w 517"/>
                <a:gd name="T111" fmla="*/ 651 h 1677"/>
                <a:gd name="T112" fmla="*/ 120 w 517"/>
                <a:gd name="T113" fmla="*/ 557 h 1677"/>
                <a:gd name="T114" fmla="*/ 112 w 517"/>
                <a:gd name="T115" fmla="*/ 508 h 1677"/>
                <a:gd name="T116" fmla="*/ 92 w 517"/>
                <a:gd name="T117" fmla="*/ 401 h 1677"/>
                <a:gd name="T118" fmla="*/ 85 w 517"/>
                <a:gd name="T119" fmla="*/ 361 h 1677"/>
                <a:gd name="T120" fmla="*/ 33 w 517"/>
                <a:gd name="T121" fmla="*/ 136 h 1677"/>
                <a:gd name="T122" fmla="*/ 19 w 517"/>
                <a:gd name="T123" fmla="*/ 36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7" h="1677">
                  <a:moveTo>
                    <a:pt x="31" y="0"/>
                  </a:moveTo>
                  <a:lnTo>
                    <a:pt x="0" y="3"/>
                  </a:lnTo>
                  <a:lnTo>
                    <a:pt x="3" y="38"/>
                  </a:lnTo>
                  <a:lnTo>
                    <a:pt x="2" y="26"/>
                  </a:lnTo>
                  <a:lnTo>
                    <a:pt x="5" y="40"/>
                  </a:lnTo>
                  <a:lnTo>
                    <a:pt x="16" y="106"/>
                  </a:lnTo>
                  <a:lnTo>
                    <a:pt x="30" y="103"/>
                  </a:lnTo>
                  <a:lnTo>
                    <a:pt x="14" y="105"/>
                  </a:lnTo>
                  <a:lnTo>
                    <a:pt x="17" y="138"/>
                  </a:lnTo>
                  <a:lnTo>
                    <a:pt x="16" y="125"/>
                  </a:lnTo>
                  <a:lnTo>
                    <a:pt x="19" y="139"/>
                  </a:lnTo>
                  <a:lnTo>
                    <a:pt x="24" y="171"/>
                  </a:lnTo>
                  <a:lnTo>
                    <a:pt x="30" y="204"/>
                  </a:lnTo>
                  <a:lnTo>
                    <a:pt x="38" y="263"/>
                  </a:lnTo>
                  <a:lnTo>
                    <a:pt x="54" y="352"/>
                  </a:lnTo>
                  <a:lnTo>
                    <a:pt x="68" y="349"/>
                  </a:lnTo>
                  <a:lnTo>
                    <a:pt x="52" y="351"/>
                  </a:lnTo>
                  <a:lnTo>
                    <a:pt x="56" y="379"/>
                  </a:lnTo>
                  <a:lnTo>
                    <a:pt x="56" y="372"/>
                  </a:lnTo>
                  <a:lnTo>
                    <a:pt x="63" y="406"/>
                  </a:lnTo>
                  <a:lnTo>
                    <a:pt x="77" y="403"/>
                  </a:lnTo>
                  <a:lnTo>
                    <a:pt x="61" y="405"/>
                  </a:lnTo>
                  <a:lnTo>
                    <a:pt x="65" y="433"/>
                  </a:lnTo>
                  <a:lnTo>
                    <a:pt x="65" y="426"/>
                  </a:lnTo>
                  <a:lnTo>
                    <a:pt x="82" y="513"/>
                  </a:lnTo>
                  <a:lnTo>
                    <a:pt x="96" y="509"/>
                  </a:lnTo>
                  <a:lnTo>
                    <a:pt x="82" y="513"/>
                  </a:lnTo>
                  <a:lnTo>
                    <a:pt x="85" y="537"/>
                  </a:lnTo>
                  <a:lnTo>
                    <a:pt x="85" y="539"/>
                  </a:lnTo>
                  <a:lnTo>
                    <a:pt x="85" y="537"/>
                  </a:lnTo>
                  <a:lnTo>
                    <a:pt x="91" y="562"/>
                  </a:lnTo>
                  <a:lnTo>
                    <a:pt x="105" y="558"/>
                  </a:lnTo>
                  <a:lnTo>
                    <a:pt x="89" y="560"/>
                  </a:lnTo>
                  <a:lnTo>
                    <a:pt x="92" y="586"/>
                  </a:lnTo>
                  <a:lnTo>
                    <a:pt x="92" y="581"/>
                  </a:lnTo>
                  <a:lnTo>
                    <a:pt x="94" y="588"/>
                  </a:lnTo>
                  <a:lnTo>
                    <a:pt x="110" y="656"/>
                  </a:lnTo>
                  <a:lnTo>
                    <a:pt x="124" y="653"/>
                  </a:lnTo>
                  <a:lnTo>
                    <a:pt x="110" y="656"/>
                  </a:lnTo>
                  <a:lnTo>
                    <a:pt x="113" y="679"/>
                  </a:lnTo>
                  <a:lnTo>
                    <a:pt x="113" y="681"/>
                  </a:lnTo>
                  <a:lnTo>
                    <a:pt x="113" y="679"/>
                  </a:lnTo>
                  <a:lnTo>
                    <a:pt x="119" y="701"/>
                  </a:lnTo>
                  <a:lnTo>
                    <a:pt x="124" y="722"/>
                  </a:lnTo>
                  <a:lnTo>
                    <a:pt x="129" y="745"/>
                  </a:lnTo>
                  <a:lnTo>
                    <a:pt x="143" y="742"/>
                  </a:lnTo>
                  <a:lnTo>
                    <a:pt x="129" y="745"/>
                  </a:lnTo>
                  <a:lnTo>
                    <a:pt x="133" y="766"/>
                  </a:lnTo>
                  <a:lnTo>
                    <a:pt x="133" y="768"/>
                  </a:lnTo>
                  <a:lnTo>
                    <a:pt x="133" y="766"/>
                  </a:lnTo>
                  <a:lnTo>
                    <a:pt x="138" y="787"/>
                  </a:lnTo>
                  <a:lnTo>
                    <a:pt x="147" y="827"/>
                  </a:lnTo>
                  <a:lnTo>
                    <a:pt x="161" y="885"/>
                  </a:lnTo>
                  <a:lnTo>
                    <a:pt x="161" y="890"/>
                  </a:lnTo>
                  <a:lnTo>
                    <a:pt x="161" y="886"/>
                  </a:lnTo>
                  <a:lnTo>
                    <a:pt x="171" y="923"/>
                  </a:lnTo>
                  <a:lnTo>
                    <a:pt x="185" y="918"/>
                  </a:lnTo>
                  <a:lnTo>
                    <a:pt x="171" y="921"/>
                  </a:lnTo>
                  <a:lnTo>
                    <a:pt x="174" y="939"/>
                  </a:lnTo>
                  <a:lnTo>
                    <a:pt x="174" y="942"/>
                  </a:lnTo>
                  <a:lnTo>
                    <a:pt x="174" y="941"/>
                  </a:lnTo>
                  <a:lnTo>
                    <a:pt x="185" y="976"/>
                  </a:lnTo>
                  <a:lnTo>
                    <a:pt x="199" y="1026"/>
                  </a:lnTo>
                  <a:lnTo>
                    <a:pt x="199" y="1030"/>
                  </a:lnTo>
                  <a:lnTo>
                    <a:pt x="199" y="1026"/>
                  </a:lnTo>
                  <a:lnTo>
                    <a:pt x="204" y="1042"/>
                  </a:lnTo>
                  <a:lnTo>
                    <a:pt x="218" y="1037"/>
                  </a:lnTo>
                  <a:lnTo>
                    <a:pt x="204" y="1040"/>
                  </a:lnTo>
                  <a:lnTo>
                    <a:pt x="208" y="1056"/>
                  </a:lnTo>
                  <a:lnTo>
                    <a:pt x="208" y="1061"/>
                  </a:lnTo>
                  <a:lnTo>
                    <a:pt x="208" y="1058"/>
                  </a:lnTo>
                  <a:lnTo>
                    <a:pt x="213" y="1073"/>
                  </a:lnTo>
                  <a:lnTo>
                    <a:pt x="227" y="1068"/>
                  </a:lnTo>
                  <a:lnTo>
                    <a:pt x="213" y="1072"/>
                  </a:lnTo>
                  <a:lnTo>
                    <a:pt x="216" y="1087"/>
                  </a:lnTo>
                  <a:lnTo>
                    <a:pt x="216" y="1094"/>
                  </a:lnTo>
                  <a:lnTo>
                    <a:pt x="216" y="1091"/>
                  </a:lnTo>
                  <a:lnTo>
                    <a:pt x="222" y="1105"/>
                  </a:lnTo>
                  <a:lnTo>
                    <a:pt x="236" y="1098"/>
                  </a:lnTo>
                  <a:lnTo>
                    <a:pt x="222" y="1103"/>
                  </a:lnTo>
                  <a:lnTo>
                    <a:pt x="227" y="1119"/>
                  </a:lnTo>
                  <a:lnTo>
                    <a:pt x="241" y="1162"/>
                  </a:lnTo>
                  <a:lnTo>
                    <a:pt x="243" y="1168"/>
                  </a:lnTo>
                  <a:lnTo>
                    <a:pt x="241" y="1164"/>
                  </a:lnTo>
                  <a:lnTo>
                    <a:pt x="246" y="1178"/>
                  </a:lnTo>
                  <a:lnTo>
                    <a:pt x="260" y="1171"/>
                  </a:lnTo>
                  <a:lnTo>
                    <a:pt x="246" y="1176"/>
                  </a:lnTo>
                  <a:lnTo>
                    <a:pt x="250" y="1188"/>
                  </a:lnTo>
                  <a:lnTo>
                    <a:pt x="251" y="1195"/>
                  </a:lnTo>
                  <a:lnTo>
                    <a:pt x="250" y="1190"/>
                  </a:lnTo>
                  <a:lnTo>
                    <a:pt x="260" y="1218"/>
                  </a:lnTo>
                  <a:lnTo>
                    <a:pt x="274" y="1211"/>
                  </a:lnTo>
                  <a:lnTo>
                    <a:pt x="260" y="1216"/>
                  </a:lnTo>
                  <a:lnTo>
                    <a:pt x="269" y="1243"/>
                  </a:lnTo>
                  <a:lnTo>
                    <a:pt x="267" y="1237"/>
                  </a:lnTo>
                  <a:lnTo>
                    <a:pt x="269" y="1244"/>
                  </a:lnTo>
                  <a:lnTo>
                    <a:pt x="284" y="1281"/>
                  </a:lnTo>
                  <a:lnTo>
                    <a:pt x="298" y="1274"/>
                  </a:lnTo>
                  <a:lnTo>
                    <a:pt x="284" y="1279"/>
                  </a:lnTo>
                  <a:lnTo>
                    <a:pt x="288" y="1291"/>
                  </a:lnTo>
                  <a:lnTo>
                    <a:pt x="286" y="1290"/>
                  </a:lnTo>
                  <a:lnTo>
                    <a:pt x="288" y="1293"/>
                  </a:lnTo>
                  <a:lnTo>
                    <a:pt x="293" y="1305"/>
                  </a:lnTo>
                  <a:lnTo>
                    <a:pt x="307" y="1298"/>
                  </a:lnTo>
                  <a:lnTo>
                    <a:pt x="293" y="1305"/>
                  </a:lnTo>
                  <a:lnTo>
                    <a:pt x="302" y="1328"/>
                  </a:lnTo>
                  <a:lnTo>
                    <a:pt x="293" y="1307"/>
                  </a:lnTo>
                  <a:lnTo>
                    <a:pt x="302" y="1328"/>
                  </a:lnTo>
                  <a:lnTo>
                    <a:pt x="307" y="1340"/>
                  </a:lnTo>
                  <a:lnTo>
                    <a:pt x="311" y="1346"/>
                  </a:lnTo>
                  <a:lnTo>
                    <a:pt x="307" y="1340"/>
                  </a:lnTo>
                  <a:lnTo>
                    <a:pt x="312" y="1351"/>
                  </a:lnTo>
                  <a:lnTo>
                    <a:pt x="326" y="1344"/>
                  </a:lnTo>
                  <a:lnTo>
                    <a:pt x="312" y="1349"/>
                  </a:lnTo>
                  <a:lnTo>
                    <a:pt x="316" y="1360"/>
                  </a:lnTo>
                  <a:lnTo>
                    <a:pt x="316" y="1361"/>
                  </a:lnTo>
                  <a:lnTo>
                    <a:pt x="326" y="1382"/>
                  </a:lnTo>
                  <a:lnTo>
                    <a:pt x="340" y="1375"/>
                  </a:lnTo>
                  <a:lnTo>
                    <a:pt x="326" y="1380"/>
                  </a:lnTo>
                  <a:lnTo>
                    <a:pt x="330" y="1391"/>
                  </a:lnTo>
                  <a:lnTo>
                    <a:pt x="330" y="1393"/>
                  </a:lnTo>
                  <a:lnTo>
                    <a:pt x="340" y="1414"/>
                  </a:lnTo>
                  <a:lnTo>
                    <a:pt x="354" y="1407"/>
                  </a:lnTo>
                  <a:lnTo>
                    <a:pt x="340" y="1412"/>
                  </a:lnTo>
                  <a:lnTo>
                    <a:pt x="344" y="1422"/>
                  </a:lnTo>
                  <a:lnTo>
                    <a:pt x="344" y="1424"/>
                  </a:lnTo>
                  <a:lnTo>
                    <a:pt x="363" y="1462"/>
                  </a:lnTo>
                  <a:lnTo>
                    <a:pt x="361" y="1459"/>
                  </a:lnTo>
                  <a:lnTo>
                    <a:pt x="365" y="1464"/>
                  </a:lnTo>
                  <a:lnTo>
                    <a:pt x="370" y="1473"/>
                  </a:lnTo>
                  <a:lnTo>
                    <a:pt x="382" y="1464"/>
                  </a:lnTo>
                  <a:lnTo>
                    <a:pt x="368" y="1469"/>
                  </a:lnTo>
                  <a:lnTo>
                    <a:pt x="372" y="1480"/>
                  </a:lnTo>
                  <a:lnTo>
                    <a:pt x="370" y="1480"/>
                  </a:lnTo>
                  <a:lnTo>
                    <a:pt x="373" y="1483"/>
                  </a:lnTo>
                  <a:lnTo>
                    <a:pt x="389" y="1510"/>
                  </a:lnTo>
                  <a:lnTo>
                    <a:pt x="401" y="1501"/>
                  </a:lnTo>
                  <a:lnTo>
                    <a:pt x="387" y="1508"/>
                  </a:lnTo>
                  <a:lnTo>
                    <a:pt x="391" y="1517"/>
                  </a:lnTo>
                  <a:lnTo>
                    <a:pt x="389" y="1513"/>
                  </a:lnTo>
                  <a:lnTo>
                    <a:pt x="393" y="1518"/>
                  </a:lnTo>
                  <a:lnTo>
                    <a:pt x="398" y="1527"/>
                  </a:lnTo>
                  <a:lnTo>
                    <a:pt x="400" y="1529"/>
                  </a:lnTo>
                  <a:lnTo>
                    <a:pt x="398" y="1529"/>
                  </a:lnTo>
                  <a:lnTo>
                    <a:pt x="403" y="1536"/>
                  </a:lnTo>
                  <a:lnTo>
                    <a:pt x="415" y="1525"/>
                  </a:lnTo>
                  <a:lnTo>
                    <a:pt x="401" y="1531"/>
                  </a:lnTo>
                  <a:lnTo>
                    <a:pt x="405" y="1541"/>
                  </a:lnTo>
                  <a:lnTo>
                    <a:pt x="405" y="1543"/>
                  </a:lnTo>
                  <a:lnTo>
                    <a:pt x="407" y="1546"/>
                  </a:lnTo>
                  <a:lnTo>
                    <a:pt x="412" y="1553"/>
                  </a:lnTo>
                  <a:lnTo>
                    <a:pt x="424" y="1543"/>
                  </a:lnTo>
                  <a:lnTo>
                    <a:pt x="412" y="1552"/>
                  </a:lnTo>
                  <a:lnTo>
                    <a:pt x="417" y="1560"/>
                  </a:lnTo>
                  <a:lnTo>
                    <a:pt x="429" y="1552"/>
                  </a:lnTo>
                  <a:lnTo>
                    <a:pt x="415" y="1560"/>
                  </a:lnTo>
                  <a:lnTo>
                    <a:pt x="424" y="1576"/>
                  </a:lnTo>
                  <a:lnTo>
                    <a:pt x="422" y="1572"/>
                  </a:lnTo>
                  <a:lnTo>
                    <a:pt x="426" y="1578"/>
                  </a:lnTo>
                  <a:lnTo>
                    <a:pt x="431" y="1585"/>
                  </a:lnTo>
                  <a:lnTo>
                    <a:pt x="443" y="1574"/>
                  </a:lnTo>
                  <a:lnTo>
                    <a:pt x="431" y="1583"/>
                  </a:lnTo>
                  <a:lnTo>
                    <a:pt x="436" y="1592"/>
                  </a:lnTo>
                  <a:lnTo>
                    <a:pt x="449" y="1583"/>
                  </a:lnTo>
                  <a:lnTo>
                    <a:pt x="435" y="1590"/>
                  </a:lnTo>
                  <a:lnTo>
                    <a:pt x="438" y="1597"/>
                  </a:lnTo>
                  <a:lnTo>
                    <a:pt x="438" y="1599"/>
                  </a:lnTo>
                  <a:lnTo>
                    <a:pt x="440" y="1600"/>
                  </a:lnTo>
                  <a:lnTo>
                    <a:pt x="445" y="1607"/>
                  </a:lnTo>
                  <a:lnTo>
                    <a:pt x="457" y="1597"/>
                  </a:lnTo>
                  <a:lnTo>
                    <a:pt x="443" y="1604"/>
                  </a:lnTo>
                  <a:lnTo>
                    <a:pt x="447" y="1611"/>
                  </a:lnTo>
                  <a:lnTo>
                    <a:pt x="449" y="1613"/>
                  </a:lnTo>
                  <a:lnTo>
                    <a:pt x="464" y="1635"/>
                  </a:lnTo>
                  <a:lnTo>
                    <a:pt x="468" y="1641"/>
                  </a:lnTo>
                  <a:lnTo>
                    <a:pt x="480" y="1632"/>
                  </a:lnTo>
                  <a:lnTo>
                    <a:pt x="468" y="1641"/>
                  </a:lnTo>
                  <a:lnTo>
                    <a:pt x="473" y="1649"/>
                  </a:lnTo>
                  <a:lnTo>
                    <a:pt x="475" y="1653"/>
                  </a:lnTo>
                  <a:lnTo>
                    <a:pt x="480" y="1658"/>
                  </a:lnTo>
                  <a:lnTo>
                    <a:pt x="490" y="1646"/>
                  </a:lnTo>
                  <a:lnTo>
                    <a:pt x="478" y="1656"/>
                  </a:lnTo>
                  <a:lnTo>
                    <a:pt x="483" y="1663"/>
                  </a:lnTo>
                  <a:lnTo>
                    <a:pt x="496" y="1653"/>
                  </a:lnTo>
                  <a:lnTo>
                    <a:pt x="482" y="1660"/>
                  </a:lnTo>
                  <a:lnTo>
                    <a:pt x="485" y="1667"/>
                  </a:lnTo>
                  <a:lnTo>
                    <a:pt x="485" y="1668"/>
                  </a:lnTo>
                  <a:lnTo>
                    <a:pt x="487" y="1670"/>
                  </a:lnTo>
                  <a:lnTo>
                    <a:pt x="492" y="1677"/>
                  </a:lnTo>
                  <a:lnTo>
                    <a:pt x="517" y="1658"/>
                  </a:lnTo>
                  <a:lnTo>
                    <a:pt x="511" y="1651"/>
                  </a:lnTo>
                  <a:lnTo>
                    <a:pt x="499" y="1660"/>
                  </a:lnTo>
                  <a:lnTo>
                    <a:pt x="513" y="1653"/>
                  </a:lnTo>
                  <a:lnTo>
                    <a:pt x="510" y="1646"/>
                  </a:lnTo>
                  <a:lnTo>
                    <a:pt x="508" y="1644"/>
                  </a:lnTo>
                  <a:lnTo>
                    <a:pt x="503" y="1637"/>
                  </a:lnTo>
                  <a:lnTo>
                    <a:pt x="501" y="1634"/>
                  </a:lnTo>
                  <a:lnTo>
                    <a:pt x="503" y="1635"/>
                  </a:lnTo>
                  <a:lnTo>
                    <a:pt x="497" y="1630"/>
                  </a:lnTo>
                  <a:lnTo>
                    <a:pt x="485" y="1641"/>
                  </a:lnTo>
                  <a:lnTo>
                    <a:pt x="499" y="1634"/>
                  </a:lnTo>
                  <a:lnTo>
                    <a:pt x="489" y="1616"/>
                  </a:lnTo>
                  <a:lnTo>
                    <a:pt x="494" y="1623"/>
                  </a:lnTo>
                  <a:lnTo>
                    <a:pt x="490" y="1618"/>
                  </a:lnTo>
                  <a:lnTo>
                    <a:pt x="475" y="1595"/>
                  </a:lnTo>
                  <a:lnTo>
                    <a:pt x="461" y="1604"/>
                  </a:lnTo>
                  <a:lnTo>
                    <a:pt x="475" y="1597"/>
                  </a:lnTo>
                  <a:lnTo>
                    <a:pt x="471" y="1590"/>
                  </a:lnTo>
                  <a:lnTo>
                    <a:pt x="469" y="1588"/>
                  </a:lnTo>
                  <a:lnTo>
                    <a:pt x="464" y="1581"/>
                  </a:lnTo>
                  <a:lnTo>
                    <a:pt x="452" y="1590"/>
                  </a:lnTo>
                  <a:lnTo>
                    <a:pt x="466" y="1583"/>
                  </a:lnTo>
                  <a:lnTo>
                    <a:pt x="462" y="1576"/>
                  </a:lnTo>
                  <a:lnTo>
                    <a:pt x="464" y="1579"/>
                  </a:lnTo>
                  <a:lnTo>
                    <a:pt x="462" y="1576"/>
                  </a:lnTo>
                  <a:lnTo>
                    <a:pt x="457" y="1567"/>
                  </a:lnTo>
                  <a:lnTo>
                    <a:pt x="455" y="1564"/>
                  </a:lnTo>
                  <a:lnTo>
                    <a:pt x="455" y="1565"/>
                  </a:lnTo>
                  <a:lnTo>
                    <a:pt x="450" y="1558"/>
                  </a:lnTo>
                  <a:lnTo>
                    <a:pt x="438" y="1567"/>
                  </a:lnTo>
                  <a:lnTo>
                    <a:pt x="452" y="1560"/>
                  </a:lnTo>
                  <a:lnTo>
                    <a:pt x="443" y="1545"/>
                  </a:lnTo>
                  <a:lnTo>
                    <a:pt x="454" y="1564"/>
                  </a:lnTo>
                  <a:lnTo>
                    <a:pt x="443" y="1545"/>
                  </a:lnTo>
                  <a:lnTo>
                    <a:pt x="438" y="1536"/>
                  </a:lnTo>
                  <a:lnTo>
                    <a:pt x="436" y="1532"/>
                  </a:lnTo>
                  <a:lnTo>
                    <a:pt x="436" y="1534"/>
                  </a:lnTo>
                  <a:lnTo>
                    <a:pt x="431" y="1527"/>
                  </a:lnTo>
                  <a:lnTo>
                    <a:pt x="419" y="1536"/>
                  </a:lnTo>
                  <a:lnTo>
                    <a:pt x="435" y="1531"/>
                  </a:lnTo>
                  <a:lnTo>
                    <a:pt x="431" y="1520"/>
                  </a:lnTo>
                  <a:lnTo>
                    <a:pt x="428" y="1517"/>
                  </a:lnTo>
                  <a:lnTo>
                    <a:pt x="422" y="1510"/>
                  </a:lnTo>
                  <a:lnTo>
                    <a:pt x="410" y="1518"/>
                  </a:lnTo>
                  <a:lnTo>
                    <a:pt x="424" y="1511"/>
                  </a:lnTo>
                  <a:lnTo>
                    <a:pt x="419" y="1503"/>
                  </a:lnTo>
                  <a:lnTo>
                    <a:pt x="405" y="1510"/>
                  </a:lnTo>
                  <a:lnTo>
                    <a:pt x="421" y="1504"/>
                  </a:lnTo>
                  <a:lnTo>
                    <a:pt x="417" y="1496"/>
                  </a:lnTo>
                  <a:lnTo>
                    <a:pt x="417" y="1499"/>
                  </a:lnTo>
                  <a:lnTo>
                    <a:pt x="415" y="1494"/>
                  </a:lnTo>
                  <a:lnTo>
                    <a:pt x="400" y="1468"/>
                  </a:lnTo>
                  <a:lnTo>
                    <a:pt x="386" y="1475"/>
                  </a:lnTo>
                  <a:lnTo>
                    <a:pt x="401" y="1469"/>
                  </a:lnTo>
                  <a:lnTo>
                    <a:pt x="398" y="1459"/>
                  </a:lnTo>
                  <a:lnTo>
                    <a:pt x="396" y="1457"/>
                  </a:lnTo>
                  <a:lnTo>
                    <a:pt x="391" y="1449"/>
                  </a:lnTo>
                  <a:lnTo>
                    <a:pt x="377" y="1456"/>
                  </a:lnTo>
                  <a:lnTo>
                    <a:pt x="391" y="1449"/>
                  </a:lnTo>
                  <a:lnTo>
                    <a:pt x="372" y="1410"/>
                  </a:lnTo>
                  <a:lnTo>
                    <a:pt x="358" y="1417"/>
                  </a:lnTo>
                  <a:lnTo>
                    <a:pt x="373" y="1412"/>
                  </a:lnTo>
                  <a:lnTo>
                    <a:pt x="370" y="1401"/>
                  </a:lnTo>
                  <a:lnTo>
                    <a:pt x="368" y="1400"/>
                  </a:lnTo>
                  <a:lnTo>
                    <a:pt x="358" y="1379"/>
                  </a:lnTo>
                  <a:lnTo>
                    <a:pt x="344" y="1386"/>
                  </a:lnTo>
                  <a:lnTo>
                    <a:pt x="359" y="1380"/>
                  </a:lnTo>
                  <a:lnTo>
                    <a:pt x="356" y="1370"/>
                  </a:lnTo>
                  <a:lnTo>
                    <a:pt x="354" y="1368"/>
                  </a:lnTo>
                  <a:lnTo>
                    <a:pt x="344" y="1347"/>
                  </a:lnTo>
                  <a:lnTo>
                    <a:pt x="330" y="1354"/>
                  </a:lnTo>
                  <a:lnTo>
                    <a:pt x="346" y="1349"/>
                  </a:lnTo>
                  <a:lnTo>
                    <a:pt x="342" y="1339"/>
                  </a:lnTo>
                  <a:lnTo>
                    <a:pt x="340" y="1337"/>
                  </a:lnTo>
                  <a:lnTo>
                    <a:pt x="335" y="1326"/>
                  </a:lnTo>
                  <a:lnTo>
                    <a:pt x="321" y="1333"/>
                  </a:lnTo>
                  <a:lnTo>
                    <a:pt x="335" y="1328"/>
                  </a:lnTo>
                  <a:lnTo>
                    <a:pt x="330" y="1316"/>
                  </a:lnTo>
                  <a:lnTo>
                    <a:pt x="316" y="1321"/>
                  </a:lnTo>
                  <a:lnTo>
                    <a:pt x="332" y="1316"/>
                  </a:lnTo>
                  <a:lnTo>
                    <a:pt x="323" y="1293"/>
                  </a:lnTo>
                  <a:lnTo>
                    <a:pt x="330" y="1312"/>
                  </a:lnTo>
                  <a:lnTo>
                    <a:pt x="321" y="1293"/>
                  </a:lnTo>
                  <a:lnTo>
                    <a:pt x="316" y="1281"/>
                  </a:lnTo>
                  <a:lnTo>
                    <a:pt x="302" y="1286"/>
                  </a:lnTo>
                  <a:lnTo>
                    <a:pt x="318" y="1283"/>
                  </a:lnTo>
                  <a:lnTo>
                    <a:pt x="314" y="1270"/>
                  </a:lnTo>
                  <a:lnTo>
                    <a:pt x="312" y="1269"/>
                  </a:lnTo>
                  <a:lnTo>
                    <a:pt x="297" y="1232"/>
                  </a:lnTo>
                  <a:lnTo>
                    <a:pt x="283" y="1237"/>
                  </a:lnTo>
                  <a:lnTo>
                    <a:pt x="298" y="1232"/>
                  </a:lnTo>
                  <a:lnTo>
                    <a:pt x="290" y="1206"/>
                  </a:lnTo>
                  <a:lnTo>
                    <a:pt x="286" y="1199"/>
                  </a:lnTo>
                  <a:lnTo>
                    <a:pt x="290" y="1206"/>
                  </a:lnTo>
                  <a:lnTo>
                    <a:pt x="279" y="1178"/>
                  </a:lnTo>
                  <a:lnTo>
                    <a:pt x="263" y="1183"/>
                  </a:lnTo>
                  <a:lnTo>
                    <a:pt x="279" y="1180"/>
                  </a:lnTo>
                  <a:lnTo>
                    <a:pt x="276" y="1168"/>
                  </a:lnTo>
                  <a:lnTo>
                    <a:pt x="272" y="1159"/>
                  </a:lnTo>
                  <a:lnTo>
                    <a:pt x="276" y="1166"/>
                  </a:lnTo>
                  <a:lnTo>
                    <a:pt x="270" y="1152"/>
                  </a:lnTo>
                  <a:lnTo>
                    <a:pt x="255" y="1157"/>
                  </a:lnTo>
                  <a:lnTo>
                    <a:pt x="270" y="1152"/>
                  </a:lnTo>
                  <a:lnTo>
                    <a:pt x="257" y="1108"/>
                  </a:lnTo>
                  <a:lnTo>
                    <a:pt x="251" y="1092"/>
                  </a:lnTo>
                  <a:lnTo>
                    <a:pt x="248" y="1085"/>
                  </a:lnTo>
                  <a:lnTo>
                    <a:pt x="251" y="1092"/>
                  </a:lnTo>
                  <a:lnTo>
                    <a:pt x="246" y="1078"/>
                  </a:lnTo>
                  <a:lnTo>
                    <a:pt x="230" y="1084"/>
                  </a:lnTo>
                  <a:lnTo>
                    <a:pt x="246" y="1080"/>
                  </a:lnTo>
                  <a:lnTo>
                    <a:pt x="243" y="1065"/>
                  </a:lnTo>
                  <a:lnTo>
                    <a:pt x="241" y="1059"/>
                  </a:lnTo>
                  <a:lnTo>
                    <a:pt x="243" y="1063"/>
                  </a:lnTo>
                  <a:lnTo>
                    <a:pt x="237" y="1047"/>
                  </a:lnTo>
                  <a:lnTo>
                    <a:pt x="222" y="1052"/>
                  </a:lnTo>
                  <a:lnTo>
                    <a:pt x="237" y="1049"/>
                  </a:lnTo>
                  <a:lnTo>
                    <a:pt x="234" y="1033"/>
                  </a:lnTo>
                  <a:lnTo>
                    <a:pt x="232" y="1028"/>
                  </a:lnTo>
                  <a:lnTo>
                    <a:pt x="234" y="1031"/>
                  </a:lnTo>
                  <a:lnTo>
                    <a:pt x="229" y="1016"/>
                  </a:lnTo>
                  <a:lnTo>
                    <a:pt x="213" y="1021"/>
                  </a:lnTo>
                  <a:lnTo>
                    <a:pt x="229" y="1017"/>
                  </a:lnTo>
                  <a:lnTo>
                    <a:pt x="215" y="967"/>
                  </a:lnTo>
                  <a:lnTo>
                    <a:pt x="204" y="932"/>
                  </a:lnTo>
                  <a:lnTo>
                    <a:pt x="188" y="935"/>
                  </a:lnTo>
                  <a:lnTo>
                    <a:pt x="204" y="932"/>
                  </a:lnTo>
                  <a:lnTo>
                    <a:pt x="201" y="914"/>
                  </a:lnTo>
                  <a:lnTo>
                    <a:pt x="199" y="911"/>
                  </a:lnTo>
                  <a:lnTo>
                    <a:pt x="201" y="914"/>
                  </a:lnTo>
                  <a:lnTo>
                    <a:pt x="190" y="878"/>
                  </a:lnTo>
                  <a:lnTo>
                    <a:pt x="174" y="881"/>
                  </a:lnTo>
                  <a:lnTo>
                    <a:pt x="190" y="878"/>
                  </a:lnTo>
                  <a:lnTo>
                    <a:pt x="176" y="820"/>
                  </a:lnTo>
                  <a:lnTo>
                    <a:pt x="167" y="780"/>
                  </a:lnTo>
                  <a:lnTo>
                    <a:pt x="162" y="759"/>
                  </a:lnTo>
                  <a:lnTo>
                    <a:pt x="147" y="763"/>
                  </a:lnTo>
                  <a:lnTo>
                    <a:pt x="162" y="761"/>
                  </a:lnTo>
                  <a:lnTo>
                    <a:pt x="159" y="740"/>
                  </a:lnTo>
                  <a:lnTo>
                    <a:pt x="157" y="736"/>
                  </a:lnTo>
                  <a:lnTo>
                    <a:pt x="159" y="738"/>
                  </a:lnTo>
                  <a:lnTo>
                    <a:pt x="154" y="715"/>
                  </a:lnTo>
                  <a:lnTo>
                    <a:pt x="148" y="694"/>
                  </a:lnTo>
                  <a:lnTo>
                    <a:pt x="143" y="672"/>
                  </a:lnTo>
                  <a:lnTo>
                    <a:pt x="127" y="675"/>
                  </a:lnTo>
                  <a:lnTo>
                    <a:pt x="143" y="674"/>
                  </a:lnTo>
                  <a:lnTo>
                    <a:pt x="140" y="651"/>
                  </a:lnTo>
                  <a:lnTo>
                    <a:pt x="138" y="647"/>
                  </a:lnTo>
                  <a:lnTo>
                    <a:pt x="140" y="649"/>
                  </a:lnTo>
                  <a:lnTo>
                    <a:pt x="124" y="581"/>
                  </a:lnTo>
                  <a:lnTo>
                    <a:pt x="108" y="585"/>
                  </a:lnTo>
                  <a:lnTo>
                    <a:pt x="124" y="583"/>
                  </a:lnTo>
                  <a:lnTo>
                    <a:pt x="120" y="557"/>
                  </a:lnTo>
                  <a:lnTo>
                    <a:pt x="122" y="564"/>
                  </a:lnTo>
                  <a:lnTo>
                    <a:pt x="120" y="555"/>
                  </a:lnTo>
                  <a:lnTo>
                    <a:pt x="115" y="530"/>
                  </a:lnTo>
                  <a:lnTo>
                    <a:pt x="99" y="534"/>
                  </a:lnTo>
                  <a:lnTo>
                    <a:pt x="115" y="532"/>
                  </a:lnTo>
                  <a:lnTo>
                    <a:pt x="112" y="508"/>
                  </a:lnTo>
                  <a:lnTo>
                    <a:pt x="110" y="504"/>
                  </a:lnTo>
                  <a:lnTo>
                    <a:pt x="112" y="506"/>
                  </a:lnTo>
                  <a:lnTo>
                    <a:pt x="96" y="427"/>
                  </a:lnTo>
                  <a:lnTo>
                    <a:pt x="80" y="431"/>
                  </a:lnTo>
                  <a:lnTo>
                    <a:pt x="96" y="429"/>
                  </a:lnTo>
                  <a:lnTo>
                    <a:pt x="92" y="401"/>
                  </a:lnTo>
                  <a:lnTo>
                    <a:pt x="94" y="408"/>
                  </a:lnTo>
                  <a:lnTo>
                    <a:pt x="87" y="373"/>
                  </a:lnTo>
                  <a:lnTo>
                    <a:pt x="71" y="377"/>
                  </a:lnTo>
                  <a:lnTo>
                    <a:pt x="87" y="375"/>
                  </a:lnTo>
                  <a:lnTo>
                    <a:pt x="84" y="347"/>
                  </a:lnTo>
                  <a:lnTo>
                    <a:pt x="85" y="361"/>
                  </a:lnTo>
                  <a:lnTo>
                    <a:pt x="84" y="347"/>
                  </a:lnTo>
                  <a:lnTo>
                    <a:pt x="68" y="258"/>
                  </a:lnTo>
                  <a:lnTo>
                    <a:pt x="59" y="199"/>
                  </a:lnTo>
                  <a:lnTo>
                    <a:pt x="54" y="166"/>
                  </a:lnTo>
                  <a:lnTo>
                    <a:pt x="49" y="134"/>
                  </a:lnTo>
                  <a:lnTo>
                    <a:pt x="33" y="136"/>
                  </a:lnTo>
                  <a:lnTo>
                    <a:pt x="49" y="134"/>
                  </a:lnTo>
                  <a:lnTo>
                    <a:pt x="45" y="101"/>
                  </a:lnTo>
                  <a:lnTo>
                    <a:pt x="47" y="115"/>
                  </a:lnTo>
                  <a:lnTo>
                    <a:pt x="45" y="101"/>
                  </a:lnTo>
                  <a:lnTo>
                    <a:pt x="35" y="35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113"/>
            <p:cNvSpPr>
              <a:spLocks/>
            </p:cNvSpPr>
            <p:nvPr/>
          </p:nvSpPr>
          <p:spPr bwMode="auto">
            <a:xfrm>
              <a:off x="3250" y="3045"/>
              <a:ext cx="253" cy="206"/>
            </a:xfrm>
            <a:custGeom>
              <a:avLst/>
              <a:gdLst>
                <a:gd name="T0" fmla="*/ 7 w 506"/>
                <a:gd name="T1" fmla="*/ 33 h 412"/>
                <a:gd name="T2" fmla="*/ 23 w 506"/>
                <a:gd name="T3" fmla="*/ 51 h 412"/>
                <a:gd name="T4" fmla="*/ 35 w 506"/>
                <a:gd name="T5" fmla="*/ 70 h 412"/>
                <a:gd name="T6" fmla="*/ 47 w 506"/>
                <a:gd name="T7" fmla="*/ 84 h 412"/>
                <a:gd name="T8" fmla="*/ 61 w 506"/>
                <a:gd name="T9" fmla="*/ 100 h 412"/>
                <a:gd name="T10" fmla="*/ 80 w 506"/>
                <a:gd name="T11" fmla="*/ 121 h 412"/>
                <a:gd name="T12" fmla="*/ 105 w 506"/>
                <a:gd name="T13" fmla="*/ 124 h 412"/>
                <a:gd name="T14" fmla="*/ 143 w 506"/>
                <a:gd name="T15" fmla="*/ 185 h 412"/>
                <a:gd name="T16" fmla="*/ 173 w 506"/>
                <a:gd name="T17" fmla="*/ 210 h 412"/>
                <a:gd name="T18" fmla="*/ 183 w 506"/>
                <a:gd name="T19" fmla="*/ 222 h 412"/>
                <a:gd name="T20" fmla="*/ 213 w 506"/>
                <a:gd name="T21" fmla="*/ 225 h 412"/>
                <a:gd name="T22" fmla="*/ 216 w 506"/>
                <a:gd name="T23" fmla="*/ 248 h 412"/>
                <a:gd name="T24" fmla="*/ 256 w 506"/>
                <a:gd name="T25" fmla="*/ 280 h 412"/>
                <a:gd name="T26" fmla="*/ 270 w 506"/>
                <a:gd name="T27" fmla="*/ 288 h 412"/>
                <a:gd name="T28" fmla="*/ 283 w 506"/>
                <a:gd name="T29" fmla="*/ 299 h 412"/>
                <a:gd name="T30" fmla="*/ 302 w 506"/>
                <a:gd name="T31" fmla="*/ 309 h 412"/>
                <a:gd name="T32" fmla="*/ 307 w 506"/>
                <a:gd name="T33" fmla="*/ 314 h 412"/>
                <a:gd name="T34" fmla="*/ 325 w 506"/>
                <a:gd name="T35" fmla="*/ 325 h 412"/>
                <a:gd name="T36" fmla="*/ 335 w 506"/>
                <a:gd name="T37" fmla="*/ 330 h 412"/>
                <a:gd name="T38" fmla="*/ 345 w 506"/>
                <a:gd name="T39" fmla="*/ 337 h 412"/>
                <a:gd name="T40" fmla="*/ 368 w 506"/>
                <a:gd name="T41" fmla="*/ 332 h 412"/>
                <a:gd name="T42" fmla="*/ 387 w 506"/>
                <a:gd name="T43" fmla="*/ 342 h 412"/>
                <a:gd name="T44" fmla="*/ 443 w 506"/>
                <a:gd name="T45" fmla="*/ 391 h 412"/>
                <a:gd name="T46" fmla="*/ 461 w 506"/>
                <a:gd name="T47" fmla="*/ 398 h 412"/>
                <a:gd name="T48" fmla="*/ 471 w 506"/>
                <a:gd name="T49" fmla="*/ 403 h 412"/>
                <a:gd name="T50" fmla="*/ 490 w 506"/>
                <a:gd name="T51" fmla="*/ 393 h 412"/>
                <a:gd name="T52" fmla="*/ 503 w 506"/>
                <a:gd name="T53" fmla="*/ 382 h 412"/>
                <a:gd name="T54" fmla="*/ 490 w 506"/>
                <a:gd name="T55" fmla="*/ 377 h 412"/>
                <a:gd name="T56" fmla="*/ 471 w 506"/>
                <a:gd name="T57" fmla="*/ 386 h 412"/>
                <a:gd name="T58" fmla="*/ 457 w 506"/>
                <a:gd name="T59" fmla="*/ 363 h 412"/>
                <a:gd name="T60" fmla="*/ 391 w 506"/>
                <a:gd name="T61" fmla="*/ 346 h 412"/>
                <a:gd name="T62" fmla="*/ 389 w 506"/>
                <a:gd name="T63" fmla="*/ 327 h 412"/>
                <a:gd name="T64" fmla="*/ 358 w 506"/>
                <a:gd name="T65" fmla="*/ 327 h 412"/>
                <a:gd name="T66" fmla="*/ 358 w 506"/>
                <a:gd name="T67" fmla="*/ 309 h 412"/>
                <a:gd name="T68" fmla="*/ 340 w 506"/>
                <a:gd name="T69" fmla="*/ 299 h 412"/>
                <a:gd name="T70" fmla="*/ 330 w 506"/>
                <a:gd name="T71" fmla="*/ 293 h 412"/>
                <a:gd name="T72" fmla="*/ 316 w 506"/>
                <a:gd name="T73" fmla="*/ 300 h 412"/>
                <a:gd name="T74" fmla="*/ 312 w 506"/>
                <a:gd name="T75" fmla="*/ 280 h 412"/>
                <a:gd name="T76" fmla="*/ 298 w 506"/>
                <a:gd name="T77" fmla="*/ 271 h 412"/>
                <a:gd name="T78" fmla="*/ 295 w 506"/>
                <a:gd name="T79" fmla="*/ 269 h 412"/>
                <a:gd name="T80" fmla="*/ 269 w 506"/>
                <a:gd name="T81" fmla="*/ 269 h 412"/>
                <a:gd name="T82" fmla="*/ 262 w 506"/>
                <a:gd name="T83" fmla="*/ 245 h 412"/>
                <a:gd name="T84" fmla="*/ 236 w 506"/>
                <a:gd name="T85" fmla="*/ 222 h 412"/>
                <a:gd name="T86" fmla="*/ 229 w 506"/>
                <a:gd name="T87" fmla="*/ 218 h 412"/>
                <a:gd name="T88" fmla="*/ 197 w 506"/>
                <a:gd name="T89" fmla="*/ 213 h 412"/>
                <a:gd name="T90" fmla="*/ 202 w 506"/>
                <a:gd name="T91" fmla="*/ 197 h 412"/>
                <a:gd name="T92" fmla="*/ 187 w 506"/>
                <a:gd name="T93" fmla="*/ 184 h 412"/>
                <a:gd name="T94" fmla="*/ 131 w 506"/>
                <a:gd name="T95" fmla="*/ 129 h 412"/>
                <a:gd name="T96" fmla="*/ 106 w 506"/>
                <a:gd name="T97" fmla="*/ 103 h 412"/>
                <a:gd name="T98" fmla="*/ 94 w 506"/>
                <a:gd name="T99" fmla="*/ 89 h 412"/>
                <a:gd name="T100" fmla="*/ 71 w 506"/>
                <a:gd name="T101" fmla="*/ 63 h 412"/>
                <a:gd name="T102" fmla="*/ 63 w 506"/>
                <a:gd name="T103" fmla="*/ 53 h 412"/>
                <a:gd name="T104" fmla="*/ 51 w 506"/>
                <a:gd name="T105" fmla="*/ 37 h 412"/>
                <a:gd name="T106" fmla="*/ 37 w 506"/>
                <a:gd name="T107" fmla="*/ 19 h 412"/>
                <a:gd name="T108" fmla="*/ 23 w 506"/>
                <a:gd name="T10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12">
                  <a:moveTo>
                    <a:pt x="23" y="0"/>
                  </a:moveTo>
                  <a:lnTo>
                    <a:pt x="0" y="23"/>
                  </a:lnTo>
                  <a:lnTo>
                    <a:pt x="5" y="28"/>
                  </a:lnTo>
                  <a:lnTo>
                    <a:pt x="16" y="16"/>
                  </a:lnTo>
                  <a:lnTo>
                    <a:pt x="2" y="23"/>
                  </a:lnTo>
                  <a:lnTo>
                    <a:pt x="7" y="33"/>
                  </a:lnTo>
                  <a:lnTo>
                    <a:pt x="17" y="46"/>
                  </a:lnTo>
                  <a:lnTo>
                    <a:pt x="30" y="35"/>
                  </a:lnTo>
                  <a:lnTo>
                    <a:pt x="17" y="46"/>
                  </a:lnTo>
                  <a:lnTo>
                    <a:pt x="23" y="53"/>
                  </a:lnTo>
                  <a:lnTo>
                    <a:pt x="35" y="42"/>
                  </a:lnTo>
                  <a:lnTo>
                    <a:pt x="23" y="51"/>
                  </a:lnTo>
                  <a:lnTo>
                    <a:pt x="26" y="56"/>
                  </a:lnTo>
                  <a:lnTo>
                    <a:pt x="28" y="60"/>
                  </a:lnTo>
                  <a:lnTo>
                    <a:pt x="33" y="65"/>
                  </a:lnTo>
                  <a:lnTo>
                    <a:pt x="44" y="53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2" y="77"/>
                  </a:lnTo>
                  <a:lnTo>
                    <a:pt x="52" y="65"/>
                  </a:lnTo>
                  <a:lnTo>
                    <a:pt x="40" y="75"/>
                  </a:lnTo>
                  <a:lnTo>
                    <a:pt x="45" y="82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52" y="89"/>
                  </a:lnTo>
                  <a:lnTo>
                    <a:pt x="63" y="77"/>
                  </a:lnTo>
                  <a:lnTo>
                    <a:pt x="51" y="88"/>
                  </a:lnTo>
                  <a:lnTo>
                    <a:pt x="59" y="98"/>
                  </a:lnTo>
                  <a:lnTo>
                    <a:pt x="64" y="103"/>
                  </a:lnTo>
                  <a:lnTo>
                    <a:pt x="61" y="100"/>
                  </a:lnTo>
                  <a:lnTo>
                    <a:pt x="66" y="105"/>
                  </a:lnTo>
                  <a:lnTo>
                    <a:pt x="77" y="93"/>
                  </a:lnTo>
                  <a:lnTo>
                    <a:pt x="64" y="101"/>
                  </a:lnTo>
                  <a:lnTo>
                    <a:pt x="68" y="107"/>
                  </a:lnTo>
                  <a:lnTo>
                    <a:pt x="70" y="110"/>
                  </a:lnTo>
                  <a:lnTo>
                    <a:pt x="80" y="121"/>
                  </a:lnTo>
                  <a:lnTo>
                    <a:pt x="91" y="108"/>
                  </a:lnTo>
                  <a:lnTo>
                    <a:pt x="78" y="117"/>
                  </a:lnTo>
                  <a:lnTo>
                    <a:pt x="82" y="122"/>
                  </a:lnTo>
                  <a:lnTo>
                    <a:pt x="84" y="126"/>
                  </a:lnTo>
                  <a:lnTo>
                    <a:pt x="94" y="136"/>
                  </a:lnTo>
                  <a:lnTo>
                    <a:pt x="105" y="124"/>
                  </a:lnTo>
                  <a:lnTo>
                    <a:pt x="94" y="135"/>
                  </a:lnTo>
                  <a:lnTo>
                    <a:pt x="108" y="150"/>
                  </a:lnTo>
                  <a:lnTo>
                    <a:pt x="115" y="159"/>
                  </a:lnTo>
                  <a:lnTo>
                    <a:pt x="108" y="152"/>
                  </a:lnTo>
                  <a:lnTo>
                    <a:pt x="138" y="182"/>
                  </a:lnTo>
                  <a:lnTo>
                    <a:pt x="143" y="185"/>
                  </a:lnTo>
                  <a:lnTo>
                    <a:pt x="152" y="171"/>
                  </a:lnTo>
                  <a:lnTo>
                    <a:pt x="141" y="184"/>
                  </a:lnTo>
                  <a:lnTo>
                    <a:pt x="166" y="208"/>
                  </a:lnTo>
                  <a:lnTo>
                    <a:pt x="176" y="215"/>
                  </a:lnTo>
                  <a:lnTo>
                    <a:pt x="185" y="201"/>
                  </a:lnTo>
                  <a:lnTo>
                    <a:pt x="173" y="210"/>
                  </a:lnTo>
                  <a:lnTo>
                    <a:pt x="176" y="215"/>
                  </a:lnTo>
                  <a:lnTo>
                    <a:pt x="178" y="218"/>
                  </a:lnTo>
                  <a:lnTo>
                    <a:pt x="180" y="220"/>
                  </a:lnTo>
                  <a:lnTo>
                    <a:pt x="185" y="224"/>
                  </a:lnTo>
                  <a:lnTo>
                    <a:pt x="194" y="210"/>
                  </a:lnTo>
                  <a:lnTo>
                    <a:pt x="183" y="222"/>
                  </a:lnTo>
                  <a:lnTo>
                    <a:pt x="188" y="227"/>
                  </a:lnTo>
                  <a:lnTo>
                    <a:pt x="194" y="231"/>
                  </a:lnTo>
                  <a:lnTo>
                    <a:pt x="202" y="217"/>
                  </a:lnTo>
                  <a:lnTo>
                    <a:pt x="194" y="229"/>
                  </a:lnTo>
                  <a:lnTo>
                    <a:pt x="204" y="238"/>
                  </a:lnTo>
                  <a:lnTo>
                    <a:pt x="213" y="225"/>
                  </a:lnTo>
                  <a:lnTo>
                    <a:pt x="202" y="238"/>
                  </a:lnTo>
                  <a:lnTo>
                    <a:pt x="213" y="248"/>
                  </a:lnTo>
                  <a:lnTo>
                    <a:pt x="216" y="250"/>
                  </a:lnTo>
                  <a:lnTo>
                    <a:pt x="222" y="252"/>
                  </a:lnTo>
                  <a:lnTo>
                    <a:pt x="227" y="236"/>
                  </a:lnTo>
                  <a:lnTo>
                    <a:pt x="216" y="248"/>
                  </a:lnTo>
                  <a:lnTo>
                    <a:pt x="227" y="259"/>
                  </a:lnTo>
                  <a:lnTo>
                    <a:pt x="237" y="266"/>
                  </a:lnTo>
                  <a:lnTo>
                    <a:pt x="246" y="252"/>
                  </a:lnTo>
                  <a:lnTo>
                    <a:pt x="236" y="264"/>
                  </a:lnTo>
                  <a:lnTo>
                    <a:pt x="241" y="269"/>
                  </a:lnTo>
                  <a:lnTo>
                    <a:pt x="256" y="280"/>
                  </a:lnTo>
                  <a:lnTo>
                    <a:pt x="265" y="266"/>
                  </a:lnTo>
                  <a:lnTo>
                    <a:pt x="255" y="278"/>
                  </a:lnTo>
                  <a:lnTo>
                    <a:pt x="260" y="283"/>
                  </a:lnTo>
                  <a:lnTo>
                    <a:pt x="265" y="286"/>
                  </a:lnTo>
                  <a:lnTo>
                    <a:pt x="267" y="286"/>
                  </a:lnTo>
                  <a:lnTo>
                    <a:pt x="270" y="288"/>
                  </a:lnTo>
                  <a:lnTo>
                    <a:pt x="277" y="274"/>
                  </a:lnTo>
                  <a:lnTo>
                    <a:pt x="267" y="286"/>
                  </a:lnTo>
                  <a:lnTo>
                    <a:pt x="274" y="293"/>
                  </a:lnTo>
                  <a:lnTo>
                    <a:pt x="279" y="297"/>
                  </a:lnTo>
                  <a:lnTo>
                    <a:pt x="281" y="297"/>
                  </a:lnTo>
                  <a:lnTo>
                    <a:pt x="283" y="299"/>
                  </a:lnTo>
                  <a:lnTo>
                    <a:pt x="288" y="300"/>
                  </a:lnTo>
                  <a:lnTo>
                    <a:pt x="293" y="285"/>
                  </a:lnTo>
                  <a:lnTo>
                    <a:pt x="284" y="297"/>
                  </a:lnTo>
                  <a:lnTo>
                    <a:pt x="293" y="304"/>
                  </a:lnTo>
                  <a:lnTo>
                    <a:pt x="297" y="307"/>
                  </a:lnTo>
                  <a:lnTo>
                    <a:pt x="302" y="309"/>
                  </a:lnTo>
                  <a:lnTo>
                    <a:pt x="307" y="293"/>
                  </a:lnTo>
                  <a:lnTo>
                    <a:pt x="298" y="307"/>
                  </a:lnTo>
                  <a:lnTo>
                    <a:pt x="304" y="311"/>
                  </a:lnTo>
                  <a:lnTo>
                    <a:pt x="312" y="297"/>
                  </a:lnTo>
                  <a:lnTo>
                    <a:pt x="302" y="309"/>
                  </a:lnTo>
                  <a:lnTo>
                    <a:pt x="307" y="314"/>
                  </a:lnTo>
                  <a:lnTo>
                    <a:pt x="312" y="318"/>
                  </a:lnTo>
                  <a:lnTo>
                    <a:pt x="321" y="304"/>
                  </a:lnTo>
                  <a:lnTo>
                    <a:pt x="311" y="316"/>
                  </a:lnTo>
                  <a:lnTo>
                    <a:pt x="316" y="321"/>
                  </a:lnTo>
                  <a:lnTo>
                    <a:pt x="319" y="323"/>
                  </a:lnTo>
                  <a:lnTo>
                    <a:pt x="325" y="325"/>
                  </a:lnTo>
                  <a:lnTo>
                    <a:pt x="330" y="309"/>
                  </a:lnTo>
                  <a:lnTo>
                    <a:pt x="321" y="323"/>
                  </a:lnTo>
                  <a:lnTo>
                    <a:pt x="326" y="327"/>
                  </a:lnTo>
                  <a:lnTo>
                    <a:pt x="328" y="327"/>
                  </a:lnTo>
                  <a:lnTo>
                    <a:pt x="330" y="328"/>
                  </a:lnTo>
                  <a:lnTo>
                    <a:pt x="335" y="330"/>
                  </a:lnTo>
                  <a:lnTo>
                    <a:pt x="340" y="314"/>
                  </a:lnTo>
                  <a:lnTo>
                    <a:pt x="330" y="327"/>
                  </a:lnTo>
                  <a:lnTo>
                    <a:pt x="335" y="332"/>
                  </a:lnTo>
                  <a:lnTo>
                    <a:pt x="340" y="335"/>
                  </a:lnTo>
                  <a:lnTo>
                    <a:pt x="342" y="335"/>
                  </a:lnTo>
                  <a:lnTo>
                    <a:pt x="345" y="337"/>
                  </a:lnTo>
                  <a:lnTo>
                    <a:pt x="352" y="323"/>
                  </a:lnTo>
                  <a:lnTo>
                    <a:pt x="344" y="337"/>
                  </a:lnTo>
                  <a:lnTo>
                    <a:pt x="349" y="341"/>
                  </a:lnTo>
                  <a:lnTo>
                    <a:pt x="351" y="341"/>
                  </a:lnTo>
                  <a:lnTo>
                    <a:pt x="361" y="346"/>
                  </a:lnTo>
                  <a:lnTo>
                    <a:pt x="368" y="332"/>
                  </a:lnTo>
                  <a:lnTo>
                    <a:pt x="358" y="344"/>
                  </a:lnTo>
                  <a:lnTo>
                    <a:pt x="361" y="348"/>
                  </a:lnTo>
                  <a:lnTo>
                    <a:pt x="375" y="355"/>
                  </a:lnTo>
                  <a:lnTo>
                    <a:pt x="377" y="356"/>
                  </a:lnTo>
                  <a:lnTo>
                    <a:pt x="382" y="358"/>
                  </a:lnTo>
                  <a:lnTo>
                    <a:pt x="387" y="342"/>
                  </a:lnTo>
                  <a:lnTo>
                    <a:pt x="377" y="355"/>
                  </a:lnTo>
                  <a:lnTo>
                    <a:pt x="380" y="358"/>
                  </a:lnTo>
                  <a:lnTo>
                    <a:pt x="440" y="388"/>
                  </a:lnTo>
                  <a:lnTo>
                    <a:pt x="447" y="374"/>
                  </a:lnTo>
                  <a:lnTo>
                    <a:pt x="438" y="388"/>
                  </a:lnTo>
                  <a:lnTo>
                    <a:pt x="443" y="391"/>
                  </a:lnTo>
                  <a:lnTo>
                    <a:pt x="445" y="391"/>
                  </a:lnTo>
                  <a:lnTo>
                    <a:pt x="447" y="393"/>
                  </a:lnTo>
                  <a:lnTo>
                    <a:pt x="452" y="395"/>
                  </a:lnTo>
                  <a:lnTo>
                    <a:pt x="457" y="379"/>
                  </a:lnTo>
                  <a:lnTo>
                    <a:pt x="452" y="395"/>
                  </a:lnTo>
                  <a:lnTo>
                    <a:pt x="461" y="398"/>
                  </a:lnTo>
                  <a:lnTo>
                    <a:pt x="466" y="382"/>
                  </a:lnTo>
                  <a:lnTo>
                    <a:pt x="457" y="396"/>
                  </a:lnTo>
                  <a:lnTo>
                    <a:pt x="462" y="400"/>
                  </a:lnTo>
                  <a:lnTo>
                    <a:pt x="464" y="400"/>
                  </a:lnTo>
                  <a:lnTo>
                    <a:pt x="466" y="402"/>
                  </a:lnTo>
                  <a:lnTo>
                    <a:pt x="471" y="403"/>
                  </a:lnTo>
                  <a:lnTo>
                    <a:pt x="476" y="388"/>
                  </a:lnTo>
                  <a:lnTo>
                    <a:pt x="471" y="403"/>
                  </a:lnTo>
                  <a:lnTo>
                    <a:pt x="480" y="407"/>
                  </a:lnTo>
                  <a:lnTo>
                    <a:pt x="475" y="405"/>
                  </a:lnTo>
                  <a:lnTo>
                    <a:pt x="485" y="409"/>
                  </a:lnTo>
                  <a:lnTo>
                    <a:pt x="490" y="393"/>
                  </a:lnTo>
                  <a:lnTo>
                    <a:pt x="482" y="407"/>
                  </a:lnTo>
                  <a:lnTo>
                    <a:pt x="487" y="410"/>
                  </a:lnTo>
                  <a:lnTo>
                    <a:pt x="489" y="410"/>
                  </a:lnTo>
                  <a:lnTo>
                    <a:pt x="492" y="412"/>
                  </a:lnTo>
                  <a:lnTo>
                    <a:pt x="506" y="384"/>
                  </a:lnTo>
                  <a:lnTo>
                    <a:pt x="503" y="382"/>
                  </a:lnTo>
                  <a:lnTo>
                    <a:pt x="496" y="396"/>
                  </a:lnTo>
                  <a:lnTo>
                    <a:pt x="504" y="384"/>
                  </a:lnTo>
                  <a:lnTo>
                    <a:pt x="499" y="381"/>
                  </a:lnTo>
                  <a:lnTo>
                    <a:pt x="497" y="379"/>
                  </a:lnTo>
                  <a:lnTo>
                    <a:pt x="496" y="379"/>
                  </a:lnTo>
                  <a:lnTo>
                    <a:pt x="490" y="377"/>
                  </a:lnTo>
                  <a:lnTo>
                    <a:pt x="485" y="391"/>
                  </a:lnTo>
                  <a:lnTo>
                    <a:pt x="492" y="377"/>
                  </a:lnTo>
                  <a:lnTo>
                    <a:pt x="483" y="374"/>
                  </a:lnTo>
                  <a:lnTo>
                    <a:pt x="487" y="376"/>
                  </a:lnTo>
                  <a:lnTo>
                    <a:pt x="476" y="372"/>
                  </a:lnTo>
                  <a:lnTo>
                    <a:pt x="471" y="386"/>
                  </a:lnTo>
                  <a:lnTo>
                    <a:pt x="480" y="374"/>
                  </a:lnTo>
                  <a:lnTo>
                    <a:pt x="475" y="370"/>
                  </a:lnTo>
                  <a:lnTo>
                    <a:pt x="473" y="369"/>
                  </a:lnTo>
                  <a:lnTo>
                    <a:pt x="464" y="365"/>
                  </a:lnTo>
                  <a:lnTo>
                    <a:pt x="468" y="367"/>
                  </a:lnTo>
                  <a:lnTo>
                    <a:pt x="457" y="363"/>
                  </a:lnTo>
                  <a:lnTo>
                    <a:pt x="452" y="377"/>
                  </a:lnTo>
                  <a:lnTo>
                    <a:pt x="461" y="365"/>
                  </a:lnTo>
                  <a:lnTo>
                    <a:pt x="455" y="362"/>
                  </a:lnTo>
                  <a:lnTo>
                    <a:pt x="454" y="360"/>
                  </a:lnTo>
                  <a:lnTo>
                    <a:pt x="398" y="332"/>
                  </a:lnTo>
                  <a:lnTo>
                    <a:pt x="391" y="346"/>
                  </a:lnTo>
                  <a:lnTo>
                    <a:pt x="403" y="335"/>
                  </a:lnTo>
                  <a:lnTo>
                    <a:pt x="396" y="328"/>
                  </a:lnTo>
                  <a:lnTo>
                    <a:pt x="393" y="328"/>
                  </a:lnTo>
                  <a:lnTo>
                    <a:pt x="387" y="327"/>
                  </a:lnTo>
                  <a:lnTo>
                    <a:pt x="382" y="341"/>
                  </a:lnTo>
                  <a:lnTo>
                    <a:pt x="389" y="327"/>
                  </a:lnTo>
                  <a:lnTo>
                    <a:pt x="379" y="321"/>
                  </a:lnTo>
                  <a:lnTo>
                    <a:pt x="372" y="335"/>
                  </a:lnTo>
                  <a:lnTo>
                    <a:pt x="384" y="325"/>
                  </a:lnTo>
                  <a:lnTo>
                    <a:pt x="379" y="320"/>
                  </a:lnTo>
                  <a:lnTo>
                    <a:pt x="365" y="313"/>
                  </a:lnTo>
                  <a:lnTo>
                    <a:pt x="358" y="327"/>
                  </a:lnTo>
                  <a:lnTo>
                    <a:pt x="366" y="314"/>
                  </a:lnTo>
                  <a:lnTo>
                    <a:pt x="361" y="311"/>
                  </a:lnTo>
                  <a:lnTo>
                    <a:pt x="359" y="309"/>
                  </a:lnTo>
                  <a:lnTo>
                    <a:pt x="356" y="307"/>
                  </a:lnTo>
                  <a:lnTo>
                    <a:pt x="349" y="321"/>
                  </a:lnTo>
                  <a:lnTo>
                    <a:pt x="358" y="309"/>
                  </a:lnTo>
                  <a:lnTo>
                    <a:pt x="352" y="306"/>
                  </a:lnTo>
                  <a:lnTo>
                    <a:pt x="344" y="318"/>
                  </a:lnTo>
                  <a:lnTo>
                    <a:pt x="356" y="307"/>
                  </a:lnTo>
                  <a:lnTo>
                    <a:pt x="349" y="300"/>
                  </a:lnTo>
                  <a:lnTo>
                    <a:pt x="345" y="300"/>
                  </a:lnTo>
                  <a:lnTo>
                    <a:pt x="340" y="299"/>
                  </a:lnTo>
                  <a:lnTo>
                    <a:pt x="335" y="313"/>
                  </a:lnTo>
                  <a:lnTo>
                    <a:pt x="344" y="300"/>
                  </a:lnTo>
                  <a:lnTo>
                    <a:pt x="339" y="297"/>
                  </a:lnTo>
                  <a:lnTo>
                    <a:pt x="337" y="295"/>
                  </a:lnTo>
                  <a:lnTo>
                    <a:pt x="335" y="295"/>
                  </a:lnTo>
                  <a:lnTo>
                    <a:pt x="330" y="293"/>
                  </a:lnTo>
                  <a:lnTo>
                    <a:pt x="325" y="307"/>
                  </a:lnTo>
                  <a:lnTo>
                    <a:pt x="337" y="297"/>
                  </a:lnTo>
                  <a:lnTo>
                    <a:pt x="333" y="293"/>
                  </a:lnTo>
                  <a:lnTo>
                    <a:pt x="330" y="292"/>
                  </a:lnTo>
                  <a:lnTo>
                    <a:pt x="325" y="288"/>
                  </a:lnTo>
                  <a:lnTo>
                    <a:pt x="316" y="300"/>
                  </a:lnTo>
                  <a:lnTo>
                    <a:pt x="328" y="290"/>
                  </a:lnTo>
                  <a:lnTo>
                    <a:pt x="325" y="286"/>
                  </a:lnTo>
                  <a:lnTo>
                    <a:pt x="321" y="285"/>
                  </a:lnTo>
                  <a:lnTo>
                    <a:pt x="316" y="281"/>
                  </a:lnTo>
                  <a:lnTo>
                    <a:pt x="314" y="280"/>
                  </a:lnTo>
                  <a:lnTo>
                    <a:pt x="312" y="280"/>
                  </a:lnTo>
                  <a:lnTo>
                    <a:pt x="307" y="278"/>
                  </a:lnTo>
                  <a:lnTo>
                    <a:pt x="302" y="292"/>
                  </a:lnTo>
                  <a:lnTo>
                    <a:pt x="312" y="280"/>
                  </a:lnTo>
                  <a:lnTo>
                    <a:pt x="304" y="273"/>
                  </a:lnTo>
                  <a:lnTo>
                    <a:pt x="300" y="271"/>
                  </a:lnTo>
                  <a:lnTo>
                    <a:pt x="298" y="271"/>
                  </a:lnTo>
                  <a:lnTo>
                    <a:pt x="293" y="269"/>
                  </a:lnTo>
                  <a:lnTo>
                    <a:pt x="288" y="283"/>
                  </a:lnTo>
                  <a:lnTo>
                    <a:pt x="297" y="271"/>
                  </a:lnTo>
                  <a:lnTo>
                    <a:pt x="291" y="267"/>
                  </a:lnTo>
                  <a:lnTo>
                    <a:pt x="283" y="280"/>
                  </a:lnTo>
                  <a:lnTo>
                    <a:pt x="295" y="269"/>
                  </a:lnTo>
                  <a:lnTo>
                    <a:pt x="288" y="262"/>
                  </a:lnTo>
                  <a:lnTo>
                    <a:pt x="281" y="259"/>
                  </a:lnTo>
                  <a:lnTo>
                    <a:pt x="274" y="273"/>
                  </a:lnTo>
                  <a:lnTo>
                    <a:pt x="283" y="260"/>
                  </a:lnTo>
                  <a:lnTo>
                    <a:pt x="277" y="257"/>
                  </a:lnTo>
                  <a:lnTo>
                    <a:pt x="269" y="269"/>
                  </a:lnTo>
                  <a:lnTo>
                    <a:pt x="281" y="259"/>
                  </a:lnTo>
                  <a:lnTo>
                    <a:pt x="277" y="255"/>
                  </a:lnTo>
                  <a:lnTo>
                    <a:pt x="274" y="253"/>
                  </a:lnTo>
                  <a:lnTo>
                    <a:pt x="258" y="243"/>
                  </a:lnTo>
                  <a:lnTo>
                    <a:pt x="249" y="255"/>
                  </a:lnTo>
                  <a:lnTo>
                    <a:pt x="262" y="245"/>
                  </a:lnTo>
                  <a:lnTo>
                    <a:pt x="258" y="241"/>
                  </a:lnTo>
                  <a:lnTo>
                    <a:pt x="255" y="239"/>
                  </a:lnTo>
                  <a:lnTo>
                    <a:pt x="244" y="232"/>
                  </a:lnTo>
                  <a:lnTo>
                    <a:pt x="236" y="245"/>
                  </a:lnTo>
                  <a:lnTo>
                    <a:pt x="248" y="234"/>
                  </a:lnTo>
                  <a:lnTo>
                    <a:pt x="236" y="222"/>
                  </a:lnTo>
                  <a:lnTo>
                    <a:pt x="232" y="222"/>
                  </a:lnTo>
                  <a:lnTo>
                    <a:pt x="227" y="220"/>
                  </a:lnTo>
                  <a:lnTo>
                    <a:pt x="222" y="234"/>
                  </a:lnTo>
                  <a:lnTo>
                    <a:pt x="234" y="224"/>
                  </a:lnTo>
                  <a:lnTo>
                    <a:pt x="225" y="215"/>
                  </a:lnTo>
                  <a:lnTo>
                    <a:pt x="229" y="218"/>
                  </a:lnTo>
                  <a:lnTo>
                    <a:pt x="223" y="213"/>
                  </a:lnTo>
                  <a:lnTo>
                    <a:pt x="213" y="204"/>
                  </a:lnTo>
                  <a:lnTo>
                    <a:pt x="211" y="203"/>
                  </a:lnTo>
                  <a:lnTo>
                    <a:pt x="211" y="204"/>
                  </a:lnTo>
                  <a:lnTo>
                    <a:pt x="206" y="201"/>
                  </a:lnTo>
                  <a:lnTo>
                    <a:pt x="197" y="213"/>
                  </a:lnTo>
                  <a:lnTo>
                    <a:pt x="209" y="203"/>
                  </a:lnTo>
                  <a:lnTo>
                    <a:pt x="206" y="199"/>
                  </a:lnTo>
                  <a:lnTo>
                    <a:pt x="202" y="197"/>
                  </a:lnTo>
                  <a:lnTo>
                    <a:pt x="197" y="194"/>
                  </a:lnTo>
                  <a:lnTo>
                    <a:pt x="188" y="206"/>
                  </a:lnTo>
                  <a:lnTo>
                    <a:pt x="202" y="197"/>
                  </a:lnTo>
                  <a:lnTo>
                    <a:pt x="199" y="192"/>
                  </a:lnTo>
                  <a:lnTo>
                    <a:pt x="197" y="190"/>
                  </a:lnTo>
                  <a:lnTo>
                    <a:pt x="194" y="189"/>
                  </a:lnTo>
                  <a:lnTo>
                    <a:pt x="183" y="182"/>
                  </a:lnTo>
                  <a:lnTo>
                    <a:pt x="174" y="194"/>
                  </a:lnTo>
                  <a:lnTo>
                    <a:pt x="187" y="184"/>
                  </a:lnTo>
                  <a:lnTo>
                    <a:pt x="164" y="161"/>
                  </a:lnTo>
                  <a:lnTo>
                    <a:pt x="160" y="159"/>
                  </a:lnTo>
                  <a:lnTo>
                    <a:pt x="155" y="156"/>
                  </a:lnTo>
                  <a:lnTo>
                    <a:pt x="147" y="168"/>
                  </a:lnTo>
                  <a:lnTo>
                    <a:pt x="159" y="157"/>
                  </a:lnTo>
                  <a:lnTo>
                    <a:pt x="131" y="129"/>
                  </a:lnTo>
                  <a:lnTo>
                    <a:pt x="119" y="140"/>
                  </a:lnTo>
                  <a:lnTo>
                    <a:pt x="131" y="129"/>
                  </a:lnTo>
                  <a:lnTo>
                    <a:pt x="117" y="114"/>
                  </a:lnTo>
                  <a:lnTo>
                    <a:pt x="110" y="107"/>
                  </a:lnTo>
                  <a:lnTo>
                    <a:pt x="117" y="114"/>
                  </a:lnTo>
                  <a:lnTo>
                    <a:pt x="106" y="103"/>
                  </a:lnTo>
                  <a:lnTo>
                    <a:pt x="94" y="114"/>
                  </a:lnTo>
                  <a:lnTo>
                    <a:pt x="108" y="105"/>
                  </a:lnTo>
                  <a:lnTo>
                    <a:pt x="105" y="100"/>
                  </a:lnTo>
                  <a:lnTo>
                    <a:pt x="92" y="88"/>
                  </a:lnTo>
                  <a:lnTo>
                    <a:pt x="80" y="98"/>
                  </a:lnTo>
                  <a:lnTo>
                    <a:pt x="94" y="89"/>
                  </a:lnTo>
                  <a:lnTo>
                    <a:pt x="91" y="84"/>
                  </a:lnTo>
                  <a:lnTo>
                    <a:pt x="84" y="77"/>
                  </a:lnTo>
                  <a:lnTo>
                    <a:pt x="71" y="88"/>
                  </a:lnTo>
                  <a:lnTo>
                    <a:pt x="84" y="79"/>
                  </a:lnTo>
                  <a:lnTo>
                    <a:pt x="75" y="68"/>
                  </a:lnTo>
                  <a:lnTo>
                    <a:pt x="71" y="63"/>
                  </a:lnTo>
                  <a:lnTo>
                    <a:pt x="75" y="67"/>
                  </a:lnTo>
                  <a:lnTo>
                    <a:pt x="70" y="61"/>
                  </a:lnTo>
                  <a:lnTo>
                    <a:pt x="57" y="72"/>
                  </a:lnTo>
                  <a:lnTo>
                    <a:pt x="70" y="63"/>
                  </a:lnTo>
                  <a:lnTo>
                    <a:pt x="64" y="56"/>
                  </a:lnTo>
                  <a:lnTo>
                    <a:pt x="63" y="53"/>
                  </a:lnTo>
                  <a:lnTo>
                    <a:pt x="64" y="54"/>
                  </a:lnTo>
                  <a:lnTo>
                    <a:pt x="59" y="49"/>
                  </a:lnTo>
                  <a:lnTo>
                    <a:pt x="47" y="60"/>
                  </a:lnTo>
                  <a:lnTo>
                    <a:pt x="61" y="53"/>
                  </a:lnTo>
                  <a:lnTo>
                    <a:pt x="56" y="42"/>
                  </a:lnTo>
                  <a:lnTo>
                    <a:pt x="51" y="37"/>
                  </a:lnTo>
                  <a:lnTo>
                    <a:pt x="38" y="47"/>
                  </a:lnTo>
                  <a:lnTo>
                    <a:pt x="52" y="39"/>
                  </a:lnTo>
                  <a:lnTo>
                    <a:pt x="49" y="33"/>
                  </a:lnTo>
                  <a:lnTo>
                    <a:pt x="51" y="37"/>
                  </a:lnTo>
                  <a:lnTo>
                    <a:pt x="47" y="33"/>
                  </a:lnTo>
                  <a:lnTo>
                    <a:pt x="37" y="19"/>
                  </a:lnTo>
                  <a:lnTo>
                    <a:pt x="42" y="25"/>
                  </a:lnTo>
                  <a:lnTo>
                    <a:pt x="31" y="12"/>
                  </a:lnTo>
                  <a:lnTo>
                    <a:pt x="19" y="23"/>
                  </a:lnTo>
                  <a:lnTo>
                    <a:pt x="33" y="16"/>
                  </a:lnTo>
                  <a:lnTo>
                    <a:pt x="28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114"/>
            <p:cNvSpPr>
              <a:spLocks/>
            </p:cNvSpPr>
            <p:nvPr/>
          </p:nvSpPr>
          <p:spPr bwMode="auto">
            <a:xfrm>
              <a:off x="3497" y="3237"/>
              <a:ext cx="248" cy="81"/>
            </a:xfrm>
            <a:custGeom>
              <a:avLst/>
              <a:gdLst>
                <a:gd name="T0" fmla="*/ 9 w 496"/>
                <a:gd name="T1" fmla="*/ 33 h 163"/>
                <a:gd name="T2" fmla="*/ 33 w 496"/>
                <a:gd name="T3" fmla="*/ 25 h 163"/>
                <a:gd name="T4" fmla="*/ 38 w 496"/>
                <a:gd name="T5" fmla="*/ 46 h 163"/>
                <a:gd name="T6" fmla="*/ 57 w 496"/>
                <a:gd name="T7" fmla="*/ 35 h 163"/>
                <a:gd name="T8" fmla="*/ 80 w 496"/>
                <a:gd name="T9" fmla="*/ 61 h 163"/>
                <a:gd name="T10" fmla="*/ 99 w 496"/>
                <a:gd name="T11" fmla="*/ 68 h 163"/>
                <a:gd name="T12" fmla="*/ 119 w 496"/>
                <a:gd name="T13" fmla="*/ 56 h 163"/>
                <a:gd name="T14" fmla="*/ 136 w 496"/>
                <a:gd name="T15" fmla="*/ 81 h 163"/>
                <a:gd name="T16" fmla="*/ 155 w 496"/>
                <a:gd name="T17" fmla="*/ 88 h 163"/>
                <a:gd name="T18" fmla="*/ 180 w 496"/>
                <a:gd name="T19" fmla="*/ 77 h 163"/>
                <a:gd name="T20" fmla="*/ 194 w 496"/>
                <a:gd name="T21" fmla="*/ 81 h 163"/>
                <a:gd name="T22" fmla="*/ 213 w 496"/>
                <a:gd name="T23" fmla="*/ 86 h 163"/>
                <a:gd name="T24" fmla="*/ 225 w 496"/>
                <a:gd name="T25" fmla="*/ 105 h 163"/>
                <a:gd name="T26" fmla="*/ 242 w 496"/>
                <a:gd name="T27" fmla="*/ 110 h 163"/>
                <a:gd name="T28" fmla="*/ 274 w 496"/>
                <a:gd name="T29" fmla="*/ 117 h 163"/>
                <a:gd name="T30" fmla="*/ 277 w 496"/>
                <a:gd name="T31" fmla="*/ 121 h 163"/>
                <a:gd name="T32" fmla="*/ 311 w 496"/>
                <a:gd name="T33" fmla="*/ 110 h 163"/>
                <a:gd name="T34" fmla="*/ 338 w 496"/>
                <a:gd name="T35" fmla="*/ 133 h 163"/>
                <a:gd name="T36" fmla="*/ 358 w 496"/>
                <a:gd name="T37" fmla="*/ 138 h 163"/>
                <a:gd name="T38" fmla="*/ 380 w 496"/>
                <a:gd name="T39" fmla="*/ 142 h 163"/>
                <a:gd name="T40" fmla="*/ 401 w 496"/>
                <a:gd name="T41" fmla="*/ 129 h 163"/>
                <a:gd name="T42" fmla="*/ 408 w 496"/>
                <a:gd name="T43" fmla="*/ 149 h 163"/>
                <a:gd name="T44" fmla="*/ 433 w 496"/>
                <a:gd name="T45" fmla="*/ 152 h 163"/>
                <a:gd name="T46" fmla="*/ 443 w 496"/>
                <a:gd name="T47" fmla="*/ 156 h 163"/>
                <a:gd name="T48" fmla="*/ 468 w 496"/>
                <a:gd name="T49" fmla="*/ 159 h 163"/>
                <a:gd name="T50" fmla="*/ 485 w 496"/>
                <a:gd name="T51" fmla="*/ 161 h 163"/>
                <a:gd name="T52" fmla="*/ 490 w 496"/>
                <a:gd name="T53" fmla="*/ 147 h 163"/>
                <a:gd name="T54" fmla="*/ 480 w 496"/>
                <a:gd name="T55" fmla="*/ 128 h 163"/>
                <a:gd name="T56" fmla="*/ 462 w 496"/>
                <a:gd name="T57" fmla="*/ 126 h 163"/>
                <a:gd name="T58" fmla="*/ 438 w 496"/>
                <a:gd name="T59" fmla="*/ 138 h 163"/>
                <a:gd name="T60" fmla="*/ 422 w 496"/>
                <a:gd name="T61" fmla="*/ 121 h 163"/>
                <a:gd name="T62" fmla="*/ 405 w 496"/>
                <a:gd name="T63" fmla="*/ 115 h 163"/>
                <a:gd name="T64" fmla="*/ 391 w 496"/>
                <a:gd name="T65" fmla="*/ 114 h 163"/>
                <a:gd name="T66" fmla="*/ 372 w 496"/>
                <a:gd name="T67" fmla="*/ 108 h 163"/>
                <a:gd name="T68" fmla="*/ 361 w 496"/>
                <a:gd name="T69" fmla="*/ 105 h 163"/>
                <a:gd name="T70" fmla="*/ 335 w 496"/>
                <a:gd name="T71" fmla="*/ 117 h 163"/>
                <a:gd name="T72" fmla="*/ 316 w 496"/>
                <a:gd name="T73" fmla="*/ 96 h 163"/>
                <a:gd name="T74" fmla="*/ 288 w 496"/>
                <a:gd name="T75" fmla="*/ 91 h 163"/>
                <a:gd name="T76" fmla="*/ 284 w 496"/>
                <a:gd name="T77" fmla="*/ 89 h 163"/>
                <a:gd name="T78" fmla="*/ 267 w 496"/>
                <a:gd name="T79" fmla="*/ 84 h 163"/>
                <a:gd name="T80" fmla="*/ 249 w 496"/>
                <a:gd name="T81" fmla="*/ 79 h 163"/>
                <a:gd name="T82" fmla="*/ 235 w 496"/>
                <a:gd name="T83" fmla="*/ 75 h 163"/>
                <a:gd name="T84" fmla="*/ 220 w 496"/>
                <a:gd name="T85" fmla="*/ 72 h 163"/>
                <a:gd name="T86" fmla="*/ 201 w 496"/>
                <a:gd name="T87" fmla="*/ 67 h 163"/>
                <a:gd name="T88" fmla="*/ 187 w 496"/>
                <a:gd name="T89" fmla="*/ 63 h 163"/>
                <a:gd name="T90" fmla="*/ 160 w 496"/>
                <a:gd name="T91" fmla="*/ 72 h 163"/>
                <a:gd name="T92" fmla="*/ 146 w 496"/>
                <a:gd name="T93" fmla="*/ 51 h 163"/>
                <a:gd name="T94" fmla="*/ 134 w 496"/>
                <a:gd name="T95" fmla="*/ 46 h 163"/>
                <a:gd name="T96" fmla="*/ 105 w 496"/>
                <a:gd name="T97" fmla="*/ 53 h 163"/>
                <a:gd name="T98" fmla="*/ 91 w 496"/>
                <a:gd name="T99" fmla="*/ 32 h 163"/>
                <a:gd name="T100" fmla="*/ 73 w 496"/>
                <a:gd name="T101" fmla="*/ 25 h 163"/>
                <a:gd name="T102" fmla="*/ 54 w 496"/>
                <a:gd name="T103" fmla="*/ 18 h 163"/>
                <a:gd name="T104" fmla="*/ 38 w 496"/>
                <a:gd name="T105" fmla="*/ 11 h 163"/>
                <a:gd name="T106" fmla="*/ 30 w 496"/>
                <a:gd name="T107" fmla="*/ 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163">
                  <a:moveTo>
                    <a:pt x="10" y="0"/>
                  </a:moveTo>
                  <a:lnTo>
                    <a:pt x="0" y="30"/>
                  </a:lnTo>
                  <a:lnTo>
                    <a:pt x="5" y="32"/>
                  </a:lnTo>
                  <a:lnTo>
                    <a:pt x="10" y="16"/>
                  </a:lnTo>
                  <a:lnTo>
                    <a:pt x="3" y="30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9" y="37"/>
                  </a:lnTo>
                  <a:lnTo>
                    <a:pt x="24" y="21"/>
                  </a:lnTo>
                  <a:lnTo>
                    <a:pt x="16" y="35"/>
                  </a:lnTo>
                  <a:lnTo>
                    <a:pt x="21" y="39"/>
                  </a:lnTo>
                  <a:lnTo>
                    <a:pt x="24" y="40"/>
                  </a:lnTo>
                  <a:lnTo>
                    <a:pt x="33" y="40"/>
                  </a:lnTo>
                  <a:lnTo>
                    <a:pt x="33" y="25"/>
                  </a:lnTo>
                  <a:lnTo>
                    <a:pt x="28" y="40"/>
                  </a:lnTo>
                  <a:lnTo>
                    <a:pt x="33" y="42"/>
                  </a:lnTo>
                  <a:lnTo>
                    <a:pt x="38" y="26"/>
                  </a:lnTo>
                  <a:lnTo>
                    <a:pt x="30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38" y="46"/>
                  </a:lnTo>
                  <a:lnTo>
                    <a:pt x="43" y="47"/>
                  </a:lnTo>
                  <a:lnTo>
                    <a:pt x="49" y="32"/>
                  </a:lnTo>
                  <a:lnTo>
                    <a:pt x="42" y="46"/>
                  </a:lnTo>
                  <a:lnTo>
                    <a:pt x="45" y="47"/>
                  </a:lnTo>
                  <a:lnTo>
                    <a:pt x="47" y="49"/>
                  </a:lnTo>
                  <a:lnTo>
                    <a:pt x="52" y="51"/>
                  </a:lnTo>
                  <a:lnTo>
                    <a:pt x="57" y="35"/>
                  </a:lnTo>
                  <a:lnTo>
                    <a:pt x="52" y="51"/>
                  </a:lnTo>
                  <a:lnTo>
                    <a:pt x="61" y="54"/>
                  </a:lnTo>
                  <a:lnTo>
                    <a:pt x="56" y="53"/>
                  </a:lnTo>
                  <a:lnTo>
                    <a:pt x="71" y="58"/>
                  </a:lnTo>
                  <a:lnTo>
                    <a:pt x="77" y="42"/>
                  </a:lnTo>
                  <a:lnTo>
                    <a:pt x="71" y="58"/>
                  </a:lnTo>
                  <a:lnTo>
                    <a:pt x="80" y="61"/>
                  </a:lnTo>
                  <a:lnTo>
                    <a:pt x="75" y="60"/>
                  </a:lnTo>
                  <a:lnTo>
                    <a:pt x="85" y="63"/>
                  </a:lnTo>
                  <a:lnTo>
                    <a:pt x="91" y="47"/>
                  </a:lnTo>
                  <a:lnTo>
                    <a:pt x="84" y="61"/>
                  </a:lnTo>
                  <a:lnTo>
                    <a:pt x="87" y="63"/>
                  </a:lnTo>
                  <a:lnTo>
                    <a:pt x="89" y="65"/>
                  </a:lnTo>
                  <a:lnTo>
                    <a:pt x="99" y="68"/>
                  </a:lnTo>
                  <a:lnTo>
                    <a:pt x="98" y="67"/>
                  </a:lnTo>
                  <a:lnTo>
                    <a:pt x="101" y="68"/>
                  </a:lnTo>
                  <a:lnTo>
                    <a:pt x="110" y="70"/>
                  </a:lnTo>
                  <a:lnTo>
                    <a:pt x="113" y="54"/>
                  </a:lnTo>
                  <a:lnTo>
                    <a:pt x="108" y="70"/>
                  </a:lnTo>
                  <a:lnTo>
                    <a:pt x="113" y="72"/>
                  </a:lnTo>
                  <a:lnTo>
                    <a:pt x="119" y="56"/>
                  </a:lnTo>
                  <a:lnTo>
                    <a:pt x="113" y="72"/>
                  </a:lnTo>
                  <a:lnTo>
                    <a:pt x="122" y="75"/>
                  </a:lnTo>
                  <a:lnTo>
                    <a:pt x="117" y="74"/>
                  </a:lnTo>
                  <a:lnTo>
                    <a:pt x="127" y="77"/>
                  </a:lnTo>
                  <a:lnTo>
                    <a:pt x="133" y="61"/>
                  </a:lnTo>
                  <a:lnTo>
                    <a:pt x="127" y="77"/>
                  </a:lnTo>
                  <a:lnTo>
                    <a:pt x="136" y="81"/>
                  </a:lnTo>
                  <a:lnTo>
                    <a:pt x="131" y="79"/>
                  </a:lnTo>
                  <a:lnTo>
                    <a:pt x="141" y="82"/>
                  </a:lnTo>
                  <a:lnTo>
                    <a:pt x="146" y="67"/>
                  </a:lnTo>
                  <a:lnTo>
                    <a:pt x="141" y="82"/>
                  </a:lnTo>
                  <a:lnTo>
                    <a:pt x="150" y="86"/>
                  </a:lnTo>
                  <a:lnTo>
                    <a:pt x="145" y="84"/>
                  </a:lnTo>
                  <a:lnTo>
                    <a:pt x="155" y="88"/>
                  </a:lnTo>
                  <a:lnTo>
                    <a:pt x="166" y="88"/>
                  </a:lnTo>
                  <a:lnTo>
                    <a:pt x="166" y="72"/>
                  </a:lnTo>
                  <a:lnTo>
                    <a:pt x="159" y="86"/>
                  </a:lnTo>
                  <a:lnTo>
                    <a:pt x="162" y="88"/>
                  </a:lnTo>
                  <a:lnTo>
                    <a:pt x="164" y="89"/>
                  </a:lnTo>
                  <a:lnTo>
                    <a:pt x="174" y="93"/>
                  </a:lnTo>
                  <a:lnTo>
                    <a:pt x="180" y="77"/>
                  </a:lnTo>
                  <a:lnTo>
                    <a:pt x="173" y="91"/>
                  </a:lnTo>
                  <a:lnTo>
                    <a:pt x="180" y="94"/>
                  </a:lnTo>
                  <a:lnTo>
                    <a:pt x="188" y="94"/>
                  </a:lnTo>
                  <a:lnTo>
                    <a:pt x="188" y="79"/>
                  </a:lnTo>
                  <a:lnTo>
                    <a:pt x="183" y="94"/>
                  </a:lnTo>
                  <a:lnTo>
                    <a:pt x="188" y="96"/>
                  </a:lnTo>
                  <a:lnTo>
                    <a:pt x="194" y="81"/>
                  </a:lnTo>
                  <a:lnTo>
                    <a:pt x="188" y="96"/>
                  </a:lnTo>
                  <a:lnTo>
                    <a:pt x="197" y="100"/>
                  </a:lnTo>
                  <a:lnTo>
                    <a:pt x="208" y="100"/>
                  </a:lnTo>
                  <a:lnTo>
                    <a:pt x="208" y="84"/>
                  </a:lnTo>
                  <a:lnTo>
                    <a:pt x="202" y="100"/>
                  </a:lnTo>
                  <a:lnTo>
                    <a:pt x="208" y="101"/>
                  </a:lnTo>
                  <a:lnTo>
                    <a:pt x="213" y="86"/>
                  </a:lnTo>
                  <a:lnTo>
                    <a:pt x="206" y="100"/>
                  </a:lnTo>
                  <a:lnTo>
                    <a:pt x="209" y="101"/>
                  </a:lnTo>
                  <a:lnTo>
                    <a:pt x="211" y="103"/>
                  </a:lnTo>
                  <a:lnTo>
                    <a:pt x="222" y="107"/>
                  </a:lnTo>
                  <a:lnTo>
                    <a:pt x="232" y="107"/>
                  </a:lnTo>
                  <a:lnTo>
                    <a:pt x="232" y="91"/>
                  </a:lnTo>
                  <a:lnTo>
                    <a:pt x="225" y="105"/>
                  </a:lnTo>
                  <a:lnTo>
                    <a:pt x="229" y="107"/>
                  </a:lnTo>
                  <a:lnTo>
                    <a:pt x="230" y="108"/>
                  </a:lnTo>
                  <a:lnTo>
                    <a:pt x="235" y="110"/>
                  </a:lnTo>
                  <a:lnTo>
                    <a:pt x="246" y="110"/>
                  </a:lnTo>
                  <a:lnTo>
                    <a:pt x="246" y="94"/>
                  </a:lnTo>
                  <a:lnTo>
                    <a:pt x="239" y="108"/>
                  </a:lnTo>
                  <a:lnTo>
                    <a:pt x="242" y="110"/>
                  </a:lnTo>
                  <a:lnTo>
                    <a:pt x="244" y="112"/>
                  </a:lnTo>
                  <a:lnTo>
                    <a:pt x="255" y="115"/>
                  </a:lnTo>
                  <a:lnTo>
                    <a:pt x="263" y="115"/>
                  </a:lnTo>
                  <a:lnTo>
                    <a:pt x="263" y="100"/>
                  </a:lnTo>
                  <a:lnTo>
                    <a:pt x="258" y="115"/>
                  </a:lnTo>
                  <a:lnTo>
                    <a:pt x="263" y="117"/>
                  </a:lnTo>
                  <a:lnTo>
                    <a:pt x="274" y="117"/>
                  </a:lnTo>
                  <a:lnTo>
                    <a:pt x="274" y="101"/>
                  </a:lnTo>
                  <a:lnTo>
                    <a:pt x="269" y="117"/>
                  </a:lnTo>
                  <a:lnTo>
                    <a:pt x="274" y="119"/>
                  </a:lnTo>
                  <a:lnTo>
                    <a:pt x="279" y="103"/>
                  </a:lnTo>
                  <a:lnTo>
                    <a:pt x="272" y="117"/>
                  </a:lnTo>
                  <a:lnTo>
                    <a:pt x="276" y="119"/>
                  </a:lnTo>
                  <a:lnTo>
                    <a:pt x="277" y="121"/>
                  </a:lnTo>
                  <a:lnTo>
                    <a:pt x="283" y="122"/>
                  </a:lnTo>
                  <a:lnTo>
                    <a:pt x="291" y="122"/>
                  </a:lnTo>
                  <a:lnTo>
                    <a:pt x="291" y="107"/>
                  </a:lnTo>
                  <a:lnTo>
                    <a:pt x="286" y="122"/>
                  </a:lnTo>
                  <a:lnTo>
                    <a:pt x="297" y="126"/>
                  </a:lnTo>
                  <a:lnTo>
                    <a:pt x="311" y="126"/>
                  </a:lnTo>
                  <a:lnTo>
                    <a:pt x="311" y="110"/>
                  </a:lnTo>
                  <a:lnTo>
                    <a:pt x="305" y="126"/>
                  </a:lnTo>
                  <a:lnTo>
                    <a:pt x="316" y="129"/>
                  </a:lnTo>
                  <a:lnTo>
                    <a:pt x="325" y="129"/>
                  </a:lnTo>
                  <a:lnTo>
                    <a:pt x="325" y="114"/>
                  </a:lnTo>
                  <a:lnTo>
                    <a:pt x="319" y="129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8" y="117"/>
                  </a:lnTo>
                  <a:lnTo>
                    <a:pt x="333" y="133"/>
                  </a:lnTo>
                  <a:lnTo>
                    <a:pt x="344" y="136"/>
                  </a:lnTo>
                  <a:lnTo>
                    <a:pt x="358" y="136"/>
                  </a:lnTo>
                  <a:lnTo>
                    <a:pt x="358" y="121"/>
                  </a:lnTo>
                  <a:lnTo>
                    <a:pt x="352" y="136"/>
                  </a:lnTo>
                  <a:lnTo>
                    <a:pt x="358" y="138"/>
                  </a:lnTo>
                  <a:lnTo>
                    <a:pt x="363" y="122"/>
                  </a:lnTo>
                  <a:lnTo>
                    <a:pt x="356" y="136"/>
                  </a:lnTo>
                  <a:lnTo>
                    <a:pt x="363" y="140"/>
                  </a:lnTo>
                  <a:lnTo>
                    <a:pt x="372" y="140"/>
                  </a:lnTo>
                  <a:lnTo>
                    <a:pt x="372" y="124"/>
                  </a:lnTo>
                  <a:lnTo>
                    <a:pt x="370" y="140"/>
                  </a:lnTo>
                  <a:lnTo>
                    <a:pt x="380" y="142"/>
                  </a:lnTo>
                  <a:lnTo>
                    <a:pt x="382" y="126"/>
                  </a:lnTo>
                  <a:lnTo>
                    <a:pt x="375" y="140"/>
                  </a:lnTo>
                  <a:lnTo>
                    <a:pt x="379" y="142"/>
                  </a:lnTo>
                  <a:lnTo>
                    <a:pt x="380" y="143"/>
                  </a:lnTo>
                  <a:lnTo>
                    <a:pt x="386" y="145"/>
                  </a:lnTo>
                  <a:lnTo>
                    <a:pt x="401" y="145"/>
                  </a:lnTo>
                  <a:lnTo>
                    <a:pt x="401" y="129"/>
                  </a:lnTo>
                  <a:lnTo>
                    <a:pt x="394" y="143"/>
                  </a:lnTo>
                  <a:lnTo>
                    <a:pt x="401" y="147"/>
                  </a:lnTo>
                  <a:lnTo>
                    <a:pt x="410" y="147"/>
                  </a:lnTo>
                  <a:lnTo>
                    <a:pt x="410" y="131"/>
                  </a:lnTo>
                  <a:lnTo>
                    <a:pt x="403" y="145"/>
                  </a:lnTo>
                  <a:lnTo>
                    <a:pt x="407" y="147"/>
                  </a:lnTo>
                  <a:lnTo>
                    <a:pt x="408" y="149"/>
                  </a:lnTo>
                  <a:lnTo>
                    <a:pt x="414" y="150"/>
                  </a:lnTo>
                  <a:lnTo>
                    <a:pt x="412" y="149"/>
                  </a:lnTo>
                  <a:lnTo>
                    <a:pt x="417" y="150"/>
                  </a:lnTo>
                  <a:lnTo>
                    <a:pt x="427" y="152"/>
                  </a:lnTo>
                  <a:lnTo>
                    <a:pt x="433" y="152"/>
                  </a:lnTo>
                  <a:lnTo>
                    <a:pt x="429" y="152"/>
                  </a:lnTo>
                  <a:lnTo>
                    <a:pt x="433" y="152"/>
                  </a:lnTo>
                  <a:lnTo>
                    <a:pt x="433" y="136"/>
                  </a:lnTo>
                  <a:lnTo>
                    <a:pt x="427" y="152"/>
                  </a:lnTo>
                  <a:lnTo>
                    <a:pt x="433" y="154"/>
                  </a:lnTo>
                  <a:lnTo>
                    <a:pt x="443" y="154"/>
                  </a:lnTo>
                  <a:lnTo>
                    <a:pt x="443" y="138"/>
                  </a:lnTo>
                  <a:lnTo>
                    <a:pt x="436" y="152"/>
                  </a:lnTo>
                  <a:lnTo>
                    <a:pt x="443" y="156"/>
                  </a:lnTo>
                  <a:lnTo>
                    <a:pt x="457" y="156"/>
                  </a:lnTo>
                  <a:lnTo>
                    <a:pt x="457" y="140"/>
                  </a:lnTo>
                  <a:lnTo>
                    <a:pt x="452" y="156"/>
                  </a:lnTo>
                  <a:lnTo>
                    <a:pt x="457" y="157"/>
                  </a:lnTo>
                  <a:lnTo>
                    <a:pt x="455" y="156"/>
                  </a:lnTo>
                  <a:lnTo>
                    <a:pt x="459" y="157"/>
                  </a:lnTo>
                  <a:lnTo>
                    <a:pt x="468" y="159"/>
                  </a:lnTo>
                  <a:lnTo>
                    <a:pt x="473" y="159"/>
                  </a:lnTo>
                  <a:lnTo>
                    <a:pt x="471" y="159"/>
                  </a:lnTo>
                  <a:lnTo>
                    <a:pt x="476" y="159"/>
                  </a:lnTo>
                  <a:lnTo>
                    <a:pt x="476" y="143"/>
                  </a:lnTo>
                  <a:lnTo>
                    <a:pt x="469" y="157"/>
                  </a:lnTo>
                  <a:lnTo>
                    <a:pt x="476" y="161"/>
                  </a:lnTo>
                  <a:lnTo>
                    <a:pt x="485" y="161"/>
                  </a:lnTo>
                  <a:lnTo>
                    <a:pt x="485" y="145"/>
                  </a:lnTo>
                  <a:lnTo>
                    <a:pt x="480" y="161"/>
                  </a:lnTo>
                  <a:lnTo>
                    <a:pt x="485" y="163"/>
                  </a:lnTo>
                  <a:lnTo>
                    <a:pt x="494" y="163"/>
                  </a:lnTo>
                  <a:lnTo>
                    <a:pt x="494" y="131"/>
                  </a:lnTo>
                  <a:lnTo>
                    <a:pt x="490" y="131"/>
                  </a:lnTo>
                  <a:lnTo>
                    <a:pt x="490" y="147"/>
                  </a:lnTo>
                  <a:lnTo>
                    <a:pt x="496" y="133"/>
                  </a:lnTo>
                  <a:lnTo>
                    <a:pt x="490" y="131"/>
                  </a:lnTo>
                  <a:lnTo>
                    <a:pt x="489" y="129"/>
                  </a:lnTo>
                  <a:lnTo>
                    <a:pt x="480" y="129"/>
                  </a:lnTo>
                  <a:lnTo>
                    <a:pt x="480" y="145"/>
                  </a:lnTo>
                  <a:lnTo>
                    <a:pt x="487" y="131"/>
                  </a:lnTo>
                  <a:lnTo>
                    <a:pt x="480" y="128"/>
                  </a:lnTo>
                  <a:lnTo>
                    <a:pt x="471" y="128"/>
                  </a:lnTo>
                  <a:lnTo>
                    <a:pt x="471" y="143"/>
                  </a:lnTo>
                  <a:lnTo>
                    <a:pt x="475" y="129"/>
                  </a:lnTo>
                  <a:lnTo>
                    <a:pt x="466" y="128"/>
                  </a:lnTo>
                  <a:lnTo>
                    <a:pt x="462" y="142"/>
                  </a:lnTo>
                  <a:lnTo>
                    <a:pt x="468" y="128"/>
                  </a:lnTo>
                  <a:lnTo>
                    <a:pt x="462" y="126"/>
                  </a:lnTo>
                  <a:lnTo>
                    <a:pt x="461" y="124"/>
                  </a:lnTo>
                  <a:lnTo>
                    <a:pt x="447" y="124"/>
                  </a:lnTo>
                  <a:lnTo>
                    <a:pt x="447" y="140"/>
                  </a:lnTo>
                  <a:lnTo>
                    <a:pt x="454" y="126"/>
                  </a:lnTo>
                  <a:lnTo>
                    <a:pt x="447" y="122"/>
                  </a:lnTo>
                  <a:lnTo>
                    <a:pt x="438" y="122"/>
                  </a:lnTo>
                  <a:lnTo>
                    <a:pt x="438" y="138"/>
                  </a:lnTo>
                  <a:lnTo>
                    <a:pt x="443" y="124"/>
                  </a:lnTo>
                  <a:lnTo>
                    <a:pt x="438" y="122"/>
                  </a:lnTo>
                  <a:lnTo>
                    <a:pt x="436" y="121"/>
                  </a:lnTo>
                  <a:lnTo>
                    <a:pt x="429" y="121"/>
                  </a:lnTo>
                  <a:lnTo>
                    <a:pt x="429" y="136"/>
                  </a:lnTo>
                  <a:lnTo>
                    <a:pt x="433" y="122"/>
                  </a:lnTo>
                  <a:lnTo>
                    <a:pt x="422" y="121"/>
                  </a:lnTo>
                  <a:lnTo>
                    <a:pt x="419" y="135"/>
                  </a:lnTo>
                  <a:lnTo>
                    <a:pt x="424" y="121"/>
                  </a:lnTo>
                  <a:lnTo>
                    <a:pt x="419" y="119"/>
                  </a:lnTo>
                  <a:lnTo>
                    <a:pt x="414" y="133"/>
                  </a:lnTo>
                  <a:lnTo>
                    <a:pt x="421" y="119"/>
                  </a:lnTo>
                  <a:lnTo>
                    <a:pt x="414" y="115"/>
                  </a:lnTo>
                  <a:lnTo>
                    <a:pt x="405" y="115"/>
                  </a:lnTo>
                  <a:lnTo>
                    <a:pt x="405" y="131"/>
                  </a:lnTo>
                  <a:lnTo>
                    <a:pt x="412" y="117"/>
                  </a:lnTo>
                  <a:lnTo>
                    <a:pt x="405" y="114"/>
                  </a:lnTo>
                  <a:lnTo>
                    <a:pt x="391" y="114"/>
                  </a:lnTo>
                  <a:lnTo>
                    <a:pt x="391" y="129"/>
                  </a:lnTo>
                  <a:lnTo>
                    <a:pt x="396" y="115"/>
                  </a:lnTo>
                  <a:lnTo>
                    <a:pt x="391" y="114"/>
                  </a:lnTo>
                  <a:lnTo>
                    <a:pt x="386" y="128"/>
                  </a:lnTo>
                  <a:lnTo>
                    <a:pt x="393" y="114"/>
                  </a:lnTo>
                  <a:lnTo>
                    <a:pt x="389" y="112"/>
                  </a:lnTo>
                  <a:lnTo>
                    <a:pt x="386" y="112"/>
                  </a:lnTo>
                  <a:lnTo>
                    <a:pt x="375" y="110"/>
                  </a:lnTo>
                  <a:lnTo>
                    <a:pt x="370" y="108"/>
                  </a:lnTo>
                  <a:lnTo>
                    <a:pt x="372" y="108"/>
                  </a:lnTo>
                  <a:lnTo>
                    <a:pt x="366" y="108"/>
                  </a:lnTo>
                  <a:lnTo>
                    <a:pt x="366" y="124"/>
                  </a:lnTo>
                  <a:lnTo>
                    <a:pt x="373" y="110"/>
                  </a:lnTo>
                  <a:lnTo>
                    <a:pt x="370" y="108"/>
                  </a:lnTo>
                  <a:lnTo>
                    <a:pt x="368" y="108"/>
                  </a:lnTo>
                  <a:lnTo>
                    <a:pt x="363" y="107"/>
                  </a:lnTo>
                  <a:lnTo>
                    <a:pt x="361" y="105"/>
                  </a:lnTo>
                  <a:lnTo>
                    <a:pt x="349" y="105"/>
                  </a:lnTo>
                  <a:lnTo>
                    <a:pt x="349" y="121"/>
                  </a:lnTo>
                  <a:lnTo>
                    <a:pt x="354" y="107"/>
                  </a:lnTo>
                  <a:lnTo>
                    <a:pt x="344" y="103"/>
                  </a:lnTo>
                  <a:lnTo>
                    <a:pt x="342" y="101"/>
                  </a:lnTo>
                  <a:lnTo>
                    <a:pt x="335" y="101"/>
                  </a:lnTo>
                  <a:lnTo>
                    <a:pt x="335" y="117"/>
                  </a:lnTo>
                  <a:lnTo>
                    <a:pt x="340" y="103"/>
                  </a:lnTo>
                  <a:lnTo>
                    <a:pt x="330" y="100"/>
                  </a:lnTo>
                  <a:lnTo>
                    <a:pt x="328" y="98"/>
                  </a:lnTo>
                  <a:lnTo>
                    <a:pt x="321" y="98"/>
                  </a:lnTo>
                  <a:lnTo>
                    <a:pt x="321" y="114"/>
                  </a:lnTo>
                  <a:lnTo>
                    <a:pt x="326" y="100"/>
                  </a:lnTo>
                  <a:lnTo>
                    <a:pt x="316" y="96"/>
                  </a:lnTo>
                  <a:lnTo>
                    <a:pt x="314" y="94"/>
                  </a:lnTo>
                  <a:lnTo>
                    <a:pt x="302" y="94"/>
                  </a:lnTo>
                  <a:lnTo>
                    <a:pt x="302" y="110"/>
                  </a:lnTo>
                  <a:lnTo>
                    <a:pt x="307" y="96"/>
                  </a:lnTo>
                  <a:lnTo>
                    <a:pt x="297" y="93"/>
                  </a:lnTo>
                  <a:lnTo>
                    <a:pt x="295" y="91"/>
                  </a:lnTo>
                  <a:lnTo>
                    <a:pt x="288" y="91"/>
                  </a:lnTo>
                  <a:lnTo>
                    <a:pt x="288" y="107"/>
                  </a:lnTo>
                  <a:lnTo>
                    <a:pt x="293" y="93"/>
                  </a:lnTo>
                  <a:lnTo>
                    <a:pt x="288" y="91"/>
                  </a:lnTo>
                  <a:lnTo>
                    <a:pt x="283" y="105"/>
                  </a:lnTo>
                  <a:lnTo>
                    <a:pt x="290" y="91"/>
                  </a:lnTo>
                  <a:lnTo>
                    <a:pt x="286" y="89"/>
                  </a:lnTo>
                  <a:lnTo>
                    <a:pt x="284" y="89"/>
                  </a:lnTo>
                  <a:lnTo>
                    <a:pt x="279" y="88"/>
                  </a:lnTo>
                  <a:lnTo>
                    <a:pt x="277" y="86"/>
                  </a:lnTo>
                  <a:lnTo>
                    <a:pt x="269" y="86"/>
                  </a:lnTo>
                  <a:lnTo>
                    <a:pt x="269" y="101"/>
                  </a:lnTo>
                  <a:lnTo>
                    <a:pt x="274" y="88"/>
                  </a:lnTo>
                  <a:lnTo>
                    <a:pt x="269" y="86"/>
                  </a:lnTo>
                  <a:lnTo>
                    <a:pt x="267" y="84"/>
                  </a:lnTo>
                  <a:lnTo>
                    <a:pt x="260" y="84"/>
                  </a:lnTo>
                  <a:lnTo>
                    <a:pt x="260" y="100"/>
                  </a:lnTo>
                  <a:lnTo>
                    <a:pt x="265" y="86"/>
                  </a:lnTo>
                  <a:lnTo>
                    <a:pt x="255" y="82"/>
                  </a:lnTo>
                  <a:lnTo>
                    <a:pt x="249" y="96"/>
                  </a:lnTo>
                  <a:lnTo>
                    <a:pt x="256" y="82"/>
                  </a:lnTo>
                  <a:lnTo>
                    <a:pt x="249" y="79"/>
                  </a:lnTo>
                  <a:lnTo>
                    <a:pt x="241" y="79"/>
                  </a:lnTo>
                  <a:lnTo>
                    <a:pt x="241" y="94"/>
                  </a:lnTo>
                  <a:lnTo>
                    <a:pt x="246" y="81"/>
                  </a:lnTo>
                  <a:lnTo>
                    <a:pt x="241" y="79"/>
                  </a:lnTo>
                  <a:lnTo>
                    <a:pt x="235" y="93"/>
                  </a:lnTo>
                  <a:lnTo>
                    <a:pt x="242" y="79"/>
                  </a:lnTo>
                  <a:lnTo>
                    <a:pt x="235" y="75"/>
                  </a:lnTo>
                  <a:lnTo>
                    <a:pt x="227" y="75"/>
                  </a:lnTo>
                  <a:lnTo>
                    <a:pt x="227" y="91"/>
                  </a:lnTo>
                  <a:lnTo>
                    <a:pt x="232" y="77"/>
                  </a:lnTo>
                  <a:lnTo>
                    <a:pt x="222" y="74"/>
                  </a:lnTo>
                  <a:lnTo>
                    <a:pt x="216" y="88"/>
                  </a:lnTo>
                  <a:lnTo>
                    <a:pt x="223" y="74"/>
                  </a:lnTo>
                  <a:lnTo>
                    <a:pt x="220" y="72"/>
                  </a:lnTo>
                  <a:lnTo>
                    <a:pt x="218" y="72"/>
                  </a:lnTo>
                  <a:lnTo>
                    <a:pt x="213" y="70"/>
                  </a:lnTo>
                  <a:lnTo>
                    <a:pt x="211" y="68"/>
                  </a:lnTo>
                  <a:lnTo>
                    <a:pt x="202" y="68"/>
                  </a:lnTo>
                  <a:lnTo>
                    <a:pt x="202" y="84"/>
                  </a:lnTo>
                  <a:lnTo>
                    <a:pt x="209" y="70"/>
                  </a:lnTo>
                  <a:lnTo>
                    <a:pt x="201" y="67"/>
                  </a:lnTo>
                  <a:lnTo>
                    <a:pt x="204" y="68"/>
                  </a:lnTo>
                  <a:lnTo>
                    <a:pt x="194" y="65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79"/>
                  </a:lnTo>
                  <a:lnTo>
                    <a:pt x="190" y="65"/>
                  </a:lnTo>
                  <a:lnTo>
                    <a:pt x="187" y="63"/>
                  </a:lnTo>
                  <a:lnTo>
                    <a:pt x="185" y="63"/>
                  </a:lnTo>
                  <a:lnTo>
                    <a:pt x="174" y="60"/>
                  </a:lnTo>
                  <a:lnTo>
                    <a:pt x="169" y="74"/>
                  </a:lnTo>
                  <a:lnTo>
                    <a:pt x="176" y="60"/>
                  </a:lnTo>
                  <a:lnTo>
                    <a:pt x="169" y="56"/>
                  </a:lnTo>
                  <a:lnTo>
                    <a:pt x="160" y="56"/>
                  </a:lnTo>
                  <a:lnTo>
                    <a:pt x="160" y="72"/>
                  </a:lnTo>
                  <a:lnTo>
                    <a:pt x="166" y="58"/>
                  </a:lnTo>
                  <a:lnTo>
                    <a:pt x="160" y="56"/>
                  </a:lnTo>
                  <a:lnTo>
                    <a:pt x="155" y="70"/>
                  </a:lnTo>
                  <a:lnTo>
                    <a:pt x="162" y="56"/>
                  </a:lnTo>
                  <a:lnTo>
                    <a:pt x="153" y="53"/>
                  </a:lnTo>
                  <a:lnTo>
                    <a:pt x="157" y="54"/>
                  </a:lnTo>
                  <a:lnTo>
                    <a:pt x="146" y="51"/>
                  </a:lnTo>
                  <a:lnTo>
                    <a:pt x="141" y="65"/>
                  </a:lnTo>
                  <a:lnTo>
                    <a:pt x="148" y="51"/>
                  </a:lnTo>
                  <a:lnTo>
                    <a:pt x="139" y="47"/>
                  </a:lnTo>
                  <a:lnTo>
                    <a:pt x="143" y="49"/>
                  </a:lnTo>
                  <a:lnTo>
                    <a:pt x="133" y="46"/>
                  </a:lnTo>
                  <a:lnTo>
                    <a:pt x="127" y="60"/>
                  </a:lnTo>
                  <a:lnTo>
                    <a:pt x="134" y="46"/>
                  </a:lnTo>
                  <a:lnTo>
                    <a:pt x="126" y="42"/>
                  </a:lnTo>
                  <a:lnTo>
                    <a:pt x="129" y="44"/>
                  </a:lnTo>
                  <a:lnTo>
                    <a:pt x="119" y="40"/>
                  </a:lnTo>
                  <a:lnTo>
                    <a:pt x="122" y="40"/>
                  </a:lnTo>
                  <a:lnTo>
                    <a:pt x="117" y="40"/>
                  </a:lnTo>
                  <a:lnTo>
                    <a:pt x="108" y="39"/>
                  </a:lnTo>
                  <a:lnTo>
                    <a:pt x="105" y="53"/>
                  </a:lnTo>
                  <a:lnTo>
                    <a:pt x="110" y="39"/>
                  </a:lnTo>
                  <a:lnTo>
                    <a:pt x="99" y="35"/>
                  </a:lnTo>
                  <a:lnTo>
                    <a:pt x="94" y="49"/>
                  </a:lnTo>
                  <a:lnTo>
                    <a:pt x="101" y="35"/>
                  </a:lnTo>
                  <a:lnTo>
                    <a:pt x="98" y="33"/>
                  </a:lnTo>
                  <a:lnTo>
                    <a:pt x="96" y="33"/>
                  </a:lnTo>
                  <a:lnTo>
                    <a:pt x="91" y="32"/>
                  </a:lnTo>
                  <a:lnTo>
                    <a:pt x="85" y="46"/>
                  </a:lnTo>
                  <a:lnTo>
                    <a:pt x="92" y="32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71" y="25"/>
                  </a:lnTo>
                  <a:lnTo>
                    <a:pt x="66" y="39"/>
                  </a:lnTo>
                  <a:lnTo>
                    <a:pt x="73" y="25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57" y="19"/>
                  </a:lnTo>
                  <a:lnTo>
                    <a:pt x="52" y="33"/>
                  </a:lnTo>
                  <a:lnTo>
                    <a:pt x="59" y="19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49" y="16"/>
                  </a:lnTo>
                  <a:lnTo>
                    <a:pt x="43" y="30"/>
                  </a:lnTo>
                  <a:lnTo>
                    <a:pt x="52" y="18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30" y="9"/>
                  </a:lnTo>
                  <a:lnTo>
                    <a:pt x="30" y="25"/>
                  </a:lnTo>
                  <a:lnTo>
                    <a:pt x="38" y="12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19" y="4"/>
                  </a:lnTo>
                  <a:lnTo>
                    <a:pt x="14" y="1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115"/>
            <p:cNvSpPr>
              <a:spLocks/>
            </p:cNvSpPr>
            <p:nvPr/>
          </p:nvSpPr>
          <p:spPr bwMode="auto">
            <a:xfrm>
              <a:off x="3741" y="3303"/>
              <a:ext cx="248" cy="41"/>
            </a:xfrm>
            <a:custGeom>
              <a:avLst/>
              <a:gdLst>
                <a:gd name="T0" fmla="*/ 15 w 495"/>
                <a:gd name="T1" fmla="*/ 16 h 82"/>
                <a:gd name="T2" fmla="*/ 29 w 495"/>
                <a:gd name="T3" fmla="*/ 33 h 82"/>
                <a:gd name="T4" fmla="*/ 43 w 495"/>
                <a:gd name="T5" fmla="*/ 19 h 82"/>
                <a:gd name="T6" fmla="*/ 54 w 495"/>
                <a:gd name="T7" fmla="*/ 38 h 82"/>
                <a:gd name="T8" fmla="*/ 57 w 495"/>
                <a:gd name="T9" fmla="*/ 38 h 82"/>
                <a:gd name="T10" fmla="*/ 76 w 495"/>
                <a:gd name="T11" fmla="*/ 42 h 82"/>
                <a:gd name="T12" fmla="*/ 104 w 495"/>
                <a:gd name="T13" fmla="*/ 44 h 82"/>
                <a:gd name="T14" fmla="*/ 113 w 495"/>
                <a:gd name="T15" fmla="*/ 30 h 82"/>
                <a:gd name="T16" fmla="*/ 122 w 495"/>
                <a:gd name="T17" fmla="*/ 47 h 82"/>
                <a:gd name="T18" fmla="*/ 143 w 495"/>
                <a:gd name="T19" fmla="*/ 51 h 82"/>
                <a:gd name="T20" fmla="*/ 174 w 495"/>
                <a:gd name="T21" fmla="*/ 52 h 82"/>
                <a:gd name="T22" fmla="*/ 185 w 495"/>
                <a:gd name="T23" fmla="*/ 54 h 82"/>
                <a:gd name="T24" fmla="*/ 204 w 495"/>
                <a:gd name="T25" fmla="*/ 56 h 82"/>
                <a:gd name="T26" fmla="*/ 218 w 495"/>
                <a:gd name="T27" fmla="*/ 42 h 82"/>
                <a:gd name="T28" fmla="*/ 225 w 495"/>
                <a:gd name="T29" fmla="*/ 57 h 82"/>
                <a:gd name="T30" fmla="*/ 254 w 495"/>
                <a:gd name="T31" fmla="*/ 63 h 82"/>
                <a:gd name="T32" fmla="*/ 288 w 495"/>
                <a:gd name="T33" fmla="*/ 64 h 82"/>
                <a:gd name="T34" fmla="*/ 298 w 495"/>
                <a:gd name="T35" fmla="*/ 66 h 82"/>
                <a:gd name="T36" fmla="*/ 321 w 495"/>
                <a:gd name="T37" fmla="*/ 68 h 82"/>
                <a:gd name="T38" fmla="*/ 349 w 495"/>
                <a:gd name="T39" fmla="*/ 54 h 82"/>
                <a:gd name="T40" fmla="*/ 363 w 495"/>
                <a:gd name="T41" fmla="*/ 71 h 82"/>
                <a:gd name="T42" fmla="*/ 387 w 495"/>
                <a:gd name="T43" fmla="*/ 75 h 82"/>
                <a:gd name="T44" fmla="*/ 429 w 495"/>
                <a:gd name="T45" fmla="*/ 77 h 82"/>
                <a:gd name="T46" fmla="*/ 448 w 495"/>
                <a:gd name="T47" fmla="*/ 63 h 82"/>
                <a:gd name="T48" fmla="*/ 474 w 495"/>
                <a:gd name="T49" fmla="*/ 78 h 82"/>
                <a:gd name="T50" fmla="*/ 485 w 495"/>
                <a:gd name="T51" fmla="*/ 66 h 82"/>
                <a:gd name="T52" fmla="*/ 459 w 495"/>
                <a:gd name="T53" fmla="*/ 51 h 82"/>
                <a:gd name="T54" fmla="*/ 439 w 495"/>
                <a:gd name="T55" fmla="*/ 49 h 82"/>
                <a:gd name="T56" fmla="*/ 417 w 495"/>
                <a:gd name="T57" fmla="*/ 47 h 82"/>
                <a:gd name="T58" fmla="*/ 391 w 495"/>
                <a:gd name="T59" fmla="*/ 42 h 82"/>
                <a:gd name="T60" fmla="*/ 371 w 495"/>
                <a:gd name="T61" fmla="*/ 40 h 82"/>
                <a:gd name="T62" fmla="*/ 352 w 495"/>
                <a:gd name="T63" fmla="*/ 38 h 82"/>
                <a:gd name="T64" fmla="*/ 324 w 495"/>
                <a:gd name="T65" fmla="*/ 37 h 82"/>
                <a:gd name="T66" fmla="*/ 305 w 495"/>
                <a:gd name="T67" fmla="*/ 35 h 82"/>
                <a:gd name="T68" fmla="*/ 286 w 495"/>
                <a:gd name="T69" fmla="*/ 33 h 82"/>
                <a:gd name="T70" fmla="*/ 274 w 495"/>
                <a:gd name="T71" fmla="*/ 33 h 82"/>
                <a:gd name="T72" fmla="*/ 260 w 495"/>
                <a:gd name="T73" fmla="*/ 31 h 82"/>
                <a:gd name="T74" fmla="*/ 235 w 495"/>
                <a:gd name="T75" fmla="*/ 28 h 82"/>
                <a:gd name="T76" fmla="*/ 221 w 495"/>
                <a:gd name="T77" fmla="*/ 26 h 82"/>
                <a:gd name="T78" fmla="*/ 193 w 495"/>
                <a:gd name="T79" fmla="*/ 24 h 82"/>
                <a:gd name="T80" fmla="*/ 185 w 495"/>
                <a:gd name="T81" fmla="*/ 23 h 82"/>
                <a:gd name="T82" fmla="*/ 174 w 495"/>
                <a:gd name="T83" fmla="*/ 21 h 82"/>
                <a:gd name="T84" fmla="*/ 164 w 495"/>
                <a:gd name="T85" fmla="*/ 19 h 82"/>
                <a:gd name="T86" fmla="*/ 132 w 495"/>
                <a:gd name="T87" fmla="*/ 17 h 82"/>
                <a:gd name="T88" fmla="*/ 118 w 495"/>
                <a:gd name="T89" fmla="*/ 16 h 82"/>
                <a:gd name="T90" fmla="*/ 108 w 495"/>
                <a:gd name="T91" fmla="*/ 14 h 82"/>
                <a:gd name="T92" fmla="*/ 96 w 495"/>
                <a:gd name="T93" fmla="*/ 28 h 82"/>
                <a:gd name="T94" fmla="*/ 80 w 495"/>
                <a:gd name="T95" fmla="*/ 26 h 82"/>
                <a:gd name="T96" fmla="*/ 73 w 495"/>
                <a:gd name="T97" fmla="*/ 10 h 82"/>
                <a:gd name="T98" fmla="*/ 61 w 495"/>
                <a:gd name="T99" fmla="*/ 9 h 82"/>
                <a:gd name="T100" fmla="*/ 47 w 495"/>
                <a:gd name="T101" fmla="*/ 3 h 82"/>
                <a:gd name="T102" fmla="*/ 24 w 495"/>
                <a:gd name="T103" fmla="*/ 2 h 82"/>
                <a:gd name="T104" fmla="*/ 10 w 495"/>
                <a:gd name="T10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5" h="82">
                  <a:moveTo>
                    <a:pt x="10" y="0"/>
                  </a:moveTo>
                  <a:lnTo>
                    <a:pt x="0" y="30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5" y="16"/>
                  </a:lnTo>
                  <a:lnTo>
                    <a:pt x="12" y="31"/>
                  </a:lnTo>
                  <a:lnTo>
                    <a:pt x="21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29" y="17"/>
                  </a:lnTo>
                  <a:lnTo>
                    <a:pt x="22" y="31"/>
                  </a:lnTo>
                  <a:lnTo>
                    <a:pt x="29" y="35"/>
                  </a:lnTo>
                  <a:lnTo>
                    <a:pt x="43" y="35"/>
                  </a:lnTo>
                  <a:lnTo>
                    <a:pt x="43" y="19"/>
                  </a:lnTo>
                  <a:lnTo>
                    <a:pt x="38" y="35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45" y="37"/>
                  </a:lnTo>
                  <a:lnTo>
                    <a:pt x="54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62" y="38"/>
                  </a:lnTo>
                  <a:lnTo>
                    <a:pt x="62" y="23"/>
                  </a:lnTo>
                  <a:lnTo>
                    <a:pt x="57" y="38"/>
                  </a:lnTo>
                  <a:lnTo>
                    <a:pt x="62" y="40"/>
                  </a:lnTo>
                  <a:lnTo>
                    <a:pt x="76" y="40"/>
                  </a:lnTo>
                  <a:lnTo>
                    <a:pt x="76" y="2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90" y="42"/>
                  </a:lnTo>
                  <a:lnTo>
                    <a:pt x="90" y="26"/>
                  </a:lnTo>
                  <a:lnTo>
                    <a:pt x="85" y="42"/>
                  </a:lnTo>
                  <a:lnTo>
                    <a:pt x="90" y="44"/>
                  </a:lnTo>
                  <a:lnTo>
                    <a:pt x="104" y="44"/>
                  </a:lnTo>
                  <a:lnTo>
                    <a:pt x="104" y="28"/>
                  </a:lnTo>
                  <a:lnTo>
                    <a:pt x="97" y="42"/>
                  </a:lnTo>
                  <a:lnTo>
                    <a:pt x="104" y="45"/>
                  </a:lnTo>
                  <a:lnTo>
                    <a:pt x="113" y="45"/>
                  </a:lnTo>
                  <a:lnTo>
                    <a:pt x="113" y="30"/>
                  </a:lnTo>
                  <a:lnTo>
                    <a:pt x="108" y="45"/>
                  </a:lnTo>
                  <a:lnTo>
                    <a:pt x="113" y="47"/>
                  </a:lnTo>
                  <a:lnTo>
                    <a:pt x="127" y="47"/>
                  </a:lnTo>
                  <a:lnTo>
                    <a:pt x="127" y="31"/>
                  </a:lnTo>
                  <a:lnTo>
                    <a:pt x="122" y="47"/>
                  </a:lnTo>
                  <a:lnTo>
                    <a:pt x="127" y="49"/>
                  </a:lnTo>
                  <a:lnTo>
                    <a:pt x="143" y="49"/>
                  </a:lnTo>
                  <a:lnTo>
                    <a:pt x="143" y="33"/>
                  </a:lnTo>
                  <a:lnTo>
                    <a:pt x="136" y="47"/>
                  </a:lnTo>
                  <a:lnTo>
                    <a:pt x="143" y="51"/>
                  </a:lnTo>
                  <a:lnTo>
                    <a:pt x="160" y="51"/>
                  </a:lnTo>
                  <a:lnTo>
                    <a:pt x="160" y="35"/>
                  </a:lnTo>
                  <a:lnTo>
                    <a:pt x="155" y="51"/>
                  </a:lnTo>
                  <a:lnTo>
                    <a:pt x="160" y="52"/>
                  </a:lnTo>
                  <a:lnTo>
                    <a:pt x="174" y="52"/>
                  </a:lnTo>
                  <a:lnTo>
                    <a:pt x="174" y="37"/>
                  </a:lnTo>
                  <a:lnTo>
                    <a:pt x="172" y="52"/>
                  </a:lnTo>
                  <a:lnTo>
                    <a:pt x="183" y="54"/>
                  </a:lnTo>
                  <a:lnTo>
                    <a:pt x="188" y="54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88" y="38"/>
                  </a:lnTo>
                  <a:lnTo>
                    <a:pt x="183" y="54"/>
                  </a:lnTo>
                  <a:lnTo>
                    <a:pt x="188" y="56"/>
                  </a:lnTo>
                  <a:lnTo>
                    <a:pt x="204" y="56"/>
                  </a:lnTo>
                  <a:lnTo>
                    <a:pt x="204" y="40"/>
                  </a:lnTo>
                  <a:lnTo>
                    <a:pt x="197" y="54"/>
                  </a:lnTo>
                  <a:lnTo>
                    <a:pt x="204" y="57"/>
                  </a:lnTo>
                  <a:lnTo>
                    <a:pt x="218" y="57"/>
                  </a:lnTo>
                  <a:lnTo>
                    <a:pt x="218" y="42"/>
                  </a:lnTo>
                  <a:lnTo>
                    <a:pt x="213" y="57"/>
                  </a:lnTo>
                  <a:lnTo>
                    <a:pt x="218" y="59"/>
                  </a:lnTo>
                  <a:lnTo>
                    <a:pt x="232" y="59"/>
                  </a:lnTo>
                  <a:lnTo>
                    <a:pt x="232" y="44"/>
                  </a:lnTo>
                  <a:lnTo>
                    <a:pt x="225" y="57"/>
                  </a:lnTo>
                  <a:lnTo>
                    <a:pt x="232" y="61"/>
                  </a:lnTo>
                  <a:lnTo>
                    <a:pt x="254" y="61"/>
                  </a:lnTo>
                  <a:lnTo>
                    <a:pt x="254" y="45"/>
                  </a:lnTo>
                  <a:lnTo>
                    <a:pt x="249" y="61"/>
                  </a:lnTo>
                  <a:lnTo>
                    <a:pt x="254" y="63"/>
                  </a:lnTo>
                  <a:lnTo>
                    <a:pt x="268" y="63"/>
                  </a:lnTo>
                  <a:lnTo>
                    <a:pt x="268" y="47"/>
                  </a:lnTo>
                  <a:lnTo>
                    <a:pt x="263" y="63"/>
                  </a:lnTo>
                  <a:lnTo>
                    <a:pt x="268" y="64"/>
                  </a:lnTo>
                  <a:lnTo>
                    <a:pt x="288" y="64"/>
                  </a:lnTo>
                  <a:lnTo>
                    <a:pt x="288" y="49"/>
                  </a:lnTo>
                  <a:lnTo>
                    <a:pt x="286" y="64"/>
                  </a:lnTo>
                  <a:lnTo>
                    <a:pt x="296" y="66"/>
                  </a:lnTo>
                  <a:lnTo>
                    <a:pt x="302" y="66"/>
                  </a:lnTo>
                  <a:lnTo>
                    <a:pt x="298" y="66"/>
                  </a:lnTo>
                  <a:lnTo>
                    <a:pt x="302" y="66"/>
                  </a:lnTo>
                  <a:lnTo>
                    <a:pt x="302" y="51"/>
                  </a:lnTo>
                  <a:lnTo>
                    <a:pt x="296" y="66"/>
                  </a:lnTo>
                  <a:lnTo>
                    <a:pt x="302" y="68"/>
                  </a:lnTo>
                  <a:lnTo>
                    <a:pt x="321" y="68"/>
                  </a:lnTo>
                  <a:lnTo>
                    <a:pt x="321" y="52"/>
                  </a:lnTo>
                  <a:lnTo>
                    <a:pt x="316" y="68"/>
                  </a:lnTo>
                  <a:lnTo>
                    <a:pt x="321" y="70"/>
                  </a:lnTo>
                  <a:lnTo>
                    <a:pt x="349" y="70"/>
                  </a:lnTo>
                  <a:lnTo>
                    <a:pt x="349" y="54"/>
                  </a:lnTo>
                  <a:lnTo>
                    <a:pt x="343" y="70"/>
                  </a:lnTo>
                  <a:lnTo>
                    <a:pt x="349" y="71"/>
                  </a:lnTo>
                  <a:lnTo>
                    <a:pt x="368" y="71"/>
                  </a:lnTo>
                  <a:lnTo>
                    <a:pt x="368" y="56"/>
                  </a:lnTo>
                  <a:lnTo>
                    <a:pt x="363" y="71"/>
                  </a:lnTo>
                  <a:lnTo>
                    <a:pt x="368" y="73"/>
                  </a:lnTo>
                  <a:lnTo>
                    <a:pt x="387" y="73"/>
                  </a:lnTo>
                  <a:lnTo>
                    <a:pt x="387" y="57"/>
                  </a:lnTo>
                  <a:lnTo>
                    <a:pt x="380" y="71"/>
                  </a:lnTo>
                  <a:lnTo>
                    <a:pt x="387" y="75"/>
                  </a:lnTo>
                  <a:lnTo>
                    <a:pt x="406" y="75"/>
                  </a:lnTo>
                  <a:lnTo>
                    <a:pt x="406" y="59"/>
                  </a:lnTo>
                  <a:lnTo>
                    <a:pt x="399" y="73"/>
                  </a:lnTo>
                  <a:lnTo>
                    <a:pt x="406" y="77"/>
                  </a:lnTo>
                  <a:lnTo>
                    <a:pt x="429" y="77"/>
                  </a:lnTo>
                  <a:lnTo>
                    <a:pt x="429" y="61"/>
                  </a:lnTo>
                  <a:lnTo>
                    <a:pt x="424" y="77"/>
                  </a:lnTo>
                  <a:lnTo>
                    <a:pt x="429" y="78"/>
                  </a:lnTo>
                  <a:lnTo>
                    <a:pt x="448" y="78"/>
                  </a:lnTo>
                  <a:lnTo>
                    <a:pt x="448" y="63"/>
                  </a:lnTo>
                  <a:lnTo>
                    <a:pt x="443" y="78"/>
                  </a:lnTo>
                  <a:lnTo>
                    <a:pt x="448" y="80"/>
                  </a:lnTo>
                  <a:lnTo>
                    <a:pt x="481" y="80"/>
                  </a:lnTo>
                  <a:lnTo>
                    <a:pt x="481" y="64"/>
                  </a:lnTo>
                  <a:lnTo>
                    <a:pt x="474" y="78"/>
                  </a:lnTo>
                  <a:lnTo>
                    <a:pt x="481" y="82"/>
                  </a:lnTo>
                  <a:lnTo>
                    <a:pt x="495" y="82"/>
                  </a:lnTo>
                  <a:lnTo>
                    <a:pt x="495" y="51"/>
                  </a:lnTo>
                  <a:lnTo>
                    <a:pt x="485" y="51"/>
                  </a:lnTo>
                  <a:lnTo>
                    <a:pt x="485" y="66"/>
                  </a:lnTo>
                  <a:lnTo>
                    <a:pt x="492" y="52"/>
                  </a:lnTo>
                  <a:lnTo>
                    <a:pt x="485" y="49"/>
                  </a:lnTo>
                  <a:lnTo>
                    <a:pt x="453" y="49"/>
                  </a:lnTo>
                  <a:lnTo>
                    <a:pt x="453" y="64"/>
                  </a:lnTo>
                  <a:lnTo>
                    <a:pt x="459" y="51"/>
                  </a:lnTo>
                  <a:lnTo>
                    <a:pt x="453" y="49"/>
                  </a:lnTo>
                  <a:lnTo>
                    <a:pt x="452" y="47"/>
                  </a:lnTo>
                  <a:lnTo>
                    <a:pt x="434" y="47"/>
                  </a:lnTo>
                  <a:lnTo>
                    <a:pt x="434" y="63"/>
                  </a:lnTo>
                  <a:lnTo>
                    <a:pt x="439" y="49"/>
                  </a:lnTo>
                  <a:lnTo>
                    <a:pt x="434" y="47"/>
                  </a:lnTo>
                  <a:lnTo>
                    <a:pt x="432" y="45"/>
                  </a:lnTo>
                  <a:lnTo>
                    <a:pt x="410" y="45"/>
                  </a:lnTo>
                  <a:lnTo>
                    <a:pt x="410" y="61"/>
                  </a:lnTo>
                  <a:lnTo>
                    <a:pt x="417" y="47"/>
                  </a:lnTo>
                  <a:lnTo>
                    <a:pt x="410" y="44"/>
                  </a:lnTo>
                  <a:lnTo>
                    <a:pt x="391" y="44"/>
                  </a:lnTo>
                  <a:lnTo>
                    <a:pt x="391" y="59"/>
                  </a:lnTo>
                  <a:lnTo>
                    <a:pt x="398" y="45"/>
                  </a:lnTo>
                  <a:lnTo>
                    <a:pt x="391" y="42"/>
                  </a:lnTo>
                  <a:lnTo>
                    <a:pt x="373" y="42"/>
                  </a:lnTo>
                  <a:lnTo>
                    <a:pt x="373" y="57"/>
                  </a:lnTo>
                  <a:lnTo>
                    <a:pt x="378" y="44"/>
                  </a:lnTo>
                  <a:lnTo>
                    <a:pt x="373" y="42"/>
                  </a:lnTo>
                  <a:lnTo>
                    <a:pt x="371" y="40"/>
                  </a:lnTo>
                  <a:lnTo>
                    <a:pt x="354" y="40"/>
                  </a:lnTo>
                  <a:lnTo>
                    <a:pt x="354" y="56"/>
                  </a:lnTo>
                  <a:lnTo>
                    <a:pt x="359" y="42"/>
                  </a:lnTo>
                  <a:lnTo>
                    <a:pt x="354" y="40"/>
                  </a:lnTo>
                  <a:lnTo>
                    <a:pt x="352" y="38"/>
                  </a:lnTo>
                  <a:lnTo>
                    <a:pt x="326" y="38"/>
                  </a:lnTo>
                  <a:lnTo>
                    <a:pt x="326" y="54"/>
                  </a:lnTo>
                  <a:lnTo>
                    <a:pt x="331" y="40"/>
                  </a:lnTo>
                  <a:lnTo>
                    <a:pt x="326" y="38"/>
                  </a:lnTo>
                  <a:lnTo>
                    <a:pt x="324" y="37"/>
                  </a:lnTo>
                  <a:lnTo>
                    <a:pt x="307" y="37"/>
                  </a:lnTo>
                  <a:lnTo>
                    <a:pt x="307" y="52"/>
                  </a:lnTo>
                  <a:lnTo>
                    <a:pt x="312" y="38"/>
                  </a:lnTo>
                  <a:lnTo>
                    <a:pt x="307" y="37"/>
                  </a:lnTo>
                  <a:lnTo>
                    <a:pt x="305" y="35"/>
                  </a:lnTo>
                  <a:lnTo>
                    <a:pt x="298" y="35"/>
                  </a:lnTo>
                  <a:lnTo>
                    <a:pt x="298" y="51"/>
                  </a:lnTo>
                  <a:lnTo>
                    <a:pt x="302" y="37"/>
                  </a:lnTo>
                  <a:lnTo>
                    <a:pt x="291" y="35"/>
                  </a:lnTo>
                  <a:lnTo>
                    <a:pt x="286" y="33"/>
                  </a:lnTo>
                  <a:lnTo>
                    <a:pt x="288" y="33"/>
                  </a:lnTo>
                  <a:lnTo>
                    <a:pt x="274" y="33"/>
                  </a:lnTo>
                  <a:lnTo>
                    <a:pt x="274" y="49"/>
                  </a:lnTo>
                  <a:lnTo>
                    <a:pt x="279" y="35"/>
                  </a:lnTo>
                  <a:lnTo>
                    <a:pt x="274" y="33"/>
                  </a:lnTo>
                  <a:lnTo>
                    <a:pt x="272" y="31"/>
                  </a:lnTo>
                  <a:lnTo>
                    <a:pt x="260" y="31"/>
                  </a:lnTo>
                  <a:lnTo>
                    <a:pt x="260" y="47"/>
                  </a:lnTo>
                  <a:lnTo>
                    <a:pt x="265" y="33"/>
                  </a:lnTo>
                  <a:lnTo>
                    <a:pt x="260" y="31"/>
                  </a:lnTo>
                  <a:lnTo>
                    <a:pt x="258" y="30"/>
                  </a:lnTo>
                  <a:lnTo>
                    <a:pt x="235" y="30"/>
                  </a:lnTo>
                  <a:lnTo>
                    <a:pt x="235" y="45"/>
                  </a:lnTo>
                  <a:lnTo>
                    <a:pt x="242" y="31"/>
                  </a:lnTo>
                  <a:lnTo>
                    <a:pt x="235" y="28"/>
                  </a:lnTo>
                  <a:lnTo>
                    <a:pt x="223" y="28"/>
                  </a:lnTo>
                  <a:lnTo>
                    <a:pt x="223" y="44"/>
                  </a:lnTo>
                  <a:lnTo>
                    <a:pt x="228" y="30"/>
                  </a:lnTo>
                  <a:lnTo>
                    <a:pt x="223" y="28"/>
                  </a:lnTo>
                  <a:lnTo>
                    <a:pt x="221" y="26"/>
                  </a:lnTo>
                  <a:lnTo>
                    <a:pt x="207" y="26"/>
                  </a:lnTo>
                  <a:lnTo>
                    <a:pt x="207" y="42"/>
                  </a:lnTo>
                  <a:lnTo>
                    <a:pt x="214" y="28"/>
                  </a:lnTo>
                  <a:lnTo>
                    <a:pt x="207" y="24"/>
                  </a:lnTo>
                  <a:lnTo>
                    <a:pt x="193" y="24"/>
                  </a:lnTo>
                  <a:lnTo>
                    <a:pt x="193" y="40"/>
                  </a:lnTo>
                  <a:lnTo>
                    <a:pt x="199" y="26"/>
                  </a:lnTo>
                  <a:lnTo>
                    <a:pt x="193" y="24"/>
                  </a:lnTo>
                  <a:lnTo>
                    <a:pt x="192" y="23"/>
                  </a:lnTo>
                  <a:lnTo>
                    <a:pt x="185" y="23"/>
                  </a:lnTo>
                  <a:lnTo>
                    <a:pt x="185" y="38"/>
                  </a:lnTo>
                  <a:lnTo>
                    <a:pt x="188" y="24"/>
                  </a:lnTo>
                  <a:lnTo>
                    <a:pt x="178" y="23"/>
                  </a:lnTo>
                  <a:lnTo>
                    <a:pt x="172" y="21"/>
                  </a:lnTo>
                  <a:lnTo>
                    <a:pt x="174" y="21"/>
                  </a:lnTo>
                  <a:lnTo>
                    <a:pt x="165" y="21"/>
                  </a:lnTo>
                  <a:lnTo>
                    <a:pt x="165" y="37"/>
                  </a:lnTo>
                  <a:lnTo>
                    <a:pt x="171" y="23"/>
                  </a:lnTo>
                  <a:lnTo>
                    <a:pt x="165" y="21"/>
                  </a:lnTo>
                  <a:lnTo>
                    <a:pt x="164" y="19"/>
                  </a:lnTo>
                  <a:lnTo>
                    <a:pt x="146" y="19"/>
                  </a:lnTo>
                  <a:lnTo>
                    <a:pt x="146" y="35"/>
                  </a:lnTo>
                  <a:lnTo>
                    <a:pt x="153" y="21"/>
                  </a:lnTo>
                  <a:lnTo>
                    <a:pt x="146" y="17"/>
                  </a:lnTo>
                  <a:lnTo>
                    <a:pt x="132" y="17"/>
                  </a:lnTo>
                  <a:lnTo>
                    <a:pt x="132" y="33"/>
                  </a:lnTo>
                  <a:lnTo>
                    <a:pt x="137" y="19"/>
                  </a:lnTo>
                  <a:lnTo>
                    <a:pt x="132" y="17"/>
                  </a:lnTo>
                  <a:lnTo>
                    <a:pt x="130" y="16"/>
                  </a:lnTo>
                  <a:lnTo>
                    <a:pt x="118" y="16"/>
                  </a:lnTo>
                  <a:lnTo>
                    <a:pt x="118" y="31"/>
                  </a:lnTo>
                  <a:lnTo>
                    <a:pt x="124" y="17"/>
                  </a:lnTo>
                  <a:lnTo>
                    <a:pt x="118" y="16"/>
                  </a:lnTo>
                  <a:lnTo>
                    <a:pt x="117" y="14"/>
                  </a:lnTo>
                  <a:lnTo>
                    <a:pt x="108" y="14"/>
                  </a:lnTo>
                  <a:lnTo>
                    <a:pt x="108" y="30"/>
                  </a:lnTo>
                  <a:lnTo>
                    <a:pt x="115" y="16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96" y="28"/>
                  </a:lnTo>
                  <a:lnTo>
                    <a:pt x="101" y="14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80" y="10"/>
                  </a:lnTo>
                  <a:lnTo>
                    <a:pt x="80" y="26"/>
                  </a:lnTo>
                  <a:lnTo>
                    <a:pt x="87" y="12"/>
                  </a:lnTo>
                  <a:lnTo>
                    <a:pt x="80" y="9"/>
                  </a:lnTo>
                  <a:lnTo>
                    <a:pt x="68" y="9"/>
                  </a:lnTo>
                  <a:lnTo>
                    <a:pt x="68" y="24"/>
                  </a:lnTo>
                  <a:lnTo>
                    <a:pt x="73" y="10"/>
                  </a:lnTo>
                  <a:lnTo>
                    <a:pt x="68" y="9"/>
                  </a:lnTo>
                  <a:lnTo>
                    <a:pt x="66" y="7"/>
                  </a:lnTo>
                  <a:lnTo>
                    <a:pt x="57" y="7"/>
                  </a:lnTo>
                  <a:lnTo>
                    <a:pt x="57" y="23"/>
                  </a:lnTo>
                  <a:lnTo>
                    <a:pt x="61" y="9"/>
                  </a:lnTo>
                  <a:lnTo>
                    <a:pt x="52" y="7"/>
                  </a:lnTo>
                  <a:lnTo>
                    <a:pt x="48" y="21"/>
                  </a:lnTo>
                  <a:lnTo>
                    <a:pt x="54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33" y="3"/>
                  </a:lnTo>
                  <a:lnTo>
                    <a:pt x="33" y="19"/>
                  </a:lnTo>
                  <a:lnTo>
                    <a:pt x="40" y="5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24" y="17"/>
                  </a:lnTo>
                  <a:lnTo>
                    <a:pt x="28" y="3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1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116"/>
            <p:cNvSpPr>
              <a:spLocks/>
            </p:cNvSpPr>
            <p:nvPr/>
          </p:nvSpPr>
          <p:spPr bwMode="auto">
            <a:xfrm>
              <a:off x="3989" y="3328"/>
              <a:ext cx="245" cy="27"/>
            </a:xfrm>
            <a:custGeom>
              <a:avLst/>
              <a:gdLst>
                <a:gd name="T0" fmla="*/ 0 w 489"/>
                <a:gd name="T1" fmla="*/ 31 h 54"/>
                <a:gd name="T2" fmla="*/ 9 w 489"/>
                <a:gd name="T3" fmla="*/ 15 h 54"/>
                <a:gd name="T4" fmla="*/ 9 w 489"/>
                <a:gd name="T5" fmla="*/ 33 h 54"/>
                <a:gd name="T6" fmla="*/ 37 w 489"/>
                <a:gd name="T7" fmla="*/ 17 h 54"/>
                <a:gd name="T8" fmla="*/ 37 w 489"/>
                <a:gd name="T9" fmla="*/ 34 h 54"/>
                <a:gd name="T10" fmla="*/ 61 w 489"/>
                <a:gd name="T11" fmla="*/ 19 h 54"/>
                <a:gd name="T12" fmla="*/ 61 w 489"/>
                <a:gd name="T13" fmla="*/ 36 h 54"/>
                <a:gd name="T14" fmla="*/ 89 w 489"/>
                <a:gd name="T15" fmla="*/ 20 h 54"/>
                <a:gd name="T16" fmla="*/ 89 w 489"/>
                <a:gd name="T17" fmla="*/ 38 h 54"/>
                <a:gd name="T18" fmla="*/ 131 w 489"/>
                <a:gd name="T19" fmla="*/ 22 h 54"/>
                <a:gd name="T20" fmla="*/ 131 w 489"/>
                <a:gd name="T21" fmla="*/ 40 h 54"/>
                <a:gd name="T22" fmla="*/ 159 w 489"/>
                <a:gd name="T23" fmla="*/ 24 h 54"/>
                <a:gd name="T24" fmla="*/ 159 w 489"/>
                <a:gd name="T25" fmla="*/ 41 h 54"/>
                <a:gd name="T26" fmla="*/ 192 w 489"/>
                <a:gd name="T27" fmla="*/ 26 h 54"/>
                <a:gd name="T28" fmla="*/ 192 w 489"/>
                <a:gd name="T29" fmla="*/ 43 h 54"/>
                <a:gd name="T30" fmla="*/ 225 w 489"/>
                <a:gd name="T31" fmla="*/ 27 h 54"/>
                <a:gd name="T32" fmla="*/ 225 w 489"/>
                <a:gd name="T33" fmla="*/ 45 h 54"/>
                <a:gd name="T34" fmla="*/ 264 w 489"/>
                <a:gd name="T35" fmla="*/ 29 h 54"/>
                <a:gd name="T36" fmla="*/ 264 w 489"/>
                <a:gd name="T37" fmla="*/ 47 h 54"/>
                <a:gd name="T38" fmla="*/ 301 w 489"/>
                <a:gd name="T39" fmla="*/ 31 h 54"/>
                <a:gd name="T40" fmla="*/ 301 w 489"/>
                <a:gd name="T41" fmla="*/ 48 h 54"/>
                <a:gd name="T42" fmla="*/ 356 w 489"/>
                <a:gd name="T43" fmla="*/ 33 h 54"/>
                <a:gd name="T44" fmla="*/ 356 w 489"/>
                <a:gd name="T45" fmla="*/ 50 h 54"/>
                <a:gd name="T46" fmla="*/ 400 w 489"/>
                <a:gd name="T47" fmla="*/ 34 h 54"/>
                <a:gd name="T48" fmla="*/ 400 w 489"/>
                <a:gd name="T49" fmla="*/ 52 h 54"/>
                <a:gd name="T50" fmla="*/ 447 w 489"/>
                <a:gd name="T51" fmla="*/ 36 h 54"/>
                <a:gd name="T52" fmla="*/ 447 w 489"/>
                <a:gd name="T53" fmla="*/ 54 h 54"/>
                <a:gd name="T54" fmla="*/ 489 w 489"/>
                <a:gd name="T55" fmla="*/ 22 h 54"/>
                <a:gd name="T56" fmla="*/ 451 w 489"/>
                <a:gd name="T57" fmla="*/ 38 h 54"/>
                <a:gd name="T58" fmla="*/ 451 w 489"/>
                <a:gd name="T59" fmla="*/ 20 h 54"/>
                <a:gd name="T60" fmla="*/ 403 w 489"/>
                <a:gd name="T61" fmla="*/ 36 h 54"/>
                <a:gd name="T62" fmla="*/ 403 w 489"/>
                <a:gd name="T63" fmla="*/ 19 h 54"/>
                <a:gd name="T64" fmla="*/ 362 w 489"/>
                <a:gd name="T65" fmla="*/ 34 h 54"/>
                <a:gd name="T66" fmla="*/ 362 w 489"/>
                <a:gd name="T67" fmla="*/ 19 h 54"/>
                <a:gd name="T68" fmla="*/ 306 w 489"/>
                <a:gd name="T69" fmla="*/ 17 h 54"/>
                <a:gd name="T70" fmla="*/ 311 w 489"/>
                <a:gd name="T71" fmla="*/ 19 h 54"/>
                <a:gd name="T72" fmla="*/ 304 w 489"/>
                <a:gd name="T73" fmla="*/ 15 h 54"/>
                <a:gd name="T74" fmla="*/ 267 w 489"/>
                <a:gd name="T75" fmla="*/ 31 h 54"/>
                <a:gd name="T76" fmla="*/ 267 w 489"/>
                <a:gd name="T77" fmla="*/ 13 h 54"/>
                <a:gd name="T78" fmla="*/ 231 w 489"/>
                <a:gd name="T79" fmla="*/ 29 h 54"/>
                <a:gd name="T80" fmla="*/ 231 w 489"/>
                <a:gd name="T81" fmla="*/ 13 h 54"/>
                <a:gd name="T82" fmla="*/ 198 w 489"/>
                <a:gd name="T83" fmla="*/ 12 h 54"/>
                <a:gd name="T84" fmla="*/ 203 w 489"/>
                <a:gd name="T85" fmla="*/ 13 h 54"/>
                <a:gd name="T86" fmla="*/ 196 w 489"/>
                <a:gd name="T87" fmla="*/ 10 h 54"/>
                <a:gd name="T88" fmla="*/ 164 w 489"/>
                <a:gd name="T89" fmla="*/ 26 h 54"/>
                <a:gd name="T90" fmla="*/ 164 w 489"/>
                <a:gd name="T91" fmla="*/ 10 h 54"/>
                <a:gd name="T92" fmla="*/ 136 w 489"/>
                <a:gd name="T93" fmla="*/ 8 h 54"/>
                <a:gd name="T94" fmla="*/ 142 w 489"/>
                <a:gd name="T95" fmla="*/ 10 h 54"/>
                <a:gd name="T96" fmla="*/ 135 w 489"/>
                <a:gd name="T97" fmla="*/ 6 h 54"/>
                <a:gd name="T98" fmla="*/ 93 w 489"/>
                <a:gd name="T99" fmla="*/ 22 h 54"/>
                <a:gd name="T100" fmla="*/ 93 w 489"/>
                <a:gd name="T101" fmla="*/ 5 h 54"/>
                <a:gd name="T102" fmla="*/ 65 w 489"/>
                <a:gd name="T103" fmla="*/ 20 h 54"/>
                <a:gd name="T104" fmla="*/ 65 w 489"/>
                <a:gd name="T105" fmla="*/ 3 h 54"/>
                <a:gd name="T106" fmla="*/ 42 w 489"/>
                <a:gd name="T107" fmla="*/ 19 h 54"/>
                <a:gd name="T108" fmla="*/ 42 w 489"/>
                <a:gd name="T109" fmla="*/ 3 h 54"/>
                <a:gd name="T110" fmla="*/ 14 w 489"/>
                <a:gd name="T111" fmla="*/ 1 h 54"/>
                <a:gd name="T112" fmla="*/ 19 w 489"/>
                <a:gd name="T113" fmla="*/ 3 h 54"/>
                <a:gd name="T114" fmla="*/ 13 w 489"/>
                <a:gd name="T115" fmla="*/ 0 h 54"/>
                <a:gd name="T116" fmla="*/ 0 w 489"/>
                <a:gd name="T1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9" h="54"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9" y="15"/>
                  </a:lnTo>
                  <a:lnTo>
                    <a:pt x="4" y="31"/>
                  </a:lnTo>
                  <a:lnTo>
                    <a:pt x="9" y="33"/>
                  </a:lnTo>
                  <a:lnTo>
                    <a:pt x="37" y="33"/>
                  </a:lnTo>
                  <a:lnTo>
                    <a:pt x="37" y="17"/>
                  </a:lnTo>
                  <a:lnTo>
                    <a:pt x="32" y="33"/>
                  </a:lnTo>
                  <a:lnTo>
                    <a:pt x="37" y="34"/>
                  </a:lnTo>
                  <a:lnTo>
                    <a:pt x="61" y="34"/>
                  </a:lnTo>
                  <a:lnTo>
                    <a:pt x="61" y="19"/>
                  </a:lnTo>
                  <a:lnTo>
                    <a:pt x="54" y="33"/>
                  </a:lnTo>
                  <a:lnTo>
                    <a:pt x="61" y="36"/>
                  </a:lnTo>
                  <a:lnTo>
                    <a:pt x="89" y="36"/>
                  </a:lnTo>
                  <a:lnTo>
                    <a:pt x="89" y="20"/>
                  </a:lnTo>
                  <a:lnTo>
                    <a:pt x="82" y="34"/>
                  </a:lnTo>
                  <a:lnTo>
                    <a:pt x="89" y="38"/>
                  </a:lnTo>
                  <a:lnTo>
                    <a:pt x="131" y="38"/>
                  </a:lnTo>
                  <a:lnTo>
                    <a:pt x="131" y="22"/>
                  </a:lnTo>
                  <a:lnTo>
                    <a:pt x="126" y="38"/>
                  </a:lnTo>
                  <a:lnTo>
                    <a:pt x="131" y="40"/>
                  </a:lnTo>
                  <a:lnTo>
                    <a:pt x="159" y="40"/>
                  </a:lnTo>
                  <a:lnTo>
                    <a:pt x="159" y="24"/>
                  </a:lnTo>
                  <a:lnTo>
                    <a:pt x="154" y="40"/>
                  </a:lnTo>
                  <a:lnTo>
                    <a:pt x="159" y="41"/>
                  </a:lnTo>
                  <a:lnTo>
                    <a:pt x="192" y="41"/>
                  </a:lnTo>
                  <a:lnTo>
                    <a:pt x="192" y="26"/>
                  </a:lnTo>
                  <a:lnTo>
                    <a:pt x="187" y="41"/>
                  </a:lnTo>
                  <a:lnTo>
                    <a:pt x="192" y="43"/>
                  </a:lnTo>
                  <a:lnTo>
                    <a:pt x="225" y="43"/>
                  </a:lnTo>
                  <a:lnTo>
                    <a:pt x="225" y="27"/>
                  </a:lnTo>
                  <a:lnTo>
                    <a:pt x="220" y="43"/>
                  </a:lnTo>
                  <a:lnTo>
                    <a:pt x="225" y="45"/>
                  </a:lnTo>
                  <a:lnTo>
                    <a:pt x="264" y="45"/>
                  </a:lnTo>
                  <a:lnTo>
                    <a:pt x="264" y="29"/>
                  </a:lnTo>
                  <a:lnTo>
                    <a:pt x="257" y="43"/>
                  </a:lnTo>
                  <a:lnTo>
                    <a:pt x="264" y="47"/>
                  </a:lnTo>
                  <a:lnTo>
                    <a:pt x="301" y="47"/>
                  </a:lnTo>
                  <a:lnTo>
                    <a:pt x="301" y="31"/>
                  </a:lnTo>
                  <a:lnTo>
                    <a:pt x="295" y="47"/>
                  </a:lnTo>
                  <a:lnTo>
                    <a:pt x="301" y="48"/>
                  </a:lnTo>
                  <a:lnTo>
                    <a:pt x="356" y="48"/>
                  </a:lnTo>
                  <a:lnTo>
                    <a:pt x="356" y="33"/>
                  </a:lnTo>
                  <a:lnTo>
                    <a:pt x="351" y="48"/>
                  </a:lnTo>
                  <a:lnTo>
                    <a:pt x="356" y="50"/>
                  </a:lnTo>
                  <a:lnTo>
                    <a:pt x="400" y="50"/>
                  </a:lnTo>
                  <a:lnTo>
                    <a:pt x="400" y="34"/>
                  </a:lnTo>
                  <a:lnTo>
                    <a:pt x="393" y="48"/>
                  </a:lnTo>
                  <a:lnTo>
                    <a:pt x="400" y="52"/>
                  </a:lnTo>
                  <a:lnTo>
                    <a:pt x="447" y="52"/>
                  </a:lnTo>
                  <a:lnTo>
                    <a:pt x="447" y="36"/>
                  </a:lnTo>
                  <a:lnTo>
                    <a:pt x="440" y="50"/>
                  </a:lnTo>
                  <a:lnTo>
                    <a:pt x="447" y="54"/>
                  </a:lnTo>
                  <a:lnTo>
                    <a:pt x="489" y="54"/>
                  </a:lnTo>
                  <a:lnTo>
                    <a:pt x="489" y="22"/>
                  </a:lnTo>
                  <a:lnTo>
                    <a:pt x="451" y="22"/>
                  </a:lnTo>
                  <a:lnTo>
                    <a:pt x="451" y="38"/>
                  </a:lnTo>
                  <a:lnTo>
                    <a:pt x="458" y="24"/>
                  </a:lnTo>
                  <a:lnTo>
                    <a:pt x="451" y="20"/>
                  </a:lnTo>
                  <a:lnTo>
                    <a:pt x="403" y="20"/>
                  </a:lnTo>
                  <a:lnTo>
                    <a:pt x="403" y="36"/>
                  </a:lnTo>
                  <a:lnTo>
                    <a:pt x="410" y="22"/>
                  </a:lnTo>
                  <a:lnTo>
                    <a:pt x="403" y="19"/>
                  </a:lnTo>
                  <a:lnTo>
                    <a:pt x="362" y="19"/>
                  </a:lnTo>
                  <a:lnTo>
                    <a:pt x="362" y="34"/>
                  </a:lnTo>
                  <a:lnTo>
                    <a:pt x="367" y="20"/>
                  </a:lnTo>
                  <a:lnTo>
                    <a:pt x="362" y="19"/>
                  </a:lnTo>
                  <a:lnTo>
                    <a:pt x="360" y="17"/>
                  </a:lnTo>
                  <a:lnTo>
                    <a:pt x="306" y="17"/>
                  </a:lnTo>
                  <a:lnTo>
                    <a:pt x="306" y="33"/>
                  </a:lnTo>
                  <a:lnTo>
                    <a:pt x="311" y="19"/>
                  </a:lnTo>
                  <a:lnTo>
                    <a:pt x="306" y="17"/>
                  </a:lnTo>
                  <a:lnTo>
                    <a:pt x="304" y="15"/>
                  </a:lnTo>
                  <a:lnTo>
                    <a:pt x="267" y="15"/>
                  </a:lnTo>
                  <a:lnTo>
                    <a:pt x="267" y="31"/>
                  </a:lnTo>
                  <a:lnTo>
                    <a:pt x="274" y="17"/>
                  </a:lnTo>
                  <a:lnTo>
                    <a:pt x="267" y="13"/>
                  </a:lnTo>
                  <a:lnTo>
                    <a:pt x="231" y="13"/>
                  </a:lnTo>
                  <a:lnTo>
                    <a:pt x="231" y="29"/>
                  </a:lnTo>
                  <a:lnTo>
                    <a:pt x="236" y="15"/>
                  </a:lnTo>
                  <a:lnTo>
                    <a:pt x="231" y="13"/>
                  </a:lnTo>
                  <a:lnTo>
                    <a:pt x="229" y="12"/>
                  </a:lnTo>
                  <a:lnTo>
                    <a:pt x="198" y="12"/>
                  </a:lnTo>
                  <a:lnTo>
                    <a:pt x="198" y="27"/>
                  </a:lnTo>
                  <a:lnTo>
                    <a:pt x="203" y="13"/>
                  </a:lnTo>
                  <a:lnTo>
                    <a:pt x="198" y="12"/>
                  </a:lnTo>
                  <a:lnTo>
                    <a:pt x="196" y="10"/>
                  </a:lnTo>
                  <a:lnTo>
                    <a:pt x="164" y="10"/>
                  </a:lnTo>
                  <a:lnTo>
                    <a:pt x="164" y="26"/>
                  </a:lnTo>
                  <a:lnTo>
                    <a:pt x="170" y="12"/>
                  </a:lnTo>
                  <a:lnTo>
                    <a:pt x="164" y="10"/>
                  </a:lnTo>
                  <a:lnTo>
                    <a:pt x="163" y="8"/>
                  </a:lnTo>
                  <a:lnTo>
                    <a:pt x="136" y="8"/>
                  </a:lnTo>
                  <a:lnTo>
                    <a:pt x="136" y="24"/>
                  </a:lnTo>
                  <a:lnTo>
                    <a:pt x="142" y="10"/>
                  </a:lnTo>
                  <a:lnTo>
                    <a:pt x="136" y="8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93" y="22"/>
                  </a:lnTo>
                  <a:lnTo>
                    <a:pt x="100" y="8"/>
                  </a:lnTo>
                  <a:lnTo>
                    <a:pt x="93" y="5"/>
                  </a:lnTo>
                  <a:lnTo>
                    <a:pt x="65" y="5"/>
                  </a:lnTo>
                  <a:lnTo>
                    <a:pt x="65" y="20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42" y="3"/>
                  </a:lnTo>
                  <a:lnTo>
                    <a:pt x="42" y="19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14" y="1"/>
                  </a:lnTo>
                  <a:lnTo>
                    <a:pt x="14" y="17"/>
                  </a:lnTo>
                  <a:lnTo>
                    <a:pt x="19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117"/>
            <p:cNvSpPr>
              <a:spLocks/>
            </p:cNvSpPr>
            <p:nvPr/>
          </p:nvSpPr>
          <p:spPr bwMode="auto">
            <a:xfrm>
              <a:off x="4234" y="3340"/>
              <a:ext cx="244" cy="21"/>
            </a:xfrm>
            <a:custGeom>
              <a:avLst/>
              <a:gdLst>
                <a:gd name="T0" fmla="*/ 0 w 489"/>
                <a:gd name="T1" fmla="*/ 32 h 44"/>
                <a:gd name="T2" fmla="*/ 9 w 489"/>
                <a:gd name="T3" fmla="*/ 16 h 44"/>
                <a:gd name="T4" fmla="*/ 9 w 489"/>
                <a:gd name="T5" fmla="*/ 33 h 44"/>
                <a:gd name="T6" fmla="*/ 61 w 489"/>
                <a:gd name="T7" fmla="*/ 18 h 44"/>
                <a:gd name="T8" fmla="*/ 61 w 489"/>
                <a:gd name="T9" fmla="*/ 35 h 44"/>
                <a:gd name="T10" fmla="*/ 150 w 489"/>
                <a:gd name="T11" fmla="*/ 19 h 44"/>
                <a:gd name="T12" fmla="*/ 150 w 489"/>
                <a:gd name="T13" fmla="*/ 37 h 44"/>
                <a:gd name="T14" fmla="*/ 211 w 489"/>
                <a:gd name="T15" fmla="*/ 21 h 44"/>
                <a:gd name="T16" fmla="*/ 211 w 489"/>
                <a:gd name="T17" fmla="*/ 39 h 44"/>
                <a:gd name="T18" fmla="*/ 286 w 489"/>
                <a:gd name="T19" fmla="*/ 23 h 44"/>
                <a:gd name="T20" fmla="*/ 286 w 489"/>
                <a:gd name="T21" fmla="*/ 40 h 44"/>
                <a:gd name="T22" fmla="*/ 367 w 489"/>
                <a:gd name="T23" fmla="*/ 25 h 44"/>
                <a:gd name="T24" fmla="*/ 367 w 489"/>
                <a:gd name="T25" fmla="*/ 42 h 44"/>
                <a:gd name="T26" fmla="*/ 456 w 489"/>
                <a:gd name="T27" fmla="*/ 26 h 44"/>
                <a:gd name="T28" fmla="*/ 456 w 489"/>
                <a:gd name="T29" fmla="*/ 44 h 44"/>
                <a:gd name="T30" fmla="*/ 489 w 489"/>
                <a:gd name="T31" fmla="*/ 12 h 44"/>
                <a:gd name="T32" fmla="*/ 461 w 489"/>
                <a:gd name="T33" fmla="*/ 28 h 44"/>
                <a:gd name="T34" fmla="*/ 461 w 489"/>
                <a:gd name="T35" fmla="*/ 12 h 44"/>
                <a:gd name="T36" fmla="*/ 372 w 489"/>
                <a:gd name="T37" fmla="*/ 11 h 44"/>
                <a:gd name="T38" fmla="*/ 377 w 489"/>
                <a:gd name="T39" fmla="*/ 12 h 44"/>
                <a:gd name="T40" fmla="*/ 370 w 489"/>
                <a:gd name="T41" fmla="*/ 9 h 44"/>
                <a:gd name="T42" fmla="*/ 292 w 489"/>
                <a:gd name="T43" fmla="*/ 25 h 44"/>
                <a:gd name="T44" fmla="*/ 292 w 489"/>
                <a:gd name="T45" fmla="*/ 9 h 44"/>
                <a:gd name="T46" fmla="*/ 216 w 489"/>
                <a:gd name="T47" fmla="*/ 7 h 44"/>
                <a:gd name="T48" fmla="*/ 222 w 489"/>
                <a:gd name="T49" fmla="*/ 9 h 44"/>
                <a:gd name="T50" fmla="*/ 215 w 489"/>
                <a:gd name="T51" fmla="*/ 5 h 44"/>
                <a:gd name="T52" fmla="*/ 155 w 489"/>
                <a:gd name="T53" fmla="*/ 21 h 44"/>
                <a:gd name="T54" fmla="*/ 155 w 489"/>
                <a:gd name="T55" fmla="*/ 5 h 44"/>
                <a:gd name="T56" fmla="*/ 65 w 489"/>
                <a:gd name="T57" fmla="*/ 4 h 44"/>
                <a:gd name="T58" fmla="*/ 72 w 489"/>
                <a:gd name="T59" fmla="*/ 5 h 44"/>
                <a:gd name="T60" fmla="*/ 14 w 489"/>
                <a:gd name="T61" fmla="*/ 2 h 44"/>
                <a:gd name="T62" fmla="*/ 19 w 489"/>
                <a:gd name="T63" fmla="*/ 4 h 44"/>
                <a:gd name="T64" fmla="*/ 12 w 489"/>
                <a:gd name="T65" fmla="*/ 0 h 44"/>
                <a:gd name="T66" fmla="*/ 0 w 489"/>
                <a:gd name="T6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44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6"/>
                  </a:lnTo>
                  <a:lnTo>
                    <a:pt x="4" y="32"/>
                  </a:lnTo>
                  <a:lnTo>
                    <a:pt x="9" y="33"/>
                  </a:lnTo>
                  <a:lnTo>
                    <a:pt x="61" y="33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150" y="35"/>
                  </a:lnTo>
                  <a:lnTo>
                    <a:pt x="150" y="19"/>
                  </a:lnTo>
                  <a:lnTo>
                    <a:pt x="145" y="35"/>
                  </a:lnTo>
                  <a:lnTo>
                    <a:pt x="150" y="37"/>
                  </a:lnTo>
                  <a:lnTo>
                    <a:pt x="211" y="37"/>
                  </a:lnTo>
                  <a:lnTo>
                    <a:pt x="211" y="21"/>
                  </a:lnTo>
                  <a:lnTo>
                    <a:pt x="206" y="37"/>
                  </a:lnTo>
                  <a:lnTo>
                    <a:pt x="211" y="39"/>
                  </a:lnTo>
                  <a:lnTo>
                    <a:pt x="286" y="39"/>
                  </a:lnTo>
                  <a:lnTo>
                    <a:pt x="286" y="23"/>
                  </a:lnTo>
                  <a:lnTo>
                    <a:pt x="281" y="39"/>
                  </a:lnTo>
                  <a:lnTo>
                    <a:pt x="286" y="40"/>
                  </a:lnTo>
                  <a:lnTo>
                    <a:pt x="367" y="40"/>
                  </a:lnTo>
                  <a:lnTo>
                    <a:pt x="367" y="25"/>
                  </a:lnTo>
                  <a:lnTo>
                    <a:pt x="361" y="40"/>
                  </a:lnTo>
                  <a:lnTo>
                    <a:pt x="367" y="42"/>
                  </a:lnTo>
                  <a:lnTo>
                    <a:pt x="456" y="42"/>
                  </a:lnTo>
                  <a:lnTo>
                    <a:pt x="456" y="26"/>
                  </a:lnTo>
                  <a:lnTo>
                    <a:pt x="450" y="42"/>
                  </a:lnTo>
                  <a:lnTo>
                    <a:pt x="456" y="44"/>
                  </a:lnTo>
                  <a:lnTo>
                    <a:pt x="489" y="44"/>
                  </a:lnTo>
                  <a:lnTo>
                    <a:pt x="489" y="12"/>
                  </a:lnTo>
                  <a:lnTo>
                    <a:pt x="461" y="12"/>
                  </a:lnTo>
                  <a:lnTo>
                    <a:pt x="461" y="28"/>
                  </a:lnTo>
                  <a:lnTo>
                    <a:pt x="466" y="14"/>
                  </a:lnTo>
                  <a:lnTo>
                    <a:pt x="461" y="12"/>
                  </a:lnTo>
                  <a:lnTo>
                    <a:pt x="459" y="11"/>
                  </a:lnTo>
                  <a:lnTo>
                    <a:pt x="372" y="11"/>
                  </a:lnTo>
                  <a:lnTo>
                    <a:pt x="372" y="26"/>
                  </a:lnTo>
                  <a:lnTo>
                    <a:pt x="377" y="12"/>
                  </a:lnTo>
                  <a:lnTo>
                    <a:pt x="372" y="11"/>
                  </a:lnTo>
                  <a:lnTo>
                    <a:pt x="370" y="9"/>
                  </a:lnTo>
                  <a:lnTo>
                    <a:pt x="292" y="9"/>
                  </a:lnTo>
                  <a:lnTo>
                    <a:pt x="292" y="25"/>
                  </a:lnTo>
                  <a:lnTo>
                    <a:pt x="297" y="11"/>
                  </a:lnTo>
                  <a:lnTo>
                    <a:pt x="292" y="9"/>
                  </a:lnTo>
                  <a:lnTo>
                    <a:pt x="290" y="7"/>
                  </a:lnTo>
                  <a:lnTo>
                    <a:pt x="216" y="7"/>
                  </a:lnTo>
                  <a:lnTo>
                    <a:pt x="216" y="23"/>
                  </a:lnTo>
                  <a:lnTo>
                    <a:pt x="222" y="9"/>
                  </a:lnTo>
                  <a:lnTo>
                    <a:pt x="216" y="7"/>
                  </a:lnTo>
                  <a:lnTo>
                    <a:pt x="215" y="5"/>
                  </a:lnTo>
                  <a:lnTo>
                    <a:pt x="155" y="5"/>
                  </a:lnTo>
                  <a:lnTo>
                    <a:pt x="155" y="21"/>
                  </a:lnTo>
                  <a:lnTo>
                    <a:pt x="161" y="7"/>
                  </a:lnTo>
                  <a:lnTo>
                    <a:pt x="155" y="5"/>
                  </a:lnTo>
                  <a:lnTo>
                    <a:pt x="154" y="4"/>
                  </a:lnTo>
                  <a:lnTo>
                    <a:pt x="65" y="4"/>
                  </a:lnTo>
                  <a:lnTo>
                    <a:pt x="65" y="19"/>
                  </a:lnTo>
                  <a:lnTo>
                    <a:pt x="72" y="5"/>
                  </a:lnTo>
                  <a:lnTo>
                    <a:pt x="65" y="2"/>
                  </a:lnTo>
                  <a:lnTo>
                    <a:pt x="14" y="2"/>
                  </a:lnTo>
                  <a:lnTo>
                    <a:pt x="14" y="18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118"/>
            <p:cNvSpPr>
              <a:spLocks/>
            </p:cNvSpPr>
            <p:nvPr/>
          </p:nvSpPr>
          <p:spPr bwMode="auto">
            <a:xfrm>
              <a:off x="4478" y="3346"/>
              <a:ext cx="244" cy="18"/>
            </a:xfrm>
            <a:custGeom>
              <a:avLst/>
              <a:gdLst>
                <a:gd name="T0" fmla="*/ 0 w 488"/>
                <a:gd name="T1" fmla="*/ 0 h 37"/>
                <a:gd name="T2" fmla="*/ 0 w 488"/>
                <a:gd name="T3" fmla="*/ 32 h 37"/>
                <a:gd name="T4" fmla="*/ 66 w 488"/>
                <a:gd name="T5" fmla="*/ 32 h 37"/>
                <a:gd name="T6" fmla="*/ 66 w 488"/>
                <a:gd name="T7" fmla="*/ 16 h 37"/>
                <a:gd name="T8" fmla="*/ 61 w 488"/>
                <a:gd name="T9" fmla="*/ 32 h 37"/>
                <a:gd name="T10" fmla="*/ 66 w 488"/>
                <a:gd name="T11" fmla="*/ 34 h 37"/>
                <a:gd name="T12" fmla="*/ 255 w 488"/>
                <a:gd name="T13" fmla="*/ 34 h 37"/>
                <a:gd name="T14" fmla="*/ 255 w 488"/>
                <a:gd name="T15" fmla="*/ 18 h 37"/>
                <a:gd name="T16" fmla="*/ 248 w 488"/>
                <a:gd name="T17" fmla="*/ 32 h 37"/>
                <a:gd name="T18" fmla="*/ 255 w 488"/>
                <a:gd name="T19" fmla="*/ 35 h 37"/>
                <a:gd name="T20" fmla="*/ 410 w 488"/>
                <a:gd name="T21" fmla="*/ 35 h 37"/>
                <a:gd name="T22" fmla="*/ 410 w 488"/>
                <a:gd name="T23" fmla="*/ 20 h 37"/>
                <a:gd name="T24" fmla="*/ 403 w 488"/>
                <a:gd name="T25" fmla="*/ 34 h 37"/>
                <a:gd name="T26" fmla="*/ 410 w 488"/>
                <a:gd name="T27" fmla="*/ 37 h 37"/>
                <a:gd name="T28" fmla="*/ 488 w 488"/>
                <a:gd name="T29" fmla="*/ 37 h 37"/>
                <a:gd name="T30" fmla="*/ 488 w 488"/>
                <a:gd name="T31" fmla="*/ 6 h 37"/>
                <a:gd name="T32" fmla="*/ 413 w 488"/>
                <a:gd name="T33" fmla="*/ 6 h 37"/>
                <a:gd name="T34" fmla="*/ 413 w 488"/>
                <a:gd name="T35" fmla="*/ 21 h 37"/>
                <a:gd name="T36" fmla="*/ 420 w 488"/>
                <a:gd name="T37" fmla="*/ 7 h 37"/>
                <a:gd name="T38" fmla="*/ 413 w 488"/>
                <a:gd name="T39" fmla="*/ 4 h 37"/>
                <a:gd name="T40" fmla="*/ 258 w 488"/>
                <a:gd name="T41" fmla="*/ 4 h 37"/>
                <a:gd name="T42" fmla="*/ 258 w 488"/>
                <a:gd name="T43" fmla="*/ 20 h 37"/>
                <a:gd name="T44" fmla="*/ 265 w 488"/>
                <a:gd name="T45" fmla="*/ 6 h 37"/>
                <a:gd name="T46" fmla="*/ 258 w 488"/>
                <a:gd name="T47" fmla="*/ 2 h 37"/>
                <a:gd name="T48" fmla="*/ 71 w 488"/>
                <a:gd name="T49" fmla="*/ 2 h 37"/>
                <a:gd name="T50" fmla="*/ 71 w 488"/>
                <a:gd name="T51" fmla="*/ 18 h 37"/>
                <a:gd name="T52" fmla="*/ 77 w 488"/>
                <a:gd name="T53" fmla="*/ 4 h 37"/>
                <a:gd name="T54" fmla="*/ 71 w 488"/>
                <a:gd name="T55" fmla="*/ 2 h 37"/>
                <a:gd name="T56" fmla="*/ 70 w 488"/>
                <a:gd name="T57" fmla="*/ 0 h 37"/>
                <a:gd name="T58" fmla="*/ 14 w 488"/>
                <a:gd name="T59" fmla="*/ 0 h 37"/>
                <a:gd name="T60" fmla="*/ 0 w 488"/>
                <a:gd name="T6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8" h="37">
                  <a:moveTo>
                    <a:pt x="0" y="0"/>
                  </a:moveTo>
                  <a:lnTo>
                    <a:pt x="0" y="32"/>
                  </a:lnTo>
                  <a:lnTo>
                    <a:pt x="66" y="32"/>
                  </a:lnTo>
                  <a:lnTo>
                    <a:pt x="66" y="16"/>
                  </a:lnTo>
                  <a:lnTo>
                    <a:pt x="61" y="32"/>
                  </a:lnTo>
                  <a:lnTo>
                    <a:pt x="66" y="34"/>
                  </a:lnTo>
                  <a:lnTo>
                    <a:pt x="255" y="34"/>
                  </a:lnTo>
                  <a:lnTo>
                    <a:pt x="255" y="18"/>
                  </a:lnTo>
                  <a:lnTo>
                    <a:pt x="248" y="32"/>
                  </a:lnTo>
                  <a:lnTo>
                    <a:pt x="255" y="35"/>
                  </a:lnTo>
                  <a:lnTo>
                    <a:pt x="410" y="35"/>
                  </a:lnTo>
                  <a:lnTo>
                    <a:pt x="410" y="20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488" y="37"/>
                  </a:lnTo>
                  <a:lnTo>
                    <a:pt x="488" y="6"/>
                  </a:lnTo>
                  <a:lnTo>
                    <a:pt x="413" y="6"/>
                  </a:lnTo>
                  <a:lnTo>
                    <a:pt x="413" y="21"/>
                  </a:lnTo>
                  <a:lnTo>
                    <a:pt x="420" y="7"/>
                  </a:lnTo>
                  <a:lnTo>
                    <a:pt x="413" y="4"/>
                  </a:lnTo>
                  <a:lnTo>
                    <a:pt x="258" y="4"/>
                  </a:lnTo>
                  <a:lnTo>
                    <a:pt x="258" y="20"/>
                  </a:lnTo>
                  <a:lnTo>
                    <a:pt x="265" y="6"/>
                  </a:lnTo>
                  <a:lnTo>
                    <a:pt x="258" y="2"/>
                  </a:lnTo>
                  <a:lnTo>
                    <a:pt x="71" y="2"/>
                  </a:lnTo>
                  <a:lnTo>
                    <a:pt x="71" y="18"/>
                  </a:lnTo>
                  <a:lnTo>
                    <a:pt x="77" y="4"/>
                  </a:lnTo>
                  <a:lnTo>
                    <a:pt x="71" y="2"/>
                  </a:lnTo>
                  <a:lnTo>
                    <a:pt x="70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119"/>
            <p:cNvSpPr>
              <a:spLocks/>
            </p:cNvSpPr>
            <p:nvPr/>
          </p:nvSpPr>
          <p:spPr bwMode="auto">
            <a:xfrm>
              <a:off x="4722" y="3348"/>
              <a:ext cx="245" cy="18"/>
            </a:xfrm>
            <a:custGeom>
              <a:avLst/>
              <a:gdLst>
                <a:gd name="T0" fmla="*/ 0 w 489"/>
                <a:gd name="T1" fmla="*/ 0 h 35"/>
                <a:gd name="T2" fmla="*/ 0 w 489"/>
                <a:gd name="T3" fmla="*/ 31 h 35"/>
                <a:gd name="T4" fmla="*/ 119 w 489"/>
                <a:gd name="T5" fmla="*/ 31 h 35"/>
                <a:gd name="T6" fmla="*/ 119 w 489"/>
                <a:gd name="T7" fmla="*/ 15 h 35"/>
                <a:gd name="T8" fmla="*/ 114 w 489"/>
                <a:gd name="T9" fmla="*/ 31 h 35"/>
                <a:gd name="T10" fmla="*/ 119 w 489"/>
                <a:gd name="T11" fmla="*/ 33 h 35"/>
                <a:gd name="T12" fmla="*/ 386 w 489"/>
                <a:gd name="T13" fmla="*/ 33 h 35"/>
                <a:gd name="T14" fmla="*/ 386 w 489"/>
                <a:gd name="T15" fmla="*/ 17 h 35"/>
                <a:gd name="T16" fmla="*/ 381 w 489"/>
                <a:gd name="T17" fmla="*/ 33 h 35"/>
                <a:gd name="T18" fmla="*/ 386 w 489"/>
                <a:gd name="T19" fmla="*/ 35 h 35"/>
                <a:gd name="T20" fmla="*/ 489 w 489"/>
                <a:gd name="T21" fmla="*/ 35 h 35"/>
                <a:gd name="T22" fmla="*/ 489 w 489"/>
                <a:gd name="T23" fmla="*/ 3 h 35"/>
                <a:gd name="T24" fmla="*/ 391 w 489"/>
                <a:gd name="T25" fmla="*/ 3 h 35"/>
                <a:gd name="T26" fmla="*/ 391 w 489"/>
                <a:gd name="T27" fmla="*/ 19 h 35"/>
                <a:gd name="T28" fmla="*/ 397 w 489"/>
                <a:gd name="T29" fmla="*/ 5 h 35"/>
                <a:gd name="T30" fmla="*/ 391 w 489"/>
                <a:gd name="T31" fmla="*/ 3 h 35"/>
                <a:gd name="T32" fmla="*/ 390 w 489"/>
                <a:gd name="T33" fmla="*/ 1 h 35"/>
                <a:gd name="T34" fmla="*/ 124 w 489"/>
                <a:gd name="T35" fmla="*/ 1 h 35"/>
                <a:gd name="T36" fmla="*/ 124 w 489"/>
                <a:gd name="T37" fmla="*/ 17 h 35"/>
                <a:gd name="T38" fmla="*/ 130 w 489"/>
                <a:gd name="T39" fmla="*/ 3 h 35"/>
                <a:gd name="T40" fmla="*/ 124 w 489"/>
                <a:gd name="T41" fmla="*/ 1 h 35"/>
                <a:gd name="T42" fmla="*/ 123 w 489"/>
                <a:gd name="T43" fmla="*/ 0 h 35"/>
                <a:gd name="T44" fmla="*/ 11 w 489"/>
                <a:gd name="T45" fmla="*/ 0 h 35"/>
                <a:gd name="T46" fmla="*/ 0 w 489"/>
                <a:gd name="T4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35">
                  <a:moveTo>
                    <a:pt x="0" y="0"/>
                  </a:moveTo>
                  <a:lnTo>
                    <a:pt x="0" y="31"/>
                  </a:lnTo>
                  <a:lnTo>
                    <a:pt x="119" y="31"/>
                  </a:lnTo>
                  <a:lnTo>
                    <a:pt x="119" y="15"/>
                  </a:lnTo>
                  <a:lnTo>
                    <a:pt x="114" y="31"/>
                  </a:lnTo>
                  <a:lnTo>
                    <a:pt x="119" y="33"/>
                  </a:lnTo>
                  <a:lnTo>
                    <a:pt x="386" y="33"/>
                  </a:lnTo>
                  <a:lnTo>
                    <a:pt x="386" y="17"/>
                  </a:lnTo>
                  <a:lnTo>
                    <a:pt x="381" y="33"/>
                  </a:lnTo>
                  <a:lnTo>
                    <a:pt x="386" y="35"/>
                  </a:lnTo>
                  <a:lnTo>
                    <a:pt x="489" y="35"/>
                  </a:lnTo>
                  <a:lnTo>
                    <a:pt x="489" y="3"/>
                  </a:lnTo>
                  <a:lnTo>
                    <a:pt x="391" y="3"/>
                  </a:lnTo>
                  <a:lnTo>
                    <a:pt x="391" y="19"/>
                  </a:lnTo>
                  <a:lnTo>
                    <a:pt x="397" y="5"/>
                  </a:lnTo>
                  <a:lnTo>
                    <a:pt x="391" y="3"/>
                  </a:lnTo>
                  <a:lnTo>
                    <a:pt x="390" y="1"/>
                  </a:lnTo>
                  <a:lnTo>
                    <a:pt x="124" y="1"/>
                  </a:lnTo>
                  <a:lnTo>
                    <a:pt x="124" y="17"/>
                  </a:lnTo>
                  <a:lnTo>
                    <a:pt x="130" y="3"/>
                  </a:lnTo>
                  <a:lnTo>
                    <a:pt x="124" y="1"/>
                  </a:lnTo>
                  <a:lnTo>
                    <a:pt x="123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120"/>
            <p:cNvSpPr>
              <a:spLocks/>
            </p:cNvSpPr>
            <p:nvPr/>
          </p:nvSpPr>
          <p:spPr bwMode="auto">
            <a:xfrm>
              <a:off x="4967" y="3350"/>
              <a:ext cx="245" cy="17"/>
            </a:xfrm>
            <a:custGeom>
              <a:avLst/>
              <a:gdLst>
                <a:gd name="T0" fmla="*/ 0 w 491"/>
                <a:gd name="T1" fmla="*/ 0 h 33"/>
                <a:gd name="T2" fmla="*/ 0 w 491"/>
                <a:gd name="T3" fmla="*/ 32 h 33"/>
                <a:gd name="T4" fmla="*/ 307 w 491"/>
                <a:gd name="T5" fmla="*/ 32 h 33"/>
                <a:gd name="T6" fmla="*/ 307 w 491"/>
                <a:gd name="T7" fmla="*/ 16 h 33"/>
                <a:gd name="T8" fmla="*/ 300 w 491"/>
                <a:gd name="T9" fmla="*/ 30 h 33"/>
                <a:gd name="T10" fmla="*/ 307 w 491"/>
                <a:gd name="T11" fmla="*/ 33 h 33"/>
                <a:gd name="T12" fmla="*/ 491 w 491"/>
                <a:gd name="T13" fmla="*/ 33 h 33"/>
                <a:gd name="T14" fmla="*/ 491 w 491"/>
                <a:gd name="T15" fmla="*/ 2 h 33"/>
                <a:gd name="T16" fmla="*/ 311 w 491"/>
                <a:gd name="T17" fmla="*/ 2 h 33"/>
                <a:gd name="T18" fmla="*/ 311 w 491"/>
                <a:gd name="T19" fmla="*/ 18 h 33"/>
                <a:gd name="T20" fmla="*/ 318 w 491"/>
                <a:gd name="T21" fmla="*/ 4 h 33"/>
                <a:gd name="T22" fmla="*/ 311 w 491"/>
                <a:gd name="T23" fmla="*/ 0 h 33"/>
                <a:gd name="T24" fmla="*/ 80 w 491"/>
                <a:gd name="T25" fmla="*/ 0 h 33"/>
                <a:gd name="T26" fmla="*/ 0 w 491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1" h="33">
                  <a:moveTo>
                    <a:pt x="0" y="0"/>
                  </a:moveTo>
                  <a:lnTo>
                    <a:pt x="0" y="32"/>
                  </a:lnTo>
                  <a:lnTo>
                    <a:pt x="307" y="32"/>
                  </a:lnTo>
                  <a:lnTo>
                    <a:pt x="307" y="16"/>
                  </a:lnTo>
                  <a:lnTo>
                    <a:pt x="300" y="30"/>
                  </a:lnTo>
                  <a:lnTo>
                    <a:pt x="307" y="33"/>
                  </a:lnTo>
                  <a:lnTo>
                    <a:pt x="491" y="33"/>
                  </a:lnTo>
                  <a:lnTo>
                    <a:pt x="491" y="2"/>
                  </a:lnTo>
                  <a:lnTo>
                    <a:pt x="311" y="2"/>
                  </a:lnTo>
                  <a:lnTo>
                    <a:pt x="311" y="18"/>
                  </a:lnTo>
                  <a:lnTo>
                    <a:pt x="318" y="4"/>
                  </a:lnTo>
                  <a:lnTo>
                    <a:pt x="311" y="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121"/>
            <p:cNvSpPr>
              <a:spLocks/>
            </p:cNvSpPr>
            <p:nvPr/>
          </p:nvSpPr>
          <p:spPr bwMode="auto">
            <a:xfrm>
              <a:off x="5212" y="3351"/>
              <a:ext cx="148" cy="16"/>
            </a:xfrm>
            <a:custGeom>
              <a:avLst/>
              <a:gdLst>
                <a:gd name="T0" fmla="*/ 0 w 296"/>
                <a:gd name="T1" fmla="*/ 0 h 31"/>
                <a:gd name="T2" fmla="*/ 0 w 296"/>
                <a:gd name="T3" fmla="*/ 31 h 31"/>
                <a:gd name="T4" fmla="*/ 296 w 296"/>
                <a:gd name="T5" fmla="*/ 31 h 31"/>
                <a:gd name="T6" fmla="*/ 296 w 296"/>
                <a:gd name="T7" fmla="*/ 0 h 31"/>
                <a:gd name="T8" fmla="*/ 113 w 296"/>
                <a:gd name="T9" fmla="*/ 0 h 31"/>
                <a:gd name="T10" fmla="*/ 0 w 29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31">
                  <a:moveTo>
                    <a:pt x="0" y="0"/>
                  </a:moveTo>
                  <a:lnTo>
                    <a:pt x="0" y="31"/>
                  </a:lnTo>
                  <a:lnTo>
                    <a:pt x="296" y="31"/>
                  </a:lnTo>
                  <a:lnTo>
                    <a:pt x="296" y="0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Rectangle 122"/>
            <p:cNvSpPr>
              <a:spLocks noChangeArrowheads="1"/>
            </p:cNvSpPr>
            <p:nvPr/>
          </p:nvSpPr>
          <p:spPr bwMode="auto">
            <a:xfrm>
              <a:off x="3008" y="1765"/>
              <a:ext cx="2352" cy="159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27" name="Group 125"/>
          <p:cNvGrpSpPr>
            <a:grpSpLocks noChangeAspect="1"/>
          </p:cNvGrpSpPr>
          <p:nvPr/>
        </p:nvGrpSpPr>
        <p:grpSpPr bwMode="auto">
          <a:xfrm>
            <a:off x="213989" y="2819700"/>
            <a:ext cx="4144755" cy="2748296"/>
            <a:chOff x="1728" y="1231"/>
            <a:chExt cx="2508" cy="1663"/>
          </a:xfrm>
        </p:grpSpPr>
        <p:sp>
          <p:nvSpPr>
            <p:cNvPr id="330" name="Line 127"/>
            <p:cNvSpPr>
              <a:spLocks noChangeShapeType="1"/>
            </p:cNvSpPr>
            <p:nvPr/>
          </p:nvSpPr>
          <p:spPr bwMode="auto">
            <a:xfrm>
              <a:off x="1968" y="27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128"/>
            <p:cNvSpPr>
              <a:spLocks noChangeShapeType="1"/>
            </p:cNvSpPr>
            <p:nvPr/>
          </p:nvSpPr>
          <p:spPr bwMode="auto">
            <a:xfrm flipH="1">
              <a:off x="4122" y="27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129"/>
            <p:cNvSpPr>
              <a:spLocks noEditPoints="1"/>
            </p:cNvSpPr>
            <p:nvPr/>
          </p:nvSpPr>
          <p:spPr bwMode="auto">
            <a:xfrm>
              <a:off x="1862" y="2728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4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6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7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2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7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7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130"/>
            <p:cNvSpPr>
              <a:spLocks noChangeShapeType="1"/>
            </p:cNvSpPr>
            <p:nvPr/>
          </p:nvSpPr>
          <p:spPr bwMode="auto">
            <a:xfrm>
              <a:off x="1968" y="24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131"/>
            <p:cNvSpPr>
              <a:spLocks noChangeShapeType="1"/>
            </p:cNvSpPr>
            <p:nvPr/>
          </p:nvSpPr>
          <p:spPr bwMode="auto">
            <a:xfrm flipH="1">
              <a:off x="4122" y="2465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132"/>
            <p:cNvSpPr>
              <a:spLocks noEditPoints="1"/>
            </p:cNvSpPr>
            <p:nvPr/>
          </p:nvSpPr>
          <p:spPr bwMode="auto">
            <a:xfrm>
              <a:off x="1728" y="2428"/>
              <a:ext cx="45" cy="71"/>
            </a:xfrm>
            <a:custGeom>
              <a:avLst/>
              <a:gdLst>
                <a:gd name="T0" fmla="*/ 0 w 91"/>
                <a:gd name="T1" fmla="*/ 70 h 141"/>
                <a:gd name="T2" fmla="*/ 2 w 91"/>
                <a:gd name="T3" fmla="*/ 49 h 141"/>
                <a:gd name="T4" fmla="*/ 5 w 91"/>
                <a:gd name="T5" fmla="*/ 31 h 141"/>
                <a:gd name="T6" fmla="*/ 10 w 91"/>
                <a:gd name="T7" fmla="*/ 21 h 141"/>
                <a:gd name="T8" fmla="*/ 14 w 91"/>
                <a:gd name="T9" fmla="*/ 14 h 141"/>
                <a:gd name="T10" fmla="*/ 21 w 91"/>
                <a:gd name="T11" fmla="*/ 9 h 141"/>
                <a:gd name="T12" fmla="*/ 28 w 91"/>
                <a:gd name="T13" fmla="*/ 3 h 141"/>
                <a:gd name="T14" fmla="*/ 37 w 91"/>
                <a:gd name="T15" fmla="*/ 2 h 141"/>
                <a:gd name="T16" fmla="*/ 45 w 91"/>
                <a:gd name="T17" fmla="*/ 0 h 141"/>
                <a:gd name="T18" fmla="*/ 56 w 91"/>
                <a:gd name="T19" fmla="*/ 2 h 141"/>
                <a:gd name="T20" fmla="*/ 66 w 91"/>
                <a:gd name="T21" fmla="*/ 5 h 141"/>
                <a:gd name="T22" fmla="*/ 72 w 91"/>
                <a:gd name="T23" fmla="*/ 9 h 141"/>
                <a:gd name="T24" fmla="*/ 75 w 91"/>
                <a:gd name="T25" fmla="*/ 12 h 141"/>
                <a:gd name="T26" fmla="*/ 80 w 91"/>
                <a:gd name="T27" fmla="*/ 17 h 141"/>
                <a:gd name="T28" fmla="*/ 84 w 91"/>
                <a:gd name="T29" fmla="*/ 28 h 141"/>
                <a:gd name="T30" fmla="*/ 87 w 91"/>
                <a:gd name="T31" fmla="*/ 38 h 141"/>
                <a:gd name="T32" fmla="*/ 91 w 91"/>
                <a:gd name="T33" fmla="*/ 52 h 141"/>
                <a:gd name="T34" fmla="*/ 91 w 91"/>
                <a:gd name="T35" fmla="*/ 70 h 141"/>
                <a:gd name="T36" fmla="*/ 89 w 91"/>
                <a:gd name="T37" fmla="*/ 92 h 141"/>
                <a:gd name="T38" fmla="*/ 86 w 91"/>
                <a:gd name="T39" fmla="*/ 110 h 141"/>
                <a:gd name="T40" fmla="*/ 82 w 91"/>
                <a:gd name="T41" fmla="*/ 119 h 141"/>
                <a:gd name="T42" fmla="*/ 77 w 91"/>
                <a:gd name="T43" fmla="*/ 127 h 141"/>
                <a:gd name="T44" fmla="*/ 72 w 91"/>
                <a:gd name="T45" fmla="*/ 133 h 141"/>
                <a:gd name="T46" fmla="*/ 63 w 91"/>
                <a:gd name="T47" fmla="*/ 138 h 141"/>
                <a:gd name="T48" fmla="*/ 56 w 91"/>
                <a:gd name="T49" fmla="*/ 139 h 141"/>
                <a:gd name="T50" fmla="*/ 45 w 91"/>
                <a:gd name="T51" fmla="*/ 141 h 141"/>
                <a:gd name="T52" fmla="*/ 28 w 91"/>
                <a:gd name="T53" fmla="*/ 138 h 141"/>
                <a:gd name="T54" fmla="*/ 14 w 91"/>
                <a:gd name="T55" fmla="*/ 127 h 141"/>
                <a:gd name="T56" fmla="*/ 7 w 91"/>
                <a:gd name="T57" fmla="*/ 113 h 141"/>
                <a:gd name="T58" fmla="*/ 2 w 91"/>
                <a:gd name="T59" fmla="*/ 94 h 141"/>
                <a:gd name="T60" fmla="*/ 0 w 91"/>
                <a:gd name="T61" fmla="*/ 70 h 141"/>
                <a:gd name="T62" fmla="*/ 19 w 91"/>
                <a:gd name="T63" fmla="*/ 70 h 141"/>
                <a:gd name="T64" fmla="*/ 19 w 91"/>
                <a:gd name="T65" fmla="*/ 91 h 141"/>
                <a:gd name="T66" fmla="*/ 23 w 91"/>
                <a:gd name="T67" fmla="*/ 105 h 141"/>
                <a:gd name="T68" fmla="*/ 26 w 91"/>
                <a:gd name="T69" fmla="*/ 113 h 141"/>
                <a:gd name="T70" fmla="*/ 31 w 91"/>
                <a:gd name="T71" fmla="*/ 120 h 141"/>
                <a:gd name="T72" fmla="*/ 38 w 91"/>
                <a:gd name="T73" fmla="*/ 124 h 141"/>
                <a:gd name="T74" fmla="*/ 45 w 91"/>
                <a:gd name="T75" fmla="*/ 124 h 141"/>
                <a:gd name="T76" fmla="*/ 52 w 91"/>
                <a:gd name="T77" fmla="*/ 124 h 141"/>
                <a:gd name="T78" fmla="*/ 59 w 91"/>
                <a:gd name="T79" fmla="*/ 120 h 141"/>
                <a:gd name="T80" fmla="*/ 65 w 91"/>
                <a:gd name="T81" fmla="*/ 113 h 141"/>
                <a:gd name="T82" fmla="*/ 70 w 91"/>
                <a:gd name="T83" fmla="*/ 105 h 141"/>
                <a:gd name="T84" fmla="*/ 72 w 91"/>
                <a:gd name="T85" fmla="*/ 91 h 141"/>
                <a:gd name="T86" fmla="*/ 73 w 91"/>
                <a:gd name="T87" fmla="*/ 70 h 141"/>
                <a:gd name="T88" fmla="*/ 72 w 91"/>
                <a:gd name="T89" fmla="*/ 50 h 141"/>
                <a:gd name="T90" fmla="*/ 70 w 91"/>
                <a:gd name="T91" fmla="*/ 37 h 141"/>
                <a:gd name="T92" fmla="*/ 65 w 91"/>
                <a:gd name="T93" fmla="*/ 28 h 141"/>
                <a:gd name="T94" fmla="*/ 59 w 91"/>
                <a:gd name="T95" fmla="*/ 21 h 141"/>
                <a:gd name="T96" fmla="*/ 52 w 91"/>
                <a:gd name="T97" fmla="*/ 17 h 141"/>
                <a:gd name="T98" fmla="*/ 45 w 91"/>
                <a:gd name="T99" fmla="*/ 16 h 141"/>
                <a:gd name="T100" fmla="*/ 38 w 91"/>
                <a:gd name="T101" fmla="*/ 17 h 141"/>
                <a:gd name="T102" fmla="*/ 31 w 91"/>
                <a:gd name="T103" fmla="*/ 21 h 141"/>
                <a:gd name="T104" fmla="*/ 26 w 91"/>
                <a:gd name="T105" fmla="*/ 26 h 141"/>
                <a:gd name="T106" fmla="*/ 23 w 91"/>
                <a:gd name="T107" fmla="*/ 37 h 141"/>
                <a:gd name="T108" fmla="*/ 19 w 91"/>
                <a:gd name="T109" fmla="*/ 50 h 141"/>
                <a:gd name="T110" fmla="*/ 19 w 91"/>
                <a:gd name="T1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1">
                  <a:moveTo>
                    <a:pt x="0" y="70"/>
                  </a:moveTo>
                  <a:lnTo>
                    <a:pt x="2" y="49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80" y="17"/>
                  </a:lnTo>
                  <a:lnTo>
                    <a:pt x="84" y="28"/>
                  </a:lnTo>
                  <a:lnTo>
                    <a:pt x="87" y="38"/>
                  </a:lnTo>
                  <a:lnTo>
                    <a:pt x="91" y="52"/>
                  </a:lnTo>
                  <a:lnTo>
                    <a:pt x="91" y="70"/>
                  </a:lnTo>
                  <a:lnTo>
                    <a:pt x="89" y="92"/>
                  </a:lnTo>
                  <a:lnTo>
                    <a:pt x="86" y="110"/>
                  </a:lnTo>
                  <a:lnTo>
                    <a:pt x="82" y="119"/>
                  </a:lnTo>
                  <a:lnTo>
                    <a:pt x="77" y="127"/>
                  </a:lnTo>
                  <a:lnTo>
                    <a:pt x="72" y="133"/>
                  </a:lnTo>
                  <a:lnTo>
                    <a:pt x="63" y="138"/>
                  </a:lnTo>
                  <a:lnTo>
                    <a:pt x="56" y="139"/>
                  </a:lnTo>
                  <a:lnTo>
                    <a:pt x="45" y="141"/>
                  </a:lnTo>
                  <a:lnTo>
                    <a:pt x="28" y="138"/>
                  </a:lnTo>
                  <a:lnTo>
                    <a:pt x="14" y="127"/>
                  </a:lnTo>
                  <a:lnTo>
                    <a:pt x="7" y="113"/>
                  </a:lnTo>
                  <a:lnTo>
                    <a:pt x="2" y="94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91"/>
                  </a:lnTo>
                  <a:lnTo>
                    <a:pt x="23" y="105"/>
                  </a:lnTo>
                  <a:lnTo>
                    <a:pt x="26" y="113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65" y="113"/>
                  </a:lnTo>
                  <a:lnTo>
                    <a:pt x="70" y="105"/>
                  </a:lnTo>
                  <a:lnTo>
                    <a:pt x="72" y="91"/>
                  </a:lnTo>
                  <a:lnTo>
                    <a:pt x="73" y="70"/>
                  </a:lnTo>
                  <a:lnTo>
                    <a:pt x="72" y="50"/>
                  </a:lnTo>
                  <a:lnTo>
                    <a:pt x="70" y="37"/>
                  </a:lnTo>
                  <a:lnTo>
                    <a:pt x="65" y="28"/>
                  </a:lnTo>
                  <a:lnTo>
                    <a:pt x="59" y="21"/>
                  </a:lnTo>
                  <a:lnTo>
                    <a:pt x="52" y="17"/>
                  </a:lnTo>
                  <a:lnTo>
                    <a:pt x="45" y="16"/>
                  </a:lnTo>
                  <a:lnTo>
                    <a:pt x="38" y="17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3" y="37"/>
                  </a:lnTo>
                  <a:lnTo>
                    <a:pt x="19" y="50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Rectangle 133"/>
            <p:cNvSpPr>
              <a:spLocks noChangeArrowheads="1"/>
            </p:cNvSpPr>
            <p:nvPr/>
          </p:nvSpPr>
          <p:spPr bwMode="auto">
            <a:xfrm>
              <a:off x="1786" y="2488"/>
              <a:ext cx="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134"/>
            <p:cNvSpPr>
              <a:spLocks noEditPoints="1"/>
            </p:cNvSpPr>
            <p:nvPr/>
          </p:nvSpPr>
          <p:spPr bwMode="auto">
            <a:xfrm>
              <a:off x="1808" y="2428"/>
              <a:ext cx="46" cy="71"/>
            </a:xfrm>
            <a:custGeom>
              <a:avLst/>
              <a:gdLst>
                <a:gd name="T0" fmla="*/ 0 w 90"/>
                <a:gd name="T1" fmla="*/ 70 h 141"/>
                <a:gd name="T2" fmla="*/ 1 w 90"/>
                <a:gd name="T3" fmla="*/ 49 h 141"/>
                <a:gd name="T4" fmla="*/ 5 w 90"/>
                <a:gd name="T5" fmla="*/ 31 h 141"/>
                <a:gd name="T6" fmla="*/ 8 w 90"/>
                <a:gd name="T7" fmla="*/ 21 h 141"/>
                <a:gd name="T8" fmla="*/ 14 w 90"/>
                <a:gd name="T9" fmla="*/ 14 h 141"/>
                <a:gd name="T10" fmla="*/ 21 w 90"/>
                <a:gd name="T11" fmla="*/ 9 h 141"/>
                <a:gd name="T12" fmla="*/ 28 w 90"/>
                <a:gd name="T13" fmla="*/ 3 h 141"/>
                <a:gd name="T14" fmla="*/ 34 w 90"/>
                <a:gd name="T15" fmla="*/ 2 h 141"/>
                <a:gd name="T16" fmla="*/ 45 w 90"/>
                <a:gd name="T17" fmla="*/ 0 h 141"/>
                <a:gd name="T18" fmla="*/ 55 w 90"/>
                <a:gd name="T19" fmla="*/ 2 h 141"/>
                <a:gd name="T20" fmla="*/ 64 w 90"/>
                <a:gd name="T21" fmla="*/ 5 h 141"/>
                <a:gd name="T22" fmla="*/ 71 w 90"/>
                <a:gd name="T23" fmla="*/ 9 h 141"/>
                <a:gd name="T24" fmla="*/ 75 w 90"/>
                <a:gd name="T25" fmla="*/ 12 h 141"/>
                <a:gd name="T26" fmla="*/ 78 w 90"/>
                <a:gd name="T27" fmla="*/ 17 h 141"/>
                <a:gd name="T28" fmla="*/ 83 w 90"/>
                <a:gd name="T29" fmla="*/ 28 h 141"/>
                <a:gd name="T30" fmla="*/ 87 w 90"/>
                <a:gd name="T31" fmla="*/ 38 h 141"/>
                <a:gd name="T32" fmla="*/ 89 w 90"/>
                <a:gd name="T33" fmla="*/ 52 h 141"/>
                <a:gd name="T34" fmla="*/ 90 w 90"/>
                <a:gd name="T35" fmla="*/ 70 h 141"/>
                <a:gd name="T36" fmla="*/ 89 w 90"/>
                <a:gd name="T37" fmla="*/ 92 h 141"/>
                <a:gd name="T38" fmla="*/ 85 w 90"/>
                <a:gd name="T39" fmla="*/ 110 h 141"/>
                <a:gd name="T40" fmla="*/ 82 w 90"/>
                <a:gd name="T41" fmla="*/ 119 h 141"/>
                <a:gd name="T42" fmla="*/ 76 w 90"/>
                <a:gd name="T43" fmla="*/ 127 h 141"/>
                <a:gd name="T44" fmla="*/ 69 w 90"/>
                <a:gd name="T45" fmla="*/ 133 h 141"/>
                <a:gd name="T46" fmla="*/ 62 w 90"/>
                <a:gd name="T47" fmla="*/ 138 h 141"/>
                <a:gd name="T48" fmla="*/ 54 w 90"/>
                <a:gd name="T49" fmla="*/ 139 h 141"/>
                <a:gd name="T50" fmla="*/ 45 w 90"/>
                <a:gd name="T51" fmla="*/ 141 h 141"/>
                <a:gd name="T52" fmla="*/ 28 w 90"/>
                <a:gd name="T53" fmla="*/ 138 h 141"/>
                <a:gd name="T54" fmla="*/ 14 w 90"/>
                <a:gd name="T55" fmla="*/ 127 h 141"/>
                <a:gd name="T56" fmla="*/ 7 w 90"/>
                <a:gd name="T57" fmla="*/ 113 h 141"/>
                <a:gd name="T58" fmla="*/ 1 w 90"/>
                <a:gd name="T59" fmla="*/ 94 h 141"/>
                <a:gd name="T60" fmla="*/ 0 w 90"/>
                <a:gd name="T61" fmla="*/ 70 h 141"/>
                <a:gd name="T62" fmla="*/ 17 w 90"/>
                <a:gd name="T63" fmla="*/ 70 h 141"/>
                <a:gd name="T64" fmla="*/ 19 w 90"/>
                <a:gd name="T65" fmla="*/ 91 h 141"/>
                <a:gd name="T66" fmla="*/ 21 w 90"/>
                <a:gd name="T67" fmla="*/ 105 h 141"/>
                <a:gd name="T68" fmla="*/ 26 w 90"/>
                <a:gd name="T69" fmla="*/ 113 h 141"/>
                <a:gd name="T70" fmla="*/ 31 w 90"/>
                <a:gd name="T71" fmla="*/ 120 h 141"/>
                <a:gd name="T72" fmla="*/ 38 w 90"/>
                <a:gd name="T73" fmla="*/ 124 h 141"/>
                <a:gd name="T74" fmla="*/ 45 w 90"/>
                <a:gd name="T75" fmla="*/ 124 h 141"/>
                <a:gd name="T76" fmla="*/ 52 w 90"/>
                <a:gd name="T77" fmla="*/ 124 h 141"/>
                <a:gd name="T78" fmla="*/ 59 w 90"/>
                <a:gd name="T79" fmla="*/ 120 h 141"/>
                <a:gd name="T80" fmla="*/ 64 w 90"/>
                <a:gd name="T81" fmla="*/ 113 h 141"/>
                <a:gd name="T82" fmla="*/ 68 w 90"/>
                <a:gd name="T83" fmla="*/ 105 h 141"/>
                <a:gd name="T84" fmla="*/ 71 w 90"/>
                <a:gd name="T85" fmla="*/ 91 h 141"/>
                <a:gd name="T86" fmla="*/ 71 w 90"/>
                <a:gd name="T87" fmla="*/ 70 h 141"/>
                <a:gd name="T88" fmla="*/ 71 w 90"/>
                <a:gd name="T89" fmla="*/ 50 h 141"/>
                <a:gd name="T90" fmla="*/ 68 w 90"/>
                <a:gd name="T91" fmla="*/ 37 h 141"/>
                <a:gd name="T92" fmla="*/ 64 w 90"/>
                <a:gd name="T93" fmla="*/ 28 h 141"/>
                <a:gd name="T94" fmla="*/ 59 w 90"/>
                <a:gd name="T95" fmla="*/ 21 h 141"/>
                <a:gd name="T96" fmla="*/ 52 w 90"/>
                <a:gd name="T97" fmla="*/ 17 h 141"/>
                <a:gd name="T98" fmla="*/ 45 w 90"/>
                <a:gd name="T99" fmla="*/ 16 h 141"/>
                <a:gd name="T100" fmla="*/ 38 w 90"/>
                <a:gd name="T101" fmla="*/ 17 h 141"/>
                <a:gd name="T102" fmla="*/ 31 w 90"/>
                <a:gd name="T103" fmla="*/ 21 h 141"/>
                <a:gd name="T104" fmla="*/ 26 w 90"/>
                <a:gd name="T105" fmla="*/ 26 h 141"/>
                <a:gd name="T106" fmla="*/ 21 w 90"/>
                <a:gd name="T107" fmla="*/ 37 h 141"/>
                <a:gd name="T108" fmla="*/ 19 w 90"/>
                <a:gd name="T109" fmla="*/ 50 h 141"/>
                <a:gd name="T110" fmla="*/ 17 w 90"/>
                <a:gd name="T1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1">
                  <a:moveTo>
                    <a:pt x="0" y="70"/>
                  </a:moveTo>
                  <a:lnTo>
                    <a:pt x="1" y="49"/>
                  </a:lnTo>
                  <a:lnTo>
                    <a:pt x="5" y="31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78" y="17"/>
                  </a:lnTo>
                  <a:lnTo>
                    <a:pt x="83" y="28"/>
                  </a:lnTo>
                  <a:lnTo>
                    <a:pt x="87" y="38"/>
                  </a:lnTo>
                  <a:lnTo>
                    <a:pt x="89" y="52"/>
                  </a:lnTo>
                  <a:lnTo>
                    <a:pt x="90" y="70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19"/>
                  </a:lnTo>
                  <a:lnTo>
                    <a:pt x="76" y="127"/>
                  </a:lnTo>
                  <a:lnTo>
                    <a:pt x="69" y="133"/>
                  </a:lnTo>
                  <a:lnTo>
                    <a:pt x="62" y="138"/>
                  </a:lnTo>
                  <a:lnTo>
                    <a:pt x="54" y="139"/>
                  </a:lnTo>
                  <a:lnTo>
                    <a:pt x="45" y="141"/>
                  </a:lnTo>
                  <a:lnTo>
                    <a:pt x="28" y="138"/>
                  </a:lnTo>
                  <a:lnTo>
                    <a:pt x="14" y="127"/>
                  </a:lnTo>
                  <a:lnTo>
                    <a:pt x="7" y="113"/>
                  </a:lnTo>
                  <a:lnTo>
                    <a:pt x="1" y="94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91"/>
                  </a:lnTo>
                  <a:lnTo>
                    <a:pt x="21" y="105"/>
                  </a:lnTo>
                  <a:lnTo>
                    <a:pt x="26" y="113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64" y="113"/>
                  </a:lnTo>
                  <a:lnTo>
                    <a:pt x="68" y="105"/>
                  </a:lnTo>
                  <a:lnTo>
                    <a:pt x="71" y="91"/>
                  </a:lnTo>
                  <a:lnTo>
                    <a:pt x="71" y="70"/>
                  </a:lnTo>
                  <a:lnTo>
                    <a:pt x="71" y="50"/>
                  </a:lnTo>
                  <a:lnTo>
                    <a:pt x="68" y="37"/>
                  </a:lnTo>
                  <a:lnTo>
                    <a:pt x="64" y="28"/>
                  </a:lnTo>
                  <a:lnTo>
                    <a:pt x="59" y="21"/>
                  </a:lnTo>
                  <a:lnTo>
                    <a:pt x="52" y="17"/>
                  </a:lnTo>
                  <a:lnTo>
                    <a:pt x="45" y="16"/>
                  </a:lnTo>
                  <a:lnTo>
                    <a:pt x="38" y="17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1" y="37"/>
                  </a:lnTo>
                  <a:lnTo>
                    <a:pt x="19" y="5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135"/>
            <p:cNvSpPr>
              <a:spLocks/>
            </p:cNvSpPr>
            <p:nvPr/>
          </p:nvSpPr>
          <p:spPr bwMode="auto">
            <a:xfrm>
              <a:off x="1868" y="2428"/>
              <a:ext cx="24" cy="69"/>
            </a:xfrm>
            <a:custGeom>
              <a:avLst/>
              <a:gdLst>
                <a:gd name="T0" fmla="*/ 49 w 49"/>
                <a:gd name="T1" fmla="*/ 138 h 138"/>
                <a:gd name="T2" fmla="*/ 32 w 49"/>
                <a:gd name="T3" fmla="*/ 138 h 138"/>
                <a:gd name="T4" fmla="*/ 32 w 49"/>
                <a:gd name="T5" fmla="*/ 31 h 138"/>
                <a:gd name="T6" fmla="*/ 25 w 49"/>
                <a:gd name="T7" fmla="*/ 37 h 138"/>
                <a:gd name="T8" fmla="*/ 16 w 49"/>
                <a:gd name="T9" fmla="*/ 42 h 138"/>
                <a:gd name="T10" fmla="*/ 7 w 49"/>
                <a:gd name="T11" fmla="*/ 47 h 138"/>
                <a:gd name="T12" fmla="*/ 0 w 49"/>
                <a:gd name="T13" fmla="*/ 50 h 138"/>
                <a:gd name="T14" fmla="*/ 0 w 49"/>
                <a:gd name="T15" fmla="*/ 35 h 138"/>
                <a:gd name="T16" fmla="*/ 12 w 49"/>
                <a:gd name="T17" fmla="*/ 28 h 138"/>
                <a:gd name="T18" fmla="*/ 23 w 49"/>
                <a:gd name="T19" fmla="*/ 19 h 138"/>
                <a:gd name="T20" fmla="*/ 32 w 49"/>
                <a:gd name="T21" fmla="*/ 9 h 138"/>
                <a:gd name="T22" fmla="*/ 39 w 49"/>
                <a:gd name="T23" fmla="*/ 0 h 138"/>
                <a:gd name="T24" fmla="*/ 49 w 49"/>
                <a:gd name="T25" fmla="*/ 0 h 138"/>
                <a:gd name="T26" fmla="*/ 49 w 49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38">
                  <a:moveTo>
                    <a:pt x="49" y="138"/>
                  </a:moveTo>
                  <a:lnTo>
                    <a:pt x="32" y="138"/>
                  </a:lnTo>
                  <a:lnTo>
                    <a:pt x="32" y="31"/>
                  </a:lnTo>
                  <a:lnTo>
                    <a:pt x="25" y="37"/>
                  </a:lnTo>
                  <a:lnTo>
                    <a:pt x="16" y="42"/>
                  </a:lnTo>
                  <a:lnTo>
                    <a:pt x="7" y="47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2" y="28"/>
                  </a:lnTo>
                  <a:lnTo>
                    <a:pt x="23" y="19"/>
                  </a:lnTo>
                  <a:lnTo>
                    <a:pt x="32" y="9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136"/>
            <p:cNvSpPr>
              <a:spLocks noChangeShapeType="1"/>
            </p:cNvSpPr>
            <p:nvPr/>
          </p:nvSpPr>
          <p:spPr bwMode="auto">
            <a:xfrm>
              <a:off x="1968" y="2166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137"/>
            <p:cNvSpPr>
              <a:spLocks noChangeShapeType="1"/>
            </p:cNvSpPr>
            <p:nvPr/>
          </p:nvSpPr>
          <p:spPr bwMode="auto">
            <a:xfrm flipH="1">
              <a:off x="4122" y="2166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138"/>
            <p:cNvSpPr>
              <a:spLocks noEditPoints="1"/>
            </p:cNvSpPr>
            <p:nvPr/>
          </p:nvSpPr>
          <p:spPr bwMode="auto">
            <a:xfrm>
              <a:off x="1728" y="2129"/>
              <a:ext cx="45" cy="70"/>
            </a:xfrm>
            <a:custGeom>
              <a:avLst/>
              <a:gdLst>
                <a:gd name="T0" fmla="*/ 0 w 91"/>
                <a:gd name="T1" fmla="*/ 72 h 142"/>
                <a:gd name="T2" fmla="*/ 2 w 91"/>
                <a:gd name="T3" fmla="*/ 49 h 142"/>
                <a:gd name="T4" fmla="*/ 5 w 91"/>
                <a:gd name="T5" fmla="*/ 32 h 142"/>
                <a:gd name="T6" fmla="*/ 10 w 91"/>
                <a:gd name="T7" fmla="*/ 23 h 142"/>
                <a:gd name="T8" fmla="*/ 14 w 91"/>
                <a:gd name="T9" fmla="*/ 14 h 142"/>
                <a:gd name="T10" fmla="*/ 21 w 91"/>
                <a:gd name="T11" fmla="*/ 9 h 142"/>
                <a:gd name="T12" fmla="*/ 28 w 91"/>
                <a:gd name="T13" fmla="*/ 4 h 142"/>
                <a:gd name="T14" fmla="*/ 37 w 91"/>
                <a:gd name="T15" fmla="*/ 2 h 142"/>
                <a:gd name="T16" fmla="*/ 45 w 91"/>
                <a:gd name="T17" fmla="*/ 0 h 142"/>
                <a:gd name="T18" fmla="*/ 56 w 91"/>
                <a:gd name="T19" fmla="*/ 2 h 142"/>
                <a:gd name="T20" fmla="*/ 66 w 91"/>
                <a:gd name="T21" fmla="*/ 5 h 142"/>
                <a:gd name="T22" fmla="*/ 72 w 91"/>
                <a:gd name="T23" fmla="*/ 9 h 142"/>
                <a:gd name="T24" fmla="*/ 75 w 91"/>
                <a:gd name="T25" fmla="*/ 12 h 142"/>
                <a:gd name="T26" fmla="*/ 80 w 91"/>
                <a:gd name="T27" fmla="*/ 18 h 142"/>
                <a:gd name="T28" fmla="*/ 84 w 91"/>
                <a:gd name="T29" fmla="*/ 28 h 142"/>
                <a:gd name="T30" fmla="*/ 87 w 91"/>
                <a:gd name="T31" fmla="*/ 39 h 142"/>
                <a:gd name="T32" fmla="*/ 91 w 91"/>
                <a:gd name="T33" fmla="*/ 53 h 142"/>
                <a:gd name="T34" fmla="*/ 91 w 91"/>
                <a:gd name="T35" fmla="*/ 72 h 142"/>
                <a:gd name="T36" fmla="*/ 89 w 91"/>
                <a:gd name="T37" fmla="*/ 93 h 142"/>
                <a:gd name="T38" fmla="*/ 86 w 91"/>
                <a:gd name="T39" fmla="*/ 110 h 142"/>
                <a:gd name="T40" fmla="*/ 82 w 91"/>
                <a:gd name="T41" fmla="*/ 121 h 142"/>
                <a:gd name="T42" fmla="*/ 77 w 91"/>
                <a:gd name="T43" fmla="*/ 128 h 142"/>
                <a:gd name="T44" fmla="*/ 72 w 91"/>
                <a:gd name="T45" fmla="*/ 133 h 142"/>
                <a:gd name="T46" fmla="*/ 63 w 91"/>
                <a:gd name="T47" fmla="*/ 138 h 142"/>
                <a:gd name="T48" fmla="*/ 56 w 91"/>
                <a:gd name="T49" fmla="*/ 140 h 142"/>
                <a:gd name="T50" fmla="*/ 45 w 91"/>
                <a:gd name="T51" fmla="*/ 142 h 142"/>
                <a:gd name="T52" fmla="*/ 28 w 91"/>
                <a:gd name="T53" fmla="*/ 138 h 142"/>
                <a:gd name="T54" fmla="*/ 14 w 91"/>
                <a:gd name="T55" fmla="*/ 128 h 142"/>
                <a:gd name="T56" fmla="*/ 7 w 91"/>
                <a:gd name="T57" fmla="*/ 114 h 142"/>
                <a:gd name="T58" fmla="*/ 2 w 91"/>
                <a:gd name="T59" fmla="*/ 94 h 142"/>
                <a:gd name="T60" fmla="*/ 0 w 91"/>
                <a:gd name="T61" fmla="*/ 72 h 142"/>
                <a:gd name="T62" fmla="*/ 19 w 91"/>
                <a:gd name="T63" fmla="*/ 72 h 142"/>
                <a:gd name="T64" fmla="*/ 19 w 91"/>
                <a:gd name="T65" fmla="*/ 91 h 142"/>
                <a:gd name="T66" fmla="*/ 23 w 91"/>
                <a:gd name="T67" fmla="*/ 105 h 142"/>
                <a:gd name="T68" fmla="*/ 26 w 91"/>
                <a:gd name="T69" fmla="*/ 115 h 142"/>
                <a:gd name="T70" fmla="*/ 31 w 91"/>
                <a:gd name="T71" fmla="*/ 121 h 142"/>
                <a:gd name="T72" fmla="*/ 38 w 91"/>
                <a:gd name="T73" fmla="*/ 124 h 142"/>
                <a:gd name="T74" fmla="*/ 45 w 91"/>
                <a:gd name="T75" fmla="*/ 126 h 142"/>
                <a:gd name="T76" fmla="*/ 52 w 91"/>
                <a:gd name="T77" fmla="*/ 124 h 142"/>
                <a:gd name="T78" fmla="*/ 59 w 91"/>
                <a:gd name="T79" fmla="*/ 121 h 142"/>
                <a:gd name="T80" fmla="*/ 65 w 91"/>
                <a:gd name="T81" fmla="*/ 115 h 142"/>
                <a:gd name="T82" fmla="*/ 70 w 91"/>
                <a:gd name="T83" fmla="*/ 105 h 142"/>
                <a:gd name="T84" fmla="*/ 72 w 91"/>
                <a:gd name="T85" fmla="*/ 91 h 142"/>
                <a:gd name="T86" fmla="*/ 73 w 91"/>
                <a:gd name="T87" fmla="*/ 72 h 142"/>
                <a:gd name="T88" fmla="*/ 72 w 91"/>
                <a:gd name="T89" fmla="*/ 53 h 142"/>
                <a:gd name="T90" fmla="*/ 70 w 91"/>
                <a:gd name="T91" fmla="*/ 37 h 142"/>
                <a:gd name="T92" fmla="*/ 65 w 91"/>
                <a:gd name="T93" fmla="*/ 28 h 142"/>
                <a:gd name="T94" fmla="*/ 59 w 91"/>
                <a:gd name="T95" fmla="*/ 21 h 142"/>
                <a:gd name="T96" fmla="*/ 52 w 91"/>
                <a:gd name="T97" fmla="*/ 18 h 142"/>
                <a:gd name="T98" fmla="*/ 45 w 91"/>
                <a:gd name="T99" fmla="*/ 18 h 142"/>
                <a:gd name="T100" fmla="*/ 38 w 91"/>
                <a:gd name="T101" fmla="*/ 18 h 142"/>
                <a:gd name="T102" fmla="*/ 31 w 91"/>
                <a:gd name="T103" fmla="*/ 21 h 142"/>
                <a:gd name="T104" fmla="*/ 26 w 91"/>
                <a:gd name="T105" fmla="*/ 26 h 142"/>
                <a:gd name="T106" fmla="*/ 23 w 91"/>
                <a:gd name="T107" fmla="*/ 37 h 142"/>
                <a:gd name="T108" fmla="*/ 19 w 91"/>
                <a:gd name="T109" fmla="*/ 51 h 142"/>
                <a:gd name="T110" fmla="*/ 19 w 91"/>
                <a:gd name="T11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2">
                  <a:moveTo>
                    <a:pt x="0" y="72"/>
                  </a:moveTo>
                  <a:lnTo>
                    <a:pt x="2" y="49"/>
                  </a:lnTo>
                  <a:lnTo>
                    <a:pt x="5" y="32"/>
                  </a:lnTo>
                  <a:lnTo>
                    <a:pt x="10" y="23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80" y="18"/>
                  </a:lnTo>
                  <a:lnTo>
                    <a:pt x="84" y="28"/>
                  </a:lnTo>
                  <a:lnTo>
                    <a:pt x="87" y="39"/>
                  </a:lnTo>
                  <a:lnTo>
                    <a:pt x="91" y="53"/>
                  </a:lnTo>
                  <a:lnTo>
                    <a:pt x="91" y="72"/>
                  </a:lnTo>
                  <a:lnTo>
                    <a:pt x="89" y="93"/>
                  </a:lnTo>
                  <a:lnTo>
                    <a:pt x="86" y="110"/>
                  </a:lnTo>
                  <a:lnTo>
                    <a:pt x="82" y="121"/>
                  </a:lnTo>
                  <a:lnTo>
                    <a:pt x="77" y="128"/>
                  </a:lnTo>
                  <a:lnTo>
                    <a:pt x="72" y="133"/>
                  </a:lnTo>
                  <a:lnTo>
                    <a:pt x="63" y="138"/>
                  </a:lnTo>
                  <a:lnTo>
                    <a:pt x="56" y="140"/>
                  </a:lnTo>
                  <a:lnTo>
                    <a:pt x="45" y="142"/>
                  </a:lnTo>
                  <a:lnTo>
                    <a:pt x="28" y="138"/>
                  </a:lnTo>
                  <a:lnTo>
                    <a:pt x="14" y="128"/>
                  </a:lnTo>
                  <a:lnTo>
                    <a:pt x="7" y="114"/>
                  </a:lnTo>
                  <a:lnTo>
                    <a:pt x="2" y="94"/>
                  </a:lnTo>
                  <a:lnTo>
                    <a:pt x="0" y="72"/>
                  </a:lnTo>
                  <a:close/>
                  <a:moveTo>
                    <a:pt x="19" y="72"/>
                  </a:moveTo>
                  <a:lnTo>
                    <a:pt x="19" y="91"/>
                  </a:lnTo>
                  <a:lnTo>
                    <a:pt x="23" y="105"/>
                  </a:lnTo>
                  <a:lnTo>
                    <a:pt x="26" y="115"/>
                  </a:lnTo>
                  <a:lnTo>
                    <a:pt x="31" y="121"/>
                  </a:lnTo>
                  <a:lnTo>
                    <a:pt x="38" y="124"/>
                  </a:lnTo>
                  <a:lnTo>
                    <a:pt x="45" y="126"/>
                  </a:lnTo>
                  <a:lnTo>
                    <a:pt x="52" y="124"/>
                  </a:lnTo>
                  <a:lnTo>
                    <a:pt x="59" y="121"/>
                  </a:lnTo>
                  <a:lnTo>
                    <a:pt x="65" y="115"/>
                  </a:lnTo>
                  <a:lnTo>
                    <a:pt x="70" y="105"/>
                  </a:lnTo>
                  <a:lnTo>
                    <a:pt x="72" y="91"/>
                  </a:lnTo>
                  <a:lnTo>
                    <a:pt x="73" y="72"/>
                  </a:lnTo>
                  <a:lnTo>
                    <a:pt x="72" y="53"/>
                  </a:lnTo>
                  <a:lnTo>
                    <a:pt x="70" y="37"/>
                  </a:lnTo>
                  <a:lnTo>
                    <a:pt x="65" y="28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3" y="37"/>
                  </a:lnTo>
                  <a:lnTo>
                    <a:pt x="19" y="51"/>
                  </a:lnTo>
                  <a:lnTo>
                    <a:pt x="19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Rectangle 139"/>
            <p:cNvSpPr>
              <a:spLocks noChangeArrowheads="1"/>
            </p:cNvSpPr>
            <p:nvPr/>
          </p:nvSpPr>
          <p:spPr bwMode="auto">
            <a:xfrm>
              <a:off x="1786" y="2189"/>
              <a:ext cx="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140"/>
            <p:cNvSpPr>
              <a:spLocks noEditPoints="1"/>
            </p:cNvSpPr>
            <p:nvPr/>
          </p:nvSpPr>
          <p:spPr bwMode="auto">
            <a:xfrm>
              <a:off x="1808" y="2129"/>
              <a:ext cx="46" cy="70"/>
            </a:xfrm>
            <a:custGeom>
              <a:avLst/>
              <a:gdLst>
                <a:gd name="T0" fmla="*/ 0 w 90"/>
                <a:gd name="T1" fmla="*/ 72 h 142"/>
                <a:gd name="T2" fmla="*/ 1 w 90"/>
                <a:gd name="T3" fmla="*/ 49 h 142"/>
                <a:gd name="T4" fmla="*/ 5 w 90"/>
                <a:gd name="T5" fmla="*/ 32 h 142"/>
                <a:gd name="T6" fmla="*/ 8 w 90"/>
                <a:gd name="T7" fmla="*/ 23 h 142"/>
                <a:gd name="T8" fmla="*/ 14 w 90"/>
                <a:gd name="T9" fmla="*/ 14 h 142"/>
                <a:gd name="T10" fmla="*/ 21 w 90"/>
                <a:gd name="T11" fmla="*/ 9 h 142"/>
                <a:gd name="T12" fmla="*/ 28 w 90"/>
                <a:gd name="T13" fmla="*/ 4 h 142"/>
                <a:gd name="T14" fmla="*/ 34 w 90"/>
                <a:gd name="T15" fmla="*/ 2 h 142"/>
                <a:gd name="T16" fmla="*/ 45 w 90"/>
                <a:gd name="T17" fmla="*/ 0 h 142"/>
                <a:gd name="T18" fmla="*/ 55 w 90"/>
                <a:gd name="T19" fmla="*/ 2 h 142"/>
                <a:gd name="T20" fmla="*/ 64 w 90"/>
                <a:gd name="T21" fmla="*/ 5 h 142"/>
                <a:gd name="T22" fmla="*/ 71 w 90"/>
                <a:gd name="T23" fmla="*/ 9 h 142"/>
                <a:gd name="T24" fmla="*/ 75 w 90"/>
                <a:gd name="T25" fmla="*/ 12 h 142"/>
                <a:gd name="T26" fmla="*/ 78 w 90"/>
                <a:gd name="T27" fmla="*/ 18 h 142"/>
                <a:gd name="T28" fmla="*/ 83 w 90"/>
                <a:gd name="T29" fmla="*/ 28 h 142"/>
                <a:gd name="T30" fmla="*/ 87 w 90"/>
                <a:gd name="T31" fmla="*/ 39 h 142"/>
                <a:gd name="T32" fmla="*/ 89 w 90"/>
                <a:gd name="T33" fmla="*/ 53 h 142"/>
                <a:gd name="T34" fmla="*/ 90 w 90"/>
                <a:gd name="T35" fmla="*/ 72 h 142"/>
                <a:gd name="T36" fmla="*/ 89 w 90"/>
                <a:gd name="T37" fmla="*/ 93 h 142"/>
                <a:gd name="T38" fmla="*/ 85 w 90"/>
                <a:gd name="T39" fmla="*/ 110 h 142"/>
                <a:gd name="T40" fmla="*/ 82 w 90"/>
                <a:gd name="T41" fmla="*/ 121 h 142"/>
                <a:gd name="T42" fmla="*/ 76 w 90"/>
                <a:gd name="T43" fmla="*/ 128 h 142"/>
                <a:gd name="T44" fmla="*/ 69 w 90"/>
                <a:gd name="T45" fmla="*/ 133 h 142"/>
                <a:gd name="T46" fmla="*/ 62 w 90"/>
                <a:gd name="T47" fmla="*/ 138 h 142"/>
                <a:gd name="T48" fmla="*/ 54 w 90"/>
                <a:gd name="T49" fmla="*/ 140 h 142"/>
                <a:gd name="T50" fmla="*/ 45 w 90"/>
                <a:gd name="T51" fmla="*/ 142 h 142"/>
                <a:gd name="T52" fmla="*/ 28 w 90"/>
                <a:gd name="T53" fmla="*/ 138 h 142"/>
                <a:gd name="T54" fmla="*/ 14 w 90"/>
                <a:gd name="T55" fmla="*/ 128 h 142"/>
                <a:gd name="T56" fmla="*/ 7 w 90"/>
                <a:gd name="T57" fmla="*/ 114 h 142"/>
                <a:gd name="T58" fmla="*/ 1 w 90"/>
                <a:gd name="T59" fmla="*/ 94 h 142"/>
                <a:gd name="T60" fmla="*/ 0 w 90"/>
                <a:gd name="T61" fmla="*/ 72 h 142"/>
                <a:gd name="T62" fmla="*/ 17 w 90"/>
                <a:gd name="T63" fmla="*/ 72 h 142"/>
                <a:gd name="T64" fmla="*/ 19 w 90"/>
                <a:gd name="T65" fmla="*/ 91 h 142"/>
                <a:gd name="T66" fmla="*/ 21 w 90"/>
                <a:gd name="T67" fmla="*/ 105 h 142"/>
                <a:gd name="T68" fmla="*/ 26 w 90"/>
                <a:gd name="T69" fmla="*/ 115 h 142"/>
                <a:gd name="T70" fmla="*/ 31 w 90"/>
                <a:gd name="T71" fmla="*/ 121 h 142"/>
                <a:gd name="T72" fmla="*/ 38 w 90"/>
                <a:gd name="T73" fmla="*/ 124 h 142"/>
                <a:gd name="T74" fmla="*/ 45 w 90"/>
                <a:gd name="T75" fmla="*/ 126 h 142"/>
                <a:gd name="T76" fmla="*/ 52 w 90"/>
                <a:gd name="T77" fmla="*/ 124 h 142"/>
                <a:gd name="T78" fmla="*/ 59 w 90"/>
                <a:gd name="T79" fmla="*/ 121 h 142"/>
                <a:gd name="T80" fmla="*/ 64 w 90"/>
                <a:gd name="T81" fmla="*/ 115 h 142"/>
                <a:gd name="T82" fmla="*/ 68 w 90"/>
                <a:gd name="T83" fmla="*/ 105 h 142"/>
                <a:gd name="T84" fmla="*/ 71 w 90"/>
                <a:gd name="T85" fmla="*/ 91 h 142"/>
                <a:gd name="T86" fmla="*/ 71 w 90"/>
                <a:gd name="T87" fmla="*/ 72 h 142"/>
                <a:gd name="T88" fmla="*/ 71 w 90"/>
                <a:gd name="T89" fmla="*/ 53 h 142"/>
                <a:gd name="T90" fmla="*/ 68 w 90"/>
                <a:gd name="T91" fmla="*/ 37 h 142"/>
                <a:gd name="T92" fmla="*/ 64 w 90"/>
                <a:gd name="T93" fmla="*/ 28 h 142"/>
                <a:gd name="T94" fmla="*/ 59 w 90"/>
                <a:gd name="T95" fmla="*/ 21 h 142"/>
                <a:gd name="T96" fmla="*/ 52 w 90"/>
                <a:gd name="T97" fmla="*/ 18 h 142"/>
                <a:gd name="T98" fmla="*/ 45 w 90"/>
                <a:gd name="T99" fmla="*/ 18 h 142"/>
                <a:gd name="T100" fmla="*/ 38 w 90"/>
                <a:gd name="T101" fmla="*/ 18 h 142"/>
                <a:gd name="T102" fmla="*/ 31 w 90"/>
                <a:gd name="T103" fmla="*/ 21 h 142"/>
                <a:gd name="T104" fmla="*/ 26 w 90"/>
                <a:gd name="T105" fmla="*/ 26 h 142"/>
                <a:gd name="T106" fmla="*/ 21 w 90"/>
                <a:gd name="T107" fmla="*/ 37 h 142"/>
                <a:gd name="T108" fmla="*/ 19 w 90"/>
                <a:gd name="T109" fmla="*/ 51 h 142"/>
                <a:gd name="T110" fmla="*/ 17 w 90"/>
                <a:gd name="T11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2">
                  <a:moveTo>
                    <a:pt x="0" y="72"/>
                  </a:moveTo>
                  <a:lnTo>
                    <a:pt x="1" y="49"/>
                  </a:lnTo>
                  <a:lnTo>
                    <a:pt x="5" y="32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78" y="18"/>
                  </a:lnTo>
                  <a:lnTo>
                    <a:pt x="83" y="28"/>
                  </a:lnTo>
                  <a:lnTo>
                    <a:pt x="87" y="39"/>
                  </a:lnTo>
                  <a:lnTo>
                    <a:pt x="89" y="53"/>
                  </a:lnTo>
                  <a:lnTo>
                    <a:pt x="90" y="72"/>
                  </a:lnTo>
                  <a:lnTo>
                    <a:pt x="89" y="93"/>
                  </a:lnTo>
                  <a:lnTo>
                    <a:pt x="85" y="110"/>
                  </a:lnTo>
                  <a:lnTo>
                    <a:pt x="82" y="121"/>
                  </a:lnTo>
                  <a:lnTo>
                    <a:pt x="76" y="128"/>
                  </a:lnTo>
                  <a:lnTo>
                    <a:pt x="69" y="133"/>
                  </a:lnTo>
                  <a:lnTo>
                    <a:pt x="62" y="138"/>
                  </a:lnTo>
                  <a:lnTo>
                    <a:pt x="54" y="140"/>
                  </a:lnTo>
                  <a:lnTo>
                    <a:pt x="45" y="142"/>
                  </a:lnTo>
                  <a:lnTo>
                    <a:pt x="28" y="138"/>
                  </a:lnTo>
                  <a:lnTo>
                    <a:pt x="14" y="128"/>
                  </a:lnTo>
                  <a:lnTo>
                    <a:pt x="7" y="114"/>
                  </a:lnTo>
                  <a:lnTo>
                    <a:pt x="1" y="94"/>
                  </a:lnTo>
                  <a:lnTo>
                    <a:pt x="0" y="72"/>
                  </a:lnTo>
                  <a:close/>
                  <a:moveTo>
                    <a:pt x="17" y="72"/>
                  </a:moveTo>
                  <a:lnTo>
                    <a:pt x="19" y="91"/>
                  </a:lnTo>
                  <a:lnTo>
                    <a:pt x="21" y="105"/>
                  </a:lnTo>
                  <a:lnTo>
                    <a:pt x="26" y="115"/>
                  </a:lnTo>
                  <a:lnTo>
                    <a:pt x="31" y="121"/>
                  </a:lnTo>
                  <a:lnTo>
                    <a:pt x="38" y="124"/>
                  </a:lnTo>
                  <a:lnTo>
                    <a:pt x="45" y="126"/>
                  </a:lnTo>
                  <a:lnTo>
                    <a:pt x="52" y="124"/>
                  </a:lnTo>
                  <a:lnTo>
                    <a:pt x="59" y="121"/>
                  </a:lnTo>
                  <a:lnTo>
                    <a:pt x="64" y="115"/>
                  </a:lnTo>
                  <a:lnTo>
                    <a:pt x="68" y="105"/>
                  </a:lnTo>
                  <a:lnTo>
                    <a:pt x="71" y="91"/>
                  </a:lnTo>
                  <a:lnTo>
                    <a:pt x="71" y="72"/>
                  </a:lnTo>
                  <a:lnTo>
                    <a:pt x="71" y="53"/>
                  </a:lnTo>
                  <a:lnTo>
                    <a:pt x="68" y="37"/>
                  </a:lnTo>
                  <a:lnTo>
                    <a:pt x="64" y="28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1" y="37"/>
                  </a:lnTo>
                  <a:lnTo>
                    <a:pt x="19" y="51"/>
                  </a:lnTo>
                  <a:lnTo>
                    <a:pt x="17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141"/>
            <p:cNvSpPr>
              <a:spLocks/>
            </p:cNvSpPr>
            <p:nvPr/>
          </p:nvSpPr>
          <p:spPr bwMode="auto">
            <a:xfrm>
              <a:off x="1861" y="2129"/>
              <a:ext cx="44" cy="69"/>
            </a:xfrm>
            <a:custGeom>
              <a:avLst/>
              <a:gdLst>
                <a:gd name="T0" fmla="*/ 89 w 89"/>
                <a:gd name="T1" fmla="*/ 121 h 140"/>
                <a:gd name="T2" fmla="*/ 89 w 89"/>
                <a:gd name="T3" fmla="*/ 140 h 140"/>
                <a:gd name="T4" fmla="*/ 0 w 89"/>
                <a:gd name="T5" fmla="*/ 140 h 140"/>
                <a:gd name="T6" fmla="*/ 0 w 89"/>
                <a:gd name="T7" fmla="*/ 133 h 140"/>
                <a:gd name="T8" fmla="*/ 2 w 89"/>
                <a:gd name="T9" fmla="*/ 126 h 140"/>
                <a:gd name="T10" fmla="*/ 6 w 89"/>
                <a:gd name="T11" fmla="*/ 117 h 140"/>
                <a:gd name="T12" fmla="*/ 13 w 89"/>
                <a:gd name="T13" fmla="*/ 108 h 140"/>
                <a:gd name="T14" fmla="*/ 18 w 89"/>
                <a:gd name="T15" fmla="*/ 101 h 140"/>
                <a:gd name="T16" fmla="*/ 25 w 89"/>
                <a:gd name="T17" fmla="*/ 94 h 140"/>
                <a:gd name="T18" fmla="*/ 33 w 89"/>
                <a:gd name="T19" fmla="*/ 87 h 140"/>
                <a:gd name="T20" fmla="*/ 51 w 89"/>
                <a:gd name="T21" fmla="*/ 70 h 140"/>
                <a:gd name="T22" fmla="*/ 63 w 89"/>
                <a:gd name="T23" fmla="*/ 58 h 140"/>
                <a:gd name="T24" fmla="*/ 67 w 89"/>
                <a:gd name="T25" fmla="*/ 53 h 140"/>
                <a:gd name="T26" fmla="*/ 68 w 89"/>
                <a:gd name="T27" fmla="*/ 46 h 140"/>
                <a:gd name="T28" fmla="*/ 70 w 89"/>
                <a:gd name="T29" fmla="*/ 39 h 140"/>
                <a:gd name="T30" fmla="*/ 68 w 89"/>
                <a:gd name="T31" fmla="*/ 33 h 140"/>
                <a:gd name="T32" fmla="*/ 67 w 89"/>
                <a:gd name="T33" fmla="*/ 28 h 140"/>
                <a:gd name="T34" fmla="*/ 63 w 89"/>
                <a:gd name="T35" fmla="*/ 23 h 140"/>
                <a:gd name="T36" fmla="*/ 58 w 89"/>
                <a:gd name="T37" fmla="*/ 19 h 140"/>
                <a:gd name="T38" fmla="*/ 53 w 89"/>
                <a:gd name="T39" fmla="*/ 18 h 140"/>
                <a:gd name="T40" fmla="*/ 46 w 89"/>
                <a:gd name="T41" fmla="*/ 18 h 140"/>
                <a:gd name="T42" fmla="*/ 39 w 89"/>
                <a:gd name="T43" fmla="*/ 18 h 140"/>
                <a:gd name="T44" fmla="*/ 32 w 89"/>
                <a:gd name="T45" fmla="*/ 19 h 140"/>
                <a:gd name="T46" fmla="*/ 26 w 89"/>
                <a:gd name="T47" fmla="*/ 23 h 140"/>
                <a:gd name="T48" fmla="*/ 23 w 89"/>
                <a:gd name="T49" fmla="*/ 28 h 140"/>
                <a:gd name="T50" fmla="*/ 21 w 89"/>
                <a:gd name="T51" fmla="*/ 33 h 140"/>
                <a:gd name="T52" fmla="*/ 20 w 89"/>
                <a:gd name="T53" fmla="*/ 40 h 140"/>
                <a:gd name="T54" fmla="*/ 2 w 89"/>
                <a:gd name="T55" fmla="*/ 39 h 140"/>
                <a:gd name="T56" fmla="*/ 6 w 89"/>
                <a:gd name="T57" fmla="*/ 23 h 140"/>
                <a:gd name="T58" fmla="*/ 14 w 89"/>
                <a:gd name="T59" fmla="*/ 11 h 140"/>
                <a:gd name="T60" fmla="*/ 28 w 89"/>
                <a:gd name="T61" fmla="*/ 4 h 140"/>
                <a:gd name="T62" fmla="*/ 46 w 89"/>
                <a:gd name="T63" fmla="*/ 0 h 140"/>
                <a:gd name="T64" fmla="*/ 63 w 89"/>
                <a:gd name="T65" fmla="*/ 4 h 140"/>
                <a:gd name="T66" fmla="*/ 77 w 89"/>
                <a:gd name="T67" fmla="*/ 12 h 140"/>
                <a:gd name="T68" fmla="*/ 81 w 89"/>
                <a:gd name="T69" fmla="*/ 18 h 140"/>
                <a:gd name="T70" fmla="*/ 84 w 89"/>
                <a:gd name="T71" fmla="*/ 25 h 140"/>
                <a:gd name="T72" fmla="*/ 88 w 89"/>
                <a:gd name="T73" fmla="*/ 32 h 140"/>
                <a:gd name="T74" fmla="*/ 88 w 89"/>
                <a:gd name="T75" fmla="*/ 39 h 140"/>
                <a:gd name="T76" fmla="*/ 88 w 89"/>
                <a:gd name="T77" fmla="*/ 47 h 140"/>
                <a:gd name="T78" fmla="*/ 84 w 89"/>
                <a:gd name="T79" fmla="*/ 56 h 140"/>
                <a:gd name="T80" fmla="*/ 81 w 89"/>
                <a:gd name="T81" fmla="*/ 63 h 140"/>
                <a:gd name="T82" fmla="*/ 75 w 89"/>
                <a:gd name="T83" fmla="*/ 72 h 140"/>
                <a:gd name="T84" fmla="*/ 70 w 89"/>
                <a:gd name="T85" fmla="*/ 77 h 140"/>
                <a:gd name="T86" fmla="*/ 65 w 89"/>
                <a:gd name="T87" fmla="*/ 82 h 140"/>
                <a:gd name="T88" fmla="*/ 58 w 89"/>
                <a:gd name="T89" fmla="*/ 89 h 140"/>
                <a:gd name="T90" fmla="*/ 49 w 89"/>
                <a:gd name="T91" fmla="*/ 96 h 140"/>
                <a:gd name="T92" fmla="*/ 42 w 89"/>
                <a:gd name="T93" fmla="*/ 101 h 140"/>
                <a:gd name="T94" fmla="*/ 37 w 89"/>
                <a:gd name="T95" fmla="*/ 107 h 140"/>
                <a:gd name="T96" fmla="*/ 33 w 89"/>
                <a:gd name="T97" fmla="*/ 110 h 140"/>
                <a:gd name="T98" fmla="*/ 30 w 89"/>
                <a:gd name="T99" fmla="*/ 112 h 140"/>
                <a:gd name="T100" fmla="*/ 23 w 89"/>
                <a:gd name="T101" fmla="*/ 121 h 140"/>
                <a:gd name="T102" fmla="*/ 89 w 89"/>
                <a:gd name="T103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40">
                  <a:moveTo>
                    <a:pt x="89" y="121"/>
                  </a:moveTo>
                  <a:lnTo>
                    <a:pt x="89" y="140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2" y="126"/>
                  </a:lnTo>
                  <a:lnTo>
                    <a:pt x="6" y="117"/>
                  </a:lnTo>
                  <a:lnTo>
                    <a:pt x="13" y="108"/>
                  </a:lnTo>
                  <a:lnTo>
                    <a:pt x="18" y="101"/>
                  </a:lnTo>
                  <a:lnTo>
                    <a:pt x="25" y="94"/>
                  </a:lnTo>
                  <a:lnTo>
                    <a:pt x="33" y="87"/>
                  </a:lnTo>
                  <a:lnTo>
                    <a:pt x="51" y="70"/>
                  </a:lnTo>
                  <a:lnTo>
                    <a:pt x="63" y="58"/>
                  </a:lnTo>
                  <a:lnTo>
                    <a:pt x="67" y="53"/>
                  </a:lnTo>
                  <a:lnTo>
                    <a:pt x="68" y="46"/>
                  </a:lnTo>
                  <a:lnTo>
                    <a:pt x="70" y="39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3" y="23"/>
                  </a:lnTo>
                  <a:lnTo>
                    <a:pt x="58" y="19"/>
                  </a:lnTo>
                  <a:lnTo>
                    <a:pt x="53" y="18"/>
                  </a:lnTo>
                  <a:lnTo>
                    <a:pt x="46" y="18"/>
                  </a:lnTo>
                  <a:lnTo>
                    <a:pt x="39" y="18"/>
                  </a:lnTo>
                  <a:lnTo>
                    <a:pt x="32" y="19"/>
                  </a:lnTo>
                  <a:lnTo>
                    <a:pt x="26" y="23"/>
                  </a:lnTo>
                  <a:lnTo>
                    <a:pt x="23" y="28"/>
                  </a:lnTo>
                  <a:lnTo>
                    <a:pt x="21" y="33"/>
                  </a:lnTo>
                  <a:lnTo>
                    <a:pt x="20" y="4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4" y="11"/>
                  </a:lnTo>
                  <a:lnTo>
                    <a:pt x="28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7" y="12"/>
                  </a:lnTo>
                  <a:lnTo>
                    <a:pt x="81" y="18"/>
                  </a:lnTo>
                  <a:lnTo>
                    <a:pt x="84" y="25"/>
                  </a:lnTo>
                  <a:lnTo>
                    <a:pt x="88" y="32"/>
                  </a:lnTo>
                  <a:lnTo>
                    <a:pt x="88" y="39"/>
                  </a:lnTo>
                  <a:lnTo>
                    <a:pt x="88" y="47"/>
                  </a:lnTo>
                  <a:lnTo>
                    <a:pt x="84" y="56"/>
                  </a:lnTo>
                  <a:lnTo>
                    <a:pt x="81" y="63"/>
                  </a:lnTo>
                  <a:lnTo>
                    <a:pt x="75" y="72"/>
                  </a:lnTo>
                  <a:lnTo>
                    <a:pt x="70" y="77"/>
                  </a:lnTo>
                  <a:lnTo>
                    <a:pt x="65" y="82"/>
                  </a:lnTo>
                  <a:lnTo>
                    <a:pt x="58" y="89"/>
                  </a:lnTo>
                  <a:lnTo>
                    <a:pt x="49" y="96"/>
                  </a:lnTo>
                  <a:lnTo>
                    <a:pt x="42" y="101"/>
                  </a:lnTo>
                  <a:lnTo>
                    <a:pt x="37" y="107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3" y="121"/>
                  </a:lnTo>
                  <a:lnTo>
                    <a:pt x="89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142"/>
            <p:cNvSpPr>
              <a:spLocks noChangeShapeType="1"/>
            </p:cNvSpPr>
            <p:nvPr/>
          </p:nvSpPr>
          <p:spPr bwMode="auto">
            <a:xfrm>
              <a:off x="1968" y="18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Line 143"/>
            <p:cNvSpPr>
              <a:spLocks noChangeShapeType="1"/>
            </p:cNvSpPr>
            <p:nvPr/>
          </p:nvSpPr>
          <p:spPr bwMode="auto">
            <a:xfrm flipH="1">
              <a:off x="4122" y="18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144"/>
            <p:cNvSpPr>
              <a:spLocks noEditPoints="1"/>
            </p:cNvSpPr>
            <p:nvPr/>
          </p:nvSpPr>
          <p:spPr bwMode="auto">
            <a:xfrm>
              <a:off x="1728" y="1829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9 h 140"/>
                <a:gd name="T4" fmla="*/ 5 w 91"/>
                <a:gd name="T5" fmla="*/ 32 h 140"/>
                <a:gd name="T6" fmla="*/ 10 w 91"/>
                <a:gd name="T7" fmla="*/ 21 h 140"/>
                <a:gd name="T8" fmla="*/ 14 w 91"/>
                <a:gd name="T9" fmla="*/ 14 h 140"/>
                <a:gd name="T10" fmla="*/ 21 w 91"/>
                <a:gd name="T11" fmla="*/ 9 h 140"/>
                <a:gd name="T12" fmla="*/ 28 w 91"/>
                <a:gd name="T13" fmla="*/ 4 h 140"/>
                <a:gd name="T14" fmla="*/ 37 w 91"/>
                <a:gd name="T15" fmla="*/ 2 h 140"/>
                <a:gd name="T16" fmla="*/ 45 w 91"/>
                <a:gd name="T17" fmla="*/ 0 h 140"/>
                <a:gd name="T18" fmla="*/ 56 w 91"/>
                <a:gd name="T19" fmla="*/ 2 h 140"/>
                <a:gd name="T20" fmla="*/ 66 w 91"/>
                <a:gd name="T21" fmla="*/ 6 h 140"/>
                <a:gd name="T22" fmla="*/ 72 w 91"/>
                <a:gd name="T23" fmla="*/ 9 h 140"/>
                <a:gd name="T24" fmla="*/ 75 w 91"/>
                <a:gd name="T25" fmla="*/ 13 h 140"/>
                <a:gd name="T26" fmla="*/ 80 w 91"/>
                <a:gd name="T27" fmla="*/ 18 h 140"/>
                <a:gd name="T28" fmla="*/ 84 w 91"/>
                <a:gd name="T29" fmla="*/ 27 h 140"/>
                <a:gd name="T30" fmla="*/ 87 w 91"/>
                <a:gd name="T31" fmla="*/ 39 h 140"/>
                <a:gd name="T32" fmla="*/ 91 w 91"/>
                <a:gd name="T33" fmla="*/ 53 h 140"/>
                <a:gd name="T34" fmla="*/ 91 w 91"/>
                <a:gd name="T35" fmla="*/ 70 h 140"/>
                <a:gd name="T36" fmla="*/ 89 w 91"/>
                <a:gd name="T37" fmla="*/ 93 h 140"/>
                <a:gd name="T38" fmla="*/ 86 w 91"/>
                <a:gd name="T39" fmla="*/ 110 h 140"/>
                <a:gd name="T40" fmla="*/ 82 w 91"/>
                <a:gd name="T41" fmla="*/ 119 h 140"/>
                <a:gd name="T42" fmla="*/ 77 w 91"/>
                <a:gd name="T43" fmla="*/ 128 h 140"/>
                <a:gd name="T44" fmla="*/ 72 w 91"/>
                <a:gd name="T45" fmla="*/ 133 h 140"/>
                <a:gd name="T46" fmla="*/ 63 w 91"/>
                <a:gd name="T47" fmla="*/ 137 h 140"/>
                <a:gd name="T48" fmla="*/ 56 w 91"/>
                <a:gd name="T49" fmla="*/ 140 h 140"/>
                <a:gd name="T50" fmla="*/ 45 w 91"/>
                <a:gd name="T51" fmla="*/ 140 h 140"/>
                <a:gd name="T52" fmla="*/ 28 w 91"/>
                <a:gd name="T53" fmla="*/ 138 h 140"/>
                <a:gd name="T54" fmla="*/ 14 w 91"/>
                <a:gd name="T55" fmla="*/ 128 h 140"/>
                <a:gd name="T56" fmla="*/ 7 w 91"/>
                <a:gd name="T57" fmla="*/ 114 h 140"/>
                <a:gd name="T58" fmla="*/ 2 w 91"/>
                <a:gd name="T59" fmla="*/ 95 h 140"/>
                <a:gd name="T60" fmla="*/ 0 w 91"/>
                <a:gd name="T61" fmla="*/ 70 h 140"/>
                <a:gd name="T62" fmla="*/ 19 w 91"/>
                <a:gd name="T63" fmla="*/ 70 h 140"/>
                <a:gd name="T64" fmla="*/ 19 w 91"/>
                <a:gd name="T65" fmla="*/ 91 h 140"/>
                <a:gd name="T66" fmla="*/ 23 w 91"/>
                <a:gd name="T67" fmla="*/ 105 h 140"/>
                <a:gd name="T68" fmla="*/ 26 w 91"/>
                <a:gd name="T69" fmla="*/ 114 h 140"/>
                <a:gd name="T70" fmla="*/ 31 w 91"/>
                <a:gd name="T71" fmla="*/ 121 h 140"/>
                <a:gd name="T72" fmla="*/ 38 w 91"/>
                <a:gd name="T73" fmla="*/ 124 h 140"/>
                <a:gd name="T74" fmla="*/ 45 w 91"/>
                <a:gd name="T75" fmla="*/ 124 h 140"/>
                <a:gd name="T76" fmla="*/ 52 w 91"/>
                <a:gd name="T77" fmla="*/ 124 h 140"/>
                <a:gd name="T78" fmla="*/ 59 w 91"/>
                <a:gd name="T79" fmla="*/ 121 h 140"/>
                <a:gd name="T80" fmla="*/ 65 w 91"/>
                <a:gd name="T81" fmla="*/ 114 h 140"/>
                <a:gd name="T82" fmla="*/ 70 w 91"/>
                <a:gd name="T83" fmla="*/ 105 h 140"/>
                <a:gd name="T84" fmla="*/ 72 w 91"/>
                <a:gd name="T85" fmla="*/ 91 h 140"/>
                <a:gd name="T86" fmla="*/ 73 w 91"/>
                <a:gd name="T87" fmla="*/ 70 h 140"/>
                <a:gd name="T88" fmla="*/ 72 w 91"/>
                <a:gd name="T89" fmla="*/ 51 h 140"/>
                <a:gd name="T90" fmla="*/ 70 w 91"/>
                <a:gd name="T91" fmla="*/ 37 h 140"/>
                <a:gd name="T92" fmla="*/ 65 w 91"/>
                <a:gd name="T93" fmla="*/ 27 h 140"/>
                <a:gd name="T94" fmla="*/ 59 w 91"/>
                <a:gd name="T95" fmla="*/ 21 h 140"/>
                <a:gd name="T96" fmla="*/ 52 w 91"/>
                <a:gd name="T97" fmla="*/ 18 h 140"/>
                <a:gd name="T98" fmla="*/ 45 w 91"/>
                <a:gd name="T99" fmla="*/ 16 h 140"/>
                <a:gd name="T100" fmla="*/ 38 w 91"/>
                <a:gd name="T101" fmla="*/ 18 h 140"/>
                <a:gd name="T102" fmla="*/ 31 w 91"/>
                <a:gd name="T103" fmla="*/ 21 h 140"/>
                <a:gd name="T104" fmla="*/ 26 w 91"/>
                <a:gd name="T105" fmla="*/ 27 h 140"/>
                <a:gd name="T106" fmla="*/ 23 w 91"/>
                <a:gd name="T107" fmla="*/ 37 h 140"/>
                <a:gd name="T108" fmla="*/ 19 w 91"/>
                <a:gd name="T109" fmla="*/ 51 h 140"/>
                <a:gd name="T110" fmla="*/ 19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9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66" y="6"/>
                  </a:lnTo>
                  <a:lnTo>
                    <a:pt x="72" y="9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4" y="27"/>
                  </a:lnTo>
                  <a:lnTo>
                    <a:pt x="87" y="39"/>
                  </a:lnTo>
                  <a:lnTo>
                    <a:pt x="91" y="53"/>
                  </a:lnTo>
                  <a:lnTo>
                    <a:pt x="91" y="70"/>
                  </a:lnTo>
                  <a:lnTo>
                    <a:pt x="89" y="93"/>
                  </a:lnTo>
                  <a:lnTo>
                    <a:pt x="86" y="110"/>
                  </a:lnTo>
                  <a:lnTo>
                    <a:pt x="82" y="119"/>
                  </a:lnTo>
                  <a:lnTo>
                    <a:pt x="77" y="128"/>
                  </a:lnTo>
                  <a:lnTo>
                    <a:pt x="72" y="133"/>
                  </a:lnTo>
                  <a:lnTo>
                    <a:pt x="63" y="137"/>
                  </a:lnTo>
                  <a:lnTo>
                    <a:pt x="56" y="140"/>
                  </a:lnTo>
                  <a:lnTo>
                    <a:pt x="45" y="140"/>
                  </a:lnTo>
                  <a:lnTo>
                    <a:pt x="28" y="138"/>
                  </a:lnTo>
                  <a:lnTo>
                    <a:pt x="14" y="128"/>
                  </a:lnTo>
                  <a:lnTo>
                    <a:pt x="7" y="114"/>
                  </a:lnTo>
                  <a:lnTo>
                    <a:pt x="2" y="95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91"/>
                  </a:lnTo>
                  <a:lnTo>
                    <a:pt x="23" y="105"/>
                  </a:lnTo>
                  <a:lnTo>
                    <a:pt x="26" y="114"/>
                  </a:lnTo>
                  <a:lnTo>
                    <a:pt x="31" y="121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1"/>
                  </a:lnTo>
                  <a:lnTo>
                    <a:pt x="65" y="114"/>
                  </a:lnTo>
                  <a:lnTo>
                    <a:pt x="70" y="105"/>
                  </a:lnTo>
                  <a:lnTo>
                    <a:pt x="72" y="91"/>
                  </a:lnTo>
                  <a:lnTo>
                    <a:pt x="73" y="70"/>
                  </a:lnTo>
                  <a:lnTo>
                    <a:pt x="72" y="51"/>
                  </a:lnTo>
                  <a:lnTo>
                    <a:pt x="70" y="37"/>
                  </a:lnTo>
                  <a:lnTo>
                    <a:pt x="65" y="27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7"/>
                  </a:lnTo>
                  <a:lnTo>
                    <a:pt x="23" y="37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Rectangle 145"/>
            <p:cNvSpPr>
              <a:spLocks noChangeArrowheads="1"/>
            </p:cNvSpPr>
            <p:nvPr/>
          </p:nvSpPr>
          <p:spPr bwMode="auto">
            <a:xfrm>
              <a:off x="1786" y="1889"/>
              <a:ext cx="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146"/>
            <p:cNvSpPr>
              <a:spLocks noEditPoints="1"/>
            </p:cNvSpPr>
            <p:nvPr/>
          </p:nvSpPr>
          <p:spPr bwMode="auto">
            <a:xfrm>
              <a:off x="1808" y="1829"/>
              <a:ext cx="46" cy="70"/>
            </a:xfrm>
            <a:custGeom>
              <a:avLst/>
              <a:gdLst>
                <a:gd name="T0" fmla="*/ 0 w 90"/>
                <a:gd name="T1" fmla="*/ 70 h 140"/>
                <a:gd name="T2" fmla="*/ 1 w 90"/>
                <a:gd name="T3" fmla="*/ 49 h 140"/>
                <a:gd name="T4" fmla="*/ 5 w 90"/>
                <a:gd name="T5" fmla="*/ 32 h 140"/>
                <a:gd name="T6" fmla="*/ 8 w 90"/>
                <a:gd name="T7" fmla="*/ 21 h 140"/>
                <a:gd name="T8" fmla="*/ 14 w 90"/>
                <a:gd name="T9" fmla="*/ 14 h 140"/>
                <a:gd name="T10" fmla="*/ 21 w 90"/>
                <a:gd name="T11" fmla="*/ 9 h 140"/>
                <a:gd name="T12" fmla="*/ 28 w 90"/>
                <a:gd name="T13" fmla="*/ 4 h 140"/>
                <a:gd name="T14" fmla="*/ 34 w 90"/>
                <a:gd name="T15" fmla="*/ 2 h 140"/>
                <a:gd name="T16" fmla="*/ 45 w 90"/>
                <a:gd name="T17" fmla="*/ 0 h 140"/>
                <a:gd name="T18" fmla="*/ 55 w 90"/>
                <a:gd name="T19" fmla="*/ 2 h 140"/>
                <a:gd name="T20" fmla="*/ 64 w 90"/>
                <a:gd name="T21" fmla="*/ 6 h 140"/>
                <a:gd name="T22" fmla="*/ 71 w 90"/>
                <a:gd name="T23" fmla="*/ 9 h 140"/>
                <a:gd name="T24" fmla="*/ 75 w 90"/>
                <a:gd name="T25" fmla="*/ 13 h 140"/>
                <a:gd name="T26" fmla="*/ 78 w 90"/>
                <a:gd name="T27" fmla="*/ 18 h 140"/>
                <a:gd name="T28" fmla="*/ 83 w 90"/>
                <a:gd name="T29" fmla="*/ 27 h 140"/>
                <a:gd name="T30" fmla="*/ 87 w 90"/>
                <a:gd name="T31" fmla="*/ 39 h 140"/>
                <a:gd name="T32" fmla="*/ 89 w 90"/>
                <a:gd name="T33" fmla="*/ 53 h 140"/>
                <a:gd name="T34" fmla="*/ 90 w 90"/>
                <a:gd name="T35" fmla="*/ 70 h 140"/>
                <a:gd name="T36" fmla="*/ 89 w 90"/>
                <a:gd name="T37" fmla="*/ 93 h 140"/>
                <a:gd name="T38" fmla="*/ 85 w 90"/>
                <a:gd name="T39" fmla="*/ 110 h 140"/>
                <a:gd name="T40" fmla="*/ 82 w 90"/>
                <a:gd name="T41" fmla="*/ 119 h 140"/>
                <a:gd name="T42" fmla="*/ 76 w 90"/>
                <a:gd name="T43" fmla="*/ 128 h 140"/>
                <a:gd name="T44" fmla="*/ 69 w 90"/>
                <a:gd name="T45" fmla="*/ 133 h 140"/>
                <a:gd name="T46" fmla="*/ 62 w 90"/>
                <a:gd name="T47" fmla="*/ 137 h 140"/>
                <a:gd name="T48" fmla="*/ 54 w 90"/>
                <a:gd name="T49" fmla="*/ 140 h 140"/>
                <a:gd name="T50" fmla="*/ 45 w 90"/>
                <a:gd name="T51" fmla="*/ 140 h 140"/>
                <a:gd name="T52" fmla="*/ 28 w 90"/>
                <a:gd name="T53" fmla="*/ 138 h 140"/>
                <a:gd name="T54" fmla="*/ 14 w 90"/>
                <a:gd name="T55" fmla="*/ 128 h 140"/>
                <a:gd name="T56" fmla="*/ 7 w 90"/>
                <a:gd name="T57" fmla="*/ 114 h 140"/>
                <a:gd name="T58" fmla="*/ 1 w 90"/>
                <a:gd name="T59" fmla="*/ 95 h 140"/>
                <a:gd name="T60" fmla="*/ 0 w 90"/>
                <a:gd name="T61" fmla="*/ 70 h 140"/>
                <a:gd name="T62" fmla="*/ 17 w 90"/>
                <a:gd name="T63" fmla="*/ 70 h 140"/>
                <a:gd name="T64" fmla="*/ 19 w 90"/>
                <a:gd name="T65" fmla="*/ 91 h 140"/>
                <a:gd name="T66" fmla="*/ 21 w 90"/>
                <a:gd name="T67" fmla="*/ 105 h 140"/>
                <a:gd name="T68" fmla="*/ 26 w 90"/>
                <a:gd name="T69" fmla="*/ 114 h 140"/>
                <a:gd name="T70" fmla="*/ 31 w 90"/>
                <a:gd name="T71" fmla="*/ 121 h 140"/>
                <a:gd name="T72" fmla="*/ 38 w 90"/>
                <a:gd name="T73" fmla="*/ 124 h 140"/>
                <a:gd name="T74" fmla="*/ 45 w 90"/>
                <a:gd name="T75" fmla="*/ 124 h 140"/>
                <a:gd name="T76" fmla="*/ 52 w 90"/>
                <a:gd name="T77" fmla="*/ 124 h 140"/>
                <a:gd name="T78" fmla="*/ 59 w 90"/>
                <a:gd name="T79" fmla="*/ 121 h 140"/>
                <a:gd name="T80" fmla="*/ 64 w 90"/>
                <a:gd name="T81" fmla="*/ 114 h 140"/>
                <a:gd name="T82" fmla="*/ 68 w 90"/>
                <a:gd name="T83" fmla="*/ 105 h 140"/>
                <a:gd name="T84" fmla="*/ 71 w 90"/>
                <a:gd name="T85" fmla="*/ 91 h 140"/>
                <a:gd name="T86" fmla="*/ 71 w 90"/>
                <a:gd name="T87" fmla="*/ 70 h 140"/>
                <a:gd name="T88" fmla="*/ 71 w 90"/>
                <a:gd name="T89" fmla="*/ 51 h 140"/>
                <a:gd name="T90" fmla="*/ 68 w 90"/>
                <a:gd name="T91" fmla="*/ 37 h 140"/>
                <a:gd name="T92" fmla="*/ 64 w 90"/>
                <a:gd name="T93" fmla="*/ 27 h 140"/>
                <a:gd name="T94" fmla="*/ 59 w 90"/>
                <a:gd name="T95" fmla="*/ 21 h 140"/>
                <a:gd name="T96" fmla="*/ 52 w 90"/>
                <a:gd name="T97" fmla="*/ 18 h 140"/>
                <a:gd name="T98" fmla="*/ 45 w 90"/>
                <a:gd name="T99" fmla="*/ 16 h 140"/>
                <a:gd name="T100" fmla="*/ 38 w 90"/>
                <a:gd name="T101" fmla="*/ 18 h 140"/>
                <a:gd name="T102" fmla="*/ 31 w 90"/>
                <a:gd name="T103" fmla="*/ 21 h 140"/>
                <a:gd name="T104" fmla="*/ 26 w 90"/>
                <a:gd name="T105" fmla="*/ 27 h 140"/>
                <a:gd name="T106" fmla="*/ 21 w 90"/>
                <a:gd name="T107" fmla="*/ 37 h 140"/>
                <a:gd name="T108" fmla="*/ 19 w 90"/>
                <a:gd name="T109" fmla="*/ 51 h 140"/>
                <a:gd name="T110" fmla="*/ 17 w 90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0">
                  <a:moveTo>
                    <a:pt x="0" y="70"/>
                  </a:moveTo>
                  <a:lnTo>
                    <a:pt x="1" y="49"/>
                  </a:lnTo>
                  <a:lnTo>
                    <a:pt x="5" y="32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6"/>
                  </a:lnTo>
                  <a:lnTo>
                    <a:pt x="71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83" y="27"/>
                  </a:lnTo>
                  <a:lnTo>
                    <a:pt x="87" y="39"/>
                  </a:lnTo>
                  <a:lnTo>
                    <a:pt x="89" y="53"/>
                  </a:lnTo>
                  <a:lnTo>
                    <a:pt x="90" y="70"/>
                  </a:lnTo>
                  <a:lnTo>
                    <a:pt x="89" y="93"/>
                  </a:lnTo>
                  <a:lnTo>
                    <a:pt x="85" y="110"/>
                  </a:lnTo>
                  <a:lnTo>
                    <a:pt x="82" y="119"/>
                  </a:lnTo>
                  <a:lnTo>
                    <a:pt x="76" y="128"/>
                  </a:lnTo>
                  <a:lnTo>
                    <a:pt x="69" y="133"/>
                  </a:lnTo>
                  <a:lnTo>
                    <a:pt x="62" y="137"/>
                  </a:lnTo>
                  <a:lnTo>
                    <a:pt x="54" y="140"/>
                  </a:lnTo>
                  <a:lnTo>
                    <a:pt x="45" y="140"/>
                  </a:lnTo>
                  <a:lnTo>
                    <a:pt x="28" y="138"/>
                  </a:lnTo>
                  <a:lnTo>
                    <a:pt x="14" y="128"/>
                  </a:lnTo>
                  <a:lnTo>
                    <a:pt x="7" y="114"/>
                  </a:lnTo>
                  <a:lnTo>
                    <a:pt x="1" y="95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91"/>
                  </a:lnTo>
                  <a:lnTo>
                    <a:pt x="21" y="105"/>
                  </a:lnTo>
                  <a:lnTo>
                    <a:pt x="26" y="114"/>
                  </a:lnTo>
                  <a:lnTo>
                    <a:pt x="31" y="121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8" y="105"/>
                  </a:lnTo>
                  <a:lnTo>
                    <a:pt x="71" y="91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7"/>
                  </a:lnTo>
                  <a:lnTo>
                    <a:pt x="21" y="37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147"/>
            <p:cNvSpPr>
              <a:spLocks/>
            </p:cNvSpPr>
            <p:nvPr/>
          </p:nvSpPr>
          <p:spPr bwMode="auto">
            <a:xfrm>
              <a:off x="1862" y="1829"/>
              <a:ext cx="44" cy="70"/>
            </a:xfrm>
            <a:custGeom>
              <a:avLst/>
              <a:gdLst>
                <a:gd name="T0" fmla="*/ 18 w 89"/>
                <a:gd name="T1" fmla="*/ 100 h 140"/>
                <a:gd name="T2" fmla="*/ 23 w 89"/>
                <a:gd name="T3" fmla="*/ 114 h 140"/>
                <a:gd name="T4" fmla="*/ 31 w 89"/>
                <a:gd name="T5" fmla="*/ 123 h 140"/>
                <a:gd name="T6" fmla="*/ 44 w 89"/>
                <a:gd name="T7" fmla="*/ 124 h 140"/>
                <a:gd name="T8" fmla="*/ 59 w 89"/>
                <a:gd name="T9" fmla="*/ 121 h 140"/>
                <a:gd name="T10" fmla="*/ 68 w 89"/>
                <a:gd name="T11" fmla="*/ 110 h 140"/>
                <a:gd name="T12" fmla="*/ 72 w 89"/>
                <a:gd name="T13" fmla="*/ 96 h 140"/>
                <a:gd name="T14" fmla="*/ 68 w 89"/>
                <a:gd name="T15" fmla="*/ 84 h 140"/>
                <a:gd name="T16" fmla="*/ 59 w 89"/>
                <a:gd name="T17" fmla="*/ 74 h 140"/>
                <a:gd name="T18" fmla="*/ 45 w 89"/>
                <a:gd name="T19" fmla="*/ 70 h 140"/>
                <a:gd name="T20" fmla="*/ 33 w 89"/>
                <a:gd name="T21" fmla="*/ 72 h 140"/>
                <a:gd name="T22" fmla="*/ 38 w 89"/>
                <a:gd name="T23" fmla="*/ 56 h 140"/>
                <a:gd name="T24" fmla="*/ 51 w 89"/>
                <a:gd name="T25" fmla="*/ 55 h 140"/>
                <a:gd name="T26" fmla="*/ 61 w 89"/>
                <a:gd name="T27" fmla="*/ 48 h 140"/>
                <a:gd name="T28" fmla="*/ 65 w 89"/>
                <a:gd name="T29" fmla="*/ 35 h 140"/>
                <a:gd name="T30" fmla="*/ 61 w 89"/>
                <a:gd name="T31" fmla="*/ 27 h 140"/>
                <a:gd name="T32" fmla="*/ 54 w 89"/>
                <a:gd name="T33" fmla="*/ 20 h 140"/>
                <a:gd name="T34" fmla="*/ 44 w 89"/>
                <a:gd name="T35" fmla="*/ 16 h 140"/>
                <a:gd name="T36" fmla="*/ 31 w 89"/>
                <a:gd name="T37" fmla="*/ 20 h 140"/>
                <a:gd name="T38" fmla="*/ 24 w 89"/>
                <a:gd name="T39" fmla="*/ 27 h 140"/>
                <a:gd name="T40" fmla="*/ 19 w 89"/>
                <a:gd name="T41" fmla="*/ 39 h 140"/>
                <a:gd name="T42" fmla="*/ 5 w 89"/>
                <a:gd name="T43" fmla="*/ 27 h 140"/>
                <a:gd name="T44" fmla="*/ 16 w 89"/>
                <a:gd name="T45" fmla="*/ 11 h 140"/>
                <a:gd name="T46" fmla="*/ 31 w 89"/>
                <a:gd name="T47" fmla="*/ 2 h 140"/>
                <a:gd name="T48" fmla="*/ 52 w 89"/>
                <a:gd name="T49" fmla="*/ 2 h 140"/>
                <a:gd name="T50" fmla="*/ 68 w 89"/>
                <a:gd name="T51" fmla="*/ 9 h 140"/>
                <a:gd name="T52" fmla="*/ 77 w 89"/>
                <a:gd name="T53" fmla="*/ 18 h 140"/>
                <a:gd name="T54" fmla="*/ 82 w 89"/>
                <a:gd name="T55" fmla="*/ 35 h 140"/>
                <a:gd name="T56" fmla="*/ 77 w 89"/>
                <a:gd name="T57" fmla="*/ 51 h 140"/>
                <a:gd name="T58" fmla="*/ 68 w 89"/>
                <a:gd name="T59" fmla="*/ 60 h 140"/>
                <a:gd name="T60" fmla="*/ 70 w 89"/>
                <a:gd name="T61" fmla="*/ 65 h 140"/>
                <a:gd name="T62" fmla="*/ 82 w 89"/>
                <a:gd name="T63" fmla="*/ 74 h 140"/>
                <a:gd name="T64" fmla="*/ 89 w 89"/>
                <a:gd name="T65" fmla="*/ 88 h 140"/>
                <a:gd name="T66" fmla="*/ 87 w 89"/>
                <a:gd name="T67" fmla="*/ 114 h 140"/>
                <a:gd name="T68" fmla="*/ 61 w 89"/>
                <a:gd name="T69" fmla="*/ 138 h 140"/>
                <a:gd name="T70" fmla="*/ 26 w 89"/>
                <a:gd name="T71" fmla="*/ 138 h 140"/>
                <a:gd name="T72" fmla="*/ 9 w 89"/>
                <a:gd name="T73" fmla="*/ 124 h 140"/>
                <a:gd name="T74" fmla="*/ 2 w 89"/>
                <a:gd name="T75" fmla="*/ 1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40">
                  <a:moveTo>
                    <a:pt x="0" y="103"/>
                  </a:moveTo>
                  <a:lnTo>
                    <a:pt x="18" y="100"/>
                  </a:lnTo>
                  <a:lnTo>
                    <a:pt x="19" y="109"/>
                  </a:lnTo>
                  <a:lnTo>
                    <a:pt x="23" y="114"/>
                  </a:lnTo>
                  <a:lnTo>
                    <a:pt x="26" y="119"/>
                  </a:lnTo>
                  <a:lnTo>
                    <a:pt x="31" y="123"/>
                  </a:lnTo>
                  <a:lnTo>
                    <a:pt x="37" y="124"/>
                  </a:lnTo>
                  <a:lnTo>
                    <a:pt x="44" y="124"/>
                  </a:lnTo>
                  <a:lnTo>
                    <a:pt x="52" y="124"/>
                  </a:lnTo>
                  <a:lnTo>
                    <a:pt x="59" y="121"/>
                  </a:lnTo>
                  <a:lnTo>
                    <a:pt x="65" y="117"/>
                  </a:lnTo>
                  <a:lnTo>
                    <a:pt x="68" y="110"/>
                  </a:lnTo>
                  <a:lnTo>
                    <a:pt x="72" y="105"/>
                  </a:lnTo>
                  <a:lnTo>
                    <a:pt x="72" y="96"/>
                  </a:lnTo>
                  <a:lnTo>
                    <a:pt x="72" y="89"/>
                  </a:lnTo>
                  <a:lnTo>
                    <a:pt x="68" y="84"/>
                  </a:lnTo>
                  <a:lnTo>
                    <a:pt x="65" y="79"/>
                  </a:lnTo>
                  <a:lnTo>
                    <a:pt x="59" y="74"/>
                  </a:lnTo>
                  <a:lnTo>
                    <a:pt x="52" y="72"/>
                  </a:lnTo>
                  <a:lnTo>
                    <a:pt x="45" y="70"/>
                  </a:lnTo>
                  <a:lnTo>
                    <a:pt x="40" y="72"/>
                  </a:lnTo>
                  <a:lnTo>
                    <a:pt x="33" y="72"/>
                  </a:lnTo>
                  <a:lnTo>
                    <a:pt x="35" y="56"/>
                  </a:lnTo>
                  <a:lnTo>
                    <a:pt x="38" y="56"/>
                  </a:lnTo>
                  <a:lnTo>
                    <a:pt x="45" y="56"/>
                  </a:lnTo>
                  <a:lnTo>
                    <a:pt x="51" y="55"/>
                  </a:lnTo>
                  <a:lnTo>
                    <a:pt x="56" y="51"/>
                  </a:lnTo>
                  <a:lnTo>
                    <a:pt x="61" y="48"/>
                  </a:lnTo>
                  <a:lnTo>
                    <a:pt x="63" y="42"/>
                  </a:lnTo>
                  <a:lnTo>
                    <a:pt x="65" y="35"/>
                  </a:lnTo>
                  <a:lnTo>
                    <a:pt x="63" y="30"/>
                  </a:lnTo>
                  <a:lnTo>
                    <a:pt x="61" y="27"/>
                  </a:lnTo>
                  <a:lnTo>
                    <a:pt x="58" y="23"/>
                  </a:lnTo>
                  <a:lnTo>
                    <a:pt x="54" y="20"/>
                  </a:lnTo>
                  <a:lnTo>
                    <a:pt x="49" y="18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4" y="27"/>
                  </a:lnTo>
                  <a:lnTo>
                    <a:pt x="21" y="32"/>
                  </a:lnTo>
                  <a:lnTo>
                    <a:pt x="19" y="3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6" y="11"/>
                  </a:lnTo>
                  <a:lnTo>
                    <a:pt x="23" y="6"/>
                  </a:lnTo>
                  <a:lnTo>
                    <a:pt x="31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3"/>
                  </a:lnTo>
                  <a:lnTo>
                    <a:pt x="77" y="18"/>
                  </a:lnTo>
                  <a:lnTo>
                    <a:pt x="80" y="27"/>
                  </a:lnTo>
                  <a:lnTo>
                    <a:pt x="82" y="35"/>
                  </a:lnTo>
                  <a:lnTo>
                    <a:pt x="80" y="44"/>
                  </a:lnTo>
                  <a:lnTo>
                    <a:pt x="77" y="51"/>
                  </a:lnTo>
                  <a:lnTo>
                    <a:pt x="73" y="56"/>
                  </a:lnTo>
                  <a:lnTo>
                    <a:pt x="68" y="60"/>
                  </a:lnTo>
                  <a:lnTo>
                    <a:pt x="63" y="63"/>
                  </a:lnTo>
                  <a:lnTo>
                    <a:pt x="70" y="65"/>
                  </a:lnTo>
                  <a:lnTo>
                    <a:pt x="77" y="69"/>
                  </a:lnTo>
                  <a:lnTo>
                    <a:pt x="82" y="74"/>
                  </a:lnTo>
                  <a:lnTo>
                    <a:pt x="87" y="81"/>
                  </a:lnTo>
                  <a:lnTo>
                    <a:pt x="89" y="88"/>
                  </a:lnTo>
                  <a:lnTo>
                    <a:pt x="89" y="96"/>
                  </a:lnTo>
                  <a:lnTo>
                    <a:pt x="87" y="114"/>
                  </a:lnTo>
                  <a:lnTo>
                    <a:pt x="77" y="128"/>
                  </a:lnTo>
                  <a:lnTo>
                    <a:pt x="61" y="138"/>
                  </a:lnTo>
                  <a:lnTo>
                    <a:pt x="44" y="140"/>
                  </a:lnTo>
                  <a:lnTo>
                    <a:pt x="26" y="138"/>
                  </a:lnTo>
                  <a:lnTo>
                    <a:pt x="14" y="130"/>
                  </a:lnTo>
                  <a:lnTo>
                    <a:pt x="9" y="124"/>
                  </a:lnTo>
                  <a:lnTo>
                    <a:pt x="4" y="117"/>
                  </a:lnTo>
                  <a:lnTo>
                    <a:pt x="2" y="11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Line 148"/>
            <p:cNvSpPr>
              <a:spLocks noChangeShapeType="1"/>
            </p:cNvSpPr>
            <p:nvPr/>
          </p:nvSpPr>
          <p:spPr bwMode="auto">
            <a:xfrm>
              <a:off x="1968" y="15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149"/>
            <p:cNvSpPr>
              <a:spLocks noChangeShapeType="1"/>
            </p:cNvSpPr>
            <p:nvPr/>
          </p:nvSpPr>
          <p:spPr bwMode="auto">
            <a:xfrm flipH="1">
              <a:off x="4122" y="15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150"/>
            <p:cNvSpPr>
              <a:spLocks noEditPoints="1"/>
            </p:cNvSpPr>
            <p:nvPr/>
          </p:nvSpPr>
          <p:spPr bwMode="auto">
            <a:xfrm>
              <a:off x="1728" y="1530"/>
              <a:ext cx="45" cy="71"/>
            </a:xfrm>
            <a:custGeom>
              <a:avLst/>
              <a:gdLst>
                <a:gd name="T0" fmla="*/ 0 w 91"/>
                <a:gd name="T1" fmla="*/ 70 h 141"/>
                <a:gd name="T2" fmla="*/ 2 w 91"/>
                <a:gd name="T3" fmla="*/ 49 h 141"/>
                <a:gd name="T4" fmla="*/ 5 w 91"/>
                <a:gd name="T5" fmla="*/ 31 h 141"/>
                <a:gd name="T6" fmla="*/ 10 w 91"/>
                <a:gd name="T7" fmla="*/ 21 h 141"/>
                <a:gd name="T8" fmla="*/ 14 w 91"/>
                <a:gd name="T9" fmla="*/ 14 h 141"/>
                <a:gd name="T10" fmla="*/ 21 w 91"/>
                <a:gd name="T11" fmla="*/ 9 h 141"/>
                <a:gd name="T12" fmla="*/ 28 w 91"/>
                <a:gd name="T13" fmla="*/ 3 h 141"/>
                <a:gd name="T14" fmla="*/ 37 w 91"/>
                <a:gd name="T15" fmla="*/ 2 h 141"/>
                <a:gd name="T16" fmla="*/ 45 w 91"/>
                <a:gd name="T17" fmla="*/ 0 h 141"/>
                <a:gd name="T18" fmla="*/ 56 w 91"/>
                <a:gd name="T19" fmla="*/ 2 h 141"/>
                <a:gd name="T20" fmla="*/ 66 w 91"/>
                <a:gd name="T21" fmla="*/ 5 h 141"/>
                <a:gd name="T22" fmla="*/ 72 w 91"/>
                <a:gd name="T23" fmla="*/ 9 h 141"/>
                <a:gd name="T24" fmla="*/ 75 w 91"/>
                <a:gd name="T25" fmla="*/ 12 h 141"/>
                <a:gd name="T26" fmla="*/ 80 w 91"/>
                <a:gd name="T27" fmla="*/ 17 h 141"/>
                <a:gd name="T28" fmla="*/ 84 w 91"/>
                <a:gd name="T29" fmla="*/ 28 h 141"/>
                <a:gd name="T30" fmla="*/ 87 w 91"/>
                <a:gd name="T31" fmla="*/ 38 h 141"/>
                <a:gd name="T32" fmla="*/ 91 w 91"/>
                <a:gd name="T33" fmla="*/ 52 h 141"/>
                <a:gd name="T34" fmla="*/ 91 w 91"/>
                <a:gd name="T35" fmla="*/ 70 h 141"/>
                <a:gd name="T36" fmla="*/ 89 w 91"/>
                <a:gd name="T37" fmla="*/ 92 h 141"/>
                <a:gd name="T38" fmla="*/ 86 w 91"/>
                <a:gd name="T39" fmla="*/ 110 h 141"/>
                <a:gd name="T40" fmla="*/ 82 w 91"/>
                <a:gd name="T41" fmla="*/ 118 h 141"/>
                <a:gd name="T42" fmla="*/ 77 w 91"/>
                <a:gd name="T43" fmla="*/ 127 h 141"/>
                <a:gd name="T44" fmla="*/ 72 w 91"/>
                <a:gd name="T45" fmla="*/ 132 h 141"/>
                <a:gd name="T46" fmla="*/ 63 w 91"/>
                <a:gd name="T47" fmla="*/ 138 h 141"/>
                <a:gd name="T48" fmla="*/ 56 w 91"/>
                <a:gd name="T49" fmla="*/ 139 h 141"/>
                <a:gd name="T50" fmla="*/ 45 w 91"/>
                <a:gd name="T51" fmla="*/ 141 h 141"/>
                <a:gd name="T52" fmla="*/ 28 w 91"/>
                <a:gd name="T53" fmla="*/ 138 h 141"/>
                <a:gd name="T54" fmla="*/ 14 w 91"/>
                <a:gd name="T55" fmla="*/ 127 h 141"/>
                <a:gd name="T56" fmla="*/ 7 w 91"/>
                <a:gd name="T57" fmla="*/ 113 h 141"/>
                <a:gd name="T58" fmla="*/ 2 w 91"/>
                <a:gd name="T59" fmla="*/ 94 h 141"/>
                <a:gd name="T60" fmla="*/ 0 w 91"/>
                <a:gd name="T61" fmla="*/ 70 h 141"/>
                <a:gd name="T62" fmla="*/ 19 w 91"/>
                <a:gd name="T63" fmla="*/ 70 h 141"/>
                <a:gd name="T64" fmla="*/ 19 w 91"/>
                <a:gd name="T65" fmla="*/ 91 h 141"/>
                <a:gd name="T66" fmla="*/ 23 w 91"/>
                <a:gd name="T67" fmla="*/ 105 h 141"/>
                <a:gd name="T68" fmla="*/ 26 w 91"/>
                <a:gd name="T69" fmla="*/ 115 h 141"/>
                <a:gd name="T70" fmla="*/ 31 w 91"/>
                <a:gd name="T71" fmla="*/ 120 h 141"/>
                <a:gd name="T72" fmla="*/ 38 w 91"/>
                <a:gd name="T73" fmla="*/ 124 h 141"/>
                <a:gd name="T74" fmla="*/ 45 w 91"/>
                <a:gd name="T75" fmla="*/ 124 h 141"/>
                <a:gd name="T76" fmla="*/ 52 w 91"/>
                <a:gd name="T77" fmla="*/ 124 h 141"/>
                <a:gd name="T78" fmla="*/ 59 w 91"/>
                <a:gd name="T79" fmla="*/ 120 h 141"/>
                <a:gd name="T80" fmla="*/ 65 w 91"/>
                <a:gd name="T81" fmla="*/ 113 h 141"/>
                <a:gd name="T82" fmla="*/ 70 w 91"/>
                <a:gd name="T83" fmla="*/ 105 h 141"/>
                <a:gd name="T84" fmla="*/ 72 w 91"/>
                <a:gd name="T85" fmla="*/ 91 h 141"/>
                <a:gd name="T86" fmla="*/ 73 w 91"/>
                <a:gd name="T87" fmla="*/ 70 h 141"/>
                <a:gd name="T88" fmla="*/ 72 w 91"/>
                <a:gd name="T89" fmla="*/ 50 h 141"/>
                <a:gd name="T90" fmla="*/ 70 w 91"/>
                <a:gd name="T91" fmla="*/ 36 h 141"/>
                <a:gd name="T92" fmla="*/ 65 w 91"/>
                <a:gd name="T93" fmla="*/ 28 h 141"/>
                <a:gd name="T94" fmla="*/ 59 w 91"/>
                <a:gd name="T95" fmla="*/ 21 h 141"/>
                <a:gd name="T96" fmla="*/ 52 w 91"/>
                <a:gd name="T97" fmla="*/ 17 h 141"/>
                <a:gd name="T98" fmla="*/ 45 w 91"/>
                <a:gd name="T99" fmla="*/ 17 h 141"/>
                <a:gd name="T100" fmla="*/ 38 w 91"/>
                <a:gd name="T101" fmla="*/ 17 h 141"/>
                <a:gd name="T102" fmla="*/ 31 w 91"/>
                <a:gd name="T103" fmla="*/ 21 h 141"/>
                <a:gd name="T104" fmla="*/ 26 w 91"/>
                <a:gd name="T105" fmla="*/ 26 h 141"/>
                <a:gd name="T106" fmla="*/ 23 w 91"/>
                <a:gd name="T107" fmla="*/ 36 h 141"/>
                <a:gd name="T108" fmla="*/ 19 w 91"/>
                <a:gd name="T109" fmla="*/ 50 h 141"/>
                <a:gd name="T110" fmla="*/ 19 w 91"/>
                <a:gd name="T1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1">
                  <a:moveTo>
                    <a:pt x="0" y="70"/>
                  </a:moveTo>
                  <a:lnTo>
                    <a:pt x="2" y="49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80" y="17"/>
                  </a:lnTo>
                  <a:lnTo>
                    <a:pt x="84" y="28"/>
                  </a:lnTo>
                  <a:lnTo>
                    <a:pt x="87" y="38"/>
                  </a:lnTo>
                  <a:lnTo>
                    <a:pt x="91" y="52"/>
                  </a:lnTo>
                  <a:lnTo>
                    <a:pt x="91" y="70"/>
                  </a:lnTo>
                  <a:lnTo>
                    <a:pt x="89" y="92"/>
                  </a:lnTo>
                  <a:lnTo>
                    <a:pt x="86" y="110"/>
                  </a:lnTo>
                  <a:lnTo>
                    <a:pt x="82" y="118"/>
                  </a:lnTo>
                  <a:lnTo>
                    <a:pt x="77" y="127"/>
                  </a:lnTo>
                  <a:lnTo>
                    <a:pt x="72" y="132"/>
                  </a:lnTo>
                  <a:lnTo>
                    <a:pt x="63" y="138"/>
                  </a:lnTo>
                  <a:lnTo>
                    <a:pt x="56" y="139"/>
                  </a:lnTo>
                  <a:lnTo>
                    <a:pt x="45" y="141"/>
                  </a:lnTo>
                  <a:lnTo>
                    <a:pt x="28" y="138"/>
                  </a:lnTo>
                  <a:lnTo>
                    <a:pt x="14" y="127"/>
                  </a:lnTo>
                  <a:lnTo>
                    <a:pt x="7" y="113"/>
                  </a:lnTo>
                  <a:lnTo>
                    <a:pt x="2" y="94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91"/>
                  </a:lnTo>
                  <a:lnTo>
                    <a:pt x="23" y="105"/>
                  </a:lnTo>
                  <a:lnTo>
                    <a:pt x="26" y="115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65" y="113"/>
                  </a:lnTo>
                  <a:lnTo>
                    <a:pt x="70" y="105"/>
                  </a:lnTo>
                  <a:lnTo>
                    <a:pt x="72" y="91"/>
                  </a:lnTo>
                  <a:lnTo>
                    <a:pt x="73" y="70"/>
                  </a:lnTo>
                  <a:lnTo>
                    <a:pt x="72" y="50"/>
                  </a:lnTo>
                  <a:lnTo>
                    <a:pt x="70" y="36"/>
                  </a:lnTo>
                  <a:lnTo>
                    <a:pt x="65" y="28"/>
                  </a:lnTo>
                  <a:lnTo>
                    <a:pt x="59" y="21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3" y="36"/>
                  </a:lnTo>
                  <a:lnTo>
                    <a:pt x="19" y="50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Rectangle 151"/>
            <p:cNvSpPr>
              <a:spLocks noChangeArrowheads="1"/>
            </p:cNvSpPr>
            <p:nvPr/>
          </p:nvSpPr>
          <p:spPr bwMode="auto">
            <a:xfrm>
              <a:off x="1786" y="1590"/>
              <a:ext cx="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152"/>
            <p:cNvSpPr>
              <a:spLocks noEditPoints="1"/>
            </p:cNvSpPr>
            <p:nvPr/>
          </p:nvSpPr>
          <p:spPr bwMode="auto">
            <a:xfrm>
              <a:off x="1808" y="1530"/>
              <a:ext cx="46" cy="71"/>
            </a:xfrm>
            <a:custGeom>
              <a:avLst/>
              <a:gdLst>
                <a:gd name="T0" fmla="*/ 0 w 90"/>
                <a:gd name="T1" fmla="*/ 70 h 141"/>
                <a:gd name="T2" fmla="*/ 1 w 90"/>
                <a:gd name="T3" fmla="*/ 49 h 141"/>
                <a:gd name="T4" fmla="*/ 5 w 90"/>
                <a:gd name="T5" fmla="*/ 31 h 141"/>
                <a:gd name="T6" fmla="*/ 8 w 90"/>
                <a:gd name="T7" fmla="*/ 21 h 141"/>
                <a:gd name="T8" fmla="*/ 14 w 90"/>
                <a:gd name="T9" fmla="*/ 14 h 141"/>
                <a:gd name="T10" fmla="*/ 21 w 90"/>
                <a:gd name="T11" fmla="*/ 9 h 141"/>
                <a:gd name="T12" fmla="*/ 28 w 90"/>
                <a:gd name="T13" fmla="*/ 3 h 141"/>
                <a:gd name="T14" fmla="*/ 34 w 90"/>
                <a:gd name="T15" fmla="*/ 2 h 141"/>
                <a:gd name="T16" fmla="*/ 45 w 90"/>
                <a:gd name="T17" fmla="*/ 0 h 141"/>
                <a:gd name="T18" fmla="*/ 55 w 90"/>
                <a:gd name="T19" fmla="*/ 2 h 141"/>
                <a:gd name="T20" fmla="*/ 64 w 90"/>
                <a:gd name="T21" fmla="*/ 5 h 141"/>
                <a:gd name="T22" fmla="*/ 71 w 90"/>
                <a:gd name="T23" fmla="*/ 9 h 141"/>
                <a:gd name="T24" fmla="*/ 75 w 90"/>
                <a:gd name="T25" fmla="*/ 12 h 141"/>
                <a:gd name="T26" fmla="*/ 78 w 90"/>
                <a:gd name="T27" fmla="*/ 17 h 141"/>
                <a:gd name="T28" fmla="*/ 83 w 90"/>
                <a:gd name="T29" fmla="*/ 28 h 141"/>
                <a:gd name="T30" fmla="*/ 87 w 90"/>
                <a:gd name="T31" fmla="*/ 38 h 141"/>
                <a:gd name="T32" fmla="*/ 89 w 90"/>
                <a:gd name="T33" fmla="*/ 52 h 141"/>
                <a:gd name="T34" fmla="*/ 90 w 90"/>
                <a:gd name="T35" fmla="*/ 70 h 141"/>
                <a:gd name="T36" fmla="*/ 89 w 90"/>
                <a:gd name="T37" fmla="*/ 92 h 141"/>
                <a:gd name="T38" fmla="*/ 85 w 90"/>
                <a:gd name="T39" fmla="*/ 110 h 141"/>
                <a:gd name="T40" fmla="*/ 82 w 90"/>
                <a:gd name="T41" fmla="*/ 118 h 141"/>
                <a:gd name="T42" fmla="*/ 76 w 90"/>
                <a:gd name="T43" fmla="*/ 127 h 141"/>
                <a:gd name="T44" fmla="*/ 69 w 90"/>
                <a:gd name="T45" fmla="*/ 132 h 141"/>
                <a:gd name="T46" fmla="*/ 62 w 90"/>
                <a:gd name="T47" fmla="*/ 138 h 141"/>
                <a:gd name="T48" fmla="*/ 54 w 90"/>
                <a:gd name="T49" fmla="*/ 139 h 141"/>
                <a:gd name="T50" fmla="*/ 45 w 90"/>
                <a:gd name="T51" fmla="*/ 141 h 141"/>
                <a:gd name="T52" fmla="*/ 28 w 90"/>
                <a:gd name="T53" fmla="*/ 138 h 141"/>
                <a:gd name="T54" fmla="*/ 14 w 90"/>
                <a:gd name="T55" fmla="*/ 127 h 141"/>
                <a:gd name="T56" fmla="*/ 7 w 90"/>
                <a:gd name="T57" fmla="*/ 113 h 141"/>
                <a:gd name="T58" fmla="*/ 1 w 90"/>
                <a:gd name="T59" fmla="*/ 94 h 141"/>
                <a:gd name="T60" fmla="*/ 0 w 90"/>
                <a:gd name="T61" fmla="*/ 70 h 141"/>
                <a:gd name="T62" fmla="*/ 17 w 90"/>
                <a:gd name="T63" fmla="*/ 70 h 141"/>
                <a:gd name="T64" fmla="*/ 19 w 90"/>
                <a:gd name="T65" fmla="*/ 91 h 141"/>
                <a:gd name="T66" fmla="*/ 21 w 90"/>
                <a:gd name="T67" fmla="*/ 105 h 141"/>
                <a:gd name="T68" fmla="*/ 26 w 90"/>
                <a:gd name="T69" fmla="*/ 115 h 141"/>
                <a:gd name="T70" fmla="*/ 31 w 90"/>
                <a:gd name="T71" fmla="*/ 120 h 141"/>
                <a:gd name="T72" fmla="*/ 38 w 90"/>
                <a:gd name="T73" fmla="*/ 124 h 141"/>
                <a:gd name="T74" fmla="*/ 45 w 90"/>
                <a:gd name="T75" fmla="*/ 124 h 141"/>
                <a:gd name="T76" fmla="*/ 52 w 90"/>
                <a:gd name="T77" fmla="*/ 124 h 141"/>
                <a:gd name="T78" fmla="*/ 59 w 90"/>
                <a:gd name="T79" fmla="*/ 120 h 141"/>
                <a:gd name="T80" fmla="*/ 64 w 90"/>
                <a:gd name="T81" fmla="*/ 113 h 141"/>
                <a:gd name="T82" fmla="*/ 68 w 90"/>
                <a:gd name="T83" fmla="*/ 105 h 141"/>
                <a:gd name="T84" fmla="*/ 71 w 90"/>
                <a:gd name="T85" fmla="*/ 91 h 141"/>
                <a:gd name="T86" fmla="*/ 71 w 90"/>
                <a:gd name="T87" fmla="*/ 70 h 141"/>
                <a:gd name="T88" fmla="*/ 71 w 90"/>
                <a:gd name="T89" fmla="*/ 50 h 141"/>
                <a:gd name="T90" fmla="*/ 68 w 90"/>
                <a:gd name="T91" fmla="*/ 36 h 141"/>
                <a:gd name="T92" fmla="*/ 64 w 90"/>
                <a:gd name="T93" fmla="*/ 28 h 141"/>
                <a:gd name="T94" fmla="*/ 59 w 90"/>
                <a:gd name="T95" fmla="*/ 21 h 141"/>
                <a:gd name="T96" fmla="*/ 52 w 90"/>
                <a:gd name="T97" fmla="*/ 17 h 141"/>
                <a:gd name="T98" fmla="*/ 45 w 90"/>
                <a:gd name="T99" fmla="*/ 17 h 141"/>
                <a:gd name="T100" fmla="*/ 38 w 90"/>
                <a:gd name="T101" fmla="*/ 17 h 141"/>
                <a:gd name="T102" fmla="*/ 31 w 90"/>
                <a:gd name="T103" fmla="*/ 21 h 141"/>
                <a:gd name="T104" fmla="*/ 26 w 90"/>
                <a:gd name="T105" fmla="*/ 26 h 141"/>
                <a:gd name="T106" fmla="*/ 21 w 90"/>
                <a:gd name="T107" fmla="*/ 36 h 141"/>
                <a:gd name="T108" fmla="*/ 19 w 90"/>
                <a:gd name="T109" fmla="*/ 50 h 141"/>
                <a:gd name="T110" fmla="*/ 17 w 90"/>
                <a:gd name="T1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1">
                  <a:moveTo>
                    <a:pt x="0" y="70"/>
                  </a:moveTo>
                  <a:lnTo>
                    <a:pt x="1" y="49"/>
                  </a:lnTo>
                  <a:lnTo>
                    <a:pt x="5" y="31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78" y="17"/>
                  </a:lnTo>
                  <a:lnTo>
                    <a:pt x="83" y="28"/>
                  </a:lnTo>
                  <a:lnTo>
                    <a:pt x="87" y="38"/>
                  </a:lnTo>
                  <a:lnTo>
                    <a:pt x="89" y="52"/>
                  </a:lnTo>
                  <a:lnTo>
                    <a:pt x="90" y="70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18"/>
                  </a:lnTo>
                  <a:lnTo>
                    <a:pt x="76" y="127"/>
                  </a:lnTo>
                  <a:lnTo>
                    <a:pt x="69" y="132"/>
                  </a:lnTo>
                  <a:lnTo>
                    <a:pt x="62" y="138"/>
                  </a:lnTo>
                  <a:lnTo>
                    <a:pt x="54" y="139"/>
                  </a:lnTo>
                  <a:lnTo>
                    <a:pt x="45" y="141"/>
                  </a:lnTo>
                  <a:lnTo>
                    <a:pt x="28" y="138"/>
                  </a:lnTo>
                  <a:lnTo>
                    <a:pt x="14" y="127"/>
                  </a:lnTo>
                  <a:lnTo>
                    <a:pt x="7" y="113"/>
                  </a:lnTo>
                  <a:lnTo>
                    <a:pt x="1" y="94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91"/>
                  </a:lnTo>
                  <a:lnTo>
                    <a:pt x="21" y="105"/>
                  </a:lnTo>
                  <a:lnTo>
                    <a:pt x="26" y="115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5" y="124"/>
                  </a:lnTo>
                  <a:lnTo>
                    <a:pt x="52" y="124"/>
                  </a:lnTo>
                  <a:lnTo>
                    <a:pt x="59" y="120"/>
                  </a:lnTo>
                  <a:lnTo>
                    <a:pt x="64" y="113"/>
                  </a:lnTo>
                  <a:lnTo>
                    <a:pt x="68" y="105"/>
                  </a:lnTo>
                  <a:lnTo>
                    <a:pt x="71" y="91"/>
                  </a:lnTo>
                  <a:lnTo>
                    <a:pt x="71" y="70"/>
                  </a:lnTo>
                  <a:lnTo>
                    <a:pt x="71" y="50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59" y="21"/>
                  </a:lnTo>
                  <a:lnTo>
                    <a:pt x="52" y="17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1" y="36"/>
                  </a:lnTo>
                  <a:lnTo>
                    <a:pt x="19" y="5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153"/>
            <p:cNvSpPr>
              <a:spLocks noEditPoints="1"/>
            </p:cNvSpPr>
            <p:nvPr/>
          </p:nvSpPr>
          <p:spPr bwMode="auto">
            <a:xfrm>
              <a:off x="1858" y="1531"/>
              <a:ext cx="48" cy="68"/>
            </a:xfrm>
            <a:custGeom>
              <a:avLst/>
              <a:gdLst>
                <a:gd name="T0" fmla="*/ 63 w 96"/>
                <a:gd name="T1" fmla="*/ 136 h 136"/>
                <a:gd name="T2" fmla="*/ 63 w 96"/>
                <a:gd name="T3" fmla="*/ 104 h 136"/>
                <a:gd name="T4" fmla="*/ 0 w 96"/>
                <a:gd name="T5" fmla="*/ 104 h 136"/>
                <a:gd name="T6" fmla="*/ 0 w 96"/>
                <a:gd name="T7" fmla="*/ 87 h 136"/>
                <a:gd name="T8" fmla="*/ 66 w 96"/>
                <a:gd name="T9" fmla="*/ 0 h 136"/>
                <a:gd name="T10" fmla="*/ 80 w 96"/>
                <a:gd name="T11" fmla="*/ 0 h 136"/>
                <a:gd name="T12" fmla="*/ 80 w 96"/>
                <a:gd name="T13" fmla="*/ 87 h 136"/>
                <a:gd name="T14" fmla="*/ 96 w 96"/>
                <a:gd name="T15" fmla="*/ 87 h 136"/>
                <a:gd name="T16" fmla="*/ 96 w 96"/>
                <a:gd name="T17" fmla="*/ 104 h 136"/>
                <a:gd name="T18" fmla="*/ 80 w 96"/>
                <a:gd name="T19" fmla="*/ 104 h 136"/>
                <a:gd name="T20" fmla="*/ 80 w 96"/>
                <a:gd name="T21" fmla="*/ 136 h 136"/>
                <a:gd name="T22" fmla="*/ 63 w 96"/>
                <a:gd name="T23" fmla="*/ 136 h 136"/>
                <a:gd name="T24" fmla="*/ 63 w 96"/>
                <a:gd name="T25" fmla="*/ 87 h 136"/>
                <a:gd name="T26" fmla="*/ 63 w 96"/>
                <a:gd name="T27" fmla="*/ 34 h 136"/>
                <a:gd name="T28" fmla="*/ 23 w 96"/>
                <a:gd name="T29" fmla="*/ 87 h 136"/>
                <a:gd name="T30" fmla="*/ 63 w 96"/>
                <a:gd name="T31" fmla="*/ 8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6">
                  <a:moveTo>
                    <a:pt x="63" y="136"/>
                  </a:moveTo>
                  <a:lnTo>
                    <a:pt x="63" y="104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80" y="87"/>
                  </a:lnTo>
                  <a:lnTo>
                    <a:pt x="96" y="87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36"/>
                  </a:lnTo>
                  <a:lnTo>
                    <a:pt x="63" y="136"/>
                  </a:lnTo>
                  <a:close/>
                  <a:moveTo>
                    <a:pt x="63" y="87"/>
                  </a:moveTo>
                  <a:lnTo>
                    <a:pt x="63" y="34"/>
                  </a:lnTo>
                  <a:lnTo>
                    <a:pt x="23" y="87"/>
                  </a:lnTo>
                  <a:lnTo>
                    <a:pt x="63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Line 154"/>
            <p:cNvSpPr>
              <a:spLocks noChangeShapeType="1"/>
            </p:cNvSpPr>
            <p:nvPr/>
          </p:nvSpPr>
          <p:spPr bwMode="auto">
            <a:xfrm>
              <a:off x="1968" y="12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155"/>
            <p:cNvSpPr>
              <a:spLocks noChangeShapeType="1"/>
            </p:cNvSpPr>
            <p:nvPr/>
          </p:nvSpPr>
          <p:spPr bwMode="auto">
            <a:xfrm flipH="1">
              <a:off x="4122" y="12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156"/>
            <p:cNvSpPr>
              <a:spLocks noEditPoints="1"/>
            </p:cNvSpPr>
            <p:nvPr/>
          </p:nvSpPr>
          <p:spPr bwMode="auto">
            <a:xfrm>
              <a:off x="1728" y="1231"/>
              <a:ext cx="45" cy="69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9 h 140"/>
                <a:gd name="T4" fmla="*/ 5 w 91"/>
                <a:gd name="T5" fmla="*/ 30 h 140"/>
                <a:gd name="T6" fmla="*/ 10 w 91"/>
                <a:gd name="T7" fmla="*/ 21 h 140"/>
                <a:gd name="T8" fmla="*/ 14 w 91"/>
                <a:gd name="T9" fmla="*/ 14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2 h 140"/>
                <a:gd name="T16" fmla="*/ 45 w 91"/>
                <a:gd name="T17" fmla="*/ 0 h 140"/>
                <a:gd name="T18" fmla="*/ 56 w 91"/>
                <a:gd name="T19" fmla="*/ 2 h 140"/>
                <a:gd name="T20" fmla="*/ 66 w 91"/>
                <a:gd name="T21" fmla="*/ 5 h 140"/>
                <a:gd name="T22" fmla="*/ 72 w 91"/>
                <a:gd name="T23" fmla="*/ 9 h 140"/>
                <a:gd name="T24" fmla="*/ 75 w 91"/>
                <a:gd name="T25" fmla="*/ 12 h 140"/>
                <a:gd name="T26" fmla="*/ 80 w 91"/>
                <a:gd name="T27" fmla="*/ 18 h 140"/>
                <a:gd name="T28" fmla="*/ 84 w 91"/>
                <a:gd name="T29" fmla="*/ 26 h 140"/>
                <a:gd name="T30" fmla="*/ 87 w 91"/>
                <a:gd name="T31" fmla="*/ 38 h 140"/>
                <a:gd name="T32" fmla="*/ 91 w 91"/>
                <a:gd name="T33" fmla="*/ 52 h 140"/>
                <a:gd name="T34" fmla="*/ 91 w 91"/>
                <a:gd name="T35" fmla="*/ 70 h 140"/>
                <a:gd name="T36" fmla="*/ 89 w 91"/>
                <a:gd name="T37" fmla="*/ 93 h 140"/>
                <a:gd name="T38" fmla="*/ 86 w 91"/>
                <a:gd name="T39" fmla="*/ 110 h 140"/>
                <a:gd name="T40" fmla="*/ 82 w 91"/>
                <a:gd name="T41" fmla="*/ 119 h 140"/>
                <a:gd name="T42" fmla="*/ 77 w 91"/>
                <a:gd name="T43" fmla="*/ 128 h 140"/>
                <a:gd name="T44" fmla="*/ 72 w 91"/>
                <a:gd name="T45" fmla="*/ 133 h 140"/>
                <a:gd name="T46" fmla="*/ 63 w 91"/>
                <a:gd name="T47" fmla="*/ 136 h 140"/>
                <a:gd name="T48" fmla="*/ 56 w 91"/>
                <a:gd name="T49" fmla="*/ 140 h 140"/>
                <a:gd name="T50" fmla="*/ 45 w 91"/>
                <a:gd name="T51" fmla="*/ 140 h 140"/>
                <a:gd name="T52" fmla="*/ 28 w 91"/>
                <a:gd name="T53" fmla="*/ 136 h 140"/>
                <a:gd name="T54" fmla="*/ 14 w 91"/>
                <a:gd name="T55" fmla="*/ 128 h 140"/>
                <a:gd name="T56" fmla="*/ 7 w 91"/>
                <a:gd name="T57" fmla="*/ 112 h 140"/>
                <a:gd name="T58" fmla="*/ 2 w 91"/>
                <a:gd name="T59" fmla="*/ 94 h 140"/>
                <a:gd name="T60" fmla="*/ 0 w 91"/>
                <a:gd name="T61" fmla="*/ 70 h 140"/>
                <a:gd name="T62" fmla="*/ 19 w 91"/>
                <a:gd name="T63" fmla="*/ 70 h 140"/>
                <a:gd name="T64" fmla="*/ 19 w 91"/>
                <a:gd name="T65" fmla="*/ 89 h 140"/>
                <a:gd name="T66" fmla="*/ 23 w 91"/>
                <a:gd name="T67" fmla="*/ 105 h 140"/>
                <a:gd name="T68" fmla="*/ 26 w 91"/>
                <a:gd name="T69" fmla="*/ 114 h 140"/>
                <a:gd name="T70" fmla="*/ 31 w 91"/>
                <a:gd name="T71" fmla="*/ 119 h 140"/>
                <a:gd name="T72" fmla="*/ 38 w 91"/>
                <a:gd name="T73" fmla="*/ 122 h 140"/>
                <a:gd name="T74" fmla="*/ 45 w 91"/>
                <a:gd name="T75" fmla="*/ 124 h 140"/>
                <a:gd name="T76" fmla="*/ 52 w 91"/>
                <a:gd name="T77" fmla="*/ 122 h 140"/>
                <a:gd name="T78" fmla="*/ 59 w 91"/>
                <a:gd name="T79" fmla="*/ 119 h 140"/>
                <a:gd name="T80" fmla="*/ 65 w 91"/>
                <a:gd name="T81" fmla="*/ 114 h 140"/>
                <a:gd name="T82" fmla="*/ 70 w 91"/>
                <a:gd name="T83" fmla="*/ 105 h 140"/>
                <a:gd name="T84" fmla="*/ 72 w 91"/>
                <a:gd name="T85" fmla="*/ 89 h 140"/>
                <a:gd name="T86" fmla="*/ 73 w 91"/>
                <a:gd name="T87" fmla="*/ 70 h 140"/>
                <a:gd name="T88" fmla="*/ 72 w 91"/>
                <a:gd name="T89" fmla="*/ 51 h 140"/>
                <a:gd name="T90" fmla="*/ 70 w 91"/>
                <a:gd name="T91" fmla="*/ 37 h 140"/>
                <a:gd name="T92" fmla="*/ 65 w 91"/>
                <a:gd name="T93" fmla="*/ 26 h 140"/>
                <a:gd name="T94" fmla="*/ 59 w 91"/>
                <a:gd name="T95" fmla="*/ 21 h 140"/>
                <a:gd name="T96" fmla="*/ 52 w 91"/>
                <a:gd name="T97" fmla="*/ 18 h 140"/>
                <a:gd name="T98" fmla="*/ 45 w 91"/>
                <a:gd name="T99" fmla="*/ 16 h 140"/>
                <a:gd name="T100" fmla="*/ 38 w 91"/>
                <a:gd name="T101" fmla="*/ 18 h 140"/>
                <a:gd name="T102" fmla="*/ 31 w 91"/>
                <a:gd name="T103" fmla="*/ 21 h 140"/>
                <a:gd name="T104" fmla="*/ 26 w 91"/>
                <a:gd name="T105" fmla="*/ 26 h 140"/>
                <a:gd name="T106" fmla="*/ 23 w 91"/>
                <a:gd name="T107" fmla="*/ 37 h 140"/>
                <a:gd name="T108" fmla="*/ 19 w 91"/>
                <a:gd name="T109" fmla="*/ 51 h 140"/>
                <a:gd name="T110" fmla="*/ 19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9"/>
                  </a:lnTo>
                  <a:lnTo>
                    <a:pt x="5" y="30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7" y="38"/>
                  </a:lnTo>
                  <a:lnTo>
                    <a:pt x="91" y="52"/>
                  </a:lnTo>
                  <a:lnTo>
                    <a:pt x="91" y="70"/>
                  </a:lnTo>
                  <a:lnTo>
                    <a:pt x="89" y="93"/>
                  </a:lnTo>
                  <a:lnTo>
                    <a:pt x="86" y="110"/>
                  </a:lnTo>
                  <a:lnTo>
                    <a:pt x="82" y="119"/>
                  </a:lnTo>
                  <a:lnTo>
                    <a:pt x="77" y="128"/>
                  </a:lnTo>
                  <a:lnTo>
                    <a:pt x="72" y="133"/>
                  </a:lnTo>
                  <a:lnTo>
                    <a:pt x="63" y="136"/>
                  </a:lnTo>
                  <a:lnTo>
                    <a:pt x="56" y="140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8"/>
                  </a:lnTo>
                  <a:lnTo>
                    <a:pt x="7" y="112"/>
                  </a:lnTo>
                  <a:lnTo>
                    <a:pt x="2" y="94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89"/>
                  </a:lnTo>
                  <a:lnTo>
                    <a:pt x="23" y="105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5" y="114"/>
                  </a:lnTo>
                  <a:lnTo>
                    <a:pt x="70" y="105"/>
                  </a:lnTo>
                  <a:lnTo>
                    <a:pt x="72" y="89"/>
                  </a:lnTo>
                  <a:lnTo>
                    <a:pt x="73" y="70"/>
                  </a:lnTo>
                  <a:lnTo>
                    <a:pt x="72" y="51"/>
                  </a:lnTo>
                  <a:lnTo>
                    <a:pt x="70" y="37"/>
                  </a:lnTo>
                  <a:lnTo>
                    <a:pt x="65" y="26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3" y="37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Rectangle 157"/>
            <p:cNvSpPr>
              <a:spLocks noChangeArrowheads="1"/>
            </p:cNvSpPr>
            <p:nvPr/>
          </p:nvSpPr>
          <p:spPr bwMode="auto">
            <a:xfrm>
              <a:off x="1786" y="1291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158"/>
            <p:cNvSpPr>
              <a:spLocks noEditPoints="1"/>
            </p:cNvSpPr>
            <p:nvPr/>
          </p:nvSpPr>
          <p:spPr bwMode="auto">
            <a:xfrm>
              <a:off x="1808" y="1231"/>
              <a:ext cx="46" cy="69"/>
            </a:xfrm>
            <a:custGeom>
              <a:avLst/>
              <a:gdLst>
                <a:gd name="T0" fmla="*/ 0 w 90"/>
                <a:gd name="T1" fmla="*/ 70 h 140"/>
                <a:gd name="T2" fmla="*/ 1 w 90"/>
                <a:gd name="T3" fmla="*/ 49 h 140"/>
                <a:gd name="T4" fmla="*/ 5 w 90"/>
                <a:gd name="T5" fmla="*/ 30 h 140"/>
                <a:gd name="T6" fmla="*/ 8 w 90"/>
                <a:gd name="T7" fmla="*/ 21 h 140"/>
                <a:gd name="T8" fmla="*/ 14 w 90"/>
                <a:gd name="T9" fmla="*/ 14 h 140"/>
                <a:gd name="T10" fmla="*/ 21 w 90"/>
                <a:gd name="T11" fmla="*/ 7 h 140"/>
                <a:gd name="T12" fmla="*/ 28 w 90"/>
                <a:gd name="T13" fmla="*/ 4 h 140"/>
                <a:gd name="T14" fmla="*/ 34 w 90"/>
                <a:gd name="T15" fmla="*/ 2 h 140"/>
                <a:gd name="T16" fmla="*/ 45 w 90"/>
                <a:gd name="T17" fmla="*/ 0 h 140"/>
                <a:gd name="T18" fmla="*/ 55 w 90"/>
                <a:gd name="T19" fmla="*/ 2 h 140"/>
                <a:gd name="T20" fmla="*/ 64 w 90"/>
                <a:gd name="T21" fmla="*/ 5 h 140"/>
                <a:gd name="T22" fmla="*/ 71 w 90"/>
                <a:gd name="T23" fmla="*/ 9 h 140"/>
                <a:gd name="T24" fmla="*/ 75 w 90"/>
                <a:gd name="T25" fmla="*/ 12 h 140"/>
                <a:gd name="T26" fmla="*/ 78 w 90"/>
                <a:gd name="T27" fmla="*/ 18 h 140"/>
                <a:gd name="T28" fmla="*/ 83 w 90"/>
                <a:gd name="T29" fmla="*/ 26 h 140"/>
                <a:gd name="T30" fmla="*/ 87 w 90"/>
                <a:gd name="T31" fmla="*/ 38 h 140"/>
                <a:gd name="T32" fmla="*/ 89 w 90"/>
                <a:gd name="T33" fmla="*/ 52 h 140"/>
                <a:gd name="T34" fmla="*/ 90 w 90"/>
                <a:gd name="T35" fmla="*/ 70 h 140"/>
                <a:gd name="T36" fmla="*/ 89 w 90"/>
                <a:gd name="T37" fmla="*/ 93 h 140"/>
                <a:gd name="T38" fmla="*/ 85 w 90"/>
                <a:gd name="T39" fmla="*/ 110 h 140"/>
                <a:gd name="T40" fmla="*/ 82 w 90"/>
                <a:gd name="T41" fmla="*/ 119 h 140"/>
                <a:gd name="T42" fmla="*/ 76 w 90"/>
                <a:gd name="T43" fmla="*/ 128 h 140"/>
                <a:gd name="T44" fmla="*/ 69 w 90"/>
                <a:gd name="T45" fmla="*/ 133 h 140"/>
                <a:gd name="T46" fmla="*/ 62 w 90"/>
                <a:gd name="T47" fmla="*/ 136 h 140"/>
                <a:gd name="T48" fmla="*/ 54 w 90"/>
                <a:gd name="T49" fmla="*/ 140 h 140"/>
                <a:gd name="T50" fmla="*/ 45 w 90"/>
                <a:gd name="T51" fmla="*/ 140 h 140"/>
                <a:gd name="T52" fmla="*/ 28 w 90"/>
                <a:gd name="T53" fmla="*/ 136 h 140"/>
                <a:gd name="T54" fmla="*/ 14 w 90"/>
                <a:gd name="T55" fmla="*/ 128 h 140"/>
                <a:gd name="T56" fmla="*/ 7 w 90"/>
                <a:gd name="T57" fmla="*/ 112 h 140"/>
                <a:gd name="T58" fmla="*/ 1 w 90"/>
                <a:gd name="T59" fmla="*/ 94 h 140"/>
                <a:gd name="T60" fmla="*/ 0 w 90"/>
                <a:gd name="T61" fmla="*/ 70 h 140"/>
                <a:gd name="T62" fmla="*/ 17 w 90"/>
                <a:gd name="T63" fmla="*/ 70 h 140"/>
                <a:gd name="T64" fmla="*/ 19 w 90"/>
                <a:gd name="T65" fmla="*/ 89 h 140"/>
                <a:gd name="T66" fmla="*/ 21 w 90"/>
                <a:gd name="T67" fmla="*/ 105 h 140"/>
                <a:gd name="T68" fmla="*/ 26 w 90"/>
                <a:gd name="T69" fmla="*/ 114 h 140"/>
                <a:gd name="T70" fmla="*/ 31 w 90"/>
                <a:gd name="T71" fmla="*/ 119 h 140"/>
                <a:gd name="T72" fmla="*/ 38 w 90"/>
                <a:gd name="T73" fmla="*/ 122 h 140"/>
                <a:gd name="T74" fmla="*/ 45 w 90"/>
                <a:gd name="T75" fmla="*/ 124 h 140"/>
                <a:gd name="T76" fmla="*/ 52 w 90"/>
                <a:gd name="T77" fmla="*/ 122 h 140"/>
                <a:gd name="T78" fmla="*/ 59 w 90"/>
                <a:gd name="T79" fmla="*/ 119 h 140"/>
                <a:gd name="T80" fmla="*/ 64 w 90"/>
                <a:gd name="T81" fmla="*/ 114 h 140"/>
                <a:gd name="T82" fmla="*/ 68 w 90"/>
                <a:gd name="T83" fmla="*/ 105 h 140"/>
                <a:gd name="T84" fmla="*/ 71 w 90"/>
                <a:gd name="T85" fmla="*/ 89 h 140"/>
                <a:gd name="T86" fmla="*/ 71 w 90"/>
                <a:gd name="T87" fmla="*/ 70 h 140"/>
                <a:gd name="T88" fmla="*/ 71 w 90"/>
                <a:gd name="T89" fmla="*/ 51 h 140"/>
                <a:gd name="T90" fmla="*/ 68 w 90"/>
                <a:gd name="T91" fmla="*/ 37 h 140"/>
                <a:gd name="T92" fmla="*/ 64 w 90"/>
                <a:gd name="T93" fmla="*/ 26 h 140"/>
                <a:gd name="T94" fmla="*/ 59 w 90"/>
                <a:gd name="T95" fmla="*/ 21 h 140"/>
                <a:gd name="T96" fmla="*/ 52 w 90"/>
                <a:gd name="T97" fmla="*/ 18 h 140"/>
                <a:gd name="T98" fmla="*/ 45 w 90"/>
                <a:gd name="T99" fmla="*/ 16 h 140"/>
                <a:gd name="T100" fmla="*/ 38 w 90"/>
                <a:gd name="T101" fmla="*/ 18 h 140"/>
                <a:gd name="T102" fmla="*/ 31 w 90"/>
                <a:gd name="T103" fmla="*/ 21 h 140"/>
                <a:gd name="T104" fmla="*/ 26 w 90"/>
                <a:gd name="T105" fmla="*/ 26 h 140"/>
                <a:gd name="T106" fmla="*/ 21 w 90"/>
                <a:gd name="T107" fmla="*/ 37 h 140"/>
                <a:gd name="T108" fmla="*/ 19 w 90"/>
                <a:gd name="T109" fmla="*/ 51 h 140"/>
                <a:gd name="T110" fmla="*/ 17 w 90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0">
                  <a:moveTo>
                    <a:pt x="0" y="70"/>
                  </a:moveTo>
                  <a:lnTo>
                    <a:pt x="1" y="49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7" y="38"/>
                  </a:lnTo>
                  <a:lnTo>
                    <a:pt x="89" y="52"/>
                  </a:lnTo>
                  <a:lnTo>
                    <a:pt x="90" y="70"/>
                  </a:lnTo>
                  <a:lnTo>
                    <a:pt x="89" y="93"/>
                  </a:lnTo>
                  <a:lnTo>
                    <a:pt x="85" y="110"/>
                  </a:lnTo>
                  <a:lnTo>
                    <a:pt x="82" y="119"/>
                  </a:lnTo>
                  <a:lnTo>
                    <a:pt x="76" y="128"/>
                  </a:lnTo>
                  <a:lnTo>
                    <a:pt x="69" y="133"/>
                  </a:lnTo>
                  <a:lnTo>
                    <a:pt x="62" y="136"/>
                  </a:lnTo>
                  <a:lnTo>
                    <a:pt x="54" y="140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8"/>
                  </a:lnTo>
                  <a:lnTo>
                    <a:pt x="7" y="112"/>
                  </a:lnTo>
                  <a:lnTo>
                    <a:pt x="1" y="94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5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5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7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1" y="37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159"/>
            <p:cNvSpPr>
              <a:spLocks/>
            </p:cNvSpPr>
            <p:nvPr/>
          </p:nvSpPr>
          <p:spPr bwMode="auto">
            <a:xfrm>
              <a:off x="1862" y="1231"/>
              <a:ext cx="44" cy="69"/>
            </a:xfrm>
            <a:custGeom>
              <a:avLst/>
              <a:gdLst>
                <a:gd name="T0" fmla="*/ 0 w 89"/>
                <a:gd name="T1" fmla="*/ 99 h 138"/>
                <a:gd name="T2" fmla="*/ 18 w 89"/>
                <a:gd name="T3" fmla="*/ 98 h 138"/>
                <a:gd name="T4" fmla="*/ 19 w 89"/>
                <a:gd name="T5" fmla="*/ 106 h 138"/>
                <a:gd name="T6" fmla="*/ 23 w 89"/>
                <a:gd name="T7" fmla="*/ 112 h 138"/>
                <a:gd name="T8" fmla="*/ 26 w 89"/>
                <a:gd name="T9" fmla="*/ 117 h 138"/>
                <a:gd name="T10" fmla="*/ 31 w 89"/>
                <a:gd name="T11" fmla="*/ 120 h 138"/>
                <a:gd name="T12" fmla="*/ 37 w 89"/>
                <a:gd name="T13" fmla="*/ 122 h 138"/>
                <a:gd name="T14" fmla="*/ 44 w 89"/>
                <a:gd name="T15" fmla="*/ 122 h 138"/>
                <a:gd name="T16" fmla="*/ 52 w 89"/>
                <a:gd name="T17" fmla="*/ 122 h 138"/>
                <a:gd name="T18" fmla="*/ 59 w 89"/>
                <a:gd name="T19" fmla="*/ 119 h 138"/>
                <a:gd name="T20" fmla="*/ 65 w 89"/>
                <a:gd name="T21" fmla="*/ 113 h 138"/>
                <a:gd name="T22" fmla="*/ 68 w 89"/>
                <a:gd name="T23" fmla="*/ 106 h 138"/>
                <a:gd name="T24" fmla="*/ 72 w 89"/>
                <a:gd name="T25" fmla="*/ 99 h 138"/>
                <a:gd name="T26" fmla="*/ 72 w 89"/>
                <a:gd name="T27" fmla="*/ 91 h 138"/>
                <a:gd name="T28" fmla="*/ 72 w 89"/>
                <a:gd name="T29" fmla="*/ 82 h 138"/>
                <a:gd name="T30" fmla="*/ 68 w 89"/>
                <a:gd name="T31" fmla="*/ 75 h 138"/>
                <a:gd name="T32" fmla="*/ 65 w 89"/>
                <a:gd name="T33" fmla="*/ 68 h 138"/>
                <a:gd name="T34" fmla="*/ 59 w 89"/>
                <a:gd name="T35" fmla="*/ 64 h 138"/>
                <a:gd name="T36" fmla="*/ 52 w 89"/>
                <a:gd name="T37" fmla="*/ 61 h 138"/>
                <a:gd name="T38" fmla="*/ 44 w 89"/>
                <a:gd name="T39" fmla="*/ 61 h 138"/>
                <a:gd name="T40" fmla="*/ 35 w 89"/>
                <a:gd name="T41" fmla="*/ 61 h 138"/>
                <a:gd name="T42" fmla="*/ 30 w 89"/>
                <a:gd name="T43" fmla="*/ 63 h 138"/>
                <a:gd name="T44" fmla="*/ 24 w 89"/>
                <a:gd name="T45" fmla="*/ 68 h 138"/>
                <a:gd name="T46" fmla="*/ 19 w 89"/>
                <a:gd name="T47" fmla="*/ 71 h 138"/>
                <a:gd name="T48" fmla="*/ 2 w 89"/>
                <a:gd name="T49" fmla="*/ 70 h 138"/>
                <a:gd name="T50" fmla="*/ 16 w 89"/>
                <a:gd name="T51" fmla="*/ 0 h 138"/>
                <a:gd name="T52" fmla="*/ 82 w 89"/>
                <a:gd name="T53" fmla="*/ 0 h 138"/>
                <a:gd name="T54" fmla="*/ 82 w 89"/>
                <a:gd name="T55" fmla="*/ 19 h 138"/>
                <a:gd name="T56" fmla="*/ 30 w 89"/>
                <a:gd name="T57" fmla="*/ 19 h 138"/>
                <a:gd name="T58" fmla="*/ 23 w 89"/>
                <a:gd name="T59" fmla="*/ 54 h 138"/>
                <a:gd name="T60" fmla="*/ 31 w 89"/>
                <a:gd name="T61" fmla="*/ 49 h 138"/>
                <a:gd name="T62" fmla="*/ 40 w 89"/>
                <a:gd name="T63" fmla="*/ 45 h 138"/>
                <a:gd name="T64" fmla="*/ 49 w 89"/>
                <a:gd name="T65" fmla="*/ 43 h 138"/>
                <a:gd name="T66" fmla="*/ 65 w 89"/>
                <a:gd name="T67" fmla="*/ 47 h 138"/>
                <a:gd name="T68" fmla="*/ 79 w 89"/>
                <a:gd name="T69" fmla="*/ 57 h 138"/>
                <a:gd name="T70" fmla="*/ 87 w 89"/>
                <a:gd name="T71" fmla="*/ 71 h 138"/>
                <a:gd name="T72" fmla="*/ 89 w 89"/>
                <a:gd name="T73" fmla="*/ 89 h 138"/>
                <a:gd name="T74" fmla="*/ 87 w 89"/>
                <a:gd name="T75" fmla="*/ 106 h 138"/>
                <a:gd name="T76" fmla="*/ 79 w 89"/>
                <a:gd name="T77" fmla="*/ 122 h 138"/>
                <a:gd name="T78" fmla="*/ 63 w 89"/>
                <a:gd name="T79" fmla="*/ 134 h 138"/>
                <a:gd name="T80" fmla="*/ 44 w 89"/>
                <a:gd name="T81" fmla="*/ 138 h 138"/>
                <a:gd name="T82" fmla="*/ 26 w 89"/>
                <a:gd name="T83" fmla="*/ 136 h 138"/>
                <a:gd name="T84" fmla="*/ 14 w 89"/>
                <a:gd name="T85" fmla="*/ 127 h 138"/>
                <a:gd name="T86" fmla="*/ 9 w 89"/>
                <a:gd name="T87" fmla="*/ 122 h 138"/>
                <a:gd name="T88" fmla="*/ 4 w 89"/>
                <a:gd name="T89" fmla="*/ 115 h 138"/>
                <a:gd name="T90" fmla="*/ 2 w 89"/>
                <a:gd name="T91" fmla="*/ 108 h 138"/>
                <a:gd name="T92" fmla="*/ 0 w 89"/>
                <a:gd name="T9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138">
                  <a:moveTo>
                    <a:pt x="0" y="99"/>
                  </a:moveTo>
                  <a:lnTo>
                    <a:pt x="18" y="98"/>
                  </a:lnTo>
                  <a:lnTo>
                    <a:pt x="19" y="106"/>
                  </a:lnTo>
                  <a:lnTo>
                    <a:pt x="23" y="112"/>
                  </a:lnTo>
                  <a:lnTo>
                    <a:pt x="26" y="117"/>
                  </a:lnTo>
                  <a:lnTo>
                    <a:pt x="31" y="120"/>
                  </a:lnTo>
                  <a:lnTo>
                    <a:pt x="37" y="122"/>
                  </a:lnTo>
                  <a:lnTo>
                    <a:pt x="44" y="122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5" y="113"/>
                  </a:lnTo>
                  <a:lnTo>
                    <a:pt x="68" y="106"/>
                  </a:lnTo>
                  <a:lnTo>
                    <a:pt x="72" y="99"/>
                  </a:lnTo>
                  <a:lnTo>
                    <a:pt x="72" y="91"/>
                  </a:lnTo>
                  <a:lnTo>
                    <a:pt x="72" y="82"/>
                  </a:lnTo>
                  <a:lnTo>
                    <a:pt x="68" y="75"/>
                  </a:lnTo>
                  <a:lnTo>
                    <a:pt x="65" y="68"/>
                  </a:lnTo>
                  <a:lnTo>
                    <a:pt x="59" y="64"/>
                  </a:lnTo>
                  <a:lnTo>
                    <a:pt x="52" y="61"/>
                  </a:lnTo>
                  <a:lnTo>
                    <a:pt x="44" y="61"/>
                  </a:lnTo>
                  <a:lnTo>
                    <a:pt x="35" y="61"/>
                  </a:lnTo>
                  <a:lnTo>
                    <a:pt x="30" y="63"/>
                  </a:lnTo>
                  <a:lnTo>
                    <a:pt x="24" y="68"/>
                  </a:lnTo>
                  <a:lnTo>
                    <a:pt x="19" y="71"/>
                  </a:lnTo>
                  <a:lnTo>
                    <a:pt x="2" y="70"/>
                  </a:lnTo>
                  <a:lnTo>
                    <a:pt x="16" y="0"/>
                  </a:lnTo>
                  <a:lnTo>
                    <a:pt x="82" y="0"/>
                  </a:lnTo>
                  <a:lnTo>
                    <a:pt x="82" y="19"/>
                  </a:lnTo>
                  <a:lnTo>
                    <a:pt x="30" y="19"/>
                  </a:lnTo>
                  <a:lnTo>
                    <a:pt x="23" y="54"/>
                  </a:lnTo>
                  <a:lnTo>
                    <a:pt x="31" y="49"/>
                  </a:lnTo>
                  <a:lnTo>
                    <a:pt x="40" y="45"/>
                  </a:lnTo>
                  <a:lnTo>
                    <a:pt x="49" y="43"/>
                  </a:lnTo>
                  <a:lnTo>
                    <a:pt x="65" y="47"/>
                  </a:lnTo>
                  <a:lnTo>
                    <a:pt x="79" y="57"/>
                  </a:lnTo>
                  <a:lnTo>
                    <a:pt x="87" y="71"/>
                  </a:lnTo>
                  <a:lnTo>
                    <a:pt x="89" y="89"/>
                  </a:lnTo>
                  <a:lnTo>
                    <a:pt x="87" y="106"/>
                  </a:lnTo>
                  <a:lnTo>
                    <a:pt x="79" y="122"/>
                  </a:lnTo>
                  <a:lnTo>
                    <a:pt x="63" y="134"/>
                  </a:lnTo>
                  <a:lnTo>
                    <a:pt x="44" y="138"/>
                  </a:lnTo>
                  <a:lnTo>
                    <a:pt x="26" y="136"/>
                  </a:lnTo>
                  <a:lnTo>
                    <a:pt x="14" y="127"/>
                  </a:lnTo>
                  <a:lnTo>
                    <a:pt x="9" y="122"/>
                  </a:lnTo>
                  <a:lnTo>
                    <a:pt x="4" y="115"/>
                  </a:lnTo>
                  <a:lnTo>
                    <a:pt x="2" y="10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Line 160"/>
            <p:cNvSpPr>
              <a:spLocks noChangeShapeType="1"/>
            </p:cNvSpPr>
            <p:nvPr/>
          </p:nvSpPr>
          <p:spPr bwMode="auto">
            <a:xfrm flipV="1">
              <a:off x="1968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161"/>
            <p:cNvSpPr>
              <a:spLocks noChangeShapeType="1"/>
            </p:cNvSpPr>
            <p:nvPr/>
          </p:nvSpPr>
          <p:spPr bwMode="auto">
            <a:xfrm>
              <a:off x="1968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162"/>
            <p:cNvSpPr>
              <a:spLocks noEditPoints="1"/>
            </p:cNvSpPr>
            <p:nvPr/>
          </p:nvSpPr>
          <p:spPr bwMode="auto">
            <a:xfrm>
              <a:off x="1959" y="2824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4 w 89"/>
                <a:gd name="T15" fmla="*/ 0 h 140"/>
                <a:gd name="T16" fmla="*/ 43 w 89"/>
                <a:gd name="T17" fmla="*/ 0 h 140"/>
                <a:gd name="T18" fmla="*/ 55 w 89"/>
                <a:gd name="T19" fmla="*/ 0 h 140"/>
                <a:gd name="T20" fmla="*/ 64 w 89"/>
                <a:gd name="T21" fmla="*/ 4 h 140"/>
                <a:gd name="T22" fmla="*/ 69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2 w 89"/>
                <a:gd name="T29" fmla="*/ 26 h 140"/>
                <a:gd name="T30" fmla="*/ 85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3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3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7 w 89"/>
                <a:gd name="T65" fmla="*/ 89 h 140"/>
                <a:gd name="T66" fmla="*/ 20 w 89"/>
                <a:gd name="T67" fmla="*/ 103 h 140"/>
                <a:gd name="T68" fmla="*/ 24 w 89"/>
                <a:gd name="T69" fmla="*/ 114 h 140"/>
                <a:gd name="T70" fmla="*/ 31 w 89"/>
                <a:gd name="T71" fmla="*/ 119 h 140"/>
                <a:gd name="T72" fmla="*/ 36 w 89"/>
                <a:gd name="T73" fmla="*/ 122 h 140"/>
                <a:gd name="T74" fmla="*/ 43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2 w 89"/>
                <a:gd name="T81" fmla="*/ 114 h 140"/>
                <a:gd name="T82" fmla="*/ 68 w 89"/>
                <a:gd name="T83" fmla="*/ 103 h 140"/>
                <a:gd name="T84" fmla="*/ 69 w 89"/>
                <a:gd name="T85" fmla="*/ 89 h 140"/>
                <a:gd name="T86" fmla="*/ 71 w 89"/>
                <a:gd name="T87" fmla="*/ 70 h 140"/>
                <a:gd name="T88" fmla="*/ 69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7 w 89"/>
                <a:gd name="T95" fmla="*/ 19 h 140"/>
                <a:gd name="T96" fmla="*/ 52 w 89"/>
                <a:gd name="T97" fmla="*/ 16 h 140"/>
                <a:gd name="T98" fmla="*/ 43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0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2" y="26"/>
                  </a:lnTo>
                  <a:lnTo>
                    <a:pt x="85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3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3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7" y="89"/>
                  </a:lnTo>
                  <a:lnTo>
                    <a:pt x="20" y="103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6" y="122"/>
                  </a:lnTo>
                  <a:lnTo>
                    <a:pt x="43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2" y="114"/>
                  </a:lnTo>
                  <a:lnTo>
                    <a:pt x="68" y="103"/>
                  </a:lnTo>
                  <a:lnTo>
                    <a:pt x="69" y="89"/>
                  </a:lnTo>
                  <a:lnTo>
                    <a:pt x="71" y="70"/>
                  </a:lnTo>
                  <a:lnTo>
                    <a:pt x="69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3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0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Line 163"/>
            <p:cNvSpPr>
              <a:spLocks noChangeShapeType="1"/>
            </p:cNvSpPr>
            <p:nvPr/>
          </p:nvSpPr>
          <p:spPr bwMode="auto">
            <a:xfrm flipV="1">
              <a:off x="2186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164"/>
            <p:cNvSpPr>
              <a:spLocks noChangeShapeType="1"/>
            </p:cNvSpPr>
            <p:nvPr/>
          </p:nvSpPr>
          <p:spPr bwMode="auto">
            <a:xfrm>
              <a:off x="2186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165"/>
            <p:cNvSpPr>
              <a:spLocks/>
            </p:cNvSpPr>
            <p:nvPr/>
          </p:nvSpPr>
          <p:spPr bwMode="auto">
            <a:xfrm>
              <a:off x="2157" y="2824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1 w 51"/>
                <a:gd name="T3" fmla="*/ 138 h 138"/>
                <a:gd name="T4" fmla="*/ 31 w 51"/>
                <a:gd name="T5" fmla="*/ 30 h 138"/>
                <a:gd name="T6" fmla="*/ 24 w 51"/>
                <a:gd name="T7" fmla="*/ 35 h 138"/>
                <a:gd name="T8" fmla="*/ 17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2 w 51"/>
                <a:gd name="T17" fmla="*/ 26 h 138"/>
                <a:gd name="T18" fmla="*/ 24 w 51"/>
                <a:gd name="T19" fmla="*/ 18 h 138"/>
                <a:gd name="T20" fmla="*/ 33 w 51"/>
                <a:gd name="T21" fmla="*/ 9 h 138"/>
                <a:gd name="T22" fmla="*/ 38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1" y="138"/>
                  </a:lnTo>
                  <a:lnTo>
                    <a:pt x="31" y="30"/>
                  </a:lnTo>
                  <a:lnTo>
                    <a:pt x="24" y="35"/>
                  </a:lnTo>
                  <a:lnTo>
                    <a:pt x="17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24" y="18"/>
                  </a:lnTo>
                  <a:lnTo>
                    <a:pt x="33" y="9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166"/>
            <p:cNvSpPr>
              <a:spLocks noEditPoints="1"/>
            </p:cNvSpPr>
            <p:nvPr/>
          </p:nvSpPr>
          <p:spPr bwMode="auto">
            <a:xfrm>
              <a:off x="2204" y="2824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6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6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4 w 89"/>
                <a:gd name="T29" fmla="*/ 26 h 140"/>
                <a:gd name="T30" fmla="*/ 88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6 w 89"/>
                <a:gd name="T39" fmla="*/ 109 h 140"/>
                <a:gd name="T40" fmla="*/ 81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6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6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2 w 89"/>
                <a:gd name="T71" fmla="*/ 119 h 140"/>
                <a:gd name="T72" fmla="*/ 37 w 89"/>
                <a:gd name="T73" fmla="*/ 122 h 140"/>
                <a:gd name="T74" fmla="*/ 46 w 89"/>
                <a:gd name="T75" fmla="*/ 124 h 140"/>
                <a:gd name="T76" fmla="*/ 53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2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60 w 89"/>
                <a:gd name="T95" fmla="*/ 19 h 140"/>
                <a:gd name="T96" fmla="*/ 53 w 89"/>
                <a:gd name="T97" fmla="*/ 16 h 140"/>
                <a:gd name="T98" fmla="*/ 46 w 89"/>
                <a:gd name="T99" fmla="*/ 16 h 140"/>
                <a:gd name="T100" fmla="*/ 37 w 89"/>
                <a:gd name="T101" fmla="*/ 16 h 140"/>
                <a:gd name="T102" fmla="*/ 32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1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6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7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7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Line 167"/>
            <p:cNvSpPr>
              <a:spLocks noChangeShapeType="1"/>
            </p:cNvSpPr>
            <p:nvPr/>
          </p:nvSpPr>
          <p:spPr bwMode="auto">
            <a:xfrm flipV="1">
              <a:off x="2403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Line 168"/>
            <p:cNvSpPr>
              <a:spLocks noChangeShapeType="1"/>
            </p:cNvSpPr>
            <p:nvPr/>
          </p:nvSpPr>
          <p:spPr bwMode="auto">
            <a:xfrm>
              <a:off x="2403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169"/>
            <p:cNvSpPr>
              <a:spLocks/>
            </p:cNvSpPr>
            <p:nvPr/>
          </p:nvSpPr>
          <p:spPr bwMode="auto">
            <a:xfrm>
              <a:off x="2367" y="2824"/>
              <a:ext cx="45" cy="69"/>
            </a:xfrm>
            <a:custGeom>
              <a:avLst/>
              <a:gdLst>
                <a:gd name="T0" fmla="*/ 90 w 90"/>
                <a:gd name="T1" fmla="*/ 119 h 138"/>
                <a:gd name="T2" fmla="*/ 90 w 90"/>
                <a:gd name="T3" fmla="*/ 138 h 138"/>
                <a:gd name="T4" fmla="*/ 0 w 90"/>
                <a:gd name="T5" fmla="*/ 138 h 138"/>
                <a:gd name="T6" fmla="*/ 1 w 90"/>
                <a:gd name="T7" fmla="*/ 131 h 138"/>
                <a:gd name="T8" fmla="*/ 1 w 90"/>
                <a:gd name="T9" fmla="*/ 126 h 138"/>
                <a:gd name="T10" fmla="*/ 7 w 90"/>
                <a:gd name="T11" fmla="*/ 115 h 138"/>
                <a:gd name="T12" fmla="*/ 12 w 90"/>
                <a:gd name="T13" fmla="*/ 107 h 138"/>
                <a:gd name="T14" fmla="*/ 17 w 90"/>
                <a:gd name="T15" fmla="*/ 100 h 138"/>
                <a:gd name="T16" fmla="*/ 24 w 90"/>
                <a:gd name="T17" fmla="*/ 93 h 138"/>
                <a:gd name="T18" fmla="*/ 33 w 90"/>
                <a:gd name="T19" fmla="*/ 86 h 138"/>
                <a:gd name="T20" fmla="*/ 52 w 90"/>
                <a:gd name="T21" fmla="*/ 70 h 138"/>
                <a:gd name="T22" fmla="*/ 63 w 90"/>
                <a:gd name="T23" fmla="*/ 58 h 138"/>
                <a:gd name="T24" fmla="*/ 68 w 90"/>
                <a:gd name="T25" fmla="*/ 51 h 138"/>
                <a:gd name="T26" fmla="*/ 69 w 90"/>
                <a:gd name="T27" fmla="*/ 44 h 138"/>
                <a:gd name="T28" fmla="*/ 69 w 90"/>
                <a:gd name="T29" fmla="*/ 37 h 138"/>
                <a:gd name="T30" fmla="*/ 69 w 90"/>
                <a:gd name="T31" fmla="*/ 32 h 138"/>
                <a:gd name="T32" fmla="*/ 68 w 90"/>
                <a:gd name="T33" fmla="*/ 26 h 138"/>
                <a:gd name="T34" fmla="*/ 64 w 90"/>
                <a:gd name="T35" fmla="*/ 21 h 138"/>
                <a:gd name="T36" fmla="*/ 59 w 90"/>
                <a:gd name="T37" fmla="*/ 18 h 138"/>
                <a:gd name="T38" fmla="*/ 52 w 90"/>
                <a:gd name="T39" fmla="*/ 16 h 138"/>
                <a:gd name="T40" fmla="*/ 45 w 90"/>
                <a:gd name="T41" fmla="*/ 16 h 138"/>
                <a:gd name="T42" fmla="*/ 38 w 90"/>
                <a:gd name="T43" fmla="*/ 16 h 138"/>
                <a:gd name="T44" fmla="*/ 33 w 90"/>
                <a:gd name="T45" fmla="*/ 18 h 138"/>
                <a:gd name="T46" fmla="*/ 28 w 90"/>
                <a:gd name="T47" fmla="*/ 21 h 138"/>
                <a:gd name="T48" fmla="*/ 24 w 90"/>
                <a:gd name="T49" fmla="*/ 26 h 138"/>
                <a:gd name="T50" fmla="*/ 21 w 90"/>
                <a:gd name="T51" fmla="*/ 33 h 138"/>
                <a:gd name="T52" fmla="*/ 21 w 90"/>
                <a:gd name="T53" fmla="*/ 40 h 138"/>
                <a:gd name="T54" fmla="*/ 1 w 90"/>
                <a:gd name="T55" fmla="*/ 37 h 138"/>
                <a:gd name="T56" fmla="*/ 7 w 90"/>
                <a:gd name="T57" fmla="*/ 21 h 138"/>
                <a:gd name="T58" fmla="*/ 15 w 90"/>
                <a:gd name="T59" fmla="*/ 9 h 138"/>
                <a:gd name="T60" fmla="*/ 29 w 90"/>
                <a:gd name="T61" fmla="*/ 2 h 138"/>
                <a:gd name="T62" fmla="*/ 47 w 90"/>
                <a:gd name="T63" fmla="*/ 0 h 138"/>
                <a:gd name="T64" fmla="*/ 64 w 90"/>
                <a:gd name="T65" fmla="*/ 2 h 138"/>
                <a:gd name="T66" fmla="*/ 76 w 90"/>
                <a:gd name="T67" fmla="*/ 11 h 138"/>
                <a:gd name="T68" fmla="*/ 82 w 90"/>
                <a:gd name="T69" fmla="*/ 16 h 138"/>
                <a:gd name="T70" fmla="*/ 85 w 90"/>
                <a:gd name="T71" fmla="*/ 23 h 138"/>
                <a:gd name="T72" fmla="*/ 87 w 90"/>
                <a:gd name="T73" fmla="*/ 30 h 138"/>
                <a:gd name="T74" fmla="*/ 89 w 90"/>
                <a:gd name="T75" fmla="*/ 37 h 138"/>
                <a:gd name="T76" fmla="*/ 87 w 90"/>
                <a:gd name="T77" fmla="*/ 46 h 138"/>
                <a:gd name="T78" fmla="*/ 85 w 90"/>
                <a:gd name="T79" fmla="*/ 54 h 138"/>
                <a:gd name="T80" fmla="*/ 82 w 90"/>
                <a:gd name="T81" fmla="*/ 61 h 138"/>
                <a:gd name="T82" fmla="*/ 75 w 90"/>
                <a:gd name="T83" fmla="*/ 70 h 138"/>
                <a:gd name="T84" fmla="*/ 71 w 90"/>
                <a:gd name="T85" fmla="*/ 75 h 138"/>
                <a:gd name="T86" fmla="*/ 66 w 90"/>
                <a:gd name="T87" fmla="*/ 81 h 138"/>
                <a:gd name="T88" fmla="*/ 59 w 90"/>
                <a:gd name="T89" fmla="*/ 88 h 138"/>
                <a:gd name="T90" fmla="*/ 50 w 90"/>
                <a:gd name="T91" fmla="*/ 95 h 138"/>
                <a:gd name="T92" fmla="*/ 43 w 90"/>
                <a:gd name="T93" fmla="*/ 100 h 138"/>
                <a:gd name="T94" fmla="*/ 38 w 90"/>
                <a:gd name="T95" fmla="*/ 105 h 138"/>
                <a:gd name="T96" fmla="*/ 33 w 90"/>
                <a:gd name="T97" fmla="*/ 109 h 138"/>
                <a:gd name="T98" fmla="*/ 31 w 90"/>
                <a:gd name="T99" fmla="*/ 110 h 138"/>
                <a:gd name="T100" fmla="*/ 24 w 90"/>
                <a:gd name="T101" fmla="*/ 119 h 138"/>
                <a:gd name="T102" fmla="*/ 90 w 90"/>
                <a:gd name="T10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38">
                  <a:moveTo>
                    <a:pt x="90" y="119"/>
                  </a:moveTo>
                  <a:lnTo>
                    <a:pt x="90" y="138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1" y="126"/>
                  </a:lnTo>
                  <a:lnTo>
                    <a:pt x="7" y="115"/>
                  </a:lnTo>
                  <a:lnTo>
                    <a:pt x="12" y="107"/>
                  </a:lnTo>
                  <a:lnTo>
                    <a:pt x="17" y="100"/>
                  </a:lnTo>
                  <a:lnTo>
                    <a:pt x="24" y="93"/>
                  </a:lnTo>
                  <a:lnTo>
                    <a:pt x="33" y="86"/>
                  </a:lnTo>
                  <a:lnTo>
                    <a:pt x="52" y="70"/>
                  </a:lnTo>
                  <a:lnTo>
                    <a:pt x="63" y="58"/>
                  </a:lnTo>
                  <a:lnTo>
                    <a:pt x="68" y="51"/>
                  </a:lnTo>
                  <a:lnTo>
                    <a:pt x="69" y="44"/>
                  </a:lnTo>
                  <a:lnTo>
                    <a:pt x="69" y="37"/>
                  </a:lnTo>
                  <a:lnTo>
                    <a:pt x="69" y="32"/>
                  </a:lnTo>
                  <a:lnTo>
                    <a:pt x="68" y="26"/>
                  </a:lnTo>
                  <a:lnTo>
                    <a:pt x="64" y="21"/>
                  </a:lnTo>
                  <a:lnTo>
                    <a:pt x="59" y="18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21" y="33"/>
                  </a:lnTo>
                  <a:lnTo>
                    <a:pt x="21" y="40"/>
                  </a:lnTo>
                  <a:lnTo>
                    <a:pt x="1" y="37"/>
                  </a:lnTo>
                  <a:lnTo>
                    <a:pt x="7" y="21"/>
                  </a:lnTo>
                  <a:lnTo>
                    <a:pt x="15" y="9"/>
                  </a:lnTo>
                  <a:lnTo>
                    <a:pt x="29" y="2"/>
                  </a:lnTo>
                  <a:lnTo>
                    <a:pt x="47" y="0"/>
                  </a:lnTo>
                  <a:lnTo>
                    <a:pt x="64" y="2"/>
                  </a:lnTo>
                  <a:lnTo>
                    <a:pt x="76" y="11"/>
                  </a:lnTo>
                  <a:lnTo>
                    <a:pt x="82" y="16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9" y="37"/>
                  </a:lnTo>
                  <a:lnTo>
                    <a:pt x="87" y="46"/>
                  </a:lnTo>
                  <a:lnTo>
                    <a:pt x="85" y="54"/>
                  </a:lnTo>
                  <a:lnTo>
                    <a:pt x="82" y="61"/>
                  </a:lnTo>
                  <a:lnTo>
                    <a:pt x="75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59" y="88"/>
                  </a:lnTo>
                  <a:lnTo>
                    <a:pt x="50" y="95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33" y="109"/>
                  </a:lnTo>
                  <a:lnTo>
                    <a:pt x="31" y="110"/>
                  </a:lnTo>
                  <a:lnTo>
                    <a:pt x="24" y="119"/>
                  </a:lnTo>
                  <a:lnTo>
                    <a:pt x="90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170"/>
            <p:cNvSpPr>
              <a:spLocks noEditPoints="1"/>
            </p:cNvSpPr>
            <p:nvPr/>
          </p:nvSpPr>
          <p:spPr bwMode="auto">
            <a:xfrm>
              <a:off x="2421" y="2824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5 w 91"/>
                <a:gd name="T17" fmla="*/ 0 h 140"/>
                <a:gd name="T18" fmla="*/ 56 w 91"/>
                <a:gd name="T19" fmla="*/ 0 h 140"/>
                <a:gd name="T20" fmla="*/ 64 w 91"/>
                <a:gd name="T21" fmla="*/ 4 h 140"/>
                <a:gd name="T22" fmla="*/ 71 w 91"/>
                <a:gd name="T23" fmla="*/ 7 h 140"/>
                <a:gd name="T24" fmla="*/ 75 w 91"/>
                <a:gd name="T25" fmla="*/ 13 h 140"/>
                <a:gd name="T26" fmla="*/ 78 w 91"/>
                <a:gd name="T27" fmla="*/ 16 h 140"/>
                <a:gd name="T28" fmla="*/ 84 w 91"/>
                <a:gd name="T29" fmla="*/ 26 h 140"/>
                <a:gd name="T30" fmla="*/ 87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5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4 w 91"/>
                <a:gd name="T49" fmla="*/ 138 h 140"/>
                <a:gd name="T50" fmla="*/ 45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7 w 91"/>
                <a:gd name="T63" fmla="*/ 70 h 140"/>
                <a:gd name="T64" fmla="*/ 19 w 91"/>
                <a:gd name="T65" fmla="*/ 89 h 140"/>
                <a:gd name="T66" fmla="*/ 21 w 91"/>
                <a:gd name="T67" fmla="*/ 103 h 140"/>
                <a:gd name="T68" fmla="*/ 26 w 91"/>
                <a:gd name="T69" fmla="*/ 114 h 140"/>
                <a:gd name="T70" fmla="*/ 31 w 91"/>
                <a:gd name="T71" fmla="*/ 119 h 140"/>
                <a:gd name="T72" fmla="*/ 38 w 91"/>
                <a:gd name="T73" fmla="*/ 122 h 140"/>
                <a:gd name="T74" fmla="*/ 45 w 91"/>
                <a:gd name="T75" fmla="*/ 124 h 140"/>
                <a:gd name="T76" fmla="*/ 52 w 91"/>
                <a:gd name="T77" fmla="*/ 122 h 140"/>
                <a:gd name="T78" fmla="*/ 59 w 91"/>
                <a:gd name="T79" fmla="*/ 119 h 140"/>
                <a:gd name="T80" fmla="*/ 64 w 91"/>
                <a:gd name="T81" fmla="*/ 114 h 140"/>
                <a:gd name="T82" fmla="*/ 68 w 91"/>
                <a:gd name="T83" fmla="*/ 103 h 140"/>
                <a:gd name="T84" fmla="*/ 71 w 91"/>
                <a:gd name="T85" fmla="*/ 89 h 140"/>
                <a:gd name="T86" fmla="*/ 71 w 91"/>
                <a:gd name="T87" fmla="*/ 70 h 140"/>
                <a:gd name="T88" fmla="*/ 71 w 91"/>
                <a:gd name="T89" fmla="*/ 51 h 140"/>
                <a:gd name="T90" fmla="*/ 70 w 91"/>
                <a:gd name="T91" fmla="*/ 35 h 140"/>
                <a:gd name="T92" fmla="*/ 64 w 91"/>
                <a:gd name="T93" fmla="*/ 26 h 140"/>
                <a:gd name="T94" fmla="*/ 59 w 91"/>
                <a:gd name="T95" fmla="*/ 19 h 140"/>
                <a:gd name="T96" fmla="*/ 52 w 91"/>
                <a:gd name="T97" fmla="*/ 16 h 140"/>
                <a:gd name="T98" fmla="*/ 45 w 91"/>
                <a:gd name="T99" fmla="*/ 16 h 140"/>
                <a:gd name="T100" fmla="*/ 38 w 91"/>
                <a:gd name="T101" fmla="*/ 16 h 140"/>
                <a:gd name="T102" fmla="*/ 31 w 91"/>
                <a:gd name="T103" fmla="*/ 19 h 140"/>
                <a:gd name="T104" fmla="*/ 26 w 91"/>
                <a:gd name="T105" fmla="*/ 25 h 140"/>
                <a:gd name="T106" fmla="*/ 23 w 91"/>
                <a:gd name="T107" fmla="*/ 35 h 140"/>
                <a:gd name="T108" fmla="*/ 19 w 91"/>
                <a:gd name="T109" fmla="*/ 51 h 140"/>
                <a:gd name="T110" fmla="*/ 17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1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70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3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171"/>
            <p:cNvSpPr>
              <a:spLocks noChangeShapeType="1"/>
            </p:cNvSpPr>
            <p:nvPr/>
          </p:nvSpPr>
          <p:spPr bwMode="auto">
            <a:xfrm flipV="1">
              <a:off x="2622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Line 172"/>
            <p:cNvSpPr>
              <a:spLocks noChangeShapeType="1"/>
            </p:cNvSpPr>
            <p:nvPr/>
          </p:nvSpPr>
          <p:spPr bwMode="auto">
            <a:xfrm>
              <a:off x="2622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173"/>
            <p:cNvSpPr>
              <a:spLocks/>
            </p:cNvSpPr>
            <p:nvPr/>
          </p:nvSpPr>
          <p:spPr bwMode="auto">
            <a:xfrm>
              <a:off x="2586" y="2824"/>
              <a:ext cx="45" cy="70"/>
            </a:xfrm>
            <a:custGeom>
              <a:avLst/>
              <a:gdLst>
                <a:gd name="T0" fmla="*/ 19 w 91"/>
                <a:gd name="T1" fmla="*/ 100 h 140"/>
                <a:gd name="T2" fmla="*/ 24 w 91"/>
                <a:gd name="T3" fmla="*/ 114 h 140"/>
                <a:gd name="T4" fmla="*/ 33 w 91"/>
                <a:gd name="T5" fmla="*/ 121 h 140"/>
                <a:gd name="T6" fmla="*/ 45 w 91"/>
                <a:gd name="T7" fmla="*/ 124 h 140"/>
                <a:gd name="T8" fmla="*/ 59 w 91"/>
                <a:gd name="T9" fmla="*/ 121 h 140"/>
                <a:gd name="T10" fmla="*/ 70 w 91"/>
                <a:gd name="T11" fmla="*/ 110 h 140"/>
                <a:gd name="T12" fmla="*/ 71 w 91"/>
                <a:gd name="T13" fmla="*/ 96 h 140"/>
                <a:gd name="T14" fmla="*/ 70 w 91"/>
                <a:gd name="T15" fmla="*/ 82 h 140"/>
                <a:gd name="T16" fmla="*/ 59 w 91"/>
                <a:gd name="T17" fmla="*/ 74 h 140"/>
                <a:gd name="T18" fmla="*/ 45 w 91"/>
                <a:gd name="T19" fmla="*/ 70 h 140"/>
                <a:gd name="T20" fmla="*/ 35 w 91"/>
                <a:gd name="T21" fmla="*/ 72 h 140"/>
                <a:gd name="T22" fmla="*/ 38 w 91"/>
                <a:gd name="T23" fmla="*/ 56 h 140"/>
                <a:gd name="T24" fmla="*/ 50 w 91"/>
                <a:gd name="T25" fmla="*/ 53 h 140"/>
                <a:gd name="T26" fmla="*/ 61 w 91"/>
                <a:gd name="T27" fmla="*/ 47 h 140"/>
                <a:gd name="T28" fmla="*/ 64 w 91"/>
                <a:gd name="T29" fmla="*/ 35 h 140"/>
                <a:gd name="T30" fmla="*/ 61 w 91"/>
                <a:gd name="T31" fmla="*/ 25 h 140"/>
                <a:gd name="T32" fmla="*/ 54 w 91"/>
                <a:gd name="T33" fmla="*/ 18 h 140"/>
                <a:gd name="T34" fmla="*/ 43 w 91"/>
                <a:gd name="T35" fmla="*/ 16 h 140"/>
                <a:gd name="T36" fmla="*/ 33 w 91"/>
                <a:gd name="T37" fmla="*/ 18 h 140"/>
                <a:gd name="T38" fmla="*/ 24 w 91"/>
                <a:gd name="T39" fmla="*/ 25 h 140"/>
                <a:gd name="T40" fmla="*/ 21 w 91"/>
                <a:gd name="T41" fmla="*/ 37 h 140"/>
                <a:gd name="T42" fmla="*/ 5 w 91"/>
                <a:gd name="T43" fmla="*/ 25 h 140"/>
                <a:gd name="T44" fmla="*/ 15 w 91"/>
                <a:gd name="T45" fmla="*/ 9 h 140"/>
                <a:gd name="T46" fmla="*/ 33 w 91"/>
                <a:gd name="T47" fmla="*/ 0 h 140"/>
                <a:gd name="T48" fmla="*/ 54 w 91"/>
                <a:gd name="T49" fmla="*/ 0 h 140"/>
                <a:gd name="T50" fmla="*/ 70 w 91"/>
                <a:gd name="T51" fmla="*/ 7 h 140"/>
                <a:gd name="T52" fmla="*/ 77 w 91"/>
                <a:gd name="T53" fmla="*/ 18 h 140"/>
                <a:gd name="T54" fmla="*/ 82 w 91"/>
                <a:gd name="T55" fmla="*/ 35 h 140"/>
                <a:gd name="T56" fmla="*/ 77 w 91"/>
                <a:gd name="T57" fmla="*/ 51 h 140"/>
                <a:gd name="T58" fmla="*/ 70 w 91"/>
                <a:gd name="T59" fmla="*/ 58 h 140"/>
                <a:gd name="T60" fmla="*/ 71 w 91"/>
                <a:gd name="T61" fmla="*/ 65 h 140"/>
                <a:gd name="T62" fmla="*/ 84 w 91"/>
                <a:gd name="T63" fmla="*/ 74 h 140"/>
                <a:gd name="T64" fmla="*/ 89 w 91"/>
                <a:gd name="T65" fmla="*/ 88 h 140"/>
                <a:gd name="T66" fmla="*/ 87 w 91"/>
                <a:gd name="T67" fmla="*/ 112 h 140"/>
                <a:gd name="T68" fmla="*/ 63 w 91"/>
                <a:gd name="T69" fmla="*/ 136 h 140"/>
                <a:gd name="T70" fmla="*/ 28 w 91"/>
                <a:gd name="T71" fmla="*/ 136 h 140"/>
                <a:gd name="T72" fmla="*/ 9 w 91"/>
                <a:gd name="T73" fmla="*/ 122 h 140"/>
                <a:gd name="T74" fmla="*/ 2 w 91"/>
                <a:gd name="T75" fmla="*/ 1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40">
                  <a:moveTo>
                    <a:pt x="0" y="102"/>
                  </a:moveTo>
                  <a:lnTo>
                    <a:pt x="19" y="100"/>
                  </a:lnTo>
                  <a:lnTo>
                    <a:pt x="21" y="107"/>
                  </a:lnTo>
                  <a:lnTo>
                    <a:pt x="24" y="114"/>
                  </a:lnTo>
                  <a:lnTo>
                    <a:pt x="28" y="117"/>
                  </a:lnTo>
                  <a:lnTo>
                    <a:pt x="33" y="121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21"/>
                  </a:lnTo>
                  <a:lnTo>
                    <a:pt x="64" y="115"/>
                  </a:lnTo>
                  <a:lnTo>
                    <a:pt x="70" y="110"/>
                  </a:lnTo>
                  <a:lnTo>
                    <a:pt x="71" y="103"/>
                  </a:lnTo>
                  <a:lnTo>
                    <a:pt x="71" y="96"/>
                  </a:lnTo>
                  <a:lnTo>
                    <a:pt x="71" y="89"/>
                  </a:lnTo>
                  <a:lnTo>
                    <a:pt x="70" y="82"/>
                  </a:lnTo>
                  <a:lnTo>
                    <a:pt x="64" y="77"/>
                  </a:lnTo>
                  <a:lnTo>
                    <a:pt x="59" y="74"/>
                  </a:lnTo>
                  <a:lnTo>
                    <a:pt x="54" y="70"/>
                  </a:lnTo>
                  <a:lnTo>
                    <a:pt x="45" y="70"/>
                  </a:lnTo>
                  <a:lnTo>
                    <a:pt x="40" y="70"/>
                  </a:lnTo>
                  <a:lnTo>
                    <a:pt x="35" y="72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5" y="54"/>
                  </a:lnTo>
                  <a:lnTo>
                    <a:pt x="50" y="53"/>
                  </a:lnTo>
                  <a:lnTo>
                    <a:pt x="56" y="51"/>
                  </a:lnTo>
                  <a:lnTo>
                    <a:pt x="61" y="47"/>
                  </a:lnTo>
                  <a:lnTo>
                    <a:pt x="63" y="42"/>
                  </a:lnTo>
                  <a:lnTo>
                    <a:pt x="64" y="35"/>
                  </a:lnTo>
                  <a:lnTo>
                    <a:pt x="64" y="30"/>
                  </a:lnTo>
                  <a:lnTo>
                    <a:pt x="61" y="25"/>
                  </a:lnTo>
                  <a:lnTo>
                    <a:pt x="59" y="21"/>
                  </a:lnTo>
                  <a:lnTo>
                    <a:pt x="54" y="18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8" y="21"/>
                  </a:lnTo>
                  <a:lnTo>
                    <a:pt x="24" y="25"/>
                  </a:lnTo>
                  <a:lnTo>
                    <a:pt x="22" y="32"/>
                  </a:lnTo>
                  <a:lnTo>
                    <a:pt x="21" y="37"/>
                  </a:lnTo>
                  <a:lnTo>
                    <a:pt x="2" y="35"/>
                  </a:lnTo>
                  <a:lnTo>
                    <a:pt x="5" y="25"/>
                  </a:lnTo>
                  <a:lnTo>
                    <a:pt x="10" y="16"/>
                  </a:lnTo>
                  <a:lnTo>
                    <a:pt x="15" y="9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3" y="4"/>
                  </a:lnTo>
                  <a:lnTo>
                    <a:pt x="70" y="7"/>
                  </a:lnTo>
                  <a:lnTo>
                    <a:pt x="73" y="13"/>
                  </a:lnTo>
                  <a:lnTo>
                    <a:pt x="77" y="18"/>
                  </a:lnTo>
                  <a:lnTo>
                    <a:pt x="82" y="25"/>
                  </a:lnTo>
                  <a:lnTo>
                    <a:pt x="82" y="35"/>
                  </a:lnTo>
                  <a:lnTo>
                    <a:pt x="82" y="42"/>
                  </a:lnTo>
                  <a:lnTo>
                    <a:pt x="77" y="51"/>
                  </a:lnTo>
                  <a:lnTo>
                    <a:pt x="73" y="54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71" y="65"/>
                  </a:lnTo>
                  <a:lnTo>
                    <a:pt x="77" y="68"/>
                  </a:lnTo>
                  <a:lnTo>
                    <a:pt x="84" y="74"/>
                  </a:lnTo>
                  <a:lnTo>
                    <a:pt x="87" y="81"/>
                  </a:lnTo>
                  <a:lnTo>
                    <a:pt x="89" y="88"/>
                  </a:lnTo>
                  <a:lnTo>
                    <a:pt x="91" y="96"/>
                  </a:lnTo>
                  <a:lnTo>
                    <a:pt x="87" y="112"/>
                  </a:lnTo>
                  <a:lnTo>
                    <a:pt x="77" y="128"/>
                  </a:lnTo>
                  <a:lnTo>
                    <a:pt x="63" y="136"/>
                  </a:lnTo>
                  <a:lnTo>
                    <a:pt x="43" y="140"/>
                  </a:lnTo>
                  <a:lnTo>
                    <a:pt x="28" y="136"/>
                  </a:lnTo>
                  <a:lnTo>
                    <a:pt x="14" y="129"/>
                  </a:lnTo>
                  <a:lnTo>
                    <a:pt x="9" y="122"/>
                  </a:lnTo>
                  <a:lnTo>
                    <a:pt x="5" y="117"/>
                  </a:lnTo>
                  <a:lnTo>
                    <a:pt x="2" y="11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174"/>
            <p:cNvSpPr>
              <a:spLocks noEditPoints="1"/>
            </p:cNvSpPr>
            <p:nvPr/>
          </p:nvSpPr>
          <p:spPr bwMode="auto">
            <a:xfrm>
              <a:off x="2639" y="2824"/>
              <a:ext cx="46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19 w 91"/>
                <a:gd name="T11" fmla="*/ 7 h 140"/>
                <a:gd name="T12" fmla="*/ 28 w 91"/>
                <a:gd name="T13" fmla="*/ 4 h 140"/>
                <a:gd name="T14" fmla="*/ 35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5 w 91"/>
                <a:gd name="T21" fmla="*/ 4 h 140"/>
                <a:gd name="T22" fmla="*/ 70 w 91"/>
                <a:gd name="T23" fmla="*/ 7 h 140"/>
                <a:gd name="T24" fmla="*/ 75 w 91"/>
                <a:gd name="T25" fmla="*/ 13 h 140"/>
                <a:gd name="T26" fmla="*/ 79 w 91"/>
                <a:gd name="T27" fmla="*/ 16 h 140"/>
                <a:gd name="T28" fmla="*/ 84 w 91"/>
                <a:gd name="T29" fmla="*/ 26 h 140"/>
                <a:gd name="T30" fmla="*/ 88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1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4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5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8 w 91"/>
                <a:gd name="T63" fmla="*/ 70 h 140"/>
                <a:gd name="T64" fmla="*/ 19 w 91"/>
                <a:gd name="T65" fmla="*/ 89 h 140"/>
                <a:gd name="T66" fmla="*/ 21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68 w 91"/>
                <a:gd name="T83" fmla="*/ 103 h 140"/>
                <a:gd name="T84" fmla="*/ 72 w 91"/>
                <a:gd name="T85" fmla="*/ 89 h 140"/>
                <a:gd name="T86" fmla="*/ 72 w 91"/>
                <a:gd name="T87" fmla="*/ 70 h 140"/>
                <a:gd name="T88" fmla="*/ 72 w 91"/>
                <a:gd name="T89" fmla="*/ 51 h 140"/>
                <a:gd name="T90" fmla="*/ 68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1 w 91"/>
                <a:gd name="T107" fmla="*/ 35 h 140"/>
                <a:gd name="T108" fmla="*/ 19 w 91"/>
                <a:gd name="T109" fmla="*/ 51 h 140"/>
                <a:gd name="T110" fmla="*/ 18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8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1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Line 175"/>
            <p:cNvSpPr>
              <a:spLocks noChangeShapeType="1"/>
            </p:cNvSpPr>
            <p:nvPr/>
          </p:nvSpPr>
          <p:spPr bwMode="auto">
            <a:xfrm flipV="1">
              <a:off x="2840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Line 176"/>
            <p:cNvSpPr>
              <a:spLocks noChangeShapeType="1"/>
            </p:cNvSpPr>
            <p:nvPr/>
          </p:nvSpPr>
          <p:spPr bwMode="auto">
            <a:xfrm>
              <a:off x="2840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177"/>
            <p:cNvSpPr>
              <a:spLocks noEditPoints="1"/>
            </p:cNvSpPr>
            <p:nvPr/>
          </p:nvSpPr>
          <p:spPr bwMode="auto">
            <a:xfrm>
              <a:off x="2801" y="2825"/>
              <a:ext cx="48" cy="68"/>
            </a:xfrm>
            <a:custGeom>
              <a:avLst/>
              <a:gdLst>
                <a:gd name="T0" fmla="*/ 61 w 96"/>
                <a:gd name="T1" fmla="*/ 136 h 136"/>
                <a:gd name="T2" fmla="*/ 61 w 96"/>
                <a:gd name="T3" fmla="*/ 103 h 136"/>
                <a:gd name="T4" fmla="*/ 0 w 96"/>
                <a:gd name="T5" fmla="*/ 103 h 136"/>
                <a:gd name="T6" fmla="*/ 0 w 96"/>
                <a:gd name="T7" fmla="*/ 86 h 136"/>
                <a:gd name="T8" fmla="*/ 64 w 96"/>
                <a:gd name="T9" fmla="*/ 0 h 136"/>
                <a:gd name="T10" fmla="*/ 78 w 96"/>
                <a:gd name="T11" fmla="*/ 0 h 136"/>
                <a:gd name="T12" fmla="*/ 78 w 96"/>
                <a:gd name="T13" fmla="*/ 86 h 136"/>
                <a:gd name="T14" fmla="*/ 96 w 96"/>
                <a:gd name="T15" fmla="*/ 86 h 136"/>
                <a:gd name="T16" fmla="*/ 96 w 96"/>
                <a:gd name="T17" fmla="*/ 103 h 136"/>
                <a:gd name="T18" fmla="*/ 78 w 96"/>
                <a:gd name="T19" fmla="*/ 103 h 136"/>
                <a:gd name="T20" fmla="*/ 78 w 96"/>
                <a:gd name="T21" fmla="*/ 136 h 136"/>
                <a:gd name="T22" fmla="*/ 61 w 96"/>
                <a:gd name="T23" fmla="*/ 136 h 136"/>
                <a:gd name="T24" fmla="*/ 61 w 96"/>
                <a:gd name="T25" fmla="*/ 86 h 136"/>
                <a:gd name="T26" fmla="*/ 61 w 96"/>
                <a:gd name="T27" fmla="*/ 33 h 136"/>
                <a:gd name="T28" fmla="*/ 21 w 96"/>
                <a:gd name="T29" fmla="*/ 86 h 136"/>
                <a:gd name="T30" fmla="*/ 61 w 96"/>
                <a:gd name="T31" fmla="*/ 8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36">
                  <a:moveTo>
                    <a:pt x="61" y="136"/>
                  </a:moveTo>
                  <a:lnTo>
                    <a:pt x="61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78" y="86"/>
                  </a:lnTo>
                  <a:lnTo>
                    <a:pt x="96" y="86"/>
                  </a:lnTo>
                  <a:lnTo>
                    <a:pt x="96" y="103"/>
                  </a:lnTo>
                  <a:lnTo>
                    <a:pt x="78" y="103"/>
                  </a:lnTo>
                  <a:lnTo>
                    <a:pt x="78" y="136"/>
                  </a:lnTo>
                  <a:lnTo>
                    <a:pt x="61" y="136"/>
                  </a:lnTo>
                  <a:close/>
                  <a:moveTo>
                    <a:pt x="61" y="86"/>
                  </a:moveTo>
                  <a:lnTo>
                    <a:pt x="61" y="33"/>
                  </a:lnTo>
                  <a:lnTo>
                    <a:pt x="21" y="86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178"/>
            <p:cNvSpPr>
              <a:spLocks noEditPoints="1"/>
            </p:cNvSpPr>
            <p:nvPr/>
          </p:nvSpPr>
          <p:spPr bwMode="auto">
            <a:xfrm>
              <a:off x="2857" y="2824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3 w 89"/>
                <a:gd name="T17" fmla="*/ 0 h 140"/>
                <a:gd name="T18" fmla="*/ 55 w 89"/>
                <a:gd name="T19" fmla="*/ 0 h 140"/>
                <a:gd name="T20" fmla="*/ 64 w 89"/>
                <a:gd name="T21" fmla="*/ 4 h 140"/>
                <a:gd name="T22" fmla="*/ 69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2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3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3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6 w 89"/>
                <a:gd name="T73" fmla="*/ 122 h 140"/>
                <a:gd name="T74" fmla="*/ 43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3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2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3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3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6" y="122"/>
                  </a:lnTo>
                  <a:lnTo>
                    <a:pt x="43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3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Line 179"/>
            <p:cNvSpPr>
              <a:spLocks noChangeShapeType="1"/>
            </p:cNvSpPr>
            <p:nvPr/>
          </p:nvSpPr>
          <p:spPr bwMode="auto">
            <a:xfrm flipV="1">
              <a:off x="3057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Line 180"/>
            <p:cNvSpPr>
              <a:spLocks noChangeShapeType="1"/>
            </p:cNvSpPr>
            <p:nvPr/>
          </p:nvSpPr>
          <p:spPr bwMode="auto">
            <a:xfrm>
              <a:off x="3057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181"/>
            <p:cNvSpPr>
              <a:spLocks/>
            </p:cNvSpPr>
            <p:nvPr/>
          </p:nvSpPr>
          <p:spPr bwMode="auto">
            <a:xfrm>
              <a:off x="3021" y="2825"/>
              <a:ext cx="46" cy="69"/>
            </a:xfrm>
            <a:custGeom>
              <a:avLst/>
              <a:gdLst>
                <a:gd name="T0" fmla="*/ 0 w 91"/>
                <a:gd name="T1" fmla="*/ 100 h 138"/>
                <a:gd name="T2" fmla="*/ 19 w 91"/>
                <a:gd name="T3" fmla="*/ 98 h 138"/>
                <a:gd name="T4" fmla="*/ 21 w 91"/>
                <a:gd name="T5" fmla="*/ 105 h 138"/>
                <a:gd name="T6" fmla="*/ 22 w 91"/>
                <a:gd name="T7" fmla="*/ 112 h 138"/>
                <a:gd name="T8" fmla="*/ 26 w 91"/>
                <a:gd name="T9" fmla="*/ 115 h 138"/>
                <a:gd name="T10" fmla="*/ 31 w 91"/>
                <a:gd name="T11" fmla="*/ 119 h 138"/>
                <a:gd name="T12" fmla="*/ 38 w 91"/>
                <a:gd name="T13" fmla="*/ 120 h 138"/>
                <a:gd name="T14" fmla="*/ 43 w 91"/>
                <a:gd name="T15" fmla="*/ 122 h 138"/>
                <a:gd name="T16" fmla="*/ 52 w 91"/>
                <a:gd name="T17" fmla="*/ 120 h 138"/>
                <a:gd name="T18" fmla="*/ 59 w 91"/>
                <a:gd name="T19" fmla="*/ 117 h 138"/>
                <a:gd name="T20" fmla="*/ 64 w 91"/>
                <a:gd name="T21" fmla="*/ 113 h 138"/>
                <a:gd name="T22" fmla="*/ 70 w 91"/>
                <a:gd name="T23" fmla="*/ 107 h 138"/>
                <a:gd name="T24" fmla="*/ 71 w 91"/>
                <a:gd name="T25" fmla="*/ 98 h 138"/>
                <a:gd name="T26" fmla="*/ 73 w 91"/>
                <a:gd name="T27" fmla="*/ 89 h 138"/>
                <a:gd name="T28" fmla="*/ 71 w 91"/>
                <a:gd name="T29" fmla="*/ 80 h 138"/>
                <a:gd name="T30" fmla="*/ 70 w 91"/>
                <a:gd name="T31" fmla="*/ 73 h 138"/>
                <a:gd name="T32" fmla="*/ 66 w 91"/>
                <a:gd name="T33" fmla="*/ 68 h 138"/>
                <a:gd name="T34" fmla="*/ 59 w 91"/>
                <a:gd name="T35" fmla="*/ 63 h 138"/>
                <a:gd name="T36" fmla="*/ 52 w 91"/>
                <a:gd name="T37" fmla="*/ 61 h 138"/>
                <a:gd name="T38" fmla="*/ 45 w 91"/>
                <a:gd name="T39" fmla="*/ 59 h 138"/>
                <a:gd name="T40" fmla="*/ 36 w 91"/>
                <a:gd name="T41" fmla="*/ 61 h 138"/>
                <a:gd name="T42" fmla="*/ 29 w 91"/>
                <a:gd name="T43" fmla="*/ 63 h 138"/>
                <a:gd name="T44" fmla="*/ 24 w 91"/>
                <a:gd name="T45" fmla="*/ 66 h 138"/>
                <a:gd name="T46" fmla="*/ 21 w 91"/>
                <a:gd name="T47" fmla="*/ 72 h 138"/>
                <a:gd name="T48" fmla="*/ 3 w 91"/>
                <a:gd name="T49" fmla="*/ 70 h 138"/>
                <a:gd name="T50" fmla="*/ 17 w 91"/>
                <a:gd name="T51" fmla="*/ 0 h 138"/>
                <a:gd name="T52" fmla="*/ 82 w 91"/>
                <a:gd name="T53" fmla="*/ 0 h 138"/>
                <a:gd name="T54" fmla="*/ 82 w 91"/>
                <a:gd name="T55" fmla="*/ 17 h 138"/>
                <a:gd name="T56" fmla="*/ 31 w 91"/>
                <a:gd name="T57" fmla="*/ 17 h 138"/>
                <a:gd name="T58" fmla="*/ 24 w 91"/>
                <a:gd name="T59" fmla="*/ 52 h 138"/>
                <a:gd name="T60" fmla="*/ 33 w 91"/>
                <a:gd name="T61" fmla="*/ 47 h 138"/>
                <a:gd name="T62" fmla="*/ 40 w 91"/>
                <a:gd name="T63" fmla="*/ 45 h 138"/>
                <a:gd name="T64" fmla="*/ 49 w 91"/>
                <a:gd name="T65" fmla="*/ 44 h 138"/>
                <a:gd name="T66" fmla="*/ 64 w 91"/>
                <a:gd name="T67" fmla="*/ 47 h 138"/>
                <a:gd name="T68" fmla="*/ 78 w 91"/>
                <a:gd name="T69" fmla="*/ 56 h 138"/>
                <a:gd name="T70" fmla="*/ 87 w 91"/>
                <a:gd name="T71" fmla="*/ 70 h 138"/>
                <a:gd name="T72" fmla="*/ 91 w 91"/>
                <a:gd name="T73" fmla="*/ 89 h 138"/>
                <a:gd name="T74" fmla="*/ 87 w 91"/>
                <a:gd name="T75" fmla="*/ 107 h 138"/>
                <a:gd name="T76" fmla="*/ 80 w 91"/>
                <a:gd name="T77" fmla="*/ 120 h 138"/>
                <a:gd name="T78" fmla="*/ 64 w 91"/>
                <a:gd name="T79" fmla="*/ 133 h 138"/>
                <a:gd name="T80" fmla="*/ 43 w 91"/>
                <a:gd name="T81" fmla="*/ 138 h 138"/>
                <a:gd name="T82" fmla="*/ 28 w 91"/>
                <a:gd name="T83" fmla="*/ 134 h 138"/>
                <a:gd name="T84" fmla="*/ 14 w 91"/>
                <a:gd name="T85" fmla="*/ 127 h 138"/>
                <a:gd name="T86" fmla="*/ 8 w 91"/>
                <a:gd name="T87" fmla="*/ 122 h 138"/>
                <a:gd name="T88" fmla="*/ 5 w 91"/>
                <a:gd name="T89" fmla="*/ 115 h 138"/>
                <a:gd name="T90" fmla="*/ 2 w 91"/>
                <a:gd name="T91" fmla="*/ 108 h 138"/>
                <a:gd name="T92" fmla="*/ 0 w 91"/>
                <a:gd name="T93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138">
                  <a:moveTo>
                    <a:pt x="0" y="100"/>
                  </a:moveTo>
                  <a:lnTo>
                    <a:pt x="19" y="98"/>
                  </a:lnTo>
                  <a:lnTo>
                    <a:pt x="21" y="105"/>
                  </a:lnTo>
                  <a:lnTo>
                    <a:pt x="22" y="112"/>
                  </a:lnTo>
                  <a:lnTo>
                    <a:pt x="26" y="115"/>
                  </a:lnTo>
                  <a:lnTo>
                    <a:pt x="31" y="119"/>
                  </a:lnTo>
                  <a:lnTo>
                    <a:pt x="38" y="120"/>
                  </a:lnTo>
                  <a:lnTo>
                    <a:pt x="43" y="122"/>
                  </a:lnTo>
                  <a:lnTo>
                    <a:pt x="52" y="120"/>
                  </a:lnTo>
                  <a:lnTo>
                    <a:pt x="59" y="117"/>
                  </a:lnTo>
                  <a:lnTo>
                    <a:pt x="64" y="113"/>
                  </a:lnTo>
                  <a:lnTo>
                    <a:pt x="70" y="107"/>
                  </a:lnTo>
                  <a:lnTo>
                    <a:pt x="71" y="98"/>
                  </a:lnTo>
                  <a:lnTo>
                    <a:pt x="73" y="89"/>
                  </a:lnTo>
                  <a:lnTo>
                    <a:pt x="71" y="80"/>
                  </a:lnTo>
                  <a:lnTo>
                    <a:pt x="70" y="73"/>
                  </a:lnTo>
                  <a:lnTo>
                    <a:pt x="66" y="68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5" y="59"/>
                  </a:lnTo>
                  <a:lnTo>
                    <a:pt x="36" y="61"/>
                  </a:lnTo>
                  <a:lnTo>
                    <a:pt x="29" y="63"/>
                  </a:lnTo>
                  <a:lnTo>
                    <a:pt x="24" y="66"/>
                  </a:lnTo>
                  <a:lnTo>
                    <a:pt x="21" y="72"/>
                  </a:lnTo>
                  <a:lnTo>
                    <a:pt x="3" y="70"/>
                  </a:lnTo>
                  <a:lnTo>
                    <a:pt x="17" y="0"/>
                  </a:lnTo>
                  <a:lnTo>
                    <a:pt x="82" y="0"/>
                  </a:lnTo>
                  <a:lnTo>
                    <a:pt x="82" y="17"/>
                  </a:lnTo>
                  <a:lnTo>
                    <a:pt x="31" y="17"/>
                  </a:lnTo>
                  <a:lnTo>
                    <a:pt x="24" y="52"/>
                  </a:lnTo>
                  <a:lnTo>
                    <a:pt x="33" y="47"/>
                  </a:lnTo>
                  <a:lnTo>
                    <a:pt x="40" y="45"/>
                  </a:lnTo>
                  <a:lnTo>
                    <a:pt x="49" y="44"/>
                  </a:lnTo>
                  <a:lnTo>
                    <a:pt x="64" y="47"/>
                  </a:lnTo>
                  <a:lnTo>
                    <a:pt x="78" y="56"/>
                  </a:lnTo>
                  <a:lnTo>
                    <a:pt x="87" y="70"/>
                  </a:lnTo>
                  <a:lnTo>
                    <a:pt x="91" y="89"/>
                  </a:lnTo>
                  <a:lnTo>
                    <a:pt x="87" y="107"/>
                  </a:lnTo>
                  <a:lnTo>
                    <a:pt x="80" y="120"/>
                  </a:lnTo>
                  <a:lnTo>
                    <a:pt x="64" y="133"/>
                  </a:lnTo>
                  <a:lnTo>
                    <a:pt x="43" y="138"/>
                  </a:lnTo>
                  <a:lnTo>
                    <a:pt x="28" y="134"/>
                  </a:lnTo>
                  <a:lnTo>
                    <a:pt x="14" y="127"/>
                  </a:lnTo>
                  <a:lnTo>
                    <a:pt x="8" y="122"/>
                  </a:lnTo>
                  <a:lnTo>
                    <a:pt x="5" y="115"/>
                  </a:lnTo>
                  <a:lnTo>
                    <a:pt x="2" y="10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182"/>
            <p:cNvSpPr>
              <a:spLocks noEditPoints="1"/>
            </p:cNvSpPr>
            <p:nvPr/>
          </p:nvSpPr>
          <p:spPr bwMode="auto">
            <a:xfrm>
              <a:off x="3075" y="2824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5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5 w 91"/>
                <a:gd name="T21" fmla="*/ 4 h 140"/>
                <a:gd name="T22" fmla="*/ 70 w 91"/>
                <a:gd name="T23" fmla="*/ 7 h 140"/>
                <a:gd name="T24" fmla="*/ 75 w 91"/>
                <a:gd name="T25" fmla="*/ 13 h 140"/>
                <a:gd name="T26" fmla="*/ 79 w 91"/>
                <a:gd name="T27" fmla="*/ 16 h 140"/>
                <a:gd name="T28" fmla="*/ 84 w 91"/>
                <a:gd name="T29" fmla="*/ 26 h 140"/>
                <a:gd name="T30" fmla="*/ 88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4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8 w 91"/>
                <a:gd name="T63" fmla="*/ 70 h 140"/>
                <a:gd name="T64" fmla="*/ 19 w 91"/>
                <a:gd name="T65" fmla="*/ 89 h 140"/>
                <a:gd name="T66" fmla="*/ 21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68 w 91"/>
                <a:gd name="T83" fmla="*/ 103 h 140"/>
                <a:gd name="T84" fmla="*/ 72 w 91"/>
                <a:gd name="T85" fmla="*/ 89 h 140"/>
                <a:gd name="T86" fmla="*/ 72 w 91"/>
                <a:gd name="T87" fmla="*/ 70 h 140"/>
                <a:gd name="T88" fmla="*/ 72 w 91"/>
                <a:gd name="T89" fmla="*/ 51 h 140"/>
                <a:gd name="T90" fmla="*/ 68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1 w 91"/>
                <a:gd name="T107" fmla="*/ 35 h 140"/>
                <a:gd name="T108" fmla="*/ 19 w 91"/>
                <a:gd name="T109" fmla="*/ 51 h 140"/>
                <a:gd name="T110" fmla="*/ 18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Line 183"/>
            <p:cNvSpPr>
              <a:spLocks noChangeShapeType="1"/>
            </p:cNvSpPr>
            <p:nvPr/>
          </p:nvSpPr>
          <p:spPr bwMode="auto">
            <a:xfrm flipV="1">
              <a:off x="3275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3275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185"/>
            <p:cNvSpPr>
              <a:spLocks noEditPoints="1"/>
            </p:cNvSpPr>
            <p:nvPr/>
          </p:nvSpPr>
          <p:spPr bwMode="auto">
            <a:xfrm>
              <a:off x="3239" y="2824"/>
              <a:ext cx="46" cy="70"/>
            </a:xfrm>
            <a:custGeom>
              <a:avLst/>
              <a:gdLst>
                <a:gd name="T0" fmla="*/ 72 w 93"/>
                <a:gd name="T1" fmla="*/ 37 h 140"/>
                <a:gd name="T2" fmla="*/ 68 w 93"/>
                <a:gd name="T3" fmla="*/ 26 h 140"/>
                <a:gd name="T4" fmla="*/ 61 w 93"/>
                <a:gd name="T5" fmla="*/ 19 h 140"/>
                <a:gd name="T6" fmla="*/ 49 w 93"/>
                <a:gd name="T7" fmla="*/ 16 h 140"/>
                <a:gd name="T8" fmla="*/ 35 w 93"/>
                <a:gd name="T9" fmla="*/ 19 h 140"/>
                <a:gd name="T10" fmla="*/ 27 w 93"/>
                <a:gd name="T11" fmla="*/ 28 h 140"/>
                <a:gd name="T12" fmla="*/ 20 w 93"/>
                <a:gd name="T13" fmla="*/ 47 h 140"/>
                <a:gd name="T14" fmla="*/ 23 w 93"/>
                <a:gd name="T15" fmla="*/ 60 h 140"/>
                <a:gd name="T16" fmla="*/ 34 w 93"/>
                <a:gd name="T17" fmla="*/ 53 h 140"/>
                <a:gd name="T18" fmla="*/ 51 w 93"/>
                <a:gd name="T19" fmla="*/ 47 h 140"/>
                <a:gd name="T20" fmla="*/ 81 w 93"/>
                <a:gd name="T21" fmla="*/ 60 h 140"/>
                <a:gd name="T22" fmla="*/ 93 w 93"/>
                <a:gd name="T23" fmla="*/ 93 h 140"/>
                <a:gd name="T24" fmla="*/ 89 w 93"/>
                <a:gd name="T25" fmla="*/ 109 h 140"/>
                <a:gd name="T26" fmla="*/ 82 w 93"/>
                <a:gd name="T27" fmla="*/ 124 h 140"/>
                <a:gd name="T28" fmla="*/ 72 w 93"/>
                <a:gd name="T29" fmla="*/ 133 h 140"/>
                <a:gd name="T30" fmla="*/ 56 w 93"/>
                <a:gd name="T31" fmla="*/ 138 h 140"/>
                <a:gd name="T32" fmla="*/ 30 w 93"/>
                <a:gd name="T33" fmla="*/ 136 h 140"/>
                <a:gd name="T34" fmla="*/ 6 w 93"/>
                <a:gd name="T35" fmla="*/ 112 h 140"/>
                <a:gd name="T36" fmla="*/ 0 w 93"/>
                <a:gd name="T37" fmla="*/ 74 h 140"/>
                <a:gd name="T38" fmla="*/ 7 w 93"/>
                <a:gd name="T39" fmla="*/ 30 h 140"/>
                <a:gd name="T40" fmla="*/ 30 w 93"/>
                <a:gd name="T41" fmla="*/ 4 h 140"/>
                <a:gd name="T42" fmla="*/ 61 w 93"/>
                <a:gd name="T43" fmla="*/ 0 h 140"/>
                <a:gd name="T44" fmla="*/ 77 w 93"/>
                <a:gd name="T45" fmla="*/ 9 h 140"/>
                <a:gd name="T46" fmla="*/ 86 w 93"/>
                <a:gd name="T47" fmla="*/ 21 h 140"/>
                <a:gd name="T48" fmla="*/ 91 w 93"/>
                <a:gd name="T49" fmla="*/ 35 h 140"/>
                <a:gd name="T50" fmla="*/ 20 w 93"/>
                <a:gd name="T51" fmla="*/ 100 h 140"/>
                <a:gd name="T52" fmla="*/ 27 w 93"/>
                <a:gd name="T53" fmla="*/ 115 h 140"/>
                <a:gd name="T54" fmla="*/ 39 w 93"/>
                <a:gd name="T55" fmla="*/ 122 h 140"/>
                <a:gd name="T56" fmla="*/ 54 w 93"/>
                <a:gd name="T57" fmla="*/ 122 h 140"/>
                <a:gd name="T58" fmla="*/ 67 w 93"/>
                <a:gd name="T59" fmla="*/ 115 h 140"/>
                <a:gd name="T60" fmla="*/ 74 w 93"/>
                <a:gd name="T61" fmla="*/ 102 h 140"/>
                <a:gd name="T62" fmla="*/ 74 w 93"/>
                <a:gd name="T63" fmla="*/ 84 h 140"/>
                <a:gd name="T64" fmla="*/ 67 w 93"/>
                <a:gd name="T65" fmla="*/ 72 h 140"/>
                <a:gd name="T66" fmla="*/ 54 w 93"/>
                <a:gd name="T67" fmla="*/ 65 h 140"/>
                <a:gd name="T68" fmla="*/ 39 w 93"/>
                <a:gd name="T69" fmla="*/ 65 h 140"/>
                <a:gd name="T70" fmla="*/ 27 w 93"/>
                <a:gd name="T71" fmla="*/ 72 h 140"/>
                <a:gd name="T72" fmla="*/ 20 w 93"/>
                <a:gd name="T73" fmla="*/ 8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40">
                  <a:moveTo>
                    <a:pt x="91" y="35"/>
                  </a:moveTo>
                  <a:lnTo>
                    <a:pt x="72" y="37"/>
                  </a:lnTo>
                  <a:lnTo>
                    <a:pt x="70" y="32"/>
                  </a:lnTo>
                  <a:lnTo>
                    <a:pt x="68" y="26"/>
                  </a:lnTo>
                  <a:lnTo>
                    <a:pt x="67" y="23"/>
                  </a:lnTo>
                  <a:lnTo>
                    <a:pt x="61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35" y="19"/>
                  </a:lnTo>
                  <a:lnTo>
                    <a:pt x="30" y="23"/>
                  </a:lnTo>
                  <a:lnTo>
                    <a:pt x="27" y="28"/>
                  </a:lnTo>
                  <a:lnTo>
                    <a:pt x="23" y="35"/>
                  </a:lnTo>
                  <a:lnTo>
                    <a:pt x="20" y="47"/>
                  </a:lnTo>
                  <a:lnTo>
                    <a:pt x="18" y="67"/>
                  </a:lnTo>
                  <a:lnTo>
                    <a:pt x="23" y="60"/>
                  </a:lnTo>
                  <a:lnTo>
                    <a:pt x="28" y="56"/>
                  </a:lnTo>
                  <a:lnTo>
                    <a:pt x="34" y="53"/>
                  </a:lnTo>
                  <a:lnTo>
                    <a:pt x="42" y="49"/>
                  </a:lnTo>
                  <a:lnTo>
                    <a:pt x="51" y="47"/>
                  </a:lnTo>
                  <a:lnTo>
                    <a:pt x="67" y="51"/>
                  </a:lnTo>
                  <a:lnTo>
                    <a:pt x="81" y="60"/>
                  </a:lnTo>
                  <a:lnTo>
                    <a:pt x="89" y="74"/>
                  </a:lnTo>
                  <a:lnTo>
                    <a:pt x="93" y="93"/>
                  </a:lnTo>
                  <a:lnTo>
                    <a:pt x="91" y="102"/>
                  </a:lnTo>
                  <a:lnTo>
                    <a:pt x="89" y="109"/>
                  </a:lnTo>
                  <a:lnTo>
                    <a:pt x="86" y="117"/>
                  </a:lnTo>
                  <a:lnTo>
                    <a:pt x="82" y="124"/>
                  </a:lnTo>
                  <a:lnTo>
                    <a:pt x="77" y="129"/>
                  </a:lnTo>
                  <a:lnTo>
                    <a:pt x="72" y="133"/>
                  </a:lnTo>
                  <a:lnTo>
                    <a:pt x="65" y="136"/>
                  </a:lnTo>
                  <a:lnTo>
                    <a:pt x="56" y="138"/>
                  </a:lnTo>
                  <a:lnTo>
                    <a:pt x="49" y="140"/>
                  </a:lnTo>
                  <a:lnTo>
                    <a:pt x="30" y="136"/>
                  </a:lnTo>
                  <a:lnTo>
                    <a:pt x="14" y="124"/>
                  </a:lnTo>
                  <a:lnTo>
                    <a:pt x="6" y="112"/>
                  </a:lnTo>
                  <a:lnTo>
                    <a:pt x="2" y="95"/>
                  </a:lnTo>
                  <a:lnTo>
                    <a:pt x="0" y="74"/>
                  </a:lnTo>
                  <a:lnTo>
                    <a:pt x="2" y="49"/>
                  </a:lnTo>
                  <a:lnTo>
                    <a:pt x="7" y="30"/>
                  </a:lnTo>
                  <a:lnTo>
                    <a:pt x="16" y="16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70" y="4"/>
                  </a:lnTo>
                  <a:lnTo>
                    <a:pt x="77" y="9"/>
                  </a:lnTo>
                  <a:lnTo>
                    <a:pt x="82" y="14"/>
                  </a:lnTo>
                  <a:lnTo>
                    <a:pt x="86" y="21"/>
                  </a:lnTo>
                  <a:lnTo>
                    <a:pt x="89" y="28"/>
                  </a:lnTo>
                  <a:lnTo>
                    <a:pt x="91" y="35"/>
                  </a:lnTo>
                  <a:close/>
                  <a:moveTo>
                    <a:pt x="18" y="93"/>
                  </a:moveTo>
                  <a:lnTo>
                    <a:pt x="20" y="100"/>
                  </a:lnTo>
                  <a:lnTo>
                    <a:pt x="23" y="109"/>
                  </a:lnTo>
                  <a:lnTo>
                    <a:pt x="27" y="115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8" y="124"/>
                  </a:lnTo>
                  <a:lnTo>
                    <a:pt x="54" y="122"/>
                  </a:lnTo>
                  <a:lnTo>
                    <a:pt x="61" y="121"/>
                  </a:lnTo>
                  <a:lnTo>
                    <a:pt x="67" y="115"/>
                  </a:lnTo>
                  <a:lnTo>
                    <a:pt x="72" y="109"/>
                  </a:lnTo>
                  <a:lnTo>
                    <a:pt x="74" y="102"/>
                  </a:lnTo>
                  <a:lnTo>
                    <a:pt x="74" y="93"/>
                  </a:lnTo>
                  <a:lnTo>
                    <a:pt x="74" y="84"/>
                  </a:lnTo>
                  <a:lnTo>
                    <a:pt x="72" y="77"/>
                  </a:lnTo>
                  <a:lnTo>
                    <a:pt x="67" y="72"/>
                  </a:lnTo>
                  <a:lnTo>
                    <a:pt x="61" y="67"/>
                  </a:lnTo>
                  <a:lnTo>
                    <a:pt x="54" y="65"/>
                  </a:lnTo>
                  <a:lnTo>
                    <a:pt x="48" y="63"/>
                  </a:lnTo>
                  <a:lnTo>
                    <a:pt x="39" y="65"/>
                  </a:lnTo>
                  <a:lnTo>
                    <a:pt x="32" y="67"/>
                  </a:lnTo>
                  <a:lnTo>
                    <a:pt x="27" y="72"/>
                  </a:lnTo>
                  <a:lnTo>
                    <a:pt x="21" y="77"/>
                  </a:lnTo>
                  <a:lnTo>
                    <a:pt x="20" y="84"/>
                  </a:lnTo>
                  <a:lnTo>
                    <a:pt x="18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186"/>
            <p:cNvSpPr>
              <a:spLocks noEditPoints="1"/>
            </p:cNvSpPr>
            <p:nvPr/>
          </p:nvSpPr>
          <p:spPr bwMode="auto">
            <a:xfrm>
              <a:off x="3293" y="2824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5 w 89"/>
                <a:gd name="T19" fmla="*/ 0 h 140"/>
                <a:gd name="T20" fmla="*/ 64 w 89"/>
                <a:gd name="T21" fmla="*/ 4 h 140"/>
                <a:gd name="T22" fmla="*/ 69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3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9 h 140"/>
                <a:gd name="T40" fmla="*/ 80 w 89"/>
                <a:gd name="T41" fmla="*/ 119 h 140"/>
                <a:gd name="T42" fmla="*/ 76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8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Line 187"/>
            <p:cNvSpPr>
              <a:spLocks noChangeShapeType="1"/>
            </p:cNvSpPr>
            <p:nvPr/>
          </p:nvSpPr>
          <p:spPr bwMode="auto">
            <a:xfrm flipV="1">
              <a:off x="3494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Line 188"/>
            <p:cNvSpPr>
              <a:spLocks noChangeShapeType="1"/>
            </p:cNvSpPr>
            <p:nvPr/>
          </p:nvSpPr>
          <p:spPr bwMode="auto">
            <a:xfrm>
              <a:off x="3494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189"/>
            <p:cNvSpPr>
              <a:spLocks/>
            </p:cNvSpPr>
            <p:nvPr/>
          </p:nvSpPr>
          <p:spPr bwMode="auto">
            <a:xfrm>
              <a:off x="3459" y="2825"/>
              <a:ext cx="44" cy="68"/>
            </a:xfrm>
            <a:custGeom>
              <a:avLst/>
              <a:gdLst>
                <a:gd name="T0" fmla="*/ 0 w 89"/>
                <a:gd name="T1" fmla="*/ 17 h 136"/>
                <a:gd name="T2" fmla="*/ 0 w 89"/>
                <a:gd name="T3" fmla="*/ 0 h 136"/>
                <a:gd name="T4" fmla="*/ 89 w 89"/>
                <a:gd name="T5" fmla="*/ 0 h 136"/>
                <a:gd name="T6" fmla="*/ 89 w 89"/>
                <a:gd name="T7" fmla="*/ 14 h 136"/>
                <a:gd name="T8" fmla="*/ 75 w 89"/>
                <a:gd name="T9" fmla="*/ 30 h 136"/>
                <a:gd name="T10" fmla="*/ 63 w 89"/>
                <a:gd name="T11" fmla="*/ 51 h 136"/>
                <a:gd name="T12" fmla="*/ 44 w 89"/>
                <a:gd name="T13" fmla="*/ 98 h 136"/>
                <a:gd name="T14" fmla="*/ 39 w 89"/>
                <a:gd name="T15" fmla="*/ 136 h 136"/>
                <a:gd name="T16" fmla="*/ 21 w 89"/>
                <a:gd name="T17" fmla="*/ 136 h 136"/>
                <a:gd name="T18" fmla="*/ 23 w 89"/>
                <a:gd name="T19" fmla="*/ 119 h 136"/>
                <a:gd name="T20" fmla="*/ 26 w 89"/>
                <a:gd name="T21" fmla="*/ 96 h 136"/>
                <a:gd name="T22" fmla="*/ 35 w 89"/>
                <a:gd name="T23" fmla="*/ 75 h 136"/>
                <a:gd name="T24" fmla="*/ 46 w 89"/>
                <a:gd name="T25" fmla="*/ 52 h 136"/>
                <a:gd name="T26" fmla="*/ 58 w 89"/>
                <a:gd name="T27" fmla="*/ 33 h 136"/>
                <a:gd name="T28" fmla="*/ 70 w 89"/>
                <a:gd name="T29" fmla="*/ 17 h 136"/>
                <a:gd name="T30" fmla="*/ 0 w 89"/>
                <a:gd name="T31" fmla="*/ 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36">
                  <a:moveTo>
                    <a:pt x="0" y="17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14"/>
                  </a:lnTo>
                  <a:lnTo>
                    <a:pt x="75" y="30"/>
                  </a:lnTo>
                  <a:lnTo>
                    <a:pt x="63" y="51"/>
                  </a:lnTo>
                  <a:lnTo>
                    <a:pt x="44" y="98"/>
                  </a:lnTo>
                  <a:lnTo>
                    <a:pt x="39" y="136"/>
                  </a:lnTo>
                  <a:lnTo>
                    <a:pt x="21" y="136"/>
                  </a:lnTo>
                  <a:lnTo>
                    <a:pt x="23" y="119"/>
                  </a:lnTo>
                  <a:lnTo>
                    <a:pt x="26" y="96"/>
                  </a:lnTo>
                  <a:lnTo>
                    <a:pt x="35" y="75"/>
                  </a:lnTo>
                  <a:lnTo>
                    <a:pt x="46" y="52"/>
                  </a:lnTo>
                  <a:lnTo>
                    <a:pt x="58" y="33"/>
                  </a:lnTo>
                  <a:lnTo>
                    <a:pt x="7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190"/>
            <p:cNvSpPr>
              <a:spLocks noEditPoints="1"/>
            </p:cNvSpPr>
            <p:nvPr/>
          </p:nvSpPr>
          <p:spPr bwMode="auto">
            <a:xfrm>
              <a:off x="3511" y="2824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4 w 89"/>
                <a:gd name="T17" fmla="*/ 0 h 140"/>
                <a:gd name="T18" fmla="*/ 54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2 w 89"/>
                <a:gd name="T29" fmla="*/ 26 h 140"/>
                <a:gd name="T30" fmla="*/ 85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4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4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7 w 89"/>
                <a:gd name="T65" fmla="*/ 89 h 140"/>
                <a:gd name="T66" fmla="*/ 21 w 89"/>
                <a:gd name="T67" fmla="*/ 103 h 140"/>
                <a:gd name="T68" fmla="*/ 24 w 89"/>
                <a:gd name="T69" fmla="*/ 114 h 140"/>
                <a:gd name="T70" fmla="*/ 31 w 89"/>
                <a:gd name="T71" fmla="*/ 119 h 140"/>
                <a:gd name="T72" fmla="*/ 37 w 89"/>
                <a:gd name="T73" fmla="*/ 122 h 140"/>
                <a:gd name="T74" fmla="*/ 44 w 89"/>
                <a:gd name="T75" fmla="*/ 124 h 140"/>
                <a:gd name="T76" fmla="*/ 52 w 89"/>
                <a:gd name="T77" fmla="*/ 122 h 140"/>
                <a:gd name="T78" fmla="*/ 58 w 89"/>
                <a:gd name="T79" fmla="*/ 119 h 140"/>
                <a:gd name="T80" fmla="*/ 63 w 89"/>
                <a:gd name="T81" fmla="*/ 114 h 140"/>
                <a:gd name="T82" fmla="*/ 68 w 89"/>
                <a:gd name="T83" fmla="*/ 103 h 140"/>
                <a:gd name="T84" fmla="*/ 70 w 89"/>
                <a:gd name="T85" fmla="*/ 89 h 140"/>
                <a:gd name="T86" fmla="*/ 72 w 89"/>
                <a:gd name="T87" fmla="*/ 70 h 140"/>
                <a:gd name="T88" fmla="*/ 70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58 w 89"/>
                <a:gd name="T95" fmla="*/ 19 h 140"/>
                <a:gd name="T96" fmla="*/ 52 w 89"/>
                <a:gd name="T97" fmla="*/ 16 h 140"/>
                <a:gd name="T98" fmla="*/ 44 w 89"/>
                <a:gd name="T99" fmla="*/ 16 h 140"/>
                <a:gd name="T100" fmla="*/ 37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2" y="26"/>
                  </a:lnTo>
                  <a:lnTo>
                    <a:pt x="85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4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7" y="89"/>
                  </a:lnTo>
                  <a:lnTo>
                    <a:pt x="21" y="103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7" y="122"/>
                  </a:lnTo>
                  <a:lnTo>
                    <a:pt x="44" y="124"/>
                  </a:lnTo>
                  <a:lnTo>
                    <a:pt x="52" y="122"/>
                  </a:lnTo>
                  <a:lnTo>
                    <a:pt x="58" y="119"/>
                  </a:lnTo>
                  <a:lnTo>
                    <a:pt x="63" y="114"/>
                  </a:lnTo>
                  <a:lnTo>
                    <a:pt x="68" y="103"/>
                  </a:lnTo>
                  <a:lnTo>
                    <a:pt x="70" y="89"/>
                  </a:lnTo>
                  <a:lnTo>
                    <a:pt x="72" y="70"/>
                  </a:lnTo>
                  <a:lnTo>
                    <a:pt x="70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58" y="19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Line 191"/>
            <p:cNvSpPr>
              <a:spLocks noChangeShapeType="1"/>
            </p:cNvSpPr>
            <p:nvPr/>
          </p:nvSpPr>
          <p:spPr bwMode="auto">
            <a:xfrm flipV="1">
              <a:off x="3711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Line 192"/>
            <p:cNvSpPr>
              <a:spLocks noChangeShapeType="1"/>
            </p:cNvSpPr>
            <p:nvPr/>
          </p:nvSpPr>
          <p:spPr bwMode="auto">
            <a:xfrm>
              <a:off x="3711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193"/>
            <p:cNvSpPr>
              <a:spLocks noEditPoints="1"/>
            </p:cNvSpPr>
            <p:nvPr/>
          </p:nvSpPr>
          <p:spPr bwMode="auto">
            <a:xfrm>
              <a:off x="3676" y="2824"/>
              <a:ext cx="44" cy="70"/>
            </a:xfrm>
            <a:custGeom>
              <a:avLst/>
              <a:gdLst>
                <a:gd name="T0" fmla="*/ 17 w 87"/>
                <a:gd name="T1" fmla="*/ 58 h 140"/>
                <a:gd name="T2" fmla="*/ 9 w 87"/>
                <a:gd name="T3" fmla="*/ 51 h 140"/>
                <a:gd name="T4" fmla="*/ 3 w 87"/>
                <a:gd name="T5" fmla="*/ 40 h 140"/>
                <a:gd name="T6" fmla="*/ 5 w 87"/>
                <a:gd name="T7" fmla="*/ 25 h 140"/>
                <a:gd name="T8" fmla="*/ 14 w 87"/>
                <a:gd name="T9" fmla="*/ 9 h 140"/>
                <a:gd name="T10" fmla="*/ 43 w 87"/>
                <a:gd name="T11" fmla="*/ 0 h 140"/>
                <a:gd name="T12" fmla="*/ 73 w 87"/>
                <a:gd name="T13" fmla="*/ 9 h 140"/>
                <a:gd name="T14" fmla="*/ 82 w 87"/>
                <a:gd name="T15" fmla="*/ 25 h 140"/>
                <a:gd name="T16" fmla="*/ 84 w 87"/>
                <a:gd name="T17" fmla="*/ 40 h 140"/>
                <a:gd name="T18" fmla="*/ 78 w 87"/>
                <a:gd name="T19" fmla="*/ 51 h 140"/>
                <a:gd name="T20" fmla="*/ 70 w 87"/>
                <a:gd name="T21" fmla="*/ 58 h 140"/>
                <a:gd name="T22" fmla="*/ 70 w 87"/>
                <a:gd name="T23" fmla="*/ 65 h 140"/>
                <a:gd name="T24" fmla="*/ 82 w 87"/>
                <a:gd name="T25" fmla="*/ 75 h 140"/>
                <a:gd name="T26" fmla="*/ 87 w 87"/>
                <a:gd name="T27" fmla="*/ 89 h 140"/>
                <a:gd name="T28" fmla="*/ 84 w 87"/>
                <a:gd name="T29" fmla="*/ 114 h 140"/>
                <a:gd name="T30" fmla="*/ 61 w 87"/>
                <a:gd name="T31" fmla="*/ 136 h 140"/>
                <a:gd name="T32" fmla="*/ 26 w 87"/>
                <a:gd name="T33" fmla="*/ 136 h 140"/>
                <a:gd name="T34" fmla="*/ 2 w 87"/>
                <a:gd name="T35" fmla="*/ 114 h 140"/>
                <a:gd name="T36" fmla="*/ 0 w 87"/>
                <a:gd name="T37" fmla="*/ 88 h 140"/>
                <a:gd name="T38" fmla="*/ 7 w 87"/>
                <a:gd name="T39" fmla="*/ 74 h 140"/>
                <a:gd name="T40" fmla="*/ 17 w 87"/>
                <a:gd name="T41" fmla="*/ 63 h 140"/>
                <a:gd name="T42" fmla="*/ 21 w 87"/>
                <a:gd name="T43" fmla="*/ 33 h 140"/>
                <a:gd name="T44" fmla="*/ 24 w 87"/>
                <a:gd name="T45" fmla="*/ 44 h 140"/>
                <a:gd name="T46" fmla="*/ 31 w 87"/>
                <a:gd name="T47" fmla="*/ 51 h 140"/>
                <a:gd name="T48" fmla="*/ 43 w 87"/>
                <a:gd name="T49" fmla="*/ 54 h 140"/>
                <a:gd name="T50" fmla="*/ 56 w 87"/>
                <a:gd name="T51" fmla="*/ 51 h 140"/>
                <a:gd name="T52" fmla="*/ 63 w 87"/>
                <a:gd name="T53" fmla="*/ 44 h 140"/>
                <a:gd name="T54" fmla="*/ 66 w 87"/>
                <a:gd name="T55" fmla="*/ 35 h 140"/>
                <a:gd name="T56" fmla="*/ 63 w 87"/>
                <a:gd name="T57" fmla="*/ 25 h 140"/>
                <a:gd name="T58" fmla="*/ 56 w 87"/>
                <a:gd name="T59" fmla="*/ 18 h 140"/>
                <a:gd name="T60" fmla="*/ 43 w 87"/>
                <a:gd name="T61" fmla="*/ 16 h 140"/>
                <a:gd name="T62" fmla="*/ 31 w 87"/>
                <a:gd name="T63" fmla="*/ 18 h 140"/>
                <a:gd name="T64" fmla="*/ 24 w 87"/>
                <a:gd name="T65" fmla="*/ 25 h 140"/>
                <a:gd name="T66" fmla="*/ 21 w 87"/>
                <a:gd name="T67" fmla="*/ 33 h 140"/>
                <a:gd name="T68" fmla="*/ 17 w 87"/>
                <a:gd name="T69" fmla="*/ 103 h 140"/>
                <a:gd name="T70" fmla="*/ 23 w 87"/>
                <a:gd name="T71" fmla="*/ 114 h 140"/>
                <a:gd name="T72" fmla="*/ 30 w 87"/>
                <a:gd name="T73" fmla="*/ 121 h 140"/>
                <a:gd name="T74" fmla="*/ 43 w 87"/>
                <a:gd name="T75" fmla="*/ 124 h 140"/>
                <a:gd name="T76" fmla="*/ 57 w 87"/>
                <a:gd name="T77" fmla="*/ 121 h 140"/>
                <a:gd name="T78" fmla="*/ 66 w 87"/>
                <a:gd name="T79" fmla="*/ 110 h 140"/>
                <a:gd name="T80" fmla="*/ 70 w 87"/>
                <a:gd name="T81" fmla="*/ 96 h 140"/>
                <a:gd name="T82" fmla="*/ 66 w 87"/>
                <a:gd name="T83" fmla="*/ 82 h 140"/>
                <a:gd name="T84" fmla="*/ 57 w 87"/>
                <a:gd name="T85" fmla="*/ 74 h 140"/>
                <a:gd name="T86" fmla="*/ 43 w 87"/>
                <a:gd name="T87" fmla="*/ 70 h 140"/>
                <a:gd name="T88" fmla="*/ 30 w 87"/>
                <a:gd name="T89" fmla="*/ 74 h 140"/>
                <a:gd name="T90" fmla="*/ 21 w 87"/>
                <a:gd name="T91" fmla="*/ 82 h 140"/>
                <a:gd name="T92" fmla="*/ 17 w 87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140">
                  <a:moveTo>
                    <a:pt x="24" y="61"/>
                  </a:moveTo>
                  <a:lnTo>
                    <a:pt x="17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5" y="25"/>
                  </a:lnTo>
                  <a:lnTo>
                    <a:pt x="9" y="16"/>
                  </a:lnTo>
                  <a:lnTo>
                    <a:pt x="14" y="9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3" y="9"/>
                  </a:lnTo>
                  <a:lnTo>
                    <a:pt x="78" y="18"/>
                  </a:lnTo>
                  <a:lnTo>
                    <a:pt x="82" y="25"/>
                  </a:lnTo>
                  <a:lnTo>
                    <a:pt x="84" y="35"/>
                  </a:lnTo>
                  <a:lnTo>
                    <a:pt x="84" y="40"/>
                  </a:lnTo>
                  <a:lnTo>
                    <a:pt x="82" y="46"/>
                  </a:lnTo>
                  <a:lnTo>
                    <a:pt x="78" y="51"/>
                  </a:lnTo>
                  <a:lnTo>
                    <a:pt x="75" y="54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7" y="68"/>
                  </a:lnTo>
                  <a:lnTo>
                    <a:pt x="82" y="75"/>
                  </a:lnTo>
                  <a:lnTo>
                    <a:pt x="85" y="81"/>
                  </a:lnTo>
                  <a:lnTo>
                    <a:pt x="87" y="89"/>
                  </a:lnTo>
                  <a:lnTo>
                    <a:pt x="87" y="96"/>
                  </a:lnTo>
                  <a:lnTo>
                    <a:pt x="84" y="114"/>
                  </a:lnTo>
                  <a:lnTo>
                    <a:pt x="75" y="128"/>
                  </a:lnTo>
                  <a:lnTo>
                    <a:pt x="61" y="136"/>
                  </a:lnTo>
                  <a:lnTo>
                    <a:pt x="43" y="140"/>
                  </a:lnTo>
                  <a:lnTo>
                    <a:pt x="26" y="136"/>
                  </a:lnTo>
                  <a:lnTo>
                    <a:pt x="12" y="128"/>
                  </a:lnTo>
                  <a:lnTo>
                    <a:pt x="2" y="11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2" y="81"/>
                  </a:lnTo>
                  <a:lnTo>
                    <a:pt x="7" y="74"/>
                  </a:lnTo>
                  <a:lnTo>
                    <a:pt x="10" y="68"/>
                  </a:lnTo>
                  <a:lnTo>
                    <a:pt x="17" y="63"/>
                  </a:lnTo>
                  <a:lnTo>
                    <a:pt x="24" y="61"/>
                  </a:lnTo>
                  <a:close/>
                  <a:moveTo>
                    <a:pt x="21" y="33"/>
                  </a:moveTo>
                  <a:lnTo>
                    <a:pt x="23" y="39"/>
                  </a:lnTo>
                  <a:lnTo>
                    <a:pt x="24" y="44"/>
                  </a:lnTo>
                  <a:lnTo>
                    <a:pt x="28" y="47"/>
                  </a:lnTo>
                  <a:lnTo>
                    <a:pt x="31" y="51"/>
                  </a:lnTo>
                  <a:lnTo>
                    <a:pt x="37" y="53"/>
                  </a:lnTo>
                  <a:lnTo>
                    <a:pt x="43" y="54"/>
                  </a:lnTo>
                  <a:lnTo>
                    <a:pt x="50" y="53"/>
                  </a:lnTo>
                  <a:lnTo>
                    <a:pt x="56" y="51"/>
                  </a:lnTo>
                  <a:lnTo>
                    <a:pt x="59" y="47"/>
                  </a:lnTo>
                  <a:lnTo>
                    <a:pt x="63" y="44"/>
                  </a:lnTo>
                  <a:lnTo>
                    <a:pt x="64" y="40"/>
                  </a:lnTo>
                  <a:lnTo>
                    <a:pt x="66" y="35"/>
                  </a:lnTo>
                  <a:lnTo>
                    <a:pt x="64" y="30"/>
                  </a:lnTo>
                  <a:lnTo>
                    <a:pt x="63" y="25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3" y="16"/>
                  </a:lnTo>
                  <a:lnTo>
                    <a:pt x="37" y="16"/>
                  </a:lnTo>
                  <a:lnTo>
                    <a:pt x="31" y="18"/>
                  </a:lnTo>
                  <a:lnTo>
                    <a:pt x="28" y="21"/>
                  </a:lnTo>
                  <a:lnTo>
                    <a:pt x="24" y="25"/>
                  </a:lnTo>
                  <a:lnTo>
                    <a:pt x="23" y="30"/>
                  </a:lnTo>
                  <a:lnTo>
                    <a:pt x="21" y="33"/>
                  </a:lnTo>
                  <a:close/>
                  <a:moveTo>
                    <a:pt x="17" y="96"/>
                  </a:moveTo>
                  <a:lnTo>
                    <a:pt x="17" y="103"/>
                  </a:lnTo>
                  <a:lnTo>
                    <a:pt x="21" y="110"/>
                  </a:lnTo>
                  <a:lnTo>
                    <a:pt x="23" y="114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7" y="122"/>
                  </a:lnTo>
                  <a:lnTo>
                    <a:pt x="43" y="124"/>
                  </a:lnTo>
                  <a:lnTo>
                    <a:pt x="50" y="122"/>
                  </a:lnTo>
                  <a:lnTo>
                    <a:pt x="57" y="121"/>
                  </a:lnTo>
                  <a:lnTo>
                    <a:pt x="63" y="115"/>
                  </a:lnTo>
                  <a:lnTo>
                    <a:pt x="66" y="110"/>
                  </a:lnTo>
                  <a:lnTo>
                    <a:pt x="68" y="105"/>
                  </a:lnTo>
                  <a:lnTo>
                    <a:pt x="70" y="96"/>
                  </a:lnTo>
                  <a:lnTo>
                    <a:pt x="68" y="89"/>
                  </a:lnTo>
                  <a:lnTo>
                    <a:pt x="66" y="82"/>
                  </a:lnTo>
                  <a:lnTo>
                    <a:pt x="63" y="77"/>
                  </a:lnTo>
                  <a:lnTo>
                    <a:pt x="57" y="74"/>
                  </a:lnTo>
                  <a:lnTo>
                    <a:pt x="50" y="70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0" y="74"/>
                  </a:lnTo>
                  <a:lnTo>
                    <a:pt x="24" y="77"/>
                  </a:lnTo>
                  <a:lnTo>
                    <a:pt x="21" y="82"/>
                  </a:lnTo>
                  <a:lnTo>
                    <a:pt x="17" y="89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194"/>
            <p:cNvSpPr>
              <a:spLocks noEditPoints="1"/>
            </p:cNvSpPr>
            <p:nvPr/>
          </p:nvSpPr>
          <p:spPr bwMode="auto">
            <a:xfrm>
              <a:off x="3728" y="2824"/>
              <a:ext cx="46" cy="70"/>
            </a:xfrm>
            <a:custGeom>
              <a:avLst/>
              <a:gdLst>
                <a:gd name="T0" fmla="*/ 0 w 90"/>
                <a:gd name="T1" fmla="*/ 70 h 140"/>
                <a:gd name="T2" fmla="*/ 1 w 90"/>
                <a:gd name="T3" fmla="*/ 47 h 140"/>
                <a:gd name="T4" fmla="*/ 5 w 90"/>
                <a:gd name="T5" fmla="*/ 30 h 140"/>
                <a:gd name="T6" fmla="*/ 10 w 90"/>
                <a:gd name="T7" fmla="*/ 21 h 140"/>
                <a:gd name="T8" fmla="*/ 14 w 90"/>
                <a:gd name="T9" fmla="*/ 13 h 140"/>
                <a:gd name="T10" fmla="*/ 21 w 90"/>
                <a:gd name="T11" fmla="*/ 7 h 140"/>
                <a:gd name="T12" fmla="*/ 28 w 90"/>
                <a:gd name="T13" fmla="*/ 4 h 140"/>
                <a:gd name="T14" fmla="*/ 36 w 90"/>
                <a:gd name="T15" fmla="*/ 0 h 140"/>
                <a:gd name="T16" fmla="*/ 45 w 90"/>
                <a:gd name="T17" fmla="*/ 0 h 140"/>
                <a:gd name="T18" fmla="*/ 55 w 90"/>
                <a:gd name="T19" fmla="*/ 0 h 140"/>
                <a:gd name="T20" fmla="*/ 66 w 90"/>
                <a:gd name="T21" fmla="*/ 4 h 140"/>
                <a:gd name="T22" fmla="*/ 71 w 90"/>
                <a:gd name="T23" fmla="*/ 7 h 140"/>
                <a:gd name="T24" fmla="*/ 75 w 90"/>
                <a:gd name="T25" fmla="*/ 13 h 140"/>
                <a:gd name="T26" fmla="*/ 80 w 90"/>
                <a:gd name="T27" fmla="*/ 16 h 140"/>
                <a:gd name="T28" fmla="*/ 83 w 90"/>
                <a:gd name="T29" fmla="*/ 26 h 140"/>
                <a:gd name="T30" fmla="*/ 87 w 90"/>
                <a:gd name="T31" fmla="*/ 37 h 140"/>
                <a:gd name="T32" fmla="*/ 90 w 90"/>
                <a:gd name="T33" fmla="*/ 51 h 140"/>
                <a:gd name="T34" fmla="*/ 90 w 90"/>
                <a:gd name="T35" fmla="*/ 70 h 140"/>
                <a:gd name="T36" fmla="*/ 89 w 90"/>
                <a:gd name="T37" fmla="*/ 91 h 140"/>
                <a:gd name="T38" fmla="*/ 85 w 90"/>
                <a:gd name="T39" fmla="*/ 109 h 140"/>
                <a:gd name="T40" fmla="*/ 82 w 90"/>
                <a:gd name="T41" fmla="*/ 119 h 140"/>
                <a:gd name="T42" fmla="*/ 76 w 90"/>
                <a:gd name="T43" fmla="*/ 126 h 140"/>
                <a:gd name="T44" fmla="*/ 71 w 90"/>
                <a:gd name="T45" fmla="*/ 131 h 140"/>
                <a:gd name="T46" fmla="*/ 62 w 90"/>
                <a:gd name="T47" fmla="*/ 136 h 140"/>
                <a:gd name="T48" fmla="*/ 55 w 90"/>
                <a:gd name="T49" fmla="*/ 138 h 140"/>
                <a:gd name="T50" fmla="*/ 45 w 90"/>
                <a:gd name="T51" fmla="*/ 140 h 140"/>
                <a:gd name="T52" fmla="*/ 28 w 90"/>
                <a:gd name="T53" fmla="*/ 136 h 140"/>
                <a:gd name="T54" fmla="*/ 14 w 90"/>
                <a:gd name="T55" fmla="*/ 126 h 140"/>
                <a:gd name="T56" fmla="*/ 7 w 90"/>
                <a:gd name="T57" fmla="*/ 112 h 140"/>
                <a:gd name="T58" fmla="*/ 1 w 90"/>
                <a:gd name="T59" fmla="*/ 93 h 140"/>
                <a:gd name="T60" fmla="*/ 0 w 90"/>
                <a:gd name="T61" fmla="*/ 70 h 140"/>
                <a:gd name="T62" fmla="*/ 19 w 90"/>
                <a:gd name="T63" fmla="*/ 70 h 140"/>
                <a:gd name="T64" fmla="*/ 19 w 90"/>
                <a:gd name="T65" fmla="*/ 89 h 140"/>
                <a:gd name="T66" fmla="*/ 22 w 90"/>
                <a:gd name="T67" fmla="*/ 103 h 140"/>
                <a:gd name="T68" fmla="*/ 26 w 90"/>
                <a:gd name="T69" fmla="*/ 114 h 140"/>
                <a:gd name="T70" fmla="*/ 31 w 90"/>
                <a:gd name="T71" fmla="*/ 119 h 140"/>
                <a:gd name="T72" fmla="*/ 38 w 90"/>
                <a:gd name="T73" fmla="*/ 122 h 140"/>
                <a:gd name="T74" fmla="*/ 45 w 90"/>
                <a:gd name="T75" fmla="*/ 124 h 140"/>
                <a:gd name="T76" fmla="*/ 52 w 90"/>
                <a:gd name="T77" fmla="*/ 122 h 140"/>
                <a:gd name="T78" fmla="*/ 59 w 90"/>
                <a:gd name="T79" fmla="*/ 119 h 140"/>
                <a:gd name="T80" fmla="*/ 64 w 90"/>
                <a:gd name="T81" fmla="*/ 114 h 140"/>
                <a:gd name="T82" fmla="*/ 69 w 90"/>
                <a:gd name="T83" fmla="*/ 103 h 140"/>
                <a:gd name="T84" fmla="*/ 71 w 90"/>
                <a:gd name="T85" fmla="*/ 89 h 140"/>
                <a:gd name="T86" fmla="*/ 73 w 90"/>
                <a:gd name="T87" fmla="*/ 70 h 140"/>
                <a:gd name="T88" fmla="*/ 71 w 90"/>
                <a:gd name="T89" fmla="*/ 51 h 140"/>
                <a:gd name="T90" fmla="*/ 69 w 90"/>
                <a:gd name="T91" fmla="*/ 35 h 140"/>
                <a:gd name="T92" fmla="*/ 64 w 90"/>
                <a:gd name="T93" fmla="*/ 26 h 140"/>
                <a:gd name="T94" fmla="*/ 59 w 90"/>
                <a:gd name="T95" fmla="*/ 19 h 140"/>
                <a:gd name="T96" fmla="*/ 52 w 90"/>
                <a:gd name="T97" fmla="*/ 16 h 140"/>
                <a:gd name="T98" fmla="*/ 45 w 90"/>
                <a:gd name="T99" fmla="*/ 16 h 140"/>
                <a:gd name="T100" fmla="*/ 38 w 90"/>
                <a:gd name="T101" fmla="*/ 16 h 140"/>
                <a:gd name="T102" fmla="*/ 31 w 90"/>
                <a:gd name="T103" fmla="*/ 19 h 140"/>
                <a:gd name="T104" fmla="*/ 26 w 90"/>
                <a:gd name="T105" fmla="*/ 25 h 140"/>
                <a:gd name="T106" fmla="*/ 22 w 90"/>
                <a:gd name="T107" fmla="*/ 35 h 140"/>
                <a:gd name="T108" fmla="*/ 19 w 90"/>
                <a:gd name="T109" fmla="*/ 51 h 140"/>
                <a:gd name="T110" fmla="*/ 19 w 90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10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6" y="4"/>
                  </a:lnTo>
                  <a:lnTo>
                    <a:pt x="71" y="7"/>
                  </a:lnTo>
                  <a:lnTo>
                    <a:pt x="75" y="13"/>
                  </a:lnTo>
                  <a:lnTo>
                    <a:pt x="80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90" y="51"/>
                  </a:lnTo>
                  <a:lnTo>
                    <a:pt x="90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2" y="119"/>
                  </a:lnTo>
                  <a:lnTo>
                    <a:pt x="76" y="126"/>
                  </a:lnTo>
                  <a:lnTo>
                    <a:pt x="71" y="131"/>
                  </a:lnTo>
                  <a:lnTo>
                    <a:pt x="62" y="136"/>
                  </a:lnTo>
                  <a:lnTo>
                    <a:pt x="55" y="138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89"/>
                  </a:lnTo>
                  <a:lnTo>
                    <a:pt x="22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9" y="103"/>
                  </a:lnTo>
                  <a:lnTo>
                    <a:pt x="71" y="89"/>
                  </a:lnTo>
                  <a:lnTo>
                    <a:pt x="73" y="70"/>
                  </a:lnTo>
                  <a:lnTo>
                    <a:pt x="71" y="51"/>
                  </a:lnTo>
                  <a:lnTo>
                    <a:pt x="69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2" y="35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Line 195"/>
            <p:cNvSpPr>
              <a:spLocks noChangeShapeType="1"/>
            </p:cNvSpPr>
            <p:nvPr/>
          </p:nvSpPr>
          <p:spPr bwMode="auto">
            <a:xfrm flipV="1">
              <a:off x="3929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Line 196"/>
            <p:cNvSpPr>
              <a:spLocks noChangeShapeType="1"/>
            </p:cNvSpPr>
            <p:nvPr/>
          </p:nvSpPr>
          <p:spPr bwMode="auto">
            <a:xfrm>
              <a:off x="3929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197"/>
            <p:cNvSpPr>
              <a:spLocks noEditPoints="1"/>
            </p:cNvSpPr>
            <p:nvPr/>
          </p:nvSpPr>
          <p:spPr bwMode="auto">
            <a:xfrm>
              <a:off x="3893" y="2824"/>
              <a:ext cx="46" cy="70"/>
            </a:xfrm>
            <a:custGeom>
              <a:avLst/>
              <a:gdLst>
                <a:gd name="T0" fmla="*/ 21 w 91"/>
                <a:gd name="T1" fmla="*/ 102 h 140"/>
                <a:gd name="T2" fmla="*/ 25 w 91"/>
                <a:gd name="T3" fmla="*/ 114 h 140"/>
                <a:gd name="T4" fmla="*/ 32 w 91"/>
                <a:gd name="T5" fmla="*/ 121 h 140"/>
                <a:gd name="T6" fmla="*/ 42 w 91"/>
                <a:gd name="T7" fmla="*/ 124 h 140"/>
                <a:gd name="T8" fmla="*/ 56 w 91"/>
                <a:gd name="T9" fmla="*/ 121 h 140"/>
                <a:gd name="T10" fmla="*/ 65 w 91"/>
                <a:gd name="T11" fmla="*/ 112 h 140"/>
                <a:gd name="T12" fmla="*/ 70 w 91"/>
                <a:gd name="T13" fmla="*/ 96 h 140"/>
                <a:gd name="T14" fmla="*/ 72 w 91"/>
                <a:gd name="T15" fmla="*/ 77 h 140"/>
                <a:gd name="T16" fmla="*/ 67 w 91"/>
                <a:gd name="T17" fmla="*/ 81 h 140"/>
                <a:gd name="T18" fmla="*/ 49 w 91"/>
                <a:gd name="T19" fmla="*/ 91 h 140"/>
                <a:gd name="T20" fmla="*/ 25 w 91"/>
                <a:gd name="T21" fmla="*/ 89 h 140"/>
                <a:gd name="T22" fmla="*/ 4 w 91"/>
                <a:gd name="T23" fmla="*/ 65 h 140"/>
                <a:gd name="T24" fmla="*/ 4 w 91"/>
                <a:gd name="T25" fmla="*/ 26 h 140"/>
                <a:gd name="T26" fmla="*/ 27 w 91"/>
                <a:gd name="T27" fmla="*/ 2 h 140"/>
                <a:gd name="T28" fmla="*/ 53 w 91"/>
                <a:gd name="T29" fmla="*/ 0 h 140"/>
                <a:gd name="T30" fmla="*/ 69 w 91"/>
                <a:gd name="T31" fmla="*/ 7 h 140"/>
                <a:gd name="T32" fmla="*/ 81 w 91"/>
                <a:gd name="T33" fmla="*/ 19 h 140"/>
                <a:gd name="T34" fmla="*/ 89 w 91"/>
                <a:gd name="T35" fmla="*/ 44 h 140"/>
                <a:gd name="T36" fmla="*/ 89 w 91"/>
                <a:gd name="T37" fmla="*/ 89 h 140"/>
                <a:gd name="T38" fmla="*/ 81 w 91"/>
                <a:gd name="T39" fmla="*/ 117 h 140"/>
                <a:gd name="T40" fmla="*/ 69 w 91"/>
                <a:gd name="T41" fmla="*/ 131 h 140"/>
                <a:gd name="T42" fmla="*/ 51 w 91"/>
                <a:gd name="T43" fmla="*/ 138 h 140"/>
                <a:gd name="T44" fmla="*/ 32 w 91"/>
                <a:gd name="T45" fmla="*/ 138 h 140"/>
                <a:gd name="T46" fmla="*/ 14 w 91"/>
                <a:gd name="T47" fmla="*/ 129 h 140"/>
                <a:gd name="T48" fmla="*/ 7 w 91"/>
                <a:gd name="T49" fmla="*/ 119 h 140"/>
                <a:gd name="T50" fmla="*/ 2 w 91"/>
                <a:gd name="T51" fmla="*/ 103 h 140"/>
                <a:gd name="T52" fmla="*/ 72 w 91"/>
                <a:gd name="T53" fmla="*/ 37 h 140"/>
                <a:gd name="T54" fmla="*/ 65 w 91"/>
                <a:gd name="T55" fmla="*/ 23 h 140"/>
                <a:gd name="T56" fmla="*/ 55 w 91"/>
                <a:gd name="T57" fmla="*/ 16 h 140"/>
                <a:gd name="T58" fmla="*/ 39 w 91"/>
                <a:gd name="T59" fmla="*/ 16 h 140"/>
                <a:gd name="T60" fmla="*/ 27 w 91"/>
                <a:gd name="T61" fmla="*/ 25 h 140"/>
                <a:gd name="T62" fmla="*/ 20 w 91"/>
                <a:gd name="T63" fmla="*/ 39 h 140"/>
                <a:gd name="T64" fmla="*/ 20 w 91"/>
                <a:gd name="T65" fmla="*/ 54 h 140"/>
                <a:gd name="T66" fmla="*/ 27 w 91"/>
                <a:gd name="T67" fmla="*/ 68 h 140"/>
                <a:gd name="T68" fmla="*/ 39 w 91"/>
                <a:gd name="T69" fmla="*/ 75 h 140"/>
                <a:gd name="T70" fmla="*/ 53 w 91"/>
                <a:gd name="T71" fmla="*/ 75 h 140"/>
                <a:gd name="T72" fmla="*/ 65 w 91"/>
                <a:gd name="T73" fmla="*/ 68 h 140"/>
                <a:gd name="T74" fmla="*/ 72 w 91"/>
                <a:gd name="T7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40">
                  <a:moveTo>
                    <a:pt x="2" y="103"/>
                  </a:moveTo>
                  <a:lnTo>
                    <a:pt x="21" y="102"/>
                  </a:lnTo>
                  <a:lnTo>
                    <a:pt x="23" y="109"/>
                  </a:lnTo>
                  <a:lnTo>
                    <a:pt x="25" y="114"/>
                  </a:lnTo>
                  <a:lnTo>
                    <a:pt x="28" y="119"/>
                  </a:lnTo>
                  <a:lnTo>
                    <a:pt x="32" y="121"/>
                  </a:lnTo>
                  <a:lnTo>
                    <a:pt x="37" y="122"/>
                  </a:lnTo>
                  <a:lnTo>
                    <a:pt x="42" y="124"/>
                  </a:lnTo>
                  <a:lnTo>
                    <a:pt x="49" y="122"/>
                  </a:lnTo>
                  <a:lnTo>
                    <a:pt x="56" y="121"/>
                  </a:lnTo>
                  <a:lnTo>
                    <a:pt x="62" y="117"/>
                  </a:lnTo>
                  <a:lnTo>
                    <a:pt x="65" y="112"/>
                  </a:lnTo>
                  <a:lnTo>
                    <a:pt x="69" y="105"/>
                  </a:lnTo>
                  <a:lnTo>
                    <a:pt x="70" y="96"/>
                  </a:lnTo>
                  <a:lnTo>
                    <a:pt x="72" y="88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49" y="91"/>
                  </a:lnTo>
                  <a:lnTo>
                    <a:pt x="41" y="91"/>
                  </a:lnTo>
                  <a:lnTo>
                    <a:pt x="25" y="89"/>
                  </a:lnTo>
                  <a:lnTo>
                    <a:pt x="13" y="79"/>
                  </a:lnTo>
                  <a:lnTo>
                    <a:pt x="4" y="65"/>
                  </a:lnTo>
                  <a:lnTo>
                    <a:pt x="0" y="46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7" y="2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6" y="13"/>
                  </a:lnTo>
                  <a:lnTo>
                    <a:pt x="81" y="19"/>
                  </a:lnTo>
                  <a:lnTo>
                    <a:pt x="84" y="26"/>
                  </a:lnTo>
                  <a:lnTo>
                    <a:pt x="89" y="44"/>
                  </a:lnTo>
                  <a:lnTo>
                    <a:pt x="91" y="67"/>
                  </a:lnTo>
                  <a:lnTo>
                    <a:pt x="89" y="89"/>
                  </a:lnTo>
                  <a:lnTo>
                    <a:pt x="84" y="109"/>
                  </a:lnTo>
                  <a:lnTo>
                    <a:pt x="81" y="117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0" y="136"/>
                  </a:lnTo>
                  <a:lnTo>
                    <a:pt x="51" y="138"/>
                  </a:lnTo>
                  <a:lnTo>
                    <a:pt x="41" y="140"/>
                  </a:lnTo>
                  <a:lnTo>
                    <a:pt x="32" y="138"/>
                  </a:lnTo>
                  <a:lnTo>
                    <a:pt x="23" y="135"/>
                  </a:lnTo>
                  <a:lnTo>
                    <a:pt x="14" y="129"/>
                  </a:lnTo>
                  <a:lnTo>
                    <a:pt x="11" y="124"/>
                  </a:lnTo>
                  <a:lnTo>
                    <a:pt x="7" y="119"/>
                  </a:lnTo>
                  <a:lnTo>
                    <a:pt x="4" y="112"/>
                  </a:lnTo>
                  <a:lnTo>
                    <a:pt x="2" y="103"/>
                  </a:lnTo>
                  <a:close/>
                  <a:moveTo>
                    <a:pt x="72" y="46"/>
                  </a:moveTo>
                  <a:lnTo>
                    <a:pt x="72" y="37"/>
                  </a:lnTo>
                  <a:lnTo>
                    <a:pt x="69" y="30"/>
                  </a:lnTo>
                  <a:lnTo>
                    <a:pt x="65" y="23"/>
                  </a:lnTo>
                  <a:lnTo>
                    <a:pt x="60" y="19"/>
                  </a:lnTo>
                  <a:lnTo>
                    <a:pt x="55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1" y="32"/>
                  </a:lnTo>
                  <a:lnTo>
                    <a:pt x="20" y="39"/>
                  </a:lnTo>
                  <a:lnTo>
                    <a:pt x="18" y="47"/>
                  </a:lnTo>
                  <a:lnTo>
                    <a:pt x="20" y="54"/>
                  </a:lnTo>
                  <a:lnTo>
                    <a:pt x="21" y="61"/>
                  </a:lnTo>
                  <a:lnTo>
                    <a:pt x="27" y="68"/>
                  </a:lnTo>
                  <a:lnTo>
                    <a:pt x="32" y="72"/>
                  </a:lnTo>
                  <a:lnTo>
                    <a:pt x="39" y="75"/>
                  </a:lnTo>
                  <a:lnTo>
                    <a:pt x="46" y="75"/>
                  </a:lnTo>
                  <a:lnTo>
                    <a:pt x="53" y="75"/>
                  </a:lnTo>
                  <a:lnTo>
                    <a:pt x="60" y="72"/>
                  </a:lnTo>
                  <a:lnTo>
                    <a:pt x="65" y="68"/>
                  </a:lnTo>
                  <a:lnTo>
                    <a:pt x="69" y="61"/>
                  </a:lnTo>
                  <a:lnTo>
                    <a:pt x="72" y="54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198"/>
            <p:cNvSpPr>
              <a:spLocks noEditPoints="1"/>
            </p:cNvSpPr>
            <p:nvPr/>
          </p:nvSpPr>
          <p:spPr bwMode="auto">
            <a:xfrm>
              <a:off x="3946" y="2824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4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7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2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4 w 89"/>
                <a:gd name="T99" fmla="*/ 16 h 140"/>
                <a:gd name="T100" fmla="*/ 37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7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Line 199"/>
            <p:cNvSpPr>
              <a:spLocks noChangeShapeType="1"/>
            </p:cNvSpPr>
            <p:nvPr/>
          </p:nvSpPr>
          <p:spPr bwMode="auto">
            <a:xfrm flipV="1">
              <a:off x="4147" y="2739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200"/>
            <p:cNvSpPr>
              <a:spLocks noChangeShapeType="1"/>
            </p:cNvSpPr>
            <p:nvPr/>
          </p:nvSpPr>
          <p:spPr bwMode="auto">
            <a:xfrm>
              <a:off x="4147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Freeform 201"/>
            <p:cNvSpPr>
              <a:spLocks/>
            </p:cNvSpPr>
            <p:nvPr/>
          </p:nvSpPr>
          <p:spPr bwMode="auto">
            <a:xfrm>
              <a:off x="4090" y="2824"/>
              <a:ext cx="26" cy="69"/>
            </a:xfrm>
            <a:custGeom>
              <a:avLst/>
              <a:gdLst>
                <a:gd name="T0" fmla="*/ 51 w 51"/>
                <a:gd name="T1" fmla="*/ 138 h 138"/>
                <a:gd name="T2" fmla="*/ 33 w 51"/>
                <a:gd name="T3" fmla="*/ 138 h 138"/>
                <a:gd name="T4" fmla="*/ 33 w 51"/>
                <a:gd name="T5" fmla="*/ 30 h 138"/>
                <a:gd name="T6" fmla="*/ 26 w 51"/>
                <a:gd name="T7" fmla="*/ 35 h 138"/>
                <a:gd name="T8" fmla="*/ 17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4 w 51"/>
                <a:gd name="T17" fmla="*/ 26 h 138"/>
                <a:gd name="T18" fmla="*/ 24 w 51"/>
                <a:gd name="T19" fmla="*/ 18 h 138"/>
                <a:gd name="T20" fmla="*/ 33 w 51"/>
                <a:gd name="T21" fmla="*/ 9 h 138"/>
                <a:gd name="T22" fmla="*/ 38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3" y="138"/>
                  </a:lnTo>
                  <a:lnTo>
                    <a:pt x="33" y="30"/>
                  </a:lnTo>
                  <a:lnTo>
                    <a:pt x="26" y="35"/>
                  </a:lnTo>
                  <a:lnTo>
                    <a:pt x="17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4" y="26"/>
                  </a:lnTo>
                  <a:lnTo>
                    <a:pt x="24" y="18"/>
                  </a:lnTo>
                  <a:lnTo>
                    <a:pt x="33" y="9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Freeform 202"/>
            <p:cNvSpPr>
              <a:spLocks noEditPoints="1"/>
            </p:cNvSpPr>
            <p:nvPr/>
          </p:nvSpPr>
          <p:spPr bwMode="auto">
            <a:xfrm>
              <a:off x="4138" y="2824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5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5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79 w 91"/>
                <a:gd name="T27" fmla="*/ 16 h 140"/>
                <a:gd name="T28" fmla="*/ 84 w 91"/>
                <a:gd name="T29" fmla="*/ 26 h 140"/>
                <a:gd name="T30" fmla="*/ 87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0 w 91"/>
                <a:gd name="T45" fmla="*/ 131 h 140"/>
                <a:gd name="T46" fmla="*/ 63 w 91"/>
                <a:gd name="T47" fmla="*/ 136 h 140"/>
                <a:gd name="T48" fmla="*/ 54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19 w 91"/>
                <a:gd name="T63" fmla="*/ 70 h 140"/>
                <a:gd name="T64" fmla="*/ 19 w 91"/>
                <a:gd name="T65" fmla="*/ 89 h 140"/>
                <a:gd name="T66" fmla="*/ 23 w 91"/>
                <a:gd name="T67" fmla="*/ 103 h 140"/>
                <a:gd name="T68" fmla="*/ 26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68 w 91"/>
                <a:gd name="T83" fmla="*/ 103 h 140"/>
                <a:gd name="T84" fmla="*/ 72 w 91"/>
                <a:gd name="T85" fmla="*/ 89 h 140"/>
                <a:gd name="T86" fmla="*/ 72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6 w 91"/>
                <a:gd name="T105" fmla="*/ 25 h 140"/>
                <a:gd name="T106" fmla="*/ 23 w 91"/>
                <a:gd name="T107" fmla="*/ 35 h 140"/>
                <a:gd name="T108" fmla="*/ 19 w 91"/>
                <a:gd name="T109" fmla="*/ 51 h 140"/>
                <a:gd name="T110" fmla="*/ 19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9" y="70"/>
                  </a:moveTo>
                  <a:lnTo>
                    <a:pt x="19" y="89"/>
                  </a:lnTo>
                  <a:lnTo>
                    <a:pt x="23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3" y="35"/>
                  </a:lnTo>
                  <a:lnTo>
                    <a:pt x="19" y="51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Freeform 203"/>
            <p:cNvSpPr>
              <a:spLocks noEditPoints="1"/>
            </p:cNvSpPr>
            <p:nvPr/>
          </p:nvSpPr>
          <p:spPr bwMode="auto">
            <a:xfrm>
              <a:off x="4191" y="2824"/>
              <a:ext cx="45" cy="70"/>
            </a:xfrm>
            <a:custGeom>
              <a:avLst/>
              <a:gdLst>
                <a:gd name="T0" fmla="*/ 0 w 90"/>
                <a:gd name="T1" fmla="*/ 70 h 140"/>
                <a:gd name="T2" fmla="*/ 1 w 90"/>
                <a:gd name="T3" fmla="*/ 47 h 140"/>
                <a:gd name="T4" fmla="*/ 5 w 90"/>
                <a:gd name="T5" fmla="*/ 30 h 140"/>
                <a:gd name="T6" fmla="*/ 8 w 90"/>
                <a:gd name="T7" fmla="*/ 21 h 140"/>
                <a:gd name="T8" fmla="*/ 14 w 90"/>
                <a:gd name="T9" fmla="*/ 13 h 140"/>
                <a:gd name="T10" fmla="*/ 19 w 90"/>
                <a:gd name="T11" fmla="*/ 7 h 140"/>
                <a:gd name="T12" fmla="*/ 28 w 90"/>
                <a:gd name="T13" fmla="*/ 4 h 140"/>
                <a:gd name="T14" fmla="*/ 35 w 90"/>
                <a:gd name="T15" fmla="*/ 0 h 140"/>
                <a:gd name="T16" fmla="*/ 45 w 90"/>
                <a:gd name="T17" fmla="*/ 0 h 140"/>
                <a:gd name="T18" fmla="*/ 56 w 90"/>
                <a:gd name="T19" fmla="*/ 0 h 140"/>
                <a:gd name="T20" fmla="*/ 64 w 90"/>
                <a:gd name="T21" fmla="*/ 4 h 140"/>
                <a:gd name="T22" fmla="*/ 69 w 90"/>
                <a:gd name="T23" fmla="*/ 7 h 140"/>
                <a:gd name="T24" fmla="*/ 75 w 90"/>
                <a:gd name="T25" fmla="*/ 13 h 140"/>
                <a:gd name="T26" fmla="*/ 78 w 90"/>
                <a:gd name="T27" fmla="*/ 16 h 140"/>
                <a:gd name="T28" fmla="*/ 83 w 90"/>
                <a:gd name="T29" fmla="*/ 26 h 140"/>
                <a:gd name="T30" fmla="*/ 87 w 90"/>
                <a:gd name="T31" fmla="*/ 37 h 140"/>
                <a:gd name="T32" fmla="*/ 89 w 90"/>
                <a:gd name="T33" fmla="*/ 51 h 140"/>
                <a:gd name="T34" fmla="*/ 90 w 90"/>
                <a:gd name="T35" fmla="*/ 70 h 140"/>
                <a:gd name="T36" fmla="*/ 89 w 90"/>
                <a:gd name="T37" fmla="*/ 91 h 140"/>
                <a:gd name="T38" fmla="*/ 85 w 90"/>
                <a:gd name="T39" fmla="*/ 109 h 140"/>
                <a:gd name="T40" fmla="*/ 80 w 90"/>
                <a:gd name="T41" fmla="*/ 119 h 140"/>
                <a:gd name="T42" fmla="*/ 76 w 90"/>
                <a:gd name="T43" fmla="*/ 126 h 140"/>
                <a:gd name="T44" fmla="*/ 69 w 90"/>
                <a:gd name="T45" fmla="*/ 131 h 140"/>
                <a:gd name="T46" fmla="*/ 63 w 90"/>
                <a:gd name="T47" fmla="*/ 136 h 140"/>
                <a:gd name="T48" fmla="*/ 54 w 90"/>
                <a:gd name="T49" fmla="*/ 138 h 140"/>
                <a:gd name="T50" fmla="*/ 45 w 90"/>
                <a:gd name="T51" fmla="*/ 140 h 140"/>
                <a:gd name="T52" fmla="*/ 28 w 90"/>
                <a:gd name="T53" fmla="*/ 136 h 140"/>
                <a:gd name="T54" fmla="*/ 14 w 90"/>
                <a:gd name="T55" fmla="*/ 126 h 140"/>
                <a:gd name="T56" fmla="*/ 5 w 90"/>
                <a:gd name="T57" fmla="*/ 112 h 140"/>
                <a:gd name="T58" fmla="*/ 1 w 90"/>
                <a:gd name="T59" fmla="*/ 93 h 140"/>
                <a:gd name="T60" fmla="*/ 0 w 90"/>
                <a:gd name="T61" fmla="*/ 70 h 140"/>
                <a:gd name="T62" fmla="*/ 17 w 90"/>
                <a:gd name="T63" fmla="*/ 70 h 140"/>
                <a:gd name="T64" fmla="*/ 19 w 90"/>
                <a:gd name="T65" fmla="*/ 89 h 140"/>
                <a:gd name="T66" fmla="*/ 21 w 90"/>
                <a:gd name="T67" fmla="*/ 103 h 140"/>
                <a:gd name="T68" fmla="*/ 26 w 90"/>
                <a:gd name="T69" fmla="*/ 114 h 140"/>
                <a:gd name="T70" fmla="*/ 31 w 90"/>
                <a:gd name="T71" fmla="*/ 119 h 140"/>
                <a:gd name="T72" fmla="*/ 38 w 90"/>
                <a:gd name="T73" fmla="*/ 122 h 140"/>
                <a:gd name="T74" fmla="*/ 45 w 90"/>
                <a:gd name="T75" fmla="*/ 124 h 140"/>
                <a:gd name="T76" fmla="*/ 52 w 90"/>
                <a:gd name="T77" fmla="*/ 122 h 140"/>
                <a:gd name="T78" fmla="*/ 59 w 90"/>
                <a:gd name="T79" fmla="*/ 119 h 140"/>
                <a:gd name="T80" fmla="*/ 64 w 90"/>
                <a:gd name="T81" fmla="*/ 114 h 140"/>
                <a:gd name="T82" fmla="*/ 68 w 90"/>
                <a:gd name="T83" fmla="*/ 103 h 140"/>
                <a:gd name="T84" fmla="*/ 71 w 90"/>
                <a:gd name="T85" fmla="*/ 89 h 140"/>
                <a:gd name="T86" fmla="*/ 71 w 90"/>
                <a:gd name="T87" fmla="*/ 70 h 140"/>
                <a:gd name="T88" fmla="*/ 71 w 90"/>
                <a:gd name="T89" fmla="*/ 51 h 140"/>
                <a:gd name="T90" fmla="*/ 68 w 90"/>
                <a:gd name="T91" fmla="*/ 35 h 140"/>
                <a:gd name="T92" fmla="*/ 64 w 90"/>
                <a:gd name="T93" fmla="*/ 26 h 140"/>
                <a:gd name="T94" fmla="*/ 59 w 90"/>
                <a:gd name="T95" fmla="*/ 19 h 140"/>
                <a:gd name="T96" fmla="*/ 52 w 90"/>
                <a:gd name="T97" fmla="*/ 16 h 140"/>
                <a:gd name="T98" fmla="*/ 45 w 90"/>
                <a:gd name="T99" fmla="*/ 16 h 140"/>
                <a:gd name="T100" fmla="*/ 38 w 90"/>
                <a:gd name="T101" fmla="*/ 16 h 140"/>
                <a:gd name="T102" fmla="*/ 31 w 90"/>
                <a:gd name="T103" fmla="*/ 19 h 140"/>
                <a:gd name="T104" fmla="*/ 26 w 90"/>
                <a:gd name="T105" fmla="*/ 25 h 140"/>
                <a:gd name="T106" fmla="*/ 21 w 90"/>
                <a:gd name="T107" fmla="*/ 35 h 140"/>
                <a:gd name="T108" fmla="*/ 19 w 90"/>
                <a:gd name="T109" fmla="*/ 51 h 140"/>
                <a:gd name="T110" fmla="*/ 17 w 90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8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90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Rectangle 204"/>
            <p:cNvSpPr>
              <a:spLocks noChangeArrowheads="1"/>
            </p:cNvSpPr>
            <p:nvPr/>
          </p:nvSpPr>
          <p:spPr bwMode="auto">
            <a:xfrm>
              <a:off x="1968" y="1267"/>
              <a:ext cx="2179" cy="149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229"/>
            <p:cNvSpPr>
              <a:spLocks/>
            </p:cNvSpPr>
            <p:nvPr/>
          </p:nvSpPr>
          <p:spPr bwMode="auto">
            <a:xfrm>
              <a:off x="1982" y="2756"/>
              <a:ext cx="168" cy="17"/>
            </a:xfrm>
            <a:custGeom>
              <a:avLst/>
              <a:gdLst>
                <a:gd name="T0" fmla="*/ 0 w 335"/>
                <a:gd name="T1" fmla="*/ 2 h 33"/>
                <a:gd name="T2" fmla="*/ 0 w 335"/>
                <a:gd name="T3" fmla="*/ 33 h 33"/>
                <a:gd name="T4" fmla="*/ 267 w 335"/>
                <a:gd name="T5" fmla="*/ 33 h 33"/>
                <a:gd name="T6" fmla="*/ 274 w 335"/>
                <a:gd name="T7" fmla="*/ 30 h 33"/>
                <a:gd name="T8" fmla="*/ 267 w 335"/>
                <a:gd name="T9" fmla="*/ 16 h 33"/>
                <a:gd name="T10" fmla="*/ 267 w 335"/>
                <a:gd name="T11" fmla="*/ 32 h 33"/>
                <a:gd name="T12" fmla="*/ 335 w 335"/>
                <a:gd name="T13" fmla="*/ 32 h 33"/>
                <a:gd name="T14" fmla="*/ 335 w 335"/>
                <a:gd name="T15" fmla="*/ 0 h 33"/>
                <a:gd name="T16" fmla="*/ 263 w 335"/>
                <a:gd name="T17" fmla="*/ 0 h 33"/>
                <a:gd name="T18" fmla="*/ 257 w 335"/>
                <a:gd name="T19" fmla="*/ 4 h 33"/>
                <a:gd name="T20" fmla="*/ 263 w 335"/>
                <a:gd name="T21" fmla="*/ 18 h 33"/>
                <a:gd name="T22" fmla="*/ 263 w 335"/>
                <a:gd name="T23" fmla="*/ 2 h 33"/>
                <a:gd name="T24" fmla="*/ 148 w 335"/>
                <a:gd name="T25" fmla="*/ 2 h 33"/>
                <a:gd name="T26" fmla="*/ 0 w 335"/>
                <a:gd name="T2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33">
                  <a:moveTo>
                    <a:pt x="0" y="2"/>
                  </a:moveTo>
                  <a:lnTo>
                    <a:pt x="0" y="33"/>
                  </a:lnTo>
                  <a:lnTo>
                    <a:pt x="267" y="33"/>
                  </a:lnTo>
                  <a:lnTo>
                    <a:pt x="274" y="30"/>
                  </a:lnTo>
                  <a:lnTo>
                    <a:pt x="267" y="16"/>
                  </a:lnTo>
                  <a:lnTo>
                    <a:pt x="267" y="32"/>
                  </a:lnTo>
                  <a:lnTo>
                    <a:pt x="335" y="32"/>
                  </a:lnTo>
                  <a:lnTo>
                    <a:pt x="335" y="0"/>
                  </a:lnTo>
                  <a:lnTo>
                    <a:pt x="263" y="0"/>
                  </a:lnTo>
                  <a:lnTo>
                    <a:pt x="257" y="4"/>
                  </a:lnTo>
                  <a:lnTo>
                    <a:pt x="263" y="18"/>
                  </a:lnTo>
                  <a:lnTo>
                    <a:pt x="263" y="2"/>
                  </a:lnTo>
                  <a:lnTo>
                    <a:pt x="14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230"/>
            <p:cNvSpPr>
              <a:spLocks/>
            </p:cNvSpPr>
            <p:nvPr/>
          </p:nvSpPr>
          <p:spPr bwMode="auto">
            <a:xfrm>
              <a:off x="2150" y="2748"/>
              <a:ext cx="167" cy="24"/>
            </a:xfrm>
            <a:custGeom>
              <a:avLst/>
              <a:gdLst>
                <a:gd name="T0" fmla="*/ 0 w 335"/>
                <a:gd name="T1" fmla="*/ 48 h 48"/>
                <a:gd name="T2" fmla="*/ 56 w 335"/>
                <a:gd name="T3" fmla="*/ 44 h 48"/>
                <a:gd name="T4" fmla="*/ 49 w 335"/>
                <a:gd name="T5" fmla="*/ 46 h 48"/>
                <a:gd name="T6" fmla="*/ 124 w 335"/>
                <a:gd name="T7" fmla="*/ 42 h 48"/>
                <a:gd name="T8" fmla="*/ 117 w 335"/>
                <a:gd name="T9" fmla="*/ 44 h 48"/>
                <a:gd name="T10" fmla="*/ 171 w 335"/>
                <a:gd name="T11" fmla="*/ 41 h 48"/>
                <a:gd name="T12" fmla="*/ 164 w 335"/>
                <a:gd name="T13" fmla="*/ 42 h 48"/>
                <a:gd name="T14" fmla="*/ 206 w 335"/>
                <a:gd name="T15" fmla="*/ 39 h 48"/>
                <a:gd name="T16" fmla="*/ 199 w 335"/>
                <a:gd name="T17" fmla="*/ 41 h 48"/>
                <a:gd name="T18" fmla="*/ 251 w 335"/>
                <a:gd name="T19" fmla="*/ 37 h 48"/>
                <a:gd name="T20" fmla="*/ 244 w 335"/>
                <a:gd name="T21" fmla="*/ 39 h 48"/>
                <a:gd name="T22" fmla="*/ 278 w 335"/>
                <a:gd name="T23" fmla="*/ 35 h 48"/>
                <a:gd name="T24" fmla="*/ 271 w 335"/>
                <a:gd name="T25" fmla="*/ 37 h 48"/>
                <a:gd name="T26" fmla="*/ 300 w 335"/>
                <a:gd name="T27" fmla="*/ 34 h 48"/>
                <a:gd name="T28" fmla="*/ 293 w 335"/>
                <a:gd name="T29" fmla="*/ 35 h 48"/>
                <a:gd name="T30" fmla="*/ 319 w 335"/>
                <a:gd name="T31" fmla="*/ 32 h 48"/>
                <a:gd name="T32" fmla="*/ 312 w 335"/>
                <a:gd name="T33" fmla="*/ 34 h 48"/>
                <a:gd name="T34" fmla="*/ 335 w 335"/>
                <a:gd name="T35" fmla="*/ 30 h 48"/>
                <a:gd name="T36" fmla="*/ 328 w 335"/>
                <a:gd name="T37" fmla="*/ 32 h 48"/>
                <a:gd name="T38" fmla="*/ 335 w 335"/>
                <a:gd name="T39" fmla="*/ 0 h 48"/>
                <a:gd name="T40" fmla="*/ 318 w 335"/>
                <a:gd name="T41" fmla="*/ 4 h 48"/>
                <a:gd name="T42" fmla="*/ 325 w 335"/>
                <a:gd name="T43" fmla="*/ 2 h 48"/>
                <a:gd name="T44" fmla="*/ 302 w 335"/>
                <a:gd name="T45" fmla="*/ 6 h 48"/>
                <a:gd name="T46" fmla="*/ 309 w 335"/>
                <a:gd name="T47" fmla="*/ 4 h 48"/>
                <a:gd name="T48" fmla="*/ 283 w 335"/>
                <a:gd name="T49" fmla="*/ 7 h 48"/>
                <a:gd name="T50" fmla="*/ 290 w 335"/>
                <a:gd name="T51" fmla="*/ 6 h 48"/>
                <a:gd name="T52" fmla="*/ 260 w 335"/>
                <a:gd name="T53" fmla="*/ 9 h 48"/>
                <a:gd name="T54" fmla="*/ 267 w 335"/>
                <a:gd name="T55" fmla="*/ 7 h 48"/>
                <a:gd name="T56" fmla="*/ 234 w 335"/>
                <a:gd name="T57" fmla="*/ 11 h 48"/>
                <a:gd name="T58" fmla="*/ 241 w 335"/>
                <a:gd name="T59" fmla="*/ 9 h 48"/>
                <a:gd name="T60" fmla="*/ 189 w 335"/>
                <a:gd name="T61" fmla="*/ 13 h 48"/>
                <a:gd name="T62" fmla="*/ 196 w 335"/>
                <a:gd name="T63" fmla="*/ 11 h 48"/>
                <a:gd name="T64" fmla="*/ 154 w 335"/>
                <a:gd name="T65" fmla="*/ 14 h 48"/>
                <a:gd name="T66" fmla="*/ 161 w 335"/>
                <a:gd name="T67" fmla="*/ 13 h 48"/>
                <a:gd name="T68" fmla="*/ 107 w 335"/>
                <a:gd name="T69" fmla="*/ 16 h 48"/>
                <a:gd name="T70" fmla="*/ 114 w 335"/>
                <a:gd name="T71" fmla="*/ 14 h 48"/>
                <a:gd name="T72" fmla="*/ 38 w 335"/>
                <a:gd name="T73" fmla="*/ 18 h 48"/>
                <a:gd name="T74" fmla="*/ 45 w 335"/>
                <a:gd name="T7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5" h="48">
                  <a:moveTo>
                    <a:pt x="0" y="16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56" y="44"/>
                  </a:lnTo>
                  <a:lnTo>
                    <a:pt x="49" y="30"/>
                  </a:lnTo>
                  <a:lnTo>
                    <a:pt x="49" y="46"/>
                  </a:lnTo>
                  <a:lnTo>
                    <a:pt x="117" y="46"/>
                  </a:lnTo>
                  <a:lnTo>
                    <a:pt x="124" y="42"/>
                  </a:lnTo>
                  <a:lnTo>
                    <a:pt x="117" y="28"/>
                  </a:lnTo>
                  <a:lnTo>
                    <a:pt x="117" y="44"/>
                  </a:lnTo>
                  <a:lnTo>
                    <a:pt x="164" y="44"/>
                  </a:lnTo>
                  <a:lnTo>
                    <a:pt x="171" y="41"/>
                  </a:lnTo>
                  <a:lnTo>
                    <a:pt x="164" y="27"/>
                  </a:lnTo>
                  <a:lnTo>
                    <a:pt x="164" y="42"/>
                  </a:lnTo>
                  <a:lnTo>
                    <a:pt x="199" y="42"/>
                  </a:lnTo>
                  <a:lnTo>
                    <a:pt x="206" y="39"/>
                  </a:lnTo>
                  <a:lnTo>
                    <a:pt x="199" y="25"/>
                  </a:lnTo>
                  <a:lnTo>
                    <a:pt x="199" y="41"/>
                  </a:lnTo>
                  <a:lnTo>
                    <a:pt x="244" y="41"/>
                  </a:lnTo>
                  <a:lnTo>
                    <a:pt x="251" y="37"/>
                  </a:lnTo>
                  <a:lnTo>
                    <a:pt x="244" y="23"/>
                  </a:lnTo>
                  <a:lnTo>
                    <a:pt x="244" y="39"/>
                  </a:lnTo>
                  <a:lnTo>
                    <a:pt x="271" y="39"/>
                  </a:lnTo>
                  <a:lnTo>
                    <a:pt x="278" y="35"/>
                  </a:lnTo>
                  <a:lnTo>
                    <a:pt x="271" y="21"/>
                  </a:lnTo>
                  <a:lnTo>
                    <a:pt x="271" y="37"/>
                  </a:lnTo>
                  <a:lnTo>
                    <a:pt x="293" y="37"/>
                  </a:lnTo>
                  <a:lnTo>
                    <a:pt x="300" y="34"/>
                  </a:lnTo>
                  <a:lnTo>
                    <a:pt x="293" y="20"/>
                  </a:lnTo>
                  <a:lnTo>
                    <a:pt x="293" y="35"/>
                  </a:lnTo>
                  <a:lnTo>
                    <a:pt x="312" y="35"/>
                  </a:lnTo>
                  <a:lnTo>
                    <a:pt x="319" y="32"/>
                  </a:lnTo>
                  <a:lnTo>
                    <a:pt x="312" y="18"/>
                  </a:lnTo>
                  <a:lnTo>
                    <a:pt x="312" y="34"/>
                  </a:lnTo>
                  <a:lnTo>
                    <a:pt x="328" y="34"/>
                  </a:lnTo>
                  <a:lnTo>
                    <a:pt x="335" y="30"/>
                  </a:lnTo>
                  <a:lnTo>
                    <a:pt x="328" y="16"/>
                  </a:lnTo>
                  <a:lnTo>
                    <a:pt x="328" y="32"/>
                  </a:lnTo>
                  <a:lnTo>
                    <a:pt x="335" y="32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8" y="4"/>
                  </a:lnTo>
                  <a:lnTo>
                    <a:pt x="325" y="18"/>
                  </a:lnTo>
                  <a:lnTo>
                    <a:pt x="325" y="2"/>
                  </a:lnTo>
                  <a:lnTo>
                    <a:pt x="309" y="2"/>
                  </a:lnTo>
                  <a:lnTo>
                    <a:pt x="302" y="6"/>
                  </a:lnTo>
                  <a:lnTo>
                    <a:pt x="309" y="20"/>
                  </a:lnTo>
                  <a:lnTo>
                    <a:pt x="309" y="4"/>
                  </a:lnTo>
                  <a:lnTo>
                    <a:pt x="290" y="4"/>
                  </a:lnTo>
                  <a:lnTo>
                    <a:pt x="283" y="7"/>
                  </a:lnTo>
                  <a:lnTo>
                    <a:pt x="290" y="21"/>
                  </a:lnTo>
                  <a:lnTo>
                    <a:pt x="290" y="6"/>
                  </a:lnTo>
                  <a:lnTo>
                    <a:pt x="267" y="6"/>
                  </a:lnTo>
                  <a:lnTo>
                    <a:pt x="260" y="9"/>
                  </a:lnTo>
                  <a:lnTo>
                    <a:pt x="267" y="23"/>
                  </a:lnTo>
                  <a:lnTo>
                    <a:pt x="267" y="7"/>
                  </a:lnTo>
                  <a:lnTo>
                    <a:pt x="241" y="7"/>
                  </a:lnTo>
                  <a:lnTo>
                    <a:pt x="234" y="11"/>
                  </a:lnTo>
                  <a:lnTo>
                    <a:pt x="241" y="25"/>
                  </a:lnTo>
                  <a:lnTo>
                    <a:pt x="241" y="9"/>
                  </a:lnTo>
                  <a:lnTo>
                    <a:pt x="196" y="9"/>
                  </a:lnTo>
                  <a:lnTo>
                    <a:pt x="189" y="13"/>
                  </a:lnTo>
                  <a:lnTo>
                    <a:pt x="196" y="27"/>
                  </a:lnTo>
                  <a:lnTo>
                    <a:pt x="196" y="11"/>
                  </a:lnTo>
                  <a:lnTo>
                    <a:pt x="161" y="11"/>
                  </a:lnTo>
                  <a:lnTo>
                    <a:pt x="154" y="14"/>
                  </a:lnTo>
                  <a:lnTo>
                    <a:pt x="161" y="28"/>
                  </a:lnTo>
                  <a:lnTo>
                    <a:pt x="161" y="13"/>
                  </a:lnTo>
                  <a:lnTo>
                    <a:pt x="114" y="13"/>
                  </a:lnTo>
                  <a:lnTo>
                    <a:pt x="107" y="16"/>
                  </a:lnTo>
                  <a:lnTo>
                    <a:pt x="114" y="30"/>
                  </a:lnTo>
                  <a:lnTo>
                    <a:pt x="114" y="14"/>
                  </a:lnTo>
                  <a:lnTo>
                    <a:pt x="45" y="14"/>
                  </a:lnTo>
                  <a:lnTo>
                    <a:pt x="38" y="18"/>
                  </a:lnTo>
                  <a:lnTo>
                    <a:pt x="45" y="32"/>
                  </a:lnTo>
                  <a:lnTo>
                    <a:pt x="45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231"/>
            <p:cNvSpPr>
              <a:spLocks/>
            </p:cNvSpPr>
            <p:nvPr/>
          </p:nvSpPr>
          <p:spPr bwMode="auto">
            <a:xfrm>
              <a:off x="2316" y="2707"/>
              <a:ext cx="172" cy="57"/>
            </a:xfrm>
            <a:custGeom>
              <a:avLst/>
              <a:gdLst>
                <a:gd name="T0" fmla="*/ 11 w 344"/>
                <a:gd name="T1" fmla="*/ 96 h 114"/>
                <a:gd name="T2" fmla="*/ 34 w 344"/>
                <a:gd name="T3" fmla="*/ 110 h 114"/>
                <a:gd name="T4" fmla="*/ 60 w 344"/>
                <a:gd name="T5" fmla="*/ 109 h 114"/>
                <a:gd name="T6" fmla="*/ 81 w 344"/>
                <a:gd name="T7" fmla="*/ 105 h 114"/>
                <a:gd name="T8" fmla="*/ 82 w 344"/>
                <a:gd name="T9" fmla="*/ 88 h 114"/>
                <a:gd name="T10" fmla="*/ 98 w 344"/>
                <a:gd name="T11" fmla="*/ 102 h 114"/>
                <a:gd name="T12" fmla="*/ 117 w 344"/>
                <a:gd name="T13" fmla="*/ 100 h 114"/>
                <a:gd name="T14" fmla="*/ 131 w 344"/>
                <a:gd name="T15" fmla="*/ 95 h 114"/>
                <a:gd name="T16" fmla="*/ 133 w 344"/>
                <a:gd name="T17" fmla="*/ 79 h 114"/>
                <a:gd name="T18" fmla="*/ 144 w 344"/>
                <a:gd name="T19" fmla="*/ 93 h 114"/>
                <a:gd name="T20" fmla="*/ 163 w 344"/>
                <a:gd name="T21" fmla="*/ 91 h 114"/>
                <a:gd name="T22" fmla="*/ 178 w 344"/>
                <a:gd name="T23" fmla="*/ 86 h 114"/>
                <a:gd name="T24" fmla="*/ 182 w 344"/>
                <a:gd name="T25" fmla="*/ 84 h 114"/>
                <a:gd name="T26" fmla="*/ 182 w 344"/>
                <a:gd name="T27" fmla="*/ 68 h 114"/>
                <a:gd name="T28" fmla="*/ 198 w 344"/>
                <a:gd name="T29" fmla="*/ 82 h 114"/>
                <a:gd name="T30" fmla="*/ 212 w 344"/>
                <a:gd name="T31" fmla="*/ 79 h 114"/>
                <a:gd name="T32" fmla="*/ 227 w 344"/>
                <a:gd name="T33" fmla="*/ 72 h 114"/>
                <a:gd name="T34" fmla="*/ 234 w 344"/>
                <a:gd name="T35" fmla="*/ 55 h 114"/>
                <a:gd name="T36" fmla="*/ 240 w 344"/>
                <a:gd name="T37" fmla="*/ 68 h 114"/>
                <a:gd name="T38" fmla="*/ 261 w 344"/>
                <a:gd name="T39" fmla="*/ 65 h 114"/>
                <a:gd name="T40" fmla="*/ 262 w 344"/>
                <a:gd name="T41" fmla="*/ 63 h 114"/>
                <a:gd name="T42" fmla="*/ 285 w 344"/>
                <a:gd name="T43" fmla="*/ 55 h 114"/>
                <a:gd name="T44" fmla="*/ 278 w 344"/>
                <a:gd name="T45" fmla="*/ 39 h 114"/>
                <a:gd name="T46" fmla="*/ 288 w 344"/>
                <a:gd name="T47" fmla="*/ 51 h 114"/>
                <a:gd name="T48" fmla="*/ 304 w 344"/>
                <a:gd name="T49" fmla="*/ 46 h 114"/>
                <a:gd name="T50" fmla="*/ 322 w 344"/>
                <a:gd name="T51" fmla="*/ 39 h 114"/>
                <a:gd name="T52" fmla="*/ 330 w 344"/>
                <a:gd name="T53" fmla="*/ 34 h 114"/>
                <a:gd name="T54" fmla="*/ 330 w 344"/>
                <a:gd name="T55" fmla="*/ 0 h 114"/>
                <a:gd name="T56" fmla="*/ 302 w 344"/>
                <a:gd name="T57" fmla="*/ 13 h 114"/>
                <a:gd name="T58" fmla="*/ 297 w 344"/>
                <a:gd name="T59" fmla="*/ 16 h 114"/>
                <a:gd name="T60" fmla="*/ 288 w 344"/>
                <a:gd name="T61" fmla="*/ 20 h 114"/>
                <a:gd name="T62" fmla="*/ 274 w 344"/>
                <a:gd name="T63" fmla="*/ 25 h 114"/>
                <a:gd name="T64" fmla="*/ 264 w 344"/>
                <a:gd name="T65" fmla="*/ 30 h 114"/>
                <a:gd name="T66" fmla="*/ 252 w 344"/>
                <a:gd name="T67" fmla="*/ 34 h 114"/>
                <a:gd name="T68" fmla="*/ 243 w 344"/>
                <a:gd name="T69" fmla="*/ 39 h 114"/>
                <a:gd name="T70" fmla="*/ 243 w 344"/>
                <a:gd name="T71" fmla="*/ 53 h 114"/>
                <a:gd name="T72" fmla="*/ 236 w 344"/>
                <a:gd name="T73" fmla="*/ 39 h 114"/>
                <a:gd name="T74" fmla="*/ 217 w 344"/>
                <a:gd name="T75" fmla="*/ 42 h 114"/>
                <a:gd name="T76" fmla="*/ 201 w 344"/>
                <a:gd name="T77" fmla="*/ 49 h 114"/>
                <a:gd name="T78" fmla="*/ 201 w 344"/>
                <a:gd name="T79" fmla="*/ 49 h 114"/>
                <a:gd name="T80" fmla="*/ 182 w 344"/>
                <a:gd name="T81" fmla="*/ 55 h 114"/>
                <a:gd name="T82" fmla="*/ 178 w 344"/>
                <a:gd name="T83" fmla="*/ 70 h 114"/>
                <a:gd name="T84" fmla="*/ 171 w 344"/>
                <a:gd name="T85" fmla="*/ 56 h 114"/>
                <a:gd name="T86" fmla="*/ 166 w 344"/>
                <a:gd name="T87" fmla="*/ 58 h 114"/>
                <a:gd name="T88" fmla="*/ 149 w 344"/>
                <a:gd name="T89" fmla="*/ 60 h 114"/>
                <a:gd name="T90" fmla="*/ 133 w 344"/>
                <a:gd name="T91" fmla="*/ 65 h 114"/>
                <a:gd name="T92" fmla="*/ 123 w 344"/>
                <a:gd name="T93" fmla="*/ 67 h 114"/>
                <a:gd name="T94" fmla="*/ 121 w 344"/>
                <a:gd name="T95" fmla="*/ 82 h 114"/>
                <a:gd name="T96" fmla="*/ 114 w 344"/>
                <a:gd name="T97" fmla="*/ 68 h 114"/>
                <a:gd name="T98" fmla="*/ 95 w 344"/>
                <a:gd name="T99" fmla="*/ 70 h 114"/>
                <a:gd name="T100" fmla="*/ 72 w 344"/>
                <a:gd name="T101" fmla="*/ 75 h 114"/>
                <a:gd name="T102" fmla="*/ 65 w 344"/>
                <a:gd name="T103" fmla="*/ 77 h 114"/>
                <a:gd name="T104" fmla="*/ 56 w 344"/>
                <a:gd name="T105" fmla="*/ 93 h 114"/>
                <a:gd name="T106" fmla="*/ 42 w 344"/>
                <a:gd name="T107" fmla="*/ 95 h 114"/>
                <a:gd name="T108" fmla="*/ 30 w 344"/>
                <a:gd name="T109" fmla="*/ 81 h 114"/>
                <a:gd name="T110" fmla="*/ 4 w 344"/>
                <a:gd name="T111" fmla="*/ 8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114">
                  <a:moveTo>
                    <a:pt x="2" y="82"/>
                  </a:moveTo>
                  <a:lnTo>
                    <a:pt x="2" y="114"/>
                  </a:lnTo>
                  <a:lnTo>
                    <a:pt x="11" y="114"/>
                  </a:lnTo>
                  <a:lnTo>
                    <a:pt x="18" y="110"/>
                  </a:lnTo>
                  <a:lnTo>
                    <a:pt x="11" y="96"/>
                  </a:lnTo>
                  <a:lnTo>
                    <a:pt x="11" y="112"/>
                  </a:lnTo>
                  <a:lnTo>
                    <a:pt x="34" y="112"/>
                  </a:lnTo>
                  <a:lnTo>
                    <a:pt x="41" y="109"/>
                  </a:lnTo>
                  <a:lnTo>
                    <a:pt x="34" y="95"/>
                  </a:lnTo>
                  <a:lnTo>
                    <a:pt x="34" y="110"/>
                  </a:lnTo>
                  <a:lnTo>
                    <a:pt x="48" y="110"/>
                  </a:lnTo>
                  <a:lnTo>
                    <a:pt x="53" y="109"/>
                  </a:lnTo>
                  <a:lnTo>
                    <a:pt x="48" y="93"/>
                  </a:lnTo>
                  <a:lnTo>
                    <a:pt x="48" y="109"/>
                  </a:lnTo>
                  <a:lnTo>
                    <a:pt x="60" y="109"/>
                  </a:lnTo>
                  <a:lnTo>
                    <a:pt x="67" y="105"/>
                  </a:lnTo>
                  <a:lnTo>
                    <a:pt x="60" y="91"/>
                  </a:lnTo>
                  <a:lnTo>
                    <a:pt x="60" y="107"/>
                  </a:lnTo>
                  <a:lnTo>
                    <a:pt x="75" y="107"/>
                  </a:lnTo>
                  <a:lnTo>
                    <a:pt x="81" y="105"/>
                  </a:lnTo>
                  <a:lnTo>
                    <a:pt x="75" y="89"/>
                  </a:lnTo>
                  <a:lnTo>
                    <a:pt x="75" y="105"/>
                  </a:lnTo>
                  <a:lnTo>
                    <a:pt x="82" y="105"/>
                  </a:lnTo>
                  <a:lnTo>
                    <a:pt x="89" y="102"/>
                  </a:lnTo>
                  <a:lnTo>
                    <a:pt x="82" y="88"/>
                  </a:lnTo>
                  <a:lnTo>
                    <a:pt x="82" y="103"/>
                  </a:lnTo>
                  <a:lnTo>
                    <a:pt x="98" y="103"/>
                  </a:lnTo>
                  <a:lnTo>
                    <a:pt x="105" y="100"/>
                  </a:lnTo>
                  <a:lnTo>
                    <a:pt x="98" y="86"/>
                  </a:lnTo>
                  <a:lnTo>
                    <a:pt x="98" y="102"/>
                  </a:lnTo>
                  <a:lnTo>
                    <a:pt x="109" y="102"/>
                  </a:lnTo>
                  <a:lnTo>
                    <a:pt x="116" y="98"/>
                  </a:lnTo>
                  <a:lnTo>
                    <a:pt x="109" y="84"/>
                  </a:lnTo>
                  <a:lnTo>
                    <a:pt x="109" y="100"/>
                  </a:lnTo>
                  <a:lnTo>
                    <a:pt x="117" y="100"/>
                  </a:lnTo>
                  <a:lnTo>
                    <a:pt x="124" y="96"/>
                  </a:lnTo>
                  <a:lnTo>
                    <a:pt x="117" y="82"/>
                  </a:lnTo>
                  <a:lnTo>
                    <a:pt x="117" y="98"/>
                  </a:lnTo>
                  <a:lnTo>
                    <a:pt x="124" y="98"/>
                  </a:lnTo>
                  <a:lnTo>
                    <a:pt x="131" y="95"/>
                  </a:lnTo>
                  <a:lnTo>
                    <a:pt x="124" y="81"/>
                  </a:lnTo>
                  <a:lnTo>
                    <a:pt x="124" y="96"/>
                  </a:lnTo>
                  <a:lnTo>
                    <a:pt x="133" y="96"/>
                  </a:lnTo>
                  <a:lnTo>
                    <a:pt x="138" y="95"/>
                  </a:lnTo>
                  <a:lnTo>
                    <a:pt x="133" y="79"/>
                  </a:lnTo>
                  <a:lnTo>
                    <a:pt x="133" y="95"/>
                  </a:lnTo>
                  <a:lnTo>
                    <a:pt x="144" y="95"/>
                  </a:lnTo>
                  <a:lnTo>
                    <a:pt x="151" y="91"/>
                  </a:lnTo>
                  <a:lnTo>
                    <a:pt x="144" y="77"/>
                  </a:lnTo>
                  <a:lnTo>
                    <a:pt x="144" y="93"/>
                  </a:lnTo>
                  <a:lnTo>
                    <a:pt x="152" y="93"/>
                  </a:lnTo>
                  <a:lnTo>
                    <a:pt x="159" y="89"/>
                  </a:lnTo>
                  <a:lnTo>
                    <a:pt x="152" y="75"/>
                  </a:lnTo>
                  <a:lnTo>
                    <a:pt x="152" y="91"/>
                  </a:lnTo>
                  <a:lnTo>
                    <a:pt x="163" y="91"/>
                  </a:lnTo>
                  <a:lnTo>
                    <a:pt x="170" y="88"/>
                  </a:lnTo>
                  <a:lnTo>
                    <a:pt x="163" y="74"/>
                  </a:lnTo>
                  <a:lnTo>
                    <a:pt x="163" y="89"/>
                  </a:lnTo>
                  <a:lnTo>
                    <a:pt x="173" y="89"/>
                  </a:lnTo>
                  <a:lnTo>
                    <a:pt x="178" y="86"/>
                  </a:lnTo>
                  <a:lnTo>
                    <a:pt x="180" y="84"/>
                  </a:lnTo>
                  <a:lnTo>
                    <a:pt x="168" y="72"/>
                  </a:lnTo>
                  <a:lnTo>
                    <a:pt x="168" y="88"/>
                  </a:lnTo>
                  <a:lnTo>
                    <a:pt x="175" y="88"/>
                  </a:lnTo>
                  <a:lnTo>
                    <a:pt x="182" y="84"/>
                  </a:lnTo>
                  <a:lnTo>
                    <a:pt x="175" y="70"/>
                  </a:lnTo>
                  <a:lnTo>
                    <a:pt x="175" y="86"/>
                  </a:lnTo>
                  <a:lnTo>
                    <a:pt x="182" y="86"/>
                  </a:lnTo>
                  <a:lnTo>
                    <a:pt x="189" y="82"/>
                  </a:lnTo>
                  <a:lnTo>
                    <a:pt x="182" y="68"/>
                  </a:lnTo>
                  <a:lnTo>
                    <a:pt x="182" y="84"/>
                  </a:lnTo>
                  <a:lnTo>
                    <a:pt x="192" y="84"/>
                  </a:lnTo>
                  <a:lnTo>
                    <a:pt x="199" y="81"/>
                  </a:lnTo>
                  <a:lnTo>
                    <a:pt x="192" y="67"/>
                  </a:lnTo>
                  <a:lnTo>
                    <a:pt x="198" y="82"/>
                  </a:lnTo>
                  <a:lnTo>
                    <a:pt x="203" y="81"/>
                  </a:lnTo>
                  <a:lnTo>
                    <a:pt x="198" y="65"/>
                  </a:lnTo>
                  <a:lnTo>
                    <a:pt x="198" y="81"/>
                  </a:lnTo>
                  <a:lnTo>
                    <a:pt x="205" y="81"/>
                  </a:lnTo>
                  <a:lnTo>
                    <a:pt x="212" y="79"/>
                  </a:lnTo>
                  <a:lnTo>
                    <a:pt x="222" y="74"/>
                  </a:lnTo>
                  <a:lnTo>
                    <a:pt x="215" y="60"/>
                  </a:lnTo>
                  <a:lnTo>
                    <a:pt x="215" y="75"/>
                  </a:lnTo>
                  <a:lnTo>
                    <a:pt x="220" y="75"/>
                  </a:lnTo>
                  <a:lnTo>
                    <a:pt x="227" y="72"/>
                  </a:lnTo>
                  <a:lnTo>
                    <a:pt x="220" y="58"/>
                  </a:lnTo>
                  <a:lnTo>
                    <a:pt x="220" y="74"/>
                  </a:lnTo>
                  <a:lnTo>
                    <a:pt x="231" y="74"/>
                  </a:lnTo>
                  <a:lnTo>
                    <a:pt x="241" y="68"/>
                  </a:lnTo>
                  <a:lnTo>
                    <a:pt x="234" y="55"/>
                  </a:lnTo>
                  <a:lnTo>
                    <a:pt x="234" y="70"/>
                  </a:lnTo>
                  <a:lnTo>
                    <a:pt x="240" y="70"/>
                  </a:lnTo>
                  <a:lnTo>
                    <a:pt x="247" y="67"/>
                  </a:lnTo>
                  <a:lnTo>
                    <a:pt x="240" y="53"/>
                  </a:lnTo>
                  <a:lnTo>
                    <a:pt x="240" y="68"/>
                  </a:lnTo>
                  <a:lnTo>
                    <a:pt x="247" y="68"/>
                  </a:lnTo>
                  <a:lnTo>
                    <a:pt x="257" y="63"/>
                  </a:lnTo>
                  <a:lnTo>
                    <a:pt x="250" y="49"/>
                  </a:lnTo>
                  <a:lnTo>
                    <a:pt x="250" y="65"/>
                  </a:lnTo>
                  <a:lnTo>
                    <a:pt x="261" y="65"/>
                  </a:lnTo>
                  <a:lnTo>
                    <a:pt x="266" y="61"/>
                  </a:lnTo>
                  <a:lnTo>
                    <a:pt x="267" y="60"/>
                  </a:lnTo>
                  <a:lnTo>
                    <a:pt x="255" y="48"/>
                  </a:lnTo>
                  <a:lnTo>
                    <a:pt x="255" y="63"/>
                  </a:lnTo>
                  <a:lnTo>
                    <a:pt x="262" y="63"/>
                  </a:lnTo>
                  <a:lnTo>
                    <a:pt x="276" y="56"/>
                  </a:lnTo>
                  <a:lnTo>
                    <a:pt x="269" y="42"/>
                  </a:lnTo>
                  <a:lnTo>
                    <a:pt x="269" y="58"/>
                  </a:lnTo>
                  <a:lnTo>
                    <a:pt x="280" y="58"/>
                  </a:lnTo>
                  <a:lnTo>
                    <a:pt x="285" y="55"/>
                  </a:lnTo>
                  <a:lnTo>
                    <a:pt x="287" y="53"/>
                  </a:lnTo>
                  <a:lnTo>
                    <a:pt x="274" y="41"/>
                  </a:lnTo>
                  <a:lnTo>
                    <a:pt x="281" y="55"/>
                  </a:lnTo>
                  <a:lnTo>
                    <a:pt x="285" y="53"/>
                  </a:lnTo>
                  <a:lnTo>
                    <a:pt x="278" y="39"/>
                  </a:lnTo>
                  <a:lnTo>
                    <a:pt x="278" y="55"/>
                  </a:lnTo>
                  <a:lnTo>
                    <a:pt x="285" y="55"/>
                  </a:lnTo>
                  <a:lnTo>
                    <a:pt x="295" y="49"/>
                  </a:lnTo>
                  <a:lnTo>
                    <a:pt x="288" y="35"/>
                  </a:lnTo>
                  <a:lnTo>
                    <a:pt x="288" y="51"/>
                  </a:lnTo>
                  <a:lnTo>
                    <a:pt x="297" y="51"/>
                  </a:lnTo>
                  <a:lnTo>
                    <a:pt x="301" y="49"/>
                  </a:lnTo>
                  <a:lnTo>
                    <a:pt x="306" y="46"/>
                  </a:lnTo>
                  <a:lnTo>
                    <a:pt x="297" y="32"/>
                  </a:lnTo>
                  <a:lnTo>
                    <a:pt x="304" y="46"/>
                  </a:lnTo>
                  <a:lnTo>
                    <a:pt x="308" y="44"/>
                  </a:lnTo>
                  <a:lnTo>
                    <a:pt x="301" y="30"/>
                  </a:lnTo>
                  <a:lnTo>
                    <a:pt x="301" y="46"/>
                  </a:lnTo>
                  <a:lnTo>
                    <a:pt x="308" y="46"/>
                  </a:lnTo>
                  <a:lnTo>
                    <a:pt x="322" y="39"/>
                  </a:lnTo>
                  <a:lnTo>
                    <a:pt x="323" y="39"/>
                  </a:lnTo>
                  <a:lnTo>
                    <a:pt x="325" y="37"/>
                  </a:lnTo>
                  <a:lnTo>
                    <a:pt x="313" y="25"/>
                  </a:lnTo>
                  <a:lnTo>
                    <a:pt x="320" y="39"/>
                  </a:lnTo>
                  <a:lnTo>
                    <a:pt x="330" y="34"/>
                  </a:lnTo>
                  <a:lnTo>
                    <a:pt x="323" y="20"/>
                  </a:lnTo>
                  <a:lnTo>
                    <a:pt x="323" y="35"/>
                  </a:lnTo>
                  <a:lnTo>
                    <a:pt x="330" y="35"/>
                  </a:lnTo>
                  <a:lnTo>
                    <a:pt x="344" y="28"/>
                  </a:lnTo>
                  <a:lnTo>
                    <a:pt x="330" y="0"/>
                  </a:lnTo>
                  <a:lnTo>
                    <a:pt x="320" y="6"/>
                  </a:lnTo>
                  <a:lnTo>
                    <a:pt x="327" y="20"/>
                  </a:lnTo>
                  <a:lnTo>
                    <a:pt x="327" y="4"/>
                  </a:lnTo>
                  <a:lnTo>
                    <a:pt x="320" y="4"/>
                  </a:lnTo>
                  <a:lnTo>
                    <a:pt x="302" y="13"/>
                  </a:lnTo>
                  <a:lnTo>
                    <a:pt x="302" y="14"/>
                  </a:lnTo>
                  <a:lnTo>
                    <a:pt x="301" y="16"/>
                  </a:lnTo>
                  <a:lnTo>
                    <a:pt x="311" y="27"/>
                  </a:lnTo>
                  <a:lnTo>
                    <a:pt x="304" y="13"/>
                  </a:lnTo>
                  <a:lnTo>
                    <a:pt x="297" y="16"/>
                  </a:lnTo>
                  <a:lnTo>
                    <a:pt x="304" y="30"/>
                  </a:lnTo>
                  <a:lnTo>
                    <a:pt x="304" y="14"/>
                  </a:lnTo>
                  <a:lnTo>
                    <a:pt x="297" y="14"/>
                  </a:lnTo>
                  <a:lnTo>
                    <a:pt x="290" y="18"/>
                  </a:lnTo>
                  <a:lnTo>
                    <a:pt x="288" y="20"/>
                  </a:lnTo>
                  <a:lnTo>
                    <a:pt x="283" y="23"/>
                  </a:lnTo>
                  <a:lnTo>
                    <a:pt x="292" y="35"/>
                  </a:lnTo>
                  <a:lnTo>
                    <a:pt x="292" y="20"/>
                  </a:lnTo>
                  <a:lnTo>
                    <a:pt x="285" y="20"/>
                  </a:lnTo>
                  <a:lnTo>
                    <a:pt x="274" y="25"/>
                  </a:lnTo>
                  <a:lnTo>
                    <a:pt x="281" y="39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4" y="28"/>
                  </a:lnTo>
                  <a:lnTo>
                    <a:pt x="264" y="30"/>
                  </a:lnTo>
                  <a:lnTo>
                    <a:pt x="262" y="32"/>
                  </a:lnTo>
                  <a:lnTo>
                    <a:pt x="273" y="42"/>
                  </a:lnTo>
                  <a:lnTo>
                    <a:pt x="273" y="27"/>
                  </a:lnTo>
                  <a:lnTo>
                    <a:pt x="266" y="27"/>
                  </a:lnTo>
                  <a:lnTo>
                    <a:pt x="252" y="34"/>
                  </a:lnTo>
                  <a:lnTo>
                    <a:pt x="259" y="48"/>
                  </a:lnTo>
                  <a:lnTo>
                    <a:pt x="259" y="32"/>
                  </a:lnTo>
                  <a:lnTo>
                    <a:pt x="248" y="32"/>
                  </a:lnTo>
                  <a:lnTo>
                    <a:pt x="245" y="37"/>
                  </a:lnTo>
                  <a:lnTo>
                    <a:pt x="243" y="39"/>
                  </a:lnTo>
                  <a:lnTo>
                    <a:pt x="254" y="49"/>
                  </a:lnTo>
                  <a:lnTo>
                    <a:pt x="254" y="34"/>
                  </a:lnTo>
                  <a:lnTo>
                    <a:pt x="247" y="34"/>
                  </a:lnTo>
                  <a:lnTo>
                    <a:pt x="236" y="39"/>
                  </a:lnTo>
                  <a:lnTo>
                    <a:pt x="243" y="53"/>
                  </a:lnTo>
                  <a:lnTo>
                    <a:pt x="243" y="37"/>
                  </a:lnTo>
                  <a:lnTo>
                    <a:pt x="236" y="37"/>
                  </a:lnTo>
                  <a:lnTo>
                    <a:pt x="229" y="41"/>
                  </a:lnTo>
                  <a:lnTo>
                    <a:pt x="236" y="55"/>
                  </a:lnTo>
                  <a:lnTo>
                    <a:pt x="236" y="39"/>
                  </a:lnTo>
                  <a:lnTo>
                    <a:pt x="231" y="39"/>
                  </a:lnTo>
                  <a:lnTo>
                    <a:pt x="220" y="44"/>
                  </a:lnTo>
                  <a:lnTo>
                    <a:pt x="227" y="58"/>
                  </a:lnTo>
                  <a:lnTo>
                    <a:pt x="227" y="42"/>
                  </a:lnTo>
                  <a:lnTo>
                    <a:pt x="217" y="42"/>
                  </a:lnTo>
                  <a:lnTo>
                    <a:pt x="210" y="46"/>
                  </a:lnTo>
                  <a:lnTo>
                    <a:pt x="217" y="60"/>
                  </a:lnTo>
                  <a:lnTo>
                    <a:pt x="217" y="44"/>
                  </a:lnTo>
                  <a:lnTo>
                    <a:pt x="212" y="44"/>
                  </a:lnTo>
                  <a:lnTo>
                    <a:pt x="201" y="49"/>
                  </a:lnTo>
                  <a:lnTo>
                    <a:pt x="208" y="63"/>
                  </a:lnTo>
                  <a:lnTo>
                    <a:pt x="205" y="49"/>
                  </a:lnTo>
                  <a:lnTo>
                    <a:pt x="198" y="51"/>
                  </a:lnTo>
                  <a:lnTo>
                    <a:pt x="201" y="65"/>
                  </a:lnTo>
                  <a:lnTo>
                    <a:pt x="201" y="49"/>
                  </a:lnTo>
                  <a:lnTo>
                    <a:pt x="196" y="49"/>
                  </a:lnTo>
                  <a:lnTo>
                    <a:pt x="192" y="51"/>
                  </a:lnTo>
                  <a:lnTo>
                    <a:pt x="187" y="53"/>
                  </a:lnTo>
                  <a:lnTo>
                    <a:pt x="185" y="53"/>
                  </a:lnTo>
                  <a:lnTo>
                    <a:pt x="182" y="55"/>
                  </a:lnTo>
                  <a:lnTo>
                    <a:pt x="189" y="68"/>
                  </a:lnTo>
                  <a:lnTo>
                    <a:pt x="189" y="53"/>
                  </a:lnTo>
                  <a:lnTo>
                    <a:pt x="178" y="53"/>
                  </a:lnTo>
                  <a:lnTo>
                    <a:pt x="171" y="56"/>
                  </a:lnTo>
                  <a:lnTo>
                    <a:pt x="178" y="70"/>
                  </a:lnTo>
                  <a:lnTo>
                    <a:pt x="178" y="55"/>
                  </a:lnTo>
                  <a:lnTo>
                    <a:pt x="171" y="55"/>
                  </a:lnTo>
                  <a:lnTo>
                    <a:pt x="165" y="58"/>
                  </a:lnTo>
                  <a:lnTo>
                    <a:pt x="171" y="72"/>
                  </a:lnTo>
                  <a:lnTo>
                    <a:pt x="171" y="56"/>
                  </a:lnTo>
                  <a:lnTo>
                    <a:pt x="161" y="56"/>
                  </a:lnTo>
                  <a:lnTo>
                    <a:pt x="158" y="61"/>
                  </a:lnTo>
                  <a:lnTo>
                    <a:pt x="156" y="63"/>
                  </a:lnTo>
                  <a:lnTo>
                    <a:pt x="166" y="74"/>
                  </a:lnTo>
                  <a:lnTo>
                    <a:pt x="166" y="58"/>
                  </a:lnTo>
                  <a:lnTo>
                    <a:pt x="159" y="58"/>
                  </a:lnTo>
                  <a:lnTo>
                    <a:pt x="152" y="61"/>
                  </a:lnTo>
                  <a:lnTo>
                    <a:pt x="159" y="75"/>
                  </a:lnTo>
                  <a:lnTo>
                    <a:pt x="159" y="60"/>
                  </a:lnTo>
                  <a:lnTo>
                    <a:pt x="149" y="60"/>
                  </a:lnTo>
                  <a:lnTo>
                    <a:pt x="142" y="63"/>
                  </a:lnTo>
                  <a:lnTo>
                    <a:pt x="149" y="77"/>
                  </a:lnTo>
                  <a:lnTo>
                    <a:pt x="149" y="61"/>
                  </a:lnTo>
                  <a:lnTo>
                    <a:pt x="140" y="61"/>
                  </a:lnTo>
                  <a:lnTo>
                    <a:pt x="133" y="65"/>
                  </a:lnTo>
                  <a:lnTo>
                    <a:pt x="140" y="79"/>
                  </a:lnTo>
                  <a:lnTo>
                    <a:pt x="140" y="63"/>
                  </a:lnTo>
                  <a:lnTo>
                    <a:pt x="131" y="63"/>
                  </a:lnTo>
                  <a:lnTo>
                    <a:pt x="128" y="65"/>
                  </a:lnTo>
                  <a:lnTo>
                    <a:pt x="123" y="67"/>
                  </a:lnTo>
                  <a:lnTo>
                    <a:pt x="128" y="81"/>
                  </a:lnTo>
                  <a:lnTo>
                    <a:pt x="128" y="65"/>
                  </a:lnTo>
                  <a:lnTo>
                    <a:pt x="121" y="65"/>
                  </a:lnTo>
                  <a:lnTo>
                    <a:pt x="114" y="68"/>
                  </a:lnTo>
                  <a:lnTo>
                    <a:pt x="121" y="82"/>
                  </a:lnTo>
                  <a:lnTo>
                    <a:pt x="121" y="67"/>
                  </a:lnTo>
                  <a:lnTo>
                    <a:pt x="114" y="67"/>
                  </a:lnTo>
                  <a:lnTo>
                    <a:pt x="107" y="70"/>
                  </a:lnTo>
                  <a:lnTo>
                    <a:pt x="114" y="84"/>
                  </a:lnTo>
                  <a:lnTo>
                    <a:pt x="114" y="68"/>
                  </a:lnTo>
                  <a:lnTo>
                    <a:pt x="105" y="68"/>
                  </a:lnTo>
                  <a:lnTo>
                    <a:pt x="98" y="72"/>
                  </a:lnTo>
                  <a:lnTo>
                    <a:pt x="105" y="86"/>
                  </a:lnTo>
                  <a:lnTo>
                    <a:pt x="105" y="70"/>
                  </a:lnTo>
                  <a:lnTo>
                    <a:pt x="95" y="70"/>
                  </a:lnTo>
                  <a:lnTo>
                    <a:pt x="88" y="74"/>
                  </a:lnTo>
                  <a:lnTo>
                    <a:pt x="95" y="88"/>
                  </a:lnTo>
                  <a:lnTo>
                    <a:pt x="95" y="72"/>
                  </a:lnTo>
                  <a:lnTo>
                    <a:pt x="79" y="72"/>
                  </a:lnTo>
                  <a:lnTo>
                    <a:pt x="72" y="75"/>
                  </a:lnTo>
                  <a:lnTo>
                    <a:pt x="79" y="89"/>
                  </a:lnTo>
                  <a:lnTo>
                    <a:pt x="79" y="74"/>
                  </a:lnTo>
                  <a:lnTo>
                    <a:pt x="74" y="74"/>
                  </a:lnTo>
                  <a:lnTo>
                    <a:pt x="70" y="75"/>
                  </a:lnTo>
                  <a:lnTo>
                    <a:pt x="65" y="77"/>
                  </a:lnTo>
                  <a:lnTo>
                    <a:pt x="70" y="91"/>
                  </a:lnTo>
                  <a:lnTo>
                    <a:pt x="70" y="75"/>
                  </a:lnTo>
                  <a:lnTo>
                    <a:pt x="56" y="75"/>
                  </a:lnTo>
                  <a:lnTo>
                    <a:pt x="49" y="79"/>
                  </a:lnTo>
                  <a:lnTo>
                    <a:pt x="56" y="93"/>
                  </a:lnTo>
                  <a:lnTo>
                    <a:pt x="56" y="77"/>
                  </a:lnTo>
                  <a:lnTo>
                    <a:pt x="46" y="77"/>
                  </a:lnTo>
                  <a:lnTo>
                    <a:pt x="42" y="79"/>
                  </a:lnTo>
                  <a:lnTo>
                    <a:pt x="37" y="81"/>
                  </a:lnTo>
                  <a:lnTo>
                    <a:pt x="42" y="95"/>
                  </a:lnTo>
                  <a:lnTo>
                    <a:pt x="42" y="79"/>
                  </a:lnTo>
                  <a:lnTo>
                    <a:pt x="30" y="79"/>
                  </a:lnTo>
                  <a:lnTo>
                    <a:pt x="23" y="82"/>
                  </a:lnTo>
                  <a:lnTo>
                    <a:pt x="30" y="96"/>
                  </a:lnTo>
                  <a:lnTo>
                    <a:pt x="30" y="81"/>
                  </a:lnTo>
                  <a:lnTo>
                    <a:pt x="7" y="81"/>
                  </a:lnTo>
                  <a:lnTo>
                    <a:pt x="0" y="84"/>
                  </a:lnTo>
                  <a:lnTo>
                    <a:pt x="7" y="98"/>
                  </a:lnTo>
                  <a:lnTo>
                    <a:pt x="7" y="82"/>
                  </a:lnTo>
                  <a:lnTo>
                    <a:pt x="4" y="82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232"/>
            <p:cNvSpPr>
              <a:spLocks/>
            </p:cNvSpPr>
            <p:nvPr/>
          </p:nvSpPr>
          <p:spPr bwMode="auto">
            <a:xfrm>
              <a:off x="2481" y="2525"/>
              <a:ext cx="177" cy="196"/>
            </a:xfrm>
            <a:custGeom>
              <a:avLst/>
              <a:gdLst>
                <a:gd name="T0" fmla="*/ 13 w 355"/>
                <a:gd name="T1" fmla="*/ 375 h 392"/>
                <a:gd name="T2" fmla="*/ 39 w 355"/>
                <a:gd name="T3" fmla="*/ 378 h 392"/>
                <a:gd name="T4" fmla="*/ 65 w 355"/>
                <a:gd name="T5" fmla="*/ 364 h 392"/>
                <a:gd name="T6" fmla="*/ 81 w 355"/>
                <a:gd name="T7" fmla="*/ 356 h 392"/>
                <a:gd name="T8" fmla="*/ 91 w 355"/>
                <a:gd name="T9" fmla="*/ 347 h 392"/>
                <a:gd name="T10" fmla="*/ 96 w 355"/>
                <a:gd name="T11" fmla="*/ 342 h 392"/>
                <a:gd name="T12" fmla="*/ 114 w 355"/>
                <a:gd name="T13" fmla="*/ 331 h 392"/>
                <a:gd name="T14" fmla="*/ 116 w 355"/>
                <a:gd name="T15" fmla="*/ 309 h 392"/>
                <a:gd name="T16" fmla="*/ 138 w 355"/>
                <a:gd name="T17" fmla="*/ 309 h 392"/>
                <a:gd name="T18" fmla="*/ 156 w 355"/>
                <a:gd name="T19" fmla="*/ 296 h 392"/>
                <a:gd name="T20" fmla="*/ 184 w 355"/>
                <a:gd name="T21" fmla="*/ 270 h 392"/>
                <a:gd name="T22" fmla="*/ 184 w 355"/>
                <a:gd name="T23" fmla="*/ 265 h 392"/>
                <a:gd name="T24" fmla="*/ 187 w 355"/>
                <a:gd name="T25" fmla="*/ 240 h 392"/>
                <a:gd name="T26" fmla="*/ 192 w 355"/>
                <a:gd name="T27" fmla="*/ 235 h 392"/>
                <a:gd name="T28" fmla="*/ 225 w 355"/>
                <a:gd name="T29" fmla="*/ 221 h 392"/>
                <a:gd name="T30" fmla="*/ 239 w 355"/>
                <a:gd name="T31" fmla="*/ 204 h 392"/>
                <a:gd name="T32" fmla="*/ 231 w 355"/>
                <a:gd name="T33" fmla="*/ 188 h 392"/>
                <a:gd name="T34" fmla="*/ 252 w 355"/>
                <a:gd name="T35" fmla="*/ 188 h 392"/>
                <a:gd name="T36" fmla="*/ 262 w 355"/>
                <a:gd name="T37" fmla="*/ 172 h 392"/>
                <a:gd name="T38" fmla="*/ 273 w 355"/>
                <a:gd name="T39" fmla="*/ 157 h 392"/>
                <a:gd name="T40" fmla="*/ 283 w 355"/>
                <a:gd name="T41" fmla="*/ 141 h 392"/>
                <a:gd name="T42" fmla="*/ 295 w 355"/>
                <a:gd name="T43" fmla="*/ 122 h 392"/>
                <a:gd name="T44" fmla="*/ 315 w 355"/>
                <a:gd name="T45" fmla="*/ 90 h 392"/>
                <a:gd name="T46" fmla="*/ 309 w 355"/>
                <a:gd name="T47" fmla="*/ 68 h 392"/>
                <a:gd name="T48" fmla="*/ 318 w 355"/>
                <a:gd name="T49" fmla="*/ 50 h 392"/>
                <a:gd name="T50" fmla="*/ 339 w 355"/>
                <a:gd name="T51" fmla="*/ 47 h 392"/>
                <a:gd name="T52" fmla="*/ 337 w 355"/>
                <a:gd name="T53" fmla="*/ 14 h 392"/>
                <a:gd name="T54" fmla="*/ 321 w 355"/>
                <a:gd name="T55" fmla="*/ 14 h 392"/>
                <a:gd name="T56" fmla="*/ 313 w 355"/>
                <a:gd name="T57" fmla="*/ 29 h 392"/>
                <a:gd name="T58" fmla="*/ 304 w 355"/>
                <a:gd name="T59" fmla="*/ 43 h 392"/>
                <a:gd name="T60" fmla="*/ 295 w 355"/>
                <a:gd name="T61" fmla="*/ 61 h 392"/>
                <a:gd name="T62" fmla="*/ 285 w 355"/>
                <a:gd name="T63" fmla="*/ 80 h 392"/>
                <a:gd name="T64" fmla="*/ 266 w 355"/>
                <a:gd name="T65" fmla="*/ 111 h 392"/>
                <a:gd name="T66" fmla="*/ 255 w 355"/>
                <a:gd name="T67" fmla="*/ 125 h 392"/>
                <a:gd name="T68" fmla="*/ 246 w 355"/>
                <a:gd name="T69" fmla="*/ 139 h 392"/>
                <a:gd name="T70" fmla="*/ 236 w 355"/>
                <a:gd name="T71" fmla="*/ 157 h 392"/>
                <a:gd name="T72" fmla="*/ 227 w 355"/>
                <a:gd name="T73" fmla="*/ 169 h 392"/>
                <a:gd name="T74" fmla="*/ 219 w 355"/>
                <a:gd name="T75" fmla="*/ 181 h 392"/>
                <a:gd name="T76" fmla="*/ 198 w 355"/>
                <a:gd name="T77" fmla="*/ 202 h 392"/>
                <a:gd name="T78" fmla="*/ 191 w 355"/>
                <a:gd name="T79" fmla="*/ 213 h 392"/>
                <a:gd name="T80" fmla="*/ 191 w 355"/>
                <a:gd name="T81" fmla="*/ 239 h 392"/>
                <a:gd name="T82" fmla="*/ 173 w 355"/>
                <a:gd name="T83" fmla="*/ 235 h 392"/>
                <a:gd name="T84" fmla="*/ 161 w 355"/>
                <a:gd name="T85" fmla="*/ 247 h 392"/>
                <a:gd name="T86" fmla="*/ 152 w 355"/>
                <a:gd name="T87" fmla="*/ 256 h 392"/>
                <a:gd name="T88" fmla="*/ 131 w 355"/>
                <a:gd name="T89" fmla="*/ 275 h 392"/>
                <a:gd name="T90" fmla="*/ 109 w 355"/>
                <a:gd name="T91" fmla="*/ 296 h 392"/>
                <a:gd name="T92" fmla="*/ 96 w 355"/>
                <a:gd name="T93" fmla="*/ 305 h 392"/>
                <a:gd name="T94" fmla="*/ 89 w 355"/>
                <a:gd name="T95" fmla="*/ 310 h 392"/>
                <a:gd name="T96" fmla="*/ 77 w 355"/>
                <a:gd name="T97" fmla="*/ 319 h 392"/>
                <a:gd name="T98" fmla="*/ 63 w 355"/>
                <a:gd name="T99" fmla="*/ 326 h 392"/>
                <a:gd name="T100" fmla="*/ 47 w 355"/>
                <a:gd name="T101" fmla="*/ 338 h 392"/>
                <a:gd name="T102" fmla="*/ 39 w 355"/>
                <a:gd name="T103" fmla="*/ 345 h 392"/>
                <a:gd name="T104" fmla="*/ 30 w 355"/>
                <a:gd name="T105" fmla="*/ 366 h 392"/>
                <a:gd name="T106" fmla="*/ 4 w 355"/>
                <a:gd name="T107" fmla="*/ 36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5" h="392">
                  <a:moveTo>
                    <a:pt x="0" y="364"/>
                  </a:moveTo>
                  <a:lnTo>
                    <a:pt x="14" y="392"/>
                  </a:lnTo>
                  <a:lnTo>
                    <a:pt x="21" y="389"/>
                  </a:lnTo>
                  <a:lnTo>
                    <a:pt x="23" y="389"/>
                  </a:lnTo>
                  <a:lnTo>
                    <a:pt x="25" y="387"/>
                  </a:lnTo>
                  <a:lnTo>
                    <a:pt x="13" y="375"/>
                  </a:lnTo>
                  <a:lnTo>
                    <a:pt x="20" y="389"/>
                  </a:lnTo>
                  <a:lnTo>
                    <a:pt x="40" y="378"/>
                  </a:lnTo>
                  <a:lnTo>
                    <a:pt x="42" y="378"/>
                  </a:lnTo>
                  <a:lnTo>
                    <a:pt x="44" y="377"/>
                  </a:lnTo>
                  <a:lnTo>
                    <a:pt x="32" y="364"/>
                  </a:lnTo>
                  <a:lnTo>
                    <a:pt x="39" y="378"/>
                  </a:lnTo>
                  <a:lnTo>
                    <a:pt x="60" y="368"/>
                  </a:lnTo>
                  <a:lnTo>
                    <a:pt x="61" y="368"/>
                  </a:lnTo>
                  <a:lnTo>
                    <a:pt x="63" y="366"/>
                  </a:lnTo>
                  <a:lnTo>
                    <a:pt x="51" y="354"/>
                  </a:lnTo>
                  <a:lnTo>
                    <a:pt x="58" y="368"/>
                  </a:lnTo>
                  <a:lnTo>
                    <a:pt x="65" y="364"/>
                  </a:lnTo>
                  <a:lnTo>
                    <a:pt x="67" y="364"/>
                  </a:lnTo>
                  <a:lnTo>
                    <a:pt x="70" y="361"/>
                  </a:lnTo>
                  <a:lnTo>
                    <a:pt x="58" y="349"/>
                  </a:lnTo>
                  <a:lnTo>
                    <a:pt x="65" y="363"/>
                  </a:lnTo>
                  <a:lnTo>
                    <a:pt x="79" y="356"/>
                  </a:lnTo>
                  <a:lnTo>
                    <a:pt x="81" y="356"/>
                  </a:lnTo>
                  <a:lnTo>
                    <a:pt x="86" y="350"/>
                  </a:lnTo>
                  <a:lnTo>
                    <a:pt x="74" y="338"/>
                  </a:lnTo>
                  <a:lnTo>
                    <a:pt x="81" y="352"/>
                  </a:lnTo>
                  <a:lnTo>
                    <a:pt x="88" y="349"/>
                  </a:lnTo>
                  <a:lnTo>
                    <a:pt x="89" y="349"/>
                  </a:lnTo>
                  <a:lnTo>
                    <a:pt x="91" y="347"/>
                  </a:lnTo>
                  <a:lnTo>
                    <a:pt x="98" y="342"/>
                  </a:lnTo>
                  <a:lnTo>
                    <a:pt x="102" y="340"/>
                  </a:lnTo>
                  <a:lnTo>
                    <a:pt x="100" y="342"/>
                  </a:lnTo>
                  <a:lnTo>
                    <a:pt x="102" y="340"/>
                  </a:lnTo>
                  <a:lnTo>
                    <a:pt x="89" y="328"/>
                  </a:lnTo>
                  <a:lnTo>
                    <a:pt x="96" y="342"/>
                  </a:lnTo>
                  <a:lnTo>
                    <a:pt x="107" y="336"/>
                  </a:lnTo>
                  <a:lnTo>
                    <a:pt x="109" y="336"/>
                  </a:lnTo>
                  <a:lnTo>
                    <a:pt x="112" y="333"/>
                  </a:lnTo>
                  <a:lnTo>
                    <a:pt x="100" y="321"/>
                  </a:lnTo>
                  <a:lnTo>
                    <a:pt x="107" y="335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21" y="326"/>
                  </a:lnTo>
                  <a:lnTo>
                    <a:pt x="109" y="314"/>
                  </a:lnTo>
                  <a:lnTo>
                    <a:pt x="119" y="326"/>
                  </a:lnTo>
                  <a:lnTo>
                    <a:pt x="126" y="321"/>
                  </a:lnTo>
                  <a:lnTo>
                    <a:pt x="116" y="309"/>
                  </a:lnTo>
                  <a:lnTo>
                    <a:pt x="123" y="323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43" y="307"/>
                  </a:lnTo>
                  <a:lnTo>
                    <a:pt x="131" y="295"/>
                  </a:lnTo>
                  <a:lnTo>
                    <a:pt x="138" y="309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298"/>
                  </a:lnTo>
                  <a:lnTo>
                    <a:pt x="142" y="286"/>
                  </a:lnTo>
                  <a:lnTo>
                    <a:pt x="149" y="300"/>
                  </a:lnTo>
                  <a:lnTo>
                    <a:pt x="156" y="296"/>
                  </a:lnTo>
                  <a:lnTo>
                    <a:pt x="157" y="296"/>
                  </a:lnTo>
                  <a:lnTo>
                    <a:pt x="177" y="277"/>
                  </a:lnTo>
                  <a:lnTo>
                    <a:pt x="164" y="265"/>
                  </a:lnTo>
                  <a:lnTo>
                    <a:pt x="175" y="277"/>
                  </a:lnTo>
                  <a:lnTo>
                    <a:pt x="182" y="272"/>
                  </a:lnTo>
                  <a:lnTo>
                    <a:pt x="184" y="270"/>
                  </a:lnTo>
                  <a:lnTo>
                    <a:pt x="187" y="263"/>
                  </a:lnTo>
                  <a:lnTo>
                    <a:pt x="173" y="256"/>
                  </a:lnTo>
                  <a:lnTo>
                    <a:pt x="187" y="265"/>
                  </a:lnTo>
                  <a:lnTo>
                    <a:pt x="191" y="260"/>
                  </a:lnTo>
                  <a:lnTo>
                    <a:pt x="177" y="251"/>
                  </a:lnTo>
                  <a:lnTo>
                    <a:pt x="184" y="265"/>
                  </a:lnTo>
                  <a:lnTo>
                    <a:pt x="191" y="261"/>
                  </a:lnTo>
                  <a:lnTo>
                    <a:pt x="192" y="261"/>
                  </a:lnTo>
                  <a:lnTo>
                    <a:pt x="196" y="258"/>
                  </a:lnTo>
                  <a:lnTo>
                    <a:pt x="198" y="254"/>
                  </a:lnTo>
                  <a:lnTo>
                    <a:pt x="201" y="249"/>
                  </a:lnTo>
                  <a:lnTo>
                    <a:pt x="187" y="240"/>
                  </a:lnTo>
                  <a:lnTo>
                    <a:pt x="194" y="254"/>
                  </a:lnTo>
                  <a:lnTo>
                    <a:pt x="198" y="253"/>
                  </a:lnTo>
                  <a:lnTo>
                    <a:pt x="203" y="251"/>
                  </a:lnTo>
                  <a:lnTo>
                    <a:pt x="205" y="246"/>
                  </a:lnTo>
                  <a:lnTo>
                    <a:pt x="206" y="242"/>
                  </a:lnTo>
                  <a:lnTo>
                    <a:pt x="192" y="235"/>
                  </a:lnTo>
                  <a:lnTo>
                    <a:pt x="205" y="246"/>
                  </a:lnTo>
                  <a:lnTo>
                    <a:pt x="212" y="237"/>
                  </a:lnTo>
                  <a:lnTo>
                    <a:pt x="199" y="227"/>
                  </a:lnTo>
                  <a:lnTo>
                    <a:pt x="212" y="239"/>
                  </a:lnTo>
                  <a:lnTo>
                    <a:pt x="222" y="228"/>
                  </a:lnTo>
                  <a:lnTo>
                    <a:pt x="225" y="221"/>
                  </a:lnTo>
                  <a:lnTo>
                    <a:pt x="227" y="216"/>
                  </a:lnTo>
                  <a:lnTo>
                    <a:pt x="212" y="211"/>
                  </a:lnTo>
                  <a:lnTo>
                    <a:pt x="224" y="223"/>
                  </a:lnTo>
                  <a:lnTo>
                    <a:pt x="234" y="213"/>
                  </a:lnTo>
                  <a:lnTo>
                    <a:pt x="236" y="209"/>
                  </a:lnTo>
                  <a:lnTo>
                    <a:pt x="239" y="204"/>
                  </a:lnTo>
                  <a:lnTo>
                    <a:pt x="225" y="195"/>
                  </a:lnTo>
                  <a:lnTo>
                    <a:pt x="238" y="207"/>
                  </a:lnTo>
                  <a:lnTo>
                    <a:pt x="241" y="204"/>
                  </a:lnTo>
                  <a:lnTo>
                    <a:pt x="241" y="202"/>
                  </a:lnTo>
                  <a:lnTo>
                    <a:pt x="245" y="195"/>
                  </a:lnTo>
                  <a:lnTo>
                    <a:pt x="231" y="188"/>
                  </a:lnTo>
                  <a:lnTo>
                    <a:pt x="245" y="197"/>
                  </a:lnTo>
                  <a:lnTo>
                    <a:pt x="248" y="192"/>
                  </a:lnTo>
                  <a:lnTo>
                    <a:pt x="234" y="183"/>
                  </a:lnTo>
                  <a:lnTo>
                    <a:pt x="246" y="195"/>
                  </a:lnTo>
                  <a:lnTo>
                    <a:pt x="250" y="192"/>
                  </a:lnTo>
                  <a:lnTo>
                    <a:pt x="252" y="188"/>
                  </a:lnTo>
                  <a:lnTo>
                    <a:pt x="255" y="183"/>
                  </a:lnTo>
                  <a:lnTo>
                    <a:pt x="241" y="174"/>
                  </a:lnTo>
                  <a:lnTo>
                    <a:pt x="253" y="185"/>
                  </a:lnTo>
                  <a:lnTo>
                    <a:pt x="260" y="176"/>
                  </a:lnTo>
                  <a:lnTo>
                    <a:pt x="262" y="174"/>
                  </a:lnTo>
                  <a:lnTo>
                    <a:pt x="262" y="172"/>
                  </a:lnTo>
                  <a:lnTo>
                    <a:pt x="264" y="169"/>
                  </a:lnTo>
                  <a:lnTo>
                    <a:pt x="250" y="162"/>
                  </a:lnTo>
                  <a:lnTo>
                    <a:pt x="264" y="171"/>
                  </a:lnTo>
                  <a:lnTo>
                    <a:pt x="274" y="155"/>
                  </a:lnTo>
                  <a:lnTo>
                    <a:pt x="260" y="146"/>
                  </a:lnTo>
                  <a:lnTo>
                    <a:pt x="273" y="157"/>
                  </a:lnTo>
                  <a:lnTo>
                    <a:pt x="280" y="148"/>
                  </a:lnTo>
                  <a:lnTo>
                    <a:pt x="281" y="144"/>
                  </a:lnTo>
                  <a:lnTo>
                    <a:pt x="283" y="143"/>
                  </a:lnTo>
                  <a:lnTo>
                    <a:pt x="285" y="137"/>
                  </a:lnTo>
                  <a:lnTo>
                    <a:pt x="269" y="132"/>
                  </a:lnTo>
                  <a:lnTo>
                    <a:pt x="283" y="141"/>
                  </a:lnTo>
                  <a:lnTo>
                    <a:pt x="287" y="136"/>
                  </a:lnTo>
                  <a:lnTo>
                    <a:pt x="273" y="127"/>
                  </a:lnTo>
                  <a:lnTo>
                    <a:pt x="285" y="139"/>
                  </a:lnTo>
                  <a:lnTo>
                    <a:pt x="290" y="134"/>
                  </a:lnTo>
                  <a:lnTo>
                    <a:pt x="294" y="127"/>
                  </a:lnTo>
                  <a:lnTo>
                    <a:pt x="295" y="122"/>
                  </a:lnTo>
                  <a:lnTo>
                    <a:pt x="280" y="117"/>
                  </a:lnTo>
                  <a:lnTo>
                    <a:pt x="294" y="125"/>
                  </a:lnTo>
                  <a:lnTo>
                    <a:pt x="311" y="99"/>
                  </a:lnTo>
                  <a:lnTo>
                    <a:pt x="311" y="97"/>
                  </a:lnTo>
                  <a:lnTo>
                    <a:pt x="313" y="96"/>
                  </a:lnTo>
                  <a:lnTo>
                    <a:pt x="315" y="90"/>
                  </a:lnTo>
                  <a:lnTo>
                    <a:pt x="299" y="85"/>
                  </a:lnTo>
                  <a:lnTo>
                    <a:pt x="313" y="94"/>
                  </a:lnTo>
                  <a:lnTo>
                    <a:pt x="320" y="83"/>
                  </a:lnTo>
                  <a:lnTo>
                    <a:pt x="320" y="82"/>
                  </a:lnTo>
                  <a:lnTo>
                    <a:pt x="323" y="75"/>
                  </a:lnTo>
                  <a:lnTo>
                    <a:pt x="309" y="68"/>
                  </a:lnTo>
                  <a:lnTo>
                    <a:pt x="323" y="76"/>
                  </a:lnTo>
                  <a:lnTo>
                    <a:pt x="330" y="66"/>
                  </a:lnTo>
                  <a:lnTo>
                    <a:pt x="330" y="64"/>
                  </a:lnTo>
                  <a:lnTo>
                    <a:pt x="332" y="61"/>
                  </a:lnTo>
                  <a:lnTo>
                    <a:pt x="334" y="54"/>
                  </a:lnTo>
                  <a:lnTo>
                    <a:pt x="318" y="50"/>
                  </a:lnTo>
                  <a:lnTo>
                    <a:pt x="332" y="59"/>
                  </a:lnTo>
                  <a:lnTo>
                    <a:pt x="335" y="54"/>
                  </a:lnTo>
                  <a:lnTo>
                    <a:pt x="335" y="52"/>
                  </a:lnTo>
                  <a:lnTo>
                    <a:pt x="339" y="45"/>
                  </a:lnTo>
                  <a:lnTo>
                    <a:pt x="325" y="38"/>
                  </a:lnTo>
                  <a:lnTo>
                    <a:pt x="339" y="47"/>
                  </a:lnTo>
                  <a:lnTo>
                    <a:pt x="342" y="41"/>
                  </a:lnTo>
                  <a:lnTo>
                    <a:pt x="342" y="40"/>
                  </a:lnTo>
                  <a:lnTo>
                    <a:pt x="349" y="26"/>
                  </a:lnTo>
                  <a:lnTo>
                    <a:pt x="351" y="24"/>
                  </a:lnTo>
                  <a:lnTo>
                    <a:pt x="353" y="19"/>
                  </a:lnTo>
                  <a:lnTo>
                    <a:pt x="337" y="14"/>
                  </a:lnTo>
                  <a:lnTo>
                    <a:pt x="351" y="21"/>
                  </a:lnTo>
                  <a:lnTo>
                    <a:pt x="355" y="14"/>
                  </a:lnTo>
                  <a:lnTo>
                    <a:pt x="327" y="0"/>
                  </a:lnTo>
                  <a:lnTo>
                    <a:pt x="323" y="7"/>
                  </a:lnTo>
                  <a:lnTo>
                    <a:pt x="323" y="8"/>
                  </a:lnTo>
                  <a:lnTo>
                    <a:pt x="321" y="14"/>
                  </a:lnTo>
                  <a:lnTo>
                    <a:pt x="335" y="19"/>
                  </a:lnTo>
                  <a:lnTo>
                    <a:pt x="321" y="12"/>
                  </a:lnTo>
                  <a:lnTo>
                    <a:pt x="315" y="26"/>
                  </a:lnTo>
                  <a:lnTo>
                    <a:pt x="328" y="33"/>
                  </a:lnTo>
                  <a:lnTo>
                    <a:pt x="316" y="24"/>
                  </a:lnTo>
                  <a:lnTo>
                    <a:pt x="313" y="29"/>
                  </a:lnTo>
                  <a:lnTo>
                    <a:pt x="311" y="31"/>
                  </a:lnTo>
                  <a:lnTo>
                    <a:pt x="308" y="38"/>
                  </a:lnTo>
                  <a:lnTo>
                    <a:pt x="321" y="45"/>
                  </a:lnTo>
                  <a:lnTo>
                    <a:pt x="309" y="36"/>
                  </a:lnTo>
                  <a:lnTo>
                    <a:pt x="306" y="41"/>
                  </a:lnTo>
                  <a:lnTo>
                    <a:pt x="304" y="43"/>
                  </a:lnTo>
                  <a:lnTo>
                    <a:pt x="304" y="47"/>
                  </a:lnTo>
                  <a:lnTo>
                    <a:pt x="302" y="54"/>
                  </a:lnTo>
                  <a:lnTo>
                    <a:pt x="316" y="57"/>
                  </a:lnTo>
                  <a:lnTo>
                    <a:pt x="304" y="48"/>
                  </a:lnTo>
                  <a:lnTo>
                    <a:pt x="297" y="59"/>
                  </a:lnTo>
                  <a:lnTo>
                    <a:pt x="295" y="61"/>
                  </a:lnTo>
                  <a:lnTo>
                    <a:pt x="292" y="68"/>
                  </a:lnTo>
                  <a:lnTo>
                    <a:pt x="306" y="75"/>
                  </a:lnTo>
                  <a:lnTo>
                    <a:pt x="294" y="66"/>
                  </a:lnTo>
                  <a:lnTo>
                    <a:pt x="287" y="76"/>
                  </a:lnTo>
                  <a:lnTo>
                    <a:pt x="285" y="78"/>
                  </a:lnTo>
                  <a:lnTo>
                    <a:pt x="285" y="80"/>
                  </a:lnTo>
                  <a:lnTo>
                    <a:pt x="283" y="85"/>
                  </a:lnTo>
                  <a:lnTo>
                    <a:pt x="297" y="90"/>
                  </a:lnTo>
                  <a:lnTo>
                    <a:pt x="285" y="82"/>
                  </a:lnTo>
                  <a:lnTo>
                    <a:pt x="267" y="108"/>
                  </a:lnTo>
                  <a:lnTo>
                    <a:pt x="266" y="110"/>
                  </a:lnTo>
                  <a:lnTo>
                    <a:pt x="266" y="111"/>
                  </a:lnTo>
                  <a:lnTo>
                    <a:pt x="264" y="117"/>
                  </a:lnTo>
                  <a:lnTo>
                    <a:pt x="278" y="122"/>
                  </a:lnTo>
                  <a:lnTo>
                    <a:pt x="267" y="111"/>
                  </a:lnTo>
                  <a:lnTo>
                    <a:pt x="260" y="118"/>
                  </a:lnTo>
                  <a:lnTo>
                    <a:pt x="257" y="124"/>
                  </a:lnTo>
                  <a:lnTo>
                    <a:pt x="255" y="125"/>
                  </a:lnTo>
                  <a:lnTo>
                    <a:pt x="255" y="127"/>
                  </a:lnTo>
                  <a:lnTo>
                    <a:pt x="253" y="132"/>
                  </a:lnTo>
                  <a:lnTo>
                    <a:pt x="267" y="137"/>
                  </a:lnTo>
                  <a:lnTo>
                    <a:pt x="255" y="129"/>
                  </a:lnTo>
                  <a:lnTo>
                    <a:pt x="248" y="137"/>
                  </a:lnTo>
                  <a:lnTo>
                    <a:pt x="246" y="139"/>
                  </a:lnTo>
                  <a:lnTo>
                    <a:pt x="248" y="137"/>
                  </a:lnTo>
                  <a:lnTo>
                    <a:pt x="238" y="153"/>
                  </a:lnTo>
                  <a:lnTo>
                    <a:pt x="236" y="155"/>
                  </a:lnTo>
                  <a:lnTo>
                    <a:pt x="234" y="158"/>
                  </a:lnTo>
                  <a:lnTo>
                    <a:pt x="248" y="165"/>
                  </a:lnTo>
                  <a:lnTo>
                    <a:pt x="236" y="157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9" y="165"/>
                  </a:lnTo>
                  <a:lnTo>
                    <a:pt x="225" y="171"/>
                  </a:lnTo>
                  <a:lnTo>
                    <a:pt x="238" y="179"/>
                  </a:lnTo>
                  <a:lnTo>
                    <a:pt x="227" y="169"/>
                  </a:lnTo>
                  <a:lnTo>
                    <a:pt x="222" y="174"/>
                  </a:lnTo>
                  <a:lnTo>
                    <a:pt x="219" y="179"/>
                  </a:lnTo>
                  <a:lnTo>
                    <a:pt x="217" y="181"/>
                  </a:lnTo>
                  <a:lnTo>
                    <a:pt x="215" y="185"/>
                  </a:lnTo>
                  <a:lnTo>
                    <a:pt x="229" y="192"/>
                  </a:lnTo>
                  <a:lnTo>
                    <a:pt x="219" y="181"/>
                  </a:lnTo>
                  <a:lnTo>
                    <a:pt x="213" y="186"/>
                  </a:lnTo>
                  <a:lnTo>
                    <a:pt x="210" y="192"/>
                  </a:lnTo>
                  <a:lnTo>
                    <a:pt x="222" y="200"/>
                  </a:lnTo>
                  <a:lnTo>
                    <a:pt x="212" y="190"/>
                  </a:lnTo>
                  <a:lnTo>
                    <a:pt x="201" y="200"/>
                  </a:lnTo>
                  <a:lnTo>
                    <a:pt x="198" y="202"/>
                  </a:lnTo>
                  <a:lnTo>
                    <a:pt x="198" y="206"/>
                  </a:lnTo>
                  <a:lnTo>
                    <a:pt x="196" y="211"/>
                  </a:lnTo>
                  <a:lnTo>
                    <a:pt x="210" y="216"/>
                  </a:lnTo>
                  <a:lnTo>
                    <a:pt x="199" y="206"/>
                  </a:lnTo>
                  <a:lnTo>
                    <a:pt x="189" y="216"/>
                  </a:lnTo>
                  <a:lnTo>
                    <a:pt x="191" y="213"/>
                  </a:lnTo>
                  <a:lnTo>
                    <a:pt x="187" y="218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8"/>
                  </a:lnTo>
                  <a:lnTo>
                    <a:pt x="177" y="232"/>
                  </a:lnTo>
                  <a:lnTo>
                    <a:pt x="191" y="239"/>
                  </a:lnTo>
                  <a:lnTo>
                    <a:pt x="184" y="225"/>
                  </a:lnTo>
                  <a:lnTo>
                    <a:pt x="177" y="228"/>
                  </a:lnTo>
                  <a:lnTo>
                    <a:pt x="175" y="232"/>
                  </a:lnTo>
                  <a:lnTo>
                    <a:pt x="171" y="237"/>
                  </a:lnTo>
                  <a:lnTo>
                    <a:pt x="184" y="246"/>
                  </a:lnTo>
                  <a:lnTo>
                    <a:pt x="173" y="235"/>
                  </a:lnTo>
                  <a:lnTo>
                    <a:pt x="170" y="239"/>
                  </a:lnTo>
                  <a:lnTo>
                    <a:pt x="180" y="249"/>
                  </a:lnTo>
                  <a:lnTo>
                    <a:pt x="173" y="235"/>
                  </a:lnTo>
                  <a:lnTo>
                    <a:pt x="166" y="239"/>
                  </a:lnTo>
                  <a:lnTo>
                    <a:pt x="164" y="242"/>
                  </a:lnTo>
                  <a:lnTo>
                    <a:pt x="161" y="247"/>
                  </a:lnTo>
                  <a:lnTo>
                    <a:pt x="159" y="249"/>
                  </a:lnTo>
                  <a:lnTo>
                    <a:pt x="157" y="253"/>
                  </a:lnTo>
                  <a:lnTo>
                    <a:pt x="171" y="260"/>
                  </a:lnTo>
                  <a:lnTo>
                    <a:pt x="163" y="247"/>
                  </a:lnTo>
                  <a:lnTo>
                    <a:pt x="156" y="253"/>
                  </a:lnTo>
                  <a:lnTo>
                    <a:pt x="152" y="256"/>
                  </a:lnTo>
                  <a:lnTo>
                    <a:pt x="154" y="254"/>
                  </a:lnTo>
                  <a:lnTo>
                    <a:pt x="135" y="274"/>
                  </a:lnTo>
                  <a:lnTo>
                    <a:pt x="145" y="284"/>
                  </a:lnTo>
                  <a:lnTo>
                    <a:pt x="138" y="270"/>
                  </a:lnTo>
                  <a:lnTo>
                    <a:pt x="131" y="274"/>
                  </a:lnTo>
                  <a:lnTo>
                    <a:pt x="131" y="275"/>
                  </a:lnTo>
                  <a:lnTo>
                    <a:pt x="124" y="282"/>
                  </a:lnTo>
                  <a:lnTo>
                    <a:pt x="135" y="293"/>
                  </a:lnTo>
                  <a:lnTo>
                    <a:pt x="128" y="279"/>
                  </a:lnTo>
                  <a:lnTo>
                    <a:pt x="121" y="282"/>
                  </a:lnTo>
                  <a:lnTo>
                    <a:pt x="121" y="284"/>
                  </a:lnTo>
                  <a:lnTo>
                    <a:pt x="109" y="296"/>
                  </a:lnTo>
                  <a:lnTo>
                    <a:pt x="119" y="307"/>
                  </a:lnTo>
                  <a:lnTo>
                    <a:pt x="112" y="293"/>
                  </a:lnTo>
                  <a:lnTo>
                    <a:pt x="109" y="295"/>
                  </a:lnTo>
                  <a:lnTo>
                    <a:pt x="107" y="296"/>
                  </a:lnTo>
                  <a:lnTo>
                    <a:pt x="100" y="302"/>
                  </a:lnTo>
                  <a:lnTo>
                    <a:pt x="96" y="305"/>
                  </a:lnTo>
                  <a:lnTo>
                    <a:pt x="98" y="303"/>
                  </a:lnTo>
                  <a:lnTo>
                    <a:pt x="93" y="309"/>
                  </a:lnTo>
                  <a:lnTo>
                    <a:pt x="103" y="319"/>
                  </a:lnTo>
                  <a:lnTo>
                    <a:pt x="96" y="305"/>
                  </a:lnTo>
                  <a:lnTo>
                    <a:pt x="89" y="309"/>
                  </a:lnTo>
                  <a:lnTo>
                    <a:pt x="89" y="310"/>
                  </a:lnTo>
                  <a:lnTo>
                    <a:pt x="86" y="314"/>
                  </a:lnTo>
                  <a:lnTo>
                    <a:pt x="96" y="324"/>
                  </a:lnTo>
                  <a:lnTo>
                    <a:pt x="89" y="310"/>
                  </a:lnTo>
                  <a:lnTo>
                    <a:pt x="79" y="316"/>
                  </a:lnTo>
                  <a:lnTo>
                    <a:pt x="79" y="317"/>
                  </a:lnTo>
                  <a:lnTo>
                    <a:pt x="77" y="319"/>
                  </a:lnTo>
                  <a:lnTo>
                    <a:pt x="88" y="329"/>
                  </a:lnTo>
                  <a:lnTo>
                    <a:pt x="79" y="317"/>
                  </a:lnTo>
                  <a:lnTo>
                    <a:pt x="72" y="323"/>
                  </a:lnTo>
                  <a:lnTo>
                    <a:pt x="81" y="335"/>
                  </a:lnTo>
                  <a:lnTo>
                    <a:pt x="74" y="321"/>
                  </a:lnTo>
                  <a:lnTo>
                    <a:pt x="63" y="326"/>
                  </a:lnTo>
                  <a:lnTo>
                    <a:pt x="63" y="328"/>
                  </a:lnTo>
                  <a:lnTo>
                    <a:pt x="58" y="333"/>
                  </a:lnTo>
                  <a:lnTo>
                    <a:pt x="68" y="343"/>
                  </a:lnTo>
                  <a:lnTo>
                    <a:pt x="61" y="329"/>
                  </a:lnTo>
                  <a:lnTo>
                    <a:pt x="47" y="336"/>
                  </a:lnTo>
                  <a:lnTo>
                    <a:pt x="47" y="338"/>
                  </a:lnTo>
                  <a:lnTo>
                    <a:pt x="44" y="342"/>
                  </a:lnTo>
                  <a:lnTo>
                    <a:pt x="54" y="352"/>
                  </a:lnTo>
                  <a:lnTo>
                    <a:pt x="47" y="338"/>
                  </a:lnTo>
                  <a:lnTo>
                    <a:pt x="40" y="342"/>
                  </a:lnTo>
                  <a:lnTo>
                    <a:pt x="40" y="343"/>
                  </a:lnTo>
                  <a:lnTo>
                    <a:pt x="39" y="345"/>
                  </a:lnTo>
                  <a:lnTo>
                    <a:pt x="49" y="356"/>
                  </a:lnTo>
                  <a:lnTo>
                    <a:pt x="42" y="342"/>
                  </a:lnTo>
                  <a:lnTo>
                    <a:pt x="21" y="352"/>
                  </a:lnTo>
                  <a:lnTo>
                    <a:pt x="21" y="354"/>
                  </a:lnTo>
                  <a:lnTo>
                    <a:pt x="20" y="356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2" y="363"/>
                  </a:lnTo>
                  <a:lnTo>
                    <a:pt x="2" y="364"/>
                  </a:lnTo>
                  <a:lnTo>
                    <a:pt x="0" y="366"/>
                  </a:lnTo>
                  <a:lnTo>
                    <a:pt x="11" y="377"/>
                  </a:lnTo>
                  <a:lnTo>
                    <a:pt x="4" y="363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233"/>
            <p:cNvSpPr>
              <a:spLocks/>
            </p:cNvSpPr>
            <p:nvPr/>
          </p:nvSpPr>
          <p:spPr bwMode="auto">
            <a:xfrm>
              <a:off x="2644" y="1969"/>
              <a:ext cx="183" cy="563"/>
            </a:xfrm>
            <a:custGeom>
              <a:avLst/>
              <a:gdLst>
                <a:gd name="T0" fmla="*/ 35 w 365"/>
                <a:gd name="T1" fmla="*/ 1115 h 1126"/>
                <a:gd name="T2" fmla="*/ 61 w 365"/>
                <a:gd name="T3" fmla="*/ 1057 h 1126"/>
                <a:gd name="T4" fmla="*/ 77 w 365"/>
                <a:gd name="T5" fmla="*/ 1023 h 1126"/>
                <a:gd name="T6" fmla="*/ 84 w 365"/>
                <a:gd name="T7" fmla="*/ 1000 h 1126"/>
                <a:gd name="T8" fmla="*/ 90 w 365"/>
                <a:gd name="T9" fmla="*/ 988 h 1126"/>
                <a:gd name="T10" fmla="*/ 101 w 365"/>
                <a:gd name="T11" fmla="*/ 963 h 1126"/>
                <a:gd name="T12" fmla="*/ 92 w 365"/>
                <a:gd name="T13" fmla="*/ 939 h 1126"/>
                <a:gd name="T14" fmla="*/ 131 w 365"/>
                <a:gd name="T15" fmla="*/ 886 h 1126"/>
                <a:gd name="T16" fmla="*/ 143 w 365"/>
                <a:gd name="T17" fmla="*/ 850 h 1126"/>
                <a:gd name="T18" fmla="*/ 152 w 365"/>
                <a:gd name="T19" fmla="*/ 817 h 1126"/>
                <a:gd name="T20" fmla="*/ 150 w 365"/>
                <a:gd name="T21" fmla="*/ 773 h 1126"/>
                <a:gd name="T22" fmla="*/ 155 w 365"/>
                <a:gd name="T23" fmla="*/ 754 h 1126"/>
                <a:gd name="T24" fmla="*/ 190 w 365"/>
                <a:gd name="T25" fmla="*/ 696 h 1126"/>
                <a:gd name="T26" fmla="*/ 197 w 365"/>
                <a:gd name="T27" fmla="*/ 673 h 1126"/>
                <a:gd name="T28" fmla="*/ 207 w 365"/>
                <a:gd name="T29" fmla="*/ 639 h 1126"/>
                <a:gd name="T30" fmla="*/ 204 w 365"/>
                <a:gd name="T31" fmla="*/ 590 h 1126"/>
                <a:gd name="T32" fmla="*/ 227 w 365"/>
                <a:gd name="T33" fmla="*/ 567 h 1126"/>
                <a:gd name="T34" fmla="*/ 256 w 365"/>
                <a:gd name="T35" fmla="*/ 464 h 1126"/>
                <a:gd name="T36" fmla="*/ 262 w 365"/>
                <a:gd name="T37" fmla="*/ 440 h 1126"/>
                <a:gd name="T38" fmla="*/ 276 w 365"/>
                <a:gd name="T39" fmla="*/ 384 h 1126"/>
                <a:gd name="T40" fmla="*/ 269 w 365"/>
                <a:gd name="T41" fmla="*/ 344 h 1126"/>
                <a:gd name="T42" fmla="*/ 296 w 365"/>
                <a:gd name="T43" fmla="*/ 296 h 1126"/>
                <a:gd name="T44" fmla="*/ 307 w 365"/>
                <a:gd name="T45" fmla="*/ 258 h 1126"/>
                <a:gd name="T46" fmla="*/ 300 w 365"/>
                <a:gd name="T47" fmla="*/ 211 h 1126"/>
                <a:gd name="T48" fmla="*/ 333 w 365"/>
                <a:gd name="T49" fmla="*/ 145 h 1126"/>
                <a:gd name="T50" fmla="*/ 352 w 365"/>
                <a:gd name="T51" fmla="*/ 61 h 1126"/>
                <a:gd name="T52" fmla="*/ 324 w 365"/>
                <a:gd name="T53" fmla="*/ 42 h 1126"/>
                <a:gd name="T54" fmla="*/ 305 w 365"/>
                <a:gd name="T55" fmla="*/ 125 h 1126"/>
                <a:gd name="T56" fmla="*/ 289 w 365"/>
                <a:gd name="T57" fmla="*/ 195 h 1126"/>
                <a:gd name="T58" fmla="*/ 298 w 365"/>
                <a:gd name="T59" fmla="*/ 225 h 1126"/>
                <a:gd name="T60" fmla="*/ 276 w 365"/>
                <a:gd name="T61" fmla="*/ 255 h 1126"/>
                <a:gd name="T62" fmla="*/ 262 w 365"/>
                <a:gd name="T63" fmla="*/ 316 h 1126"/>
                <a:gd name="T64" fmla="*/ 246 w 365"/>
                <a:gd name="T65" fmla="*/ 370 h 1126"/>
                <a:gd name="T66" fmla="*/ 232 w 365"/>
                <a:gd name="T67" fmla="*/ 431 h 1126"/>
                <a:gd name="T68" fmla="*/ 225 w 365"/>
                <a:gd name="T69" fmla="*/ 457 h 1126"/>
                <a:gd name="T70" fmla="*/ 197 w 365"/>
                <a:gd name="T71" fmla="*/ 553 h 1126"/>
                <a:gd name="T72" fmla="*/ 193 w 365"/>
                <a:gd name="T73" fmla="*/ 574 h 1126"/>
                <a:gd name="T74" fmla="*/ 180 w 365"/>
                <a:gd name="T75" fmla="*/ 618 h 1126"/>
                <a:gd name="T76" fmla="*/ 185 w 365"/>
                <a:gd name="T77" fmla="*/ 658 h 1126"/>
                <a:gd name="T78" fmla="*/ 178 w 365"/>
                <a:gd name="T79" fmla="*/ 680 h 1126"/>
                <a:gd name="T80" fmla="*/ 173 w 365"/>
                <a:gd name="T81" fmla="*/ 701 h 1126"/>
                <a:gd name="T82" fmla="*/ 153 w 365"/>
                <a:gd name="T83" fmla="*/ 764 h 1126"/>
                <a:gd name="T84" fmla="*/ 125 w 365"/>
                <a:gd name="T85" fmla="*/ 799 h 1126"/>
                <a:gd name="T86" fmla="*/ 120 w 365"/>
                <a:gd name="T87" fmla="*/ 818 h 1126"/>
                <a:gd name="T88" fmla="*/ 103 w 365"/>
                <a:gd name="T89" fmla="*/ 867 h 1126"/>
                <a:gd name="T90" fmla="*/ 84 w 365"/>
                <a:gd name="T91" fmla="*/ 920 h 1126"/>
                <a:gd name="T92" fmla="*/ 75 w 365"/>
                <a:gd name="T93" fmla="*/ 944 h 1126"/>
                <a:gd name="T94" fmla="*/ 64 w 365"/>
                <a:gd name="T95" fmla="*/ 968 h 1126"/>
                <a:gd name="T96" fmla="*/ 57 w 365"/>
                <a:gd name="T97" fmla="*/ 984 h 1126"/>
                <a:gd name="T98" fmla="*/ 66 w 365"/>
                <a:gd name="T99" fmla="*/ 1005 h 1126"/>
                <a:gd name="T100" fmla="*/ 59 w 365"/>
                <a:gd name="T101" fmla="*/ 1021 h 1126"/>
                <a:gd name="T102" fmla="*/ 33 w 365"/>
                <a:gd name="T103" fmla="*/ 1044 h 1126"/>
                <a:gd name="T104" fmla="*/ 7 w 365"/>
                <a:gd name="T105" fmla="*/ 109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" h="1126">
                  <a:moveTo>
                    <a:pt x="0" y="1112"/>
                  </a:moveTo>
                  <a:lnTo>
                    <a:pt x="28" y="1126"/>
                  </a:lnTo>
                  <a:lnTo>
                    <a:pt x="31" y="1119"/>
                  </a:lnTo>
                  <a:lnTo>
                    <a:pt x="17" y="1112"/>
                  </a:lnTo>
                  <a:lnTo>
                    <a:pt x="31" y="1120"/>
                  </a:lnTo>
                  <a:lnTo>
                    <a:pt x="35" y="1115"/>
                  </a:lnTo>
                  <a:lnTo>
                    <a:pt x="35" y="1113"/>
                  </a:lnTo>
                  <a:lnTo>
                    <a:pt x="43" y="1096"/>
                  </a:lnTo>
                  <a:lnTo>
                    <a:pt x="45" y="1089"/>
                  </a:lnTo>
                  <a:lnTo>
                    <a:pt x="29" y="1085"/>
                  </a:lnTo>
                  <a:lnTo>
                    <a:pt x="43" y="1092"/>
                  </a:lnTo>
                  <a:lnTo>
                    <a:pt x="61" y="1057"/>
                  </a:lnTo>
                  <a:lnTo>
                    <a:pt x="63" y="1056"/>
                  </a:lnTo>
                  <a:lnTo>
                    <a:pt x="68" y="1040"/>
                  </a:lnTo>
                  <a:lnTo>
                    <a:pt x="52" y="1035"/>
                  </a:lnTo>
                  <a:lnTo>
                    <a:pt x="66" y="1042"/>
                  </a:lnTo>
                  <a:lnTo>
                    <a:pt x="73" y="1028"/>
                  </a:lnTo>
                  <a:lnTo>
                    <a:pt x="77" y="1023"/>
                  </a:lnTo>
                  <a:lnTo>
                    <a:pt x="75" y="1028"/>
                  </a:lnTo>
                  <a:lnTo>
                    <a:pt x="78" y="1019"/>
                  </a:lnTo>
                  <a:lnTo>
                    <a:pt x="63" y="1012"/>
                  </a:lnTo>
                  <a:lnTo>
                    <a:pt x="77" y="1019"/>
                  </a:lnTo>
                  <a:lnTo>
                    <a:pt x="82" y="1009"/>
                  </a:lnTo>
                  <a:lnTo>
                    <a:pt x="84" y="1000"/>
                  </a:lnTo>
                  <a:lnTo>
                    <a:pt x="68" y="996"/>
                  </a:lnTo>
                  <a:lnTo>
                    <a:pt x="82" y="1003"/>
                  </a:lnTo>
                  <a:lnTo>
                    <a:pt x="85" y="996"/>
                  </a:lnTo>
                  <a:lnTo>
                    <a:pt x="89" y="991"/>
                  </a:lnTo>
                  <a:lnTo>
                    <a:pt x="87" y="996"/>
                  </a:lnTo>
                  <a:lnTo>
                    <a:pt x="90" y="988"/>
                  </a:lnTo>
                  <a:lnTo>
                    <a:pt x="75" y="981"/>
                  </a:lnTo>
                  <a:lnTo>
                    <a:pt x="89" y="988"/>
                  </a:lnTo>
                  <a:lnTo>
                    <a:pt x="92" y="981"/>
                  </a:lnTo>
                  <a:lnTo>
                    <a:pt x="96" y="975"/>
                  </a:lnTo>
                  <a:lnTo>
                    <a:pt x="94" y="981"/>
                  </a:lnTo>
                  <a:lnTo>
                    <a:pt x="101" y="963"/>
                  </a:lnTo>
                  <a:lnTo>
                    <a:pt x="85" y="956"/>
                  </a:lnTo>
                  <a:lnTo>
                    <a:pt x="99" y="963"/>
                  </a:lnTo>
                  <a:lnTo>
                    <a:pt x="103" y="956"/>
                  </a:lnTo>
                  <a:lnTo>
                    <a:pt x="104" y="955"/>
                  </a:lnTo>
                  <a:lnTo>
                    <a:pt x="108" y="944"/>
                  </a:lnTo>
                  <a:lnTo>
                    <a:pt x="92" y="939"/>
                  </a:lnTo>
                  <a:lnTo>
                    <a:pt x="106" y="946"/>
                  </a:lnTo>
                  <a:lnTo>
                    <a:pt x="111" y="935"/>
                  </a:lnTo>
                  <a:lnTo>
                    <a:pt x="113" y="927"/>
                  </a:lnTo>
                  <a:lnTo>
                    <a:pt x="97" y="923"/>
                  </a:lnTo>
                  <a:lnTo>
                    <a:pt x="113" y="930"/>
                  </a:lnTo>
                  <a:lnTo>
                    <a:pt x="131" y="886"/>
                  </a:lnTo>
                  <a:lnTo>
                    <a:pt x="129" y="888"/>
                  </a:lnTo>
                  <a:lnTo>
                    <a:pt x="131" y="883"/>
                  </a:lnTo>
                  <a:lnTo>
                    <a:pt x="132" y="872"/>
                  </a:lnTo>
                  <a:lnTo>
                    <a:pt x="117" y="869"/>
                  </a:lnTo>
                  <a:lnTo>
                    <a:pt x="132" y="876"/>
                  </a:lnTo>
                  <a:lnTo>
                    <a:pt x="143" y="850"/>
                  </a:lnTo>
                  <a:lnTo>
                    <a:pt x="139" y="859"/>
                  </a:lnTo>
                  <a:lnTo>
                    <a:pt x="143" y="848"/>
                  </a:lnTo>
                  <a:lnTo>
                    <a:pt x="150" y="829"/>
                  </a:lnTo>
                  <a:lnTo>
                    <a:pt x="148" y="831"/>
                  </a:lnTo>
                  <a:lnTo>
                    <a:pt x="150" y="827"/>
                  </a:lnTo>
                  <a:lnTo>
                    <a:pt x="152" y="817"/>
                  </a:lnTo>
                  <a:lnTo>
                    <a:pt x="136" y="813"/>
                  </a:lnTo>
                  <a:lnTo>
                    <a:pt x="152" y="820"/>
                  </a:lnTo>
                  <a:lnTo>
                    <a:pt x="155" y="811"/>
                  </a:lnTo>
                  <a:lnTo>
                    <a:pt x="153" y="815"/>
                  </a:lnTo>
                  <a:lnTo>
                    <a:pt x="166" y="778"/>
                  </a:lnTo>
                  <a:lnTo>
                    <a:pt x="150" y="773"/>
                  </a:lnTo>
                  <a:lnTo>
                    <a:pt x="166" y="780"/>
                  </a:lnTo>
                  <a:lnTo>
                    <a:pt x="169" y="771"/>
                  </a:lnTo>
                  <a:lnTo>
                    <a:pt x="167" y="773"/>
                  </a:lnTo>
                  <a:lnTo>
                    <a:pt x="169" y="768"/>
                  </a:lnTo>
                  <a:lnTo>
                    <a:pt x="171" y="757"/>
                  </a:lnTo>
                  <a:lnTo>
                    <a:pt x="155" y="754"/>
                  </a:lnTo>
                  <a:lnTo>
                    <a:pt x="171" y="759"/>
                  </a:lnTo>
                  <a:lnTo>
                    <a:pt x="188" y="707"/>
                  </a:lnTo>
                  <a:lnTo>
                    <a:pt x="188" y="705"/>
                  </a:lnTo>
                  <a:lnTo>
                    <a:pt x="190" y="693"/>
                  </a:lnTo>
                  <a:lnTo>
                    <a:pt x="174" y="689"/>
                  </a:lnTo>
                  <a:lnTo>
                    <a:pt x="190" y="696"/>
                  </a:lnTo>
                  <a:lnTo>
                    <a:pt x="193" y="687"/>
                  </a:lnTo>
                  <a:lnTo>
                    <a:pt x="192" y="691"/>
                  </a:lnTo>
                  <a:lnTo>
                    <a:pt x="193" y="686"/>
                  </a:lnTo>
                  <a:lnTo>
                    <a:pt x="197" y="673"/>
                  </a:lnTo>
                  <a:lnTo>
                    <a:pt x="181" y="668"/>
                  </a:lnTo>
                  <a:lnTo>
                    <a:pt x="197" y="673"/>
                  </a:lnTo>
                  <a:lnTo>
                    <a:pt x="200" y="663"/>
                  </a:lnTo>
                  <a:lnTo>
                    <a:pt x="197" y="673"/>
                  </a:lnTo>
                  <a:lnTo>
                    <a:pt x="200" y="663"/>
                  </a:lnTo>
                  <a:lnTo>
                    <a:pt x="207" y="640"/>
                  </a:lnTo>
                  <a:lnTo>
                    <a:pt x="206" y="642"/>
                  </a:lnTo>
                  <a:lnTo>
                    <a:pt x="207" y="639"/>
                  </a:lnTo>
                  <a:lnTo>
                    <a:pt x="209" y="628"/>
                  </a:lnTo>
                  <a:lnTo>
                    <a:pt x="193" y="625"/>
                  </a:lnTo>
                  <a:lnTo>
                    <a:pt x="209" y="630"/>
                  </a:lnTo>
                  <a:lnTo>
                    <a:pt x="216" y="607"/>
                  </a:lnTo>
                  <a:lnTo>
                    <a:pt x="220" y="595"/>
                  </a:lnTo>
                  <a:lnTo>
                    <a:pt x="204" y="590"/>
                  </a:lnTo>
                  <a:lnTo>
                    <a:pt x="220" y="595"/>
                  </a:lnTo>
                  <a:lnTo>
                    <a:pt x="223" y="584"/>
                  </a:lnTo>
                  <a:lnTo>
                    <a:pt x="221" y="590"/>
                  </a:lnTo>
                  <a:lnTo>
                    <a:pt x="223" y="584"/>
                  </a:lnTo>
                  <a:lnTo>
                    <a:pt x="227" y="572"/>
                  </a:lnTo>
                  <a:lnTo>
                    <a:pt x="227" y="567"/>
                  </a:lnTo>
                  <a:lnTo>
                    <a:pt x="227" y="571"/>
                  </a:lnTo>
                  <a:lnTo>
                    <a:pt x="228" y="558"/>
                  </a:lnTo>
                  <a:lnTo>
                    <a:pt x="213" y="555"/>
                  </a:lnTo>
                  <a:lnTo>
                    <a:pt x="228" y="560"/>
                  </a:lnTo>
                  <a:lnTo>
                    <a:pt x="235" y="537"/>
                  </a:lnTo>
                  <a:lnTo>
                    <a:pt x="256" y="464"/>
                  </a:lnTo>
                  <a:lnTo>
                    <a:pt x="256" y="459"/>
                  </a:lnTo>
                  <a:lnTo>
                    <a:pt x="256" y="462"/>
                  </a:lnTo>
                  <a:lnTo>
                    <a:pt x="258" y="450"/>
                  </a:lnTo>
                  <a:lnTo>
                    <a:pt x="242" y="447"/>
                  </a:lnTo>
                  <a:lnTo>
                    <a:pt x="258" y="452"/>
                  </a:lnTo>
                  <a:lnTo>
                    <a:pt x="262" y="440"/>
                  </a:lnTo>
                  <a:lnTo>
                    <a:pt x="260" y="445"/>
                  </a:lnTo>
                  <a:lnTo>
                    <a:pt x="265" y="424"/>
                  </a:lnTo>
                  <a:lnTo>
                    <a:pt x="249" y="420"/>
                  </a:lnTo>
                  <a:lnTo>
                    <a:pt x="265" y="42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76" y="387"/>
                  </a:lnTo>
                  <a:lnTo>
                    <a:pt x="277" y="375"/>
                  </a:lnTo>
                  <a:lnTo>
                    <a:pt x="262" y="372"/>
                  </a:lnTo>
                  <a:lnTo>
                    <a:pt x="277" y="375"/>
                  </a:lnTo>
                  <a:lnTo>
                    <a:pt x="284" y="347"/>
                  </a:lnTo>
                  <a:lnTo>
                    <a:pt x="269" y="344"/>
                  </a:lnTo>
                  <a:lnTo>
                    <a:pt x="284" y="349"/>
                  </a:lnTo>
                  <a:lnTo>
                    <a:pt x="291" y="324"/>
                  </a:lnTo>
                  <a:lnTo>
                    <a:pt x="289" y="330"/>
                  </a:lnTo>
                  <a:lnTo>
                    <a:pt x="296" y="302"/>
                  </a:lnTo>
                  <a:lnTo>
                    <a:pt x="295" y="309"/>
                  </a:lnTo>
                  <a:lnTo>
                    <a:pt x="296" y="296"/>
                  </a:lnTo>
                  <a:lnTo>
                    <a:pt x="281" y="293"/>
                  </a:lnTo>
                  <a:lnTo>
                    <a:pt x="296" y="296"/>
                  </a:lnTo>
                  <a:lnTo>
                    <a:pt x="303" y="269"/>
                  </a:lnTo>
                  <a:lnTo>
                    <a:pt x="288" y="265"/>
                  </a:lnTo>
                  <a:lnTo>
                    <a:pt x="303" y="270"/>
                  </a:lnTo>
                  <a:lnTo>
                    <a:pt x="307" y="258"/>
                  </a:lnTo>
                  <a:lnTo>
                    <a:pt x="305" y="263"/>
                  </a:lnTo>
                  <a:lnTo>
                    <a:pt x="314" y="228"/>
                  </a:lnTo>
                  <a:lnTo>
                    <a:pt x="314" y="223"/>
                  </a:lnTo>
                  <a:lnTo>
                    <a:pt x="314" y="227"/>
                  </a:lnTo>
                  <a:lnTo>
                    <a:pt x="316" y="213"/>
                  </a:lnTo>
                  <a:lnTo>
                    <a:pt x="300" y="211"/>
                  </a:lnTo>
                  <a:lnTo>
                    <a:pt x="316" y="216"/>
                  </a:lnTo>
                  <a:lnTo>
                    <a:pt x="319" y="204"/>
                  </a:lnTo>
                  <a:lnTo>
                    <a:pt x="317" y="209"/>
                  </a:lnTo>
                  <a:lnTo>
                    <a:pt x="333" y="146"/>
                  </a:lnTo>
                  <a:lnTo>
                    <a:pt x="333" y="141"/>
                  </a:lnTo>
                  <a:lnTo>
                    <a:pt x="333" y="145"/>
                  </a:lnTo>
                  <a:lnTo>
                    <a:pt x="335" y="131"/>
                  </a:lnTo>
                  <a:lnTo>
                    <a:pt x="319" y="129"/>
                  </a:lnTo>
                  <a:lnTo>
                    <a:pt x="335" y="132"/>
                  </a:lnTo>
                  <a:lnTo>
                    <a:pt x="352" y="63"/>
                  </a:lnTo>
                  <a:lnTo>
                    <a:pt x="352" y="57"/>
                  </a:lnTo>
                  <a:lnTo>
                    <a:pt x="352" y="61"/>
                  </a:lnTo>
                  <a:lnTo>
                    <a:pt x="354" y="47"/>
                  </a:lnTo>
                  <a:lnTo>
                    <a:pt x="338" y="45"/>
                  </a:lnTo>
                  <a:lnTo>
                    <a:pt x="354" y="49"/>
                  </a:lnTo>
                  <a:lnTo>
                    <a:pt x="365" y="7"/>
                  </a:lnTo>
                  <a:lnTo>
                    <a:pt x="335" y="0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3"/>
                  </a:lnTo>
                  <a:lnTo>
                    <a:pt x="321" y="57"/>
                  </a:lnTo>
                  <a:lnTo>
                    <a:pt x="337" y="59"/>
                  </a:lnTo>
                  <a:lnTo>
                    <a:pt x="323" y="56"/>
                  </a:lnTo>
                  <a:lnTo>
                    <a:pt x="305" y="125"/>
                  </a:lnTo>
                  <a:lnTo>
                    <a:pt x="303" y="131"/>
                  </a:lnTo>
                  <a:lnTo>
                    <a:pt x="303" y="127"/>
                  </a:lnTo>
                  <a:lnTo>
                    <a:pt x="302" y="141"/>
                  </a:lnTo>
                  <a:lnTo>
                    <a:pt x="317" y="143"/>
                  </a:lnTo>
                  <a:lnTo>
                    <a:pt x="303" y="139"/>
                  </a:lnTo>
                  <a:lnTo>
                    <a:pt x="289" y="195"/>
                  </a:lnTo>
                  <a:lnTo>
                    <a:pt x="303" y="199"/>
                  </a:lnTo>
                  <a:lnTo>
                    <a:pt x="289" y="195"/>
                  </a:lnTo>
                  <a:lnTo>
                    <a:pt x="286" y="207"/>
                  </a:lnTo>
                  <a:lnTo>
                    <a:pt x="284" y="209"/>
                  </a:lnTo>
                  <a:lnTo>
                    <a:pt x="282" y="223"/>
                  </a:lnTo>
                  <a:lnTo>
                    <a:pt x="298" y="225"/>
                  </a:lnTo>
                  <a:lnTo>
                    <a:pt x="284" y="221"/>
                  </a:lnTo>
                  <a:lnTo>
                    <a:pt x="277" y="249"/>
                  </a:lnTo>
                  <a:lnTo>
                    <a:pt x="291" y="253"/>
                  </a:lnTo>
                  <a:lnTo>
                    <a:pt x="277" y="249"/>
                  </a:lnTo>
                  <a:lnTo>
                    <a:pt x="274" y="262"/>
                  </a:lnTo>
                  <a:lnTo>
                    <a:pt x="276" y="255"/>
                  </a:lnTo>
                  <a:lnTo>
                    <a:pt x="265" y="296"/>
                  </a:lnTo>
                  <a:lnTo>
                    <a:pt x="265" y="291"/>
                  </a:lnTo>
                  <a:lnTo>
                    <a:pt x="263" y="303"/>
                  </a:lnTo>
                  <a:lnTo>
                    <a:pt x="279" y="305"/>
                  </a:lnTo>
                  <a:lnTo>
                    <a:pt x="265" y="302"/>
                  </a:lnTo>
                  <a:lnTo>
                    <a:pt x="262" y="316"/>
                  </a:lnTo>
                  <a:lnTo>
                    <a:pt x="276" y="319"/>
                  </a:lnTo>
                  <a:lnTo>
                    <a:pt x="262" y="316"/>
                  </a:lnTo>
                  <a:lnTo>
                    <a:pt x="255" y="340"/>
                  </a:lnTo>
                  <a:lnTo>
                    <a:pt x="256" y="333"/>
                  </a:lnTo>
                  <a:lnTo>
                    <a:pt x="246" y="375"/>
                  </a:lnTo>
                  <a:lnTo>
                    <a:pt x="246" y="370"/>
                  </a:lnTo>
                  <a:lnTo>
                    <a:pt x="244" y="382"/>
                  </a:lnTo>
                  <a:lnTo>
                    <a:pt x="260" y="384"/>
                  </a:lnTo>
                  <a:lnTo>
                    <a:pt x="246" y="380"/>
                  </a:lnTo>
                  <a:lnTo>
                    <a:pt x="235" y="417"/>
                  </a:lnTo>
                  <a:lnTo>
                    <a:pt x="237" y="410"/>
                  </a:lnTo>
                  <a:lnTo>
                    <a:pt x="232" y="431"/>
                  </a:lnTo>
                  <a:lnTo>
                    <a:pt x="246" y="434"/>
                  </a:lnTo>
                  <a:lnTo>
                    <a:pt x="232" y="431"/>
                  </a:lnTo>
                  <a:lnTo>
                    <a:pt x="228" y="443"/>
                  </a:lnTo>
                  <a:lnTo>
                    <a:pt x="227" y="447"/>
                  </a:lnTo>
                  <a:lnTo>
                    <a:pt x="227" y="445"/>
                  </a:lnTo>
                  <a:lnTo>
                    <a:pt x="225" y="457"/>
                  </a:lnTo>
                  <a:lnTo>
                    <a:pt x="241" y="459"/>
                  </a:lnTo>
                  <a:lnTo>
                    <a:pt x="227" y="455"/>
                  </a:lnTo>
                  <a:lnTo>
                    <a:pt x="206" y="529"/>
                  </a:lnTo>
                  <a:lnTo>
                    <a:pt x="199" y="551"/>
                  </a:lnTo>
                  <a:lnTo>
                    <a:pt x="197" y="555"/>
                  </a:lnTo>
                  <a:lnTo>
                    <a:pt x="197" y="553"/>
                  </a:lnTo>
                  <a:lnTo>
                    <a:pt x="195" y="565"/>
                  </a:lnTo>
                  <a:lnTo>
                    <a:pt x="211" y="567"/>
                  </a:lnTo>
                  <a:lnTo>
                    <a:pt x="197" y="564"/>
                  </a:lnTo>
                  <a:lnTo>
                    <a:pt x="193" y="576"/>
                  </a:lnTo>
                  <a:lnTo>
                    <a:pt x="207" y="579"/>
                  </a:lnTo>
                  <a:lnTo>
                    <a:pt x="193" y="574"/>
                  </a:lnTo>
                  <a:lnTo>
                    <a:pt x="190" y="584"/>
                  </a:lnTo>
                  <a:lnTo>
                    <a:pt x="192" y="579"/>
                  </a:lnTo>
                  <a:lnTo>
                    <a:pt x="190" y="586"/>
                  </a:lnTo>
                  <a:lnTo>
                    <a:pt x="186" y="598"/>
                  </a:lnTo>
                  <a:lnTo>
                    <a:pt x="180" y="621"/>
                  </a:lnTo>
                  <a:lnTo>
                    <a:pt x="180" y="618"/>
                  </a:lnTo>
                  <a:lnTo>
                    <a:pt x="180" y="623"/>
                  </a:lnTo>
                  <a:lnTo>
                    <a:pt x="178" y="633"/>
                  </a:lnTo>
                  <a:lnTo>
                    <a:pt x="192" y="635"/>
                  </a:lnTo>
                  <a:lnTo>
                    <a:pt x="178" y="632"/>
                  </a:lnTo>
                  <a:lnTo>
                    <a:pt x="171" y="654"/>
                  </a:lnTo>
                  <a:lnTo>
                    <a:pt x="185" y="658"/>
                  </a:lnTo>
                  <a:lnTo>
                    <a:pt x="171" y="653"/>
                  </a:lnTo>
                  <a:lnTo>
                    <a:pt x="167" y="663"/>
                  </a:lnTo>
                  <a:lnTo>
                    <a:pt x="169" y="658"/>
                  </a:lnTo>
                  <a:lnTo>
                    <a:pt x="167" y="665"/>
                  </a:lnTo>
                  <a:lnTo>
                    <a:pt x="164" y="677"/>
                  </a:lnTo>
                  <a:lnTo>
                    <a:pt x="178" y="680"/>
                  </a:lnTo>
                  <a:lnTo>
                    <a:pt x="164" y="675"/>
                  </a:lnTo>
                  <a:lnTo>
                    <a:pt x="160" y="684"/>
                  </a:lnTo>
                  <a:lnTo>
                    <a:pt x="159" y="684"/>
                  </a:lnTo>
                  <a:lnTo>
                    <a:pt x="159" y="687"/>
                  </a:lnTo>
                  <a:lnTo>
                    <a:pt x="157" y="700"/>
                  </a:lnTo>
                  <a:lnTo>
                    <a:pt x="173" y="701"/>
                  </a:lnTo>
                  <a:lnTo>
                    <a:pt x="159" y="696"/>
                  </a:lnTo>
                  <a:lnTo>
                    <a:pt x="141" y="749"/>
                  </a:lnTo>
                  <a:lnTo>
                    <a:pt x="141" y="747"/>
                  </a:lnTo>
                  <a:lnTo>
                    <a:pt x="141" y="752"/>
                  </a:lnTo>
                  <a:lnTo>
                    <a:pt x="139" y="763"/>
                  </a:lnTo>
                  <a:lnTo>
                    <a:pt x="153" y="764"/>
                  </a:lnTo>
                  <a:lnTo>
                    <a:pt x="139" y="759"/>
                  </a:lnTo>
                  <a:lnTo>
                    <a:pt x="136" y="768"/>
                  </a:lnTo>
                  <a:lnTo>
                    <a:pt x="138" y="763"/>
                  </a:lnTo>
                  <a:lnTo>
                    <a:pt x="125" y="799"/>
                  </a:lnTo>
                  <a:lnTo>
                    <a:pt x="139" y="804"/>
                  </a:lnTo>
                  <a:lnTo>
                    <a:pt x="125" y="799"/>
                  </a:lnTo>
                  <a:lnTo>
                    <a:pt x="122" y="808"/>
                  </a:lnTo>
                  <a:lnTo>
                    <a:pt x="122" y="804"/>
                  </a:lnTo>
                  <a:lnTo>
                    <a:pt x="122" y="811"/>
                  </a:lnTo>
                  <a:lnTo>
                    <a:pt x="120" y="822"/>
                  </a:lnTo>
                  <a:lnTo>
                    <a:pt x="134" y="824"/>
                  </a:lnTo>
                  <a:lnTo>
                    <a:pt x="120" y="818"/>
                  </a:lnTo>
                  <a:lnTo>
                    <a:pt x="113" y="838"/>
                  </a:lnTo>
                  <a:lnTo>
                    <a:pt x="127" y="843"/>
                  </a:lnTo>
                  <a:lnTo>
                    <a:pt x="113" y="838"/>
                  </a:lnTo>
                  <a:lnTo>
                    <a:pt x="103" y="864"/>
                  </a:lnTo>
                  <a:lnTo>
                    <a:pt x="103" y="860"/>
                  </a:lnTo>
                  <a:lnTo>
                    <a:pt x="103" y="867"/>
                  </a:lnTo>
                  <a:lnTo>
                    <a:pt x="101" y="878"/>
                  </a:lnTo>
                  <a:lnTo>
                    <a:pt x="115" y="879"/>
                  </a:lnTo>
                  <a:lnTo>
                    <a:pt x="101" y="874"/>
                  </a:lnTo>
                  <a:lnTo>
                    <a:pt x="84" y="918"/>
                  </a:lnTo>
                  <a:lnTo>
                    <a:pt x="84" y="914"/>
                  </a:lnTo>
                  <a:lnTo>
                    <a:pt x="84" y="920"/>
                  </a:lnTo>
                  <a:lnTo>
                    <a:pt x="82" y="928"/>
                  </a:lnTo>
                  <a:lnTo>
                    <a:pt x="96" y="932"/>
                  </a:lnTo>
                  <a:lnTo>
                    <a:pt x="82" y="925"/>
                  </a:lnTo>
                  <a:lnTo>
                    <a:pt x="78" y="932"/>
                  </a:lnTo>
                  <a:lnTo>
                    <a:pt x="78" y="934"/>
                  </a:lnTo>
                  <a:lnTo>
                    <a:pt x="75" y="944"/>
                  </a:lnTo>
                  <a:lnTo>
                    <a:pt x="89" y="949"/>
                  </a:lnTo>
                  <a:lnTo>
                    <a:pt x="75" y="942"/>
                  </a:lnTo>
                  <a:lnTo>
                    <a:pt x="71" y="949"/>
                  </a:lnTo>
                  <a:lnTo>
                    <a:pt x="70" y="955"/>
                  </a:lnTo>
                  <a:lnTo>
                    <a:pt x="71" y="951"/>
                  </a:lnTo>
                  <a:lnTo>
                    <a:pt x="64" y="968"/>
                  </a:lnTo>
                  <a:lnTo>
                    <a:pt x="78" y="974"/>
                  </a:lnTo>
                  <a:lnTo>
                    <a:pt x="64" y="967"/>
                  </a:lnTo>
                  <a:lnTo>
                    <a:pt x="61" y="974"/>
                  </a:lnTo>
                  <a:lnTo>
                    <a:pt x="59" y="979"/>
                  </a:lnTo>
                  <a:lnTo>
                    <a:pt x="61" y="975"/>
                  </a:lnTo>
                  <a:lnTo>
                    <a:pt x="57" y="984"/>
                  </a:lnTo>
                  <a:lnTo>
                    <a:pt x="71" y="989"/>
                  </a:lnTo>
                  <a:lnTo>
                    <a:pt x="57" y="982"/>
                  </a:lnTo>
                  <a:lnTo>
                    <a:pt x="54" y="989"/>
                  </a:lnTo>
                  <a:lnTo>
                    <a:pt x="54" y="993"/>
                  </a:lnTo>
                  <a:lnTo>
                    <a:pt x="52" y="1002"/>
                  </a:lnTo>
                  <a:lnTo>
                    <a:pt x="66" y="1005"/>
                  </a:lnTo>
                  <a:lnTo>
                    <a:pt x="52" y="998"/>
                  </a:lnTo>
                  <a:lnTo>
                    <a:pt x="49" y="1005"/>
                  </a:lnTo>
                  <a:lnTo>
                    <a:pt x="47" y="1010"/>
                  </a:lnTo>
                  <a:lnTo>
                    <a:pt x="49" y="1007"/>
                  </a:lnTo>
                  <a:lnTo>
                    <a:pt x="45" y="1016"/>
                  </a:lnTo>
                  <a:lnTo>
                    <a:pt x="59" y="1021"/>
                  </a:lnTo>
                  <a:lnTo>
                    <a:pt x="45" y="1014"/>
                  </a:lnTo>
                  <a:lnTo>
                    <a:pt x="38" y="1028"/>
                  </a:lnTo>
                  <a:lnTo>
                    <a:pt x="38" y="1030"/>
                  </a:lnTo>
                  <a:lnTo>
                    <a:pt x="33" y="1045"/>
                  </a:lnTo>
                  <a:lnTo>
                    <a:pt x="47" y="1051"/>
                  </a:lnTo>
                  <a:lnTo>
                    <a:pt x="33" y="1044"/>
                  </a:lnTo>
                  <a:lnTo>
                    <a:pt x="15" y="1078"/>
                  </a:lnTo>
                  <a:lnTo>
                    <a:pt x="15" y="1082"/>
                  </a:lnTo>
                  <a:lnTo>
                    <a:pt x="14" y="1089"/>
                  </a:lnTo>
                  <a:lnTo>
                    <a:pt x="28" y="1092"/>
                  </a:lnTo>
                  <a:lnTo>
                    <a:pt x="14" y="1085"/>
                  </a:lnTo>
                  <a:lnTo>
                    <a:pt x="7" y="1099"/>
                  </a:lnTo>
                  <a:lnTo>
                    <a:pt x="21" y="1106"/>
                  </a:lnTo>
                  <a:lnTo>
                    <a:pt x="8" y="1098"/>
                  </a:lnTo>
                  <a:lnTo>
                    <a:pt x="5" y="1103"/>
                  </a:lnTo>
                  <a:lnTo>
                    <a:pt x="3" y="1105"/>
                  </a:lnTo>
                  <a:lnTo>
                    <a:pt x="0" y="111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234"/>
            <p:cNvSpPr>
              <a:spLocks/>
            </p:cNvSpPr>
            <p:nvPr/>
          </p:nvSpPr>
          <p:spPr bwMode="auto">
            <a:xfrm>
              <a:off x="2812" y="1398"/>
              <a:ext cx="180" cy="574"/>
            </a:xfrm>
            <a:custGeom>
              <a:avLst/>
              <a:gdLst>
                <a:gd name="T0" fmla="*/ 59 w 359"/>
                <a:gd name="T1" fmla="*/ 1020 h 1149"/>
                <a:gd name="T2" fmla="*/ 68 w 359"/>
                <a:gd name="T3" fmla="*/ 978 h 1149"/>
                <a:gd name="T4" fmla="*/ 78 w 359"/>
                <a:gd name="T5" fmla="*/ 936 h 1149"/>
                <a:gd name="T6" fmla="*/ 87 w 359"/>
                <a:gd name="T7" fmla="*/ 892 h 1149"/>
                <a:gd name="T8" fmla="*/ 91 w 359"/>
                <a:gd name="T9" fmla="*/ 803 h 1149"/>
                <a:gd name="T10" fmla="*/ 110 w 359"/>
                <a:gd name="T11" fmla="*/ 719 h 1149"/>
                <a:gd name="T12" fmla="*/ 152 w 359"/>
                <a:gd name="T13" fmla="*/ 615 h 1149"/>
                <a:gd name="T14" fmla="*/ 143 w 359"/>
                <a:gd name="T15" fmla="*/ 585 h 1149"/>
                <a:gd name="T16" fmla="*/ 164 w 359"/>
                <a:gd name="T17" fmla="*/ 562 h 1149"/>
                <a:gd name="T18" fmla="*/ 178 w 359"/>
                <a:gd name="T19" fmla="*/ 510 h 1149"/>
                <a:gd name="T20" fmla="*/ 183 w 359"/>
                <a:gd name="T21" fmla="*/ 485 h 1149"/>
                <a:gd name="T22" fmla="*/ 190 w 359"/>
                <a:gd name="T23" fmla="*/ 461 h 1149"/>
                <a:gd name="T24" fmla="*/ 204 w 359"/>
                <a:gd name="T25" fmla="*/ 416 h 1149"/>
                <a:gd name="T26" fmla="*/ 213 w 359"/>
                <a:gd name="T27" fmla="*/ 379 h 1149"/>
                <a:gd name="T28" fmla="*/ 223 w 359"/>
                <a:gd name="T29" fmla="*/ 346 h 1149"/>
                <a:gd name="T30" fmla="*/ 213 w 359"/>
                <a:gd name="T31" fmla="*/ 318 h 1149"/>
                <a:gd name="T32" fmla="*/ 232 w 359"/>
                <a:gd name="T33" fmla="*/ 257 h 1149"/>
                <a:gd name="T34" fmla="*/ 262 w 359"/>
                <a:gd name="T35" fmla="*/ 225 h 1149"/>
                <a:gd name="T36" fmla="*/ 251 w 359"/>
                <a:gd name="T37" fmla="*/ 199 h 1149"/>
                <a:gd name="T38" fmla="*/ 286 w 359"/>
                <a:gd name="T39" fmla="*/ 152 h 1149"/>
                <a:gd name="T40" fmla="*/ 293 w 359"/>
                <a:gd name="T41" fmla="*/ 140 h 1149"/>
                <a:gd name="T42" fmla="*/ 290 w 359"/>
                <a:gd name="T43" fmla="*/ 103 h 1149"/>
                <a:gd name="T44" fmla="*/ 314 w 359"/>
                <a:gd name="T45" fmla="*/ 93 h 1149"/>
                <a:gd name="T46" fmla="*/ 331 w 359"/>
                <a:gd name="T47" fmla="*/ 65 h 1149"/>
                <a:gd name="T48" fmla="*/ 340 w 359"/>
                <a:gd name="T49" fmla="*/ 49 h 1149"/>
                <a:gd name="T50" fmla="*/ 333 w 359"/>
                <a:gd name="T51" fmla="*/ 32 h 1149"/>
                <a:gd name="T52" fmla="*/ 351 w 359"/>
                <a:gd name="T53" fmla="*/ 37 h 1149"/>
                <a:gd name="T54" fmla="*/ 356 w 359"/>
                <a:gd name="T55" fmla="*/ 28 h 1149"/>
                <a:gd name="T56" fmla="*/ 331 w 359"/>
                <a:gd name="T57" fmla="*/ 11 h 1149"/>
                <a:gd name="T58" fmla="*/ 321 w 359"/>
                <a:gd name="T59" fmla="*/ 23 h 1149"/>
                <a:gd name="T60" fmla="*/ 305 w 359"/>
                <a:gd name="T61" fmla="*/ 44 h 1149"/>
                <a:gd name="T62" fmla="*/ 297 w 359"/>
                <a:gd name="T63" fmla="*/ 60 h 1149"/>
                <a:gd name="T64" fmla="*/ 279 w 359"/>
                <a:gd name="T65" fmla="*/ 91 h 1149"/>
                <a:gd name="T66" fmla="*/ 270 w 359"/>
                <a:gd name="T67" fmla="*/ 114 h 1149"/>
                <a:gd name="T68" fmla="*/ 260 w 359"/>
                <a:gd name="T69" fmla="*/ 136 h 1149"/>
                <a:gd name="T70" fmla="*/ 269 w 359"/>
                <a:gd name="T71" fmla="*/ 157 h 1149"/>
                <a:gd name="T72" fmla="*/ 237 w 359"/>
                <a:gd name="T73" fmla="*/ 190 h 1149"/>
                <a:gd name="T74" fmla="*/ 246 w 359"/>
                <a:gd name="T75" fmla="*/ 218 h 1149"/>
                <a:gd name="T76" fmla="*/ 218 w 359"/>
                <a:gd name="T77" fmla="*/ 252 h 1149"/>
                <a:gd name="T78" fmla="*/ 199 w 359"/>
                <a:gd name="T79" fmla="*/ 313 h 1149"/>
                <a:gd name="T80" fmla="*/ 195 w 359"/>
                <a:gd name="T81" fmla="*/ 330 h 1149"/>
                <a:gd name="T82" fmla="*/ 185 w 359"/>
                <a:gd name="T83" fmla="*/ 363 h 1149"/>
                <a:gd name="T84" fmla="*/ 188 w 359"/>
                <a:gd name="T85" fmla="*/ 410 h 1149"/>
                <a:gd name="T86" fmla="*/ 159 w 359"/>
                <a:gd name="T87" fmla="*/ 458 h 1149"/>
                <a:gd name="T88" fmla="*/ 152 w 359"/>
                <a:gd name="T89" fmla="*/ 480 h 1149"/>
                <a:gd name="T90" fmla="*/ 145 w 359"/>
                <a:gd name="T91" fmla="*/ 517 h 1149"/>
                <a:gd name="T92" fmla="*/ 133 w 359"/>
                <a:gd name="T93" fmla="*/ 561 h 1149"/>
                <a:gd name="T94" fmla="*/ 131 w 359"/>
                <a:gd name="T95" fmla="*/ 574 h 1149"/>
                <a:gd name="T96" fmla="*/ 115 w 359"/>
                <a:gd name="T97" fmla="*/ 636 h 1149"/>
                <a:gd name="T98" fmla="*/ 94 w 359"/>
                <a:gd name="T99" fmla="*/ 718 h 1149"/>
                <a:gd name="T100" fmla="*/ 75 w 359"/>
                <a:gd name="T101" fmla="*/ 801 h 1149"/>
                <a:gd name="T102" fmla="*/ 57 w 359"/>
                <a:gd name="T103" fmla="*/ 883 h 1149"/>
                <a:gd name="T104" fmla="*/ 49 w 359"/>
                <a:gd name="T105" fmla="*/ 922 h 1149"/>
                <a:gd name="T106" fmla="*/ 33 w 359"/>
                <a:gd name="T107" fmla="*/ 1002 h 1149"/>
                <a:gd name="T108" fmla="*/ 23 w 359"/>
                <a:gd name="T109" fmla="*/ 1042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1149">
                  <a:moveTo>
                    <a:pt x="0" y="1142"/>
                  </a:moveTo>
                  <a:lnTo>
                    <a:pt x="30" y="1149"/>
                  </a:lnTo>
                  <a:lnTo>
                    <a:pt x="33" y="1135"/>
                  </a:lnTo>
                  <a:lnTo>
                    <a:pt x="42" y="1091"/>
                  </a:lnTo>
                  <a:lnTo>
                    <a:pt x="52" y="1049"/>
                  </a:lnTo>
                  <a:lnTo>
                    <a:pt x="59" y="1020"/>
                  </a:lnTo>
                  <a:lnTo>
                    <a:pt x="43" y="1016"/>
                  </a:lnTo>
                  <a:lnTo>
                    <a:pt x="59" y="1021"/>
                  </a:lnTo>
                  <a:lnTo>
                    <a:pt x="63" y="1009"/>
                  </a:lnTo>
                  <a:lnTo>
                    <a:pt x="61" y="1011"/>
                  </a:lnTo>
                  <a:lnTo>
                    <a:pt x="63" y="1007"/>
                  </a:lnTo>
                  <a:lnTo>
                    <a:pt x="68" y="978"/>
                  </a:lnTo>
                  <a:lnTo>
                    <a:pt x="52" y="974"/>
                  </a:lnTo>
                  <a:lnTo>
                    <a:pt x="68" y="978"/>
                  </a:lnTo>
                  <a:lnTo>
                    <a:pt x="71" y="964"/>
                  </a:lnTo>
                  <a:lnTo>
                    <a:pt x="78" y="934"/>
                  </a:lnTo>
                  <a:lnTo>
                    <a:pt x="63" y="931"/>
                  </a:lnTo>
                  <a:lnTo>
                    <a:pt x="78" y="936"/>
                  </a:lnTo>
                  <a:lnTo>
                    <a:pt x="82" y="924"/>
                  </a:lnTo>
                  <a:lnTo>
                    <a:pt x="80" y="925"/>
                  </a:lnTo>
                  <a:lnTo>
                    <a:pt x="82" y="922"/>
                  </a:lnTo>
                  <a:lnTo>
                    <a:pt x="87" y="892"/>
                  </a:lnTo>
                  <a:lnTo>
                    <a:pt x="71" y="889"/>
                  </a:lnTo>
                  <a:lnTo>
                    <a:pt x="87" y="892"/>
                  </a:lnTo>
                  <a:lnTo>
                    <a:pt x="101" y="836"/>
                  </a:lnTo>
                  <a:lnTo>
                    <a:pt x="105" y="821"/>
                  </a:lnTo>
                  <a:lnTo>
                    <a:pt x="105" y="814"/>
                  </a:lnTo>
                  <a:lnTo>
                    <a:pt x="105" y="819"/>
                  </a:lnTo>
                  <a:lnTo>
                    <a:pt x="106" y="805"/>
                  </a:lnTo>
                  <a:lnTo>
                    <a:pt x="91" y="803"/>
                  </a:lnTo>
                  <a:lnTo>
                    <a:pt x="106" y="807"/>
                  </a:lnTo>
                  <a:lnTo>
                    <a:pt x="124" y="737"/>
                  </a:lnTo>
                  <a:lnTo>
                    <a:pt x="124" y="732"/>
                  </a:lnTo>
                  <a:lnTo>
                    <a:pt x="124" y="735"/>
                  </a:lnTo>
                  <a:lnTo>
                    <a:pt x="126" y="721"/>
                  </a:lnTo>
                  <a:lnTo>
                    <a:pt x="110" y="719"/>
                  </a:lnTo>
                  <a:lnTo>
                    <a:pt x="126" y="725"/>
                  </a:lnTo>
                  <a:lnTo>
                    <a:pt x="129" y="712"/>
                  </a:lnTo>
                  <a:lnTo>
                    <a:pt x="127" y="718"/>
                  </a:lnTo>
                  <a:lnTo>
                    <a:pt x="139" y="669"/>
                  </a:lnTo>
                  <a:lnTo>
                    <a:pt x="145" y="643"/>
                  </a:lnTo>
                  <a:lnTo>
                    <a:pt x="152" y="615"/>
                  </a:lnTo>
                  <a:lnTo>
                    <a:pt x="136" y="611"/>
                  </a:lnTo>
                  <a:lnTo>
                    <a:pt x="152" y="616"/>
                  </a:lnTo>
                  <a:lnTo>
                    <a:pt x="155" y="604"/>
                  </a:lnTo>
                  <a:lnTo>
                    <a:pt x="153" y="609"/>
                  </a:lnTo>
                  <a:lnTo>
                    <a:pt x="159" y="588"/>
                  </a:lnTo>
                  <a:lnTo>
                    <a:pt x="143" y="585"/>
                  </a:lnTo>
                  <a:lnTo>
                    <a:pt x="159" y="590"/>
                  </a:lnTo>
                  <a:lnTo>
                    <a:pt x="162" y="578"/>
                  </a:lnTo>
                  <a:lnTo>
                    <a:pt x="162" y="574"/>
                  </a:lnTo>
                  <a:lnTo>
                    <a:pt x="164" y="561"/>
                  </a:lnTo>
                  <a:lnTo>
                    <a:pt x="148" y="559"/>
                  </a:lnTo>
                  <a:lnTo>
                    <a:pt x="164" y="562"/>
                  </a:lnTo>
                  <a:lnTo>
                    <a:pt x="167" y="548"/>
                  </a:lnTo>
                  <a:lnTo>
                    <a:pt x="152" y="545"/>
                  </a:lnTo>
                  <a:lnTo>
                    <a:pt x="167" y="550"/>
                  </a:lnTo>
                  <a:lnTo>
                    <a:pt x="174" y="526"/>
                  </a:lnTo>
                  <a:lnTo>
                    <a:pt x="173" y="531"/>
                  </a:lnTo>
                  <a:lnTo>
                    <a:pt x="178" y="510"/>
                  </a:lnTo>
                  <a:lnTo>
                    <a:pt x="162" y="506"/>
                  </a:lnTo>
                  <a:lnTo>
                    <a:pt x="178" y="512"/>
                  </a:lnTo>
                  <a:lnTo>
                    <a:pt x="181" y="499"/>
                  </a:lnTo>
                  <a:lnTo>
                    <a:pt x="181" y="494"/>
                  </a:lnTo>
                  <a:lnTo>
                    <a:pt x="181" y="498"/>
                  </a:lnTo>
                  <a:lnTo>
                    <a:pt x="183" y="485"/>
                  </a:lnTo>
                  <a:lnTo>
                    <a:pt x="167" y="482"/>
                  </a:lnTo>
                  <a:lnTo>
                    <a:pt x="181" y="489"/>
                  </a:lnTo>
                  <a:lnTo>
                    <a:pt x="187" y="477"/>
                  </a:lnTo>
                  <a:lnTo>
                    <a:pt x="188" y="471"/>
                  </a:lnTo>
                  <a:lnTo>
                    <a:pt x="188" y="473"/>
                  </a:lnTo>
                  <a:lnTo>
                    <a:pt x="190" y="461"/>
                  </a:lnTo>
                  <a:lnTo>
                    <a:pt x="174" y="458"/>
                  </a:lnTo>
                  <a:lnTo>
                    <a:pt x="190" y="463"/>
                  </a:lnTo>
                  <a:lnTo>
                    <a:pt x="201" y="426"/>
                  </a:lnTo>
                  <a:lnTo>
                    <a:pt x="185" y="421"/>
                  </a:lnTo>
                  <a:lnTo>
                    <a:pt x="201" y="426"/>
                  </a:lnTo>
                  <a:lnTo>
                    <a:pt x="204" y="416"/>
                  </a:lnTo>
                  <a:lnTo>
                    <a:pt x="202" y="419"/>
                  </a:lnTo>
                  <a:lnTo>
                    <a:pt x="204" y="414"/>
                  </a:lnTo>
                  <a:lnTo>
                    <a:pt x="209" y="389"/>
                  </a:lnTo>
                  <a:lnTo>
                    <a:pt x="194" y="386"/>
                  </a:lnTo>
                  <a:lnTo>
                    <a:pt x="209" y="391"/>
                  </a:lnTo>
                  <a:lnTo>
                    <a:pt x="213" y="379"/>
                  </a:lnTo>
                  <a:lnTo>
                    <a:pt x="197" y="374"/>
                  </a:lnTo>
                  <a:lnTo>
                    <a:pt x="213" y="379"/>
                  </a:lnTo>
                  <a:lnTo>
                    <a:pt x="220" y="358"/>
                  </a:lnTo>
                  <a:lnTo>
                    <a:pt x="218" y="363"/>
                  </a:lnTo>
                  <a:lnTo>
                    <a:pt x="220" y="358"/>
                  </a:lnTo>
                  <a:lnTo>
                    <a:pt x="223" y="346"/>
                  </a:lnTo>
                  <a:lnTo>
                    <a:pt x="208" y="341"/>
                  </a:lnTo>
                  <a:lnTo>
                    <a:pt x="223" y="346"/>
                  </a:lnTo>
                  <a:lnTo>
                    <a:pt x="227" y="335"/>
                  </a:lnTo>
                  <a:lnTo>
                    <a:pt x="227" y="334"/>
                  </a:lnTo>
                  <a:lnTo>
                    <a:pt x="229" y="321"/>
                  </a:lnTo>
                  <a:lnTo>
                    <a:pt x="213" y="318"/>
                  </a:lnTo>
                  <a:lnTo>
                    <a:pt x="229" y="323"/>
                  </a:lnTo>
                  <a:lnTo>
                    <a:pt x="246" y="271"/>
                  </a:lnTo>
                  <a:lnTo>
                    <a:pt x="244" y="274"/>
                  </a:lnTo>
                  <a:lnTo>
                    <a:pt x="246" y="269"/>
                  </a:lnTo>
                  <a:lnTo>
                    <a:pt x="248" y="260"/>
                  </a:lnTo>
                  <a:lnTo>
                    <a:pt x="232" y="257"/>
                  </a:lnTo>
                  <a:lnTo>
                    <a:pt x="248" y="262"/>
                  </a:lnTo>
                  <a:lnTo>
                    <a:pt x="251" y="252"/>
                  </a:lnTo>
                  <a:lnTo>
                    <a:pt x="258" y="232"/>
                  </a:lnTo>
                  <a:lnTo>
                    <a:pt x="242" y="227"/>
                  </a:lnTo>
                  <a:lnTo>
                    <a:pt x="258" y="234"/>
                  </a:lnTo>
                  <a:lnTo>
                    <a:pt x="262" y="225"/>
                  </a:lnTo>
                  <a:lnTo>
                    <a:pt x="260" y="229"/>
                  </a:lnTo>
                  <a:lnTo>
                    <a:pt x="265" y="213"/>
                  </a:lnTo>
                  <a:lnTo>
                    <a:pt x="263" y="217"/>
                  </a:lnTo>
                  <a:lnTo>
                    <a:pt x="265" y="211"/>
                  </a:lnTo>
                  <a:lnTo>
                    <a:pt x="267" y="203"/>
                  </a:lnTo>
                  <a:lnTo>
                    <a:pt x="251" y="199"/>
                  </a:lnTo>
                  <a:lnTo>
                    <a:pt x="267" y="206"/>
                  </a:lnTo>
                  <a:lnTo>
                    <a:pt x="281" y="171"/>
                  </a:lnTo>
                  <a:lnTo>
                    <a:pt x="265" y="164"/>
                  </a:lnTo>
                  <a:lnTo>
                    <a:pt x="279" y="171"/>
                  </a:lnTo>
                  <a:lnTo>
                    <a:pt x="284" y="161"/>
                  </a:lnTo>
                  <a:lnTo>
                    <a:pt x="286" y="152"/>
                  </a:lnTo>
                  <a:lnTo>
                    <a:pt x="270" y="149"/>
                  </a:lnTo>
                  <a:lnTo>
                    <a:pt x="284" y="156"/>
                  </a:lnTo>
                  <a:lnTo>
                    <a:pt x="288" y="149"/>
                  </a:lnTo>
                  <a:lnTo>
                    <a:pt x="291" y="143"/>
                  </a:lnTo>
                  <a:lnTo>
                    <a:pt x="290" y="149"/>
                  </a:lnTo>
                  <a:lnTo>
                    <a:pt x="293" y="140"/>
                  </a:lnTo>
                  <a:lnTo>
                    <a:pt x="277" y="133"/>
                  </a:lnTo>
                  <a:lnTo>
                    <a:pt x="291" y="140"/>
                  </a:lnTo>
                  <a:lnTo>
                    <a:pt x="298" y="126"/>
                  </a:lnTo>
                  <a:lnTo>
                    <a:pt x="300" y="124"/>
                  </a:lnTo>
                  <a:lnTo>
                    <a:pt x="305" y="108"/>
                  </a:lnTo>
                  <a:lnTo>
                    <a:pt x="290" y="103"/>
                  </a:lnTo>
                  <a:lnTo>
                    <a:pt x="304" y="112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14" y="91"/>
                  </a:lnTo>
                  <a:lnTo>
                    <a:pt x="300" y="84"/>
                  </a:lnTo>
                  <a:lnTo>
                    <a:pt x="314" y="93"/>
                  </a:lnTo>
                  <a:lnTo>
                    <a:pt x="321" y="82"/>
                  </a:lnTo>
                  <a:lnTo>
                    <a:pt x="321" y="81"/>
                  </a:lnTo>
                  <a:lnTo>
                    <a:pt x="325" y="74"/>
                  </a:lnTo>
                  <a:lnTo>
                    <a:pt x="311" y="67"/>
                  </a:lnTo>
                  <a:lnTo>
                    <a:pt x="325" y="75"/>
                  </a:lnTo>
                  <a:lnTo>
                    <a:pt x="331" y="65"/>
                  </a:lnTo>
                  <a:lnTo>
                    <a:pt x="331" y="63"/>
                  </a:lnTo>
                  <a:lnTo>
                    <a:pt x="333" y="61"/>
                  </a:lnTo>
                  <a:lnTo>
                    <a:pt x="335" y="56"/>
                  </a:lnTo>
                  <a:lnTo>
                    <a:pt x="319" y="51"/>
                  </a:lnTo>
                  <a:lnTo>
                    <a:pt x="333" y="60"/>
                  </a:lnTo>
                  <a:lnTo>
                    <a:pt x="340" y="49"/>
                  </a:lnTo>
                  <a:lnTo>
                    <a:pt x="326" y="40"/>
                  </a:lnTo>
                  <a:lnTo>
                    <a:pt x="338" y="53"/>
                  </a:lnTo>
                  <a:lnTo>
                    <a:pt x="342" y="49"/>
                  </a:lnTo>
                  <a:lnTo>
                    <a:pt x="344" y="46"/>
                  </a:lnTo>
                  <a:lnTo>
                    <a:pt x="347" y="40"/>
                  </a:lnTo>
                  <a:lnTo>
                    <a:pt x="333" y="32"/>
                  </a:lnTo>
                  <a:lnTo>
                    <a:pt x="345" y="44"/>
                  </a:lnTo>
                  <a:lnTo>
                    <a:pt x="349" y="40"/>
                  </a:lnTo>
                  <a:lnTo>
                    <a:pt x="349" y="39"/>
                  </a:lnTo>
                  <a:lnTo>
                    <a:pt x="352" y="32"/>
                  </a:lnTo>
                  <a:lnTo>
                    <a:pt x="338" y="25"/>
                  </a:lnTo>
                  <a:lnTo>
                    <a:pt x="351" y="37"/>
                  </a:lnTo>
                  <a:lnTo>
                    <a:pt x="354" y="33"/>
                  </a:lnTo>
                  <a:lnTo>
                    <a:pt x="356" y="30"/>
                  </a:lnTo>
                  <a:lnTo>
                    <a:pt x="359" y="25"/>
                  </a:lnTo>
                  <a:lnTo>
                    <a:pt x="345" y="16"/>
                  </a:lnTo>
                  <a:lnTo>
                    <a:pt x="352" y="30"/>
                  </a:lnTo>
                  <a:lnTo>
                    <a:pt x="356" y="28"/>
                  </a:lnTo>
                  <a:lnTo>
                    <a:pt x="342" y="0"/>
                  </a:lnTo>
                  <a:lnTo>
                    <a:pt x="335" y="4"/>
                  </a:lnTo>
                  <a:lnTo>
                    <a:pt x="333" y="7"/>
                  </a:lnTo>
                  <a:lnTo>
                    <a:pt x="330" y="12"/>
                  </a:lnTo>
                  <a:lnTo>
                    <a:pt x="342" y="21"/>
                  </a:lnTo>
                  <a:lnTo>
                    <a:pt x="331" y="11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3" y="21"/>
                  </a:lnTo>
                  <a:lnTo>
                    <a:pt x="337" y="28"/>
                  </a:lnTo>
                  <a:lnTo>
                    <a:pt x="326" y="18"/>
                  </a:lnTo>
                  <a:lnTo>
                    <a:pt x="321" y="23"/>
                  </a:lnTo>
                  <a:lnTo>
                    <a:pt x="318" y="28"/>
                  </a:lnTo>
                  <a:lnTo>
                    <a:pt x="330" y="37"/>
                  </a:lnTo>
                  <a:lnTo>
                    <a:pt x="319" y="26"/>
                  </a:lnTo>
                  <a:lnTo>
                    <a:pt x="314" y="32"/>
                  </a:lnTo>
                  <a:lnTo>
                    <a:pt x="307" y="42"/>
                  </a:lnTo>
                  <a:lnTo>
                    <a:pt x="305" y="44"/>
                  </a:lnTo>
                  <a:lnTo>
                    <a:pt x="305" y="46"/>
                  </a:lnTo>
                  <a:lnTo>
                    <a:pt x="304" y="51"/>
                  </a:lnTo>
                  <a:lnTo>
                    <a:pt x="318" y="56"/>
                  </a:lnTo>
                  <a:lnTo>
                    <a:pt x="305" y="47"/>
                  </a:lnTo>
                  <a:lnTo>
                    <a:pt x="298" y="58"/>
                  </a:lnTo>
                  <a:lnTo>
                    <a:pt x="297" y="60"/>
                  </a:lnTo>
                  <a:lnTo>
                    <a:pt x="293" y="67"/>
                  </a:lnTo>
                  <a:lnTo>
                    <a:pt x="307" y="74"/>
                  </a:lnTo>
                  <a:lnTo>
                    <a:pt x="295" y="65"/>
                  </a:lnTo>
                  <a:lnTo>
                    <a:pt x="288" y="75"/>
                  </a:lnTo>
                  <a:lnTo>
                    <a:pt x="286" y="77"/>
                  </a:lnTo>
                  <a:lnTo>
                    <a:pt x="279" y="91"/>
                  </a:lnTo>
                  <a:lnTo>
                    <a:pt x="293" y="98"/>
                  </a:lnTo>
                  <a:lnTo>
                    <a:pt x="281" y="89"/>
                  </a:lnTo>
                  <a:lnTo>
                    <a:pt x="277" y="94"/>
                  </a:lnTo>
                  <a:lnTo>
                    <a:pt x="276" y="96"/>
                  </a:lnTo>
                  <a:lnTo>
                    <a:pt x="276" y="98"/>
                  </a:lnTo>
                  <a:lnTo>
                    <a:pt x="270" y="114"/>
                  </a:lnTo>
                  <a:lnTo>
                    <a:pt x="284" y="119"/>
                  </a:lnTo>
                  <a:lnTo>
                    <a:pt x="270" y="112"/>
                  </a:lnTo>
                  <a:lnTo>
                    <a:pt x="263" y="126"/>
                  </a:lnTo>
                  <a:lnTo>
                    <a:pt x="262" y="131"/>
                  </a:lnTo>
                  <a:lnTo>
                    <a:pt x="263" y="128"/>
                  </a:lnTo>
                  <a:lnTo>
                    <a:pt x="260" y="136"/>
                  </a:lnTo>
                  <a:lnTo>
                    <a:pt x="274" y="142"/>
                  </a:lnTo>
                  <a:lnTo>
                    <a:pt x="260" y="135"/>
                  </a:lnTo>
                  <a:lnTo>
                    <a:pt x="256" y="142"/>
                  </a:lnTo>
                  <a:lnTo>
                    <a:pt x="256" y="145"/>
                  </a:lnTo>
                  <a:lnTo>
                    <a:pt x="255" y="154"/>
                  </a:lnTo>
                  <a:lnTo>
                    <a:pt x="269" y="157"/>
                  </a:lnTo>
                  <a:lnTo>
                    <a:pt x="255" y="150"/>
                  </a:lnTo>
                  <a:lnTo>
                    <a:pt x="251" y="157"/>
                  </a:lnTo>
                  <a:lnTo>
                    <a:pt x="249" y="163"/>
                  </a:lnTo>
                  <a:lnTo>
                    <a:pt x="251" y="159"/>
                  </a:lnTo>
                  <a:lnTo>
                    <a:pt x="237" y="194"/>
                  </a:lnTo>
                  <a:lnTo>
                    <a:pt x="237" y="190"/>
                  </a:lnTo>
                  <a:lnTo>
                    <a:pt x="237" y="196"/>
                  </a:lnTo>
                  <a:lnTo>
                    <a:pt x="235" y="204"/>
                  </a:lnTo>
                  <a:lnTo>
                    <a:pt x="249" y="208"/>
                  </a:lnTo>
                  <a:lnTo>
                    <a:pt x="235" y="203"/>
                  </a:lnTo>
                  <a:lnTo>
                    <a:pt x="232" y="213"/>
                  </a:lnTo>
                  <a:lnTo>
                    <a:pt x="246" y="218"/>
                  </a:lnTo>
                  <a:lnTo>
                    <a:pt x="232" y="213"/>
                  </a:lnTo>
                  <a:lnTo>
                    <a:pt x="229" y="222"/>
                  </a:lnTo>
                  <a:lnTo>
                    <a:pt x="232" y="213"/>
                  </a:lnTo>
                  <a:lnTo>
                    <a:pt x="229" y="222"/>
                  </a:lnTo>
                  <a:lnTo>
                    <a:pt x="222" y="241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3"/>
                  </a:lnTo>
                  <a:lnTo>
                    <a:pt x="216" y="262"/>
                  </a:lnTo>
                  <a:lnTo>
                    <a:pt x="230" y="266"/>
                  </a:lnTo>
                  <a:lnTo>
                    <a:pt x="216" y="260"/>
                  </a:lnTo>
                  <a:lnTo>
                    <a:pt x="199" y="313"/>
                  </a:lnTo>
                  <a:lnTo>
                    <a:pt x="197" y="316"/>
                  </a:lnTo>
                  <a:lnTo>
                    <a:pt x="195" y="328"/>
                  </a:lnTo>
                  <a:lnTo>
                    <a:pt x="211" y="330"/>
                  </a:lnTo>
                  <a:lnTo>
                    <a:pt x="197" y="325"/>
                  </a:lnTo>
                  <a:lnTo>
                    <a:pt x="194" y="335"/>
                  </a:lnTo>
                  <a:lnTo>
                    <a:pt x="195" y="330"/>
                  </a:lnTo>
                  <a:lnTo>
                    <a:pt x="194" y="337"/>
                  </a:lnTo>
                  <a:lnTo>
                    <a:pt x="190" y="349"/>
                  </a:lnTo>
                  <a:lnTo>
                    <a:pt x="204" y="353"/>
                  </a:lnTo>
                  <a:lnTo>
                    <a:pt x="190" y="348"/>
                  </a:lnTo>
                  <a:lnTo>
                    <a:pt x="183" y="369"/>
                  </a:lnTo>
                  <a:lnTo>
                    <a:pt x="185" y="363"/>
                  </a:lnTo>
                  <a:lnTo>
                    <a:pt x="183" y="370"/>
                  </a:lnTo>
                  <a:lnTo>
                    <a:pt x="180" y="382"/>
                  </a:lnTo>
                  <a:lnTo>
                    <a:pt x="180" y="379"/>
                  </a:lnTo>
                  <a:lnTo>
                    <a:pt x="180" y="382"/>
                  </a:lnTo>
                  <a:lnTo>
                    <a:pt x="174" y="407"/>
                  </a:lnTo>
                  <a:lnTo>
                    <a:pt x="188" y="410"/>
                  </a:lnTo>
                  <a:lnTo>
                    <a:pt x="174" y="405"/>
                  </a:lnTo>
                  <a:lnTo>
                    <a:pt x="171" y="416"/>
                  </a:lnTo>
                  <a:lnTo>
                    <a:pt x="173" y="410"/>
                  </a:lnTo>
                  <a:lnTo>
                    <a:pt x="171" y="417"/>
                  </a:lnTo>
                  <a:lnTo>
                    <a:pt x="160" y="454"/>
                  </a:lnTo>
                  <a:lnTo>
                    <a:pt x="159" y="458"/>
                  </a:lnTo>
                  <a:lnTo>
                    <a:pt x="159" y="456"/>
                  </a:lnTo>
                  <a:lnTo>
                    <a:pt x="157" y="468"/>
                  </a:lnTo>
                  <a:lnTo>
                    <a:pt x="173" y="470"/>
                  </a:lnTo>
                  <a:lnTo>
                    <a:pt x="159" y="465"/>
                  </a:lnTo>
                  <a:lnTo>
                    <a:pt x="153" y="477"/>
                  </a:lnTo>
                  <a:lnTo>
                    <a:pt x="152" y="480"/>
                  </a:lnTo>
                  <a:lnTo>
                    <a:pt x="150" y="492"/>
                  </a:lnTo>
                  <a:lnTo>
                    <a:pt x="166" y="494"/>
                  </a:lnTo>
                  <a:lnTo>
                    <a:pt x="152" y="491"/>
                  </a:lnTo>
                  <a:lnTo>
                    <a:pt x="148" y="503"/>
                  </a:lnTo>
                  <a:lnTo>
                    <a:pt x="150" y="496"/>
                  </a:lnTo>
                  <a:lnTo>
                    <a:pt x="145" y="517"/>
                  </a:lnTo>
                  <a:lnTo>
                    <a:pt x="159" y="520"/>
                  </a:lnTo>
                  <a:lnTo>
                    <a:pt x="145" y="517"/>
                  </a:lnTo>
                  <a:lnTo>
                    <a:pt x="138" y="541"/>
                  </a:lnTo>
                  <a:lnTo>
                    <a:pt x="139" y="534"/>
                  </a:lnTo>
                  <a:lnTo>
                    <a:pt x="134" y="555"/>
                  </a:lnTo>
                  <a:lnTo>
                    <a:pt x="133" y="561"/>
                  </a:lnTo>
                  <a:lnTo>
                    <a:pt x="133" y="557"/>
                  </a:lnTo>
                  <a:lnTo>
                    <a:pt x="131" y="571"/>
                  </a:lnTo>
                  <a:lnTo>
                    <a:pt x="146" y="573"/>
                  </a:lnTo>
                  <a:lnTo>
                    <a:pt x="133" y="569"/>
                  </a:lnTo>
                  <a:lnTo>
                    <a:pt x="129" y="581"/>
                  </a:lnTo>
                  <a:lnTo>
                    <a:pt x="131" y="574"/>
                  </a:lnTo>
                  <a:lnTo>
                    <a:pt x="126" y="595"/>
                  </a:lnTo>
                  <a:lnTo>
                    <a:pt x="139" y="599"/>
                  </a:lnTo>
                  <a:lnTo>
                    <a:pt x="126" y="595"/>
                  </a:lnTo>
                  <a:lnTo>
                    <a:pt x="122" y="608"/>
                  </a:lnTo>
                  <a:lnTo>
                    <a:pt x="124" y="601"/>
                  </a:lnTo>
                  <a:lnTo>
                    <a:pt x="115" y="636"/>
                  </a:lnTo>
                  <a:lnTo>
                    <a:pt x="110" y="662"/>
                  </a:lnTo>
                  <a:lnTo>
                    <a:pt x="99" y="704"/>
                  </a:lnTo>
                  <a:lnTo>
                    <a:pt x="113" y="707"/>
                  </a:lnTo>
                  <a:lnTo>
                    <a:pt x="99" y="704"/>
                  </a:lnTo>
                  <a:lnTo>
                    <a:pt x="96" y="716"/>
                  </a:lnTo>
                  <a:lnTo>
                    <a:pt x="94" y="718"/>
                  </a:lnTo>
                  <a:lnTo>
                    <a:pt x="92" y="732"/>
                  </a:lnTo>
                  <a:lnTo>
                    <a:pt x="108" y="733"/>
                  </a:lnTo>
                  <a:lnTo>
                    <a:pt x="94" y="730"/>
                  </a:lnTo>
                  <a:lnTo>
                    <a:pt x="77" y="800"/>
                  </a:lnTo>
                  <a:lnTo>
                    <a:pt x="75" y="805"/>
                  </a:lnTo>
                  <a:lnTo>
                    <a:pt x="75" y="801"/>
                  </a:lnTo>
                  <a:lnTo>
                    <a:pt x="73" y="815"/>
                  </a:lnTo>
                  <a:lnTo>
                    <a:pt x="89" y="817"/>
                  </a:lnTo>
                  <a:lnTo>
                    <a:pt x="75" y="814"/>
                  </a:lnTo>
                  <a:lnTo>
                    <a:pt x="71" y="829"/>
                  </a:lnTo>
                  <a:lnTo>
                    <a:pt x="57" y="885"/>
                  </a:lnTo>
                  <a:lnTo>
                    <a:pt x="57" y="883"/>
                  </a:lnTo>
                  <a:lnTo>
                    <a:pt x="57" y="887"/>
                  </a:lnTo>
                  <a:lnTo>
                    <a:pt x="52" y="917"/>
                  </a:lnTo>
                  <a:lnTo>
                    <a:pt x="66" y="918"/>
                  </a:lnTo>
                  <a:lnTo>
                    <a:pt x="52" y="915"/>
                  </a:lnTo>
                  <a:lnTo>
                    <a:pt x="49" y="927"/>
                  </a:lnTo>
                  <a:lnTo>
                    <a:pt x="49" y="922"/>
                  </a:lnTo>
                  <a:lnTo>
                    <a:pt x="49" y="927"/>
                  </a:lnTo>
                  <a:lnTo>
                    <a:pt x="42" y="957"/>
                  </a:lnTo>
                  <a:lnTo>
                    <a:pt x="38" y="971"/>
                  </a:lnTo>
                  <a:lnTo>
                    <a:pt x="38" y="969"/>
                  </a:lnTo>
                  <a:lnTo>
                    <a:pt x="38" y="972"/>
                  </a:lnTo>
                  <a:lnTo>
                    <a:pt x="33" y="1002"/>
                  </a:lnTo>
                  <a:lnTo>
                    <a:pt x="47" y="1004"/>
                  </a:lnTo>
                  <a:lnTo>
                    <a:pt x="33" y="1000"/>
                  </a:lnTo>
                  <a:lnTo>
                    <a:pt x="30" y="1013"/>
                  </a:lnTo>
                  <a:lnTo>
                    <a:pt x="30" y="1007"/>
                  </a:lnTo>
                  <a:lnTo>
                    <a:pt x="30" y="1013"/>
                  </a:lnTo>
                  <a:lnTo>
                    <a:pt x="23" y="1042"/>
                  </a:lnTo>
                  <a:lnTo>
                    <a:pt x="12" y="1084"/>
                  </a:lnTo>
                  <a:lnTo>
                    <a:pt x="3" y="1128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235"/>
            <p:cNvSpPr>
              <a:spLocks/>
            </p:cNvSpPr>
            <p:nvPr/>
          </p:nvSpPr>
          <p:spPr bwMode="auto">
            <a:xfrm>
              <a:off x="2981" y="1386"/>
              <a:ext cx="181" cy="381"/>
            </a:xfrm>
            <a:custGeom>
              <a:avLst/>
              <a:gdLst>
                <a:gd name="T0" fmla="*/ 28 w 362"/>
                <a:gd name="T1" fmla="*/ 43 h 763"/>
                <a:gd name="T2" fmla="*/ 37 w 362"/>
                <a:gd name="T3" fmla="*/ 19 h 763"/>
                <a:gd name="T4" fmla="*/ 46 w 362"/>
                <a:gd name="T5" fmla="*/ 31 h 763"/>
                <a:gd name="T6" fmla="*/ 76 w 362"/>
                <a:gd name="T7" fmla="*/ 19 h 763"/>
                <a:gd name="T8" fmla="*/ 74 w 362"/>
                <a:gd name="T9" fmla="*/ 35 h 763"/>
                <a:gd name="T10" fmla="*/ 95 w 362"/>
                <a:gd name="T11" fmla="*/ 29 h 763"/>
                <a:gd name="T12" fmla="*/ 109 w 362"/>
                <a:gd name="T13" fmla="*/ 66 h 763"/>
                <a:gd name="T14" fmla="*/ 123 w 362"/>
                <a:gd name="T15" fmla="*/ 87 h 763"/>
                <a:gd name="T16" fmla="*/ 131 w 362"/>
                <a:gd name="T17" fmla="*/ 101 h 763"/>
                <a:gd name="T18" fmla="*/ 135 w 362"/>
                <a:gd name="T19" fmla="*/ 110 h 763"/>
                <a:gd name="T20" fmla="*/ 145 w 362"/>
                <a:gd name="T21" fmla="*/ 129 h 763"/>
                <a:gd name="T22" fmla="*/ 152 w 362"/>
                <a:gd name="T23" fmla="*/ 146 h 763"/>
                <a:gd name="T24" fmla="*/ 182 w 362"/>
                <a:gd name="T25" fmla="*/ 174 h 763"/>
                <a:gd name="T26" fmla="*/ 175 w 362"/>
                <a:gd name="T27" fmla="*/ 201 h 763"/>
                <a:gd name="T28" fmla="*/ 187 w 362"/>
                <a:gd name="T29" fmla="*/ 230 h 763"/>
                <a:gd name="T30" fmla="*/ 189 w 362"/>
                <a:gd name="T31" fmla="*/ 241 h 763"/>
                <a:gd name="T32" fmla="*/ 199 w 362"/>
                <a:gd name="T33" fmla="*/ 269 h 763"/>
                <a:gd name="T34" fmla="*/ 220 w 362"/>
                <a:gd name="T35" fmla="*/ 281 h 763"/>
                <a:gd name="T36" fmla="*/ 240 w 362"/>
                <a:gd name="T37" fmla="*/ 344 h 763"/>
                <a:gd name="T38" fmla="*/ 231 w 362"/>
                <a:gd name="T39" fmla="*/ 372 h 763"/>
                <a:gd name="T40" fmla="*/ 238 w 362"/>
                <a:gd name="T41" fmla="*/ 393 h 763"/>
                <a:gd name="T42" fmla="*/ 262 w 362"/>
                <a:gd name="T43" fmla="*/ 422 h 763"/>
                <a:gd name="T44" fmla="*/ 257 w 362"/>
                <a:gd name="T45" fmla="*/ 462 h 763"/>
                <a:gd name="T46" fmla="*/ 281 w 362"/>
                <a:gd name="T47" fmla="*/ 494 h 763"/>
                <a:gd name="T48" fmla="*/ 288 w 362"/>
                <a:gd name="T49" fmla="*/ 520 h 763"/>
                <a:gd name="T50" fmla="*/ 280 w 362"/>
                <a:gd name="T51" fmla="*/ 550 h 763"/>
                <a:gd name="T52" fmla="*/ 287 w 362"/>
                <a:gd name="T53" fmla="*/ 576 h 763"/>
                <a:gd name="T54" fmla="*/ 294 w 362"/>
                <a:gd name="T55" fmla="*/ 602 h 763"/>
                <a:gd name="T56" fmla="*/ 299 w 362"/>
                <a:gd name="T57" fmla="*/ 628 h 763"/>
                <a:gd name="T58" fmla="*/ 306 w 362"/>
                <a:gd name="T59" fmla="*/ 654 h 763"/>
                <a:gd name="T60" fmla="*/ 309 w 362"/>
                <a:gd name="T61" fmla="*/ 667 h 763"/>
                <a:gd name="T62" fmla="*/ 332 w 362"/>
                <a:gd name="T63" fmla="*/ 703 h 763"/>
                <a:gd name="T64" fmla="*/ 348 w 362"/>
                <a:gd name="T65" fmla="*/ 700 h 763"/>
                <a:gd name="T66" fmla="*/ 337 w 362"/>
                <a:gd name="T67" fmla="*/ 658 h 763"/>
                <a:gd name="T68" fmla="*/ 316 w 362"/>
                <a:gd name="T69" fmla="*/ 637 h 763"/>
                <a:gd name="T70" fmla="*/ 309 w 362"/>
                <a:gd name="T71" fmla="*/ 611 h 763"/>
                <a:gd name="T72" fmla="*/ 304 w 362"/>
                <a:gd name="T73" fmla="*/ 585 h 763"/>
                <a:gd name="T74" fmla="*/ 297 w 362"/>
                <a:gd name="T75" fmla="*/ 558 h 763"/>
                <a:gd name="T76" fmla="*/ 290 w 362"/>
                <a:gd name="T77" fmla="*/ 532 h 763"/>
                <a:gd name="T78" fmla="*/ 301 w 362"/>
                <a:gd name="T79" fmla="*/ 504 h 763"/>
                <a:gd name="T80" fmla="*/ 297 w 362"/>
                <a:gd name="T81" fmla="*/ 490 h 763"/>
                <a:gd name="T82" fmla="*/ 281 w 362"/>
                <a:gd name="T83" fmla="*/ 431 h 763"/>
                <a:gd name="T84" fmla="*/ 278 w 362"/>
                <a:gd name="T85" fmla="*/ 417 h 763"/>
                <a:gd name="T86" fmla="*/ 266 w 362"/>
                <a:gd name="T87" fmla="*/ 377 h 763"/>
                <a:gd name="T88" fmla="*/ 257 w 362"/>
                <a:gd name="T89" fmla="*/ 351 h 763"/>
                <a:gd name="T90" fmla="*/ 255 w 362"/>
                <a:gd name="T91" fmla="*/ 338 h 763"/>
                <a:gd name="T92" fmla="*/ 236 w 362"/>
                <a:gd name="T93" fmla="*/ 276 h 763"/>
                <a:gd name="T94" fmla="*/ 229 w 362"/>
                <a:gd name="T95" fmla="*/ 256 h 763"/>
                <a:gd name="T96" fmla="*/ 219 w 362"/>
                <a:gd name="T97" fmla="*/ 232 h 763"/>
                <a:gd name="T98" fmla="*/ 212 w 362"/>
                <a:gd name="T99" fmla="*/ 204 h 763"/>
                <a:gd name="T100" fmla="*/ 203 w 362"/>
                <a:gd name="T101" fmla="*/ 185 h 763"/>
                <a:gd name="T102" fmla="*/ 191 w 362"/>
                <a:gd name="T103" fmla="*/ 152 h 763"/>
                <a:gd name="T104" fmla="*/ 184 w 362"/>
                <a:gd name="T105" fmla="*/ 138 h 763"/>
                <a:gd name="T106" fmla="*/ 173 w 362"/>
                <a:gd name="T107" fmla="*/ 113 h 763"/>
                <a:gd name="T108" fmla="*/ 163 w 362"/>
                <a:gd name="T109" fmla="*/ 94 h 763"/>
                <a:gd name="T110" fmla="*/ 158 w 362"/>
                <a:gd name="T111" fmla="*/ 84 h 763"/>
                <a:gd name="T112" fmla="*/ 138 w 362"/>
                <a:gd name="T113" fmla="*/ 54 h 763"/>
                <a:gd name="T114" fmla="*/ 135 w 362"/>
                <a:gd name="T115" fmla="*/ 49 h 763"/>
                <a:gd name="T116" fmla="*/ 98 w 362"/>
                <a:gd name="T117" fmla="*/ 12 h 763"/>
                <a:gd name="T118" fmla="*/ 77 w 362"/>
                <a:gd name="T119" fmla="*/ 21 h 763"/>
                <a:gd name="T120" fmla="*/ 32 w 362"/>
                <a:gd name="T121" fmla="*/ 5 h 763"/>
                <a:gd name="T122" fmla="*/ 18 w 362"/>
                <a:gd name="T123" fmla="*/ 10 h 763"/>
                <a:gd name="T124" fmla="*/ 4 w 362"/>
                <a:gd name="T125" fmla="*/ 2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" h="763">
                  <a:moveTo>
                    <a:pt x="0" y="28"/>
                  </a:moveTo>
                  <a:lnTo>
                    <a:pt x="23" y="50"/>
                  </a:lnTo>
                  <a:lnTo>
                    <a:pt x="30" y="43"/>
                  </a:lnTo>
                  <a:lnTo>
                    <a:pt x="18" y="31"/>
                  </a:lnTo>
                  <a:lnTo>
                    <a:pt x="28" y="43"/>
                  </a:lnTo>
                  <a:lnTo>
                    <a:pt x="37" y="36"/>
                  </a:lnTo>
                  <a:lnTo>
                    <a:pt x="27" y="24"/>
                  </a:lnTo>
                  <a:lnTo>
                    <a:pt x="34" y="38"/>
                  </a:lnTo>
                  <a:lnTo>
                    <a:pt x="44" y="33"/>
                  </a:lnTo>
                  <a:lnTo>
                    <a:pt x="37" y="19"/>
                  </a:lnTo>
                  <a:lnTo>
                    <a:pt x="37" y="35"/>
                  </a:lnTo>
                  <a:lnTo>
                    <a:pt x="42" y="35"/>
                  </a:lnTo>
                  <a:lnTo>
                    <a:pt x="53" y="29"/>
                  </a:lnTo>
                  <a:lnTo>
                    <a:pt x="46" y="15"/>
                  </a:lnTo>
                  <a:lnTo>
                    <a:pt x="46" y="31"/>
                  </a:lnTo>
                  <a:lnTo>
                    <a:pt x="69" y="31"/>
                  </a:lnTo>
                  <a:lnTo>
                    <a:pt x="69" y="15"/>
                  </a:lnTo>
                  <a:lnTo>
                    <a:pt x="62" y="29"/>
                  </a:lnTo>
                  <a:lnTo>
                    <a:pt x="69" y="33"/>
                  </a:lnTo>
                  <a:lnTo>
                    <a:pt x="76" y="19"/>
                  </a:lnTo>
                  <a:lnTo>
                    <a:pt x="65" y="31"/>
                  </a:lnTo>
                  <a:lnTo>
                    <a:pt x="70" y="36"/>
                  </a:lnTo>
                  <a:lnTo>
                    <a:pt x="81" y="36"/>
                  </a:lnTo>
                  <a:lnTo>
                    <a:pt x="81" y="21"/>
                  </a:lnTo>
                  <a:lnTo>
                    <a:pt x="74" y="35"/>
                  </a:lnTo>
                  <a:lnTo>
                    <a:pt x="81" y="38"/>
                  </a:lnTo>
                  <a:lnTo>
                    <a:pt x="88" y="24"/>
                  </a:lnTo>
                  <a:lnTo>
                    <a:pt x="79" y="36"/>
                  </a:lnTo>
                  <a:lnTo>
                    <a:pt x="86" y="42"/>
                  </a:lnTo>
                  <a:lnTo>
                    <a:pt x="95" y="29"/>
                  </a:lnTo>
                  <a:lnTo>
                    <a:pt x="84" y="42"/>
                  </a:lnTo>
                  <a:lnTo>
                    <a:pt x="107" y="64"/>
                  </a:lnTo>
                  <a:lnTo>
                    <a:pt x="117" y="52"/>
                  </a:lnTo>
                  <a:lnTo>
                    <a:pt x="105" y="61"/>
                  </a:lnTo>
                  <a:lnTo>
                    <a:pt x="109" y="66"/>
                  </a:lnTo>
                  <a:lnTo>
                    <a:pt x="110" y="70"/>
                  </a:lnTo>
                  <a:lnTo>
                    <a:pt x="114" y="73"/>
                  </a:lnTo>
                  <a:lnTo>
                    <a:pt x="124" y="61"/>
                  </a:lnTo>
                  <a:lnTo>
                    <a:pt x="112" y="70"/>
                  </a:lnTo>
                  <a:lnTo>
                    <a:pt x="123" y="87"/>
                  </a:lnTo>
                  <a:lnTo>
                    <a:pt x="117" y="78"/>
                  </a:lnTo>
                  <a:lnTo>
                    <a:pt x="131" y="99"/>
                  </a:lnTo>
                  <a:lnTo>
                    <a:pt x="144" y="91"/>
                  </a:lnTo>
                  <a:lnTo>
                    <a:pt x="130" y="94"/>
                  </a:lnTo>
                  <a:lnTo>
                    <a:pt x="131" y="101"/>
                  </a:lnTo>
                  <a:lnTo>
                    <a:pt x="131" y="105"/>
                  </a:lnTo>
                  <a:lnTo>
                    <a:pt x="133" y="106"/>
                  </a:lnTo>
                  <a:lnTo>
                    <a:pt x="137" y="111"/>
                  </a:lnTo>
                  <a:lnTo>
                    <a:pt x="149" y="103"/>
                  </a:lnTo>
                  <a:lnTo>
                    <a:pt x="135" y="110"/>
                  </a:lnTo>
                  <a:lnTo>
                    <a:pt x="142" y="124"/>
                  </a:lnTo>
                  <a:lnTo>
                    <a:pt x="144" y="125"/>
                  </a:lnTo>
                  <a:lnTo>
                    <a:pt x="147" y="131"/>
                  </a:lnTo>
                  <a:lnTo>
                    <a:pt x="159" y="122"/>
                  </a:lnTo>
                  <a:lnTo>
                    <a:pt x="145" y="129"/>
                  </a:lnTo>
                  <a:lnTo>
                    <a:pt x="149" y="136"/>
                  </a:lnTo>
                  <a:lnTo>
                    <a:pt x="163" y="129"/>
                  </a:lnTo>
                  <a:lnTo>
                    <a:pt x="149" y="136"/>
                  </a:lnTo>
                  <a:lnTo>
                    <a:pt x="154" y="150"/>
                  </a:lnTo>
                  <a:lnTo>
                    <a:pt x="152" y="146"/>
                  </a:lnTo>
                  <a:lnTo>
                    <a:pt x="161" y="164"/>
                  </a:lnTo>
                  <a:lnTo>
                    <a:pt x="175" y="157"/>
                  </a:lnTo>
                  <a:lnTo>
                    <a:pt x="161" y="164"/>
                  </a:lnTo>
                  <a:lnTo>
                    <a:pt x="168" y="181"/>
                  </a:lnTo>
                  <a:lnTo>
                    <a:pt x="182" y="174"/>
                  </a:lnTo>
                  <a:lnTo>
                    <a:pt x="168" y="180"/>
                  </a:lnTo>
                  <a:lnTo>
                    <a:pt x="175" y="201"/>
                  </a:lnTo>
                  <a:lnTo>
                    <a:pt x="173" y="197"/>
                  </a:lnTo>
                  <a:lnTo>
                    <a:pt x="177" y="206"/>
                  </a:lnTo>
                  <a:lnTo>
                    <a:pt x="175" y="201"/>
                  </a:lnTo>
                  <a:lnTo>
                    <a:pt x="177" y="206"/>
                  </a:lnTo>
                  <a:lnTo>
                    <a:pt x="180" y="213"/>
                  </a:lnTo>
                  <a:lnTo>
                    <a:pt x="194" y="206"/>
                  </a:lnTo>
                  <a:lnTo>
                    <a:pt x="180" y="213"/>
                  </a:lnTo>
                  <a:lnTo>
                    <a:pt x="187" y="230"/>
                  </a:lnTo>
                  <a:lnTo>
                    <a:pt x="201" y="223"/>
                  </a:lnTo>
                  <a:lnTo>
                    <a:pt x="187" y="227"/>
                  </a:lnTo>
                  <a:lnTo>
                    <a:pt x="189" y="237"/>
                  </a:lnTo>
                  <a:lnTo>
                    <a:pt x="189" y="242"/>
                  </a:lnTo>
                  <a:lnTo>
                    <a:pt x="189" y="241"/>
                  </a:lnTo>
                  <a:lnTo>
                    <a:pt x="196" y="258"/>
                  </a:lnTo>
                  <a:lnTo>
                    <a:pt x="210" y="251"/>
                  </a:lnTo>
                  <a:lnTo>
                    <a:pt x="196" y="256"/>
                  </a:lnTo>
                  <a:lnTo>
                    <a:pt x="201" y="272"/>
                  </a:lnTo>
                  <a:lnTo>
                    <a:pt x="199" y="269"/>
                  </a:lnTo>
                  <a:lnTo>
                    <a:pt x="203" y="277"/>
                  </a:lnTo>
                  <a:lnTo>
                    <a:pt x="217" y="270"/>
                  </a:lnTo>
                  <a:lnTo>
                    <a:pt x="203" y="276"/>
                  </a:lnTo>
                  <a:lnTo>
                    <a:pt x="206" y="286"/>
                  </a:lnTo>
                  <a:lnTo>
                    <a:pt x="220" y="281"/>
                  </a:lnTo>
                  <a:lnTo>
                    <a:pt x="206" y="284"/>
                  </a:lnTo>
                  <a:lnTo>
                    <a:pt x="213" y="312"/>
                  </a:lnTo>
                  <a:lnTo>
                    <a:pt x="212" y="307"/>
                  </a:lnTo>
                  <a:lnTo>
                    <a:pt x="226" y="349"/>
                  </a:lnTo>
                  <a:lnTo>
                    <a:pt x="240" y="344"/>
                  </a:lnTo>
                  <a:lnTo>
                    <a:pt x="226" y="347"/>
                  </a:lnTo>
                  <a:lnTo>
                    <a:pt x="227" y="358"/>
                  </a:lnTo>
                  <a:lnTo>
                    <a:pt x="227" y="361"/>
                  </a:lnTo>
                  <a:lnTo>
                    <a:pt x="227" y="359"/>
                  </a:lnTo>
                  <a:lnTo>
                    <a:pt x="231" y="372"/>
                  </a:lnTo>
                  <a:lnTo>
                    <a:pt x="233" y="377"/>
                  </a:lnTo>
                  <a:lnTo>
                    <a:pt x="231" y="372"/>
                  </a:lnTo>
                  <a:lnTo>
                    <a:pt x="238" y="393"/>
                  </a:lnTo>
                  <a:lnTo>
                    <a:pt x="252" y="387"/>
                  </a:lnTo>
                  <a:lnTo>
                    <a:pt x="238" y="393"/>
                  </a:lnTo>
                  <a:lnTo>
                    <a:pt x="245" y="417"/>
                  </a:lnTo>
                  <a:lnTo>
                    <a:pt x="247" y="422"/>
                  </a:lnTo>
                  <a:lnTo>
                    <a:pt x="245" y="417"/>
                  </a:lnTo>
                  <a:lnTo>
                    <a:pt x="248" y="427"/>
                  </a:lnTo>
                  <a:lnTo>
                    <a:pt x="262" y="422"/>
                  </a:lnTo>
                  <a:lnTo>
                    <a:pt x="248" y="427"/>
                  </a:lnTo>
                  <a:lnTo>
                    <a:pt x="252" y="440"/>
                  </a:lnTo>
                  <a:lnTo>
                    <a:pt x="266" y="434"/>
                  </a:lnTo>
                  <a:lnTo>
                    <a:pt x="252" y="438"/>
                  </a:lnTo>
                  <a:lnTo>
                    <a:pt x="257" y="462"/>
                  </a:lnTo>
                  <a:lnTo>
                    <a:pt x="257" y="466"/>
                  </a:lnTo>
                  <a:lnTo>
                    <a:pt x="257" y="464"/>
                  </a:lnTo>
                  <a:lnTo>
                    <a:pt x="261" y="476"/>
                  </a:lnTo>
                  <a:lnTo>
                    <a:pt x="268" y="499"/>
                  </a:lnTo>
                  <a:lnTo>
                    <a:pt x="281" y="494"/>
                  </a:lnTo>
                  <a:lnTo>
                    <a:pt x="268" y="497"/>
                  </a:lnTo>
                  <a:lnTo>
                    <a:pt x="273" y="518"/>
                  </a:lnTo>
                  <a:lnTo>
                    <a:pt x="271" y="513"/>
                  </a:lnTo>
                  <a:lnTo>
                    <a:pt x="275" y="525"/>
                  </a:lnTo>
                  <a:lnTo>
                    <a:pt x="288" y="520"/>
                  </a:lnTo>
                  <a:lnTo>
                    <a:pt x="275" y="523"/>
                  </a:lnTo>
                  <a:lnTo>
                    <a:pt x="276" y="536"/>
                  </a:lnTo>
                  <a:lnTo>
                    <a:pt x="276" y="539"/>
                  </a:lnTo>
                  <a:lnTo>
                    <a:pt x="276" y="537"/>
                  </a:lnTo>
                  <a:lnTo>
                    <a:pt x="280" y="550"/>
                  </a:lnTo>
                  <a:lnTo>
                    <a:pt x="294" y="544"/>
                  </a:lnTo>
                  <a:lnTo>
                    <a:pt x="280" y="548"/>
                  </a:lnTo>
                  <a:lnTo>
                    <a:pt x="285" y="569"/>
                  </a:lnTo>
                  <a:lnTo>
                    <a:pt x="283" y="564"/>
                  </a:lnTo>
                  <a:lnTo>
                    <a:pt x="287" y="576"/>
                  </a:lnTo>
                  <a:lnTo>
                    <a:pt x="301" y="571"/>
                  </a:lnTo>
                  <a:lnTo>
                    <a:pt x="287" y="574"/>
                  </a:lnTo>
                  <a:lnTo>
                    <a:pt x="292" y="595"/>
                  </a:lnTo>
                  <a:lnTo>
                    <a:pt x="290" y="590"/>
                  </a:lnTo>
                  <a:lnTo>
                    <a:pt x="294" y="602"/>
                  </a:lnTo>
                  <a:lnTo>
                    <a:pt x="308" y="597"/>
                  </a:lnTo>
                  <a:lnTo>
                    <a:pt x="292" y="598"/>
                  </a:lnTo>
                  <a:lnTo>
                    <a:pt x="294" y="612"/>
                  </a:lnTo>
                  <a:lnTo>
                    <a:pt x="295" y="616"/>
                  </a:lnTo>
                  <a:lnTo>
                    <a:pt x="299" y="628"/>
                  </a:lnTo>
                  <a:lnTo>
                    <a:pt x="313" y="623"/>
                  </a:lnTo>
                  <a:lnTo>
                    <a:pt x="299" y="626"/>
                  </a:lnTo>
                  <a:lnTo>
                    <a:pt x="304" y="647"/>
                  </a:lnTo>
                  <a:lnTo>
                    <a:pt x="302" y="642"/>
                  </a:lnTo>
                  <a:lnTo>
                    <a:pt x="306" y="654"/>
                  </a:lnTo>
                  <a:lnTo>
                    <a:pt x="320" y="649"/>
                  </a:lnTo>
                  <a:lnTo>
                    <a:pt x="306" y="653"/>
                  </a:lnTo>
                  <a:lnTo>
                    <a:pt x="309" y="667"/>
                  </a:lnTo>
                  <a:lnTo>
                    <a:pt x="323" y="663"/>
                  </a:lnTo>
                  <a:lnTo>
                    <a:pt x="309" y="667"/>
                  </a:lnTo>
                  <a:lnTo>
                    <a:pt x="315" y="694"/>
                  </a:lnTo>
                  <a:lnTo>
                    <a:pt x="315" y="698"/>
                  </a:lnTo>
                  <a:lnTo>
                    <a:pt x="315" y="696"/>
                  </a:lnTo>
                  <a:lnTo>
                    <a:pt x="318" y="708"/>
                  </a:lnTo>
                  <a:lnTo>
                    <a:pt x="332" y="703"/>
                  </a:lnTo>
                  <a:lnTo>
                    <a:pt x="318" y="707"/>
                  </a:lnTo>
                  <a:lnTo>
                    <a:pt x="332" y="763"/>
                  </a:lnTo>
                  <a:lnTo>
                    <a:pt x="362" y="756"/>
                  </a:lnTo>
                  <a:lnTo>
                    <a:pt x="346" y="693"/>
                  </a:lnTo>
                  <a:lnTo>
                    <a:pt x="348" y="700"/>
                  </a:lnTo>
                  <a:lnTo>
                    <a:pt x="344" y="687"/>
                  </a:lnTo>
                  <a:lnTo>
                    <a:pt x="329" y="691"/>
                  </a:lnTo>
                  <a:lnTo>
                    <a:pt x="344" y="689"/>
                  </a:lnTo>
                  <a:lnTo>
                    <a:pt x="339" y="661"/>
                  </a:lnTo>
                  <a:lnTo>
                    <a:pt x="337" y="658"/>
                  </a:lnTo>
                  <a:lnTo>
                    <a:pt x="339" y="660"/>
                  </a:lnTo>
                  <a:lnTo>
                    <a:pt x="334" y="639"/>
                  </a:lnTo>
                  <a:lnTo>
                    <a:pt x="336" y="646"/>
                  </a:lnTo>
                  <a:lnTo>
                    <a:pt x="332" y="633"/>
                  </a:lnTo>
                  <a:lnTo>
                    <a:pt x="316" y="637"/>
                  </a:lnTo>
                  <a:lnTo>
                    <a:pt x="332" y="633"/>
                  </a:lnTo>
                  <a:lnTo>
                    <a:pt x="327" y="612"/>
                  </a:lnTo>
                  <a:lnTo>
                    <a:pt x="329" y="619"/>
                  </a:lnTo>
                  <a:lnTo>
                    <a:pt x="325" y="607"/>
                  </a:lnTo>
                  <a:lnTo>
                    <a:pt x="309" y="611"/>
                  </a:lnTo>
                  <a:lnTo>
                    <a:pt x="325" y="609"/>
                  </a:lnTo>
                  <a:lnTo>
                    <a:pt x="323" y="595"/>
                  </a:lnTo>
                  <a:lnTo>
                    <a:pt x="323" y="593"/>
                  </a:lnTo>
                  <a:lnTo>
                    <a:pt x="320" y="581"/>
                  </a:lnTo>
                  <a:lnTo>
                    <a:pt x="304" y="585"/>
                  </a:lnTo>
                  <a:lnTo>
                    <a:pt x="320" y="581"/>
                  </a:lnTo>
                  <a:lnTo>
                    <a:pt x="315" y="560"/>
                  </a:lnTo>
                  <a:lnTo>
                    <a:pt x="316" y="567"/>
                  </a:lnTo>
                  <a:lnTo>
                    <a:pt x="313" y="555"/>
                  </a:lnTo>
                  <a:lnTo>
                    <a:pt x="297" y="558"/>
                  </a:lnTo>
                  <a:lnTo>
                    <a:pt x="313" y="555"/>
                  </a:lnTo>
                  <a:lnTo>
                    <a:pt x="308" y="534"/>
                  </a:lnTo>
                  <a:lnTo>
                    <a:pt x="309" y="541"/>
                  </a:lnTo>
                  <a:lnTo>
                    <a:pt x="306" y="529"/>
                  </a:lnTo>
                  <a:lnTo>
                    <a:pt x="290" y="532"/>
                  </a:lnTo>
                  <a:lnTo>
                    <a:pt x="306" y="530"/>
                  </a:lnTo>
                  <a:lnTo>
                    <a:pt x="304" y="518"/>
                  </a:lnTo>
                  <a:lnTo>
                    <a:pt x="302" y="515"/>
                  </a:lnTo>
                  <a:lnTo>
                    <a:pt x="304" y="516"/>
                  </a:lnTo>
                  <a:lnTo>
                    <a:pt x="301" y="504"/>
                  </a:lnTo>
                  <a:lnTo>
                    <a:pt x="285" y="508"/>
                  </a:lnTo>
                  <a:lnTo>
                    <a:pt x="301" y="504"/>
                  </a:lnTo>
                  <a:lnTo>
                    <a:pt x="297" y="490"/>
                  </a:lnTo>
                  <a:lnTo>
                    <a:pt x="295" y="485"/>
                  </a:lnTo>
                  <a:lnTo>
                    <a:pt x="297" y="490"/>
                  </a:lnTo>
                  <a:lnTo>
                    <a:pt x="290" y="468"/>
                  </a:lnTo>
                  <a:lnTo>
                    <a:pt x="287" y="455"/>
                  </a:lnTo>
                  <a:lnTo>
                    <a:pt x="271" y="459"/>
                  </a:lnTo>
                  <a:lnTo>
                    <a:pt x="287" y="455"/>
                  </a:lnTo>
                  <a:lnTo>
                    <a:pt x="281" y="431"/>
                  </a:lnTo>
                  <a:lnTo>
                    <a:pt x="280" y="427"/>
                  </a:lnTo>
                  <a:lnTo>
                    <a:pt x="281" y="431"/>
                  </a:lnTo>
                  <a:lnTo>
                    <a:pt x="278" y="419"/>
                  </a:lnTo>
                  <a:lnTo>
                    <a:pt x="276" y="412"/>
                  </a:lnTo>
                  <a:lnTo>
                    <a:pt x="278" y="417"/>
                  </a:lnTo>
                  <a:lnTo>
                    <a:pt x="275" y="406"/>
                  </a:lnTo>
                  <a:lnTo>
                    <a:pt x="259" y="412"/>
                  </a:lnTo>
                  <a:lnTo>
                    <a:pt x="275" y="408"/>
                  </a:lnTo>
                  <a:lnTo>
                    <a:pt x="268" y="384"/>
                  </a:lnTo>
                  <a:lnTo>
                    <a:pt x="266" y="377"/>
                  </a:lnTo>
                  <a:lnTo>
                    <a:pt x="268" y="382"/>
                  </a:lnTo>
                  <a:lnTo>
                    <a:pt x="261" y="361"/>
                  </a:lnTo>
                  <a:lnTo>
                    <a:pt x="245" y="366"/>
                  </a:lnTo>
                  <a:lnTo>
                    <a:pt x="261" y="363"/>
                  </a:lnTo>
                  <a:lnTo>
                    <a:pt x="257" y="351"/>
                  </a:lnTo>
                  <a:lnTo>
                    <a:pt x="241" y="354"/>
                  </a:lnTo>
                  <a:lnTo>
                    <a:pt x="257" y="352"/>
                  </a:lnTo>
                  <a:lnTo>
                    <a:pt x="255" y="342"/>
                  </a:lnTo>
                  <a:lnTo>
                    <a:pt x="254" y="337"/>
                  </a:lnTo>
                  <a:lnTo>
                    <a:pt x="255" y="338"/>
                  </a:lnTo>
                  <a:lnTo>
                    <a:pt x="241" y="297"/>
                  </a:lnTo>
                  <a:lnTo>
                    <a:pt x="226" y="302"/>
                  </a:lnTo>
                  <a:lnTo>
                    <a:pt x="241" y="298"/>
                  </a:lnTo>
                  <a:lnTo>
                    <a:pt x="234" y="270"/>
                  </a:lnTo>
                  <a:lnTo>
                    <a:pt x="236" y="276"/>
                  </a:lnTo>
                  <a:lnTo>
                    <a:pt x="231" y="260"/>
                  </a:lnTo>
                  <a:lnTo>
                    <a:pt x="233" y="265"/>
                  </a:lnTo>
                  <a:lnTo>
                    <a:pt x="229" y="256"/>
                  </a:lnTo>
                  <a:lnTo>
                    <a:pt x="213" y="262"/>
                  </a:lnTo>
                  <a:lnTo>
                    <a:pt x="229" y="256"/>
                  </a:lnTo>
                  <a:lnTo>
                    <a:pt x="224" y="241"/>
                  </a:lnTo>
                  <a:lnTo>
                    <a:pt x="226" y="246"/>
                  </a:lnTo>
                  <a:lnTo>
                    <a:pt x="219" y="228"/>
                  </a:lnTo>
                  <a:lnTo>
                    <a:pt x="203" y="234"/>
                  </a:lnTo>
                  <a:lnTo>
                    <a:pt x="219" y="232"/>
                  </a:lnTo>
                  <a:lnTo>
                    <a:pt x="217" y="221"/>
                  </a:lnTo>
                  <a:lnTo>
                    <a:pt x="215" y="214"/>
                  </a:lnTo>
                  <a:lnTo>
                    <a:pt x="217" y="218"/>
                  </a:lnTo>
                  <a:lnTo>
                    <a:pt x="210" y="201"/>
                  </a:lnTo>
                  <a:lnTo>
                    <a:pt x="212" y="204"/>
                  </a:lnTo>
                  <a:lnTo>
                    <a:pt x="208" y="199"/>
                  </a:lnTo>
                  <a:lnTo>
                    <a:pt x="205" y="192"/>
                  </a:lnTo>
                  <a:lnTo>
                    <a:pt x="191" y="199"/>
                  </a:lnTo>
                  <a:lnTo>
                    <a:pt x="206" y="194"/>
                  </a:lnTo>
                  <a:lnTo>
                    <a:pt x="203" y="185"/>
                  </a:lnTo>
                  <a:lnTo>
                    <a:pt x="187" y="190"/>
                  </a:lnTo>
                  <a:lnTo>
                    <a:pt x="203" y="185"/>
                  </a:lnTo>
                  <a:lnTo>
                    <a:pt x="196" y="164"/>
                  </a:lnTo>
                  <a:lnTo>
                    <a:pt x="198" y="169"/>
                  </a:lnTo>
                  <a:lnTo>
                    <a:pt x="191" y="152"/>
                  </a:lnTo>
                  <a:lnTo>
                    <a:pt x="192" y="155"/>
                  </a:lnTo>
                  <a:lnTo>
                    <a:pt x="189" y="150"/>
                  </a:lnTo>
                  <a:lnTo>
                    <a:pt x="182" y="136"/>
                  </a:lnTo>
                  <a:lnTo>
                    <a:pt x="168" y="143"/>
                  </a:lnTo>
                  <a:lnTo>
                    <a:pt x="184" y="138"/>
                  </a:lnTo>
                  <a:lnTo>
                    <a:pt x="179" y="124"/>
                  </a:lnTo>
                  <a:lnTo>
                    <a:pt x="179" y="127"/>
                  </a:lnTo>
                  <a:lnTo>
                    <a:pt x="177" y="122"/>
                  </a:lnTo>
                  <a:lnTo>
                    <a:pt x="173" y="115"/>
                  </a:lnTo>
                  <a:lnTo>
                    <a:pt x="173" y="113"/>
                  </a:lnTo>
                  <a:lnTo>
                    <a:pt x="170" y="108"/>
                  </a:lnTo>
                  <a:lnTo>
                    <a:pt x="156" y="117"/>
                  </a:lnTo>
                  <a:lnTo>
                    <a:pt x="170" y="110"/>
                  </a:lnTo>
                  <a:lnTo>
                    <a:pt x="163" y="96"/>
                  </a:lnTo>
                  <a:lnTo>
                    <a:pt x="163" y="94"/>
                  </a:lnTo>
                  <a:lnTo>
                    <a:pt x="159" y="89"/>
                  </a:lnTo>
                  <a:lnTo>
                    <a:pt x="145" y="98"/>
                  </a:lnTo>
                  <a:lnTo>
                    <a:pt x="161" y="94"/>
                  </a:lnTo>
                  <a:lnTo>
                    <a:pt x="159" y="87"/>
                  </a:lnTo>
                  <a:lnTo>
                    <a:pt x="158" y="84"/>
                  </a:lnTo>
                  <a:lnTo>
                    <a:pt x="158" y="82"/>
                  </a:lnTo>
                  <a:lnTo>
                    <a:pt x="144" y="61"/>
                  </a:lnTo>
                  <a:lnTo>
                    <a:pt x="130" y="70"/>
                  </a:lnTo>
                  <a:lnTo>
                    <a:pt x="144" y="63"/>
                  </a:lnTo>
                  <a:lnTo>
                    <a:pt x="138" y="54"/>
                  </a:lnTo>
                  <a:lnTo>
                    <a:pt x="135" y="49"/>
                  </a:lnTo>
                  <a:lnTo>
                    <a:pt x="137" y="50"/>
                  </a:lnTo>
                  <a:lnTo>
                    <a:pt x="133" y="47"/>
                  </a:lnTo>
                  <a:lnTo>
                    <a:pt x="121" y="57"/>
                  </a:lnTo>
                  <a:lnTo>
                    <a:pt x="135" y="49"/>
                  </a:lnTo>
                  <a:lnTo>
                    <a:pt x="131" y="43"/>
                  </a:lnTo>
                  <a:lnTo>
                    <a:pt x="107" y="19"/>
                  </a:lnTo>
                  <a:lnTo>
                    <a:pt x="109" y="21"/>
                  </a:lnTo>
                  <a:lnTo>
                    <a:pt x="105" y="17"/>
                  </a:lnTo>
                  <a:lnTo>
                    <a:pt x="98" y="12"/>
                  </a:lnTo>
                  <a:lnTo>
                    <a:pt x="96" y="10"/>
                  </a:lnTo>
                  <a:lnTo>
                    <a:pt x="95" y="10"/>
                  </a:lnTo>
                  <a:lnTo>
                    <a:pt x="84" y="5"/>
                  </a:lnTo>
                  <a:lnTo>
                    <a:pt x="77" y="5"/>
                  </a:lnTo>
                  <a:lnTo>
                    <a:pt x="77" y="21"/>
                  </a:lnTo>
                  <a:lnTo>
                    <a:pt x="89" y="10"/>
                  </a:lnTo>
                  <a:lnTo>
                    <a:pt x="86" y="7"/>
                  </a:lnTo>
                  <a:lnTo>
                    <a:pt x="72" y="0"/>
                  </a:lnTo>
                  <a:lnTo>
                    <a:pt x="42" y="0"/>
                  </a:lnTo>
                  <a:lnTo>
                    <a:pt x="32" y="5"/>
                  </a:lnTo>
                  <a:lnTo>
                    <a:pt x="39" y="19"/>
                  </a:lnTo>
                  <a:lnTo>
                    <a:pt x="39" y="3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9" y="19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Freeform 236"/>
            <p:cNvSpPr>
              <a:spLocks/>
            </p:cNvSpPr>
            <p:nvPr/>
          </p:nvSpPr>
          <p:spPr bwMode="auto">
            <a:xfrm>
              <a:off x="3146" y="1764"/>
              <a:ext cx="183" cy="657"/>
            </a:xfrm>
            <a:custGeom>
              <a:avLst/>
              <a:gdLst>
                <a:gd name="T0" fmla="*/ 18 w 367"/>
                <a:gd name="T1" fmla="*/ 85 h 1314"/>
                <a:gd name="T2" fmla="*/ 37 w 367"/>
                <a:gd name="T3" fmla="*/ 174 h 1314"/>
                <a:gd name="T4" fmla="*/ 61 w 367"/>
                <a:gd name="T5" fmla="*/ 200 h 1314"/>
                <a:gd name="T6" fmla="*/ 56 w 367"/>
                <a:gd name="T7" fmla="*/ 247 h 1314"/>
                <a:gd name="T8" fmla="*/ 86 w 367"/>
                <a:gd name="T9" fmla="*/ 314 h 1314"/>
                <a:gd name="T10" fmla="*/ 86 w 367"/>
                <a:gd name="T11" fmla="*/ 384 h 1314"/>
                <a:gd name="T12" fmla="*/ 112 w 367"/>
                <a:gd name="T13" fmla="*/ 427 h 1314"/>
                <a:gd name="T14" fmla="*/ 105 w 367"/>
                <a:gd name="T15" fmla="*/ 469 h 1314"/>
                <a:gd name="T16" fmla="*/ 130 w 367"/>
                <a:gd name="T17" fmla="*/ 574 h 1314"/>
                <a:gd name="T18" fmla="*/ 140 w 367"/>
                <a:gd name="T19" fmla="*/ 614 h 1314"/>
                <a:gd name="T20" fmla="*/ 145 w 367"/>
                <a:gd name="T21" fmla="*/ 642 h 1314"/>
                <a:gd name="T22" fmla="*/ 173 w 367"/>
                <a:gd name="T23" fmla="*/ 689 h 1314"/>
                <a:gd name="T24" fmla="*/ 164 w 367"/>
                <a:gd name="T25" fmla="*/ 719 h 1314"/>
                <a:gd name="T26" fmla="*/ 178 w 367"/>
                <a:gd name="T27" fmla="*/ 775 h 1314"/>
                <a:gd name="T28" fmla="*/ 189 w 367"/>
                <a:gd name="T29" fmla="*/ 815 h 1314"/>
                <a:gd name="T30" fmla="*/ 194 w 367"/>
                <a:gd name="T31" fmla="*/ 839 h 1314"/>
                <a:gd name="T32" fmla="*/ 205 w 367"/>
                <a:gd name="T33" fmla="*/ 872 h 1314"/>
                <a:gd name="T34" fmla="*/ 213 w 367"/>
                <a:gd name="T35" fmla="*/ 914 h 1314"/>
                <a:gd name="T36" fmla="*/ 227 w 367"/>
                <a:gd name="T37" fmla="*/ 960 h 1314"/>
                <a:gd name="T38" fmla="*/ 236 w 367"/>
                <a:gd name="T39" fmla="*/ 994 h 1314"/>
                <a:gd name="T40" fmla="*/ 257 w 367"/>
                <a:gd name="T41" fmla="*/ 1012 h 1314"/>
                <a:gd name="T42" fmla="*/ 250 w 367"/>
                <a:gd name="T43" fmla="*/ 1038 h 1314"/>
                <a:gd name="T44" fmla="*/ 259 w 367"/>
                <a:gd name="T45" fmla="*/ 1075 h 1314"/>
                <a:gd name="T46" fmla="*/ 271 w 367"/>
                <a:gd name="T47" fmla="*/ 1120 h 1314"/>
                <a:gd name="T48" fmla="*/ 290 w 367"/>
                <a:gd name="T49" fmla="*/ 1179 h 1314"/>
                <a:gd name="T50" fmla="*/ 304 w 367"/>
                <a:gd name="T51" fmla="*/ 1221 h 1314"/>
                <a:gd name="T52" fmla="*/ 316 w 367"/>
                <a:gd name="T53" fmla="*/ 1258 h 1314"/>
                <a:gd name="T54" fmla="*/ 323 w 367"/>
                <a:gd name="T55" fmla="*/ 1279 h 1314"/>
                <a:gd name="T56" fmla="*/ 349 w 367"/>
                <a:gd name="T57" fmla="*/ 1256 h 1314"/>
                <a:gd name="T58" fmla="*/ 337 w 367"/>
                <a:gd name="T59" fmla="*/ 1221 h 1314"/>
                <a:gd name="T60" fmla="*/ 330 w 367"/>
                <a:gd name="T61" fmla="*/ 1199 h 1314"/>
                <a:gd name="T62" fmla="*/ 318 w 367"/>
                <a:gd name="T63" fmla="*/ 1162 h 1314"/>
                <a:gd name="T64" fmla="*/ 297 w 367"/>
                <a:gd name="T65" fmla="*/ 1094 h 1314"/>
                <a:gd name="T66" fmla="*/ 285 w 367"/>
                <a:gd name="T67" fmla="*/ 1052 h 1314"/>
                <a:gd name="T68" fmla="*/ 276 w 367"/>
                <a:gd name="T69" fmla="*/ 1019 h 1314"/>
                <a:gd name="T70" fmla="*/ 253 w 367"/>
                <a:gd name="T71" fmla="*/ 1001 h 1314"/>
                <a:gd name="T72" fmla="*/ 262 w 367"/>
                <a:gd name="T73" fmla="*/ 977 h 1314"/>
                <a:gd name="T74" fmla="*/ 253 w 367"/>
                <a:gd name="T75" fmla="*/ 939 h 1314"/>
                <a:gd name="T76" fmla="*/ 239 w 367"/>
                <a:gd name="T77" fmla="*/ 890 h 1314"/>
                <a:gd name="T78" fmla="*/ 231 w 367"/>
                <a:gd name="T79" fmla="*/ 853 h 1314"/>
                <a:gd name="T80" fmla="*/ 220 w 367"/>
                <a:gd name="T81" fmla="*/ 815 h 1314"/>
                <a:gd name="T82" fmla="*/ 213 w 367"/>
                <a:gd name="T83" fmla="*/ 792 h 1314"/>
                <a:gd name="T84" fmla="*/ 203 w 367"/>
                <a:gd name="T85" fmla="*/ 745 h 1314"/>
                <a:gd name="T86" fmla="*/ 194 w 367"/>
                <a:gd name="T87" fmla="*/ 713 h 1314"/>
                <a:gd name="T88" fmla="*/ 170 w 367"/>
                <a:gd name="T89" fmla="*/ 677 h 1314"/>
                <a:gd name="T90" fmla="*/ 173 w 367"/>
                <a:gd name="T91" fmla="*/ 621 h 1314"/>
                <a:gd name="T92" fmla="*/ 166 w 367"/>
                <a:gd name="T93" fmla="*/ 593 h 1314"/>
                <a:gd name="T94" fmla="*/ 154 w 367"/>
                <a:gd name="T95" fmla="*/ 539 h 1314"/>
                <a:gd name="T96" fmla="*/ 135 w 367"/>
                <a:gd name="T97" fmla="*/ 459 h 1314"/>
                <a:gd name="T98" fmla="*/ 109 w 367"/>
                <a:gd name="T99" fmla="*/ 415 h 1314"/>
                <a:gd name="T100" fmla="*/ 116 w 367"/>
                <a:gd name="T101" fmla="*/ 373 h 1314"/>
                <a:gd name="T102" fmla="*/ 82 w 367"/>
                <a:gd name="T103" fmla="*/ 302 h 1314"/>
                <a:gd name="T104" fmla="*/ 81 w 367"/>
                <a:gd name="T105" fmla="*/ 221 h 1314"/>
                <a:gd name="T106" fmla="*/ 72 w 367"/>
                <a:gd name="T107" fmla="*/ 181 h 1314"/>
                <a:gd name="T108" fmla="*/ 67 w 367"/>
                <a:gd name="T109" fmla="*/ 160 h 1314"/>
                <a:gd name="T110" fmla="*/ 47 w 367"/>
                <a:gd name="T111" fmla="*/ 71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7" h="1314">
                  <a:moveTo>
                    <a:pt x="30" y="0"/>
                  </a:moveTo>
                  <a:lnTo>
                    <a:pt x="0" y="7"/>
                  </a:lnTo>
                  <a:lnTo>
                    <a:pt x="18" y="76"/>
                  </a:lnTo>
                  <a:lnTo>
                    <a:pt x="32" y="73"/>
                  </a:lnTo>
                  <a:lnTo>
                    <a:pt x="16" y="75"/>
                  </a:lnTo>
                  <a:lnTo>
                    <a:pt x="18" y="89"/>
                  </a:lnTo>
                  <a:lnTo>
                    <a:pt x="18" y="85"/>
                  </a:lnTo>
                  <a:lnTo>
                    <a:pt x="20" y="90"/>
                  </a:lnTo>
                  <a:lnTo>
                    <a:pt x="30" y="132"/>
                  </a:lnTo>
                  <a:lnTo>
                    <a:pt x="34" y="148"/>
                  </a:lnTo>
                  <a:lnTo>
                    <a:pt x="37" y="162"/>
                  </a:lnTo>
                  <a:lnTo>
                    <a:pt x="51" y="158"/>
                  </a:lnTo>
                  <a:lnTo>
                    <a:pt x="35" y="160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9" y="176"/>
                  </a:lnTo>
                  <a:lnTo>
                    <a:pt x="42" y="190"/>
                  </a:lnTo>
                  <a:lnTo>
                    <a:pt x="44" y="199"/>
                  </a:lnTo>
                  <a:lnTo>
                    <a:pt x="42" y="193"/>
                  </a:lnTo>
                  <a:lnTo>
                    <a:pt x="47" y="207"/>
                  </a:lnTo>
                  <a:lnTo>
                    <a:pt x="61" y="200"/>
                  </a:lnTo>
                  <a:lnTo>
                    <a:pt x="46" y="202"/>
                  </a:lnTo>
                  <a:lnTo>
                    <a:pt x="47" y="218"/>
                  </a:lnTo>
                  <a:lnTo>
                    <a:pt x="49" y="221"/>
                  </a:lnTo>
                  <a:lnTo>
                    <a:pt x="53" y="233"/>
                  </a:lnTo>
                  <a:lnTo>
                    <a:pt x="67" y="228"/>
                  </a:lnTo>
                  <a:lnTo>
                    <a:pt x="53" y="232"/>
                  </a:lnTo>
                  <a:lnTo>
                    <a:pt x="56" y="247"/>
                  </a:lnTo>
                  <a:lnTo>
                    <a:pt x="67" y="289"/>
                  </a:lnTo>
                  <a:lnTo>
                    <a:pt x="81" y="286"/>
                  </a:lnTo>
                  <a:lnTo>
                    <a:pt x="65" y="288"/>
                  </a:lnTo>
                  <a:lnTo>
                    <a:pt x="67" y="303"/>
                  </a:lnTo>
                  <a:lnTo>
                    <a:pt x="68" y="307"/>
                  </a:lnTo>
                  <a:lnTo>
                    <a:pt x="72" y="319"/>
                  </a:lnTo>
                  <a:lnTo>
                    <a:pt x="86" y="314"/>
                  </a:lnTo>
                  <a:lnTo>
                    <a:pt x="72" y="317"/>
                  </a:lnTo>
                  <a:lnTo>
                    <a:pt x="75" y="333"/>
                  </a:lnTo>
                  <a:lnTo>
                    <a:pt x="86" y="375"/>
                  </a:lnTo>
                  <a:lnTo>
                    <a:pt x="100" y="371"/>
                  </a:lnTo>
                  <a:lnTo>
                    <a:pt x="84" y="373"/>
                  </a:lnTo>
                  <a:lnTo>
                    <a:pt x="86" y="387"/>
                  </a:lnTo>
                  <a:lnTo>
                    <a:pt x="86" y="384"/>
                  </a:lnTo>
                  <a:lnTo>
                    <a:pt x="88" y="389"/>
                  </a:lnTo>
                  <a:lnTo>
                    <a:pt x="91" y="403"/>
                  </a:lnTo>
                  <a:lnTo>
                    <a:pt x="95" y="418"/>
                  </a:lnTo>
                  <a:lnTo>
                    <a:pt x="95" y="422"/>
                  </a:lnTo>
                  <a:lnTo>
                    <a:pt x="95" y="420"/>
                  </a:lnTo>
                  <a:lnTo>
                    <a:pt x="98" y="432"/>
                  </a:lnTo>
                  <a:lnTo>
                    <a:pt x="112" y="427"/>
                  </a:lnTo>
                  <a:lnTo>
                    <a:pt x="98" y="431"/>
                  </a:lnTo>
                  <a:lnTo>
                    <a:pt x="102" y="446"/>
                  </a:lnTo>
                  <a:lnTo>
                    <a:pt x="105" y="460"/>
                  </a:lnTo>
                  <a:lnTo>
                    <a:pt x="119" y="457"/>
                  </a:lnTo>
                  <a:lnTo>
                    <a:pt x="103" y="459"/>
                  </a:lnTo>
                  <a:lnTo>
                    <a:pt x="105" y="473"/>
                  </a:lnTo>
                  <a:lnTo>
                    <a:pt x="105" y="469"/>
                  </a:lnTo>
                  <a:lnTo>
                    <a:pt x="107" y="474"/>
                  </a:lnTo>
                  <a:lnTo>
                    <a:pt x="124" y="544"/>
                  </a:lnTo>
                  <a:lnTo>
                    <a:pt x="138" y="541"/>
                  </a:lnTo>
                  <a:lnTo>
                    <a:pt x="124" y="544"/>
                  </a:lnTo>
                  <a:lnTo>
                    <a:pt x="130" y="572"/>
                  </a:lnTo>
                  <a:lnTo>
                    <a:pt x="130" y="576"/>
                  </a:lnTo>
                  <a:lnTo>
                    <a:pt x="130" y="574"/>
                  </a:lnTo>
                  <a:lnTo>
                    <a:pt x="133" y="586"/>
                  </a:lnTo>
                  <a:lnTo>
                    <a:pt x="147" y="581"/>
                  </a:lnTo>
                  <a:lnTo>
                    <a:pt x="133" y="584"/>
                  </a:lnTo>
                  <a:lnTo>
                    <a:pt x="137" y="600"/>
                  </a:lnTo>
                  <a:lnTo>
                    <a:pt x="137" y="603"/>
                  </a:lnTo>
                  <a:lnTo>
                    <a:pt x="137" y="602"/>
                  </a:lnTo>
                  <a:lnTo>
                    <a:pt x="140" y="614"/>
                  </a:lnTo>
                  <a:lnTo>
                    <a:pt x="154" y="609"/>
                  </a:lnTo>
                  <a:lnTo>
                    <a:pt x="140" y="612"/>
                  </a:lnTo>
                  <a:lnTo>
                    <a:pt x="143" y="626"/>
                  </a:lnTo>
                  <a:lnTo>
                    <a:pt x="157" y="623"/>
                  </a:lnTo>
                  <a:lnTo>
                    <a:pt x="142" y="624"/>
                  </a:lnTo>
                  <a:lnTo>
                    <a:pt x="143" y="638"/>
                  </a:lnTo>
                  <a:lnTo>
                    <a:pt x="145" y="642"/>
                  </a:lnTo>
                  <a:lnTo>
                    <a:pt x="149" y="654"/>
                  </a:lnTo>
                  <a:lnTo>
                    <a:pt x="163" y="649"/>
                  </a:lnTo>
                  <a:lnTo>
                    <a:pt x="149" y="652"/>
                  </a:lnTo>
                  <a:lnTo>
                    <a:pt x="157" y="687"/>
                  </a:lnTo>
                  <a:lnTo>
                    <a:pt x="156" y="682"/>
                  </a:lnTo>
                  <a:lnTo>
                    <a:pt x="159" y="694"/>
                  </a:lnTo>
                  <a:lnTo>
                    <a:pt x="173" y="689"/>
                  </a:lnTo>
                  <a:lnTo>
                    <a:pt x="159" y="693"/>
                  </a:lnTo>
                  <a:lnTo>
                    <a:pt x="163" y="706"/>
                  </a:lnTo>
                  <a:lnTo>
                    <a:pt x="177" y="703"/>
                  </a:lnTo>
                  <a:lnTo>
                    <a:pt x="163" y="706"/>
                  </a:lnTo>
                  <a:lnTo>
                    <a:pt x="164" y="719"/>
                  </a:lnTo>
                  <a:lnTo>
                    <a:pt x="164" y="720"/>
                  </a:lnTo>
                  <a:lnTo>
                    <a:pt x="164" y="719"/>
                  </a:lnTo>
                  <a:lnTo>
                    <a:pt x="173" y="754"/>
                  </a:lnTo>
                  <a:lnTo>
                    <a:pt x="171" y="748"/>
                  </a:lnTo>
                  <a:lnTo>
                    <a:pt x="175" y="761"/>
                  </a:lnTo>
                  <a:lnTo>
                    <a:pt x="189" y="755"/>
                  </a:lnTo>
                  <a:lnTo>
                    <a:pt x="175" y="759"/>
                  </a:lnTo>
                  <a:lnTo>
                    <a:pt x="180" y="780"/>
                  </a:lnTo>
                  <a:lnTo>
                    <a:pt x="178" y="775"/>
                  </a:lnTo>
                  <a:lnTo>
                    <a:pt x="182" y="787"/>
                  </a:lnTo>
                  <a:lnTo>
                    <a:pt x="196" y="782"/>
                  </a:lnTo>
                  <a:lnTo>
                    <a:pt x="182" y="785"/>
                  </a:lnTo>
                  <a:lnTo>
                    <a:pt x="184" y="797"/>
                  </a:lnTo>
                  <a:lnTo>
                    <a:pt x="184" y="802"/>
                  </a:lnTo>
                  <a:lnTo>
                    <a:pt x="184" y="801"/>
                  </a:lnTo>
                  <a:lnTo>
                    <a:pt x="189" y="815"/>
                  </a:lnTo>
                  <a:lnTo>
                    <a:pt x="203" y="808"/>
                  </a:lnTo>
                  <a:lnTo>
                    <a:pt x="189" y="813"/>
                  </a:lnTo>
                  <a:lnTo>
                    <a:pt x="192" y="825"/>
                  </a:lnTo>
                  <a:lnTo>
                    <a:pt x="206" y="820"/>
                  </a:lnTo>
                  <a:lnTo>
                    <a:pt x="192" y="823"/>
                  </a:lnTo>
                  <a:lnTo>
                    <a:pt x="194" y="836"/>
                  </a:lnTo>
                  <a:lnTo>
                    <a:pt x="194" y="839"/>
                  </a:lnTo>
                  <a:lnTo>
                    <a:pt x="194" y="837"/>
                  </a:lnTo>
                  <a:lnTo>
                    <a:pt x="201" y="864"/>
                  </a:lnTo>
                  <a:lnTo>
                    <a:pt x="201" y="867"/>
                  </a:lnTo>
                  <a:lnTo>
                    <a:pt x="201" y="864"/>
                  </a:lnTo>
                  <a:lnTo>
                    <a:pt x="205" y="874"/>
                  </a:lnTo>
                  <a:lnTo>
                    <a:pt x="219" y="869"/>
                  </a:lnTo>
                  <a:lnTo>
                    <a:pt x="205" y="872"/>
                  </a:lnTo>
                  <a:lnTo>
                    <a:pt x="210" y="893"/>
                  </a:lnTo>
                  <a:lnTo>
                    <a:pt x="208" y="888"/>
                  </a:lnTo>
                  <a:lnTo>
                    <a:pt x="212" y="900"/>
                  </a:lnTo>
                  <a:lnTo>
                    <a:pt x="226" y="895"/>
                  </a:lnTo>
                  <a:lnTo>
                    <a:pt x="212" y="898"/>
                  </a:lnTo>
                  <a:lnTo>
                    <a:pt x="213" y="911"/>
                  </a:lnTo>
                  <a:lnTo>
                    <a:pt x="213" y="914"/>
                  </a:lnTo>
                  <a:lnTo>
                    <a:pt x="213" y="912"/>
                  </a:lnTo>
                  <a:lnTo>
                    <a:pt x="224" y="949"/>
                  </a:lnTo>
                  <a:lnTo>
                    <a:pt x="226" y="954"/>
                  </a:lnTo>
                  <a:lnTo>
                    <a:pt x="224" y="949"/>
                  </a:lnTo>
                  <a:lnTo>
                    <a:pt x="227" y="960"/>
                  </a:lnTo>
                  <a:lnTo>
                    <a:pt x="241" y="954"/>
                  </a:lnTo>
                  <a:lnTo>
                    <a:pt x="227" y="960"/>
                  </a:lnTo>
                  <a:lnTo>
                    <a:pt x="231" y="972"/>
                  </a:lnTo>
                  <a:lnTo>
                    <a:pt x="245" y="967"/>
                  </a:lnTo>
                  <a:lnTo>
                    <a:pt x="231" y="970"/>
                  </a:lnTo>
                  <a:lnTo>
                    <a:pt x="233" y="982"/>
                  </a:lnTo>
                  <a:lnTo>
                    <a:pt x="233" y="986"/>
                  </a:lnTo>
                  <a:lnTo>
                    <a:pt x="233" y="984"/>
                  </a:lnTo>
                  <a:lnTo>
                    <a:pt x="236" y="994"/>
                  </a:lnTo>
                  <a:lnTo>
                    <a:pt x="250" y="989"/>
                  </a:lnTo>
                  <a:lnTo>
                    <a:pt x="236" y="994"/>
                  </a:lnTo>
                  <a:lnTo>
                    <a:pt x="239" y="1007"/>
                  </a:lnTo>
                  <a:lnTo>
                    <a:pt x="241" y="1012"/>
                  </a:lnTo>
                  <a:lnTo>
                    <a:pt x="239" y="1007"/>
                  </a:lnTo>
                  <a:lnTo>
                    <a:pt x="243" y="1017"/>
                  </a:lnTo>
                  <a:lnTo>
                    <a:pt x="257" y="1012"/>
                  </a:lnTo>
                  <a:lnTo>
                    <a:pt x="243" y="1017"/>
                  </a:lnTo>
                  <a:lnTo>
                    <a:pt x="246" y="1029"/>
                  </a:lnTo>
                  <a:lnTo>
                    <a:pt x="248" y="1035"/>
                  </a:lnTo>
                  <a:lnTo>
                    <a:pt x="246" y="1029"/>
                  </a:lnTo>
                  <a:lnTo>
                    <a:pt x="250" y="1040"/>
                  </a:lnTo>
                  <a:lnTo>
                    <a:pt x="264" y="1035"/>
                  </a:lnTo>
                  <a:lnTo>
                    <a:pt x="250" y="1038"/>
                  </a:lnTo>
                  <a:lnTo>
                    <a:pt x="252" y="1050"/>
                  </a:lnTo>
                  <a:lnTo>
                    <a:pt x="252" y="1054"/>
                  </a:lnTo>
                  <a:lnTo>
                    <a:pt x="252" y="1052"/>
                  </a:lnTo>
                  <a:lnTo>
                    <a:pt x="255" y="1063"/>
                  </a:lnTo>
                  <a:lnTo>
                    <a:pt x="269" y="1057"/>
                  </a:lnTo>
                  <a:lnTo>
                    <a:pt x="255" y="1063"/>
                  </a:lnTo>
                  <a:lnTo>
                    <a:pt x="259" y="1075"/>
                  </a:lnTo>
                  <a:lnTo>
                    <a:pt x="260" y="1080"/>
                  </a:lnTo>
                  <a:lnTo>
                    <a:pt x="259" y="1075"/>
                  </a:lnTo>
                  <a:lnTo>
                    <a:pt x="269" y="1106"/>
                  </a:lnTo>
                  <a:lnTo>
                    <a:pt x="283" y="1101"/>
                  </a:lnTo>
                  <a:lnTo>
                    <a:pt x="269" y="1104"/>
                  </a:lnTo>
                  <a:lnTo>
                    <a:pt x="271" y="1115"/>
                  </a:lnTo>
                  <a:lnTo>
                    <a:pt x="271" y="1120"/>
                  </a:lnTo>
                  <a:lnTo>
                    <a:pt x="271" y="1117"/>
                  </a:lnTo>
                  <a:lnTo>
                    <a:pt x="288" y="1169"/>
                  </a:lnTo>
                  <a:lnTo>
                    <a:pt x="302" y="1164"/>
                  </a:lnTo>
                  <a:lnTo>
                    <a:pt x="288" y="1167"/>
                  </a:lnTo>
                  <a:lnTo>
                    <a:pt x="290" y="1178"/>
                  </a:lnTo>
                  <a:lnTo>
                    <a:pt x="290" y="1183"/>
                  </a:lnTo>
                  <a:lnTo>
                    <a:pt x="290" y="1179"/>
                  </a:lnTo>
                  <a:lnTo>
                    <a:pt x="299" y="1206"/>
                  </a:lnTo>
                  <a:lnTo>
                    <a:pt x="297" y="1202"/>
                  </a:lnTo>
                  <a:lnTo>
                    <a:pt x="301" y="1211"/>
                  </a:lnTo>
                  <a:lnTo>
                    <a:pt x="315" y="1204"/>
                  </a:lnTo>
                  <a:lnTo>
                    <a:pt x="301" y="1209"/>
                  </a:lnTo>
                  <a:lnTo>
                    <a:pt x="306" y="1225"/>
                  </a:lnTo>
                  <a:lnTo>
                    <a:pt x="304" y="1221"/>
                  </a:lnTo>
                  <a:lnTo>
                    <a:pt x="308" y="1230"/>
                  </a:lnTo>
                  <a:lnTo>
                    <a:pt x="322" y="1223"/>
                  </a:lnTo>
                  <a:lnTo>
                    <a:pt x="308" y="1227"/>
                  </a:lnTo>
                  <a:lnTo>
                    <a:pt x="309" y="1237"/>
                  </a:lnTo>
                  <a:lnTo>
                    <a:pt x="309" y="1241"/>
                  </a:lnTo>
                  <a:lnTo>
                    <a:pt x="309" y="1239"/>
                  </a:lnTo>
                  <a:lnTo>
                    <a:pt x="316" y="1258"/>
                  </a:lnTo>
                  <a:lnTo>
                    <a:pt x="320" y="1269"/>
                  </a:lnTo>
                  <a:lnTo>
                    <a:pt x="316" y="1260"/>
                  </a:lnTo>
                  <a:lnTo>
                    <a:pt x="320" y="1269"/>
                  </a:lnTo>
                  <a:lnTo>
                    <a:pt x="334" y="1262"/>
                  </a:lnTo>
                  <a:lnTo>
                    <a:pt x="320" y="1267"/>
                  </a:lnTo>
                  <a:lnTo>
                    <a:pt x="325" y="1282"/>
                  </a:lnTo>
                  <a:lnTo>
                    <a:pt x="323" y="1279"/>
                  </a:lnTo>
                  <a:lnTo>
                    <a:pt x="337" y="1314"/>
                  </a:lnTo>
                  <a:lnTo>
                    <a:pt x="367" y="1302"/>
                  </a:lnTo>
                  <a:lnTo>
                    <a:pt x="353" y="1267"/>
                  </a:lnTo>
                  <a:lnTo>
                    <a:pt x="337" y="1272"/>
                  </a:lnTo>
                  <a:lnTo>
                    <a:pt x="353" y="1267"/>
                  </a:lnTo>
                  <a:lnTo>
                    <a:pt x="348" y="1251"/>
                  </a:lnTo>
                  <a:lnTo>
                    <a:pt x="349" y="1256"/>
                  </a:lnTo>
                  <a:lnTo>
                    <a:pt x="346" y="1248"/>
                  </a:lnTo>
                  <a:lnTo>
                    <a:pt x="330" y="1253"/>
                  </a:lnTo>
                  <a:lnTo>
                    <a:pt x="346" y="1248"/>
                  </a:lnTo>
                  <a:lnTo>
                    <a:pt x="339" y="1228"/>
                  </a:lnTo>
                  <a:lnTo>
                    <a:pt x="323" y="1234"/>
                  </a:lnTo>
                  <a:lnTo>
                    <a:pt x="339" y="1232"/>
                  </a:lnTo>
                  <a:lnTo>
                    <a:pt x="337" y="1221"/>
                  </a:lnTo>
                  <a:lnTo>
                    <a:pt x="335" y="1214"/>
                  </a:lnTo>
                  <a:lnTo>
                    <a:pt x="337" y="1218"/>
                  </a:lnTo>
                  <a:lnTo>
                    <a:pt x="334" y="1209"/>
                  </a:lnTo>
                  <a:lnTo>
                    <a:pt x="318" y="1214"/>
                  </a:lnTo>
                  <a:lnTo>
                    <a:pt x="334" y="1209"/>
                  </a:lnTo>
                  <a:lnTo>
                    <a:pt x="329" y="1193"/>
                  </a:lnTo>
                  <a:lnTo>
                    <a:pt x="330" y="1199"/>
                  </a:lnTo>
                  <a:lnTo>
                    <a:pt x="327" y="1190"/>
                  </a:lnTo>
                  <a:lnTo>
                    <a:pt x="311" y="1195"/>
                  </a:lnTo>
                  <a:lnTo>
                    <a:pt x="327" y="1190"/>
                  </a:lnTo>
                  <a:lnTo>
                    <a:pt x="320" y="1169"/>
                  </a:lnTo>
                  <a:lnTo>
                    <a:pt x="304" y="1174"/>
                  </a:lnTo>
                  <a:lnTo>
                    <a:pt x="320" y="1173"/>
                  </a:lnTo>
                  <a:lnTo>
                    <a:pt x="318" y="1162"/>
                  </a:lnTo>
                  <a:lnTo>
                    <a:pt x="316" y="1157"/>
                  </a:lnTo>
                  <a:lnTo>
                    <a:pt x="318" y="1159"/>
                  </a:lnTo>
                  <a:lnTo>
                    <a:pt x="301" y="1106"/>
                  </a:lnTo>
                  <a:lnTo>
                    <a:pt x="285" y="1111"/>
                  </a:lnTo>
                  <a:lnTo>
                    <a:pt x="301" y="1110"/>
                  </a:lnTo>
                  <a:lnTo>
                    <a:pt x="299" y="1099"/>
                  </a:lnTo>
                  <a:lnTo>
                    <a:pt x="297" y="1094"/>
                  </a:lnTo>
                  <a:lnTo>
                    <a:pt x="299" y="1096"/>
                  </a:lnTo>
                  <a:lnTo>
                    <a:pt x="288" y="1064"/>
                  </a:lnTo>
                  <a:lnTo>
                    <a:pt x="273" y="1070"/>
                  </a:lnTo>
                  <a:lnTo>
                    <a:pt x="288" y="1066"/>
                  </a:lnTo>
                  <a:lnTo>
                    <a:pt x="285" y="1054"/>
                  </a:lnTo>
                  <a:lnTo>
                    <a:pt x="283" y="1047"/>
                  </a:lnTo>
                  <a:lnTo>
                    <a:pt x="285" y="1052"/>
                  </a:lnTo>
                  <a:lnTo>
                    <a:pt x="281" y="1042"/>
                  </a:lnTo>
                  <a:lnTo>
                    <a:pt x="266" y="1047"/>
                  </a:lnTo>
                  <a:lnTo>
                    <a:pt x="281" y="1045"/>
                  </a:lnTo>
                  <a:lnTo>
                    <a:pt x="280" y="1033"/>
                  </a:lnTo>
                  <a:lnTo>
                    <a:pt x="278" y="1028"/>
                  </a:lnTo>
                  <a:lnTo>
                    <a:pt x="280" y="1029"/>
                  </a:lnTo>
                  <a:lnTo>
                    <a:pt x="276" y="1019"/>
                  </a:lnTo>
                  <a:lnTo>
                    <a:pt x="260" y="1024"/>
                  </a:lnTo>
                  <a:lnTo>
                    <a:pt x="276" y="1021"/>
                  </a:lnTo>
                  <a:lnTo>
                    <a:pt x="273" y="1008"/>
                  </a:lnTo>
                  <a:lnTo>
                    <a:pt x="271" y="1001"/>
                  </a:lnTo>
                  <a:lnTo>
                    <a:pt x="273" y="1007"/>
                  </a:lnTo>
                  <a:lnTo>
                    <a:pt x="269" y="996"/>
                  </a:lnTo>
                  <a:lnTo>
                    <a:pt x="253" y="1001"/>
                  </a:lnTo>
                  <a:lnTo>
                    <a:pt x="269" y="998"/>
                  </a:lnTo>
                  <a:lnTo>
                    <a:pt x="266" y="986"/>
                  </a:lnTo>
                  <a:lnTo>
                    <a:pt x="264" y="979"/>
                  </a:lnTo>
                  <a:lnTo>
                    <a:pt x="266" y="984"/>
                  </a:lnTo>
                  <a:lnTo>
                    <a:pt x="262" y="974"/>
                  </a:lnTo>
                  <a:lnTo>
                    <a:pt x="246" y="979"/>
                  </a:lnTo>
                  <a:lnTo>
                    <a:pt x="262" y="977"/>
                  </a:lnTo>
                  <a:lnTo>
                    <a:pt x="260" y="965"/>
                  </a:lnTo>
                  <a:lnTo>
                    <a:pt x="259" y="961"/>
                  </a:lnTo>
                  <a:lnTo>
                    <a:pt x="260" y="963"/>
                  </a:lnTo>
                  <a:lnTo>
                    <a:pt x="257" y="951"/>
                  </a:lnTo>
                  <a:lnTo>
                    <a:pt x="255" y="944"/>
                  </a:lnTo>
                  <a:lnTo>
                    <a:pt x="257" y="949"/>
                  </a:lnTo>
                  <a:lnTo>
                    <a:pt x="253" y="939"/>
                  </a:lnTo>
                  <a:lnTo>
                    <a:pt x="238" y="944"/>
                  </a:lnTo>
                  <a:lnTo>
                    <a:pt x="253" y="940"/>
                  </a:lnTo>
                  <a:lnTo>
                    <a:pt x="243" y="904"/>
                  </a:lnTo>
                  <a:lnTo>
                    <a:pt x="227" y="907"/>
                  </a:lnTo>
                  <a:lnTo>
                    <a:pt x="243" y="905"/>
                  </a:lnTo>
                  <a:lnTo>
                    <a:pt x="241" y="893"/>
                  </a:lnTo>
                  <a:lnTo>
                    <a:pt x="239" y="890"/>
                  </a:lnTo>
                  <a:lnTo>
                    <a:pt x="241" y="891"/>
                  </a:lnTo>
                  <a:lnTo>
                    <a:pt x="238" y="879"/>
                  </a:lnTo>
                  <a:lnTo>
                    <a:pt x="222" y="883"/>
                  </a:lnTo>
                  <a:lnTo>
                    <a:pt x="238" y="879"/>
                  </a:lnTo>
                  <a:lnTo>
                    <a:pt x="233" y="858"/>
                  </a:lnTo>
                  <a:lnTo>
                    <a:pt x="234" y="864"/>
                  </a:lnTo>
                  <a:lnTo>
                    <a:pt x="231" y="853"/>
                  </a:lnTo>
                  <a:lnTo>
                    <a:pt x="215" y="858"/>
                  </a:lnTo>
                  <a:lnTo>
                    <a:pt x="231" y="855"/>
                  </a:lnTo>
                  <a:lnTo>
                    <a:pt x="224" y="829"/>
                  </a:lnTo>
                  <a:lnTo>
                    <a:pt x="208" y="832"/>
                  </a:lnTo>
                  <a:lnTo>
                    <a:pt x="224" y="830"/>
                  </a:lnTo>
                  <a:lnTo>
                    <a:pt x="222" y="818"/>
                  </a:lnTo>
                  <a:lnTo>
                    <a:pt x="220" y="815"/>
                  </a:lnTo>
                  <a:lnTo>
                    <a:pt x="222" y="816"/>
                  </a:lnTo>
                  <a:lnTo>
                    <a:pt x="219" y="804"/>
                  </a:lnTo>
                  <a:lnTo>
                    <a:pt x="215" y="795"/>
                  </a:lnTo>
                  <a:lnTo>
                    <a:pt x="219" y="802"/>
                  </a:lnTo>
                  <a:lnTo>
                    <a:pt x="213" y="789"/>
                  </a:lnTo>
                  <a:lnTo>
                    <a:pt x="198" y="794"/>
                  </a:lnTo>
                  <a:lnTo>
                    <a:pt x="213" y="792"/>
                  </a:lnTo>
                  <a:lnTo>
                    <a:pt x="212" y="780"/>
                  </a:lnTo>
                  <a:lnTo>
                    <a:pt x="210" y="776"/>
                  </a:lnTo>
                  <a:lnTo>
                    <a:pt x="212" y="778"/>
                  </a:lnTo>
                  <a:lnTo>
                    <a:pt x="208" y="766"/>
                  </a:lnTo>
                  <a:lnTo>
                    <a:pt x="192" y="769"/>
                  </a:lnTo>
                  <a:lnTo>
                    <a:pt x="208" y="766"/>
                  </a:lnTo>
                  <a:lnTo>
                    <a:pt x="203" y="745"/>
                  </a:lnTo>
                  <a:lnTo>
                    <a:pt x="205" y="752"/>
                  </a:lnTo>
                  <a:lnTo>
                    <a:pt x="201" y="740"/>
                  </a:lnTo>
                  <a:lnTo>
                    <a:pt x="185" y="743"/>
                  </a:lnTo>
                  <a:lnTo>
                    <a:pt x="201" y="740"/>
                  </a:lnTo>
                  <a:lnTo>
                    <a:pt x="194" y="712"/>
                  </a:lnTo>
                  <a:lnTo>
                    <a:pt x="178" y="715"/>
                  </a:lnTo>
                  <a:lnTo>
                    <a:pt x="194" y="713"/>
                  </a:lnTo>
                  <a:lnTo>
                    <a:pt x="192" y="701"/>
                  </a:lnTo>
                  <a:lnTo>
                    <a:pt x="191" y="698"/>
                  </a:lnTo>
                  <a:lnTo>
                    <a:pt x="192" y="699"/>
                  </a:lnTo>
                  <a:lnTo>
                    <a:pt x="187" y="679"/>
                  </a:lnTo>
                  <a:lnTo>
                    <a:pt x="189" y="686"/>
                  </a:lnTo>
                  <a:lnTo>
                    <a:pt x="185" y="673"/>
                  </a:lnTo>
                  <a:lnTo>
                    <a:pt x="170" y="677"/>
                  </a:lnTo>
                  <a:lnTo>
                    <a:pt x="185" y="673"/>
                  </a:lnTo>
                  <a:lnTo>
                    <a:pt x="177" y="638"/>
                  </a:lnTo>
                  <a:lnTo>
                    <a:pt x="178" y="645"/>
                  </a:lnTo>
                  <a:lnTo>
                    <a:pt x="175" y="633"/>
                  </a:lnTo>
                  <a:lnTo>
                    <a:pt x="159" y="637"/>
                  </a:lnTo>
                  <a:lnTo>
                    <a:pt x="175" y="635"/>
                  </a:lnTo>
                  <a:lnTo>
                    <a:pt x="173" y="621"/>
                  </a:lnTo>
                  <a:lnTo>
                    <a:pt x="173" y="624"/>
                  </a:lnTo>
                  <a:lnTo>
                    <a:pt x="173" y="619"/>
                  </a:lnTo>
                  <a:lnTo>
                    <a:pt x="168" y="598"/>
                  </a:lnTo>
                  <a:lnTo>
                    <a:pt x="170" y="605"/>
                  </a:lnTo>
                  <a:lnTo>
                    <a:pt x="166" y="593"/>
                  </a:lnTo>
                  <a:lnTo>
                    <a:pt x="150" y="597"/>
                  </a:lnTo>
                  <a:lnTo>
                    <a:pt x="166" y="593"/>
                  </a:lnTo>
                  <a:lnTo>
                    <a:pt x="163" y="577"/>
                  </a:lnTo>
                  <a:lnTo>
                    <a:pt x="161" y="574"/>
                  </a:lnTo>
                  <a:lnTo>
                    <a:pt x="163" y="577"/>
                  </a:lnTo>
                  <a:lnTo>
                    <a:pt x="159" y="565"/>
                  </a:lnTo>
                  <a:lnTo>
                    <a:pt x="143" y="569"/>
                  </a:lnTo>
                  <a:lnTo>
                    <a:pt x="159" y="567"/>
                  </a:lnTo>
                  <a:lnTo>
                    <a:pt x="154" y="539"/>
                  </a:lnTo>
                  <a:lnTo>
                    <a:pt x="152" y="535"/>
                  </a:lnTo>
                  <a:lnTo>
                    <a:pt x="154" y="537"/>
                  </a:lnTo>
                  <a:lnTo>
                    <a:pt x="137" y="467"/>
                  </a:lnTo>
                  <a:lnTo>
                    <a:pt x="121" y="471"/>
                  </a:lnTo>
                  <a:lnTo>
                    <a:pt x="137" y="469"/>
                  </a:lnTo>
                  <a:lnTo>
                    <a:pt x="135" y="455"/>
                  </a:lnTo>
                  <a:lnTo>
                    <a:pt x="135" y="459"/>
                  </a:lnTo>
                  <a:lnTo>
                    <a:pt x="135" y="453"/>
                  </a:lnTo>
                  <a:lnTo>
                    <a:pt x="131" y="439"/>
                  </a:lnTo>
                  <a:lnTo>
                    <a:pt x="128" y="424"/>
                  </a:lnTo>
                  <a:lnTo>
                    <a:pt x="126" y="420"/>
                  </a:lnTo>
                  <a:lnTo>
                    <a:pt x="128" y="424"/>
                  </a:lnTo>
                  <a:lnTo>
                    <a:pt x="124" y="411"/>
                  </a:lnTo>
                  <a:lnTo>
                    <a:pt x="109" y="415"/>
                  </a:lnTo>
                  <a:lnTo>
                    <a:pt x="124" y="411"/>
                  </a:lnTo>
                  <a:lnTo>
                    <a:pt x="121" y="396"/>
                  </a:lnTo>
                  <a:lnTo>
                    <a:pt x="117" y="382"/>
                  </a:lnTo>
                  <a:lnTo>
                    <a:pt x="102" y="385"/>
                  </a:lnTo>
                  <a:lnTo>
                    <a:pt x="117" y="384"/>
                  </a:lnTo>
                  <a:lnTo>
                    <a:pt x="116" y="370"/>
                  </a:lnTo>
                  <a:lnTo>
                    <a:pt x="116" y="373"/>
                  </a:lnTo>
                  <a:lnTo>
                    <a:pt x="116" y="368"/>
                  </a:lnTo>
                  <a:lnTo>
                    <a:pt x="105" y="326"/>
                  </a:lnTo>
                  <a:lnTo>
                    <a:pt x="102" y="310"/>
                  </a:lnTo>
                  <a:lnTo>
                    <a:pt x="100" y="307"/>
                  </a:lnTo>
                  <a:lnTo>
                    <a:pt x="102" y="310"/>
                  </a:lnTo>
                  <a:lnTo>
                    <a:pt x="98" y="298"/>
                  </a:lnTo>
                  <a:lnTo>
                    <a:pt x="82" y="302"/>
                  </a:lnTo>
                  <a:lnTo>
                    <a:pt x="98" y="300"/>
                  </a:lnTo>
                  <a:lnTo>
                    <a:pt x="96" y="28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86" y="240"/>
                  </a:lnTo>
                  <a:lnTo>
                    <a:pt x="82" y="225"/>
                  </a:lnTo>
                  <a:lnTo>
                    <a:pt x="81" y="221"/>
                  </a:lnTo>
                  <a:lnTo>
                    <a:pt x="82" y="225"/>
                  </a:lnTo>
                  <a:lnTo>
                    <a:pt x="79" y="213"/>
                  </a:lnTo>
                  <a:lnTo>
                    <a:pt x="63" y="216"/>
                  </a:lnTo>
                  <a:lnTo>
                    <a:pt x="79" y="214"/>
                  </a:lnTo>
                  <a:lnTo>
                    <a:pt x="77" y="199"/>
                  </a:lnTo>
                  <a:lnTo>
                    <a:pt x="77" y="195"/>
                  </a:lnTo>
                  <a:lnTo>
                    <a:pt x="72" y="181"/>
                  </a:lnTo>
                  <a:lnTo>
                    <a:pt x="56" y="186"/>
                  </a:lnTo>
                  <a:lnTo>
                    <a:pt x="72" y="183"/>
                  </a:lnTo>
                  <a:lnTo>
                    <a:pt x="68" y="169"/>
                  </a:lnTo>
                  <a:lnTo>
                    <a:pt x="53" y="172"/>
                  </a:lnTo>
                  <a:lnTo>
                    <a:pt x="68" y="171"/>
                  </a:lnTo>
                  <a:lnTo>
                    <a:pt x="67" y="157"/>
                  </a:lnTo>
                  <a:lnTo>
                    <a:pt x="67" y="160"/>
                  </a:lnTo>
                  <a:lnTo>
                    <a:pt x="67" y="155"/>
                  </a:lnTo>
                  <a:lnTo>
                    <a:pt x="63" y="141"/>
                  </a:lnTo>
                  <a:lnTo>
                    <a:pt x="60" y="125"/>
                  </a:lnTo>
                  <a:lnTo>
                    <a:pt x="49" y="83"/>
                  </a:lnTo>
                  <a:lnTo>
                    <a:pt x="34" y="87"/>
                  </a:lnTo>
                  <a:lnTo>
                    <a:pt x="49" y="85"/>
                  </a:lnTo>
                  <a:lnTo>
                    <a:pt x="47" y="71"/>
                  </a:lnTo>
                  <a:lnTo>
                    <a:pt x="47" y="75"/>
                  </a:lnTo>
                  <a:lnTo>
                    <a:pt x="47" y="69"/>
                  </a:lnTo>
                  <a:lnTo>
                    <a:pt x="34" y="1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Freeform 237"/>
            <p:cNvSpPr>
              <a:spLocks/>
            </p:cNvSpPr>
            <p:nvPr/>
          </p:nvSpPr>
          <p:spPr bwMode="auto">
            <a:xfrm>
              <a:off x="3315" y="2416"/>
              <a:ext cx="177" cy="276"/>
            </a:xfrm>
            <a:custGeom>
              <a:avLst/>
              <a:gdLst>
                <a:gd name="T0" fmla="*/ 19 w 355"/>
                <a:gd name="T1" fmla="*/ 63 h 554"/>
                <a:gd name="T2" fmla="*/ 39 w 355"/>
                <a:gd name="T3" fmla="*/ 72 h 554"/>
                <a:gd name="T4" fmla="*/ 53 w 355"/>
                <a:gd name="T5" fmla="*/ 103 h 554"/>
                <a:gd name="T6" fmla="*/ 42 w 355"/>
                <a:gd name="T7" fmla="*/ 123 h 554"/>
                <a:gd name="T8" fmla="*/ 63 w 355"/>
                <a:gd name="T9" fmla="*/ 171 h 554"/>
                <a:gd name="T10" fmla="*/ 72 w 355"/>
                <a:gd name="T11" fmla="*/ 189 h 554"/>
                <a:gd name="T12" fmla="*/ 77 w 355"/>
                <a:gd name="T13" fmla="*/ 196 h 554"/>
                <a:gd name="T14" fmla="*/ 110 w 355"/>
                <a:gd name="T15" fmla="*/ 233 h 554"/>
                <a:gd name="T16" fmla="*/ 107 w 355"/>
                <a:gd name="T17" fmla="*/ 260 h 554"/>
                <a:gd name="T18" fmla="*/ 117 w 355"/>
                <a:gd name="T19" fmla="*/ 278 h 554"/>
                <a:gd name="T20" fmla="*/ 126 w 355"/>
                <a:gd name="T21" fmla="*/ 295 h 554"/>
                <a:gd name="T22" fmla="*/ 156 w 355"/>
                <a:gd name="T23" fmla="*/ 315 h 554"/>
                <a:gd name="T24" fmla="*/ 159 w 355"/>
                <a:gd name="T25" fmla="*/ 353 h 554"/>
                <a:gd name="T26" fmla="*/ 164 w 355"/>
                <a:gd name="T27" fmla="*/ 356 h 554"/>
                <a:gd name="T28" fmla="*/ 184 w 355"/>
                <a:gd name="T29" fmla="*/ 388 h 554"/>
                <a:gd name="T30" fmla="*/ 192 w 355"/>
                <a:gd name="T31" fmla="*/ 402 h 554"/>
                <a:gd name="T32" fmla="*/ 203 w 355"/>
                <a:gd name="T33" fmla="*/ 414 h 554"/>
                <a:gd name="T34" fmla="*/ 211 w 355"/>
                <a:gd name="T35" fmla="*/ 428 h 554"/>
                <a:gd name="T36" fmla="*/ 225 w 355"/>
                <a:gd name="T37" fmla="*/ 444 h 554"/>
                <a:gd name="T38" fmla="*/ 229 w 355"/>
                <a:gd name="T39" fmla="*/ 449 h 554"/>
                <a:gd name="T40" fmla="*/ 243 w 355"/>
                <a:gd name="T41" fmla="*/ 463 h 554"/>
                <a:gd name="T42" fmla="*/ 260 w 355"/>
                <a:gd name="T43" fmla="*/ 482 h 554"/>
                <a:gd name="T44" fmla="*/ 269 w 355"/>
                <a:gd name="T45" fmla="*/ 493 h 554"/>
                <a:gd name="T46" fmla="*/ 295 w 355"/>
                <a:gd name="T47" fmla="*/ 519 h 554"/>
                <a:gd name="T48" fmla="*/ 316 w 355"/>
                <a:gd name="T49" fmla="*/ 514 h 554"/>
                <a:gd name="T50" fmla="*/ 325 w 355"/>
                <a:gd name="T51" fmla="*/ 542 h 554"/>
                <a:gd name="T52" fmla="*/ 325 w 355"/>
                <a:gd name="T53" fmla="*/ 540 h 554"/>
                <a:gd name="T54" fmla="*/ 348 w 355"/>
                <a:gd name="T55" fmla="*/ 522 h 554"/>
                <a:gd name="T56" fmla="*/ 332 w 355"/>
                <a:gd name="T57" fmla="*/ 528 h 554"/>
                <a:gd name="T58" fmla="*/ 320 w 355"/>
                <a:gd name="T59" fmla="*/ 498 h 554"/>
                <a:gd name="T60" fmla="*/ 318 w 355"/>
                <a:gd name="T61" fmla="*/ 496 h 554"/>
                <a:gd name="T62" fmla="*/ 307 w 355"/>
                <a:gd name="T63" fmla="*/ 486 h 554"/>
                <a:gd name="T64" fmla="*/ 276 w 355"/>
                <a:gd name="T65" fmla="*/ 479 h 554"/>
                <a:gd name="T66" fmla="*/ 269 w 355"/>
                <a:gd name="T67" fmla="*/ 447 h 554"/>
                <a:gd name="T68" fmla="*/ 260 w 355"/>
                <a:gd name="T69" fmla="*/ 439 h 554"/>
                <a:gd name="T70" fmla="*/ 252 w 355"/>
                <a:gd name="T71" fmla="*/ 428 h 554"/>
                <a:gd name="T72" fmla="*/ 234 w 355"/>
                <a:gd name="T73" fmla="*/ 405 h 554"/>
                <a:gd name="T74" fmla="*/ 227 w 355"/>
                <a:gd name="T75" fmla="*/ 395 h 554"/>
                <a:gd name="T76" fmla="*/ 220 w 355"/>
                <a:gd name="T77" fmla="*/ 384 h 554"/>
                <a:gd name="T78" fmla="*/ 213 w 355"/>
                <a:gd name="T79" fmla="*/ 377 h 554"/>
                <a:gd name="T80" fmla="*/ 204 w 355"/>
                <a:gd name="T81" fmla="*/ 363 h 554"/>
                <a:gd name="T82" fmla="*/ 192 w 355"/>
                <a:gd name="T83" fmla="*/ 343 h 554"/>
                <a:gd name="T84" fmla="*/ 177 w 355"/>
                <a:gd name="T85" fmla="*/ 322 h 554"/>
                <a:gd name="T86" fmla="*/ 142 w 355"/>
                <a:gd name="T87" fmla="*/ 294 h 554"/>
                <a:gd name="T88" fmla="*/ 147 w 355"/>
                <a:gd name="T89" fmla="*/ 273 h 554"/>
                <a:gd name="T90" fmla="*/ 140 w 355"/>
                <a:gd name="T91" fmla="*/ 257 h 554"/>
                <a:gd name="T92" fmla="*/ 129 w 355"/>
                <a:gd name="T93" fmla="*/ 240 h 554"/>
                <a:gd name="T94" fmla="*/ 124 w 355"/>
                <a:gd name="T95" fmla="*/ 224 h 554"/>
                <a:gd name="T96" fmla="*/ 108 w 355"/>
                <a:gd name="T97" fmla="*/ 196 h 554"/>
                <a:gd name="T98" fmla="*/ 100 w 355"/>
                <a:gd name="T99" fmla="*/ 175 h 554"/>
                <a:gd name="T100" fmla="*/ 93 w 355"/>
                <a:gd name="T101" fmla="*/ 159 h 554"/>
                <a:gd name="T102" fmla="*/ 58 w 355"/>
                <a:gd name="T103" fmla="*/ 121 h 554"/>
                <a:gd name="T104" fmla="*/ 60 w 355"/>
                <a:gd name="T105" fmla="*/ 82 h 554"/>
                <a:gd name="T106" fmla="*/ 49 w 355"/>
                <a:gd name="T107" fmla="*/ 58 h 554"/>
                <a:gd name="T108" fmla="*/ 32 w 355"/>
                <a:gd name="T109" fmla="*/ 7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5" h="554">
                  <a:moveTo>
                    <a:pt x="30" y="0"/>
                  </a:moveTo>
                  <a:lnTo>
                    <a:pt x="0" y="7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9" y="63"/>
                  </a:lnTo>
                  <a:lnTo>
                    <a:pt x="33" y="56"/>
                  </a:lnTo>
                  <a:lnTo>
                    <a:pt x="19" y="60"/>
                  </a:lnTo>
                  <a:lnTo>
                    <a:pt x="21" y="68"/>
                  </a:lnTo>
                  <a:lnTo>
                    <a:pt x="21" y="72"/>
                  </a:lnTo>
                  <a:lnTo>
                    <a:pt x="25" y="79"/>
                  </a:lnTo>
                  <a:lnTo>
                    <a:pt x="39" y="72"/>
                  </a:lnTo>
                  <a:lnTo>
                    <a:pt x="25" y="79"/>
                  </a:lnTo>
                  <a:lnTo>
                    <a:pt x="32" y="96"/>
                  </a:lnTo>
                  <a:lnTo>
                    <a:pt x="30" y="91"/>
                  </a:lnTo>
                  <a:lnTo>
                    <a:pt x="32" y="96"/>
                  </a:lnTo>
                  <a:lnTo>
                    <a:pt x="39" y="110"/>
                  </a:lnTo>
                  <a:lnTo>
                    <a:pt x="53" y="103"/>
                  </a:lnTo>
                  <a:lnTo>
                    <a:pt x="39" y="107"/>
                  </a:lnTo>
                  <a:lnTo>
                    <a:pt x="40" y="116"/>
                  </a:lnTo>
                  <a:lnTo>
                    <a:pt x="40" y="121"/>
                  </a:lnTo>
                  <a:lnTo>
                    <a:pt x="40" y="119"/>
                  </a:lnTo>
                  <a:lnTo>
                    <a:pt x="44" y="128"/>
                  </a:lnTo>
                  <a:lnTo>
                    <a:pt x="42" y="123"/>
                  </a:lnTo>
                  <a:lnTo>
                    <a:pt x="44" y="128"/>
                  </a:lnTo>
                  <a:lnTo>
                    <a:pt x="54" y="149"/>
                  </a:lnTo>
                  <a:lnTo>
                    <a:pt x="68" y="142"/>
                  </a:lnTo>
                  <a:lnTo>
                    <a:pt x="54" y="149"/>
                  </a:lnTo>
                  <a:lnTo>
                    <a:pt x="58" y="158"/>
                  </a:lnTo>
                  <a:lnTo>
                    <a:pt x="63" y="171"/>
                  </a:lnTo>
                  <a:lnTo>
                    <a:pt x="61" y="168"/>
                  </a:lnTo>
                  <a:lnTo>
                    <a:pt x="67" y="178"/>
                  </a:lnTo>
                  <a:lnTo>
                    <a:pt x="81" y="171"/>
                  </a:lnTo>
                  <a:lnTo>
                    <a:pt x="67" y="178"/>
                  </a:lnTo>
                  <a:lnTo>
                    <a:pt x="70" y="187"/>
                  </a:lnTo>
                  <a:lnTo>
                    <a:pt x="72" y="189"/>
                  </a:lnTo>
                  <a:lnTo>
                    <a:pt x="75" y="194"/>
                  </a:lnTo>
                  <a:lnTo>
                    <a:pt x="88" y="185"/>
                  </a:lnTo>
                  <a:lnTo>
                    <a:pt x="74" y="192"/>
                  </a:lnTo>
                  <a:lnTo>
                    <a:pt x="77" y="199"/>
                  </a:lnTo>
                  <a:lnTo>
                    <a:pt x="91" y="192"/>
                  </a:lnTo>
                  <a:lnTo>
                    <a:pt x="77" y="196"/>
                  </a:lnTo>
                  <a:lnTo>
                    <a:pt x="79" y="203"/>
                  </a:lnTo>
                  <a:lnTo>
                    <a:pt x="79" y="206"/>
                  </a:lnTo>
                  <a:lnTo>
                    <a:pt x="93" y="234"/>
                  </a:lnTo>
                  <a:lnTo>
                    <a:pt x="94" y="236"/>
                  </a:lnTo>
                  <a:lnTo>
                    <a:pt x="98" y="241"/>
                  </a:lnTo>
                  <a:lnTo>
                    <a:pt x="110" y="233"/>
                  </a:lnTo>
                  <a:lnTo>
                    <a:pt x="96" y="236"/>
                  </a:lnTo>
                  <a:lnTo>
                    <a:pt x="98" y="243"/>
                  </a:lnTo>
                  <a:lnTo>
                    <a:pt x="98" y="247"/>
                  </a:lnTo>
                  <a:lnTo>
                    <a:pt x="101" y="254"/>
                  </a:lnTo>
                  <a:lnTo>
                    <a:pt x="103" y="255"/>
                  </a:lnTo>
                  <a:lnTo>
                    <a:pt x="107" y="260"/>
                  </a:lnTo>
                  <a:lnTo>
                    <a:pt x="119" y="252"/>
                  </a:lnTo>
                  <a:lnTo>
                    <a:pt x="107" y="260"/>
                  </a:lnTo>
                  <a:lnTo>
                    <a:pt x="114" y="273"/>
                  </a:lnTo>
                  <a:lnTo>
                    <a:pt x="117" y="278"/>
                  </a:lnTo>
                  <a:lnTo>
                    <a:pt x="114" y="273"/>
                  </a:lnTo>
                  <a:lnTo>
                    <a:pt x="117" y="278"/>
                  </a:lnTo>
                  <a:lnTo>
                    <a:pt x="129" y="269"/>
                  </a:lnTo>
                  <a:lnTo>
                    <a:pt x="115" y="273"/>
                  </a:lnTo>
                  <a:lnTo>
                    <a:pt x="117" y="280"/>
                  </a:lnTo>
                  <a:lnTo>
                    <a:pt x="117" y="283"/>
                  </a:lnTo>
                  <a:lnTo>
                    <a:pt x="119" y="285"/>
                  </a:lnTo>
                  <a:lnTo>
                    <a:pt x="126" y="295"/>
                  </a:lnTo>
                  <a:lnTo>
                    <a:pt x="138" y="287"/>
                  </a:lnTo>
                  <a:lnTo>
                    <a:pt x="124" y="294"/>
                  </a:lnTo>
                  <a:lnTo>
                    <a:pt x="128" y="301"/>
                  </a:lnTo>
                  <a:lnTo>
                    <a:pt x="129" y="302"/>
                  </a:lnTo>
                  <a:lnTo>
                    <a:pt x="143" y="323"/>
                  </a:lnTo>
                  <a:lnTo>
                    <a:pt x="156" y="315"/>
                  </a:lnTo>
                  <a:lnTo>
                    <a:pt x="142" y="322"/>
                  </a:lnTo>
                  <a:lnTo>
                    <a:pt x="152" y="343"/>
                  </a:lnTo>
                  <a:lnTo>
                    <a:pt x="157" y="348"/>
                  </a:lnTo>
                  <a:lnTo>
                    <a:pt x="168" y="336"/>
                  </a:lnTo>
                  <a:lnTo>
                    <a:pt x="154" y="343"/>
                  </a:lnTo>
                  <a:lnTo>
                    <a:pt x="159" y="353"/>
                  </a:lnTo>
                  <a:lnTo>
                    <a:pt x="164" y="358"/>
                  </a:lnTo>
                  <a:lnTo>
                    <a:pt x="175" y="346"/>
                  </a:lnTo>
                  <a:lnTo>
                    <a:pt x="163" y="355"/>
                  </a:lnTo>
                  <a:lnTo>
                    <a:pt x="166" y="360"/>
                  </a:lnTo>
                  <a:lnTo>
                    <a:pt x="178" y="351"/>
                  </a:lnTo>
                  <a:lnTo>
                    <a:pt x="164" y="356"/>
                  </a:lnTo>
                  <a:lnTo>
                    <a:pt x="166" y="362"/>
                  </a:lnTo>
                  <a:lnTo>
                    <a:pt x="166" y="363"/>
                  </a:lnTo>
                  <a:lnTo>
                    <a:pt x="168" y="365"/>
                  </a:lnTo>
                  <a:lnTo>
                    <a:pt x="178" y="381"/>
                  </a:lnTo>
                  <a:lnTo>
                    <a:pt x="180" y="384"/>
                  </a:lnTo>
                  <a:lnTo>
                    <a:pt x="184" y="388"/>
                  </a:lnTo>
                  <a:lnTo>
                    <a:pt x="194" y="376"/>
                  </a:lnTo>
                  <a:lnTo>
                    <a:pt x="182" y="384"/>
                  </a:lnTo>
                  <a:lnTo>
                    <a:pt x="192" y="402"/>
                  </a:lnTo>
                  <a:lnTo>
                    <a:pt x="187" y="393"/>
                  </a:lnTo>
                  <a:lnTo>
                    <a:pt x="190" y="398"/>
                  </a:lnTo>
                  <a:lnTo>
                    <a:pt x="192" y="402"/>
                  </a:lnTo>
                  <a:lnTo>
                    <a:pt x="196" y="405"/>
                  </a:lnTo>
                  <a:lnTo>
                    <a:pt x="206" y="393"/>
                  </a:lnTo>
                  <a:lnTo>
                    <a:pt x="194" y="402"/>
                  </a:lnTo>
                  <a:lnTo>
                    <a:pt x="197" y="407"/>
                  </a:lnTo>
                  <a:lnTo>
                    <a:pt x="199" y="411"/>
                  </a:lnTo>
                  <a:lnTo>
                    <a:pt x="203" y="414"/>
                  </a:lnTo>
                  <a:lnTo>
                    <a:pt x="213" y="402"/>
                  </a:lnTo>
                  <a:lnTo>
                    <a:pt x="201" y="411"/>
                  </a:lnTo>
                  <a:lnTo>
                    <a:pt x="211" y="428"/>
                  </a:lnTo>
                  <a:lnTo>
                    <a:pt x="206" y="419"/>
                  </a:lnTo>
                  <a:lnTo>
                    <a:pt x="210" y="425"/>
                  </a:lnTo>
                  <a:lnTo>
                    <a:pt x="211" y="428"/>
                  </a:lnTo>
                  <a:lnTo>
                    <a:pt x="218" y="435"/>
                  </a:lnTo>
                  <a:lnTo>
                    <a:pt x="229" y="423"/>
                  </a:lnTo>
                  <a:lnTo>
                    <a:pt x="217" y="432"/>
                  </a:lnTo>
                  <a:lnTo>
                    <a:pt x="220" y="437"/>
                  </a:lnTo>
                  <a:lnTo>
                    <a:pt x="222" y="440"/>
                  </a:lnTo>
                  <a:lnTo>
                    <a:pt x="225" y="444"/>
                  </a:lnTo>
                  <a:lnTo>
                    <a:pt x="236" y="432"/>
                  </a:lnTo>
                  <a:lnTo>
                    <a:pt x="222" y="439"/>
                  </a:lnTo>
                  <a:lnTo>
                    <a:pt x="225" y="446"/>
                  </a:lnTo>
                  <a:lnTo>
                    <a:pt x="231" y="451"/>
                  </a:lnTo>
                  <a:lnTo>
                    <a:pt x="241" y="439"/>
                  </a:lnTo>
                  <a:lnTo>
                    <a:pt x="229" y="449"/>
                  </a:lnTo>
                  <a:lnTo>
                    <a:pt x="236" y="458"/>
                  </a:lnTo>
                  <a:lnTo>
                    <a:pt x="238" y="459"/>
                  </a:lnTo>
                  <a:lnTo>
                    <a:pt x="245" y="463"/>
                  </a:lnTo>
                  <a:lnTo>
                    <a:pt x="252" y="449"/>
                  </a:lnTo>
                  <a:lnTo>
                    <a:pt x="239" y="458"/>
                  </a:lnTo>
                  <a:lnTo>
                    <a:pt x="243" y="463"/>
                  </a:lnTo>
                  <a:lnTo>
                    <a:pt x="255" y="454"/>
                  </a:lnTo>
                  <a:lnTo>
                    <a:pt x="241" y="461"/>
                  </a:lnTo>
                  <a:lnTo>
                    <a:pt x="245" y="468"/>
                  </a:lnTo>
                  <a:lnTo>
                    <a:pt x="264" y="487"/>
                  </a:lnTo>
                  <a:lnTo>
                    <a:pt x="274" y="475"/>
                  </a:lnTo>
                  <a:lnTo>
                    <a:pt x="260" y="482"/>
                  </a:lnTo>
                  <a:lnTo>
                    <a:pt x="262" y="486"/>
                  </a:lnTo>
                  <a:lnTo>
                    <a:pt x="264" y="491"/>
                  </a:lnTo>
                  <a:lnTo>
                    <a:pt x="269" y="493"/>
                  </a:lnTo>
                  <a:lnTo>
                    <a:pt x="273" y="494"/>
                  </a:lnTo>
                  <a:lnTo>
                    <a:pt x="280" y="480"/>
                  </a:lnTo>
                  <a:lnTo>
                    <a:pt x="269" y="493"/>
                  </a:lnTo>
                  <a:lnTo>
                    <a:pt x="286" y="510"/>
                  </a:lnTo>
                  <a:lnTo>
                    <a:pt x="293" y="514"/>
                  </a:lnTo>
                  <a:lnTo>
                    <a:pt x="300" y="500"/>
                  </a:lnTo>
                  <a:lnTo>
                    <a:pt x="286" y="507"/>
                  </a:lnTo>
                  <a:lnTo>
                    <a:pt x="290" y="514"/>
                  </a:lnTo>
                  <a:lnTo>
                    <a:pt x="295" y="519"/>
                  </a:lnTo>
                  <a:lnTo>
                    <a:pt x="302" y="522"/>
                  </a:lnTo>
                  <a:lnTo>
                    <a:pt x="309" y="508"/>
                  </a:lnTo>
                  <a:lnTo>
                    <a:pt x="299" y="521"/>
                  </a:lnTo>
                  <a:lnTo>
                    <a:pt x="302" y="524"/>
                  </a:lnTo>
                  <a:lnTo>
                    <a:pt x="309" y="528"/>
                  </a:lnTo>
                  <a:lnTo>
                    <a:pt x="316" y="514"/>
                  </a:lnTo>
                  <a:lnTo>
                    <a:pt x="306" y="526"/>
                  </a:lnTo>
                  <a:lnTo>
                    <a:pt x="314" y="535"/>
                  </a:lnTo>
                  <a:lnTo>
                    <a:pt x="313" y="533"/>
                  </a:lnTo>
                  <a:lnTo>
                    <a:pt x="316" y="535"/>
                  </a:lnTo>
                  <a:lnTo>
                    <a:pt x="323" y="540"/>
                  </a:lnTo>
                  <a:lnTo>
                    <a:pt x="325" y="542"/>
                  </a:lnTo>
                  <a:lnTo>
                    <a:pt x="328" y="543"/>
                  </a:lnTo>
                  <a:lnTo>
                    <a:pt x="335" y="529"/>
                  </a:lnTo>
                  <a:lnTo>
                    <a:pt x="325" y="542"/>
                  </a:lnTo>
                  <a:lnTo>
                    <a:pt x="328" y="545"/>
                  </a:lnTo>
                  <a:lnTo>
                    <a:pt x="339" y="533"/>
                  </a:lnTo>
                  <a:lnTo>
                    <a:pt x="325" y="540"/>
                  </a:lnTo>
                  <a:lnTo>
                    <a:pt x="327" y="543"/>
                  </a:lnTo>
                  <a:lnTo>
                    <a:pt x="328" y="548"/>
                  </a:lnTo>
                  <a:lnTo>
                    <a:pt x="334" y="550"/>
                  </a:lnTo>
                  <a:lnTo>
                    <a:pt x="341" y="554"/>
                  </a:lnTo>
                  <a:lnTo>
                    <a:pt x="355" y="526"/>
                  </a:lnTo>
                  <a:lnTo>
                    <a:pt x="348" y="522"/>
                  </a:lnTo>
                  <a:lnTo>
                    <a:pt x="341" y="536"/>
                  </a:lnTo>
                  <a:lnTo>
                    <a:pt x="355" y="529"/>
                  </a:lnTo>
                  <a:lnTo>
                    <a:pt x="351" y="522"/>
                  </a:lnTo>
                  <a:lnTo>
                    <a:pt x="346" y="517"/>
                  </a:lnTo>
                  <a:lnTo>
                    <a:pt x="339" y="514"/>
                  </a:lnTo>
                  <a:lnTo>
                    <a:pt x="332" y="528"/>
                  </a:lnTo>
                  <a:lnTo>
                    <a:pt x="342" y="515"/>
                  </a:lnTo>
                  <a:lnTo>
                    <a:pt x="335" y="510"/>
                  </a:lnTo>
                  <a:lnTo>
                    <a:pt x="325" y="522"/>
                  </a:lnTo>
                  <a:lnTo>
                    <a:pt x="337" y="512"/>
                  </a:lnTo>
                  <a:lnTo>
                    <a:pt x="327" y="501"/>
                  </a:lnTo>
                  <a:lnTo>
                    <a:pt x="320" y="498"/>
                  </a:lnTo>
                  <a:lnTo>
                    <a:pt x="313" y="512"/>
                  </a:lnTo>
                  <a:lnTo>
                    <a:pt x="325" y="501"/>
                  </a:lnTo>
                  <a:lnTo>
                    <a:pt x="320" y="496"/>
                  </a:lnTo>
                  <a:lnTo>
                    <a:pt x="313" y="493"/>
                  </a:lnTo>
                  <a:lnTo>
                    <a:pt x="306" y="507"/>
                  </a:lnTo>
                  <a:lnTo>
                    <a:pt x="318" y="496"/>
                  </a:lnTo>
                  <a:lnTo>
                    <a:pt x="314" y="493"/>
                  </a:lnTo>
                  <a:lnTo>
                    <a:pt x="302" y="503"/>
                  </a:lnTo>
                  <a:lnTo>
                    <a:pt x="316" y="496"/>
                  </a:lnTo>
                  <a:lnTo>
                    <a:pt x="314" y="493"/>
                  </a:lnTo>
                  <a:lnTo>
                    <a:pt x="313" y="487"/>
                  </a:lnTo>
                  <a:lnTo>
                    <a:pt x="307" y="486"/>
                  </a:lnTo>
                  <a:lnTo>
                    <a:pt x="304" y="484"/>
                  </a:lnTo>
                  <a:lnTo>
                    <a:pt x="297" y="498"/>
                  </a:lnTo>
                  <a:lnTo>
                    <a:pt x="309" y="487"/>
                  </a:lnTo>
                  <a:lnTo>
                    <a:pt x="290" y="468"/>
                  </a:lnTo>
                  <a:lnTo>
                    <a:pt x="283" y="465"/>
                  </a:lnTo>
                  <a:lnTo>
                    <a:pt x="276" y="479"/>
                  </a:lnTo>
                  <a:lnTo>
                    <a:pt x="290" y="472"/>
                  </a:lnTo>
                  <a:lnTo>
                    <a:pt x="286" y="465"/>
                  </a:lnTo>
                  <a:lnTo>
                    <a:pt x="269" y="447"/>
                  </a:lnTo>
                  <a:lnTo>
                    <a:pt x="257" y="458"/>
                  </a:lnTo>
                  <a:lnTo>
                    <a:pt x="271" y="451"/>
                  </a:lnTo>
                  <a:lnTo>
                    <a:pt x="269" y="447"/>
                  </a:lnTo>
                  <a:lnTo>
                    <a:pt x="269" y="446"/>
                  </a:lnTo>
                  <a:lnTo>
                    <a:pt x="266" y="440"/>
                  </a:lnTo>
                  <a:lnTo>
                    <a:pt x="262" y="437"/>
                  </a:lnTo>
                  <a:lnTo>
                    <a:pt x="255" y="433"/>
                  </a:lnTo>
                  <a:lnTo>
                    <a:pt x="248" y="447"/>
                  </a:lnTo>
                  <a:lnTo>
                    <a:pt x="260" y="439"/>
                  </a:lnTo>
                  <a:lnTo>
                    <a:pt x="253" y="430"/>
                  </a:lnTo>
                  <a:lnTo>
                    <a:pt x="250" y="425"/>
                  </a:lnTo>
                  <a:lnTo>
                    <a:pt x="253" y="428"/>
                  </a:lnTo>
                  <a:lnTo>
                    <a:pt x="250" y="425"/>
                  </a:lnTo>
                  <a:lnTo>
                    <a:pt x="238" y="435"/>
                  </a:lnTo>
                  <a:lnTo>
                    <a:pt x="252" y="428"/>
                  </a:lnTo>
                  <a:lnTo>
                    <a:pt x="248" y="421"/>
                  </a:lnTo>
                  <a:lnTo>
                    <a:pt x="245" y="418"/>
                  </a:lnTo>
                  <a:lnTo>
                    <a:pt x="232" y="428"/>
                  </a:lnTo>
                  <a:lnTo>
                    <a:pt x="246" y="419"/>
                  </a:lnTo>
                  <a:lnTo>
                    <a:pt x="243" y="414"/>
                  </a:lnTo>
                  <a:lnTo>
                    <a:pt x="234" y="405"/>
                  </a:lnTo>
                  <a:lnTo>
                    <a:pt x="222" y="416"/>
                  </a:lnTo>
                  <a:lnTo>
                    <a:pt x="236" y="407"/>
                  </a:lnTo>
                  <a:lnTo>
                    <a:pt x="232" y="402"/>
                  </a:lnTo>
                  <a:lnTo>
                    <a:pt x="218" y="411"/>
                  </a:lnTo>
                  <a:lnTo>
                    <a:pt x="232" y="404"/>
                  </a:lnTo>
                  <a:lnTo>
                    <a:pt x="227" y="395"/>
                  </a:lnTo>
                  <a:lnTo>
                    <a:pt x="224" y="390"/>
                  </a:lnTo>
                  <a:lnTo>
                    <a:pt x="225" y="391"/>
                  </a:lnTo>
                  <a:lnTo>
                    <a:pt x="222" y="388"/>
                  </a:lnTo>
                  <a:lnTo>
                    <a:pt x="210" y="398"/>
                  </a:lnTo>
                  <a:lnTo>
                    <a:pt x="224" y="390"/>
                  </a:lnTo>
                  <a:lnTo>
                    <a:pt x="220" y="384"/>
                  </a:lnTo>
                  <a:lnTo>
                    <a:pt x="215" y="379"/>
                  </a:lnTo>
                  <a:lnTo>
                    <a:pt x="203" y="390"/>
                  </a:lnTo>
                  <a:lnTo>
                    <a:pt x="217" y="381"/>
                  </a:lnTo>
                  <a:lnTo>
                    <a:pt x="213" y="376"/>
                  </a:lnTo>
                  <a:lnTo>
                    <a:pt x="199" y="384"/>
                  </a:lnTo>
                  <a:lnTo>
                    <a:pt x="213" y="377"/>
                  </a:lnTo>
                  <a:lnTo>
                    <a:pt x="208" y="369"/>
                  </a:lnTo>
                  <a:lnTo>
                    <a:pt x="204" y="363"/>
                  </a:lnTo>
                  <a:lnTo>
                    <a:pt x="206" y="365"/>
                  </a:lnTo>
                  <a:lnTo>
                    <a:pt x="203" y="362"/>
                  </a:lnTo>
                  <a:lnTo>
                    <a:pt x="190" y="372"/>
                  </a:lnTo>
                  <a:lnTo>
                    <a:pt x="204" y="363"/>
                  </a:lnTo>
                  <a:lnTo>
                    <a:pt x="194" y="348"/>
                  </a:lnTo>
                  <a:lnTo>
                    <a:pt x="180" y="356"/>
                  </a:lnTo>
                  <a:lnTo>
                    <a:pt x="196" y="351"/>
                  </a:lnTo>
                  <a:lnTo>
                    <a:pt x="194" y="346"/>
                  </a:lnTo>
                  <a:lnTo>
                    <a:pt x="192" y="344"/>
                  </a:lnTo>
                  <a:lnTo>
                    <a:pt x="192" y="343"/>
                  </a:lnTo>
                  <a:lnTo>
                    <a:pt x="189" y="337"/>
                  </a:lnTo>
                  <a:lnTo>
                    <a:pt x="184" y="332"/>
                  </a:lnTo>
                  <a:lnTo>
                    <a:pt x="171" y="343"/>
                  </a:lnTo>
                  <a:lnTo>
                    <a:pt x="185" y="336"/>
                  </a:lnTo>
                  <a:lnTo>
                    <a:pt x="180" y="325"/>
                  </a:lnTo>
                  <a:lnTo>
                    <a:pt x="177" y="322"/>
                  </a:lnTo>
                  <a:lnTo>
                    <a:pt x="164" y="332"/>
                  </a:lnTo>
                  <a:lnTo>
                    <a:pt x="178" y="325"/>
                  </a:lnTo>
                  <a:lnTo>
                    <a:pt x="170" y="308"/>
                  </a:lnTo>
                  <a:lnTo>
                    <a:pt x="170" y="306"/>
                  </a:lnTo>
                  <a:lnTo>
                    <a:pt x="156" y="285"/>
                  </a:lnTo>
                  <a:lnTo>
                    <a:pt x="142" y="294"/>
                  </a:lnTo>
                  <a:lnTo>
                    <a:pt x="156" y="287"/>
                  </a:lnTo>
                  <a:lnTo>
                    <a:pt x="152" y="280"/>
                  </a:lnTo>
                  <a:lnTo>
                    <a:pt x="152" y="278"/>
                  </a:lnTo>
                  <a:lnTo>
                    <a:pt x="145" y="267"/>
                  </a:lnTo>
                  <a:lnTo>
                    <a:pt x="131" y="276"/>
                  </a:lnTo>
                  <a:lnTo>
                    <a:pt x="147" y="273"/>
                  </a:lnTo>
                  <a:lnTo>
                    <a:pt x="145" y="266"/>
                  </a:lnTo>
                  <a:lnTo>
                    <a:pt x="143" y="262"/>
                  </a:lnTo>
                  <a:lnTo>
                    <a:pt x="143" y="260"/>
                  </a:lnTo>
                  <a:lnTo>
                    <a:pt x="140" y="255"/>
                  </a:lnTo>
                  <a:lnTo>
                    <a:pt x="126" y="264"/>
                  </a:lnTo>
                  <a:lnTo>
                    <a:pt x="140" y="257"/>
                  </a:lnTo>
                  <a:lnTo>
                    <a:pt x="133" y="245"/>
                  </a:lnTo>
                  <a:lnTo>
                    <a:pt x="129" y="238"/>
                  </a:lnTo>
                  <a:lnTo>
                    <a:pt x="133" y="243"/>
                  </a:lnTo>
                  <a:lnTo>
                    <a:pt x="129" y="238"/>
                  </a:lnTo>
                  <a:lnTo>
                    <a:pt x="115" y="247"/>
                  </a:lnTo>
                  <a:lnTo>
                    <a:pt x="129" y="240"/>
                  </a:lnTo>
                  <a:lnTo>
                    <a:pt x="126" y="233"/>
                  </a:lnTo>
                  <a:lnTo>
                    <a:pt x="112" y="240"/>
                  </a:lnTo>
                  <a:lnTo>
                    <a:pt x="128" y="236"/>
                  </a:lnTo>
                  <a:lnTo>
                    <a:pt x="126" y="229"/>
                  </a:lnTo>
                  <a:lnTo>
                    <a:pt x="124" y="226"/>
                  </a:lnTo>
                  <a:lnTo>
                    <a:pt x="124" y="224"/>
                  </a:lnTo>
                  <a:lnTo>
                    <a:pt x="121" y="219"/>
                  </a:lnTo>
                  <a:lnTo>
                    <a:pt x="107" y="227"/>
                  </a:lnTo>
                  <a:lnTo>
                    <a:pt x="121" y="220"/>
                  </a:lnTo>
                  <a:lnTo>
                    <a:pt x="107" y="192"/>
                  </a:lnTo>
                  <a:lnTo>
                    <a:pt x="93" y="199"/>
                  </a:lnTo>
                  <a:lnTo>
                    <a:pt x="108" y="196"/>
                  </a:lnTo>
                  <a:lnTo>
                    <a:pt x="107" y="189"/>
                  </a:lnTo>
                  <a:lnTo>
                    <a:pt x="101" y="178"/>
                  </a:lnTo>
                  <a:lnTo>
                    <a:pt x="101" y="177"/>
                  </a:lnTo>
                  <a:lnTo>
                    <a:pt x="98" y="171"/>
                  </a:lnTo>
                  <a:lnTo>
                    <a:pt x="84" y="180"/>
                  </a:lnTo>
                  <a:lnTo>
                    <a:pt x="100" y="175"/>
                  </a:lnTo>
                  <a:lnTo>
                    <a:pt x="96" y="166"/>
                  </a:lnTo>
                  <a:lnTo>
                    <a:pt x="98" y="170"/>
                  </a:lnTo>
                  <a:lnTo>
                    <a:pt x="94" y="164"/>
                  </a:lnTo>
                  <a:lnTo>
                    <a:pt x="91" y="158"/>
                  </a:lnTo>
                  <a:lnTo>
                    <a:pt x="77" y="164"/>
                  </a:lnTo>
                  <a:lnTo>
                    <a:pt x="93" y="159"/>
                  </a:lnTo>
                  <a:lnTo>
                    <a:pt x="88" y="145"/>
                  </a:lnTo>
                  <a:lnTo>
                    <a:pt x="84" y="137"/>
                  </a:lnTo>
                  <a:lnTo>
                    <a:pt x="86" y="140"/>
                  </a:lnTo>
                  <a:lnTo>
                    <a:pt x="82" y="135"/>
                  </a:lnTo>
                  <a:lnTo>
                    <a:pt x="72" y="114"/>
                  </a:lnTo>
                  <a:lnTo>
                    <a:pt x="58" y="121"/>
                  </a:lnTo>
                  <a:lnTo>
                    <a:pt x="74" y="116"/>
                  </a:lnTo>
                  <a:lnTo>
                    <a:pt x="70" y="107"/>
                  </a:lnTo>
                  <a:lnTo>
                    <a:pt x="54" y="112"/>
                  </a:lnTo>
                  <a:lnTo>
                    <a:pt x="70" y="109"/>
                  </a:lnTo>
                  <a:lnTo>
                    <a:pt x="68" y="100"/>
                  </a:lnTo>
                  <a:lnTo>
                    <a:pt x="60" y="82"/>
                  </a:lnTo>
                  <a:lnTo>
                    <a:pt x="46" y="89"/>
                  </a:lnTo>
                  <a:lnTo>
                    <a:pt x="61" y="84"/>
                  </a:lnTo>
                  <a:lnTo>
                    <a:pt x="54" y="67"/>
                  </a:lnTo>
                  <a:lnTo>
                    <a:pt x="56" y="70"/>
                  </a:lnTo>
                  <a:lnTo>
                    <a:pt x="53" y="65"/>
                  </a:lnTo>
                  <a:lnTo>
                    <a:pt x="49" y="58"/>
                  </a:lnTo>
                  <a:lnTo>
                    <a:pt x="35" y="65"/>
                  </a:lnTo>
                  <a:lnTo>
                    <a:pt x="51" y="62"/>
                  </a:lnTo>
                  <a:lnTo>
                    <a:pt x="49" y="53"/>
                  </a:lnTo>
                  <a:lnTo>
                    <a:pt x="47" y="48"/>
                  </a:lnTo>
                  <a:lnTo>
                    <a:pt x="49" y="51"/>
                  </a:lnTo>
                  <a:lnTo>
                    <a:pt x="32" y="7"/>
                  </a:lnTo>
                  <a:lnTo>
                    <a:pt x="16" y="13"/>
                  </a:lnTo>
                  <a:lnTo>
                    <a:pt x="32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Freeform 238"/>
            <p:cNvSpPr>
              <a:spLocks/>
            </p:cNvSpPr>
            <p:nvPr/>
          </p:nvSpPr>
          <p:spPr bwMode="auto">
            <a:xfrm>
              <a:off x="3484" y="2679"/>
              <a:ext cx="175" cy="79"/>
            </a:xfrm>
            <a:custGeom>
              <a:avLst/>
              <a:gdLst>
                <a:gd name="T0" fmla="*/ 19 w 351"/>
                <a:gd name="T1" fmla="*/ 19 h 157"/>
                <a:gd name="T2" fmla="*/ 31 w 351"/>
                <a:gd name="T3" fmla="*/ 27 h 157"/>
                <a:gd name="T4" fmla="*/ 38 w 351"/>
                <a:gd name="T5" fmla="*/ 33 h 157"/>
                <a:gd name="T6" fmla="*/ 43 w 351"/>
                <a:gd name="T7" fmla="*/ 36 h 157"/>
                <a:gd name="T8" fmla="*/ 50 w 351"/>
                <a:gd name="T9" fmla="*/ 59 h 157"/>
                <a:gd name="T10" fmla="*/ 70 w 351"/>
                <a:gd name="T11" fmla="*/ 69 h 157"/>
                <a:gd name="T12" fmla="*/ 73 w 351"/>
                <a:gd name="T13" fmla="*/ 73 h 157"/>
                <a:gd name="T14" fmla="*/ 80 w 351"/>
                <a:gd name="T15" fmla="*/ 75 h 157"/>
                <a:gd name="T16" fmla="*/ 99 w 351"/>
                <a:gd name="T17" fmla="*/ 85 h 157"/>
                <a:gd name="T18" fmla="*/ 108 w 351"/>
                <a:gd name="T19" fmla="*/ 90 h 157"/>
                <a:gd name="T20" fmla="*/ 119 w 351"/>
                <a:gd name="T21" fmla="*/ 94 h 157"/>
                <a:gd name="T22" fmla="*/ 131 w 351"/>
                <a:gd name="T23" fmla="*/ 101 h 157"/>
                <a:gd name="T24" fmla="*/ 138 w 351"/>
                <a:gd name="T25" fmla="*/ 103 h 157"/>
                <a:gd name="T26" fmla="*/ 150 w 351"/>
                <a:gd name="T27" fmla="*/ 106 h 157"/>
                <a:gd name="T28" fmla="*/ 160 w 351"/>
                <a:gd name="T29" fmla="*/ 110 h 157"/>
                <a:gd name="T30" fmla="*/ 164 w 351"/>
                <a:gd name="T31" fmla="*/ 96 h 157"/>
                <a:gd name="T32" fmla="*/ 173 w 351"/>
                <a:gd name="T33" fmla="*/ 115 h 157"/>
                <a:gd name="T34" fmla="*/ 183 w 351"/>
                <a:gd name="T35" fmla="*/ 118 h 157"/>
                <a:gd name="T36" fmla="*/ 188 w 351"/>
                <a:gd name="T37" fmla="*/ 120 h 157"/>
                <a:gd name="T38" fmla="*/ 199 w 351"/>
                <a:gd name="T39" fmla="*/ 123 h 157"/>
                <a:gd name="T40" fmla="*/ 204 w 351"/>
                <a:gd name="T41" fmla="*/ 125 h 157"/>
                <a:gd name="T42" fmla="*/ 206 w 351"/>
                <a:gd name="T43" fmla="*/ 127 h 157"/>
                <a:gd name="T44" fmla="*/ 222 w 351"/>
                <a:gd name="T45" fmla="*/ 132 h 157"/>
                <a:gd name="T46" fmla="*/ 279 w 351"/>
                <a:gd name="T47" fmla="*/ 144 h 157"/>
                <a:gd name="T48" fmla="*/ 288 w 351"/>
                <a:gd name="T49" fmla="*/ 146 h 157"/>
                <a:gd name="T50" fmla="*/ 298 w 351"/>
                <a:gd name="T51" fmla="*/ 148 h 157"/>
                <a:gd name="T52" fmla="*/ 304 w 351"/>
                <a:gd name="T53" fmla="*/ 150 h 157"/>
                <a:gd name="T54" fmla="*/ 314 w 351"/>
                <a:gd name="T55" fmla="*/ 153 h 157"/>
                <a:gd name="T56" fmla="*/ 323 w 351"/>
                <a:gd name="T57" fmla="*/ 153 h 157"/>
                <a:gd name="T58" fmla="*/ 333 w 351"/>
                <a:gd name="T59" fmla="*/ 155 h 157"/>
                <a:gd name="T60" fmla="*/ 333 w 351"/>
                <a:gd name="T61" fmla="*/ 125 h 157"/>
                <a:gd name="T62" fmla="*/ 325 w 351"/>
                <a:gd name="T63" fmla="*/ 123 h 157"/>
                <a:gd name="T64" fmla="*/ 318 w 351"/>
                <a:gd name="T65" fmla="*/ 122 h 157"/>
                <a:gd name="T66" fmla="*/ 314 w 351"/>
                <a:gd name="T67" fmla="*/ 120 h 157"/>
                <a:gd name="T68" fmla="*/ 309 w 351"/>
                <a:gd name="T69" fmla="*/ 118 h 157"/>
                <a:gd name="T70" fmla="*/ 298 w 351"/>
                <a:gd name="T71" fmla="*/ 116 h 157"/>
                <a:gd name="T72" fmla="*/ 290 w 351"/>
                <a:gd name="T73" fmla="*/ 115 h 157"/>
                <a:gd name="T74" fmla="*/ 229 w 351"/>
                <a:gd name="T75" fmla="*/ 103 h 157"/>
                <a:gd name="T76" fmla="*/ 222 w 351"/>
                <a:gd name="T77" fmla="*/ 99 h 157"/>
                <a:gd name="T78" fmla="*/ 208 w 351"/>
                <a:gd name="T79" fmla="*/ 94 h 157"/>
                <a:gd name="T80" fmla="*/ 202 w 351"/>
                <a:gd name="T81" fmla="*/ 92 h 157"/>
                <a:gd name="T82" fmla="*/ 192 w 351"/>
                <a:gd name="T83" fmla="*/ 89 h 157"/>
                <a:gd name="T84" fmla="*/ 190 w 351"/>
                <a:gd name="T85" fmla="*/ 87 h 157"/>
                <a:gd name="T86" fmla="*/ 176 w 351"/>
                <a:gd name="T87" fmla="*/ 83 h 157"/>
                <a:gd name="T88" fmla="*/ 173 w 351"/>
                <a:gd name="T89" fmla="*/ 83 h 157"/>
                <a:gd name="T90" fmla="*/ 164 w 351"/>
                <a:gd name="T91" fmla="*/ 78 h 157"/>
                <a:gd name="T92" fmla="*/ 153 w 351"/>
                <a:gd name="T93" fmla="*/ 75 h 157"/>
                <a:gd name="T94" fmla="*/ 155 w 351"/>
                <a:gd name="T95" fmla="*/ 76 h 157"/>
                <a:gd name="T96" fmla="*/ 141 w 351"/>
                <a:gd name="T97" fmla="*/ 71 h 157"/>
                <a:gd name="T98" fmla="*/ 136 w 351"/>
                <a:gd name="T99" fmla="*/ 68 h 157"/>
                <a:gd name="T100" fmla="*/ 119 w 351"/>
                <a:gd name="T101" fmla="*/ 61 h 157"/>
                <a:gd name="T102" fmla="*/ 117 w 351"/>
                <a:gd name="T103" fmla="*/ 59 h 157"/>
                <a:gd name="T104" fmla="*/ 98 w 351"/>
                <a:gd name="T105" fmla="*/ 48 h 157"/>
                <a:gd name="T106" fmla="*/ 78 w 351"/>
                <a:gd name="T107" fmla="*/ 57 h 157"/>
                <a:gd name="T108" fmla="*/ 59 w 351"/>
                <a:gd name="T109" fmla="*/ 47 h 157"/>
                <a:gd name="T110" fmla="*/ 50 w 351"/>
                <a:gd name="T111" fmla="*/ 41 h 157"/>
                <a:gd name="T112" fmla="*/ 50 w 351"/>
                <a:gd name="T113" fmla="*/ 22 h 157"/>
                <a:gd name="T114" fmla="*/ 49 w 351"/>
                <a:gd name="T115" fmla="*/ 20 h 157"/>
                <a:gd name="T116" fmla="*/ 42 w 351"/>
                <a:gd name="T117" fmla="*/ 15 h 157"/>
                <a:gd name="T118" fmla="*/ 31 w 351"/>
                <a:gd name="T119" fmla="*/ 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1" h="157">
                  <a:moveTo>
                    <a:pt x="17" y="0"/>
                  </a:moveTo>
                  <a:lnTo>
                    <a:pt x="0" y="26"/>
                  </a:lnTo>
                  <a:lnTo>
                    <a:pt x="10" y="33"/>
                  </a:lnTo>
                  <a:lnTo>
                    <a:pt x="19" y="19"/>
                  </a:lnTo>
                  <a:lnTo>
                    <a:pt x="9" y="31"/>
                  </a:lnTo>
                  <a:lnTo>
                    <a:pt x="14" y="36"/>
                  </a:lnTo>
                  <a:lnTo>
                    <a:pt x="24" y="41"/>
                  </a:lnTo>
                  <a:lnTo>
                    <a:pt x="31" y="27"/>
                  </a:lnTo>
                  <a:lnTo>
                    <a:pt x="21" y="40"/>
                  </a:lnTo>
                  <a:lnTo>
                    <a:pt x="24" y="43"/>
                  </a:lnTo>
                  <a:lnTo>
                    <a:pt x="31" y="47"/>
                  </a:lnTo>
                  <a:lnTo>
                    <a:pt x="38" y="33"/>
                  </a:lnTo>
                  <a:lnTo>
                    <a:pt x="28" y="45"/>
                  </a:lnTo>
                  <a:lnTo>
                    <a:pt x="30" y="47"/>
                  </a:lnTo>
                  <a:lnTo>
                    <a:pt x="37" y="50"/>
                  </a:lnTo>
                  <a:lnTo>
                    <a:pt x="43" y="36"/>
                  </a:lnTo>
                  <a:lnTo>
                    <a:pt x="35" y="48"/>
                  </a:lnTo>
                  <a:lnTo>
                    <a:pt x="42" y="54"/>
                  </a:lnTo>
                  <a:lnTo>
                    <a:pt x="43" y="55"/>
                  </a:lnTo>
                  <a:lnTo>
                    <a:pt x="50" y="59"/>
                  </a:lnTo>
                  <a:lnTo>
                    <a:pt x="57" y="45"/>
                  </a:lnTo>
                  <a:lnTo>
                    <a:pt x="47" y="57"/>
                  </a:lnTo>
                  <a:lnTo>
                    <a:pt x="49" y="59"/>
                  </a:lnTo>
                  <a:lnTo>
                    <a:pt x="70" y="69"/>
                  </a:lnTo>
                  <a:lnTo>
                    <a:pt x="77" y="55"/>
                  </a:lnTo>
                  <a:lnTo>
                    <a:pt x="66" y="68"/>
                  </a:lnTo>
                  <a:lnTo>
                    <a:pt x="70" y="71"/>
                  </a:lnTo>
                  <a:lnTo>
                    <a:pt x="73" y="73"/>
                  </a:lnTo>
                  <a:lnTo>
                    <a:pt x="78" y="75"/>
                  </a:lnTo>
                  <a:lnTo>
                    <a:pt x="84" y="59"/>
                  </a:lnTo>
                  <a:lnTo>
                    <a:pt x="77" y="73"/>
                  </a:lnTo>
                  <a:lnTo>
                    <a:pt x="80" y="75"/>
                  </a:lnTo>
                  <a:lnTo>
                    <a:pt x="87" y="61"/>
                  </a:lnTo>
                  <a:lnTo>
                    <a:pt x="77" y="73"/>
                  </a:lnTo>
                  <a:lnTo>
                    <a:pt x="78" y="75"/>
                  </a:lnTo>
                  <a:lnTo>
                    <a:pt x="99" y="85"/>
                  </a:lnTo>
                  <a:lnTo>
                    <a:pt x="106" y="71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108" y="90"/>
                  </a:lnTo>
                  <a:lnTo>
                    <a:pt x="115" y="90"/>
                  </a:lnTo>
                  <a:lnTo>
                    <a:pt x="115" y="75"/>
                  </a:lnTo>
                  <a:lnTo>
                    <a:pt x="108" y="89"/>
                  </a:lnTo>
                  <a:lnTo>
                    <a:pt x="119" y="94"/>
                  </a:lnTo>
                  <a:lnTo>
                    <a:pt x="126" y="80"/>
                  </a:lnTo>
                  <a:lnTo>
                    <a:pt x="115" y="92"/>
                  </a:lnTo>
                  <a:lnTo>
                    <a:pt x="117" y="94"/>
                  </a:lnTo>
                  <a:lnTo>
                    <a:pt x="131" y="101"/>
                  </a:lnTo>
                  <a:lnTo>
                    <a:pt x="138" y="101"/>
                  </a:lnTo>
                  <a:lnTo>
                    <a:pt x="138" y="85"/>
                  </a:lnTo>
                  <a:lnTo>
                    <a:pt x="131" y="99"/>
                  </a:lnTo>
                  <a:lnTo>
                    <a:pt x="138" y="103"/>
                  </a:lnTo>
                  <a:lnTo>
                    <a:pt x="145" y="89"/>
                  </a:lnTo>
                  <a:lnTo>
                    <a:pt x="134" y="101"/>
                  </a:lnTo>
                  <a:lnTo>
                    <a:pt x="139" y="106"/>
                  </a:lnTo>
                  <a:lnTo>
                    <a:pt x="150" y="106"/>
                  </a:lnTo>
                  <a:lnTo>
                    <a:pt x="150" y="90"/>
                  </a:lnTo>
                  <a:lnTo>
                    <a:pt x="143" y="104"/>
                  </a:lnTo>
                  <a:lnTo>
                    <a:pt x="153" y="110"/>
                  </a:lnTo>
                  <a:lnTo>
                    <a:pt x="160" y="110"/>
                  </a:lnTo>
                  <a:lnTo>
                    <a:pt x="160" y="94"/>
                  </a:lnTo>
                  <a:lnTo>
                    <a:pt x="153" y="108"/>
                  </a:lnTo>
                  <a:lnTo>
                    <a:pt x="157" y="110"/>
                  </a:lnTo>
                  <a:lnTo>
                    <a:pt x="164" y="96"/>
                  </a:lnTo>
                  <a:lnTo>
                    <a:pt x="153" y="108"/>
                  </a:lnTo>
                  <a:lnTo>
                    <a:pt x="155" y="110"/>
                  </a:lnTo>
                  <a:lnTo>
                    <a:pt x="166" y="115"/>
                  </a:lnTo>
                  <a:lnTo>
                    <a:pt x="173" y="115"/>
                  </a:lnTo>
                  <a:lnTo>
                    <a:pt x="173" y="99"/>
                  </a:lnTo>
                  <a:lnTo>
                    <a:pt x="166" y="113"/>
                  </a:lnTo>
                  <a:lnTo>
                    <a:pt x="176" y="118"/>
                  </a:lnTo>
                  <a:lnTo>
                    <a:pt x="183" y="118"/>
                  </a:lnTo>
                  <a:lnTo>
                    <a:pt x="183" y="103"/>
                  </a:lnTo>
                  <a:lnTo>
                    <a:pt x="173" y="115"/>
                  </a:lnTo>
                  <a:lnTo>
                    <a:pt x="178" y="120"/>
                  </a:lnTo>
                  <a:lnTo>
                    <a:pt x="188" y="120"/>
                  </a:lnTo>
                  <a:lnTo>
                    <a:pt x="188" y="104"/>
                  </a:lnTo>
                  <a:lnTo>
                    <a:pt x="181" y="118"/>
                  </a:lnTo>
                  <a:lnTo>
                    <a:pt x="192" y="123"/>
                  </a:lnTo>
                  <a:lnTo>
                    <a:pt x="199" y="123"/>
                  </a:lnTo>
                  <a:lnTo>
                    <a:pt x="199" y="108"/>
                  </a:lnTo>
                  <a:lnTo>
                    <a:pt x="192" y="122"/>
                  </a:lnTo>
                  <a:lnTo>
                    <a:pt x="199" y="125"/>
                  </a:lnTo>
                  <a:lnTo>
                    <a:pt x="204" y="125"/>
                  </a:lnTo>
                  <a:lnTo>
                    <a:pt x="204" y="110"/>
                  </a:lnTo>
                  <a:lnTo>
                    <a:pt x="197" y="123"/>
                  </a:lnTo>
                  <a:lnTo>
                    <a:pt x="201" y="125"/>
                  </a:lnTo>
                  <a:lnTo>
                    <a:pt x="206" y="127"/>
                  </a:lnTo>
                  <a:lnTo>
                    <a:pt x="216" y="129"/>
                  </a:lnTo>
                  <a:lnTo>
                    <a:pt x="218" y="113"/>
                  </a:lnTo>
                  <a:lnTo>
                    <a:pt x="211" y="127"/>
                  </a:lnTo>
                  <a:lnTo>
                    <a:pt x="222" y="132"/>
                  </a:lnTo>
                  <a:lnTo>
                    <a:pt x="279" y="146"/>
                  </a:lnTo>
                  <a:lnTo>
                    <a:pt x="286" y="146"/>
                  </a:lnTo>
                  <a:lnTo>
                    <a:pt x="286" y="130"/>
                  </a:lnTo>
                  <a:lnTo>
                    <a:pt x="279" y="144"/>
                  </a:lnTo>
                  <a:lnTo>
                    <a:pt x="286" y="148"/>
                  </a:lnTo>
                  <a:lnTo>
                    <a:pt x="295" y="148"/>
                  </a:lnTo>
                  <a:lnTo>
                    <a:pt x="295" y="132"/>
                  </a:lnTo>
                  <a:lnTo>
                    <a:pt x="288" y="146"/>
                  </a:lnTo>
                  <a:lnTo>
                    <a:pt x="295" y="150"/>
                  </a:lnTo>
                  <a:lnTo>
                    <a:pt x="305" y="150"/>
                  </a:lnTo>
                  <a:lnTo>
                    <a:pt x="305" y="134"/>
                  </a:lnTo>
                  <a:lnTo>
                    <a:pt x="298" y="148"/>
                  </a:lnTo>
                  <a:lnTo>
                    <a:pt x="305" y="151"/>
                  </a:lnTo>
                  <a:lnTo>
                    <a:pt x="311" y="151"/>
                  </a:lnTo>
                  <a:lnTo>
                    <a:pt x="311" y="136"/>
                  </a:lnTo>
                  <a:lnTo>
                    <a:pt x="304" y="150"/>
                  </a:lnTo>
                  <a:lnTo>
                    <a:pt x="311" y="153"/>
                  </a:lnTo>
                  <a:lnTo>
                    <a:pt x="318" y="153"/>
                  </a:lnTo>
                  <a:lnTo>
                    <a:pt x="318" y="137"/>
                  </a:lnTo>
                  <a:lnTo>
                    <a:pt x="314" y="153"/>
                  </a:lnTo>
                  <a:lnTo>
                    <a:pt x="321" y="155"/>
                  </a:lnTo>
                  <a:lnTo>
                    <a:pt x="330" y="155"/>
                  </a:lnTo>
                  <a:lnTo>
                    <a:pt x="330" y="139"/>
                  </a:lnTo>
                  <a:lnTo>
                    <a:pt x="323" y="153"/>
                  </a:lnTo>
                  <a:lnTo>
                    <a:pt x="330" y="157"/>
                  </a:lnTo>
                  <a:lnTo>
                    <a:pt x="340" y="157"/>
                  </a:lnTo>
                  <a:lnTo>
                    <a:pt x="340" y="141"/>
                  </a:lnTo>
                  <a:lnTo>
                    <a:pt x="333" y="155"/>
                  </a:lnTo>
                  <a:lnTo>
                    <a:pt x="337" y="157"/>
                  </a:lnTo>
                  <a:lnTo>
                    <a:pt x="351" y="129"/>
                  </a:lnTo>
                  <a:lnTo>
                    <a:pt x="344" y="125"/>
                  </a:lnTo>
                  <a:lnTo>
                    <a:pt x="333" y="125"/>
                  </a:lnTo>
                  <a:lnTo>
                    <a:pt x="333" y="141"/>
                  </a:lnTo>
                  <a:lnTo>
                    <a:pt x="340" y="127"/>
                  </a:lnTo>
                  <a:lnTo>
                    <a:pt x="333" y="123"/>
                  </a:lnTo>
                  <a:lnTo>
                    <a:pt x="325" y="123"/>
                  </a:lnTo>
                  <a:lnTo>
                    <a:pt x="325" y="139"/>
                  </a:lnTo>
                  <a:lnTo>
                    <a:pt x="328" y="125"/>
                  </a:lnTo>
                  <a:lnTo>
                    <a:pt x="321" y="123"/>
                  </a:lnTo>
                  <a:lnTo>
                    <a:pt x="318" y="122"/>
                  </a:lnTo>
                  <a:lnTo>
                    <a:pt x="314" y="122"/>
                  </a:lnTo>
                  <a:lnTo>
                    <a:pt x="314" y="137"/>
                  </a:lnTo>
                  <a:lnTo>
                    <a:pt x="321" y="123"/>
                  </a:lnTo>
                  <a:lnTo>
                    <a:pt x="314" y="120"/>
                  </a:lnTo>
                  <a:lnTo>
                    <a:pt x="309" y="120"/>
                  </a:lnTo>
                  <a:lnTo>
                    <a:pt x="309" y="136"/>
                  </a:lnTo>
                  <a:lnTo>
                    <a:pt x="316" y="122"/>
                  </a:lnTo>
                  <a:lnTo>
                    <a:pt x="309" y="118"/>
                  </a:lnTo>
                  <a:lnTo>
                    <a:pt x="298" y="118"/>
                  </a:lnTo>
                  <a:lnTo>
                    <a:pt x="298" y="134"/>
                  </a:lnTo>
                  <a:lnTo>
                    <a:pt x="305" y="120"/>
                  </a:lnTo>
                  <a:lnTo>
                    <a:pt x="298" y="116"/>
                  </a:lnTo>
                  <a:lnTo>
                    <a:pt x="290" y="116"/>
                  </a:lnTo>
                  <a:lnTo>
                    <a:pt x="290" y="132"/>
                  </a:lnTo>
                  <a:lnTo>
                    <a:pt x="297" y="118"/>
                  </a:lnTo>
                  <a:lnTo>
                    <a:pt x="290" y="115"/>
                  </a:lnTo>
                  <a:lnTo>
                    <a:pt x="283" y="115"/>
                  </a:lnTo>
                  <a:lnTo>
                    <a:pt x="283" y="130"/>
                  </a:lnTo>
                  <a:lnTo>
                    <a:pt x="286" y="116"/>
                  </a:lnTo>
                  <a:lnTo>
                    <a:pt x="229" y="103"/>
                  </a:lnTo>
                  <a:lnTo>
                    <a:pt x="225" y="116"/>
                  </a:lnTo>
                  <a:lnTo>
                    <a:pt x="232" y="103"/>
                  </a:lnTo>
                  <a:lnTo>
                    <a:pt x="225" y="99"/>
                  </a:lnTo>
                  <a:lnTo>
                    <a:pt x="222" y="99"/>
                  </a:lnTo>
                  <a:lnTo>
                    <a:pt x="211" y="97"/>
                  </a:lnTo>
                  <a:lnTo>
                    <a:pt x="208" y="111"/>
                  </a:lnTo>
                  <a:lnTo>
                    <a:pt x="215" y="97"/>
                  </a:lnTo>
                  <a:lnTo>
                    <a:pt x="208" y="94"/>
                  </a:lnTo>
                  <a:lnTo>
                    <a:pt x="202" y="94"/>
                  </a:lnTo>
                  <a:lnTo>
                    <a:pt x="202" y="110"/>
                  </a:lnTo>
                  <a:lnTo>
                    <a:pt x="209" y="96"/>
                  </a:lnTo>
                  <a:lnTo>
                    <a:pt x="202" y="92"/>
                  </a:lnTo>
                  <a:lnTo>
                    <a:pt x="195" y="92"/>
                  </a:lnTo>
                  <a:lnTo>
                    <a:pt x="195" y="108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5" y="89"/>
                  </a:lnTo>
                  <a:lnTo>
                    <a:pt x="185" y="104"/>
                  </a:lnTo>
                  <a:lnTo>
                    <a:pt x="197" y="94"/>
                  </a:lnTo>
                  <a:lnTo>
                    <a:pt x="190" y="87"/>
                  </a:lnTo>
                  <a:lnTo>
                    <a:pt x="180" y="87"/>
                  </a:lnTo>
                  <a:lnTo>
                    <a:pt x="180" y="103"/>
                  </a:lnTo>
                  <a:lnTo>
                    <a:pt x="187" y="89"/>
                  </a:lnTo>
                  <a:lnTo>
                    <a:pt x="176" y="83"/>
                  </a:lnTo>
                  <a:lnTo>
                    <a:pt x="169" y="83"/>
                  </a:lnTo>
                  <a:lnTo>
                    <a:pt x="169" y="99"/>
                  </a:lnTo>
                  <a:lnTo>
                    <a:pt x="176" y="85"/>
                  </a:lnTo>
                  <a:lnTo>
                    <a:pt x="173" y="83"/>
                  </a:lnTo>
                  <a:lnTo>
                    <a:pt x="166" y="97"/>
                  </a:lnTo>
                  <a:lnTo>
                    <a:pt x="178" y="87"/>
                  </a:lnTo>
                  <a:lnTo>
                    <a:pt x="174" y="83"/>
                  </a:lnTo>
                  <a:lnTo>
                    <a:pt x="164" y="78"/>
                  </a:lnTo>
                  <a:lnTo>
                    <a:pt x="157" y="78"/>
                  </a:lnTo>
                  <a:lnTo>
                    <a:pt x="157" y="94"/>
                  </a:lnTo>
                  <a:lnTo>
                    <a:pt x="164" y="80"/>
                  </a:lnTo>
                  <a:lnTo>
                    <a:pt x="153" y="75"/>
                  </a:lnTo>
                  <a:lnTo>
                    <a:pt x="146" y="75"/>
                  </a:lnTo>
                  <a:lnTo>
                    <a:pt x="146" y="90"/>
                  </a:lnTo>
                  <a:lnTo>
                    <a:pt x="159" y="80"/>
                  </a:lnTo>
                  <a:lnTo>
                    <a:pt x="155" y="76"/>
                  </a:lnTo>
                  <a:lnTo>
                    <a:pt x="141" y="69"/>
                  </a:lnTo>
                  <a:lnTo>
                    <a:pt x="134" y="69"/>
                  </a:lnTo>
                  <a:lnTo>
                    <a:pt x="134" y="85"/>
                  </a:lnTo>
                  <a:lnTo>
                    <a:pt x="141" y="71"/>
                  </a:lnTo>
                  <a:lnTo>
                    <a:pt x="134" y="68"/>
                  </a:lnTo>
                  <a:lnTo>
                    <a:pt x="127" y="82"/>
                  </a:lnTo>
                  <a:lnTo>
                    <a:pt x="139" y="71"/>
                  </a:lnTo>
                  <a:lnTo>
                    <a:pt x="136" y="68"/>
                  </a:lnTo>
                  <a:lnTo>
                    <a:pt x="119" y="59"/>
                  </a:lnTo>
                  <a:lnTo>
                    <a:pt x="112" y="59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15" y="59"/>
                  </a:lnTo>
                  <a:lnTo>
                    <a:pt x="108" y="73"/>
                  </a:lnTo>
                  <a:lnTo>
                    <a:pt x="120" y="62"/>
                  </a:lnTo>
                  <a:lnTo>
                    <a:pt x="117" y="59"/>
                  </a:lnTo>
                  <a:lnTo>
                    <a:pt x="96" y="48"/>
                  </a:lnTo>
                  <a:lnTo>
                    <a:pt x="89" y="62"/>
                  </a:lnTo>
                  <a:lnTo>
                    <a:pt x="101" y="52"/>
                  </a:lnTo>
                  <a:lnTo>
                    <a:pt x="98" y="48"/>
                  </a:lnTo>
                  <a:lnTo>
                    <a:pt x="91" y="45"/>
                  </a:lnTo>
                  <a:lnTo>
                    <a:pt x="89" y="45"/>
                  </a:lnTo>
                  <a:lnTo>
                    <a:pt x="84" y="43"/>
                  </a:lnTo>
                  <a:lnTo>
                    <a:pt x="78" y="57"/>
                  </a:lnTo>
                  <a:lnTo>
                    <a:pt x="91" y="47"/>
                  </a:lnTo>
                  <a:lnTo>
                    <a:pt x="87" y="43"/>
                  </a:lnTo>
                  <a:lnTo>
                    <a:pt x="66" y="33"/>
                  </a:lnTo>
                  <a:lnTo>
                    <a:pt x="59" y="47"/>
                  </a:lnTo>
                  <a:lnTo>
                    <a:pt x="71" y="36"/>
                  </a:lnTo>
                  <a:lnTo>
                    <a:pt x="68" y="33"/>
                  </a:lnTo>
                  <a:lnTo>
                    <a:pt x="57" y="27"/>
                  </a:lnTo>
                  <a:lnTo>
                    <a:pt x="50" y="41"/>
                  </a:lnTo>
                  <a:lnTo>
                    <a:pt x="61" y="29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47" y="20"/>
                  </a:lnTo>
                  <a:lnTo>
                    <a:pt x="40" y="34"/>
                  </a:lnTo>
                  <a:lnTo>
                    <a:pt x="52" y="24"/>
                  </a:lnTo>
                  <a:lnTo>
                    <a:pt x="49" y="20"/>
                  </a:lnTo>
                  <a:lnTo>
                    <a:pt x="42" y="17"/>
                  </a:lnTo>
                  <a:lnTo>
                    <a:pt x="35" y="31"/>
                  </a:lnTo>
                  <a:lnTo>
                    <a:pt x="47" y="20"/>
                  </a:lnTo>
                  <a:lnTo>
                    <a:pt x="42" y="15"/>
                  </a:lnTo>
                  <a:lnTo>
                    <a:pt x="31" y="10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31" y="8"/>
                  </a:lnTo>
                  <a:lnTo>
                    <a:pt x="28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Freeform 239"/>
            <p:cNvSpPr>
              <a:spLocks/>
            </p:cNvSpPr>
            <p:nvPr/>
          </p:nvSpPr>
          <p:spPr bwMode="auto">
            <a:xfrm>
              <a:off x="3656" y="2743"/>
              <a:ext cx="167" cy="28"/>
            </a:xfrm>
            <a:custGeom>
              <a:avLst/>
              <a:gdLst>
                <a:gd name="T0" fmla="*/ 0 w 335"/>
                <a:gd name="T1" fmla="*/ 31 h 56"/>
                <a:gd name="T2" fmla="*/ 12 w 335"/>
                <a:gd name="T3" fmla="*/ 16 h 56"/>
                <a:gd name="T4" fmla="*/ 12 w 335"/>
                <a:gd name="T5" fmla="*/ 33 h 56"/>
                <a:gd name="T6" fmla="*/ 19 w 335"/>
                <a:gd name="T7" fmla="*/ 17 h 56"/>
                <a:gd name="T8" fmla="*/ 22 w 335"/>
                <a:gd name="T9" fmla="*/ 35 h 56"/>
                <a:gd name="T10" fmla="*/ 35 w 335"/>
                <a:gd name="T11" fmla="*/ 19 h 56"/>
                <a:gd name="T12" fmla="*/ 35 w 335"/>
                <a:gd name="T13" fmla="*/ 37 h 56"/>
                <a:gd name="T14" fmla="*/ 49 w 335"/>
                <a:gd name="T15" fmla="*/ 21 h 56"/>
                <a:gd name="T16" fmla="*/ 49 w 335"/>
                <a:gd name="T17" fmla="*/ 38 h 56"/>
                <a:gd name="T18" fmla="*/ 61 w 335"/>
                <a:gd name="T19" fmla="*/ 23 h 56"/>
                <a:gd name="T20" fmla="*/ 61 w 335"/>
                <a:gd name="T21" fmla="*/ 40 h 56"/>
                <a:gd name="T22" fmla="*/ 83 w 335"/>
                <a:gd name="T23" fmla="*/ 24 h 56"/>
                <a:gd name="T24" fmla="*/ 83 w 335"/>
                <a:gd name="T25" fmla="*/ 42 h 56"/>
                <a:gd name="T26" fmla="*/ 99 w 335"/>
                <a:gd name="T27" fmla="*/ 26 h 56"/>
                <a:gd name="T28" fmla="*/ 99 w 335"/>
                <a:gd name="T29" fmla="*/ 44 h 56"/>
                <a:gd name="T30" fmla="*/ 115 w 335"/>
                <a:gd name="T31" fmla="*/ 28 h 56"/>
                <a:gd name="T32" fmla="*/ 115 w 335"/>
                <a:gd name="T33" fmla="*/ 45 h 56"/>
                <a:gd name="T34" fmla="*/ 134 w 335"/>
                <a:gd name="T35" fmla="*/ 30 h 56"/>
                <a:gd name="T36" fmla="*/ 134 w 335"/>
                <a:gd name="T37" fmla="*/ 47 h 56"/>
                <a:gd name="T38" fmla="*/ 157 w 335"/>
                <a:gd name="T39" fmla="*/ 31 h 56"/>
                <a:gd name="T40" fmla="*/ 157 w 335"/>
                <a:gd name="T41" fmla="*/ 49 h 56"/>
                <a:gd name="T42" fmla="*/ 183 w 335"/>
                <a:gd name="T43" fmla="*/ 33 h 56"/>
                <a:gd name="T44" fmla="*/ 183 w 335"/>
                <a:gd name="T45" fmla="*/ 51 h 56"/>
                <a:gd name="T46" fmla="*/ 228 w 335"/>
                <a:gd name="T47" fmla="*/ 35 h 56"/>
                <a:gd name="T48" fmla="*/ 228 w 335"/>
                <a:gd name="T49" fmla="*/ 52 h 56"/>
                <a:gd name="T50" fmla="*/ 263 w 335"/>
                <a:gd name="T51" fmla="*/ 37 h 56"/>
                <a:gd name="T52" fmla="*/ 263 w 335"/>
                <a:gd name="T53" fmla="*/ 54 h 56"/>
                <a:gd name="T54" fmla="*/ 312 w 335"/>
                <a:gd name="T55" fmla="*/ 38 h 56"/>
                <a:gd name="T56" fmla="*/ 312 w 335"/>
                <a:gd name="T57" fmla="*/ 56 h 56"/>
                <a:gd name="T58" fmla="*/ 335 w 335"/>
                <a:gd name="T59" fmla="*/ 24 h 56"/>
                <a:gd name="T60" fmla="*/ 316 w 335"/>
                <a:gd name="T61" fmla="*/ 40 h 56"/>
                <a:gd name="T62" fmla="*/ 316 w 335"/>
                <a:gd name="T63" fmla="*/ 23 h 56"/>
                <a:gd name="T64" fmla="*/ 267 w 335"/>
                <a:gd name="T65" fmla="*/ 38 h 56"/>
                <a:gd name="T66" fmla="*/ 267 w 335"/>
                <a:gd name="T67" fmla="*/ 21 h 56"/>
                <a:gd name="T68" fmla="*/ 232 w 335"/>
                <a:gd name="T69" fmla="*/ 37 h 56"/>
                <a:gd name="T70" fmla="*/ 232 w 335"/>
                <a:gd name="T71" fmla="*/ 19 h 56"/>
                <a:gd name="T72" fmla="*/ 186 w 335"/>
                <a:gd name="T73" fmla="*/ 35 h 56"/>
                <a:gd name="T74" fmla="*/ 186 w 335"/>
                <a:gd name="T75" fmla="*/ 17 h 56"/>
                <a:gd name="T76" fmla="*/ 160 w 335"/>
                <a:gd name="T77" fmla="*/ 33 h 56"/>
                <a:gd name="T78" fmla="*/ 160 w 335"/>
                <a:gd name="T79" fmla="*/ 16 h 56"/>
                <a:gd name="T80" fmla="*/ 138 w 335"/>
                <a:gd name="T81" fmla="*/ 31 h 56"/>
                <a:gd name="T82" fmla="*/ 138 w 335"/>
                <a:gd name="T83" fmla="*/ 14 h 56"/>
                <a:gd name="T84" fmla="*/ 118 w 335"/>
                <a:gd name="T85" fmla="*/ 30 h 56"/>
                <a:gd name="T86" fmla="*/ 118 w 335"/>
                <a:gd name="T87" fmla="*/ 12 h 56"/>
                <a:gd name="T88" fmla="*/ 103 w 335"/>
                <a:gd name="T89" fmla="*/ 28 h 56"/>
                <a:gd name="T90" fmla="*/ 103 w 335"/>
                <a:gd name="T91" fmla="*/ 10 h 56"/>
                <a:gd name="T92" fmla="*/ 87 w 335"/>
                <a:gd name="T93" fmla="*/ 26 h 56"/>
                <a:gd name="T94" fmla="*/ 87 w 335"/>
                <a:gd name="T95" fmla="*/ 9 h 56"/>
                <a:gd name="T96" fmla="*/ 64 w 335"/>
                <a:gd name="T97" fmla="*/ 24 h 56"/>
                <a:gd name="T98" fmla="*/ 64 w 335"/>
                <a:gd name="T99" fmla="*/ 7 h 56"/>
                <a:gd name="T100" fmla="*/ 52 w 335"/>
                <a:gd name="T101" fmla="*/ 23 h 56"/>
                <a:gd name="T102" fmla="*/ 52 w 335"/>
                <a:gd name="T103" fmla="*/ 5 h 56"/>
                <a:gd name="T104" fmla="*/ 38 w 335"/>
                <a:gd name="T105" fmla="*/ 21 h 56"/>
                <a:gd name="T106" fmla="*/ 38 w 335"/>
                <a:gd name="T107" fmla="*/ 3 h 56"/>
                <a:gd name="T108" fmla="*/ 26 w 335"/>
                <a:gd name="T109" fmla="*/ 19 h 56"/>
                <a:gd name="T110" fmla="*/ 22 w 335"/>
                <a:gd name="T111" fmla="*/ 3 h 56"/>
                <a:gd name="T112" fmla="*/ 15 w 335"/>
                <a:gd name="T113" fmla="*/ 2 h 56"/>
                <a:gd name="T114" fmla="*/ 22 w 335"/>
                <a:gd name="T115" fmla="*/ 3 h 56"/>
                <a:gd name="T116" fmla="*/ 3 w 335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5" h="56">
                  <a:moveTo>
                    <a:pt x="0" y="0"/>
                  </a:moveTo>
                  <a:lnTo>
                    <a:pt x="0" y="31"/>
                  </a:lnTo>
                  <a:lnTo>
                    <a:pt x="12" y="31"/>
                  </a:lnTo>
                  <a:lnTo>
                    <a:pt x="12" y="16"/>
                  </a:lnTo>
                  <a:lnTo>
                    <a:pt x="5" y="30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19" y="17"/>
                  </a:lnTo>
                  <a:lnTo>
                    <a:pt x="15" y="33"/>
                  </a:lnTo>
                  <a:lnTo>
                    <a:pt x="22" y="35"/>
                  </a:lnTo>
                  <a:lnTo>
                    <a:pt x="35" y="35"/>
                  </a:lnTo>
                  <a:lnTo>
                    <a:pt x="35" y="19"/>
                  </a:lnTo>
                  <a:lnTo>
                    <a:pt x="28" y="33"/>
                  </a:lnTo>
                  <a:lnTo>
                    <a:pt x="35" y="37"/>
                  </a:lnTo>
                  <a:lnTo>
                    <a:pt x="49" y="37"/>
                  </a:lnTo>
                  <a:lnTo>
                    <a:pt x="49" y="21"/>
                  </a:lnTo>
                  <a:lnTo>
                    <a:pt x="42" y="35"/>
                  </a:lnTo>
                  <a:lnTo>
                    <a:pt x="49" y="38"/>
                  </a:lnTo>
                  <a:lnTo>
                    <a:pt x="61" y="38"/>
                  </a:lnTo>
                  <a:lnTo>
                    <a:pt x="61" y="23"/>
                  </a:lnTo>
                  <a:lnTo>
                    <a:pt x="54" y="37"/>
                  </a:lnTo>
                  <a:lnTo>
                    <a:pt x="61" y="40"/>
                  </a:lnTo>
                  <a:lnTo>
                    <a:pt x="83" y="40"/>
                  </a:lnTo>
                  <a:lnTo>
                    <a:pt x="83" y="24"/>
                  </a:lnTo>
                  <a:lnTo>
                    <a:pt x="77" y="38"/>
                  </a:lnTo>
                  <a:lnTo>
                    <a:pt x="83" y="42"/>
                  </a:lnTo>
                  <a:lnTo>
                    <a:pt x="99" y="42"/>
                  </a:lnTo>
                  <a:lnTo>
                    <a:pt x="99" y="26"/>
                  </a:lnTo>
                  <a:lnTo>
                    <a:pt x="92" y="40"/>
                  </a:lnTo>
                  <a:lnTo>
                    <a:pt x="99" y="44"/>
                  </a:lnTo>
                  <a:lnTo>
                    <a:pt x="115" y="44"/>
                  </a:lnTo>
                  <a:lnTo>
                    <a:pt x="115" y="28"/>
                  </a:lnTo>
                  <a:lnTo>
                    <a:pt x="108" y="42"/>
                  </a:lnTo>
                  <a:lnTo>
                    <a:pt x="115" y="45"/>
                  </a:lnTo>
                  <a:lnTo>
                    <a:pt x="134" y="45"/>
                  </a:lnTo>
                  <a:lnTo>
                    <a:pt x="134" y="30"/>
                  </a:lnTo>
                  <a:lnTo>
                    <a:pt x="127" y="44"/>
                  </a:lnTo>
                  <a:lnTo>
                    <a:pt x="134" y="47"/>
                  </a:lnTo>
                  <a:lnTo>
                    <a:pt x="157" y="47"/>
                  </a:lnTo>
                  <a:lnTo>
                    <a:pt x="157" y="31"/>
                  </a:lnTo>
                  <a:lnTo>
                    <a:pt x="150" y="45"/>
                  </a:lnTo>
                  <a:lnTo>
                    <a:pt x="157" y="49"/>
                  </a:lnTo>
                  <a:lnTo>
                    <a:pt x="183" y="49"/>
                  </a:lnTo>
                  <a:lnTo>
                    <a:pt x="183" y="33"/>
                  </a:lnTo>
                  <a:lnTo>
                    <a:pt x="176" y="47"/>
                  </a:lnTo>
                  <a:lnTo>
                    <a:pt x="183" y="51"/>
                  </a:lnTo>
                  <a:lnTo>
                    <a:pt x="228" y="51"/>
                  </a:lnTo>
                  <a:lnTo>
                    <a:pt x="228" y="35"/>
                  </a:lnTo>
                  <a:lnTo>
                    <a:pt x="221" y="49"/>
                  </a:lnTo>
                  <a:lnTo>
                    <a:pt x="228" y="52"/>
                  </a:lnTo>
                  <a:lnTo>
                    <a:pt x="263" y="52"/>
                  </a:lnTo>
                  <a:lnTo>
                    <a:pt x="263" y="37"/>
                  </a:lnTo>
                  <a:lnTo>
                    <a:pt x="256" y="51"/>
                  </a:lnTo>
                  <a:lnTo>
                    <a:pt x="263" y="54"/>
                  </a:lnTo>
                  <a:lnTo>
                    <a:pt x="312" y="54"/>
                  </a:lnTo>
                  <a:lnTo>
                    <a:pt x="312" y="38"/>
                  </a:lnTo>
                  <a:lnTo>
                    <a:pt x="305" y="52"/>
                  </a:lnTo>
                  <a:lnTo>
                    <a:pt x="312" y="56"/>
                  </a:lnTo>
                  <a:lnTo>
                    <a:pt x="335" y="56"/>
                  </a:lnTo>
                  <a:lnTo>
                    <a:pt x="335" y="24"/>
                  </a:lnTo>
                  <a:lnTo>
                    <a:pt x="316" y="24"/>
                  </a:lnTo>
                  <a:lnTo>
                    <a:pt x="316" y="40"/>
                  </a:lnTo>
                  <a:lnTo>
                    <a:pt x="323" y="26"/>
                  </a:lnTo>
                  <a:lnTo>
                    <a:pt x="316" y="23"/>
                  </a:lnTo>
                  <a:lnTo>
                    <a:pt x="267" y="23"/>
                  </a:lnTo>
                  <a:lnTo>
                    <a:pt x="267" y="38"/>
                  </a:lnTo>
                  <a:lnTo>
                    <a:pt x="274" y="24"/>
                  </a:lnTo>
                  <a:lnTo>
                    <a:pt x="267" y="21"/>
                  </a:lnTo>
                  <a:lnTo>
                    <a:pt x="232" y="21"/>
                  </a:lnTo>
                  <a:lnTo>
                    <a:pt x="232" y="37"/>
                  </a:lnTo>
                  <a:lnTo>
                    <a:pt x="239" y="23"/>
                  </a:lnTo>
                  <a:lnTo>
                    <a:pt x="232" y="19"/>
                  </a:lnTo>
                  <a:lnTo>
                    <a:pt x="186" y="19"/>
                  </a:lnTo>
                  <a:lnTo>
                    <a:pt x="186" y="35"/>
                  </a:lnTo>
                  <a:lnTo>
                    <a:pt x="193" y="21"/>
                  </a:lnTo>
                  <a:lnTo>
                    <a:pt x="186" y="17"/>
                  </a:lnTo>
                  <a:lnTo>
                    <a:pt x="160" y="17"/>
                  </a:lnTo>
                  <a:lnTo>
                    <a:pt x="160" y="33"/>
                  </a:lnTo>
                  <a:lnTo>
                    <a:pt x="167" y="19"/>
                  </a:lnTo>
                  <a:lnTo>
                    <a:pt x="160" y="16"/>
                  </a:lnTo>
                  <a:lnTo>
                    <a:pt x="138" y="16"/>
                  </a:lnTo>
                  <a:lnTo>
                    <a:pt x="138" y="31"/>
                  </a:lnTo>
                  <a:lnTo>
                    <a:pt x="145" y="17"/>
                  </a:lnTo>
                  <a:lnTo>
                    <a:pt x="138" y="14"/>
                  </a:lnTo>
                  <a:lnTo>
                    <a:pt x="118" y="14"/>
                  </a:lnTo>
                  <a:lnTo>
                    <a:pt x="118" y="30"/>
                  </a:lnTo>
                  <a:lnTo>
                    <a:pt x="125" y="16"/>
                  </a:lnTo>
                  <a:lnTo>
                    <a:pt x="118" y="12"/>
                  </a:lnTo>
                  <a:lnTo>
                    <a:pt x="103" y="12"/>
                  </a:lnTo>
                  <a:lnTo>
                    <a:pt x="103" y="28"/>
                  </a:lnTo>
                  <a:lnTo>
                    <a:pt x="110" y="14"/>
                  </a:lnTo>
                  <a:lnTo>
                    <a:pt x="103" y="10"/>
                  </a:lnTo>
                  <a:lnTo>
                    <a:pt x="87" y="10"/>
                  </a:lnTo>
                  <a:lnTo>
                    <a:pt x="87" y="26"/>
                  </a:lnTo>
                  <a:lnTo>
                    <a:pt x="94" y="12"/>
                  </a:lnTo>
                  <a:lnTo>
                    <a:pt x="87" y="9"/>
                  </a:lnTo>
                  <a:lnTo>
                    <a:pt x="64" y="9"/>
                  </a:lnTo>
                  <a:lnTo>
                    <a:pt x="64" y="24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2" y="7"/>
                  </a:lnTo>
                  <a:lnTo>
                    <a:pt x="52" y="23"/>
                  </a:lnTo>
                  <a:lnTo>
                    <a:pt x="59" y="9"/>
                  </a:lnTo>
                  <a:lnTo>
                    <a:pt x="52" y="5"/>
                  </a:lnTo>
                  <a:lnTo>
                    <a:pt x="38" y="5"/>
                  </a:lnTo>
                  <a:lnTo>
                    <a:pt x="38" y="2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26" y="3"/>
                  </a:lnTo>
                  <a:lnTo>
                    <a:pt x="26" y="19"/>
                  </a:lnTo>
                  <a:lnTo>
                    <a:pt x="29" y="5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5" y="17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Freeform 240"/>
            <p:cNvSpPr>
              <a:spLocks/>
            </p:cNvSpPr>
            <p:nvPr/>
          </p:nvSpPr>
          <p:spPr bwMode="auto">
            <a:xfrm>
              <a:off x="3823" y="2755"/>
              <a:ext cx="167" cy="18"/>
            </a:xfrm>
            <a:custGeom>
              <a:avLst/>
              <a:gdLst>
                <a:gd name="T0" fmla="*/ 0 w 333"/>
                <a:gd name="T1" fmla="*/ 0 h 35"/>
                <a:gd name="T2" fmla="*/ 0 w 333"/>
                <a:gd name="T3" fmla="*/ 32 h 35"/>
                <a:gd name="T4" fmla="*/ 43 w 333"/>
                <a:gd name="T5" fmla="*/ 32 h 35"/>
                <a:gd name="T6" fmla="*/ 43 w 333"/>
                <a:gd name="T7" fmla="*/ 16 h 35"/>
                <a:gd name="T8" fmla="*/ 36 w 333"/>
                <a:gd name="T9" fmla="*/ 30 h 35"/>
                <a:gd name="T10" fmla="*/ 43 w 333"/>
                <a:gd name="T11" fmla="*/ 34 h 35"/>
                <a:gd name="T12" fmla="*/ 160 w 333"/>
                <a:gd name="T13" fmla="*/ 34 h 35"/>
                <a:gd name="T14" fmla="*/ 160 w 333"/>
                <a:gd name="T15" fmla="*/ 18 h 35"/>
                <a:gd name="T16" fmla="*/ 153 w 333"/>
                <a:gd name="T17" fmla="*/ 32 h 35"/>
                <a:gd name="T18" fmla="*/ 160 w 333"/>
                <a:gd name="T19" fmla="*/ 35 h 35"/>
                <a:gd name="T20" fmla="*/ 333 w 333"/>
                <a:gd name="T21" fmla="*/ 35 h 35"/>
                <a:gd name="T22" fmla="*/ 333 w 333"/>
                <a:gd name="T23" fmla="*/ 4 h 35"/>
                <a:gd name="T24" fmla="*/ 164 w 333"/>
                <a:gd name="T25" fmla="*/ 4 h 35"/>
                <a:gd name="T26" fmla="*/ 164 w 333"/>
                <a:gd name="T27" fmla="*/ 20 h 35"/>
                <a:gd name="T28" fmla="*/ 171 w 333"/>
                <a:gd name="T29" fmla="*/ 6 h 35"/>
                <a:gd name="T30" fmla="*/ 164 w 333"/>
                <a:gd name="T31" fmla="*/ 2 h 35"/>
                <a:gd name="T32" fmla="*/ 47 w 333"/>
                <a:gd name="T33" fmla="*/ 2 h 35"/>
                <a:gd name="T34" fmla="*/ 47 w 333"/>
                <a:gd name="T35" fmla="*/ 18 h 35"/>
                <a:gd name="T36" fmla="*/ 54 w 333"/>
                <a:gd name="T37" fmla="*/ 4 h 35"/>
                <a:gd name="T38" fmla="*/ 47 w 333"/>
                <a:gd name="T39" fmla="*/ 0 h 35"/>
                <a:gd name="T40" fmla="*/ 9 w 333"/>
                <a:gd name="T41" fmla="*/ 0 h 35"/>
                <a:gd name="T42" fmla="*/ 0 w 333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35">
                  <a:moveTo>
                    <a:pt x="0" y="0"/>
                  </a:moveTo>
                  <a:lnTo>
                    <a:pt x="0" y="32"/>
                  </a:lnTo>
                  <a:lnTo>
                    <a:pt x="43" y="32"/>
                  </a:lnTo>
                  <a:lnTo>
                    <a:pt x="43" y="16"/>
                  </a:lnTo>
                  <a:lnTo>
                    <a:pt x="36" y="30"/>
                  </a:lnTo>
                  <a:lnTo>
                    <a:pt x="43" y="34"/>
                  </a:lnTo>
                  <a:lnTo>
                    <a:pt x="160" y="34"/>
                  </a:lnTo>
                  <a:lnTo>
                    <a:pt x="160" y="18"/>
                  </a:lnTo>
                  <a:lnTo>
                    <a:pt x="153" y="32"/>
                  </a:lnTo>
                  <a:lnTo>
                    <a:pt x="160" y="35"/>
                  </a:lnTo>
                  <a:lnTo>
                    <a:pt x="333" y="35"/>
                  </a:lnTo>
                  <a:lnTo>
                    <a:pt x="333" y="4"/>
                  </a:lnTo>
                  <a:lnTo>
                    <a:pt x="164" y="4"/>
                  </a:lnTo>
                  <a:lnTo>
                    <a:pt x="164" y="20"/>
                  </a:lnTo>
                  <a:lnTo>
                    <a:pt x="171" y="6"/>
                  </a:lnTo>
                  <a:lnTo>
                    <a:pt x="164" y="2"/>
                  </a:lnTo>
                  <a:lnTo>
                    <a:pt x="47" y="2"/>
                  </a:lnTo>
                  <a:lnTo>
                    <a:pt x="47" y="18"/>
                  </a:lnTo>
                  <a:lnTo>
                    <a:pt x="54" y="4"/>
                  </a:lnTo>
                  <a:lnTo>
                    <a:pt x="4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Rectangle 241"/>
            <p:cNvSpPr>
              <a:spLocks noChangeArrowheads="1"/>
            </p:cNvSpPr>
            <p:nvPr/>
          </p:nvSpPr>
          <p:spPr bwMode="auto">
            <a:xfrm>
              <a:off x="3990" y="2757"/>
              <a:ext cx="51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Freeform 242"/>
            <p:cNvSpPr>
              <a:spLocks noEditPoints="1"/>
            </p:cNvSpPr>
            <p:nvPr/>
          </p:nvSpPr>
          <p:spPr bwMode="auto">
            <a:xfrm>
              <a:off x="1982" y="2756"/>
              <a:ext cx="168" cy="17"/>
            </a:xfrm>
            <a:custGeom>
              <a:avLst/>
              <a:gdLst>
                <a:gd name="T0" fmla="*/ 0 w 335"/>
                <a:gd name="T1" fmla="*/ 2 h 33"/>
                <a:gd name="T2" fmla="*/ 0 w 335"/>
                <a:gd name="T3" fmla="*/ 33 h 33"/>
                <a:gd name="T4" fmla="*/ 159 w 335"/>
                <a:gd name="T5" fmla="*/ 33 h 33"/>
                <a:gd name="T6" fmla="*/ 159 w 335"/>
                <a:gd name="T7" fmla="*/ 2 h 33"/>
                <a:gd name="T8" fmla="*/ 0 w 335"/>
                <a:gd name="T9" fmla="*/ 2 h 33"/>
                <a:gd name="T10" fmla="*/ 237 w 335"/>
                <a:gd name="T11" fmla="*/ 2 h 33"/>
                <a:gd name="T12" fmla="*/ 237 w 335"/>
                <a:gd name="T13" fmla="*/ 33 h 33"/>
                <a:gd name="T14" fmla="*/ 323 w 335"/>
                <a:gd name="T15" fmla="*/ 33 h 33"/>
                <a:gd name="T16" fmla="*/ 330 w 335"/>
                <a:gd name="T17" fmla="*/ 30 h 33"/>
                <a:gd name="T18" fmla="*/ 323 w 335"/>
                <a:gd name="T19" fmla="*/ 16 h 33"/>
                <a:gd name="T20" fmla="*/ 323 w 335"/>
                <a:gd name="T21" fmla="*/ 32 h 33"/>
                <a:gd name="T22" fmla="*/ 335 w 335"/>
                <a:gd name="T23" fmla="*/ 32 h 33"/>
                <a:gd name="T24" fmla="*/ 335 w 335"/>
                <a:gd name="T25" fmla="*/ 0 h 33"/>
                <a:gd name="T26" fmla="*/ 319 w 335"/>
                <a:gd name="T27" fmla="*/ 0 h 33"/>
                <a:gd name="T28" fmla="*/ 312 w 335"/>
                <a:gd name="T29" fmla="*/ 4 h 33"/>
                <a:gd name="T30" fmla="*/ 319 w 335"/>
                <a:gd name="T31" fmla="*/ 18 h 33"/>
                <a:gd name="T32" fmla="*/ 319 w 335"/>
                <a:gd name="T33" fmla="*/ 2 h 33"/>
                <a:gd name="T34" fmla="*/ 237 w 335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5" h="33">
                  <a:moveTo>
                    <a:pt x="0" y="2"/>
                  </a:moveTo>
                  <a:lnTo>
                    <a:pt x="0" y="33"/>
                  </a:lnTo>
                  <a:lnTo>
                    <a:pt x="159" y="33"/>
                  </a:lnTo>
                  <a:lnTo>
                    <a:pt x="159" y="2"/>
                  </a:lnTo>
                  <a:lnTo>
                    <a:pt x="0" y="2"/>
                  </a:lnTo>
                  <a:close/>
                  <a:moveTo>
                    <a:pt x="237" y="2"/>
                  </a:moveTo>
                  <a:lnTo>
                    <a:pt x="237" y="33"/>
                  </a:lnTo>
                  <a:lnTo>
                    <a:pt x="323" y="33"/>
                  </a:lnTo>
                  <a:lnTo>
                    <a:pt x="330" y="30"/>
                  </a:lnTo>
                  <a:lnTo>
                    <a:pt x="323" y="16"/>
                  </a:lnTo>
                  <a:lnTo>
                    <a:pt x="323" y="32"/>
                  </a:lnTo>
                  <a:lnTo>
                    <a:pt x="335" y="32"/>
                  </a:lnTo>
                  <a:lnTo>
                    <a:pt x="335" y="0"/>
                  </a:lnTo>
                  <a:lnTo>
                    <a:pt x="319" y="0"/>
                  </a:lnTo>
                  <a:lnTo>
                    <a:pt x="312" y="4"/>
                  </a:lnTo>
                  <a:lnTo>
                    <a:pt x="319" y="18"/>
                  </a:lnTo>
                  <a:lnTo>
                    <a:pt x="319" y="2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Freeform 243"/>
            <p:cNvSpPr>
              <a:spLocks noEditPoints="1"/>
            </p:cNvSpPr>
            <p:nvPr/>
          </p:nvSpPr>
          <p:spPr bwMode="auto">
            <a:xfrm>
              <a:off x="2150" y="2749"/>
              <a:ext cx="167" cy="23"/>
            </a:xfrm>
            <a:custGeom>
              <a:avLst/>
              <a:gdLst>
                <a:gd name="T0" fmla="*/ 0 w 335"/>
                <a:gd name="T1" fmla="*/ 14 h 46"/>
                <a:gd name="T2" fmla="*/ 0 w 335"/>
                <a:gd name="T3" fmla="*/ 46 h 46"/>
                <a:gd name="T4" fmla="*/ 87 w 335"/>
                <a:gd name="T5" fmla="*/ 46 h 46"/>
                <a:gd name="T6" fmla="*/ 94 w 335"/>
                <a:gd name="T7" fmla="*/ 42 h 46"/>
                <a:gd name="T8" fmla="*/ 87 w 335"/>
                <a:gd name="T9" fmla="*/ 28 h 46"/>
                <a:gd name="T10" fmla="*/ 87 w 335"/>
                <a:gd name="T11" fmla="*/ 44 h 46"/>
                <a:gd name="T12" fmla="*/ 145 w 335"/>
                <a:gd name="T13" fmla="*/ 44 h 46"/>
                <a:gd name="T14" fmla="*/ 152 w 335"/>
                <a:gd name="T15" fmla="*/ 40 h 46"/>
                <a:gd name="T16" fmla="*/ 145 w 335"/>
                <a:gd name="T17" fmla="*/ 26 h 46"/>
                <a:gd name="T18" fmla="*/ 145 w 335"/>
                <a:gd name="T19" fmla="*/ 42 h 46"/>
                <a:gd name="T20" fmla="*/ 159 w 335"/>
                <a:gd name="T21" fmla="*/ 42 h 46"/>
                <a:gd name="T22" fmla="*/ 159 w 335"/>
                <a:gd name="T23" fmla="*/ 11 h 46"/>
                <a:gd name="T24" fmla="*/ 141 w 335"/>
                <a:gd name="T25" fmla="*/ 11 h 46"/>
                <a:gd name="T26" fmla="*/ 134 w 335"/>
                <a:gd name="T27" fmla="*/ 14 h 46"/>
                <a:gd name="T28" fmla="*/ 141 w 335"/>
                <a:gd name="T29" fmla="*/ 28 h 46"/>
                <a:gd name="T30" fmla="*/ 141 w 335"/>
                <a:gd name="T31" fmla="*/ 12 h 46"/>
                <a:gd name="T32" fmla="*/ 84 w 335"/>
                <a:gd name="T33" fmla="*/ 12 h 46"/>
                <a:gd name="T34" fmla="*/ 77 w 335"/>
                <a:gd name="T35" fmla="*/ 16 h 46"/>
                <a:gd name="T36" fmla="*/ 84 w 335"/>
                <a:gd name="T37" fmla="*/ 30 h 46"/>
                <a:gd name="T38" fmla="*/ 84 w 335"/>
                <a:gd name="T39" fmla="*/ 14 h 46"/>
                <a:gd name="T40" fmla="*/ 42 w 335"/>
                <a:gd name="T41" fmla="*/ 14 h 46"/>
                <a:gd name="T42" fmla="*/ 0 w 335"/>
                <a:gd name="T43" fmla="*/ 14 h 46"/>
                <a:gd name="T44" fmla="*/ 236 w 335"/>
                <a:gd name="T45" fmla="*/ 7 h 46"/>
                <a:gd name="T46" fmla="*/ 236 w 335"/>
                <a:gd name="T47" fmla="*/ 39 h 46"/>
                <a:gd name="T48" fmla="*/ 264 w 335"/>
                <a:gd name="T49" fmla="*/ 39 h 46"/>
                <a:gd name="T50" fmla="*/ 271 w 335"/>
                <a:gd name="T51" fmla="*/ 35 h 46"/>
                <a:gd name="T52" fmla="*/ 264 w 335"/>
                <a:gd name="T53" fmla="*/ 21 h 46"/>
                <a:gd name="T54" fmla="*/ 264 w 335"/>
                <a:gd name="T55" fmla="*/ 37 h 46"/>
                <a:gd name="T56" fmla="*/ 286 w 335"/>
                <a:gd name="T57" fmla="*/ 37 h 46"/>
                <a:gd name="T58" fmla="*/ 293 w 335"/>
                <a:gd name="T59" fmla="*/ 33 h 46"/>
                <a:gd name="T60" fmla="*/ 286 w 335"/>
                <a:gd name="T61" fmla="*/ 19 h 46"/>
                <a:gd name="T62" fmla="*/ 286 w 335"/>
                <a:gd name="T63" fmla="*/ 35 h 46"/>
                <a:gd name="T64" fmla="*/ 306 w 335"/>
                <a:gd name="T65" fmla="*/ 35 h 46"/>
                <a:gd name="T66" fmla="*/ 312 w 335"/>
                <a:gd name="T67" fmla="*/ 32 h 46"/>
                <a:gd name="T68" fmla="*/ 306 w 335"/>
                <a:gd name="T69" fmla="*/ 18 h 46"/>
                <a:gd name="T70" fmla="*/ 306 w 335"/>
                <a:gd name="T71" fmla="*/ 33 h 46"/>
                <a:gd name="T72" fmla="*/ 325 w 335"/>
                <a:gd name="T73" fmla="*/ 33 h 46"/>
                <a:gd name="T74" fmla="*/ 332 w 335"/>
                <a:gd name="T75" fmla="*/ 30 h 46"/>
                <a:gd name="T76" fmla="*/ 325 w 335"/>
                <a:gd name="T77" fmla="*/ 16 h 46"/>
                <a:gd name="T78" fmla="*/ 325 w 335"/>
                <a:gd name="T79" fmla="*/ 32 h 46"/>
                <a:gd name="T80" fmla="*/ 335 w 335"/>
                <a:gd name="T81" fmla="*/ 32 h 46"/>
                <a:gd name="T82" fmla="*/ 335 w 335"/>
                <a:gd name="T83" fmla="*/ 0 h 46"/>
                <a:gd name="T84" fmla="*/ 321 w 335"/>
                <a:gd name="T85" fmla="*/ 0 h 46"/>
                <a:gd name="T86" fmla="*/ 314 w 335"/>
                <a:gd name="T87" fmla="*/ 4 h 46"/>
                <a:gd name="T88" fmla="*/ 321 w 335"/>
                <a:gd name="T89" fmla="*/ 18 h 46"/>
                <a:gd name="T90" fmla="*/ 321 w 335"/>
                <a:gd name="T91" fmla="*/ 2 h 46"/>
                <a:gd name="T92" fmla="*/ 302 w 335"/>
                <a:gd name="T93" fmla="*/ 2 h 46"/>
                <a:gd name="T94" fmla="*/ 295 w 335"/>
                <a:gd name="T95" fmla="*/ 5 h 46"/>
                <a:gd name="T96" fmla="*/ 302 w 335"/>
                <a:gd name="T97" fmla="*/ 19 h 46"/>
                <a:gd name="T98" fmla="*/ 302 w 335"/>
                <a:gd name="T99" fmla="*/ 4 h 46"/>
                <a:gd name="T100" fmla="*/ 283 w 335"/>
                <a:gd name="T101" fmla="*/ 4 h 46"/>
                <a:gd name="T102" fmla="*/ 276 w 335"/>
                <a:gd name="T103" fmla="*/ 7 h 46"/>
                <a:gd name="T104" fmla="*/ 283 w 335"/>
                <a:gd name="T105" fmla="*/ 21 h 46"/>
                <a:gd name="T106" fmla="*/ 283 w 335"/>
                <a:gd name="T107" fmla="*/ 5 h 46"/>
                <a:gd name="T108" fmla="*/ 260 w 335"/>
                <a:gd name="T109" fmla="*/ 5 h 46"/>
                <a:gd name="T110" fmla="*/ 253 w 335"/>
                <a:gd name="T111" fmla="*/ 9 h 46"/>
                <a:gd name="T112" fmla="*/ 260 w 335"/>
                <a:gd name="T113" fmla="*/ 23 h 46"/>
                <a:gd name="T114" fmla="*/ 260 w 335"/>
                <a:gd name="T115" fmla="*/ 7 h 46"/>
                <a:gd name="T116" fmla="*/ 237 w 335"/>
                <a:gd name="T117" fmla="*/ 7 h 46"/>
                <a:gd name="T118" fmla="*/ 236 w 335"/>
                <a:gd name="T11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46">
                  <a:moveTo>
                    <a:pt x="0" y="14"/>
                  </a:moveTo>
                  <a:lnTo>
                    <a:pt x="0" y="46"/>
                  </a:lnTo>
                  <a:lnTo>
                    <a:pt x="87" y="46"/>
                  </a:lnTo>
                  <a:lnTo>
                    <a:pt x="94" y="42"/>
                  </a:lnTo>
                  <a:lnTo>
                    <a:pt x="87" y="28"/>
                  </a:lnTo>
                  <a:lnTo>
                    <a:pt x="87" y="44"/>
                  </a:lnTo>
                  <a:lnTo>
                    <a:pt x="145" y="44"/>
                  </a:lnTo>
                  <a:lnTo>
                    <a:pt x="152" y="40"/>
                  </a:lnTo>
                  <a:lnTo>
                    <a:pt x="145" y="26"/>
                  </a:lnTo>
                  <a:lnTo>
                    <a:pt x="145" y="42"/>
                  </a:lnTo>
                  <a:lnTo>
                    <a:pt x="159" y="42"/>
                  </a:lnTo>
                  <a:lnTo>
                    <a:pt x="159" y="11"/>
                  </a:lnTo>
                  <a:lnTo>
                    <a:pt x="141" y="11"/>
                  </a:lnTo>
                  <a:lnTo>
                    <a:pt x="134" y="14"/>
                  </a:lnTo>
                  <a:lnTo>
                    <a:pt x="141" y="28"/>
                  </a:lnTo>
                  <a:lnTo>
                    <a:pt x="141" y="12"/>
                  </a:lnTo>
                  <a:lnTo>
                    <a:pt x="84" y="12"/>
                  </a:lnTo>
                  <a:lnTo>
                    <a:pt x="77" y="16"/>
                  </a:lnTo>
                  <a:lnTo>
                    <a:pt x="84" y="30"/>
                  </a:lnTo>
                  <a:lnTo>
                    <a:pt x="84" y="14"/>
                  </a:lnTo>
                  <a:lnTo>
                    <a:pt x="42" y="14"/>
                  </a:lnTo>
                  <a:lnTo>
                    <a:pt x="0" y="14"/>
                  </a:lnTo>
                  <a:close/>
                  <a:moveTo>
                    <a:pt x="236" y="7"/>
                  </a:moveTo>
                  <a:lnTo>
                    <a:pt x="236" y="39"/>
                  </a:lnTo>
                  <a:lnTo>
                    <a:pt x="264" y="39"/>
                  </a:lnTo>
                  <a:lnTo>
                    <a:pt x="271" y="35"/>
                  </a:lnTo>
                  <a:lnTo>
                    <a:pt x="264" y="21"/>
                  </a:lnTo>
                  <a:lnTo>
                    <a:pt x="264" y="37"/>
                  </a:lnTo>
                  <a:lnTo>
                    <a:pt x="286" y="37"/>
                  </a:lnTo>
                  <a:lnTo>
                    <a:pt x="293" y="33"/>
                  </a:lnTo>
                  <a:lnTo>
                    <a:pt x="286" y="19"/>
                  </a:lnTo>
                  <a:lnTo>
                    <a:pt x="286" y="35"/>
                  </a:lnTo>
                  <a:lnTo>
                    <a:pt x="306" y="35"/>
                  </a:lnTo>
                  <a:lnTo>
                    <a:pt x="312" y="32"/>
                  </a:lnTo>
                  <a:lnTo>
                    <a:pt x="306" y="18"/>
                  </a:lnTo>
                  <a:lnTo>
                    <a:pt x="306" y="33"/>
                  </a:lnTo>
                  <a:lnTo>
                    <a:pt x="325" y="33"/>
                  </a:lnTo>
                  <a:lnTo>
                    <a:pt x="332" y="30"/>
                  </a:lnTo>
                  <a:lnTo>
                    <a:pt x="325" y="16"/>
                  </a:lnTo>
                  <a:lnTo>
                    <a:pt x="325" y="32"/>
                  </a:lnTo>
                  <a:lnTo>
                    <a:pt x="335" y="32"/>
                  </a:lnTo>
                  <a:lnTo>
                    <a:pt x="335" y="0"/>
                  </a:lnTo>
                  <a:lnTo>
                    <a:pt x="321" y="0"/>
                  </a:lnTo>
                  <a:lnTo>
                    <a:pt x="314" y="4"/>
                  </a:lnTo>
                  <a:lnTo>
                    <a:pt x="321" y="18"/>
                  </a:lnTo>
                  <a:lnTo>
                    <a:pt x="321" y="2"/>
                  </a:lnTo>
                  <a:lnTo>
                    <a:pt x="302" y="2"/>
                  </a:lnTo>
                  <a:lnTo>
                    <a:pt x="295" y="5"/>
                  </a:lnTo>
                  <a:lnTo>
                    <a:pt x="302" y="19"/>
                  </a:lnTo>
                  <a:lnTo>
                    <a:pt x="302" y="4"/>
                  </a:lnTo>
                  <a:lnTo>
                    <a:pt x="283" y="4"/>
                  </a:lnTo>
                  <a:lnTo>
                    <a:pt x="276" y="7"/>
                  </a:lnTo>
                  <a:lnTo>
                    <a:pt x="283" y="21"/>
                  </a:lnTo>
                  <a:lnTo>
                    <a:pt x="283" y="5"/>
                  </a:lnTo>
                  <a:lnTo>
                    <a:pt x="260" y="5"/>
                  </a:lnTo>
                  <a:lnTo>
                    <a:pt x="253" y="9"/>
                  </a:lnTo>
                  <a:lnTo>
                    <a:pt x="260" y="23"/>
                  </a:lnTo>
                  <a:lnTo>
                    <a:pt x="260" y="7"/>
                  </a:lnTo>
                  <a:lnTo>
                    <a:pt x="237" y="7"/>
                  </a:lnTo>
                  <a:lnTo>
                    <a:pt x="236" y="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Freeform 244"/>
            <p:cNvSpPr>
              <a:spLocks noEditPoints="1"/>
            </p:cNvSpPr>
            <p:nvPr/>
          </p:nvSpPr>
          <p:spPr bwMode="auto">
            <a:xfrm>
              <a:off x="2314" y="2706"/>
              <a:ext cx="174" cy="59"/>
            </a:xfrm>
            <a:custGeom>
              <a:avLst/>
              <a:gdLst>
                <a:gd name="T0" fmla="*/ 17 w 347"/>
                <a:gd name="T1" fmla="*/ 113 h 117"/>
                <a:gd name="T2" fmla="*/ 31 w 347"/>
                <a:gd name="T3" fmla="*/ 111 h 117"/>
                <a:gd name="T4" fmla="*/ 56 w 347"/>
                <a:gd name="T5" fmla="*/ 110 h 117"/>
                <a:gd name="T6" fmla="*/ 59 w 347"/>
                <a:gd name="T7" fmla="*/ 111 h 117"/>
                <a:gd name="T8" fmla="*/ 70 w 347"/>
                <a:gd name="T9" fmla="*/ 110 h 117"/>
                <a:gd name="T10" fmla="*/ 82 w 347"/>
                <a:gd name="T11" fmla="*/ 108 h 117"/>
                <a:gd name="T12" fmla="*/ 92 w 347"/>
                <a:gd name="T13" fmla="*/ 106 h 117"/>
                <a:gd name="T14" fmla="*/ 105 w 347"/>
                <a:gd name="T15" fmla="*/ 104 h 117"/>
                <a:gd name="T16" fmla="*/ 119 w 347"/>
                <a:gd name="T17" fmla="*/ 103 h 117"/>
                <a:gd name="T18" fmla="*/ 113 w 347"/>
                <a:gd name="T19" fmla="*/ 101 h 117"/>
                <a:gd name="T20" fmla="*/ 127 w 347"/>
                <a:gd name="T21" fmla="*/ 99 h 117"/>
                <a:gd name="T22" fmla="*/ 133 w 347"/>
                <a:gd name="T23" fmla="*/ 82 h 117"/>
                <a:gd name="T24" fmla="*/ 140 w 347"/>
                <a:gd name="T25" fmla="*/ 80 h 117"/>
                <a:gd name="T26" fmla="*/ 150 w 347"/>
                <a:gd name="T27" fmla="*/ 78 h 117"/>
                <a:gd name="T28" fmla="*/ 164 w 347"/>
                <a:gd name="T29" fmla="*/ 90 h 117"/>
                <a:gd name="T30" fmla="*/ 155 w 347"/>
                <a:gd name="T31" fmla="*/ 62 h 117"/>
                <a:gd name="T32" fmla="*/ 147 w 347"/>
                <a:gd name="T33" fmla="*/ 64 h 117"/>
                <a:gd name="T34" fmla="*/ 136 w 347"/>
                <a:gd name="T35" fmla="*/ 66 h 117"/>
                <a:gd name="T36" fmla="*/ 131 w 347"/>
                <a:gd name="T37" fmla="*/ 83 h 117"/>
                <a:gd name="T38" fmla="*/ 117 w 347"/>
                <a:gd name="T39" fmla="*/ 71 h 117"/>
                <a:gd name="T40" fmla="*/ 103 w 347"/>
                <a:gd name="T41" fmla="*/ 75 h 117"/>
                <a:gd name="T42" fmla="*/ 101 w 347"/>
                <a:gd name="T43" fmla="*/ 71 h 117"/>
                <a:gd name="T44" fmla="*/ 89 w 347"/>
                <a:gd name="T45" fmla="*/ 73 h 117"/>
                <a:gd name="T46" fmla="*/ 78 w 347"/>
                <a:gd name="T47" fmla="*/ 75 h 117"/>
                <a:gd name="T48" fmla="*/ 66 w 347"/>
                <a:gd name="T49" fmla="*/ 76 h 117"/>
                <a:gd name="T50" fmla="*/ 56 w 347"/>
                <a:gd name="T51" fmla="*/ 78 h 117"/>
                <a:gd name="T52" fmla="*/ 38 w 347"/>
                <a:gd name="T53" fmla="*/ 80 h 117"/>
                <a:gd name="T54" fmla="*/ 44 w 347"/>
                <a:gd name="T55" fmla="*/ 82 h 117"/>
                <a:gd name="T56" fmla="*/ 21 w 347"/>
                <a:gd name="T57" fmla="*/ 83 h 117"/>
                <a:gd name="T58" fmla="*/ 7 w 347"/>
                <a:gd name="T59" fmla="*/ 85 h 117"/>
                <a:gd name="T60" fmla="*/ 241 w 347"/>
                <a:gd name="T61" fmla="*/ 71 h 117"/>
                <a:gd name="T62" fmla="*/ 243 w 347"/>
                <a:gd name="T63" fmla="*/ 71 h 117"/>
                <a:gd name="T64" fmla="*/ 253 w 347"/>
                <a:gd name="T65" fmla="*/ 68 h 117"/>
                <a:gd name="T66" fmla="*/ 264 w 347"/>
                <a:gd name="T67" fmla="*/ 66 h 117"/>
                <a:gd name="T68" fmla="*/ 265 w 347"/>
                <a:gd name="T69" fmla="*/ 62 h 117"/>
                <a:gd name="T70" fmla="*/ 269 w 347"/>
                <a:gd name="T71" fmla="*/ 62 h 117"/>
                <a:gd name="T72" fmla="*/ 281 w 347"/>
                <a:gd name="T73" fmla="*/ 57 h 117"/>
                <a:gd name="T74" fmla="*/ 291 w 347"/>
                <a:gd name="T75" fmla="*/ 54 h 117"/>
                <a:gd name="T76" fmla="*/ 297 w 347"/>
                <a:gd name="T77" fmla="*/ 33 h 117"/>
                <a:gd name="T78" fmla="*/ 300 w 347"/>
                <a:gd name="T79" fmla="*/ 47 h 117"/>
                <a:gd name="T80" fmla="*/ 314 w 347"/>
                <a:gd name="T81" fmla="*/ 43 h 117"/>
                <a:gd name="T82" fmla="*/ 347 w 347"/>
                <a:gd name="T83" fmla="*/ 28 h 117"/>
                <a:gd name="T84" fmla="*/ 321 w 347"/>
                <a:gd name="T85" fmla="*/ 7 h 117"/>
                <a:gd name="T86" fmla="*/ 297 w 347"/>
                <a:gd name="T87" fmla="*/ 17 h 117"/>
                <a:gd name="T88" fmla="*/ 286 w 347"/>
                <a:gd name="T89" fmla="*/ 21 h 117"/>
                <a:gd name="T90" fmla="*/ 288 w 347"/>
                <a:gd name="T91" fmla="*/ 21 h 117"/>
                <a:gd name="T92" fmla="*/ 281 w 347"/>
                <a:gd name="T93" fmla="*/ 22 h 117"/>
                <a:gd name="T94" fmla="*/ 272 w 347"/>
                <a:gd name="T95" fmla="*/ 26 h 117"/>
                <a:gd name="T96" fmla="*/ 258 w 347"/>
                <a:gd name="T97" fmla="*/ 31 h 117"/>
                <a:gd name="T98" fmla="*/ 257 w 347"/>
                <a:gd name="T99" fmla="*/ 50 h 117"/>
                <a:gd name="T100" fmla="*/ 250 w 347"/>
                <a:gd name="T101" fmla="*/ 52 h 117"/>
                <a:gd name="T102" fmla="*/ 239 w 347"/>
                <a:gd name="T103" fmla="*/ 56 h 117"/>
                <a:gd name="T104" fmla="*/ 225 w 347"/>
                <a:gd name="T105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7" h="117">
                  <a:moveTo>
                    <a:pt x="5" y="85"/>
                  </a:moveTo>
                  <a:lnTo>
                    <a:pt x="5" y="117"/>
                  </a:lnTo>
                  <a:lnTo>
                    <a:pt x="10" y="117"/>
                  </a:lnTo>
                  <a:lnTo>
                    <a:pt x="17" y="113"/>
                  </a:lnTo>
                  <a:lnTo>
                    <a:pt x="10" y="99"/>
                  </a:lnTo>
                  <a:lnTo>
                    <a:pt x="10" y="115"/>
                  </a:lnTo>
                  <a:lnTo>
                    <a:pt x="24" y="115"/>
                  </a:lnTo>
                  <a:lnTo>
                    <a:pt x="31" y="111"/>
                  </a:lnTo>
                  <a:lnTo>
                    <a:pt x="24" y="97"/>
                  </a:lnTo>
                  <a:lnTo>
                    <a:pt x="24" y="113"/>
                  </a:lnTo>
                  <a:lnTo>
                    <a:pt x="51" y="113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45" y="96"/>
                  </a:lnTo>
                  <a:lnTo>
                    <a:pt x="45" y="111"/>
                  </a:lnTo>
                  <a:lnTo>
                    <a:pt x="59" y="111"/>
                  </a:lnTo>
                  <a:lnTo>
                    <a:pt x="66" y="108"/>
                  </a:lnTo>
                  <a:lnTo>
                    <a:pt x="59" y="94"/>
                  </a:lnTo>
                  <a:lnTo>
                    <a:pt x="59" y="110"/>
                  </a:lnTo>
                  <a:lnTo>
                    <a:pt x="70" y="110"/>
                  </a:lnTo>
                  <a:lnTo>
                    <a:pt x="77" y="106"/>
                  </a:lnTo>
                  <a:lnTo>
                    <a:pt x="70" y="92"/>
                  </a:lnTo>
                  <a:lnTo>
                    <a:pt x="70" y="108"/>
                  </a:lnTo>
                  <a:lnTo>
                    <a:pt x="82" y="108"/>
                  </a:lnTo>
                  <a:lnTo>
                    <a:pt x="89" y="104"/>
                  </a:lnTo>
                  <a:lnTo>
                    <a:pt x="82" y="90"/>
                  </a:lnTo>
                  <a:lnTo>
                    <a:pt x="82" y="106"/>
                  </a:lnTo>
                  <a:lnTo>
                    <a:pt x="92" y="106"/>
                  </a:lnTo>
                  <a:lnTo>
                    <a:pt x="99" y="103"/>
                  </a:lnTo>
                  <a:lnTo>
                    <a:pt x="92" y="89"/>
                  </a:lnTo>
                  <a:lnTo>
                    <a:pt x="92" y="104"/>
                  </a:lnTo>
                  <a:lnTo>
                    <a:pt x="105" y="104"/>
                  </a:lnTo>
                  <a:lnTo>
                    <a:pt x="112" y="101"/>
                  </a:lnTo>
                  <a:lnTo>
                    <a:pt x="105" y="87"/>
                  </a:lnTo>
                  <a:lnTo>
                    <a:pt x="105" y="103"/>
                  </a:lnTo>
                  <a:lnTo>
                    <a:pt x="119" y="103"/>
                  </a:lnTo>
                  <a:lnTo>
                    <a:pt x="124" y="99"/>
                  </a:lnTo>
                  <a:lnTo>
                    <a:pt x="126" y="97"/>
                  </a:lnTo>
                  <a:lnTo>
                    <a:pt x="113" y="85"/>
                  </a:lnTo>
                  <a:lnTo>
                    <a:pt x="113" y="101"/>
                  </a:lnTo>
                  <a:lnTo>
                    <a:pt x="124" y="101"/>
                  </a:lnTo>
                  <a:lnTo>
                    <a:pt x="131" y="99"/>
                  </a:lnTo>
                  <a:lnTo>
                    <a:pt x="127" y="83"/>
                  </a:lnTo>
                  <a:lnTo>
                    <a:pt x="127" y="99"/>
                  </a:lnTo>
                  <a:lnTo>
                    <a:pt x="138" y="99"/>
                  </a:lnTo>
                  <a:lnTo>
                    <a:pt x="143" y="96"/>
                  </a:lnTo>
                  <a:lnTo>
                    <a:pt x="145" y="94"/>
                  </a:lnTo>
                  <a:lnTo>
                    <a:pt x="133" y="82"/>
                  </a:lnTo>
                  <a:lnTo>
                    <a:pt x="133" y="97"/>
                  </a:lnTo>
                  <a:lnTo>
                    <a:pt x="140" y="97"/>
                  </a:lnTo>
                  <a:lnTo>
                    <a:pt x="147" y="94"/>
                  </a:lnTo>
                  <a:lnTo>
                    <a:pt x="140" y="80"/>
                  </a:lnTo>
                  <a:lnTo>
                    <a:pt x="140" y="96"/>
                  </a:lnTo>
                  <a:lnTo>
                    <a:pt x="150" y="96"/>
                  </a:lnTo>
                  <a:lnTo>
                    <a:pt x="157" y="92"/>
                  </a:lnTo>
                  <a:lnTo>
                    <a:pt x="150" y="78"/>
                  </a:lnTo>
                  <a:lnTo>
                    <a:pt x="150" y="94"/>
                  </a:lnTo>
                  <a:lnTo>
                    <a:pt x="159" y="94"/>
                  </a:lnTo>
                  <a:lnTo>
                    <a:pt x="162" y="92"/>
                  </a:lnTo>
                  <a:lnTo>
                    <a:pt x="164" y="90"/>
                  </a:lnTo>
                  <a:lnTo>
                    <a:pt x="150" y="62"/>
                  </a:lnTo>
                  <a:lnTo>
                    <a:pt x="148" y="64"/>
                  </a:lnTo>
                  <a:lnTo>
                    <a:pt x="155" y="78"/>
                  </a:lnTo>
                  <a:lnTo>
                    <a:pt x="155" y="62"/>
                  </a:lnTo>
                  <a:lnTo>
                    <a:pt x="147" y="62"/>
                  </a:lnTo>
                  <a:lnTo>
                    <a:pt x="140" y="66"/>
                  </a:lnTo>
                  <a:lnTo>
                    <a:pt x="147" y="80"/>
                  </a:lnTo>
                  <a:lnTo>
                    <a:pt x="147" y="64"/>
                  </a:lnTo>
                  <a:lnTo>
                    <a:pt x="136" y="64"/>
                  </a:lnTo>
                  <a:lnTo>
                    <a:pt x="129" y="68"/>
                  </a:lnTo>
                  <a:lnTo>
                    <a:pt x="136" y="82"/>
                  </a:lnTo>
                  <a:lnTo>
                    <a:pt x="136" y="66"/>
                  </a:lnTo>
                  <a:lnTo>
                    <a:pt x="126" y="66"/>
                  </a:lnTo>
                  <a:lnTo>
                    <a:pt x="122" y="71"/>
                  </a:lnTo>
                  <a:lnTo>
                    <a:pt x="120" y="73"/>
                  </a:lnTo>
                  <a:lnTo>
                    <a:pt x="131" y="83"/>
                  </a:lnTo>
                  <a:lnTo>
                    <a:pt x="131" y="68"/>
                  </a:lnTo>
                  <a:lnTo>
                    <a:pt x="127" y="68"/>
                  </a:lnTo>
                  <a:lnTo>
                    <a:pt x="124" y="69"/>
                  </a:lnTo>
                  <a:lnTo>
                    <a:pt x="117" y="71"/>
                  </a:lnTo>
                  <a:lnTo>
                    <a:pt x="120" y="85"/>
                  </a:lnTo>
                  <a:lnTo>
                    <a:pt x="120" y="69"/>
                  </a:lnTo>
                  <a:lnTo>
                    <a:pt x="106" y="69"/>
                  </a:lnTo>
                  <a:lnTo>
                    <a:pt x="103" y="75"/>
                  </a:lnTo>
                  <a:lnTo>
                    <a:pt x="101" y="76"/>
                  </a:lnTo>
                  <a:lnTo>
                    <a:pt x="112" y="87"/>
                  </a:lnTo>
                  <a:lnTo>
                    <a:pt x="112" y="71"/>
                  </a:lnTo>
                  <a:lnTo>
                    <a:pt x="101" y="71"/>
                  </a:lnTo>
                  <a:lnTo>
                    <a:pt x="94" y="75"/>
                  </a:lnTo>
                  <a:lnTo>
                    <a:pt x="101" y="89"/>
                  </a:lnTo>
                  <a:lnTo>
                    <a:pt x="101" y="73"/>
                  </a:lnTo>
                  <a:lnTo>
                    <a:pt x="89" y="73"/>
                  </a:lnTo>
                  <a:lnTo>
                    <a:pt x="82" y="76"/>
                  </a:lnTo>
                  <a:lnTo>
                    <a:pt x="89" y="90"/>
                  </a:lnTo>
                  <a:lnTo>
                    <a:pt x="89" y="75"/>
                  </a:lnTo>
                  <a:lnTo>
                    <a:pt x="78" y="75"/>
                  </a:lnTo>
                  <a:lnTo>
                    <a:pt x="72" y="78"/>
                  </a:lnTo>
                  <a:lnTo>
                    <a:pt x="78" y="92"/>
                  </a:lnTo>
                  <a:lnTo>
                    <a:pt x="78" y="76"/>
                  </a:lnTo>
                  <a:lnTo>
                    <a:pt x="66" y="76"/>
                  </a:lnTo>
                  <a:lnTo>
                    <a:pt x="59" y="80"/>
                  </a:lnTo>
                  <a:lnTo>
                    <a:pt x="66" y="94"/>
                  </a:lnTo>
                  <a:lnTo>
                    <a:pt x="66" y="78"/>
                  </a:lnTo>
                  <a:lnTo>
                    <a:pt x="56" y="78"/>
                  </a:lnTo>
                  <a:lnTo>
                    <a:pt x="49" y="82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38" y="80"/>
                  </a:lnTo>
                  <a:lnTo>
                    <a:pt x="35" y="85"/>
                  </a:lnTo>
                  <a:lnTo>
                    <a:pt x="33" y="87"/>
                  </a:lnTo>
                  <a:lnTo>
                    <a:pt x="44" y="97"/>
                  </a:lnTo>
                  <a:lnTo>
                    <a:pt x="44" y="82"/>
                  </a:lnTo>
                  <a:lnTo>
                    <a:pt x="21" y="82"/>
                  </a:lnTo>
                  <a:lnTo>
                    <a:pt x="14" y="85"/>
                  </a:lnTo>
                  <a:lnTo>
                    <a:pt x="21" y="99"/>
                  </a:lnTo>
                  <a:lnTo>
                    <a:pt x="21" y="83"/>
                  </a:lnTo>
                  <a:lnTo>
                    <a:pt x="7" y="83"/>
                  </a:lnTo>
                  <a:lnTo>
                    <a:pt x="0" y="87"/>
                  </a:lnTo>
                  <a:lnTo>
                    <a:pt x="7" y="101"/>
                  </a:lnTo>
                  <a:lnTo>
                    <a:pt x="7" y="85"/>
                  </a:lnTo>
                  <a:lnTo>
                    <a:pt x="5" y="85"/>
                  </a:lnTo>
                  <a:close/>
                  <a:moveTo>
                    <a:pt x="225" y="45"/>
                  </a:moveTo>
                  <a:lnTo>
                    <a:pt x="239" y="73"/>
                  </a:lnTo>
                  <a:lnTo>
                    <a:pt x="241" y="71"/>
                  </a:lnTo>
                  <a:lnTo>
                    <a:pt x="244" y="69"/>
                  </a:lnTo>
                  <a:lnTo>
                    <a:pt x="237" y="56"/>
                  </a:lnTo>
                  <a:lnTo>
                    <a:pt x="237" y="71"/>
                  </a:lnTo>
                  <a:lnTo>
                    <a:pt x="243" y="71"/>
                  </a:lnTo>
                  <a:lnTo>
                    <a:pt x="253" y="66"/>
                  </a:lnTo>
                  <a:lnTo>
                    <a:pt x="246" y="52"/>
                  </a:lnTo>
                  <a:lnTo>
                    <a:pt x="246" y="68"/>
                  </a:lnTo>
                  <a:lnTo>
                    <a:pt x="253" y="68"/>
                  </a:lnTo>
                  <a:lnTo>
                    <a:pt x="260" y="64"/>
                  </a:lnTo>
                  <a:lnTo>
                    <a:pt x="253" y="50"/>
                  </a:lnTo>
                  <a:lnTo>
                    <a:pt x="253" y="66"/>
                  </a:lnTo>
                  <a:lnTo>
                    <a:pt x="264" y="66"/>
                  </a:lnTo>
                  <a:lnTo>
                    <a:pt x="269" y="62"/>
                  </a:lnTo>
                  <a:lnTo>
                    <a:pt x="270" y="61"/>
                  </a:lnTo>
                  <a:lnTo>
                    <a:pt x="258" y="49"/>
                  </a:lnTo>
                  <a:lnTo>
                    <a:pt x="265" y="62"/>
                  </a:lnTo>
                  <a:lnTo>
                    <a:pt x="269" y="61"/>
                  </a:lnTo>
                  <a:lnTo>
                    <a:pt x="262" y="47"/>
                  </a:lnTo>
                  <a:lnTo>
                    <a:pt x="262" y="62"/>
                  </a:lnTo>
                  <a:lnTo>
                    <a:pt x="269" y="62"/>
                  </a:lnTo>
                  <a:lnTo>
                    <a:pt x="283" y="56"/>
                  </a:lnTo>
                  <a:lnTo>
                    <a:pt x="276" y="42"/>
                  </a:lnTo>
                  <a:lnTo>
                    <a:pt x="276" y="57"/>
                  </a:lnTo>
                  <a:lnTo>
                    <a:pt x="281" y="57"/>
                  </a:lnTo>
                  <a:lnTo>
                    <a:pt x="291" y="52"/>
                  </a:lnTo>
                  <a:lnTo>
                    <a:pt x="284" y="38"/>
                  </a:lnTo>
                  <a:lnTo>
                    <a:pt x="284" y="54"/>
                  </a:lnTo>
                  <a:lnTo>
                    <a:pt x="291" y="54"/>
                  </a:lnTo>
                  <a:lnTo>
                    <a:pt x="305" y="47"/>
                  </a:lnTo>
                  <a:lnTo>
                    <a:pt x="307" y="47"/>
                  </a:lnTo>
                  <a:lnTo>
                    <a:pt x="309" y="45"/>
                  </a:lnTo>
                  <a:lnTo>
                    <a:pt x="297" y="33"/>
                  </a:lnTo>
                  <a:lnTo>
                    <a:pt x="304" y="47"/>
                  </a:lnTo>
                  <a:lnTo>
                    <a:pt x="307" y="45"/>
                  </a:lnTo>
                  <a:lnTo>
                    <a:pt x="300" y="31"/>
                  </a:lnTo>
                  <a:lnTo>
                    <a:pt x="300" y="47"/>
                  </a:lnTo>
                  <a:lnTo>
                    <a:pt x="307" y="47"/>
                  </a:lnTo>
                  <a:lnTo>
                    <a:pt x="314" y="43"/>
                  </a:lnTo>
                  <a:lnTo>
                    <a:pt x="307" y="29"/>
                  </a:lnTo>
                  <a:lnTo>
                    <a:pt x="314" y="43"/>
                  </a:lnTo>
                  <a:lnTo>
                    <a:pt x="333" y="35"/>
                  </a:lnTo>
                  <a:lnTo>
                    <a:pt x="342" y="31"/>
                  </a:lnTo>
                  <a:lnTo>
                    <a:pt x="333" y="35"/>
                  </a:lnTo>
                  <a:lnTo>
                    <a:pt x="347" y="28"/>
                  </a:lnTo>
                  <a:lnTo>
                    <a:pt x="333" y="0"/>
                  </a:lnTo>
                  <a:lnTo>
                    <a:pt x="319" y="7"/>
                  </a:lnTo>
                  <a:lnTo>
                    <a:pt x="326" y="21"/>
                  </a:lnTo>
                  <a:lnTo>
                    <a:pt x="321" y="7"/>
                  </a:lnTo>
                  <a:lnTo>
                    <a:pt x="302" y="15"/>
                  </a:lnTo>
                  <a:lnTo>
                    <a:pt x="291" y="21"/>
                  </a:lnTo>
                  <a:lnTo>
                    <a:pt x="300" y="15"/>
                  </a:lnTo>
                  <a:lnTo>
                    <a:pt x="297" y="17"/>
                  </a:lnTo>
                  <a:lnTo>
                    <a:pt x="304" y="31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86" y="21"/>
                  </a:lnTo>
                  <a:lnTo>
                    <a:pt x="286" y="22"/>
                  </a:lnTo>
                  <a:lnTo>
                    <a:pt x="284" y="24"/>
                  </a:lnTo>
                  <a:lnTo>
                    <a:pt x="295" y="35"/>
                  </a:lnTo>
                  <a:lnTo>
                    <a:pt x="288" y="21"/>
                  </a:lnTo>
                  <a:lnTo>
                    <a:pt x="281" y="24"/>
                  </a:lnTo>
                  <a:lnTo>
                    <a:pt x="288" y="38"/>
                  </a:lnTo>
                  <a:lnTo>
                    <a:pt x="288" y="22"/>
                  </a:lnTo>
                  <a:lnTo>
                    <a:pt x="281" y="22"/>
                  </a:lnTo>
                  <a:lnTo>
                    <a:pt x="270" y="28"/>
                  </a:lnTo>
                  <a:lnTo>
                    <a:pt x="277" y="42"/>
                  </a:lnTo>
                  <a:lnTo>
                    <a:pt x="277" y="26"/>
                  </a:lnTo>
                  <a:lnTo>
                    <a:pt x="272" y="26"/>
                  </a:lnTo>
                  <a:lnTo>
                    <a:pt x="258" y="33"/>
                  </a:lnTo>
                  <a:lnTo>
                    <a:pt x="265" y="47"/>
                  </a:lnTo>
                  <a:lnTo>
                    <a:pt x="265" y="31"/>
                  </a:lnTo>
                  <a:lnTo>
                    <a:pt x="258" y="31"/>
                  </a:lnTo>
                  <a:lnTo>
                    <a:pt x="248" y="36"/>
                  </a:lnTo>
                  <a:lnTo>
                    <a:pt x="248" y="38"/>
                  </a:lnTo>
                  <a:lnTo>
                    <a:pt x="246" y="40"/>
                  </a:lnTo>
                  <a:lnTo>
                    <a:pt x="257" y="50"/>
                  </a:lnTo>
                  <a:lnTo>
                    <a:pt x="257" y="35"/>
                  </a:lnTo>
                  <a:lnTo>
                    <a:pt x="250" y="35"/>
                  </a:lnTo>
                  <a:lnTo>
                    <a:pt x="243" y="38"/>
                  </a:lnTo>
                  <a:lnTo>
                    <a:pt x="250" y="52"/>
                  </a:lnTo>
                  <a:lnTo>
                    <a:pt x="250" y="36"/>
                  </a:lnTo>
                  <a:lnTo>
                    <a:pt x="243" y="36"/>
                  </a:lnTo>
                  <a:lnTo>
                    <a:pt x="232" y="42"/>
                  </a:lnTo>
                  <a:lnTo>
                    <a:pt x="239" y="56"/>
                  </a:lnTo>
                  <a:lnTo>
                    <a:pt x="239" y="40"/>
                  </a:lnTo>
                  <a:lnTo>
                    <a:pt x="234" y="40"/>
                  </a:lnTo>
                  <a:lnTo>
                    <a:pt x="227" y="43"/>
                  </a:lnTo>
                  <a:lnTo>
                    <a:pt x="225" y="4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Freeform 245"/>
            <p:cNvSpPr>
              <a:spLocks noEditPoints="1"/>
            </p:cNvSpPr>
            <p:nvPr/>
          </p:nvSpPr>
          <p:spPr bwMode="auto">
            <a:xfrm>
              <a:off x="2481" y="2518"/>
              <a:ext cx="177" cy="202"/>
            </a:xfrm>
            <a:custGeom>
              <a:avLst/>
              <a:gdLst>
                <a:gd name="T0" fmla="*/ 25 w 355"/>
                <a:gd name="T1" fmla="*/ 399 h 405"/>
                <a:gd name="T2" fmla="*/ 44 w 355"/>
                <a:gd name="T3" fmla="*/ 389 h 405"/>
                <a:gd name="T4" fmla="*/ 63 w 355"/>
                <a:gd name="T5" fmla="*/ 375 h 405"/>
                <a:gd name="T6" fmla="*/ 77 w 355"/>
                <a:gd name="T7" fmla="*/ 370 h 405"/>
                <a:gd name="T8" fmla="*/ 77 w 355"/>
                <a:gd name="T9" fmla="*/ 347 h 405"/>
                <a:gd name="T10" fmla="*/ 98 w 355"/>
                <a:gd name="T11" fmla="*/ 352 h 405"/>
                <a:gd name="T12" fmla="*/ 100 w 355"/>
                <a:gd name="T13" fmla="*/ 350 h 405"/>
                <a:gd name="T14" fmla="*/ 112 w 355"/>
                <a:gd name="T15" fmla="*/ 343 h 405"/>
                <a:gd name="T16" fmla="*/ 119 w 355"/>
                <a:gd name="T17" fmla="*/ 338 h 405"/>
                <a:gd name="T18" fmla="*/ 123 w 355"/>
                <a:gd name="T19" fmla="*/ 333 h 405"/>
                <a:gd name="T20" fmla="*/ 129 w 355"/>
                <a:gd name="T21" fmla="*/ 328 h 405"/>
                <a:gd name="T22" fmla="*/ 133 w 355"/>
                <a:gd name="T23" fmla="*/ 324 h 405"/>
                <a:gd name="T24" fmla="*/ 140 w 355"/>
                <a:gd name="T25" fmla="*/ 319 h 405"/>
                <a:gd name="T26" fmla="*/ 147 w 355"/>
                <a:gd name="T27" fmla="*/ 314 h 405"/>
                <a:gd name="T28" fmla="*/ 128 w 355"/>
                <a:gd name="T29" fmla="*/ 288 h 405"/>
                <a:gd name="T30" fmla="*/ 112 w 355"/>
                <a:gd name="T31" fmla="*/ 303 h 405"/>
                <a:gd name="T32" fmla="*/ 109 w 355"/>
                <a:gd name="T33" fmla="*/ 305 h 405"/>
                <a:gd name="T34" fmla="*/ 102 w 355"/>
                <a:gd name="T35" fmla="*/ 310 h 405"/>
                <a:gd name="T36" fmla="*/ 95 w 355"/>
                <a:gd name="T37" fmla="*/ 316 h 405"/>
                <a:gd name="T38" fmla="*/ 93 w 355"/>
                <a:gd name="T39" fmla="*/ 317 h 405"/>
                <a:gd name="T40" fmla="*/ 88 w 355"/>
                <a:gd name="T41" fmla="*/ 321 h 405"/>
                <a:gd name="T42" fmla="*/ 88 w 355"/>
                <a:gd name="T43" fmla="*/ 340 h 405"/>
                <a:gd name="T44" fmla="*/ 70 w 355"/>
                <a:gd name="T45" fmla="*/ 333 h 405"/>
                <a:gd name="T46" fmla="*/ 54 w 355"/>
                <a:gd name="T47" fmla="*/ 347 h 405"/>
                <a:gd name="T48" fmla="*/ 37 w 355"/>
                <a:gd name="T49" fmla="*/ 357 h 405"/>
                <a:gd name="T50" fmla="*/ 21 w 355"/>
                <a:gd name="T51" fmla="*/ 366 h 405"/>
                <a:gd name="T52" fmla="*/ 2 w 355"/>
                <a:gd name="T53" fmla="*/ 377 h 405"/>
                <a:gd name="T54" fmla="*/ 178 w 355"/>
                <a:gd name="T55" fmla="*/ 235 h 405"/>
                <a:gd name="T56" fmla="*/ 192 w 355"/>
                <a:gd name="T57" fmla="*/ 241 h 405"/>
                <a:gd name="T58" fmla="*/ 222 w 355"/>
                <a:gd name="T59" fmla="*/ 232 h 405"/>
                <a:gd name="T60" fmla="*/ 224 w 355"/>
                <a:gd name="T61" fmla="*/ 228 h 405"/>
                <a:gd name="T62" fmla="*/ 236 w 355"/>
                <a:gd name="T63" fmla="*/ 214 h 405"/>
                <a:gd name="T64" fmla="*/ 245 w 355"/>
                <a:gd name="T65" fmla="*/ 202 h 405"/>
                <a:gd name="T66" fmla="*/ 248 w 355"/>
                <a:gd name="T67" fmla="*/ 197 h 405"/>
                <a:gd name="T68" fmla="*/ 259 w 355"/>
                <a:gd name="T69" fmla="*/ 183 h 405"/>
                <a:gd name="T70" fmla="*/ 264 w 355"/>
                <a:gd name="T71" fmla="*/ 174 h 405"/>
                <a:gd name="T72" fmla="*/ 276 w 355"/>
                <a:gd name="T73" fmla="*/ 157 h 405"/>
                <a:gd name="T74" fmla="*/ 273 w 355"/>
                <a:gd name="T75" fmla="*/ 131 h 405"/>
                <a:gd name="T76" fmla="*/ 280 w 355"/>
                <a:gd name="T77" fmla="*/ 120 h 405"/>
                <a:gd name="T78" fmla="*/ 266 w 355"/>
                <a:gd name="T79" fmla="*/ 113 h 405"/>
                <a:gd name="T80" fmla="*/ 260 w 355"/>
                <a:gd name="T81" fmla="*/ 122 h 405"/>
                <a:gd name="T82" fmla="*/ 253 w 355"/>
                <a:gd name="T83" fmla="*/ 136 h 405"/>
                <a:gd name="T84" fmla="*/ 248 w 355"/>
                <a:gd name="T85" fmla="*/ 169 h 405"/>
                <a:gd name="T86" fmla="*/ 229 w 355"/>
                <a:gd name="T87" fmla="*/ 169 h 405"/>
                <a:gd name="T88" fmla="*/ 217 w 355"/>
                <a:gd name="T89" fmla="*/ 183 h 405"/>
                <a:gd name="T90" fmla="*/ 213 w 355"/>
                <a:gd name="T91" fmla="*/ 192 h 405"/>
                <a:gd name="T92" fmla="*/ 210 w 355"/>
                <a:gd name="T93" fmla="*/ 195 h 405"/>
                <a:gd name="T94" fmla="*/ 196 w 355"/>
                <a:gd name="T95" fmla="*/ 214 h 405"/>
                <a:gd name="T96" fmla="*/ 192 w 355"/>
                <a:gd name="T97" fmla="*/ 220 h 405"/>
                <a:gd name="T98" fmla="*/ 180 w 355"/>
                <a:gd name="T99" fmla="*/ 234 h 405"/>
                <a:gd name="T100" fmla="*/ 335 w 355"/>
                <a:gd name="T101" fmla="*/ 52 h 405"/>
                <a:gd name="T102" fmla="*/ 342 w 355"/>
                <a:gd name="T103" fmla="*/ 40 h 405"/>
                <a:gd name="T104" fmla="*/ 351 w 355"/>
                <a:gd name="T105" fmla="*/ 21 h 405"/>
                <a:gd name="T106" fmla="*/ 321 w 355"/>
                <a:gd name="T107" fmla="*/ 14 h 405"/>
                <a:gd name="T108" fmla="*/ 316 w 355"/>
                <a:gd name="T109" fmla="*/ 24 h 405"/>
                <a:gd name="T110" fmla="*/ 309 w 355"/>
                <a:gd name="T111" fmla="*/ 3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405">
                  <a:moveTo>
                    <a:pt x="0" y="377"/>
                  </a:moveTo>
                  <a:lnTo>
                    <a:pt x="14" y="405"/>
                  </a:lnTo>
                  <a:lnTo>
                    <a:pt x="21" y="401"/>
                  </a:lnTo>
                  <a:lnTo>
                    <a:pt x="23" y="401"/>
                  </a:lnTo>
                  <a:lnTo>
                    <a:pt x="25" y="399"/>
                  </a:lnTo>
                  <a:lnTo>
                    <a:pt x="13" y="387"/>
                  </a:lnTo>
                  <a:lnTo>
                    <a:pt x="20" y="401"/>
                  </a:lnTo>
                  <a:lnTo>
                    <a:pt x="40" y="391"/>
                  </a:lnTo>
                  <a:lnTo>
                    <a:pt x="42" y="391"/>
                  </a:lnTo>
                  <a:lnTo>
                    <a:pt x="44" y="389"/>
                  </a:lnTo>
                  <a:lnTo>
                    <a:pt x="32" y="377"/>
                  </a:lnTo>
                  <a:lnTo>
                    <a:pt x="39" y="391"/>
                  </a:lnTo>
                  <a:lnTo>
                    <a:pt x="56" y="382"/>
                  </a:lnTo>
                  <a:lnTo>
                    <a:pt x="61" y="380"/>
                  </a:lnTo>
                  <a:lnTo>
                    <a:pt x="63" y="375"/>
                  </a:lnTo>
                  <a:lnTo>
                    <a:pt x="65" y="371"/>
                  </a:lnTo>
                  <a:lnTo>
                    <a:pt x="51" y="364"/>
                  </a:lnTo>
                  <a:lnTo>
                    <a:pt x="58" y="378"/>
                  </a:lnTo>
                  <a:lnTo>
                    <a:pt x="75" y="370"/>
                  </a:lnTo>
                  <a:lnTo>
                    <a:pt x="77" y="370"/>
                  </a:lnTo>
                  <a:lnTo>
                    <a:pt x="82" y="364"/>
                  </a:lnTo>
                  <a:lnTo>
                    <a:pt x="70" y="352"/>
                  </a:lnTo>
                  <a:lnTo>
                    <a:pt x="81" y="364"/>
                  </a:lnTo>
                  <a:lnTo>
                    <a:pt x="88" y="359"/>
                  </a:lnTo>
                  <a:lnTo>
                    <a:pt x="77" y="347"/>
                  </a:lnTo>
                  <a:lnTo>
                    <a:pt x="84" y="361"/>
                  </a:lnTo>
                  <a:lnTo>
                    <a:pt x="88" y="359"/>
                  </a:lnTo>
                  <a:lnTo>
                    <a:pt x="89" y="359"/>
                  </a:lnTo>
                  <a:lnTo>
                    <a:pt x="91" y="357"/>
                  </a:lnTo>
                  <a:lnTo>
                    <a:pt x="98" y="352"/>
                  </a:lnTo>
                  <a:lnTo>
                    <a:pt x="102" y="350"/>
                  </a:lnTo>
                  <a:lnTo>
                    <a:pt x="100" y="352"/>
                  </a:lnTo>
                  <a:lnTo>
                    <a:pt x="102" y="350"/>
                  </a:lnTo>
                  <a:lnTo>
                    <a:pt x="89" y="338"/>
                  </a:lnTo>
                  <a:lnTo>
                    <a:pt x="100" y="350"/>
                  </a:lnTo>
                  <a:lnTo>
                    <a:pt x="107" y="345"/>
                  </a:lnTo>
                  <a:lnTo>
                    <a:pt x="96" y="333"/>
                  </a:lnTo>
                  <a:lnTo>
                    <a:pt x="103" y="347"/>
                  </a:lnTo>
                  <a:lnTo>
                    <a:pt x="110" y="343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03" y="328"/>
                  </a:lnTo>
                  <a:lnTo>
                    <a:pt x="110" y="342"/>
                  </a:lnTo>
                  <a:lnTo>
                    <a:pt x="114" y="340"/>
                  </a:lnTo>
                  <a:lnTo>
                    <a:pt x="119" y="338"/>
                  </a:lnTo>
                  <a:lnTo>
                    <a:pt x="121" y="333"/>
                  </a:lnTo>
                  <a:lnTo>
                    <a:pt x="123" y="330"/>
                  </a:lnTo>
                  <a:lnTo>
                    <a:pt x="109" y="323"/>
                  </a:lnTo>
                  <a:lnTo>
                    <a:pt x="116" y="337"/>
                  </a:lnTo>
                  <a:lnTo>
                    <a:pt x="123" y="333"/>
                  </a:lnTo>
                  <a:lnTo>
                    <a:pt x="124" y="333"/>
                  </a:lnTo>
                  <a:lnTo>
                    <a:pt x="128" y="330"/>
                  </a:lnTo>
                  <a:lnTo>
                    <a:pt x="116" y="317"/>
                  </a:lnTo>
                  <a:lnTo>
                    <a:pt x="123" y="331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5" y="324"/>
                  </a:lnTo>
                  <a:lnTo>
                    <a:pt x="123" y="312"/>
                  </a:lnTo>
                  <a:lnTo>
                    <a:pt x="129" y="326"/>
                  </a:lnTo>
                  <a:lnTo>
                    <a:pt x="133" y="324"/>
                  </a:lnTo>
                  <a:lnTo>
                    <a:pt x="138" y="323"/>
                  </a:lnTo>
                  <a:lnTo>
                    <a:pt x="140" y="317"/>
                  </a:lnTo>
                  <a:lnTo>
                    <a:pt x="142" y="314"/>
                  </a:lnTo>
                  <a:lnTo>
                    <a:pt x="128" y="307"/>
                  </a:lnTo>
                  <a:lnTo>
                    <a:pt x="140" y="319"/>
                  </a:lnTo>
                  <a:lnTo>
                    <a:pt x="143" y="316"/>
                  </a:lnTo>
                  <a:lnTo>
                    <a:pt x="131" y="303"/>
                  </a:lnTo>
                  <a:lnTo>
                    <a:pt x="138" y="317"/>
                  </a:lnTo>
                  <a:lnTo>
                    <a:pt x="145" y="314"/>
                  </a:lnTo>
                  <a:lnTo>
                    <a:pt x="147" y="314"/>
                  </a:lnTo>
                  <a:lnTo>
                    <a:pt x="147" y="312"/>
                  </a:lnTo>
                  <a:lnTo>
                    <a:pt x="124" y="289"/>
                  </a:lnTo>
                  <a:lnTo>
                    <a:pt x="124" y="291"/>
                  </a:lnTo>
                  <a:lnTo>
                    <a:pt x="135" y="302"/>
                  </a:lnTo>
                  <a:lnTo>
                    <a:pt x="128" y="288"/>
                  </a:lnTo>
                  <a:lnTo>
                    <a:pt x="121" y="291"/>
                  </a:lnTo>
                  <a:lnTo>
                    <a:pt x="121" y="293"/>
                  </a:lnTo>
                  <a:lnTo>
                    <a:pt x="117" y="296"/>
                  </a:lnTo>
                  <a:lnTo>
                    <a:pt x="116" y="296"/>
                  </a:lnTo>
                  <a:lnTo>
                    <a:pt x="112" y="303"/>
                  </a:lnTo>
                  <a:lnTo>
                    <a:pt x="126" y="310"/>
                  </a:lnTo>
                  <a:lnTo>
                    <a:pt x="119" y="296"/>
                  </a:lnTo>
                  <a:lnTo>
                    <a:pt x="112" y="300"/>
                  </a:lnTo>
                  <a:lnTo>
                    <a:pt x="112" y="302"/>
                  </a:lnTo>
                  <a:lnTo>
                    <a:pt x="109" y="305"/>
                  </a:lnTo>
                  <a:lnTo>
                    <a:pt x="119" y="316"/>
                  </a:lnTo>
                  <a:lnTo>
                    <a:pt x="112" y="302"/>
                  </a:lnTo>
                  <a:lnTo>
                    <a:pt x="105" y="305"/>
                  </a:lnTo>
                  <a:lnTo>
                    <a:pt x="105" y="307"/>
                  </a:lnTo>
                  <a:lnTo>
                    <a:pt x="102" y="310"/>
                  </a:lnTo>
                  <a:lnTo>
                    <a:pt x="112" y="321"/>
                  </a:lnTo>
                  <a:lnTo>
                    <a:pt x="105" y="307"/>
                  </a:lnTo>
                  <a:lnTo>
                    <a:pt x="102" y="309"/>
                  </a:lnTo>
                  <a:lnTo>
                    <a:pt x="96" y="310"/>
                  </a:lnTo>
                  <a:lnTo>
                    <a:pt x="95" y="316"/>
                  </a:lnTo>
                  <a:lnTo>
                    <a:pt x="93" y="319"/>
                  </a:lnTo>
                  <a:lnTo>
                    <a:pt x="107" y="326"/>
                  </a:lnTo>
                  <a:lnTo>
                    <a:pt x="100" y="312"/>
                  </a:lnTo>
                  <a:lnTo>
                    <a:pt x="93" y="316"/>
                  </a:lnTo>
                  <a:lnTo>
                    <a:pt x="93" y="317"/>
                  </a:lnTo>
                  <a:lnTo>
                    <a:pt x="89" y="321"/>
                  </a:lnTo>
                  <a:lnTo>
                    <a:pt x="100" y="331"/>
                  </a:lnTo>
                  <a:lnTo>
                    <a:pt x="93" y="317"/>
                  </a:lnTo>
                  <a:lnTo>
                    <a:pt x="89" y="319"/>
                  </a:lnTo>
                  <a:lnTo>
                    <a:pt x="88" y="321"/>
                  </a:lnTo>
                  <a:lnTo>
                    <a:pt x="81" y="326"/>
                  </a:lnTo>
                  <a:lnTo>
                    <a:pt x="77" y="330"/>
                  </a:lnTo>
                  <a:lnTo>
                    <a:pt x="79" y="328"/>
                  </a:lnTo>
                  <a:lnTo>
                    <a:pt x="77" y="330"/>
                  </a:lnTo>
                  <a:lnTo>
                    <a:pt x="88" y="340"/>
                  </a:lnTo>
                  <a:lnTo>
                    <a:pt x="79" y="328"/>
                  </a:lnTo>
                  <a:lnTo>
                    <a:pt x="72" y="333"/>
                  </a:lnTo>
                  <a:lnTo>
                    <a:pt x="81" y="345"/>
                  </a:lnTo>
                  <a:lnTo>
                    <a:pt x="74" y="331"/>
                  </a:lnTo>
                  <a:lnTo>
                    <a:pt x="70" y="333"/>
                  </a:lnTo>
                  <a:lnTo>
                    <a:pt x="68" y="335"/>
                  </a:lnTo>
                  <a:lnTo>
                    <a:pt x="61" y="340"/>
                  </a:lnTo>
                  <a:lnTo>
                    <a:pt x="58" y="343"/>
                  </a:lnTo>
                  <a:lnTo>
                    <a:pt x="60" y="342"/>
                  </a:lnTo>
                  <a:lnTo>
                    <a:pt x="54" y="347"/>
                  </a:lnTo>
                  <a:lnTo>
                    <a:pt x="65" y="357"/>
                  </a:lnTo>
                  <a:lnTo>
                    <a:pt x="58" y="343"/>
                  </a:lnTo>
                  <a:lnTo>
                    <a:pt x="44" y="350"/>
                  </a:lnTo>
                  <a:lnTo>
                    <a:pt x="39" y="352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49" y="368"/>
                  </a:lnTo>
                  <a:lnTo>
                    <a:pt x="42" y="354"/>
                  </a:lnTo>
                  <a:lnTo>
                    <a:pt x="21" y="364"/>
                  </a:lnTo>
                  <a:lnTo>
                    <a:pt x="21" y="366"/>
                  </a:lnTo>
                  <a:lnTo>
                    <a:pt x="20" y="368"/>
                  </a:lnTo>
                  <a:lnTo>
                    <a:pt x="30" y="378"/>
                  </a:lnTo>
                  <a:lnTo>
                    <a:pt x="23" y="364"/>
                  </a:lnTo>
                  <a:lnTo>
                    <a:pt x="2" y="375"/>
                  </a:lnTo>
                  <a:lnTo>
                    <a:pt x="2" y="377"/>
                  </a:lnTo>
                  <a:lnTo>
                    <a:pt x="0" y="378"/>
                  </a:lnTo>
                  <a:lnTo>
                    <a:pt x="11" y="389"/>
                  </a:lnTo>
                  <a:lnTo>
                    <a:pt x="4" y="375"/>
                  </a:lnTo>
                  <a:lnTo>
                    <a:pt x="0" y="377"/>
                  </a:lnTo>
                  <a:close/>
                  <a:moveTo>
                    <a:pt x="178" y="235"/>
                  </a:moveTo>
                  <a:lnTo>
                    <a:pt x="201" y="258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6" y="247"/>
                  </a:lnTo>
                  <a:lnTo>
                    <a:pt x="192" y="241"/>
                  </a:lnTo>
                  <a:lnTo>
                    <a:pt x="205" y="253"/>
                  </a:lnTo>
                  <a:lnTo>
                    <a:pt x="215" y="242"/>
                  </a:lnTo>
                  <a:lnTo>
                    <a:pt x="212" y="244"/>
                  </a:lnTo>
                  <a:lnTo>
                    <a:pt x="215" y="241"/>
                  </a:lnTo>
                  <a:lnTo>
                    <a:pt x="222" y="232"/>
                  </a:lnTo>
                  <a:lnTo>
                    <a:pt x="224" y="230"/>
                  </a:lnTo>
                  <a:lnTo>
                    <a:pt x="224" y="228"/>
                  </a:lnTo>
                  <a:lnTo>
                    <a:pt x="225" y="225"/>
                  </a:lnTo>
                  <a:lnTo>
                    <a:pt x="212" y="218"/>
                  </a:lnTo>
                  <a:lnTo>
                    <a:pt x="224" y="228"/>
                  </a:lnTo>
                  <a:lnTo>
                    <a:pt x="231" y="220"/>
                  </a:lnTo>
                  <a:lnTo>
                    <a:pt x="219" y="209"/>
                  </a:lnTo>
                  <a:lnTo>
                    <a:pt x="231" y="221"/>
                  </a:lnTo>
                  <a:lnTo>
                    <a:pt x="234" y="218"/>
                  </a:lnTo>
                  <a:lnTo>
                    <a:pt x="236" y="214"/>
                  </a:lnTo>
                  <a:lnTo>
                    <a:pt x="239" y="209"/>
                  </a:lnTo>
                  <a:lnTo>
                    <a:pt x="225" y="200"/>
                  </a:lnTo>
                  <a:lnTo>
                    <a:pt x="238" y="213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46" y="197"/>
                  </a:lnTo>
                  <a:lnTo>
                    <a:pt x="231" y="192"/>
                  </a:lnTo>
                  <a:lnTo>
                    <a:pt x="243" y="204"/>
                  </a:lnTo>
                  <a:lnTo>
                    <a:pt x="246" y="200"/>
                  </a:lnTo>
                  <a:lnTo>
                    <a:pt x="248" y="197"/>
                  </a:lnTo>
                  <a:lnTo>
                    <a:pt x="255" y="186"/>
                  </a:lnTo>
                  <a:lnTo>
                    <a:pt x="241" y="178"/>
                  </a:lnTo>
                  <a:lnTo>
                    <a:pt x="253" y="190"/>
                  </a:lnTo>
                  <a:lnTo>
                    <a:pt x="257" y="186"/>
                  </a:lnTo>
                  <a:lnTo>
                    <a:pt x="259" y="183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4" y="172"/>
                  </a:lnTo>
                  <a:lnTo>
                    <a:pt x="250" y="165"/>
                  </a:lnTo>
                  <a:lnTo>
                    <a:pt x="264" y="174"/>
                  </a:lnTo>
                  <a:lnTo>
                    <a:pt x="274" y="158"/>
                  </a:lnTo>
                  <a:lnTo>
                    <a:pt x="260" y="150"/>
                  </a:lnTo>
                  <a:lnTo>
                    <a:pt x="273" y="162"/>
                  </a:lnTo>
                  <a:lnTo>
                    <a:pt x="276" y="158"/>
                  </a:lnTo>
                  <a:lnTo>
                    <a:pt x="276" y="157"/>
                  </a:lnTo>
                  <a:lnTo>
                    <a:pt x="283" y="143"/>
                  </a:lnTo>
                  <a:lnTo>
                    <a:pt x="269" y="136"/>
                  </a:lnTo>
                  <a:lnTo>
                    <a:pt x="283" y="145"/>
                  </a:lnTo>
                  <a:lnTo>
                    <a:pt x="287" y="139"/>
                  </a:lnTo>
                  <a:lnTo>
                    <a:pt x="273" y="131"/>
                  </a:lnTo>
                  <a:lnTo>
                    <a:pt x="285" y="143"/>
                  </a:lnTo>
                  <a:lnTo>
                    <a:pt x="290" y="138"/>
                  </a:lnTo>
                  <a:lnTo>
                    <a:pt x="294" y="131"/>
                  </a:lnTo>
                  <a:lnTo>
                    <a:pt x="295" y="125"/>
                  </a:lnTo>
                  <a:lnTo>
                    <a:pt x="280" y="120"/>
                  </a:lnTo>
                  <a:lnTo>
                    <a:pt x="294" y="129"/>
                  </a:lnTo>
                  <a:lnTo>
                    <a:pt x="294" y="127"/>
                  </a:lnTo>
                  <a:lnTo>
                    <a:pt x="267" y="110"/>
                  </a:lnTo>
                  <a:lnTo>
                    <a:pt x="267" y="111"/>
                  </a:lnTo>
                  <a:lnTo>
                    <a:pt x="266" y="113"/>
                  </a:lnTo>
                  <a:lnTo>
                    <a:pt x="266" y="115"/>
                  </a:lnTo>
                  <a:lnTo>
                    <a:pt x="264" y="120"/>
                  </a:lnTo>
                  <a:lnTo>
                    <a:pt x="278" y="125"/>
                  </a:lnTo>
                  <a:lnTo>
                    <a:pt x="267" y="115"/>
                  </a:lnTo>
                  <a:lnTo>
                    <a:pt x="260" y="122"/>
                  </a:lnTo>
                  <a:lnTo>
                    <a:pt x="257" y="127"/>
                  </a:lnTo>
                  <a:lnTo>
                    <a:pt x="255" y="129"/>
                  </a:lnTo>
                  <a:lnTo>
                    <a:pt x="250" y="139"/>
                  </a:lnTo>
                  <a:lnTo>
                    <a:pt x="264" y="146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38" y="157"/>
                  </a:lnTo>
                  <a:lnTo>
                    <a:pt x="236" y="158"/>
                  </a:lnTo>
                  <a:lnTo>
                    <a:pt x="234" y="162"/>
                  </a:lnTo>
                  <a:lnTo>
                    <a:pt x="248" y="169"/>
                  </a:lnTo>
                  <a:lnTo>
                    <a:pt x="236" y="160"/>
                  </a:lnTo>
                  <a:lnTo>
                    <a:pt x="232" y="165"/>
                  </a:lnTo>
                  <a:lnTo>
                    <a:pt x="245" y="174"/>
                  </a:lnTo>
                  <a:lnTo>
                    <a:pt x="234" y="164"/>
                  </a:lnTo>
                  <a:lnTo>
                    <a:pt x="229" y="169"/>
                  </a:lnTo>
                  <a:lnTo>
                    <a:pt x="222" y="179"/>
                  </a:lnTo>
                  <a:lnTo>
                    <a:pt x="234" y="188"/>
                  </a:lnTo>
                  <a:lnTo>
                    <a:pt x="224" y="178"/>
                  </a:lnTo>
                  <a:lnTo>
                    <a:pt x="220" y="181"/>
                  </a:lnTo>
                  <a:lnTo>
                    <a:pt x="217" y="183"/>
                  </a:lnTo>
                  <a:lnTo>
                    <a:pt x="217" y="186"/>
                  </a:lnTo>
                  <a:lnTo>
                    <a:pt x="215" y="192"/>
                  </a:lnTo>
                  <a:lnTo>
                    <a:pt x="229" y="197"/>
                  </a:lnTo>
                  <a:lnTo>
                    <a:pt x="219" y="186"/>
                  </a:lnTo>
                  <a:lnTo>
                    <a:pt x="213" y="192"/>
                  </a:lnTo>
                  <a:lnTo>
                    <a:pt x="210" y="197"/>
                  </a:lnTo>
                  <a:lnTo>
                    <a:pt x="222" y="206"/>
                  </a:lnTo>
                  <a:lnTo>
                    <a:pt x="212" y="195"/>
                  </a:lnTo>
                  <a:lnTo>
                    <a:pt x="208" y="199"/>
                  </a:lnTo>
                  <a:lnTo>
                    <a:pt x="210" y="195"/>
                  </a:lnTo>
                  <a:lnTo>
                    <a:pt x="206" y="200"/>
                  </a:lnTo>
                  <a:lnTo>
                    <a:pt x="199" y="209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196" y="214"/>
                  </a:lnTo>
                  <a:lnTo>
                    <a:pt x="210" y="221"/>
                  </a:lnTo>
                  <a:lnTo>
                    <a:pt x="198" y="213"/>
                  </a:lnTo>
                  <a:lnTo>
                    <a:pt x="191" y="221"/>
                  </a:lnTo>
                  <a:lnTo>
                    <a:pt x="203" y="230"/>
                  </a:lnTo>
                  <a:lnTo>
                    <a:pt x="192" y="220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77" y="237"/>
                  </a:lnTo>
                  <a:lnTo>
                    <a:pt x="191" y="244"/>
                  </a:lnTo>
                  <a:lnTo>
                    <a:pt x="180" y="234"/>
                  </a:lnTo>
                  <a:lnTo>
                    <a:pt x="178" y="235"/>
                  </a:lnTo>
                  <a:close/>
                  <a:moveTo>
                    <a:pt x="306" y="42"/>
                  </a:moveTo>
                  <a:lnTo>
                    <a:pt x="332" y="59"/>
                  </a:lnTo>
                  <a:lnTo>
                    <a:pt x="335" y="54"/>
                  </a:lnTo>
                  <a:lnTo>
                    <a:pt x="335" y="52"/>
                  </a:lnTo>
                  <a:lnTo>
                    <a:pt x="339" y="45"/>
                  </a:lnTo>
                  <a:lnTo>
                    <a:pt x="325" y="38"/>
                  </a:lnTo>
                  <a:lnTo>
                    <a:pt x="339" y="47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9" y="26"/>
                  </a:lnTo>
                  <a:lnTo>
                    <a:pt x="351" y="24"/>
                  </a:lnTo>
                  <a:lnTo>
                    <a:pt x="353" y="19"/>
                  </a:lnTo>
                  <a:lnTo>
                    <a:pt x="337" y="14"/>
                  </a:lnTo>
                  <a:lnTo>
                    <a:pt x="351" y="21"/>
                  </a:lnTo>
                  <a:lnTo>
                    <a:pt x="355" y="14"/>
                  </a:lnTo>
                  <a:lnTo>
                    <a:pt x="327" y="0"/>
                  </a:lnTo>
                  <a:lnTo>
                    <a:pt x="323" y="7"/>
                  </a:lnTo>
                  <a:lnTo>
                    <a:pt x="323" y="8"/>
                  </a:lnTo>
                  <a:lnTo>
                    <a:pt x="321" y="14"/>
                  </a:lnTo>
                  <a:lnTo>
                    <a:pt x="335" y="19"/>
                  </a:lnTo>
                  <a:lnTo>
                    <a:pt x="321" y="12"/>
                  </a:lnTo>
                  <a:lnTo>
                    <a:pt x="315" y="26"/>
                  </a:lnTo>
                  <a:lnTo>
                    <a:pt x="328" y="33"/>
                  </a:lnTo>
                  <a:lnTo>
                    <a:pt x="316" y="24"/>
                  </a:lnTo>
                  <a:lnTo>
                    <a:pt x="313" y="29"/>
                  </a:lnTo>
                  <a:lnTo>
                    <a:pt x="311" y="31"/>
                  </a:lnTo>
                  <a:lnTo>
                    <a:pt x="308" y="38"/>
                  </a:lnTo>
                  <a:lnTo>
                    <a:pt x="321" y="45"/>
                  </a:lnTo>
                  <a:lnTo>
                    <a:pt x="309" y="36"/>
                  </a:lnTo>
                  <a:lnTo>
                    <a:pt x="306" y="4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Freeform 246"/>
            <p:cNvSpPr>
              <a:spLocks noEditPoints="1"/>
            </p:cNvSpPr>
            <p:nvPr/>
          </p:nvSpPr>
          <p:spPr bwMode="auto">
            <a:xfrm>
              <a:off x="2644" y="1992"/>
              <a:ext cx="176" cy="533"/>
            </a:xfrm>
            <a:custGeom>
              <a:avLst/>
              <a:gdLst>
                <a:gd name="T0" fmla="*/ 49 w 351"/>
                <a:gd name="T1" fmla="*/ 1025 h 1067"/>
                <a:gd name="T2" fmla="*/ 49 w 351"/>
                <a:gd name="T3" fmla="*/ 981 h 1067"/>
                <a:gd name="T4" fmla="*/ 71 w 351"/>
                <a:gd name="T5" fmla="*/ 972 h 1067"/>
                <a:gd name="T6" fmla="*/ 84 w 351"/>
                <a:gd name="T7" fmla="*/ 939 h 1067"/>
                <a:gd name="T8" fmla="*/ 87 w 351"/>
                <a:gd name="T9" fmla="*/ 934 h 1067"/>
                <a:gd name="T10" fmla="*/ 57 w 351"/>
                <a:gd name="T11" fmla="*/ 922 h 1067"/>
                <a:gd name="T12" fmla="*/ 49 w 351"/>
                <a:gd name="T13" fmla="*/ 948 h 1067"/>
                <a:gd name="T14" fmla="*/ 42 w 351"/>
                <a:gd name="T15" fmla="*/ 960 h 1067"/>
                <a:gd name="T16" fmla="*/ 35 w 351"/>
                <a:gd name="T17" fmla="*/ 978 h 1067"/>
                <a:gd name="T18" fmla="*/ 17 w 351"/>
                <a:gd name="T19" fmla="*/ 1016 h 1067"/>
                <a:gd name="T20" fmla="*/ 3 w 351"/>
                <a:gd name="T21" fmla="*/ 1046 h 1067"/>
                <a:gd name="T22" fmla="*/ 131 w 351"/>
                <a:gd name="T23" fmla="*/ 822 h 1067"/>
                <a:gd name="T24" fmla="*/ 132 w 351"/>
                <a:gd name="T25" fmla="*/ 812 h 1067"/>
                <a:gd name="T26" fmla="*/ 148 w 351"/>
                <a:gd name="T27" fmla="*/ 765 h 1067"/>
                <a:gd name="T28" fmla="*/ 159 w 351"/>
                <a:gd name="T29" fmla="*/ 733 h 1067"/>
                <a:gd name="T30" fmla="*/ 169 w 351"/>
                <a:gd name="T31" fmla="*/ 704 h 1067"/>
                <a:gd name="T32" fmla="*/ 139 w 351"/>
                <a:gd name="T33" fmla="*/ 697 h 1067"/>
                <a:gd name="T34" fmla="*/ 132 w 351"/>
                <a:gd name="T35" fmla="*/ 714 h 1067"/>
                <a:gd name="T36" fmla="*/ 122 w 351"/>
                <a:gd name="T37" fmla="*/ 745 h 1067"/>
                <a:gd name="T38" fmla="*/ 110 w 351"/>
                <a:gd name="T39" fmla="*/ 782 h 1067"/>
                <a:gd name="T40" fmla="*/ 103 w 351"/>
                <a:gd name="T41" fmla="*/ 803 h 1067"/>
                <a:gd name="T42" fmla="*/ 90 w 351"/>
                <a:gd name="T43" fmla="*/ 834 h 1067"/>
                <a:gd name="T44" fmla="*/ 195 w 351"/>
                <a:gd name="T45" fmla="*/ 615 h 1067"/>
                <a:gd name="T46" fmla="*/ 207 w 351"/>
                <a:gd name="T47" fmla="*/ 576 h 1067"/>
                <a:gd name="T48" fmla="*/ 213 w 351"/>
                <a:gd name="T49" fmla="*/ 553 h 1067"/>
                <a:gd name="T50" fmla="*/ 216 w 351"/>
                <a:gd name="T51" fmla="*/ 541 h 1067"/>
                <a:gd name="T52" fmla="*/ 207 w 351"/>
                <a:gd name="T53" fmla="*/ 513 h 1067"/>
                <a:gd name="T54" fmla="*/ 213 w 351"/>
                <a:gd name="T55" fmla="*/ 491 h 1067"/>
                <a:gd name="T56" fmla="*/ 235 w 351"/>
                <a:gd name="T57" fmla="*/ 473 h 1067"/>
                <a:gd name="T58" fmla="*/ 206 w 351"/>
                <a:gd name="T59" fmla="*/ 464 h 1067"/>
                <a:gd name="T60" fmla="*/ 202 w 351"/>
                <a:gd name="T61" fmla="*/ 475 h 1067"/>
                <a:gd name="T62" fmla="*/ 211 w 351"/>
                <a:gd name="T63" fmla="*/ 503 h 1067"/>
                <a:gd name="T64" fmla="*/ 190 w 351"/>
                <a:gd name="T65" fmla="*/ 522 h 1067"/>
                <a:gd name="T66" fmla="*/ 186 w 351"/>
                <a:gd name="T67" fmla="*/ 532 h 1067"/>
                <a:gd name="T68" fmla="*/ 178 w 351"/>
                <a:gd name="T69" fmla="*/ 557 h 1067"/>
                <a:gd name="T70" fmla="*/ 173 w 351"/>
                <a:gd name="T71" fmla="*/ 581 h 1067"/>
                <a:gd name="T72" fmla="*/ 164 w 351"/>
                <a:gd name="T73" fmla="*/ 609 h 1067"/>
                <a:gd name="T74" fmla="*/ 242 w 351"/>
                <a:gd name="T75" fmla="*/ 382 h 1067"/>
                <a:gd name="T76" fmla="*/ 276 w 351"/>
                <a:gd name="T77" fmla="*/ 323 h 1067"/>
                <a:gd name="T78" fmla="*/ 279 w 351"/>
                <a:gd name="T79" fmla="*/ 306 h 1067"/>
                <a:gd name="T80" fmla="*/ 289 w 351"/>
                <a:gd name="T81" fmla="*/ 267 h 1067"/>
                <a:gd name="T82" fmla="*/ 263 w 351"/>
                <a:gd name="T83" fmla="*/ 241 h 1067"/>
                <a:gd name="T84" fmla="*/ 262 w 351"/>
                <a:gd name="T85" fmla="*/ 253 h 1067"/>
                <a:gd name="T86" fmla="*/ 251 w 351"/>
                <a:gd name="T87" fmla="*/ 292 h 1067"/>
                <a:gd name="T88" fmla="*/ 260 w 351"/>
                <a:gd name="T89" fmla="*/ 320 h 1067"/>
                <a:gd name="T90" fmla="*/ 228 w 351"/>
                <a:gd name="T91" fmla="*/ 379 h 1067"/>
                <a:gd name="T92" fmla="*/ 316 w 351"/>
                <a:gd name="T93" fmla="*/ 161 h 1067"/>
                <a:gd name="T94" fmla="*/ 303 w 351"/>
                <a:gd name="T95" fmla="*/ 138 h 1067"/>
                <a:gd name="T96" fmla="*/ 338 w 351"/>
                <a:gd name="T97" fmla="*/ 61 h 1067"/>
                <a:gd name="T98" fmla="*/ 309 w 351"/>
                <a:gd name="T99" fmla="*/ 54 h 1067"/>
                <a:gd name="T100" fmla="*/ 289 w 351"/>
                <a:gd name="T101" fmla="*/ 13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" h="1067">
                  <a:moveTo>
                    <a:pt x="0" y="1053"/>
                  </a:moveTo>
                  <a:lnTo>
                    <a:pt x="28" y="1067"/>
                  </a:lnTo>
                  <a:lnTo>
                    <a:pt x="43" y="1035"/>
                  </a:lnTo>
                  <a:lnTo>
                    <a:pt x="43" y="1039"/>
                  </a:lnTo>
                  <a:lnTo>
                    <a:pt x="49" y="1025"/>
                  </a:lnTo>
                  <a:lnTo>
                    <a:pt x="33" y="1018"/>
                  </a:lnTo>
                  <a:lnTo>
                    <a:pt x="47" y="1025"/>
                  </a:lnTo>
                  <a:lnTo>
                    <a:pt x="63" y="993"/>
                  </a:lnTo>
                  <a:lnTo>
                    <a:pt x="64" y="985"/>
                  </a:lnTo>
                  <a:lnTo>
                    <a:pt x="49" y="981"/>
                  </a:lnTo>
                  <a:lnTo>
                    <a:pt x="63" y="988"/>
                  </a:lnTo>
                  <a:lnTo>
                    <a:pt x="66" y="981"/>
                  </a:lnTo>
                  <a:lnTo>
                    <a:pt x="70" y="976"/>
                  </a:lnTo>
                  <a:lnTo>
                    <a:pt x="68" y="981"/>
                  </a:lnTo>
                  <a:lnTo>
                    <a:pt x="71" y="972"/>
                  </a:lnTo>
                  <a:lnTo>
                    <a:pt x="56" y="965"/>
                  </a:lnTo>
                  <a:lnTo>
                    <a:pt x="70" y="972"/>
                  </a:lnTo>
                  <a:lnTo>
                    <a:pt x="77" y="958"/>
                  </a:lnTo>
                  <a:lnTo>
                    <a:pt x="78" y="957"/>
                  </a:lnTo>
                  <a:lnTo>
                    <a:pt x="84" y="939"/>
                  </a:lnTo>
                  <a:lnTo>
                    <a:pt x="68" y="934"/>
                  </a:lnTo>
                  <a:lnTo>
                    <a:pt x="82" y="941"/>
                  </a:lnTo>
                  <a:lnTo>
                    <a:pt x="85" y="934"/>
                  </a:lnTo>
                  <a:lnTo>
                    <a:pt x="89" y="929"/>
                  </a:lnTo>
                  <a:lnTo>
                    <a:pt x="87" y="934"/>
                  </a:lnTo>
                  <a:lnTo>
                    <a:pt x="90" y="925"/>
                  </a:lnTo>
                  <a:lnTo>
                    <a:pt x="90" y="920"/>
                  </a:lnTo>
                  <a:lnTo>
                    <a:pt x="61" y="908"/>
                  </a:lnTo>
                  <a:lnTo>
                    <a:pt x="61" y="913"/>
                  </a:lnTo>
                  <a:lnTo>
                    <a:pt x="57" y="922"/>
                  </a:lnTo>
                  <a:lnTo>
                    <a:pt x="71" y="927"/>
                  </a:lnTo>
                  <a:lnTo>
                    <a:pt x="57" y="920"/>
                  </a:lnTo>
                  <a:lnTo>
                    <a:pt x="54" y="927"/>
                  </a:lnTo>
                  <a:lnTo>
                    <a:pt x="54" y="930"/>
                  </a:lnTo>
                  <a:lnTo>
                    <a:pt x="49" y="948"/>
                  </a:lnTo>
                  <a:lnTo>
                    <a:pt x="63" y="951"/>
                  </a:lnTo>
                  <a:lnTo>
                    <a:pt x="49" y="944"/>
                  </a:lnTo>
                  <a:lnTo>
                    <a:pt x="42" y="958"/>
                  </a:lnTo>
                  <a:lnTo>
                    <a:pt x="40" y="964"/>
                  </a:lnTo>
                  <a:lnTo>
                    <a:pt x="42" y="960"/>
                  </a:lnTo>
                  <a:lnTo>
                    <a:pt x="38" y="969"/>
                  </a:lnTo>
                  <a:lnTo>
                    <a:pt x="52" y="974"/>
                  </a:lnTo>
                  <a:lnTo>
                    <a:pt x="38" y="967"/>
                  </a:lnTo>
                  <a:lnTo>
                    <a:pt x="35" y="974"/>
                  </a:lnTo>
                  <a:lnTo>
                    <a:pt x="35" y="978"/>
                  </a:lnTo>
                  <a:lnTo>
                    <a:pt x="33" y="986"/>
                  </a:lnTo>
                  <a:lnTo>
                    <a:pt x="47" y="990"/>
                  </a:lnTo>
                  <a:lnTo>
                    <a:pt x="33" y="983"/>
                  </a:lnTo>
                  <a:lnTo>
                    <a:pt x="19" y="1011"/>
                  </a:lnTo>
                  <a:lnTo>
                    <a:pt x="17" y="1016"/>
                  </a:lnTo>
                  <a:lnTo>
                    <a:pt x="19" y="1012"/>
                  </a:lnTo>
                  <a:lnTo>
                    <a:pt x="14" y="1026"/>
                  </a:lnTo>
                  <a:lnTo>
                    <a:pt x="28" y="1032"/>
                  </a:lnTo>
                  <a:lnTo>
                    <a:pt x="14" y="1025"/>
                  </a:lnTo>
                  <a:lnTo>
                    <a:pt x="3" y="1046"/>
                  </a:lnTo>
                  <a:lnTo>
                    <a:pt x="0" y="1053"/>
                  </a:lnTo>
                  <a:close/>
                  <a:moveTo>
                    <a:pt x="90" y="834"/>
                  </a:moveTo>
                  <a:lnTo>
                    <a:pt x="120" y="847"/>
                  </a:lnTo>
                  <a:lnTo>
                    <a:pt x="124" y="840"/>
                  </a:lnTo>
                  <a:lnTo>
                    <a:pt x="131" y="822"/>
                  </a:lnTo>
                  <a:lnTo>
                    <a:pt x="129" y="824"/>
                  </a:lnTo>
                  <a:lnTo>
                    <a:pt x="131" y="819"/>
                  </a:lnTo>
                  <a:lnTo>
                    <a:pt x="132" y="808"/>
                  </a:lnTo>
                  <a:lnTo>
                    <a:pt x="117" y="805"/>
                  </a:lnTo>
                  <a:lnTo>
                    <a:pt x="132" y="812"/>
                  </a:lnTo>
                  <a:lnTo>
                    <a:pt x="139" y="794"/>
                  </a:lnTo>
                  <a:lnTo>
                    <a:pt x="138" y="798"/>
                  </a:lnTo>
                  <a:lnTo>
                    <a:pt x="143" y="782"/>
                  </a:lnTo>
                  <a:lnTo>
                    <a:pt x="150" y="763"/>
                  </a:lnTo>
                  <a:lnTo>
                    <a:pt x="148" y="765"/>
                  </a:lnTo>
                  <a:lnTo>
                    <a:pt x="150" y="761"/>
                  </a:lnTo>
                  <a:lnTo>
                    <a:pt x="152" y="752"/>
                  </a:lnTo>
                  <a:lnTo>
                    <a:pt x="136" y="749"/>
                  </a:lnTo>
                  <a:lnTo>
                    <a:pt x="152" y="754"/>
                  </a:lnTo>
                  <a:lnTo>
                    <a:pt x="159" y="733"/>
                  </a:lnTo>
                  <a:lnTo>
                    <a:pt x="143" y="728"/>
                  </a:lnTo>
                  <a:lnTo>
                    <a:pt x="159" y="735"/>
                  </a:lnTo>
                  <a:lnTo>
                    <a:pt x="162" y="726"/>
                  </a:lnTo>
                  <a:lnTo>
                    <a:pt x="160" y="730"/>
                  </a:lnTo>
                  <a:lnTo>
                    <a:pt x="169" y="704"/>
                  </a:lnTo>
                  <a:lnTo>
                    <a:pt x="167" y="707"/>
                  </a:lnTo>
                  <a:lnTo>
                    <a:pt x="169" y="702"/>
                  </a:lnTo>
                  <a:lnTo>
                    <a:pt x="169" y="693"/>
                  </a:lnTo>
                  <a:lnTo>
                    <a:pt x="139" y="688"/>
                  </a:lnTo>
                  <a:lnTo>
                    <a:pt x="139" y="697"/>
                  </a:lnTo>
                  <a:lnTo>
                    <a:pt x="153" y="698"/>
                  </a:lnTo>
                  <a:lnTo>
                    <a:pt x="139" y="693"/>
                  </a:lnTo>
                  <a:lnTo>
                    <a:pt x="132" y="714"/>
                  </a:lnTo>
                  <a:lnTo>
                    <a:pt x="146" y="719"/>
                  </a:lnTo>
                  <a:lnTo>
                    <a:pt x="132" y="714"/>
                  </a:lnTo>
                  <a:lnTo>
                    <a:pt x="129" y="723"/>
                  </a:lnTo>
                  <a:lnTo>
                    <a:pt x="131" y="718"/>
                  </a:lnTo>
                  <a:lnTo>
                    <a:pt x="122" y="744"/>
                  </a:lnTo>
                  <a:lnTo>
                    <a:pt x="122" y="742"/>
                  </a:lnTo>
                  <a:lnTo>
                    <a:pt x="122" y="745"/>
                  </a:lnTo>
                  <a:lnTo>
                    <a:pt x="120" y="754"/>
                  </a:lnTo>
                  <a:lnTo>
                    <a:pt x="134" y="758"/>
                  </a:lnTo>
                  <a:lnTo>
                    <a:pt x="120" y="752"/>
                  </a:lnTo>
                  <a:lnTo>
                    <a:pt x="113" y="772"/>
                  </a:lnTo>
                  <a:lnTo>
                    <a:pt x="110" y="782"/>
                  </a:lnTo>
                  <a:lnTo>
                    <a:pt x="124" y="787"/>
                  </a:lnTo>
                  <a:lnTo>
                    <a:pt x="110" y="782"/>
                  </a:lnTo>
                  <a:lnTo>
                    <a:pt x="103" y="800"/>
                  </a:lnTo>
                  <a:lnTo>
                    <a:pt x="103" y="796"/>
                  </a:lnTo>
                  <a:lnTo>
                    <a:pt x="103" y="803"/>
                  </a:lnTo>
                  <a:lnTo>
                    <a:pt x="101" y="814"/>
                  </a:lnTo>
                  <a:lnTo>
                    <a:pt x="115" y="815"/>
                  </a:lnTo>
                  <a:lnTo>
                    <a:pt x="101" y="810"/>
                  </a:lnTo>
                  <a:lnTo>
                    <a:pt x="94" y="827"/>
                  </a:lnTo>
                  <a:lnTo>
                    <a:pt x="90" y="834"/>
                  </a:lnTo>
                  <a:close/>
                  <a:moveTo>
                    <a:pt x="162" y="611"/>
                  </a:moveTo>
                  <a:lnTo>
                    <a:pt x="192" y="622"/>
                  </a:lnTo>
                  <a:lnTo>
                    <a:pt x="193" y="620"/>
                  </a:lnTo>
                  <a:lnTo>
                    <a:pt x="197" y="609"/>
                  </a:lnTo>
                  <a:lnTo>
                    <a:pt x="195" y="615"/>
                  </a:lnTo>
                  <a:lnTo>
                    <a:pt x="197" y="609"/>
                  </a:lnTo>
                  <a:lnTo>
                    <a:pt x="200" y="597"/>
                  </a:lnTo>
                  <a:lnTo>
                    <a:pt x="185" y="592"/>
                  </a:lnTo>
                  <a:lnTo>
                    <a:pt x="200" y="597"/>
                  </a:lnTo>
                  <a:lnTo>
                    <a:pt x="207" y="576"/>
                  </a:lnTo>
                  <a:lnTo>
                    <a:pt x="207" y="574"/>
                  </a:lnTo>
                  <a:lnTo>
                    <a:pt x="209" y="562"/>
                  </a:lnTo>
                  <a:lnTo>
                    <a:pt x="193" y="559"/>
                  </a:lnTo>
                  <a:lnTo>
                    <a:pt x="209" y="564"/>
                  </a:lnTo>
                  <a:lnTo>
                    <a:pt x="213" y="553"/>
                  </a:lnTo>
                  <a:lnTo>
                    <a:pt x="211" y="559"/>
                  </a:lnTo>
                  <a:lnTo>
                    <a:pt x="213" y="553"/>
                  </a:lnTo>
                  <a:lnTo>
                    <a:pt x="216" y="541"/>
                  </a:lnTo>
                  <a:lnTo>
                    <a:pt x="200" y="536"/>
                  </a:lnTo>
                  <a:lnTo>
                    <a:pt x="216" y="541"/>
                  </a:lnTo>
                  <a:lnTo>
                    <a:pt x="220" y="531"/>
                  </a:lnTo>
                  <a:lnTo>
                    <a:pt x="218" y="536"/>
                  </a:lnTo>
                  <a:lnTo>
                    <a:pt x="220" y="531"/>
                  </a:lnTo>
                  <a:lnTo>
                    <a:pt x="223" y="519"/>
                  </a:lnTo>
                  <a:lnTo>
                    <a:pt x="207" y="513"/>
                  </a:lnTo>
                  <a:lnTo>
                    <a:pt x="223" y="519"/>
                  </a:lnTo>
                  <a:lnTo>
                    <a:pt x="227" y="508"/>
                  </a:lnTo>
                  <a:lnTo>
                    <a:pt x="227" y="506"/>
                  </a:lnTo>
                  <a:lnTo>
                    <a:pt x="228" y="494"/>
                  </a:lnTo>
                  <a:lnTo>
                    <a:pt x="213" y="491"/>
                  </a:lnTo>
                  <a:lnTo>
                    <a:pt x="228" y="496"/>
                  </a:lnTo>
                  <a:lnTo>
                    <a:pt x="232" y="484"/>
                  </a:lnTo>
                  <a:lnTo>
                    <a:pt x="216" y="478"/>
                  </a:lnTo>
                  <a:lnTo>
                    <a:pt x="232" y="484"/>
                  </a:lnTo>
                  <a:lnTo>
                    <a:pt x="235" y="473"/>
                  </a:lnTo>
                  <a:lnTo>
                    <a:pt x="234" y="478"/>
                  </a:lnTo>
                  <a:lnTo>
                    <a:pt x="235" y="473"/>
                  </a:lnTo>
                  <a:lnTo>
                    <a:pt x="235" y="468"/>
                  </a:lnTo>
                  <a:lnTo>
                    <a:pt x="206" y="459"/>
                  </a:lnTo>
                  <a:lnTo>
                    <a:pt x="206" y="464"/>
                  </a:lnTo>
                  <a:lnTo>
                    <a:pt x="220" y="468"/>
                  </a:lnTo>
                  <a:lnTo>
                    <a:pt x="206" y="463"/>
                  </a:lnTo>
                  <a:lnTo>
                    <a:pt x="202" y="473"/>
                  </a:lnTo>
                  <a:lnTo>
                    <a:pt x="204" y="468"/>
                  </a:lnTo>
                  <a:lnTo>
                    <a:pt x="202" y="475"/>
                  </a:lnTo>
                  <a:lnTo>
                    <a:pt x="199" y="487"/>
                  </a:lnTo>
                  <a:lnTo>
                    <a:pt x="197" y="491"/>
                  </a:lnTo>
                  <a:lnTo>
                    <a:pt x="197" y="489"/>
                  </a:lnTo>
                  <a:lnTo>
                    <a:pt x="195" y="501"/>
                  </a:lnTo>
                  <a:lnTo>
                    <a:pt x="211" y="503"/>
                  </a:lnTo>
                  <a:lnTo>
                    <a:pt x="197" y="498"/>
                  </a:lnTo>
                  <a:lnTo>
                    <a:pt x="193" y="508"/>
                  </a:lnTo>
                  <a:lnTo>
                    <a:pt x="195" y="503"/>
                  </a:lnTo>
                  <a:lnTo>
                    <a:pt x="193" y="510"/>
                  </a:lnTo>
                  <a:lnTo>
                    <a:pt x="190" y="522"/>
                  </a:lnTo>
                  <a:lnTo>
                    <a:pt x="204" y="526"/>
                  </a:lnTo>
                  <a:lnTo>
                    <a:pt x="190" y="520"/>
                  </a:lnTo>
                  <a:lnTo>
                    <a:pt x="186" y="531"/>
                  </a:lnTo>
                  <a:lnTo>
                    <a:pt x="188" y="526"/>
                  </a:lnTo>
                  <a:lnTo>
                    <a:pt x="186" y="532"/>
                  </a:lnTo>
                  <a:lnTo>
                    <a:pt x="183" y="545"/>
                  </a:lnTo>
                  <a:lnTo>
                    <a:pt x="197" y="548"/>
                  </a:lnTo>
                  <a:lnTo>
                    <a:pt x="183" y="543"/>
                  </a:lnTo>
                  <a:lnTo>
                    <a:pt x="180" y="553"/>
                  </a:lnTo>
                  <a:lnTo>
                    <a:pt x="178" y="557"/>
                  </a:lnTo>
                  <a:lnTo>
                    <a:pt x="176" y="569"/>
                  </a:lnTo>
                  <a:lnTo>
                    <a:pt x="192" y="571"/>
                  </a:lnTo>
                  <a:lnTo>
                    <a:pt x="178" y="566"/>
                  </a:lnTo>
                  <a:lnTo>
                    <a:pt x="171" y="587"/>
                  </a:lnTo>
                  <a:lnTo>
                    <a:pt x="173" y="581"/>
                  </a:lnTo>
                  <a:lnTo>
                    <a:pt x="171" y="588"/>
                  </a:lnTo>
                  <a:lnTo>
                    <a:pt x="167" y="601"/>
                  </a:lnTo>
                  <a:lnTo>
                    <a:pt x="181" y="604"/>
                  </a:lnTo>
                  <a:lnTo>
                    <a:pt x="167" y="599"/>
                  </a:lnTo>
                  <a:lnTo>
                    <a:pt x="164" y="609"/>
                  </a:lnTo>
                  <a:lnTo>
                    <a:pt x="162" y="611"/>
                  </a:lnTo>
                  <a:close/>
                  <a:moveTo>
                    <a:pt x="227" y="386"/>
                  </a:moveTo>
                  <a:lnTo>
                    <a:pt x="258" y="391"/>
                  </a:lnTo>
                  <a:lnTo>
                    <a:pt x="258" y="386"/>
                  </a:lnTo>
                  <a:lnTo>
                    <a:pt x="242" y="382"/>
                  </a:lnTo>
                  <a:lnTo>
                    <a:pt x="258" y="388"/>
                  </a:lnTo>
                  <a:lnTo>
                    <a:pt x="272" y="339"/>
                  </a:lnTo>
                  <a:lnTo>
                    <a:pt x="270" y="344"/>
                  </a:lnTo>
                  <a:lnTo>
                    <a:pt x="277" y="316"/>
                  </a:lnTo>
                  <a:lnTo>
                    <a:pt x="276" y="323"/>
                  </a:lnTo>
                  <a:lnTo>
                    <a:pt x="277" y="311"/>
                  </a:lnTo>
                  <a:lnTo>
                    <a:pt x="262" y="307"/>
                  </a:lnTo>
                  <a:lnTo>
                    <a:pt x="277" y="313"/>
                  </a:lnTo>
                  <a:lnTo>
                    <a:pt x="281" y="300"/>
                  </a:lnTo>
                  <a:lnTo>
                    <a:pt x="279" y="306"/>
                  </a:lnTo>
                  <a:lnTo>
                    <a:pt x="284" y="285"/>
                  </a:lnTo>
                  <a:lnTo>
                    <a:pt x="269" y="281"/>
                  </a:lnTo>
                  <a:lnTo>
                    <a:pt x="284" y="286"/>
                  </a:lnTo>
                  <a:lnTo>
                    <a:pt x="291" y="262"/>
                  </a:lnTo>
                  <a:lnTo>
                    <a:pt x="289" y="267"/>
                  </a:lnTo>
                  <a:lnTo>
                    <a:pt x="296" y="239"/>
                  </a:lnTo>
                  <a:lnTo>
                    <a:pt x="295" y="246"/>
                  </a:lnTo>
                  <a:lnTo>
                    <a:pt x="296" y="236"/>
                  </a:lnTo>
                  <a:lnTo>
                    <a:pt x="265" y="231"/>
                  </a:lnTo>
                  <a:lnTo>
                    <a:pt x="263" y="241"/>
                  </a:lnTo>
                  <a:lnTo>
                    <a:pt x="279" y="243"/>
                  </a:lnTo>
                  <a:lnTo>
                    <a:pt x="265" y="239"/>
                  </a:lnTo>
                  <a:lnTo>
                    <a:pt x="262" y="253"/>
                  </a:lnTo>
                  <a:lnTo>
                    <a:pt x="276" y="257"/>
                  </a:lnTo>
                  <a:lnTo>
                    <a:pt x="262" y="253"/>
                  </a:lnTo>
                  <a:lnTo>
                    <a:pt x="255" y="278"/>
                  </a:lnTo>
                  <a:lnTo>
                    <a:pt x="256" y="271"/>
                  </a:lnTo>
                  <a:lnTo>
                    <a:pt x="251" y="292"/>
                  </a:lnTo>
                  <a:lnTo>
                    <a:pt x="265" y="295"/>
                  </a:lnTo>
                  <a:lnTo>
                    <a:pt x="251" y="292"/>
                  </a:lnTo>
                  <a:lnTo>
                    <a:pt x="248" y="304"/>
                  </a:lnTo>
                  <a:lnTo>
                    <a:pt x="246" y="307"/>
                  </a:lnTo>
                  <a:lnTo>
                    <a:pt x="246" y="306"/>
                  </a:lnTo>
                  <a:lnTo>
                    <a:pt x="244" y="318"/>
                  </a:lnTo>
                  <a:lnTo>
                    <a:pt x="260" y="320"/>
                  </a:lnTo>
                  <a:lnTo>
                    <a:pt x="246" y="316"/>
                  </a:lnTo>
                  <a:lnTo>
                    <a:pt x="242" y="330"/>
                  </a:lnTo>
                  <a:lnTo>
                    <a:pt x="256" y="334"/>
                  </a:lnTo>
                  <a:lnTo>
                    <a:pt x="242" y="330"/>
                  </a:lnTo>
                  <a:lnTo>
                    <a:pt x="228" y="379"/>
                  </a:lnTo>
                  <a:lnTo>
                    <a:pt x="227" y="382"/>
                  </a:lnTo>
                  <a:lnTo>
                    <a:pt x="227" y="381"/>
                  </a:lnTo>
                  <a:lnTo>
                    <a:pt x="227" y="386"/>
                  </a:lnTo>
                  <a:close/>
                  <a:moveTo>
                    <a:pt x="284" y="155"/>
                  </a:moveTo>
                  <a:lnTo>
                    <a:pt x="316" y="161"/>
                  </a:lnTo>
                  <a:lnTo>
                    <a:pt x="316" y="155"/>
                  </a:lnTo>
                  <a:lnTo>
                    <a:pt x="300" y="152"/>
                  </a:lnTo>
                  <a:lnTo>
                    <a:pt x="316" y="155"/>
                  </a:lnTo>
                  <a:lnTo>
                    <a:pt x="319" y="142"/>
                  </a:lnTo>
                  <a:lnTo>
                    <a:pt x="303" y="138"/>
                  </a:lnTo>
                  <a:lnTo>
                    <a:pt x="319" y="143"/>
                  </a:lnTo>
                  <a:lnTo>
                    <a:pt x="323" y="131"/>
                  </a:lnTo>
                  <a:lnTo>
                    <a:pt x="321" y="136"/>
                  </a:lnTo>
                  <a:lnTo>
                    <a:pt x="333" y="87"/>
                  </a:lnTo>
                  <a:lnTo>
                    <a:pt x="338" y="61"/>
                  </a:lnTo>
                  <a:lnTo>
                    <a:pt x="349" y="19"/>
                  </a:lnTo>
                  <a:lnTo>
                    <a:pt x="351" y="7"/>
                  </a:lnTo>
                  <a:lnTo>
                    <a:pt x="321" y="0"/>
                  </a:lnTo>
                  <a:lnTo>
                    <a:pt x="319" y="12"/>
                  </a:lnTo>
                  <a:lnTo>
                    <a:pt x="309" y="54"/>
                  </a:lnTo>
                  <a:lnTo>
                    <a:pt x="303" y="80"/>
                  </a:lnTo>
                  <a:lnTo>
                    <a:pt x="293" y="122"/>
                  </a:lnTo>
                  <a:lnTo>
                    <a:pt x="307" y="126"/>
                  </a:lnTo>
                  <a:lnTo>
                    <a:pt x="293" y="122"/>
                  </a:lnTo>
                  <a:lnTo>
                    <a:pt x="289" y="135"/>
                  </a:lnTo>
                  <a:lnTo>
                    <a:pt x="291" y="128"/>
                  </a:lnTo>
                  <a:lnTo>
                    <a:pt x="284" y="155"/>
                  </a:lnTo>
                  <a:lnTo>
                    <a:pt x="284" y="150"/>
                  </a:lnTo>
                  <a:lnTo>
                    <a:pt x="284" y="15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Freeform 247"/>
            <p:cNvSpPr>
              <a:spLocks noEditPoints="1"/>
            </p:cNvSpPr>
            <p:nvPr/>
          </p:nvSpPr>
          <p:spPr bwMode="auto">
            <a:xfrm>
              <a:off x="2812" y="1431"/>
              <a:ext cx="170" cy="536"/>
            </a:xfrm>
            <a:custGeom>
              <a:avLst/>
              <a:gdLst>
                <a:gd name="T0" fmla="*/ 42 w 340"/>
                <a:gd name="T1" fmla="*/ 1017 h 1071"/>
                <a:gd name="T2" fmla="*/ 49 w 340"/>
                <a:gd name="T3" fmla="*/ 991 h 1071"/>
                <a:gd name="T4" fmla="*/ 63 w 340"/>
                <a:gd name="T5" fmla="*/ 933 h 1071"/>
                <a:gd name="T6" fmla="*/ 47 w 340"/>
                <a:gd name="T7" fmla="*/ 930 h 1071"/>
                <a:gd name="T8" fmla="*/ 19 w 340"/>
                <a:gd name="T9" fmla="*/ 982 h 1071"/>
                <a:gd name="T10" fmla="*/ 12 w 340"/>
                <a:gd name="T11" fmla="*/ 1010 h 1071"/>
                <a:gd name="T12" fmla="*/ 84 w 340"/>
                <a:gd name="T13" fmla="*/ 841 h 1071"/>
                <a:gd name="T14" fmla="*/ 87 w 340"/>
                <a:gd name="T15" fmla="*/ 822 h 1071"/>
                <a:gd name="T16" fmla="*/ 82 w 340"/>
                <a:gd name="T17" fmla="*/ 778 h 1071"/>
                <a:gd name="T18" fmla="*/ 101 w 340"/>
                <a:gd name="T19" fmla="*/ 769 h 1071"/>
                <a:gd name="T20" fmla="*/ 110 w 340"/>
                <a:gd name="T21" fmla="*/ 727 h 1071"/>
                <a:gd name="T22" fmla="*/ 112 w 340"/>
                <a:gd name="T23" fmla="*/ 722 h 1071"/>
                <a:gd name="T24" fmla="*/ 91 w 340"/>
                <a:gd name="T25" fmla="*/ 680 h 1071"/>
                <a:gd name="T26" fmla="*/ 80 w 340"/>
                <a:gd name="T27" fmla="*/ 720 h 1071"/>
                <a:gd name="T28" fmla="*/ 77 w 340"/>
                <a:gd name="T29" fmla="*/ 736 h 1071"/>
                <a:gd name="T30" fmla="*/ 68 w 340"/>
                <a:gd name="T31" fmla="*/ 775 h 1071"/>
                <a:gd name="T32" fmla="*/ 56 w 340"/>
                <a:gd name="T33" fmla="*/ 818 h 1071"/>
                <a:gd name="T34" fmla="*/ 54 w 340"/>
                <a:gd name="T35" fmla="*/ 834 h 1071"/>
                <a:gd name="T36" fmla="*/ 138 w 340"/>
                <a:gd name="T37" fmla="*/ 612 h 1071"/>
                <a:gd name="T38" fmla="*/ 145 w 340"/>
                <a:gd name="T39" fmla="*/ 584 h 1071"/>
                <a:gd name="T40" fmla="*/ 162 w 340"/>
                <a:gd name="T41" fmla="*/ 516 h 1071"/>
                <a:gd name="T42" fmla="*/ 164 w 340"/>
                <a:gd name="T43" fmla="*/ 507 h 1071"/>
                <a:gd name="T44" fmla="*/ 174 w 340"/>
                <a:gd name="T45" fmla="*/ 473 h 1071"/>
                <a:gd name="T46" fmla="*/ 162 w 340"/>
                <a:gd name="T47" fmla="*/ 453 h 1071"/>
                <a:gd name="T48" fmla="*/ 148 w 340"/>
                <a:gd name="T49" fmla="*/ 450 h 1071"/>
                <a:gd name="T50" fmla="*/ 145 w 340"/>
                <a:gd name="T51" fmla="*/ 464 h 1071"/>
                <a:gd name="T52" fmla="*/ 133 w 340"/>
                <a:gd name="T53" fmla="*/ 507 h 1071"/>
                <a:gd name="T54" fmla="*/ 133 w 340"/>
                <a:gd name="T55" fmla="*/ 513 h 1071"/>
                <a:gd name="T56" fmla="*/ 115 w 340"/>
                <a:gd name="T57" fmla="*/ 572 h 1071"/>
                <a:gd name="T58" fmla="*/ 110 w 340"/>
                <a:gd name="T59" fmla="*/ 602 h 1071"/>
                <a:gd name="T60" fmla="*/ 201 w 340"/>
                <a:gd name="T61" fmla="*/ 377 h 1071"/>
                <a:gd name="T62" fmla="*/ 208 w 340"/>
                <a:gd name="T63" fmla="*/ 354 h 1071"/>
                <a:gd name="T64" fmla="*/ 216 w 340"/>
                <a:gd name="T65" fmla="*/ 322 h 1071"/>
                <a:gd name="T66" fmla="*/ 204 w 340"/>
                <a:gd name="T67" fmla="*/ 305 h 1071"/>
                <a:gd name="T68" fmla="*/ 223 w 340"/>
                <a:gd name="T69" fmla="*/ 302 h 1071"/>
                <a:gd name="T70" fmla="*/ 229 w 340"/>
                <a:gd name="T71" fmla="*/ 279 h 1071"/>
                <a:gd name="T72" fmla="*/ 223 w 340"/>
                <a:gd name="T73" fmla="*/ 244 h 1071"/>
                <a:gd name="T74" fmla="*/ 242 w 340"/>
                <a:gd name="T75" fmla="*/ 240 h 1071"/>
                <a:gd name="T76" fmla="*/ 227 w 340"/>
                <a:gd name="T77" fmla="*/ 235 h 1071"/>
                <a:gd name="T78" fmla="*/ 199 w 340"/>
                <a:gd name="T79" fmla="*/ 270 h 1071"/>
                <a:gd name="T80" fmla="*/ 211 w 340"/>
                <a:gd name="T81" fmla="*/ 286 h 1071"/>
                <a:gd name="T82" fmla="*/ 190 w 340"/>
                <a:gd name="T83" fmla="*/ 300 h 1071"/>
                <a:gd name="T84" fmla="*/ 201 w 340"/>
                <a:gd name="T85" fmla="*/ 317 h 1071"/>
                <a:gd name="T86" fmla="*/ 176 w 340"/>
                <a:gd name="T87" fmla="*/ 349 h 1071"/>
                <a:gd name="T88" fmla="*/ 173 w 340"/>
                <a:gd name="T89" fmla="*/ 361 h 1071"/>
                <a:gd name="T90" fmla="*/ 270 w 340"/>
                <a:gd name="T91" fmla="*/ 157 h 1071"/>
                <a:gd name="T92" fmla="*/ 276 w 340"/>
                <a:gd name="T93" fmla="*/ 144 h 1071"/>
                <a:gd name="T94" fmla="*/ 265 w 340"/>
                <a:gd name="T95" fmla="*/ 129 h 1071"/>
                <a:gd name="T96" fmla="*/ 270 w 340"/>
                <a:gd name="T97" fmla="*/ 113 h 1071"/>
                <a:gd name="T98" fmla="*/ 305 w 340"/>
                <a:gd name="T99" fmla="*/ 78 h 1071"/>
                <a:gd name="T100" fmla="*/ 297 w 340"/>
                <a:gd name="T101" fmla="*/ 59 h 1071"/>
                <a:gd name="T102" fmla="*/ 318 w 340"/>
                <a:gd name="T103" fmla="*/ 54 h 1071"/>
                <a:gd name="T104" fmla="*/ 331 w 340"/>
                <a:gd name="T105" fmla="*/ 33 h 1071"/>
                <a:gd name="T106" fmla="*/ 340 w 340"/>
                <a:gd name="T107" fmla="*/ 20 h 1071"/>
                <a:gd name="T108" fmla="*/ 316 w 340"/>
                <a:gd name="T109" fmla="*/ 0 h 1071"/>
                <a:gd name="T110" fmla="*/ 305 w 340"/>
                <a:gd name="T111" fmla="*/ 15 h 1071"/>
                <a:gd name="T112" fmla="*/ 291 w 340"/>
                <a:gd name="T113" fmla="*/ 38 h 1071"/>
                <a:gd name="T114" fmla="*/ 288 w 340"/>
                <a:gd name="T115" fmla="*/ 45 h 1071"/>
                <a:gd name="T116" fmla="*/ 276 w 340"/>
                <a:gd name="T117" fmla="*/ 68 h 1071"/>
                <a:gd name="T118" fmla="*/ 256 w 340"/>
                <a:gd name="T119" fmla="*/ 106 h 1071"/>
                <a:gd name="T120" fmla="*/ 255 w 340"/>
                <a:gd name="T121" fmla="*/ 115 h 1071"/>
                <a:gd name="T122" fmla="*/ 248 w 340"/>
                <a:gd name="T123" fmla="*/ 132 h 1071"/>
                <a:gd name="T124" fmla="*/ 242 w 340"/>
                <a:gd name="T125" fmla="*/ 143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1071">
                  <a:moveTo>
                    <a:pt x="0" y="1064"/>
                  </a:moveTo>
                  <a:lnTo>
                    <a:pt x="30" y="1071"/>
                  </a:lnTo>
                  <a:lnTo>
                    <a:pt x="33" y="1057"/>
                  </a:lnTo>
                  <a:lnTo>
                    <a:pt x="42" y="1017"/>
                  </a:lnTo>
                  <a:lnTo>
                    <a:pt x="45" y="1001"/>
                  </a:lnTo>
                  <a:lnTo>
                    <a:pt x="30" y="998"/>
                  </a:lnTo>
                  <a:lnTo>
                    <a:pt x="45" y="1003"/>
                  </a:lnTo>
                  <a:lnTo>
                    <a:pt x="49" y="991"/>
                  </a:lnTo>
                  <a:lnTo>
                    <a:pt x="47" y="996"/>
                  </a:lnTo>
                  <a:lnTo>
                    <a:pt x="63" y="933"/>
                  </a:lnTo>
                  <a:lnTo>
                    <a:pt x="61" y="937"/>
                  </a:lnTo>
                  <a:lnTo>
                    <a:pt x="63" y="933"/>
                  </a:lnTo>
                  <a:lnTo>
                    <a:pt x="64" y="916"/>
                  </a:lnTo>
                  <a:lnTo>
                    <a:pt x="35" y="911"/>
                  </a:lnTo>
                  <a:lnTo>
                    <a:pt x="33" y="928"/>
                  </a:lnTo>
                  <a:lnTo>
                    <a:pt x="47" y="930"/>
                  </a:lnTo>
                  <a:lnTo>
                    <a:pt x="33" y="926"/>
                  </a:lnTo>
                  <a:lnTo>
                    <a:pt x="19" y="982"/>
                  </a:lnTo>
                  <a:lnTo>
                    <a:pt x="33" y="986"/>
                  </a:lnTo>
                  <a:lnTo>
                    <a:pt x="19" y="982"/>
                  </a:lnTo>
                  <a:lnTo>
                    <a:pt x="16" y="994"/>
                  </a:lnTo>
                  <a:lnTo>
                    <a:pt x="16" y="991"/>
                  </a:lnTo>
                  <a:lnTo>
                    <a:pt x="16" y="994"/>
                  </a:lnTo>
                  <a:lnTo>
                    <a:pt x="12" y="1010"/>
                  </a:lnTo>
                  <a:lnTo>
                    <a:pt x="3" y="1050"/>
                  </a:lnTo>
                  <a:lnTo>
                    <a:pt x="0" y="1064"/>
                  </a:lnTo>
                  <a:close/>
                  <a:moveTo>
                    <a:pt x="54" y="834"/>
                  </a:moveTo>
                  <a:lnTo>
                    <a:pt x="84" y="841"/>
                  </a:lnTo>
                  <a:lnTo>
                    <a:pt x="85" y="837"/>
                  </a:lnTo>
                  <a:lnTo>
                    <a:pt x="85" y="832"/>
                  </a:lnTo>
                  <a:lnTo>
                    <a:pt x="85" y="836"/>
                  </a:lnTo>
                  <a:lnTo>
                    <a:pt x="87" y="822"/>
                  </a:lnTo>
                  <a:lnTo>
                    <a:pt x="71" y="820"/>
                  </a:lnTo>
                  <a:lnTo>
                    <a:pt x="87" y="823"/>
                  </a:lnTo>
                  <a:lnTo>
                    <a:pt x="98" y="782"/>
                  </a:lnTo>
                  <a:lnTo>
                    <a:pt x="82" y="778"/>
                  </a:lnTo>
                  <a:lnTo>
                    <a:pt x="98" y="783"/>
                  </a:lnTo>
                  <a:lnTo>
                    <a:pt x="101" y="771"/>
                  </a:lnTo>
                  <a:lnTo>
                    <a:pt x="99" y="773"/>
                  </a:lnTo>
                  <a:lnTo>
                    <a:pt x="101" y="769"/>
                  </a:lnTo>
                  <a:lnTo>
                    <a:pt x="106" y="741"/>
                  </a:lnTo>
                  <a:lnTo>
                    <a:pt x="91" y="738"/>
                  </a:lnTo>
                  <a:lnTo>
                    <a:pt x="106" y="741"/>
                  </a:lnTo>
                  <a:lnTo>
                    <a:pt x="110" y="727"/>
                  </a:lnTo>
                  <a:lnTo>
                    <a:pt x="94" y="724"/>
                  </a:lnTo>
                  <a:lnTo>
                    <a:pt x="110" y="729"/>
                  </a:lnTo>
                  <a:lnTo>
                    <a:pt x="113" y="717"/>
                  </a:lnTo>
                  <a:lnTo>
                    <a:pt x="112" y="722"/>
                  </a:lnTo>
                  <a:lnTo>
                    <a:pt x="120" y="687"/>
                  </a:lnTo>
                  <a:lnTo>
                    <a:pt x="120" y="686"/>
                  </a:lnTo>
                  <a:lnTo>
                    <a:pt x="91" y="679"/>
                  </a:lnTo>
                  <a:lnTo>
                    <a:pt x="91" y="680"/>
                  </a:lnTo>
                  <a:lnTo>
                    <a:pt x="84" y="708"/>
                  </a:lnTo>
                  <a:lnTo>
                    <a:pt x="98" y="712"/>
                  </a:lnTo>
                  <a:lnTo>
                    <a:pt x="84" y="708"/>
                  </a:lnTo>
                  <a:lnTo>
                    <a:pt x="80" y="720"/>
                  </a:lnTo>
                  <a:lnTo>
                    <a:pt x="82" y="713"/>
                  </a:lnTo>
                  <a:lnTo>
                    <a:pt x="77" y="734"/>
                  </a:lnTo>
                  <a:lnTo>
                    <a:pt x="77" y="733"/>
                  </a:lnTo>
                  <a:lnTo>
                    <a:pt x="77" y="736"/>
                  </a:lnTo>
                  <a:lnTo>
                    <a:pt x="71" y="764"/>
                  </a:lnTo>
                  <a:lnTo>
                    <a:pt x="85" y="766"/>
                  </a:lnTo>
                  <a:lnTo>
                    <a:pt x="71" y="762"/>
                  </a:lnTo>
                  <a:lnTo>
                    <a:pt x="68" y="775"/>
                  </a:lnTo>
                  <a:lnTo>
                    <a:pt x="70" y="768"/>
                  </a:lnTo>
                  <a:lnTo>
                    <a:pt x="57" y="816"/>
                  </a:lnTo>
                  <a:lnTo>
                    <a:pt x="56" y="822"/>
                  </a:lnTo>
                  <a:lnTo>
                    <a:pt x="56" y="818"/>
                  </a:lnTo>
                  <a:lnTo>
                    <a:pt x="54" y="832"/>
                  </a:lnTo>
                  <a:lnTo>
                    <a:pt x="70" y="834"/>
                  </a:lnTo>
                  <a:lnTo>
                    <a:pt x="56" y="830"/>
                  </a:lnTo>
                  <a:lnTo>
                    <a:pt x="54" y="834"/>
                  </a:lnTo>
                  <a:close/>
                  <a:moveTo>
                    <a:pt x="108" y="602"/>
                  </a:moveTo>
                  <a:lnTo>
                    <a:pt x="138" y="610"/>
                  </a:lnTo>
                  <a:lnTo>
                    <a:pt x="139" y="610"/>
                  </a:lnTo>
                  <a:lnTo>
                    <a:pt x="138" y="612"/>
                  </a:lnTo>
                  <a:lnTo>
                    <a:pt x="139" y="609"/>
                  </a:lnTo>
                  <a:lnTo>
                    <a:pt x="145" y="583"/>
                  </a:lnTo>
                  <a:lnTo>
                    <a:pt x="129" y="579"/>
                  </a:lnTo>
                  <a:lnTo>
                    <a:pt x="145" y="584"/>
                  </a:lnTo>
                  <a:lnTo>
                    <a:pt x="148" y="572"/>
                  </a:lnTo>
                  <a:lnTo>
                    <a:pt x="155" y="546"/>
                  </a:lnTo>
                  <a:lnTo>
                    <a:pt x="162" y="521"/>
                  </a:lnTo>
                  <a:lnTo>
                    <a:pt x="162" y="516"/>
                  </a:lnTo>
                  <a:lnTo>
                    <a:pt x="162" y="520"/>
                  </a:lnTo>
                  <a:lnTo>
                    <a:pt x="164" y="507"/>
                  </a:lnTo>
                  <a:lnTo>
                    <a:pt x="148" y="504"/>
                  </a:lnTo>
                  <a:lnTo>
                    <a:pt x="164" y="507"/>
                  </a:lnTo>
                  <a:lnTo>
                    <a:pt x="167" y="494"/>
                  </a:lnTo>
                  <a:lnTo>
                    <a:pt x="152" y="490"/>
                  </a:lnTo>
                  <a:lnTo>
                    <a:pt x="167" y="495"/>
                  </a:lnTo>
                  <a:lnTo>
                    <a:pt x="174" y="473"/>
                  </a:lnTo>
                  <a:lnTo>
                    <a:pt x="173" y="476"/>
                  </a:lnTo>
                  <a:lnTo>
                    <a:pt x="174" y="471"/>
                  </a:lnTo>
                  <a:lnTo>
                    <a:pt x="178" y="457"/>
                  </a:lnTo>
                  <a:lnTo>
                    <a:pt x="162" y="453"/>
                  </a:lnTo>
                  <a:lnTo>
                    <a:pt x="178" y="459"/>
                  </a:lnTo>
                  <a:lnTo>
                    <a:pt x="178" y="457"/>
                  </a:lnTo>
                  <a:lnTo>
                    <a:pt x="148" y="448"/>
                  </a:lnTo>
                  <a:lnTo>
                    <a:pt x="148" y="450"/>
                  </a:lnTo>
                  <a:lnTo>
                    <a:pt x="150" y="443"/>
                  </a:lnTo>
                  <a:lnTo>
                    <a:pt x="145" y="464"/>
                  </a:lnTo>
                  <a:lnTo>
                    <a:pt x="159" y="467"/>
                  </a:lnTo>
                  <a:lnTo>
                    <a:pt x="145" y="464"/>
                  </a:lnTo>
                  <a:lnTo>
                    <a:pt x="138" y="487"/>
                  </a:lnTo>
                  <a:lnTo>
                    <a:pt x="138" y="481"/>
                  </a:lnTo>
                  <a:lnTo>
                    <a:pt x="138" y="487"/>
                  </a:lnTo>
                  <a:lnTo>
                    <a:pt x="133" y="507"/>
                  </a:lnTo>
                  <a:lnTo>
                    <a:pt x="133" y="502"/>
                  </a:lnTo>
                  <a:lnTo>
                    <a:pt x="131" y="514"/>
                  </a:lnTo>
                  <a:lnTo>
                    <a:pt x="146" y="516"/>
                  </a:lnTo>
                  <a:lnTo>
                    <a:pt x="133" y="513"/>
                  </a:lnTo>
                  <a:lnTo>
                    <a:pt x="126" y="537"/>
                  </a:lnTo>
                  <a:lnTo>
                    <a:pt x="119" y="563"/>
                  </a:lnTo>
                  <a:lnTo>
                    <a:pt x="115" y="576"/>
                  </a:lnTo>
                  <a:lnTo>
                    <a:pt x="115" y="572"/>
                  </a:lnTo>
                  <a:lnTo>
                    <a:pt x="115" y="576"/>
                  </a:lnTo>
                  <a:lnTo>
                    <a:pt x="110" y="602"/>
                  </a:lnTo>
                  <a:lnTo>
                    <a:pt x="124" y="605"/>
                  </a:lnTo>
                  <a:lnTo>
                    <a:pt x="110" y="602"/>
                  </a:lnTo>
                  <a:lnTo>
                    <a:pt x="108" y="602"/>
                  </a:lnTo>
                  <a:close/>
                  <a:moveTo>
                    <a:pt x="169" y="373"/>
                  </a:moveTo>
                  <a:lnTo>
                    <a:pt x="199" y="382"/>
                  </a:lnTo>
                  <a:lnTo>
                    <a:pt x="201" y="377"/>
                  </a:lnTo>
                  <a:lnTo>
                    <a:pt x="185" y="371"/>
                  </a:lnTo>
                  <a:lnTo>
                    <a:pt x="201" y="377"/>
                  </a:lnTo>
                  <a:lnTo>
                    <a:pt x="208" y="356"/>
                  </a:lnTo>
                  <a:lnTo>
                    <a:pt x="208" y="354"/>
                  </a:lnTo>
                  <a:lnTo>
                    <a:pt x="209" y="342"/>
                  </a:lnTo>
                  <a:lnTo>
                    <a:pt x="194" y="338"/>
                  </a:lnTo>
                  <a:lnTo>
                    <a:pt x="209" y="343"/>
                  </a:lnTo>
                  <a:lnTo>
                    <a:pt x="216" y="322"/>
                  </a:lnTo>
                  <a:lnTo>
                    <a:pt x="215" y="328"/>
                  </a:lnTo>
                  <a:lnTo>
                    <a:pt x="216" y="322"/>
                  </a:lnTo>
                  <a:lnTo>
                    <a:pt x="220" y="310"/>
                  </a:lnTo>
                  <a:lnTo>
                    <a:pt x="204" y="305"/>
                  </a:lnTo>
                  <a:lnTo>
                    <a:pt x="220" y="310"/>
                  </a:lnTo>
                  <a:lnTo>
                    <a:pt x="223" y="300"/>
                  </a:lnTo>
                  <a:lnTo>
                    <a:pt x="208" y="295"/>
                  </a:lnTo>
                  <a:lnTo>
                    <a:pt x="223" y="302"/>
                  </a:lnTo>
                  <a:lnTo>
                    <a:pt x="227" y="293"/>
                  </a:lnTo>
                  <a:lnTo>
                    <a:pt x="225" y="295"/>
                  </a:lnTo>
                  <a:lnTo>
                    <a:pt x="227" y="289"/>
                  </a:lnTo>
                  <a:lnTo>
                    <a:pt x="229" y="279"/>
                  </a:lnTo>
                  <a:lnTo>
                    <a:pt x="213" y="275"/>
                  </a:lnTo>
                  <a:lnTo>
                    <a:pt x="229" y="281"/>
                  </a:lnTo>
                  <a:lnTo>
                    <a:pt x="239" y="249"/>
                  </a:lnTo>
                  <a:lnTo>
                    <a:pt x="223" y="244"/>
                  </a:lnTo>
                  <a:lnTo>
                    <a:pt x="239" y="251"/>
                  </a:lnTo>
                  <a:lnTo>
                    <a:pt x="242" y="242"/>
                  </a:lnTo>
                  <a:lnTo>
                    <a:pt x="241" y="246"/>
                  </a:lnTo>
                  <a:lnTo>
                    <a:pt x="242" y="240"/>
                  </a:lnTo>
                  <a:lnTo>
                    <a:pt x="244" y="230"/>
                  </a:lnTo>
                  <a:lnTo>
                    <a:pt x="215" y="221"/>
                  </a:lnTo>
                  <a:lnTo>
                    <a:pt x="213" y="232"/>
                  </a:lnTo>
                  <a:lnTo>
                    <a:pt x="227" y="235"/>
                  </a:lnTo>
                  <a:lnTo>
                    <a:pt x="213" y="230"/>
                  </a:lnTo>
                  <a:lnTo>
                    <a:pt x="209" y="239"/>
                  </a:lnTo>
                  <a:lnTo>
                    <a:pt x="211" y="233"/>
                  </a:lnTo>
                  <a:lnTo>
                    <a:pt x="199" y="270"/>
                  </a:lnTo>
                  <a:lnTo>
                    <a:pt x="199" y="268"/>
                  </a:lnTo>
                  <a:lnTo>
                    <a:pt x="199" y="274"/>
                  </a:lnTo>
                  <a:lnTo>
                    <a:pt x="197" y="284"/>
                  </a:lnTo>
                  <a:lnTo>
                    <a:pt x="211" y="286"/>
                  </a:lnTo>
                  <a:lnTo>
                    <a:pt x="197" y="281"/>
                  </a:lnTo>
                  <a:lnTo>
                    <a:pt x="194" y="289"/>
                  </a:lnTo>
                  <a:lnTo>
                    <a:pt x="195" y="284"/>
                  </a:lnTo>
                  <a:lnTo>
                    <a:pt x="190" y="300"/>
                  </a:lnTo>
                  <a:lnTo>
                    <a:pt x="192" y="295"/>
                  </a:lnTo>
                  <a:lnTo>
                    <a:pt x="190" y="302"/>
                  </a:lnTo>
                  <a:lnTo>
                    <a:pt x="187" y="314"/>
                  </a:lnTo>
                  <a:lnTo>
                    <a:pt x="201" y="317"/>
                  </a:lnTo>
                  <a:lnTo>
                    <a:pt x="187" y="312"/>
                  </a:lnTo>
                  <a:lnTo>
                    <a:pt x="180" y="333"/>
                  </a:lnTo>
                  <a:lnTo>
                    <a:pt x="178" y="336"/>
                  </a:lnTo>
                  <a:lnTo>
                    <a:pt x="176" y="349"/>
                  </a:lnTo>
                  <a:lnTo>
                    <a:pt x="192" y="350"/>
                  </a:lnTo>
                  <a:lnTo>
                    <a:pt x="178" y="345"/>
                  </a:lnTo>
                  <a:lnTo>
                    <a:pt x="171" y="366"/>
                  </a:lnTo>
                  <a:lnTo>
                    <a:pt x="173" y="361"/>
                  </a:lnTo>
                  <a:lnTo>
                    <a:pt x="171" y="368"/>
                  </a:lnTo>
                  <a:lnTo>
                    <a:pt x="169" y="373"/>
                  </a:lnTo>
                  <a:close/>
                  <a:moveTo>
                    <a:pt x="241" y="144"/>
                  </a:moveTo>
                  <a:lnTo>
                    <a:pt x="270" y="157"/>
                  </a:lnTo>
                  <a:lnTo>
                    <a:pt x="274" y="151"/>
                  </a:lnTo>
                  <a:lnTo>
                    <a:pt x="258" y="144"/>
                  </a:lnTo>
                  <a:lnTo>
                    <a:pt x="272" y="151"/>
                  </a:lnTo>
                  <a:lnTo>
                    <a:pt x="276" y="144"/>
                  </a:lnTo>
                  <a:lnTo>
                    <a:pt x="279" y="139"/>
                  </a:lnTo>
                  <a:lnTo>
                    <a:pt x="277" y="144"/>
                  </a:lnTo>
                  <a:lnTo>
                    <a:pt x="281" y="136"/>
                  </a:lnTo>
                  <a:lnTo>
                    <a:pt x="265" y="129"/>
                  </a:lnTo>
                  <a:lnTo>
                    <a:pt x="279" y="136"/>
                  </a:lnTo>
                  <a:lnTo>
                    <a:pt x="284" y="125"/>
                  </a:lnTo>
                  <a:lnTo>
                    <a:pt x="286" y="116"/>
                  </a:lnTo>
                  <a:lnTo>
                    <a:pt x="270" y="113"/>
                  </a:lnTo>
                  <a:lnTo>
                    <a:pt x="284" y="120"/>
                  </a:lnTo>
                  <a:lnTo>
                    <a:pt x="302" y="85"/>
                  </a:lnTo>
                  <a:lnTo>
                    <a:pt x="304" y="83"/>
                  </a:lnTo>
                  <a:lnTo>
                    <a:pt x="305" y="78"/>
                  </a:lnTo>
                  <a:lnTo>
                    <a:pt x="290" y="73"/>
                  </a:lnTo>
                  <a:lnTo>
                    <a:pt x="304" y="80"/>
                  </a:lnTo>
                  <a:lnTo>
                    <a:pt x="311" y="66"/>
                  </a:lnTo>
                  <a:lnTo>
                    <a:pt x="297" y="59"/>
                  </a:lnTo>
                  <a:lnTo>
                    <a:pt x="311" y="68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8" y="54"/>
                  </a:lnTo>
                  <a:lnTo>
                    <a:pt x="304" y="47"/>
                  </a:lnTo>
                  <a:lnTo>
                    <a:pt x="318" y="55"/>
                  </a:lnTo>
                  <a:lnTo>
                    <a:pt x="331" y="34"/>
                  </a:lnTo>
                  <a:lnTo>
                    <a:pt x="331" y="33"/>
                  </a:lnTo>
                  <a:lnTo>
                    <a:pt x="333" y="29"/>
                  </a:lnTo>
                  <a:lnTo>
                    <a:pt x="319" y="22"/>
                  </a:lnTo>
                  <a:lnTo>
                    <a:pt x="333" y="31"/>
                  </a:lnTo>
                  <a:lnTo>
                    <a:pt x="340" y="20"/>
                  </a:lnTo>
                  <a:lnTo>
                    <a:pt x="326" y="12"/>
                  </a:lnTo>
                  <a:lnTo>
                    <a:pt x="338" y="24"/>
                  </a:lnTo>
                  <a:lnTo>
                    <a:pt x="338" y="22"/>
                  </a:lnTo>
                  <a:lnTo>
                    <a:pt x="316" y="0"/>
                  </a:lnTo>
                  <a:lnTo>
                    <a:pt x="316" y="1"/>
                  </a:lnTo>
                  <a:lnTo>
                    <a:pt x="314" y="3"/>
                  </a:lnTo>
                  <a:lnTo>
                    <a:pt x="307" y="14"/>
                  </a:lnTo>
                  <a:lnTo>
                    <a:pt x="305" y="15"/>
                  </a:lnTo>
                  <a:lnTo>
                    <a:pt x="304" y="19"/>
                  </a:lnTo>
                  <a:lnTo>
                    <a:pt x="318" y="26"/>
                  </a:lnTo>
                  <a:lnTo>
                    <a:pt x="305" y="17"/>
                  </a:lnTo>
                  <a:lnTo>
                    <a:pt x="291" y="38"/>
                  </a:lnTo>
                  <a:lnTo>
                    <a:pt x="290" y="40"/>
                  </a:lnTo>
                  <a:lnTo>
                    <a:pt x="286" y="47"/>
                  </a:lnTo>
                  <a:lnTo>
                    <a:pt x="300" y="54"/>
                  </a:lnTo>
                  <a:lnTo>
                    <a:pt x="288" y="45"/>
                  </a:lnTo>
                  <a:lnTo>
                    <a:pt x="284" y="50"/>
                  </a:lnTo>
                  <a:lnTo>
                    <a:pt x="283" y="52"/>
                  </a:lnTo>
                  <a:lnTo>
                    <a:pt x="276" y="66"/>
                  </a:lnTo>
                  <a:lnTo>
                    <a:pt x="276" y="68"/>
                  </a:lnTo>
                  <a:lnTo>
                    <a:pt x="274" y="73"/>
                  </a:lnTo>
                  <a:lnTo>
                    <a:pt x="288" y="78"/>
                  </a:lnTo>
                  <a:lnTo>
                    <a:pt x="274" y="71"/>
                  </a:lnTo>
                  <a:lnTo>
                    <a:pt x="256" y="106"/>
                  </a:lnTo>
                  <a:lnTo>
                    <a:pt x="256" y="110"/>
                  </a:lnTo>
                  <a:lnTo>
                    <a:pt x="255" y="118"/>
                  </a:lnTo>
                  <a:lnTo>
                    <a:pt x="269" y="122"/>
                  </a:lnTo>
                  <a:lnTo>
                    <a:pt x="255" y="115"/>
                  </a:lnTo>
                  <a:lnTo>
                    <a:pt x="251" y="122"/>
                  </a:lnTo>
                  <a:lnTo>
                    <a:pt x="249" y="127"/>
                  </a:lnTo>
                  <a:lnTo>
                    <a:pt x="251" y="123"/>
                  </a:lnTo>
                  <a:lnTo>
                    <a:pt x="248" y="132"/>
                  </a:lnTo>
                  <a:lnTo>
                    <a:pt x="262" y="137"/>
                  </a:lnTo>
                  <a:lnTo>
                    <a:pt x="248" y="130"/>
                  </a:lnTo>
                  <a:lnTo>
                    <a:pt x="244" y="137"/>
                  </a:lnTo>
                  <a:lnTo>
                    <a:pt x="242" y="143"/>
                  </a:lnTo>
                  <a:lnTo>
                    <a:pt x="244" y="139"/>
                  </a:lnTo>
                  <a:lnTo>
                    <a:pt x="241" y="14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Freeform 248"/>
            <p:cNvSpPr>
              <a:spLocks noEditPoints="1"/>
            </p:cNvSpPr>
            <p:nvPr/>
          </p:nvSpPr>
          <p:spPr bwMode="auto">
            <a:xfrm>
              <a:off x="2981" y="1406"/>
              <a:ext cx="181" cy="364"/>
            </a:xfrm>
            <a:custGeom>
              <a:avLst/>
              <a:gdLst>
                <a:gd name="T0" fmla="*/ 25 w 362"/>
                <a:gd name="T1" fmla="*/ 47 h 728"/>
                <a:gd name="T2" fmla="*/ 39 w 362"/>
                <a:gd name="T3" fmla="*/ 38 h 728"/>
                <a:gd name="T4" fmla="*/ 37 w 362"/>
                <a:gd name="T5" fmla="*/ 19 h 728"/>
                <a:gd name="T6" fmla="*/ 46 w 362"/>
                <a:gd name="T7" fmla="*/ 33 h 728"/>
                <a:gd name="T8" fmla="*/ 62 w 362"/>
                <a:gd name="T9" fmla="*/ 31 h 728"/>
                <a:gd name="T10" fmla="*/ 69 w 362"/>
                <a:gd name="T11" fmla="*/ 17 h 728"/>
                <a:gd name="T12" fmla="*/ 65 w 362"/>
                <a:gd name="T13" fmla="*/ 31 h 728"/>
                <a:gd name="T14" fmla="*/ 77 w 362"/>
                <a:gd name="T15" fmla="*/ 37 h 728"/>
                <a:gd name="T16" fmla="*/ 95 w 362"/>
                <a:gd name="T17" fmla="*/ 30 h 728"/>
                <a:gd name="T18" fmla="*/ 96 w 362"/>
                <a:gd name="T19" fmla="*/ 52 h 728"/>
                <a:gd name="T20" fmla="*/ 110 w 362"/>
                <a:gd name="T21" fmla="*/ 68 h 728"/>
                <a:gd name="T22" fmla="*/ 112 w 362"/>
                <a:gd name="T23" fmla="*/ 73 h 728"/>
                <a:gd name="T24" fmla="*/ 123 w 362"/>
                <a:gd name="T25" fmla="*/ 85 h 728"/>
                <a:gd name="T26" fmla="*/ 147 w 362"/>
                <a:gd name="T27" fmla="*/ 65 h 728"/>
                <a:gd name="T28" fmla="*/ 140 w 362"/>
                <a:gd name="T29" fmla="*/ 54 h 728"/>
                <a:gd name="T30" fmla="*/ 131 w 362"/>
                <a:gd name="T31" fmla="*/ 42 h 728"/>
                <a:gd name="T32" fmla="*/ 105 w 362"/>
                <a:gd name="T33" fmla="*/ 17 h 728"/>
                <a:gd name="T34" fmla="*/ 84 w 362"/>
                <a:gd name="T35" fmla="*/ 5 h 728"/>
                <a:gd name="T36" fmla="*/ 72 w 362"/>
                <a:gd name="T37" fmla="*/ 3 h 728"/>
                <a:gd name="T38" fmla="*/ 65 w 362"/>
                <a:gd name="T39" fmla="*/ 17 h 728"/>
                <a:gd name="T40" fmla="*/ 49 w 362"/>
                <a:gd name="T41" fmla="*/ 17 h 728"/>
                <a:gd name="T42" fmla="*/ 42 w 362"/>
                <a:gd name="T43" fmla="*/ 3 h 728"/>
                <a:gd name="T44" fmla="*/ 27 w 362"/>
                <a:gd name="T45" fmla="*/ 26 h 728"/>
                <a:gd name="T46" fmla="*/ 6 w 362"/>
                <a:gd name="T47" fmla="*/ 23 h 728"/>
                <a:gd name="T48" fmla="*/ 158 w 362"/>
                <a:gd name="T49" fmla="*/ 152 h 728"/>
                <a:gd name="T50" fmla="*/ 170 w 362"/>
                <a:gd name="T51" fmla="*/ 180 h 728"/>
                <a:gd name="T52" fmla="*/ 191 w 362"/>
                <a:gd name="T53" fmla="*/ 188 h 728"/>
                <a:gd name="T54" fmla="*/ 187 w 362"/>
                <a:gd name="T55" fmla="*/ 220 h 728"/>
                <a:gd name="T56" fmla="*/ 189 w 362"/>
                <a:gd name="T57" fmla="*/ 229 h 728"/>
                <a:gd name="T58" fmla="*/ 196 w 362"/>
                <a:gd name="T59" fmla="*/ 248 h 728"/>
                <a:gd name="T60" fmla="*/ 212 w 362"/>
                <a:gd name="T61" fmla="*/ 295 h 728"/>
                <a:gd name="T62" fmla="*/ 226 w 362"/>
                <a:gd name="T63" fmla="*/ 286 h 728"/>
                <a:gd name="T64" fmla="*/ 226 w 362"/>
                <a:gd name="T65" fmla="*/ 236 h 728"/>
                <a:gd name="T66" fmla="*/ 219 w 362"/>
                <a:gd name="T67" fmla="*/ 216 h 728"/>
                <a:gd name="T68" fmla="*/ 217 w 362"/>
                <a:gd name="T69" fmla="*/ 208 h 728"/>
                <a:gd name="T70" fmla="*/ 201 w 362"/>
                <a:gd name="T71" fmla="*/ 174 h 728"/>
                <a:gd name="T72" fmla="*/ 199 w 362"/>
                <a:gd name="T73" fmla="*/ 167 h 728"/>
                <a:gd name="T74" fmla="*/ 185 w 362"/>
                <a:gd name="T75" fmla="*/ 138 h 728"/>
                <a:gd name="T76" fmla="*/ 241 w 362"/>
                <a:gd name="T77" fmla="*/ 384 h 728"/>
                <a:gd name="T78" fmla="*/ 262 w 362"/>
                <a:gd name="T79" fmla="*/ 401 h 728"/>
                <a:gd name="T80" fmla="*/ 255 w 362"/>
                <a:gd name="T81" fmla="*/ 429 h 728"/>
                <a:gd name="T82" fmla="*/ 257 w 362"/>
                <a:gd name="T83" fmla="*/ 440 h 728"/>
                <a:gd name="T84" fmla="*/ 285 w 362"/>
                <a:gd name="T85" fmla="*/ 482 h 728"/>
                <a:gd name="T86" fmla="*/ 280 w 362"/>
                <a:gd name="T87" fmla="*/ 524 h 728"/>
                <a:gd name="T88" fmla="*/ 290 w 362"/>
                <a:gd name="T89" fmla="*/ 506 h 728"/>
                <a:gd name="T90" fmla="*/ 297 w 362"/>
                <a:gd name="T91" fmla="*/ 466 h 728"/>
                <a:gd name="T92" fmla="*/ 287 w 362"/>
                <a:gd name="T93" fmla="*/ 433 h 728"/>
                <a:gd name="T94" fmla="*/ 266 w 362"/>
                <a:gd name="T95" fmla="*/ 414 h 728"/>
                <a:gd name="T96" fmla="*/ 275 w 362"/>
                <a:gd name="T97" fmla="*/ 386 h 728"/>
                <a:gd name="T98" fmla="*/ 271 w 362"/>
                <a:gd name="T99" fmla="*/ 373 h 728"/>
                <a:gd name="T100" fmla="*/ 320 w 362"/>
                <a:gd name="T101" fmla="*/ 618 h 728"/>
                <a:gd name="T102" fmla="*/ 318 w 362"/>
                <a:gd name="T103" fmla="*/ 675 h 728"/>
                <a:gd name="T104" fmla="*/ 329 w 362"/>
                <a:gd name="T105" fmla="*/ 716 h 728"/>
                <a:gd name="T106" fmla="*/ 358 w 362"/>
                <a:gd name="T107" fmla="*/ 707 h 728"/>
                <a:gd name="T108" fmla="*/ 348 w 362"/>
                <a:gd name="T109" fmla="*/ 667 h 728"/>
                <a:gd name="T110" fmla="*/ 329 w 362"/>
                <a:gd name="T111" fmla="*/ 59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" h="728">
                  <a:moveTo>
                    <a:pt x="0" y="28"/>
                  </a:moveTo>
                  <a:lnTo>
                    <a:pt x="23" y="51"/>
                  </a:lnTo>
                  <a:lnTo>
                    <a:pt x="27" y="47"/>
                  </a:lnTo>
                  <a:lnTo>
                    <a:pt x="14" y="35"/>
                  </a:lnTo>
                  <a:lnTo>
                    <a:pt x="25" y="47"/>
                  </a:lnTo>
                  <a:lnTo>
                    <a:pt x="34" y="40"/>
                  </a:lnTo>
                  <a:lnTo>
                    <a:pt x="23" y="28"/>
                  </a:lnTo>
                  <a:lnTo>
                    <a:pt x="30" y="42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42" y="35"/>
                  </a:lnTo>
                  <a:lnTo>
                    <a:pt x="30" y="23"/>
                  </a:lnTo>
                  <a:lnTo>
                    <a:pt x="37" y="37"/>
                  </a:lnTo>
                  <a:lnTo>
                    <a:pt x="44" y="33"/>
                  </a:lnTo>
                  <a:lnTo>
                    <a:pt x="37" y="19"/>
                  </a:lnTo>
                  <a:lnTo>
                    <a:pt x="37" y="35"/>
                  </a:lnTo>
                  <a:lnTo>
                    <a:pt x="46" y="35"/>
                  </a:lnTo>
                  <a:lnTo>
                    <a:pt x="53" y="31"/>
                  </a:lnTo>
                  <a:lnTo>
                    <a:pt x="46" y="17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62" y="31"/>
                  </a:lnTo>
                  <a:lnTo>
                    <a:pt x="62" y="16"/>
                  </a:lnTo>
                  <a:lnTo>
                    <a:pt x="55" y="30"/>
                  </a:lnTo>
                  <a:lnTo>
                    <a:pt x="62" y="33"/>
                  </a:lnTo>
                  <a:lnTo>
                    <a:pt x="69" y="33"/>
                  </a:lnTo>
                  <a:lnTo>
                    <a:pt x="69" y="17"/>
                  </a:lnTo>
                  <a:lnTo>
                    <a:pt x="62" y="31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19"/>
                  </a:lnTo>
                  <a:lnTo>
                    <a:pt x="65" y="31"/>
                  </a:lnTo>
                  <a:lnTo>
                    <a:pt x="70" y="37"/>
                  </a:lnTo>
                  <a:lnTo>
                    <a:pt x="81" y="37"/>
                  </a:lnTo>
                  <a:lnTo>
                    <a:pt x="81" y="21"/>
                  </a:lnTo>
                  <a:lnTo>
                    <a:pt x="74" y="35"/>
                  </a:lnTo>
                  <a:lnTo>
                    <a:pt x="77" y="37"/>
                  </a:lnTo>
                  <a:lnTo>
                    <a:pt x="84" y="23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8" y="44"/>
                  </a:lnTo>
                  <a:lnTo>
                    <a:pt x="95" y="30"/>
                  </a:lnTo>
                  <a:lnTo>
                    <a:pt x="84" y="42"/>
                  </a:lnTo>
                  <a:lnTo>
                    <a:pt x="93" y="51"/>
                  </a:lnTo>
                  <a:lnTo>
                    <a:pt x="100" y="54"/>
                  </a:lnTo>
                  <a:lnTo>
                    <a:pt x="107" y="40"/>
                  </a:lnTo>
                  <a:lnTo>
                    <a:pt x="96" y="52"/>
                  </a:lnTo>
                  <a:lnTo>
                    <a:pt x="107" y="63"/>
                  </a:lnTo>
                  <a:lnTo>
                    <a:pt x="117" y="51"/>
                  </a:lnTo>
                  <a:lnTo>
                    <a:pt x="105" y="59"/>
                  </a:lnTo>
                  <a:lnTo>
                    <a:pt x="109" y="65"/>
                  </a:lnTo>
                  <a:lnTo>
                    <a:pt x="110" y="68"/>
                  </a:lnTo>
                  <a:lnTo>
                    <a:pt x="114" y="71"/>
                  </a:lnTo>
                  <a:lnTo>
                    <a:pt x="124" y="59"/>
                  </a:lnTo>
                  <a:lnTo>
                    <a:pt x="110" y="65"/>
                  </a:lnTo>
                  <a:lnTo>
                    <a:pt x="112" y="70"/>
                  </a:lnTo>
                  <a:lnTo>
                    <a:pt x="112" y="73"/>
                  </a:lnTo>
                  <a:lnTo>
                    <a:pt x="119" y="80"/>
                  </a:lnTo>
                  <a:lnTo>
                    <a:pt x="130" y="68"/>
                  </a:lnTo>
                  <a:lnTo>
                    <a:pt x="117" y="77"/>
                  </a:lnTo>
                  <a:lnTo>
                    <a:pt x="121" y="82"/>
                  </a:lnTo>
                  <a:lnTo>
                    <a:pt x="123" y="85"/>
                  </a:lnTo>
                  <a:lnTo>
                    <a:pt x="124" y="87"/>
                  </a:lnTo>
                  <a:lnTo>
                    <a:pt x="147" y="65"/>
                  </a:lnTo>
                  <a:lnTo>
                    <a:pt x="145" y="63"/>
                  </a:lnTo>
                  <a:lnTo>
                    <a:pt x="133" y="73"/>
                  </a:lnTo>
                  <a:lnTo>
                    <a:pt x="147" y="65"/>
                  </a:lnTo>
                  <a:lnTo>
                    <a:pt x="144" y="59"/>
                  </a:lnTo>
                  <a:lnTo>
                    <a:pt x="138" y="54"/>
                  </a:lnTo>
                  <a:lnTo>
                    <a:pt x="126" y="65"/>
                  </a:lnTo>
                  <a:lnTo>
                    <a:pt x="142" y="59"/>
                  </a:lnTo>
                  <a:lnTo>
                    <a:pt x="140" y="54"/>
                  </a:lnTo>
                  <a:lnTo>
                    <a:pt x="138" y="51"/>
                  </a:lnTo>
                  <a:lnTo>
                    <a:pt x="133" y="45"/>
                  </a:lnTo>
                  <a:lnTo>
                    <a:pt x="121" y="56"/>
                  </a:lnTo>
                  <a:lnTo>
                    <a:pt x="135" y="47"/>
                  </a:lnTo>
                  <a:lnTo>
                    <a:pt x="131" y="42"/>
                  </a:lnTo>
                  <a:lnTo>
                    <a:pt x="117" y="28"/>
                  </a:lnTo>
                  <a:lnTo>
                    <a:pt x="110" y="24"/>
                  </a:lnTo>
                  <a:lnTo>
                    <a:pt x="103" y="38"/>
                  </a:lnTo>
                  <a:lnTo>
                    <a:pt x="116" y="28"/>
                  </a:lnTo>
                  <a:lnTo>
                    <a:pt x="105" y="17"/>
                  </a:lnTo>
                  <a:lnTo>
                    <a:pt x="95" y="12"/>
                  </a:lnTo>
                  <a:lnTo>
                    <a:pt x="88" y="26"/>
                  </a:lnTo>
                  <a:lnTo>
                    <a:pt x="100" y="16"/>
                  </a:lnTo>
                  <a:lnTo>
                    <a:pt x="95" y="10"/>
                  </a:lnTo>
                  <a:lnTo>
                    <a:pt x="84" y="5"/>
                  </a:lnTo>
                  <a:lnTo>
                    <a:pt x="77" y="5"/>
                  </a:lnTo>
                  <a:lnTo>
                    <a:pt x="77" y="21"/>
                  </a:lnTo>
                  <a:lnTo>
                    <a:pt x="89" y="10"/>
                  </a:lnTo>
                  <a:lnTo>
                    <a:pt x="83" y="3"/>
                  </a:lnTo>
                  <a:lnTo>
                    <a:pt x="72" y="3"/>
                  </a:lnTo>
                  <a:lnTo>
                    <a:pt x="72" y="19"/>
                  </a:lnTo>
                  <a:lnTo>
                    <a:pt x="79" y="5"/>
                  </a:lnTo>
                  <a:lnTo>
                    <a:pt x="72" y="2"/>
                  </a:lnTo>
                  <a:lnTo>
                    <a:pt x="65" y="2"/>
                  </a:lnTo>
                  <a:lnTo>
                    <a:pt x="65" y="17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49" y="17"/>
                  </a:lnTo>
                  <a:lnTo>
                    <a:pt x="49" y="2"/>
                  </a:lnTo>
                  <a:lnTo>
                    <a:pt x="42" y="2"/>
                  </a:lnTo>
                  <a:lnTo>
                    <a:pt x="35" y="5"/>
                  </a:lnTo>
                  <a:lnTo>
                    <a:pt x="42" y="19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27" y="26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6" y="23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8"/>
                  </a:lnTo>
                  <a:close/>
                  <a:moveTo>
                    <a:pt x="185" y="138"/>
                  </a:moveTo>
                  <a:lnTo>
                    <a:pt x="158" y="152"/>
                  </a:lnTo>
                  <a:lnTo>
                    <a:pt x="168" y="173"/>
                  </a:lnTo>
                  <a:lnTo>
                    <a:pt x="182" y="166"/>
                  </a:lnTo>
                  <a:lnTo>
                    <a:pt x="168" y="169"/>
                  </a:lnTo>
                  <a:lnTo>
                    <a:pt x="172" y="183"/>
                  </a:lnTo>
                  <a:lnTo>
                    <a:pt x="170" y="180"/>
                  </a:lnTo>
                  <a:lnTo>
                    <a:pt x="173" y="188"/>
                  </a:lnTo>
                  <a:lnTo>
                    <a:pt x="172" y="183"/>
                  </a:lnTo>
                  <a:lnTo>
                    <a:pt x="173" y="188"/>
                  </a:lnTo>
                  <a:lnTo>
                    <a:pt x="177" y="195"/>
                  </a:lnTo>
                  <a:lnTo>
                    <a:pt x="191" y="188"/>
                  </a:lnTo>
                  <a:lnTo>
                    <a:pt x="177" y="195"/>
                  </a:lnTo>
                  <a:lnTo>
                    <a:pt x="184" y="211"/>
                  </a:lnTo>
                  <a:lnTo>
                    <a:pt x="198" y="204"/>
                  </a:lnTo>
                  <a:lnTo>
                    <a:pt x="184" y="211"/>
                  </a:lnTo>
                  <a:lnTo>
                    <a:pt x="187" y="220"/>
                  </a:lnTo>
                  <a:lnTo>
                    <a:pt x="201" y="213"/>
                  </a:lnTo>
                  <a:lnTo>
                    <a:pt x="187" y="216"/>
                  </a:lnTo>
                  <a:lnTo>
                    <a:pt x="189" y="225"/>
                  </a:lnTo>
                  <a:lnTo>
                    <a:pt x="189" y="230"/>
                  </a:lnTo>
                  <a:lnTo>
                    <a:pt x="189" y="229"/>
                  </a:lnTo>
                  <a:lnTo>
                    <a:pt x="192" y="237"/>
                  </a:lnTo>
                  <a:lnTo>
                    <a:pt x="206" y="230"/>
                  </a:lnTo>
                  <a:lnTo>
                    <a:pt x="192" y="236"/>
                  </a:lnTo>
                  <a:lnTo>
                    <a:pt x="198" y="251"/>
                  </a:lnTo>
                  <a:lnTo>
                    <a:pt x="196" y="248"/>
                  </a:lnTo>
                  <a:lnTo>
                    <a:pt x="206" y="274"/>
                  </a:lnTo>
                  <a:lnTo>
                    <a:pt x="220" y="267"/>
                  </a:lnTo>
                  <a:lnTo>
                    <a:pt x="206" y="272"/>
                  </a:lnTo>
                  <a:lnTo>
                    <a:pt x="212" y="291"/>
                  </a:lnTo>
                  <a:lnTo>
                    <a:pt x="212" y="295"/>
                  </a:lnTo>
                  <a:lnTo>
                    <a:pt x="212" y="291"/>
                  </a:lnTo>
                  <a:lnTo>
                    <a:pt x="213" y="298"/>
                  </a:lnTo>
                  <a:lnTo>
                    <a:pt x="243" y="288"/>
                  </a:lnTo>
                  <a:lnTo>
                    <a:pt x="241" y="281"/>
                  </a:lnTo>
                  <a:lnTo>
                    <a:pt x="226" y="286"/>
                  </a:lnTo>
                  <a:lnTo>
                    <a:pt x="241" y="283"/>
                  </a:lnTo>
                  <a:lnTo>
                    <a:pt x="236" y="263"/>
                  </a:lnTo>
                  <a:lnTo>
                    <a:pt x="234" y="257"/>
                  </a:lnTo>
                  <a:lnTo>
                    <a:pt x="236" y="262"/>
                  </a:lnTo>
                  <a:lnTo>
                    <a:pt x="226" y="236"/>
                  </a:lnTo>
                  <a:lnTo>
                    <a:pt x="210" y="241"/>
                  </a:lnTo>
                  <a:lnTo>
                    <a:pt x="226" y="236"/>
                  </a:lnTo>
                  <a:lnTo>
                    <a:pt x="220" y="220"/>
                  </a:lnTo>
                  <a:lnTo>
                    <a:pt x="222" y="225"/>
                  </a:lnTo>
                  <a:lnTo>
                    <a:pt x="219" y="216"/>
                  </a:lnTo>
                  <a:lnTo>
                    <a:pt x="203" y="222"/>
                  </a:lnTo>
                  <a:lnTo>
                    <a:pt x="219" y="218"/>
                  </a:lnTo>
                  <a:lnTo>
                    <a:pt x="217" y="209"/>
                  </a:lnTo>
                  <a:lnTo>
                    <a:pt x="215" y="204"/>
                  </a:lnTo>
                  <a:lnTo>
                    <a:pt x="217" y="208"/>
                  </a:lnTo>
                  <a:lnTo>
                    <a:pt x="213" y="199"/>
                  </a:lnTo>
                  <a:lnTo>
                    <a:pt x="220" y="218"/>
                  </a:lnTo>
                  <a:lnTo>
                    <a:pt x="212" y="199"/>
                  </a:lnTo>
                  <a:lnTo>
                    <a:pt x="205" y="183"/>
                  </a:lnTo>
                  <a:lnTo>
                    <a:pt x="201" y="174"/>
                  </a:lnTo>
                  <a:lnTo>
                    <a:pt x="205" y="181"/>
                  </a:lnTo>
                  <a:lnTo>
                    <a:pt x="201" y="174"/>
                  </a:lnTo>
                  <a:lnTo>
                    <a:pt x="187" y="181"/>
                  </a:lnTo>
                  <a:lnTo>
                    <a:pt x="203" y="176"/>
                  </a:lnTo>
                  <a:lnTo>
                    <a:pt x="199" y="167"/>
                  </a:lnTo>
                  <a:lnTo>
                    <a:pt x="184" y="173"/>
                  </a:lnTo>
                  <a:lnTo>
                    <a:pt x="199" y="169"/>
                  </a:lnTo>
                  <a:lnTo>
                    <a:pt x="198" y="162"/>
                  </a:lnTo>
                  <a:lnTo>
                    <a:pt x="192" y="152"/>
                  </a:lnTo>
                  <a:lnTo>
                    <a:pt x="185" y="138"/>
                  </a:lnTo>
                  <a:close/>
                  <a:moveTo>
                    <a:pt x="268" y="363"/>
                  </a:moveTo>
                  <a:lnTo>
                    <a:pt x="238" y="373"/>
                  </a:lnTo>
                  <a:lnTo>
                    <a:pt x="241" y="384"/>
                  </a:lnTo>
                  <a:lnTo>
                    <a:pt x="255" y="379"/>
                  </a:lnTo>
                  <a:lnTo>
                    <a:pt x="241" y="384"/>
                  </a:lnTo>
                  <a:lnTo>
                    <a:pt x="245" y="396"/>
                  </a:lnTo>
                  <a:lnTo>
                    <a:pt x="247" y="401"/>
                  </a:lnTo>
                  <a:lnTo>
                    <a:pt x="245" y="396"/>
                  </a:lnTo>
                  <a:lnTo>
                    <a:pt x="248" y="407"/>
                  </a:lnTo>
                  <a:lnTo>
                    <a:pt x="262" y="401"/>
                  </a:lnTo>
                  <a:lnTo>
                    <a:pt x="248" y="407"/>
                  </a:lnTo>
                  <a:lnTo>
                    <a:pt x="252" y="419"/>
                  </a:lnTo>
                  <a:lnTo>
                    <a:pt x="254" y="424"/>
                  </a:lnTo>
                  <a:lnTo>
                    <a:pt x="252" y="419"/>
                  </a:lnTo>
                  <a:lnTo>
                    <a:pt x="255" y="429"/>
                  </a:lnTo>
                  <a:lnTo>
                    <a:pt x="269" y="424"/>
                  </a:lnTo>
                  <a:lnTo>
                    <a:pt x="255" y="428"/>
                  </a:lnTo>
                  <a:lnTo>
                    <a:pt x="257" y="438"/>
                  </a:lnTo>
                  <a:lnTo>
                    <a:pt x="257" y="442"/>
                  </a:lnTo>
                  <a:lnTo>
                    <a:pt x="257" y="440"/>
                  </a:lnTo>
                  <a:lnTo>
                    <a:pt x="268" y="476"/>
                  </a:lnTo>
                  <a:lnTo>
                    <a:pt x="269" y="482"/>
                  </a:lnTo>
                  <a:lnTo>
                    <a:pt x="268" y="476"/>
                  </a:lnTo>
                  <a:lnTo>
                    <a:pt x="271" y="487"/>
                  </a:lnTo>
                  <a:lnTo>
                    <a:pt x="285" y="482"/>
                  </a:lnTo>
                  <a:lnTo>
                    <a:pt x="271" y="485"/>
                  </a:lnTo>
                  <a:lnTo>
                    <a:pt x="276" y="510"/>
                  </a:lnTo>
                  <a:lnTo>
                    <a:pt x="276" y="513"/>
                  </a:lnTo>
                  <a:lnTo>
                    <a:pt x="276" y="511"/>
                  </a:lnTo>
                  <a:lnTo>
                    <a:pt x="280" y="524"/>
                  </a:lnTo>
                  <a:lnTo>
                    <a:pt x="280" y="525"/>
                  </a:lnTo>
                  <a:lnTo>
                    <a:pt x="309" y="517"/>
                  </a:lnTo>
                  <a:lnTo>
                    <a:pt x="309" y="515"/>
                  </a:lnTo>
                  <a:lnTo>
                    <a:pt x="306" y="503"/>
                  </a:lnTo>
                  <a:lnTo>
                    <a:pt x="290" y="506"/>
                  </a:lnTo>
                  <a:lnTo>
                    <a:pt x="306" y="503"/>
                  </a:lnTo>
                  <a:lnTo>
                    <a:pt x="301" y="478"/>
                  </a:lnTo>
                  <a:lnTo>
                    <a:pt x="299" y="473"/>
                  </a:lnTo>
                  <a:lnTo>
                    <a:pt x="301" y="476"/>
                  </a:lnTo>
                  <a:lnTo>
                    <a:pt x="297" y="466"/>
                  </a:lnTo>
                  <a:lnTo>
                    <a:pt x="281" y="471"/>
                  </a:lnTo>
                  <a:lnTo>
                    <a:pt x="297" y="468"/>
                  </a:lnTo>
                  <a:lnTo>
                    <a:pt x="287" y="431"/>
                  </a:lnTo>
                  <a:lnTo>
                    <a:pt x="271" y="435"/>
                  </a:lnTo>
                  <a:lnTo>
                    <a:pt x="287" y="433"/>
                  </a:lnTo>
                  <a:lnTo>
                    <a:pt x="285" y="422"/>
                  </a:lnTo>
                  <a:lnTo>
                    <a:pt x="283" y="417"/>
                  </a:lnTo>
                  <a:lnTo>
                    <a:pt x="285" y="419"/>
                  </a:lnTo>
                  <a:lnTo>
                    <a:pt x="281" y="408"/>
                  </a:lnTo>
                  <a:lnTo>
                    <a:pt x="266" y="414"/>
                  </a:lnTo>
                  <a:lnTo>
                    <a:pt x="281" y="410"/>
                  </a:lnTo>
                  <a:lnTo>
                    <a:pt x="278" y="398"/>
                  </a:lnTo>
                  <a:lnTo>
                    <a:pt x="276" y="391"/>
                  </a:lnTo>
                  <a:lnTo>
                    <a:pt x="278" y="396"/>
                  </a:lnTo>
                  <a:lnTo>
                    <a:pt x="275" y="386"/>
                  </a:lnTo>
                  <a:lnTo>
                    <a:pt x="259" y="391"/>
                  </a:lnTo>
                  <a:lnTo>
                    <a:pt x="275" y="387"/>
                  </a:lnTo>
                  <a:lnTo>
                    <a:pt x="271" y="375"/>
                  </a:lnTo>
                  <a:lnTo>
                    <a:pt x="269" y="368"/>
                  </a:lnTo>
                  <a:lnTo>
                    <a:pt x="271" y="373"/>
                  </a:lnTo>
                  <a:lnTo>
                    <a:pt x="268" y="363"/>
                  </a:lnTo>
                  <a:close/>
                  <a:moveTo>
                    <a:pt x="329" y="593"/>
                  </a:moveTo>
                  <a:lnTo>
                    <a:pt x="299" y="602"/>
                  </a:lnTo>
                  <a:lnTo>
                    <a:pt x="306" y="623"/>
                  </a:lnTo>
                  <a:lnTo>
                    <a:pt x="320" y="618"/>
                  </a:lnTo>
                  <a:lnTo>
                    <a:pt x="306" y="621"/>
                  </a:lnTo>
                  <a:lnTo>
                    <a:pt x="309" y="635"/>
                  </a:lnTo>
                  <a:lnTo>
                    <a:pt x="315" y="660"/>
                  </a:lnTo>
                  <a:lnTo>
                    <a:pt x="320" y="681"/>
                  </a:lnTo>
                  <a:lnTo>
                    <a:pt x="318" y="675"/>
                  </a:lnTo>
                  <a:lnTo>
                    <a:pt x="322" y="688"/>
                  </a:lnTo>
                  <a:lnTo>
                    <a:pt x="336" y="682"/>
                  </a:lnTo>
                  <a:lnTo>
                    <a:pt x="322" y="686"/>
                  </a:lnTo>
                  <a:lnTo>
                    <a:pt x="330" y="721"/>
                  </a:lnTo>
                  <a:lnTo>
                    <a:pt x="329" y="716"/>
                  </a:lnTo>
                  <a:lnTo>
                    <a:pt x="332" y="728"/>
                  </a:lnTo>
                  <a:lnTo>
                    <a:pt x="362" y="719"/>
                  </a:lnTo>
                  <a:lnTo>
                    <a:pt x="358" y="707"/>
                  </a:lnTo>
                  <a:lnTo>
                    <a:pt x="343" y="710"/>
                  </a:lnTo>
                  <a:lnTo>
                    <a:pt x="358" y="707"/>
                  </a:lnTo>
                  <a:lnTo>
                    <a:pt x="350" y="672"/>
                  </a:lnTo>
                  <a:lnTo>
                    <a:pt x="351" y="679"/>
                  </a:lnTo>
                  <a:lnTo>
                    <a:pt x="348" y="667"/>
                  </a:lnTo>
                  <a:lnTo>
                    <a:pt x="332" y="670"/>
                  </a:lnTo>
                  <a:lnTo>
                    <a:pt x="348" y="667"/>
                  </a:lnTo>
                  <a:lnTo>
                    <a:pt x="344" y="653"/>
                  </a:lnTo>
                  <a:lnTo>
                    <a:pt x="339" y="628"/>
                  </a:lnTo>
                  <a:lnTo>
                    <a:pt x="334" y="607"/>
                  </a:lnTo>
                  <a:lnTo>
                    <a:pt x="336" y="614"/>
                  </a:lnTo>
                  <a:lnTo>
                    <a:pt x="329" y="59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Freeform 249"/>
            <p:cNvSpPr>
              <a:spLocks noEditPoints="1"/>
            </p:cNvSpPr>
            <p:nvPr/>
          </p:nvSpPr>
          <p:spPr bwMode="auto">
            <a:xfrm>
              <a:off x="3146" y="1766"/>
              <a:ext cx="183" cy="645"/>
            </a:xfrm>
            <a:custGeom>
              <a:avLst/>
              <a:gdLst>
                <a:gd name="T0" fmla="*/ 7 w 367"/>
                <a:gd name="T1" fmla="*/ 35 h 1292"/>
                <a:gd name="T2" fmla="*/ 18 w 367"/>
                <a:gd name="T3" fmla="*/ 75 h 1292"/>
                <a:gd name="T4" fmla="*/ 51 w 367"/>
                <a:gd name="T5" fmla="*/ 154 h 1292"/>
                <a:gd name="T6" fmla="*/ 65 w 367"/>
                <a:gd name="T7" fmla="*/ 148 h 1292"/>
                <a:gd name="T8" fmla="*/ 47 w 367"/>
                <a:gd name="T9" fmla="*/ 70 h 1292"/>
                <a:gd name="T10" fmla="*/ 34 w 367"/>
                <a:gd name="T11" fmla="*/ 14 h 1292"/>
                <a:gd name="T12" fmla="*/ 54 w 367"/>
                <a:gd name="T13" fmla="*/ 237 h 1292"/>
                <a:gd name="T14" fmla="*/ 100 w 367"/>
                <a:gd name="T15" fmla="*/ 360 h 1292"/>
                <a:gd name="T16" fmla="*/ 91 w 367"/>
                <a:gd name="T17" fmla="*/ 391 h 1292"/>
                <a:gd name="T18" fmla="*/ 102 w 367"/>
                <a:gd name="T19" fmla="*/ 374 h 1292"/>
                <a:gd name="T20" fmla="*/ 102 w 367"/>
                <a:gd name="T21" fmla="*/ 300 h 1292"/>
                <a:gd name="T22" fmla="*/ 109 w 367"/>
                <a:gd name="T23" fmla="*/ 468 h 1292"/>
                <a:gd name="T24" fmla="*/ 135 w 367"/>
                <a:gd name="T25" fmla="*/ 510 h 1292"/>
                <a:gd name="T26" fmla="*/ 124 w 367"/>
                <a:gd name="T27" fmla="*/ 539 h 1292"/>
                <a:gd name="T28" fmla="*/ 142 w 367"/>
                <a:gd name="T29" fmla="*/ 602 h 1292"/>
                <a:gd name="T30" fmla="*/ 143 w 367"/>
                <a:gd name="T31" fmla="*/ 620 h 1292"/>
                <a:gd name="T32" fmla="*/ 173 w 367"/>
                <a:gd name="T33" fmla="*/ 602 h 1292"/>
                <a:gd name="T34" fmla="*/ 157 w 367"/>
                <a:gd name="T35" fmla="*/ 539 h 1292"/>
                <a:gd name="T36" fmla="*/ 154 w 367"/>
                <a:gd name="T37" fmla="*/ 522 h 1292"/>
                <a:gd name="T38" fmla="*/ 143 w 367"/>
                <a:gd name="T39" fmla="*/ 480 h 1292"/>
                <a:gd name="T40" fmla="*/ 194 w 367"/>
                <a:gd name="T41" fmla="*/ 695 h 1292"/>
                <a:gd name="T42" fmla="*/ 171 w 367"/>
                <a:gd name="T43" fmla="*/ 724 h 1292"/>
                <a:gd name="T44" fmla="*/ 180 w 367"/>
                <a:gd name="T45" fmla="*/ 761 h 1292"/>
                <a:gd name="T46" fmla="*/ 189 w 367"/>
                <a:gd name="T47" fmla="*/ 791 h 1292"/>
                <a:gd name="T48" fmla="*/ 194 w 367"/>
                <a:gd name="T49" fmla="*/ 815 h 1292"/>
                <a:gd name="T50" fmla="*/ 203 w 367"/>
                <a:gd name="T51" fmla="*/ 847 h 1292"/>
                <a:gd name="T52" fmla="*/ 205 w 367"/>
                <a:gd name="T53" fmla="*/ 852 h 1292"/>
                <a:gd name="T54" fmla="*/ 231 w 367"/>
                <a:gd name="T55" fmla="*/ 831 h 1292"/>
                <a:gd name="T56" fmla="*/ 227 w 367"/>
                <a:gd name="T57" fmla="*/ 820 h 1292"/>
                <a:gd name="T58" fmla="*/ 220 w 367"/>
                <a:gd name="T59" fmla="*/ 792 h 1292"/>
                <a:gd name="T60" fmla="*/ 198 w 367"/>
                <a:gd name="T61" fmla="*/ 773 h 1292"/>
                <a:gd name="T62" fmla="*/ 189 w 367"/>
                <a:gd name="T63" fmla="*/ 735 h 1292"/>
                <a:gd name="T64" fmla="*/ 178 w 367"/>
                <a:gd name="T65" fmla="*/ 696 h 1292"/>
                <a:gd name="T66" fmla="*/ 229 w 367"/>
                <a:gd name="T67" fmla="*/ 943 h 1292"/>
                <a:gd name="T68" fmla="*/ 233 w 367"/>
                <a:gd name="T69" fmla="*/ 958 h 1292"/>
                <a:gd name="T70" fmla="*/ 236 w 367"/>
                <a:gd name="T71" fmla="*/ 972 h 1292"/>
                <a:gd name="T72" fmla="*/ 245 w 367"/>
                <a:gd name="T73" fmla="*/ 1000 h 1292"/>
                <a:gd name="T74" fmla="*/ 250 w 367"/>
                <a:gd name="T75" fmla="*/ 1018 h 1292"/>
                <a:gd name="T76" fmla="*/ 252 w 367"/>
                <a:gd name="T77" fmla="*/ 1028 h 1292"/>
                <a:gd name="T78" fmla="*/ 299 w 367"/>
                <a:gd name="T79" fmla="*/ 1072 h 1292"/>
                <a:gd name="T80" fmla="*/ 266 w 367"/>
                <a:gd name="T81" fmla="*/ 1023 h 1292"/>
                <a:gd name="T82" fmla="*/ 276 w 367"/>
                <a:gd name="T83" fmla="*/ 997 h 1292"/>
                <a:gd name="T84" fmla="*/ 273 w 367"/>
                <a:gd name="T85" fmla="*/ 986 h 1292"/>
                <a:gd name="T86" fmla="*/ 250 w 367"/>
                <a:gd name="T87" fmla="*/ 967 h 1292"/>
                <a:gd name="T88" fmla="*/ 260 w 367"/>
                <a:gd name="T89" fmla="*/ 941 h 1292"/>
                <a:gd name="T90" fmla="*/ 257 w 367"/>
                <a:gd name="T91" fmla="*/ 929 h 1292"/>
                <a:gd name="T92" fmla="*/ 308 w 367"/>
                <a:gd name="T93" fmla="*/ 1161 h 1292"/>
                <a:gd name="T94" fmla="*/ 322 w 367"/>
                <a:gd name="T95" fmla="*/ 1201 h 1292"/>
                <a:gd name="T96" fmla="*/ 316 w 367"/>
                <a:gd name="T97" fmla="*/ 1236 h 1292"/>
                <a:gd name="T98" fmla="*/ 320 w 367"/>
                <a:gd name="T99" fmla="*/ 1245 h 1292"/>
                <a:gd name="T100" fmla="*/ 353 w 367"/>
                <a:gd name="T101" fmla="*/ 1245 h 1292"/>
                <a:gd name="T102" fmla="*/ 346 w 367"/>
                <a:gd name="T103" fmla="*/ 1225 h 1292"/>
                <a:gd name="T104" fmla="*/ 339 w 367"/>
                <a:gd name="T105" fmla="*/ 1210 h 1292"/>
                <a:gd name="T106" fmla="*/ 318 w 367"/>
                <a:gd name="T107" fmla="*/ 11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1292">
                  <a:moveTo>
                    <a:pt x="30" y="0"/>
                  </a:moveTo>
                  <a:lnTo>
                    <a:pt x="0" y="7"/>
                  </a:lnTo>
                  <a:lnTo>
                    <a:pt x="6" y="28"/>
                  </a:lnTo>
                  <a:lnTo>
                    <a:pt x="4" y="23"/>
                  </a:lnTo>
                  <a:lnTo>
                    <a:pt x="7" y="35"/>
                  </a:lnTo>
                  <a:lnTo>
                    <a:pt x="21" y="30"/>
                  </a:lnTo>
                  <a:lnTo>
                    <a:pt x="7" y="33"/>
                  </a:lnTo>
                  <a:lnTo>
                    <a:pt x="18" y="75"/>
                  </a:lnTo>
                  <a:lnTo>
                    <a:pt x="32" y="72"/>
                  </a:lnTo>
                  <a:lnTo>
                    <a:pt x="18" y="75"/>
                  </a:lnTo>
                  <a:lnTo>
                    <a:pt x="20" y="87"/>
                  </a:lnTo>
                  <a:lnTo>
                    <a:pt x="20" y="89"/>
                  </a:lnTo>
                  <a:lnTo>
                    <a:pt x="20" y="87"/>
                  </a:lnTo>
                  <a:lnTo>
                    <a:pt x="37" y="157"/>
                  </a:lnTo>
                  <a:lnTo>
                    <a:pt x="51" y="154"/>
                  </a:lnTo>
                  <a:lnTo>
                    <a:pt x="37" y="157"/>
                  </a:lnTo>
                  <a:lnTo>
                    <a:pt x="37" y="161"/>
                  </a:lnTo>
                  <a:lnTo>
                    <a:pt x="67" y="155"/>
                  </a:lnTo>
                  <a:lnTo>
                    <a:pt x="67" y="152"/>
                  </a:lnTo>
                  <a:lnTo>
                    <a:pt x="65" y="148"/>
                  </a:lnTo>
                  <a:lnTo>
                    <a:pt x="67" y="150"/>
                  </a:lnTo>
                  <a:lnTo>
                    <a:pt x="49" y="80"/>
                  </a:lnTo>
                  <a:lnTo>
                    <a:pt x="34" y="84"/>
                  </a:lnTo>
                  <a:lnTo>
                    <a:pt x="49" y="82"/>
                  </a:lnTo>
                  <a:lnTo>
                    <a:pt x="47" y="70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35" y="19"/>
                  </a:lnTo>
                  <a:lnTo>
                    <a:pt x="37" y="26"/>
                  </a:lnTo>
                  <a:lnTo>
                    <a:pt x="34" y="14"/>
                  </a:lnTo>
                  <a:lnTo>
                    <a:pt x="18" y="18"/>
                  </a:lnTo>
                  <a:lnTo>
                    <a:pt x="34" y="14"/>
                  </a:lnTo>
                  <a:lnTo>
                    <a:pt x="30" y="0"/>
                  </a:lnTo>
                  <a:close/>
                  <a:moveTo>
                    <a:pt x="84" y="230"/>
                  </a:moveTo>
                  <a:lnTo>
                    <a:pt x="54" y="237"/>
                  </a:lnTo>
                  <a:lnTo>
                    <a:pt x="56" y="239"/>
                  </a:lnTo>
                  <a:lnTo>
                    <a:pt x="67" y="281"/>
                  </a:lnTo>
                  <a:lnTo>
                    <a:pt x="72" y="307"/>
                  </a:lnTo>
                  <a:lnTo>
                    <a:pt x="86" y="363"/>
                  </a:lnTo>
                  <a:lnTo>
                    <a:pt x="100" y="360"/>
                  </a:lnTo>
                  <a:lnTo>
                    <a:pt x="84" y="361"/>
                  </a:lnTo>
                  <a:lnTo>
                    <a:pt x="86" y="375"/>
                  </a:lnTo>
                  <a:lnTo>
                    <a:pt x="86" y="372"/>
                  </a:lnTo>
                  <a:lnTo>
                    <a:pt x="88" y="377"/>
                  </a:lnTo>
                  <a:lnTo>
                    <a:pt x="91" y="391"/>
                  </a:lnTo>
                  <a:lnTo>
                    <a:pt x="91" y="393"/>
                  </a:lnTo>
                  <a:lnTo>
                    <a:pt x="121" y="386"/>
                  </a:lnTo>
                  <a:lnTo>
                    <a:pt x="121" y="384"/>
                  </a:lnTo>
                  <a:lnTo>
                    <a:pt x="117" y="370"/>
                  </a:lnTo>
                  <a:lnTo>
                    <a:pt x="102" y="374"/>
                  </a:lnTo>
                  <a:lnTo>
                    <a:pt x="117" y="372"/>
                  </a:lnTo>
                  <a:lnTo>
                    <a:pt x="116" y="358"/>
                  </a:lnTo>
                  <a:lnTo>
                    <a:pt x="116" y="361"/>
                  </a:lnTo>
                  <a:lnTo>
                    <a:pt x="116" y="356"/>
                  </a:lnTo>
                  <a:lnTo>
                    <a:pt x="102" y="300"/>
                  </a:lnTo>
                  <a:lnTo>
                    <a:pt x="96" y="274"/>
                  </a:lnTo>
                  <a:lnTo>
                    <a:pt x="86" y="232"/>
                  </a:lnTo>
                  <a:lnTo>
                    <a:pt x="84" y="230"/>
                  </a:lnTo>
                  <a:close/>
                  <a:moveTo>
                    <a:pt x="138" y="461"/>
                  </a:moveTo>
                  <a:lnTo>
                    <a:pt x="109" y="468"/>
                  </a:lnTo>
                  <a:lnTo>
                    <a:pt x="110" y="473"/>
                  </a:lnTo>
                  <a:lnTo>
                    <a:pt x="117" y="501"/>
                  </a:lnTo>
                  <a:lnTo>
                    <a:pt x="114" y="489"/>
                  </a:lnTo>
                  <a:lnTo>
                    <a:pt x="121" y="515"/>
                  </a:lnTo>
                  <a:lnTo>
                    <a:pt x="135" y="510"/>
                  </a:lnTo>
                  <a:lnTo>
                    <a:pt x="121" y="513"/>
                  </a:lnTo>
                  <a:lnTo>
                    <a:pt x="124" y="527"/>
                  </a:lnTo>
                  <a:lnTo>
                    <a:pt x="138" y="524"/>
                  </a:lnTo>
                  <a:lnTo>
                    <a:pt x="123" y="525"/>
                  </a:lnTo>
                  <a:lnTo>
                    <a:pt x="124" y="539"/>
                  </a:lnTo>
                  <a:lnTo>
                    <a:pt x="126" y="543"/>
                  </a:lnTo>
                  <a:lnTo>
                    <a:pt x="130" y="555"/>
                  </a:lnTo>
                  <a:lnTo>
                    <a:pt x="143" y="550"/>
                  </a:lnTo>
                  <a:lnTo>
                    <a:pt x="130" y="553"/>
                  </a:lnTo>
                  <a:lnTo>
                    <a:pt x="142" y="602"/>
                  </a:lnTo>
                  <a:lnTo>
                    <a:pt x="140" y="597"/>
                  </a:lnTo>
                  <a:lnTo>
                    <a:pt x="143" y="609"/>
                  </a:lnTo>
                  <a:lnTo>
                    <a:pt x="157" y="604"/>
                  </a:lnTo>
                  <a:lnTo>
                    <a:pt x="142" y="606"/>
                  </a:lnTo>
                  <a:lnTo>
                    <a:pt x="143" y="620"/>
                  </a:lnTo>
                  <a:lnTo>
                    <a:pt x="145" y="623"/>
                  </a:lnTo>
                  <a:lnTo>
                    <a:pt x="175" y="614"/>
                  </a:lnTo>
                  <a:lnTo>
                    <a:pt x="159" y="618"/>
                  </a:lnTo>
                  <a:lnTo>
                    <a:pt x="175" y="616"/>
                  </a:lnTo>
                  <a:lnTo>
                    <a:pt x="173" y="602"/>
                  </a:lnTo>
                  <a:lnTo>
                    <a:pt x="173" y="600"/>
                  </a:lnTo>
                  <a:lnTo>
                    <a:pt x="170" y="588"/>
                  </a:lnTo>
                  <a:lnTo>
                    <a:pt x="154" y="592"/>
                  </a:lnTo>
                  <a:lnTo>
                    <a:pt x="170" y="588"/>
                  </a:lnTo>
                  <a:lnTo>
                    <a:pt x="157" y="539"/>
                  </a:lnTo>
                  <a:lnTo>
                    <a:pt x="159" y="546"/>
                  </a:lnTo>
                  <a:lnTo>
                    <a:pt x="156" y="534"/>
                  </a:lnTo>
                  <a:lnTo>
                    <a:pt x="140" y="538"/>
                  </a:lnTo>
                  <a:lnTo>
                    <a:pt x="156" y="536"/>
                  </a:lnTo>
                  <a:lnTo>
                    <a:pt x="154" y="522"/>
                  </a:lnTo>
                  <a:lnTo>
                    <a:pt x="154" y="525"/>
                  </a:lnTo>
                  <a:lnTo>
                    <a:pt x="154" y="520"/>
                  </a:lnTo>
                  <a:lnTo>
                    <a:pt x="147" y="492"/>
                  </a:lnTo>
                  <a:lnTo>
                    <a:pt x="150" y="506"/>
                  </a:lnTo>
                  <a:lnTo>
                    <a:pt x="143" y="480"/>
                  </a:lnTo>
                  <a:lnTo>
                    <a:pt x="128" y="484"/>
                  </a:lnTo>
                  <a:lnTo>
                    <a:pt x="143" y="480"/>
                  </a:lnTo>
                  <a:lnTo>
                    <a:pt x="140" y="466"/>
                  </a:lnTo>
                  <a:lnTo>
                    <a:pt x="138" y="461"/>
                  </a:lnTo>
                  <a:close/>
                  <a:moveTo>
                    <a:pt x="194" y="695"/>
                  </a:moveTo>
                  <a:lnTo>
                    <a:pt x="163" y="698"/>
                  </a:lnTo>
                  <a:lnTo>
                    <a:pt x="164" y="702"/>
                  </a:lnTo>
                  <a:lnTo>
                    <a:pt x="171" y="726"/>
                  </a:lnTo>
                  <a:lnTo>
                    <a:pt x="185" y="721"/>
                  </a:lnTo>
                  <a:lnTo>
                    <a:pt x="171" y="724"/>
                  </a:lnTo>
                  <a:lnTo>
                    <a:pt x="177" y="745"/>
                  </a:lnTo>
                  <a:lnTo>
                    <a:pt x="175" y="740"/>
                  </a:lnTo>
                  <a:lnTo>
                    <a:pt x="182" y="765"/>
                  </a:lnTo>
                  <a:lnTo>
                    <a:pt x="196" y="759"/>
                  </a:lnTo>
                  <a:lnTo>
                    <a:pt x="180" y="761"/>
                  </a:lnTo>
                  <a:lnTo>
                    <a:pt x="182" y="775"/>
                  </a:lnTo>
                  <a:lnTo>
                    <a:pt x="184" y="780"/>
                  </a:lnTo>
                  <a:lnTo>
                    <a:pt x="189" y="792"/>
                  </a:lnTo>
                  <a:lnTo>
                    <a:pt x="203" y="786"/>
                  </a:lnTo>
                  <a:lnTo>
                    <a:pt x="189" y="791"/>
                  </a:lnTo>
                  <a:lnTo>
                    <a:pt x="192" y="803"/>
                  </a:lnTo>
                  <a:lnTo>
                    <a:pt x="206" y="798"/>
                  </a:lnTo>
                  <a:lnTo>
                    <a:pt x="192" y="801"/>
                  </a:lnTo>
                  <a:lnTo>
                    <a:pt x="194" y="813"/>
                  </a:lnTo>
                  <a:lnTo>
                    <a:pt x="194" y="815"/>
                  </a:lnTo>
                  <a:lnTo>
                    <a:pt x="194" y="813"/>
                  </a:lnTo>
                  <a:lnTo>
                    <a:pt x="199" y="834"/>
                  </a:lnTo>
                  <a:lnTo>
                    <a:pt x="198" y="829"/>
                  </a:lnTo>
                  <a:lnTo>
                    <a:pt x="201" y="841"/>
                  </a:lnTo>
                  <a:lnTo>
                    <a:pt x="203" y="847"/>
                  </a:lnTo>
                  <a:lnTo>
                    <a:pt x="201" y="841"/>
                  </a:lnTo>
                  <a:lnTo>
                    <a:pt x="205" y="852"/>
                  </a:lnTo>
                  <a:lnTo>
                    <a:pt x="219" y="847"/>
                  </a:lnTo>
                  <a:lnTo>
                    <a:pt x="205" y="850"/>
                  </a:lnTo>
                  <a:lnTo>
                    <a:pt x="205" y="852"/>
                  </a:lnTo>
                  <a:lnTo>
                    <a:pt x="234" y="845"/>
                  </a:lnTo>
                  <a:lnTo>
                    <a:pt x="234" y="843"/>
                  </a:lnTo>
                  <a:lnTo>
                    <a:pt x="233" y="836"/>
                  </a:lnTo>
                  <a:lnTo>
                    <a:pt x="234" y="841"/>
                  </a:lnTo>
                  <a:lnTo>
                    <a:pt x="231" y="831"/>
                  </a:lnTo>
                  <a:lnTo>
                    <a:pt x="215" y="836"/>
                  </a:lnTo>
                  <a:lnTo>
                    <a:pt x="231" y="833"/>
                  </a:lnTo>
                  <a:lnTo>
                    <a:pt x="227" y="820"/>
                  </a:lnTo>
                  <a:lnTo>
                    <a:pt x="212" y="824"/>
                  </a:lnTo>
                  <a:lnTo>
                    <a:pt x="227" y="820"/>
                  </a:lnTo>
                  <a:lnTo>
                    <a:pt x="224" y="806"/>
                  </a:lnTo>
                  <a:lnTo>
                    <a:pt x="208" y="810"/>
                  </a:lnTo>
                  <a:lnTo>
                    <a:pt x="224" y="808"/>
                  </a:lnTo>
                  <a:lnTo>
                    <a:pt x="222" y="796"/>
                  </a:lnTo>
                  <a:lnTo>
                    <a:pt x="220" y="792"/>
                  </a:lnTo>
                  <a:lnTo>
                    <a:pt x="222" y="794"/>
                  </a:lnTo>
                  <a:lnTo>
                    <a:pt x="219" y="782"/>
                  </a:lnTo>
                  <a:lnTo>
                    <a:pt x="217" y="780"/>
                  </a:lnTo>
                  <a:lnTo>
                    <a:pt x="212" y="768"/>
                  </a:lnTo>
                  <a:lnTo>
                    <a:pt x="198" y="773"/>
                  </a:lnTo>
                  <a:lnTo>
                    <a:pt x="213" y="772"/>
                  </a:lnTo>
                  <a:lnTo>
                    <a:pt x="212" y="758"/>
                  </a:lnTo>
                  <a:lnTo>
                    <a:pt x="212" y="756"/>
                  </a:lnTo>
                  <a:lnTo>
                    <a:pt x="205" y="731"/>
                  </a:lnTo>
                  <a:lnTo>
                    <a:pt x="189" y="735"/>
                  </a:lnTo>
                  <a:lnTo>
                    <a:pt x="205" y="731"/>
                  </a:lnTo>
                  <a:lnTo>
                    <a:pt x="199" y="710"/>
                  </a:lnTo>
                  <a:lnTo>
                    <a:pt x="201" y="717"/>
                  </a:lnTo>
                  <a:lnTo>
                    <a:pt x="194" y="693"/>
                  </a:lnTo>
                  <a:lnTo>
                    <a:pt x="178" y="696"/>
                  </a:lnTo>
                  <a:lnTo>
                    <a:pt x="194" y="695"/>
                  </a:lnTo>
                  <a:close/>
                  <a:moveTo>
                    <a:pt x="253" y="920"/>
                  </a:moveTo>
                  <a:lnTo>
                    <a:pt x="224" y="929"/>
                  </a:lnTo>
                  <a:lnTo>
                    <a:pt x="227" y="937"/>
                  </a:lnTo>
                  <a:lnTo>
                    <a:pt x="229" y="943"/>
                  </a:lnTo>
                  <a:lnTo>
                    <a:pt x="227" y="937"/>
                  </a:lnTo>
                  <a:lnTo>
                    <a:pt x="231" y="948"/>
                  </a:lnTo>
                  <a:lnTo>
                    <a:pt x="245" y="943"/>
                  </a:lnTo>
                  <a:lnTo>
                    <a:pt x="231" y="946"/>
                  </a:lnTo>
                  <a:lnTo>
                    <a:pt x="233" y="958"/>
                  </a:lnTo>
                  <a:lnTo>
                    <a:pt x="233" y="962"/>
                  </a:lnTo>
                  <a:lnTo>
                    <a:pt x="233" y="960"/>
                  </a:lnTo>
                  <a:lnTo>
                    <a:pt x="236" y="972"/>
                  </a:lnTo>
                  <a:lnTo>
                    <a:pt x="238" y="978"/>
                  </a:lnTo>
                  <a:lnTo>
                    <a:pt x="236" y="972"/>
                  </a:lnTo>
                  <a:lnTo>
                    <a:pt x="239" y="983"/>
                  </a:lnTo>
                  <a:lnTo>
                    <a:pt x="253" y="978"/>
                  </a:lnTo>
                  <a:lnTo>
                    <a:pt x="239" y="983"/>
                  </a:lnTo>
                  <a:lnTo>
                    <a:pt x="243" y="995"/>
                  </a:lnTo>
                  <a:lnTo>
                    <a:pt x="245" y="1000"/>
                  </a:lnTo>
                  <a:lnTo>
                    <a:pt x="243" y="995"/>
                  </a:lnTo>
                  <a:lnTo>
                    <a:pt x="246" y="1005"/>
                  </a:lnTo>
                  <a:lnTo>
                    <a:pt x="260" y="1000"/>
                  </a:lnTo>
                  <a:lnTo>
                    <a:pt x="246" y="1005"/>
                  </a:lnTo>
                  <a:lnTo>
                    <a:pt x="250" y="1018"/>
                  </a:lnTo>
                  <a:lnTo>
                    <a:pt x="264" y="1012"/>
                  </a:lnTo>
                  <a:lnTo>
                    <a:pt x="250" y="1016"/>
                  </a:lnTo>
                  <a:lnTo>
                    <a:pt x="252" y="1026"/>
                  </a:lnTo>
                  <a:lnTo>
                    <a:pt x="252" y="1030"/>
                  </a:lnTo>
                  <a:lnTo>
                    <a:pt x="252" y="1028"/>
                  </a:lnTo>
                  <a:lnTo>
                    <a:pt x="255" y="1040"/>
                  </a:lnTo>
                  <a:lnTo>
                    <a:pt x="257" y="1046"/>
                  </a:lnTo>
                  <a:lnTo>
                    <a:pt x="255" y="1040"/>
                  </a:lnTo>
                  <a:lnTo>
                    <a:pt x="269" y="1082"/>
                  </a:lnTo>
                  <a:lnTo>
                    <a:pt x="299" y="1072"/>
                  </a:lnTo>
                  <a:lnTo>
                    <a:pt x="285" y="1030"/>
                  </a:lnTo>
                  <a:lnTo>
                    <a:pt x="269" y="1035"/>
                  </a:lnTo>
                  <a:lnTo>
                    <a:pt x="285" y="1032"/>
                  </a:lnTo>
                  <a:lnTo>
                    <a:pt x="281" y="1019"/>
                  </a:lnTo>
                  <a:lnTo>
                    <a:pt x="266" y="1023"/>
                  </a:lnTo>
                  <a:lnTo>
                    <a:pt x="281" y="1021"/>
                  </a:lnTo>
                  <a:lnTo>
                    <a:pt x="280" y="1011"/>
                  </a:lnTo>
                  <a:lnTo>
                    <a:pt x="278" y="1005"/>
                  </a:lnTo>
                  <a:lnTo>
                    <a:pt x="280" y="1009"/>
                  </a:lnTo>
                  <a:lnTo>
                    <a:pt x="276" y="997"/>
                  </a:lnTo>
                  <a:lnTo>
                    <a:pt x="274" y="990"/>
                  </a:lnTo>
                  <a:lnTo>
                    <a:pt x="276" y="995"/>
                  </a:lnTo>
                  <a:lnTo>
                    <a:pt x="273" y="984"/>
                  </a:lnTo>
                  <a:lnTo>
                    <a:pt x="257" y="990"/>
                  </a:lnTo>
                  <a:lnTo>
                    <a:pt x="273" y="986"/>
                  </a:lnTo>
                  <a:lnTo>
                    <a:pt x="269" y="974"/>
                  </a:lnTo>
                  <a:lnTo>
                    <a:pt x="267" y="967"/>
                  </a:lnTo>
                  <a:lnTo>
                    <a:pt x="269" y="972"/>
                  </a:lnTo>
                  <a:lnTo>
                    <a:pt x="266" y="962"/>
                  </a:lnTo>
                  <a:lnTo>
                    <a:pt x="250" y="967"/>
                  </a:lnTo>
                  <a:lnTo>
                    <a:pt x="266" y="964"/>
                  </a:lnTo>
                  <a:lnTo>
                    <a:pt x="262" y="951"/>
                  </a:lnTo>
                  <a:lnTo>
                    <a:pt x="246" y="955"/>
                  </a:lnTo>
                  <a:lnTo>
                    <a:pt x="262" y="953"/>
                  </a:lnTo>
                  <a:lnTo>
                    <a:pt x="260" y="941"/>
                  </a:lnTo>
                  <a:lnTo>
                    <a:pt x="259" y="936"/>
                  </a:lnTo>
                  <a:lnTo>
                    <a:pt x="260" y="937"/>
                  </a:lnTo>
                  <a:lnTo>
                    <a:pt x="257" y="927"/>
                  </a:lnTo>
                  <a:lnTo>
                    <a:pt x="241" y="932"/>
                  </a:lnTo>
                  <a:lnTo>
                    <a:pt x="257" y="929"/>
                  </a:lnTo>
                  <a:lnTo>
                    <a:pt x="253" y="920"/>
                  </a:lnTo>
                  <a:close/>
                  <a:moveTo>
                    <a:pt x="320" y="1147"/>
                  </a:moveTo>
                  <a:lnTo>
                    <a:pt x="290" y="1159"/>
                  </a:lnTo>
                  <a:lnTo>
                    <a:pt x="294" y="1168"/>
                  </a:lnTo>
                  <a:lnTo>
                    <a:pt x="308" y="1161"/>
                  </a:lnTo>
                  <a:lnTo>
                    <a:pt x="294" y="1166"/>
                  </a:lnTo>
                  <a:lnTo>
                    <a:pt x="306" y="1203"/>
                  </a:lnTo>
                  <a:lnTo>
                    <a:pt x="304" y="1199"/>
                  </a:lnTo>
                  <a:lnTo>
                    <a:pt x="308" y="1208"/>
                  </a:lnTo>
                  <a:lnTo>
                    <a:pt x="322" y="1201"/>
                  </a:lnTo>
                  <a:lnTo>
                    <a:pt x="308" y="1204"/>
                  </a:lnTo>
                  <a:lnTo>
                    <a:pt x="309" y="1215"/>
                  </a:lnTo>
                  <a:lnTo>
                    <a:pt x="309" y="1218"/>
                  </a:lnTo>
                  <a:lnTo>
                    <a:pt x="309" y="1217"/>
                  </a:lnTo>
                  <a:lnTo>
                    <a:pt x="316" y="1236"/>
                  </a:lnTo>
                  <a:lnTo>
                    <a:pt x="320" y="1246"/>
                  </a:lnTo>
                  <a:lnTo>
                    <a:pt x="316" y="1238"/>
                  </a:lnTo>
                  <a:lnTo>
                    <a:pt x="320" y="1246"/>
                  </a:lnTo>
                  <a:lnTo>
                    <a:pt x="334" y="1239"/>
                  </a:lnTo>
                  <a:lnTo>
                    <a:pt x="320" y="1245"/>
                  </a:lnTo>
                  <a:lnTo>
                    <a:pt x="325" y="1260"/>
                  </a:lnTo>
                  <a:lnTo>
                    <a:pt x="323" y="1257"/>
                  </a:lnTo>
                  <a:lnTo>
                    <a:pt x="337" y="1292"/>
                  </a:lnTo>
                  <a:lnTo>
                    <a:pt x="367" y="1279"/>
                  </a:lnTo>
                  <a:lnTo>
                    <a:pt x="353" y="1245"/>
                  </a:lnTo>
                  <a:lnTo>
                    <a:pt x="337" y="1250"/>
                  </a:lnTo>
                  <a:lnTo>
                    <a:pt x="353" y="1245"/>
                  </a:lnTo>
                  <a:lnTo>
                    <a:pt x="348" y="1229"/>
                  </a:lnTo>
                  <a:lnTo>
                    <a:pt x="349" y="1234"/>
                  </a:lnTo>
                  <a:lnTo>
                    <a:pt x="346" y="1225"/>
                  </a:lnTo>
                  <a:lnTo>
                    <a:pt x="330" y="1231"/>
                  </a:lnTo>
                  <a:lnTo>
                    <a:pt x="346" y="1225"/>
                  </a:lnTo>
                  <a:lnTo>
                    <a:pt x="339" y="1206"/>
                  </a:lnTo>
                  <a:lnTo>
                    <a:pt x="323" y="1211"/>
                  </a:lnTo>
                  <a:lnTo>
                    <a:pt x="339" y="1210"/>
                  </a:lnTo>
                  <a:lnTo>
                    <a:pt x="337" y="1199"/>
                  </a:lnTo>
                  <a:lnTo>
                    <a:pt x="335" y="1192"/>
                  </a:lnTo>
                  <a:lnTo>
                    <a:pt x="337" y="1196"/>
                  </a:lnTo>
                  <a:lnTo>
                    <a:pt x="334" y="1187"/>
                  </a:lnTo>
                  <a:lnTo>
                    <a:pt x="318" y="1192"/>
                  </a:lnTo>
                  <a:lnTo>
                    <a:pt x="334" y="1187"/>
                  </a:lnTo>
                  <a:lnTo>
                    <a:pt x="322" y="1150"/>
                  </a:lnTo>
                  <a:lnTo>
                    <a:pt x="323" y="1156"/>
                  </a:lnTo>
                  <a:lnTo>
                    <a:pt x="320" y="114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Freeform 250"/>
            <p:cNvSpPr>
              <a:spLocks noEditPoints="1"/>
            </p:cNvSpPr>
            <p:nvPr/>
          </p:nvSpPr>
          <p:spPr bwMode="auto">
            <a:xfrm>
              <a:off x="3315" y="2406"/>
              <a:ext cx="170" cy="276"/>
            </a:xfrm>
            <a:custGeom>
              <a:avLst/>
              <a:gdLst>
                <a:gd name="T0" fmla="*/ 2 w 341"/>
                <a:gd name="T1" fmla="*/ 18 h 552"/>
                <a:gd name="T2" fmla="*/ 9 w 341"/>
                <a:gd name="T3" fmla="*/ 37 h 552"/>
                <a:gd name="T4" fmla="*/ 21 w 341"/>
                <a:gd name="T5" fmla="*/ 74 h 552"/>
                <a:gd name="T6" fmla="*/ 32 w 341"/>
                <a:gd name="T7" fmla="*/ 96 h 552"/>
                <a:gd name="T8" fmla="*/ 39 w 341"/>
                <a:gd name="T9" fmla="*/ 110 h 552"/>
                <a:gd name="T10" fmla="*/ 44 w 341"/>
                <a:gd name="T11" fmla="*/ 129 h 552"/>
                <a:gd name="T12" fmla="*/ 49 w 341"/>
                <a:gd name="T13" fmla="*/ 140 h 552"/>
                <a:gd name="T14" fmla="*/ 65 w 341"/>
                <a:gd name="T15" fmla="*/ 138 h 552"/>
                <a:gd name="T16" fmla="*/ 72 w 341"/>
                <a:gd name="T17" fmla="*/ 115 h 552"/>
                <a:gd name="T18" fmla="*/ 70 w 341"/>
                <a:gd name="T19" fmla="*/ 110 h 552"/>
                <a:gd name="T20" fmla="*/ 60 w 341"/>
                <a:gd name="T21" fmla="*/ 82 h 552"/>
                <a:gd name="T22" fmla="*/ 35 w 341"/>
                <a:gd name="T23" fmla="*/ 65 h 552"/>
                <a:gd name="T24" fmla="*/ 39 w 341"/>
                <a:gd name="T25" fmla="*/ 25 h 552"/>
                <a:gd name="T26" fmla="*/ 35 w 341"/>
                <a:gd name="T27" fmla="*/ 18 h 552"/>
                <a:gd name="T28" fmla="*/ 117 w 341"/>
                <a:gd name="T29" fmla="*/ 217 h 552"/>
                <a:gd name="T30" fmla="*/ 98 w 341"/>
                <a:gd name="T31" fmla="*/ 248 h 552"/>
                <a:gd name="T32" fmla="*/ 101 w 341"/>
                <a:gd name="T33" fmla="*/ 257 h 552"/>
                <a:gd name="T34" fmla="*/ 112 w 341"/>
                <a:gd name="T35" fmla="*/ 276 h 552"/>
                <a:gd name="T36" fmla="*/ 117 w 341"/>
                <a:gd name="T37" fmla="*/ 288 h 552"/>
                <a:gd name="T38" fmla="*/ 124 w 341"/>
                <a:gd name="T39" fmla="*/ 300 h 552"/>
                <a:gd name="T40" fmla="*/ 131 w 341"/>
                <a:gd name="T41" fmla="*/ 313 h 552"/>
                <a:gd name="T42" fmla="*/ 142 w 341"/>
                <a:gd name="T43" fmla="*/ 330 h 552"/>
                <a:gd name="T44" fmla="*/ 147 w 341"/>
                <a:gd name="T45" fmla="*/ 339 h 552"/>
                <a:gd name="T46" fmla="*/ 164 w 341"/>
                <a:gd name="T47" fmla="*/ 365 h 552"/>
                <a:gd name="T48" fmla="*/ 192 w 341"/>
                <a:gd name="T49" fmla="*/ 351 h 552"/>
                <a:gd name="T50" fmla="*/ 173 w 341"/>
                <a:gd name="T51" fmla="*/ 321 h 552"/>
                <a:gd name="T52" fmla="*/ 166 w 341"/>
                <a:gd name="T53" fmla="*/ 309 h 552"/>
                <a:gd name="T54" fmla="*/ 156 w 341"/>
                <a:gd name="T55" fmla="*/ 292 h 552"/>
                <a:gd name="T56" fmla="*/ 149 w 341"/>
                <a:gd name="T57" fmla="*/ 279 h 552"/>
                <a:gd name="T58" fmla="*/ 145 w 341"/>
                <a:gd name="T59" fmla="*/ 271 h 552"/>
                <a:gd name="T60" fmla="*/ 122 w 341"/>
                <a:gd name="T61" fmla="*/ 264 h 552"/>
                <a:gd name="T62" fmla="*/ 112 w 341"/>
                <a:gd name="T63" fmla="*/ 245 h 552"/>
                <a:gd name="T64" fmla="*/ 211 w 341"/>
                <a:gd name="T65" fmla="*/ 438 h 552"/>
                <a:gd name="T66" fmla="*/ 222 w 341"/>
                <a:gd name="T67" fmla="*/ 451 h 552"/>
                <a:gd name="T68" fmla="*/ 231 w 341"/>
                <a:gd name="T69" fmla="*/ 461 h 552"/>
                <a:gd name="T70" fmla="*/ 241 w 341"/>
                <a:gd name="T71" fmla="*/ 473 h 552"/>
                <a:gd name="T72" fmla="*/ 246 w 341"/>
                <a:gd name="T73" fmla="*/ 480 h 552"/>
                <a:gd name="T74" fmla="*/ 264 w 341"/>
                <a:gd name="T75" fmla="*/ 499 h 552"/>
                <a:gd name="T76" fmla="*/ 280 w 341"/>
                <a:gd name="T77" fmla="*/ 513 h 552"/>
                <a:gd name="T78" fmla="*/ 286 w 341"/>
                <a:gd name="T79" fmla="*/ 520 h 552"/>
                <a:gd name="T80" fmla="*/ 286 w 341"/>
                <a:gd name="T81" fmla="*/ 520 h 552"/>
                <a:gd name="T82" fmla="*/ 306 w 341"/>
                <a:gd name="T83" fmla="*/ 519 h 552"/>
                <a:gd name="T84" fmla="*/ 306 w 341"/>
                <a:gd name="T85" fmla="*/ 540 h 552"/>
                <a:gd name="T86" fmla="*/ 309 w 341"/>
                <a:gd name="T87" fmla="*/ 547 h 552"/>
                <a:gd name="T88" fmla="*/ 318 w 341"/>
                <a:gd name="T89" fmla="*/ 552 h 552"/>
                <a:gd name="T90" fmla="*/ 335 w 341"/>
                <a:gd name="T91" fmla="*/ 527 h 552"/>
                <a:gd name="T92" fmla="*/ 325 w 341"/>
                <a:gd name="T93" fmla="*/ 515 h 552"/>
                <a:gd name="T94" fmla="*/ 313 w 341"/>
                <a:gd name="T95" fmla="*/ 503 h 552"/>
                <a:gd name="T96" fmla="*/ 300 w 341"/>
                <a:gd name="T97" fmla="*/ 491 h 552"/>
                <a:gd name="T98" fmla="*/ 288 w 341"/>
                <a:gd name="T99" fmla="*/ 480 h 552"/>
                <a:gd name="T100" fmla="*/ 260 w 341"/>
                <a:gd name="T101" fmla="*/ 473 h 552"/>
                <a:gd name="T102" fmla="*/ 269 w 341"/>
                <a:gd name="T103" fmla="*/ 458 h 552"/>
                <a:gd name="T104" fmla="*/ 255 w 341"/>
                <a:gd name="T105" fmla="*/ 440 h 552"/>
                <a:gd name="T106" fmla="*/ 245 w 341"/>
                <a:gd name="T107" fmla="*/ 428 h 552"/>
                <a:gd name="T108" fmla="*/ 234 w 341"/>
                <a:gd name="T109" fmla="*/ 4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552">
                  <a:moveTo>
                    <a:pt x="30" y="0"/>
                  </a:moveTo>
                  <a:lnTo>
                    <a:pt x="0" y="7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9" y="37"/>
                  </a:lnTo>
                  <a:lnTo>
                    <a:pt x="23" y="30"/>
                  </a:lnTo>
                  <a:lnTo>
                    <a:pt x="9" y="37"/>
                  </a:lnTo>
                  <a:lnTo>
                    <a:pt x="19" y="63"/>
                  </a:lnTo>
                  <a:lnTo>
                    <a:pt x="33" y="56"/>
                  </a:lnTo>
                  <a:lnTo>
                    <a:pt x="19" y="60"/>
                  </a:lnTo>
                  <a:lnTo>
                    <a:pt x="21" y="68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8" y="89"/>
                  </a:lnTo>
                  <a:lnTo>
                    <a:pt x="26" y="84"/>
                  </a:lnTo>
                  <a:lnTo>
                    <a:pt x="28" y="89"/>
                  </a:lnTo>
                  <a:lnTo>
                    <a:pt x="32" y="96"/>
                  </a:lnTo>
                  <a:lnTo>
                    <a:pt x="46" y="89"/>
                  </a:lnTo>
                  <a:lnTo>
                    <a:pt x="32" y="96"/>
                  </a:lnTo>
                  <a:lnTo>
                    <a:pt x="39" y="114"/>
                  </a:lnTo>
                  <a:lnTo>
                    <a:pt x="53" y="107"/>
                  </a:lnTo>
                  <a:lnTo>
                    <a:pt x="39" y="110"/>
                  </a:lnTo>
                  <a:lnTo>
                    <a:pt x="42" y="124"/>
                  </a:lnTo>
                  <a:lnTo>
                    <a:pt x="40" y="121"/>
                  </a:lnTo>
                  <a:lnTo>
                    <a:pt x="44" y="129"/>
                  </a:lnTo>
                  <a:lnTo>
                    <a:pt x="42" y="124"/>
                  </a:lnTo>
                  <a:lnTo>
                    <a:pt x="44" y="129"/>
                  </a:lnTo>
                  <a:lnTo>
                    <a:pt x="47" y="136"/>
                  </a:lnTo>
                  <a:lnTo>
                    <a:pt x="61" y="129"/>
                  </a:lnTo>
                  <a:lnTo>
                    <a:pt x="47" y="136"/>
                  </a:lnTo>
                  <a:lnTo>
                    <a:pt x="51" y="145"/>
                  </a:lnTo>
                  <a:lnTo>
                    <a:pt x="49" y="140"/>
                  </a:lnTo>
                  <a:lnTo>
                    <a:pt x="51" y="145"/>
                  </a:lnTo>
                  <a:lnTo>
                    <a:pt x="58" y="159"/>
                  </a:lnTo>
                  <a:lnTo>
                    <a:pt x="86" y="145"/>
                  </a:lnTo>
                  <a:lnTo>
                    <a:pt x="79" y="131"/>
                  </a:lnTo>
                  <a:lnTo>
                    <a:pt x="65" y="138"/>
                  </a:lnTo>
                  <a:lnTo>
                    <a:pt x="81" y="133"/>
                  </a:lnTo>
                  <a:lnTo>
                    <a:pt x="77" y="124"/>
                  </a:lnTo>
                  <a:lnTo>
                    <a:pt x="79" y="128"/>
                  </a:lnTo>
                  <a:lnTo>
                    <a:pt x="75" y="122"/>
                  </a:lnTo>
                  <a:lnTo>
                    <a:pt x="72" y="115"/>
                  </a:lnTo>
                  <a:lnTo>
                    <a:pt x="58" y="122"/>
                  </a:lnTo>
                  <a:lnTo>
                    <a:pt x="74" y="117"/>
                  </a:lnTo>
                  <a:lnTo>
                    <a:pt x="70" y="108"/>
                  </a:lnTo>
                  <a:lnTo>
                    <a:pt x="54" y="114"/>
                  </a:lnTo>
                  <a:lnTo>
                    <a:pt x="70" y="110"/>
                  </a:lnTo>
                  <a:lnTo>
                    <a:pt x="67" y="96"/>
                  </a:lnTo>
                  <a:lnTo>
                    <a:pt x="68" y="101"/>
                  </a:lnTo>
                  <a:lnTo>
                    <a:pt x="61" y="84"/>
                  </a:lnTo>
                  <a:lnTo>
                    <a:pt x="63" y="87"/>
                  </a:lnTo>
                  <a:lnTo>
                    <a:pt x="60" y="82"/>
                  </a:lnTo>
                  <a:lnTo>
                    <a:pt x="56" y="75"/>
                  </a:lnTo>
                  <a:lnTo>
                    <a:pt x="42" y="82"/>
                  </a:lnTo>
                  <a:lnTo>
                    <a:pt x="58" y="77"/>
                  </a:lnTo>
                  <a:lnTo>
                    <a:pt x="51" y="60"/>
                  </a:lnTo>
                  <a:lnTo>
                    <a:pt x="35" y="65"/>
                  </a:lnTo>
                  <a:lnTo>
                    <a:pt x="51" y="61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9" y="51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37" y="23"/>
                  </a:lnTo>
                  <a:lnTo>
                    <a:pt x="33" y="16"/>
                  </a:lnTo>
                  <a:lnTo>
                    <a:pt x="19" y="23"/>
                  </a:lnTo>
                  <a:lnTo>
                    <a:pt x="35" y="18"/>
                  </a:lnTo>
                  <a:lnTo>
                    <a:pt x="32" y="7"/>
                  </a:lnTo>
                  <a:lnTo>
                    <a:pt x="16" y="12"/>
                  </a:lnTo>
                  <a:lnTo>
                    <a:pt x="32" y="9"/>
                  </a:lnTo>
                  <a:lnTo>
                    <a:pt x="30" y="0"/>
                  </a:lnTo>
                  <a:close/>
                  <a:moveTo>
                    <a:pt x="117" y="217"/>
                  </a:moveTo>
                  <a:lnTo>
                    <a:pt x="89" y="231"/>
                  </a:lnTo>
                  <a:lnTo>
                    <a:pt x="96" y="245"/>
                  </a:lnTo>
                  <a:lnTo>
                    <a:pt x="110" y="238"/>
                  </a:lnTo>
                  <a:lnTo>
                    <a:pt x="96" y="241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100" y="253"/>
                  </a:lnTo>
                  <a:lnTo>
                    <a:pt x="103" y="259"/>
                  </a:lnTo>
                  <a:lnTo>
                    <a:pt x="115" y="250"/>
                  </a:lnTo>
                  <a:lnTo>
                    <a:pt x="101" y="257"/>
                  </a:lnTo>
                  <a:lnTo>
                    <a:pt x="108" y="271"/>
                  </a:lnTo>
                  <a:lnTo>
                    <a:pt x="110" y="273"/>
                  </a:lnTo>
                  <a:lnTo>
                    <a:pt x="114" y="278"/>
                  </a:lnTo>
                  <a:lnTo>
                    <a:pt x="126" y="269"/>
                  </a:lnTo>
                  <a:lnTo>
                    <a:pt x="112" y="276"/>
                  </a:lnTo>
                  <a:lnTo>
                    <a:pt x="115" y="283"/>
                  </a:lnTo>
                  <a:lnTo>
                    <a:pt x="129" y="276"/>
                  </a:lnTo>
                  <a:lnTo>
                    <a:pt x="115" y="281"/>
                  </a:lnTo>
                  <a:lnTo>
                    <a:pt x="117" y="286"/>
                  </a:lnTo>
                  <a:lnTo>
                    <a:pt x="117" y="288"/>
                  </a:lnTo>
                  <a:lnTo>
                    <a:pt x="119" y="290"/>
                  </a:lnTo>
                  <a:lnTo>
                    <a:pt x="122" y="295"/>
                  </a:lnTo>
                  <a:lnTo>
                    <a:pt x="135" y="286"/>
                  </a:lnTo>
                  <a:lnTo>
                    <a:pt x="121" y="293"/>
                  </a:lnTo>
                  <a:lnTo>
                    <a:pt x="124" y="300"/>
                  </a:lnTo>
                  <a:lnTo>
                    <a:pt x="126" y="302"/>
                  </a:lnTo>
                  <a:lnTo>
                    <a:pt x="129" y="307"/>
                  </a:lnTo>
                  <a:lnTo>
                    <a:pt x="142" y="299"/>
                  </a:lnTo>
                  <a:lnTo>
                    <a:pt x="128" y="306"/>
                  </a:lnTo>
                  <a:lnTo>
                    <a:pt x="131" y="313"/>
                  </a:lnTo>
                  <a:lnTo>
                    <a:pt x="133" y="314"/>
                  </a:lnTo>
                  <a:lnTo>
                    <a:pt x="140" y="325"/>
                  </a:lnTo>
                  <a:lnTo>
                    <a:pt x="152" y="316"/>
                  </a:lnTo>
                  <a:lnTo>
                    <a:pt x="138" y="323"/>
                  </a:lnTo>
                  <a:lnTo>
                    <a:pt x="142" y="330"/>
                  </a:lnTo>
                  <a:lnTo>
                    <a:pt x="143" y="332"/>
                  </a:lnTo>
                  <a:lnTo>
                    <a:pt x="147" y="337"/>
                  </a:lnTo>
                  <a:lnTo>
                    <a:pt x="159" y="328"/>
                  </a:lnTo>
                  <a:lnTo>
                    <a:pt x="145" y="334"/>
                  </a:lnTo>
                  <a:lnTo>
                    <a:pt x="147" y="339"/>
                  </a:lnTo>
                  <a:lnTo>
                    <a:pt x="147" y="341"/>
                  </a:lnTo>
                  <a:lnTo>
                    <a:pt x="149" y="342"/>
                  </a:lnTo>
                  <a:lnTo>
                    <a:pt x="166" y="369"/>
                  </a:lnTo>
                  <a:lnTo>
                    <a:pt x="178" y="360"/>
                  </a:lnTo>
                  <a:lnTo>
                    <a:pt x="164" y="365"/>
                  </a:lnTo>
                  <a:lnTo>
                    <a:pt x="164" y="367"/>
                  </a:lnTo>
                  <a:lnTo>
                    <a:pt x="194" y="356"/>
                  </a:lnTo>
                  <a:lnTo>
                    <a:pt x="194" y="355"/>
                  </a:lnTo>
                  <a:lnTo>
                    <a:pt x="192" y="353"/>
                  </a:lnTo>
                  <a:lnTo>
                    <a:pt x="192" y="351"/>
                  </a:lnTo>
                  <a:lnTo>
                    <a:pt x="175" y="325"/>
                  </a:lnTo>
                  <a:lnTo>
                    <a:pt x="161" y="334"/>
                  </a:lnTo>
                  <a:lnTo>
                    <a:pt x="177" y="328"/>
                  </a:lnTo>
                  <a:lnTo>
                    <a:pt x="175" y="323"/>
                  </a:lnTo>
                  <a:lnTo>
                    <a:pt x="173" y="321"/>
                  </a:lnTo>
                  <a:lnTo>
                    <a:pt x="173" y="320"/>
                  </a:lnTo>
                  <a:lnTo>
                    <a:pt x="170" y="314"/>
                  </a:lnTo>
                  <a:lnTo>
                    <a:pt x="156" y="323"/>
                  </a:lnTo>
                  <a:lnTo>
                    <a:pt x="170" y="316"/>
                  </a:lnTo>
                  <a:lnTo>
                    <a:pt x="166" y="309"/>
                  </a:lnTo>
                  <a:lnTo>
                    <a:pt x="166" y="307"/>
                  </a:lnTo>
                  <a:lnTo>
                    <a:pt x="159" y="297"/>
                  </a:lnTo>
                  <a:lnTo>
                    <a:pt x="145" y="306"/>
                  </a:lnTo>
                  <a:lnTo>
                    <a:pt x="159" y="299"/>
                  </a:lnTo>
                  <a:lnTo>
                    <a:pt x="156" y="292"/>
                  </a:lnTo>
                  <a:lnTo>
                    <a:pt x="156" y="290"/>
                  </a:lnTo>
                  <a:lnTo>
                    <a:pt x="152" y="285"/>
                  </a:lnTo>
                  <a:lnTo>
                    <a:pt x="138" y="293"/>
                  </a:lnTo>
                  <a:lnTo>
                    <a:pt x="152" y="286"/>
                  </a:lnTo>
                  <a:lnTo>
                    <a:pt x="149" y="279"/>
                  </a:lnTo>
                  <a:lnTo>
                    <a:pt x="149" y="278"/>
                  </a:lnTo>
                  <a:lnTo>
                    <a:pt x="145" y="273"/>
                  </a:lnTo>
                  <a:lnTo>
                    <a:pt x="131" y="281"/>
                  </a:lnTo>
                  <a:lnTo>
                    <a:pt x="147" y="276"/>
                  </a:lnTo>
                  <a:lnTo>
                    <a:pt x="145" y="271"/>
                  </a:lnTo>
                  <a:lnTo>
                    <a:pt x="143" y="269"/>
                  </a:lnTo>
                  <a:lnTo>
                    <a:pt x="140" y="262"/>
                  </a:lnTo>
                  <a:lnTo>
                    <a:pt x="140" y="260"/>
                  </a:lnTo>
                  <a:lnTo>
                    <a:pt x="136" y="255"/>
                  </a:lnTo>
                  <a:lnTo>
                    <a:pt x="122" y="264"/>
                  </a:lnTo>
                  <a:lnTo>
                    <a:pt x="136" y="257"/>
                  </a:lnTo>
                  <a:lnTo>
                    <a:pt x="129" y="243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12" y="245"/>
                  </a:lnTo>
                  <a:lnTo>
                    <a:pt x="128" y="241"/>
                  </a:lnTo>
                  <a:lnTo>
                    <a:pt x="126" y="234"/>
                  </a:lnTo>
                  <a:lnTo>
                    <a:pt x="117" y="217"/>
                  </a:lnTo>
                  <a:close/>
                  <a:moveTo>
                    <a:pt x="234" y="416"/>
                  </a:moveTo>
                  <a:lnTo>
                    <a:pt x="211" y="438"/>
                  </a:lnTo>
                  <a:lnTo>
                    <a:pt x="218" y="445"/>
                  </a:lnTo>
                  <a:lnTo>
                    <a:pt x="229" y="433"/>
                  </a:lnTo>
                  <a:lnTo>
                    <a:pt x="217" y="442"/>
                  </a:lnTo>
                  <a:lnTo>
                    <a:pt x="220" y="447"/>
                  </a:lnTo>
                  <a:lnTo>
                    <a:pt x="222" y="451"/>
                  </a:lnTo>
                  <a:lnTo>
                    <a:pt x="225" y="454"/>
                  </a:lnTo>
                  <a:lnTo>
                    <a:pt x="236" y="442"/>
                  </a:lnTo>
                  <a:lnTo>
                    <a:pt x="222" y="449"/>
                  </a:lnTo>
                  <a:lnTo>
                    <a:pt x="225" y="456"/>
                  </a:lnTo>
                  <a:lnTo>
                    <a:pt x="231" y="461"/>
                  </a:lnTo>
                  <a:lnTo>
                    <a:pt x="241" y="449"/>
                  </a:lnTo>
                  <a:lnTo>
                    <a:pt x="229" y="458"/>
                  </a:lnTo>
                  <a:lnTo>
                    <a:pt x="232" y="463"/>
                  </a:lnTo>
                  <a:lnTo>
                    <a:pt x="234" y="466"/>
                  </a:lnTo>
                  <a:lnTo>
                    <a:pt x="241" y="473"/>
                  </a:lnTo>
                  <a:lnTo>
                    <a:pt x="252" y="461"/>
                  </a:lnTo>
                  <a:lnTo>
                    <a:pt x="239" y="470"/>
                  </a:lnTo>
                  <a:lnTo>
                    <a:pt x="243" y="475"/>
                  </a:lnTo>
                  <a:lnTo>
                    <a:pt x="245" y="478"/>
                  </a:lnTo>
                  <a:lnTo>
                    <a:pt x="246" y="480"/>
                  </a:lnTo>
                  <a:lnTo>
                    <a:pt x="257" y="468"/>
                  </a:lnTo>
                  <a:lnTo>
                    <a:pt x="245" y="477"/>
                  </a:lnTo>
                  <a:lnTo>
                    <a:pt x="248" y="482"/>
                  </a:lnTo>
                  <a:lnTo>
                    <a:pt x="250" y="485"/>
                  </a:lnTo>
                  <a:lnTo>
                    <a:pt x="264" y="499"/>
                  </a:lnTo>
                  <a:lnTo>
                    <a:pt x="274" y="487"/>
                  </a:lnTo>
                  <a:lnTo>
                    <a:pt x="260" y="494"/>
                  </a:lnTo>
                  <a:lnTo>
                    <a:pt x="264" y="501"/>
                  </a:lnTo>
                  <a:lnTo>
                    <a:pt x="273" y="510"/>
                  </a:lnTo>
                  <a:lnTo>
                    <a:pt x="280" y="513"/>
                  </a:lnTo>
                  <a:lnTo>
                    <a:pt x="286" y="499"/>
                  </a:lnTo>
                  <a:lnTo>
                    <a:pt x="274" y="508"/>
                  </a:lnTo>
                  <a:lnTo>
                    <a:pt x="278" y="513"/>
                  </a:lnTo>
                  <a:lnTo>
                    <a:pt x="280" y="517"/>
                  </a:lnTo>
                  <a:lnTo>
                    <a:pt x="286" y="520"/>
                  </a:lnTo>
                  <a:lnTo>
                    <a:pt x="293" y="506"/>
                  </a:lnTo>
                  <a:lnTo>
                    <a:pt x="283" y="519"/>
                  </a:lnTo>
                  <a:lnTo>
                    <a:pt x="290" y="526"/>
                  </a:lnTo>
                  <a:lnTo>
                    <a:pt x="300" y="513"/>
                  </a:lnTo>
                  <a:lnTo>
                    <a:pt x="286" y="520"/>
                  </a:lnTo>
                  <a:lnTo>
                    <a:pt x="288" y="524"/>
                  </a:lnTo>
                  <a:lnTo>
                    <a:pt x="290" y="529"/>
                  </a:lnTo>
                  <a:lnTo>
                    <a:pt x="295" y="531"/>
                  </a:lnTo>
                  <a:lnTo>
                    <a:pt x="299" y="533"/>
                  </a:lnTo>
                  <a:lnTo>
                    <a:pt x="306" y="519"/>
                  </a:lnTo>
                  <a:lnTo>
                    <a:pt x="295" y="531"/>
                  </a:lnTo>
                  <a:lnTo>
                    <a:pt x="302" y="538"/>
                  </a:lnTo>
                  <a:lnTo>
                    <a:pt x="309" y="541"/>
                  </a:lnTo>
                  <a:lnTo>
                    <a:pt x="316" y="527"/>
                  </a:lnTo>
                  <a:lnTo>
                    <a:pt x="306" y="540"/>
                  </a:lnTo>
                  <a:lnTo>
                    <a:pt x="309" y="543"/>
                  </a:lnTo>
                  <a:lnTo>
                    <a:pt x="320" y="531"/>
                  </a:lnTo>
                  <a:lnTo>
                    <a:pt x="306" y="538"/>
                  </a:lnTo>
                  <a:lnTo>
                    <a:pt x="307" y="541"/>
                  </a:lnTo>
                  <a:lnTo>
                    <a:pt x="309" y="547"/>
                  </a:lnTo>
                  <a:lnTo>
                    <a:pt x="314" y="548"/>
                  </a:lnTo>
                  <a:lnTo>
                    <a:pt x="318" y="550"/>
                  </a:lnTo>
                  <a:lnTo>
                    <a:pt x="325" y="536"/>
                  </a:lnTo>
                  <a:lnTo>
                    <a:pt x="314" y="548"/>
                  </a:lnTo>
                  <a:lnTo>
                    <a:pt x="318" y="552"/>
                  </a:lnTo>
                  <a:lnTo>
                    <a:pt x="341" y="529"/>
                  </a:lnTo>
                  <a:lnTo>
                    <a:pt x="335" y="524"/>
                  </a:lnTo>
                  <a:lnTo>
                    <a:pt x="328" y="520"/>
                  </a:lnTo>
                  <a:lnTo>
                    <a:pt x="321" y="534"/>
                  </a:lnTo>
                  <a:lnTo>
                    <a:pt x="335" y="527"/>
                  </a:lnTo>
                  <a:lnTo>
                    <a:pt x="332" y="520"/>
                  </a:lnTo>
                  <a:lnTo>
                    <a:pt x="327" y="515"/>
                  </a:lnTo>
                  <a:lnTo>
                    <a:pt x="320" y="512"/>
                  </a:lnTo>
                  <a:lnTo>
                    <a:pt x="313" y="526"/>
                  </a:lnTo>
                  <a:lnTo>
                    <a:pt x="325" y="515"/>
                  </a:lnTo>
                  <a:lnTo>
                    <a:pt x="316" y="506"/>
                  </a:lnTo>
                  <a:lnTo>
                    <a:pt x="309" y="503"/>
                  </a:lnTo>
                  <a:lnTo>
                    <a:pt x="302" y="517"/>
                  </a:lnTo>
                  <a:lnTo>
                    <a:pt x="316" y="510"/>
                  </a:lnTo>
                  <a:lnTo>
                    <a:pt x="313" y="503"/>
                  </a:lnTo>
                  <a:lnTo>
                    <a:pt x="304" y="494"/>
                  </a:lnTo>
                  <a:lnTo>
                    <a:pt x="297" y="491"/>
                  </a:lnTo>
                  <a:lnTo>
                    <a:pt x="290" y="505"/>
                  </a:lnTo>
                  <a:lnTo>
                    <a:pt x="304" y="496"/>
                  </a:lnTo>
                  <a:lnTo>
                    <a:pt x="300" y="491"/>
                  </a:lnTo>
                  <a:lnTo>
                    <a:pt x="297" y="487"/>
                  </a:lnTo>
                  <a:lnTo>
                    <a:pt x="290" y="484"/>
                  </a:lnTo>
                  <a:lnTo>
                    <a:pt x="283" y="498"/>
                  </a:lnTo>
                  <a:lnTo>
                    <a:pt x="295" y="487"/>
                  </a:lnTo>
                  <a:lnTo>
                    <a:pt x="288" y="480"/>
                  </a:lnTo>
                  <a:lnTo>
                    <a:pt x="276" y="491"/>
                  </a:lnTo>
                  <a:lnTo>
                    <a:pt x="290" y="484"/>
                  </a:lnTo>
                  <a:lnTo>
                    <a:pt x="286" y="477"/>
                  </a:lnTo>
                  <a:lnTo>
                    <a:pt x="273" y="463"/>
                  </a:lnTo>
                  <a:lnTo>
                    <a:pt x="260" y="473"/>
                  </a:lnTo>
                  <a:lnTo>
                    <a:pt x="274" y="465"/>
                  </a:lnTo>
                  <a:lnTo>
                    <a:pt x="271" y="459"/>
                  </a:lnTo>
                  <a:lnTo>
                    <a:pt x="267" y="456"/>
                  </a:lnTo>
                  <a:lnTo>
                    <a:pt x="255" y="466"/>
                  </a:lnTo>
                  <a:lnTo>
                    <a:pt x="269" y="458"/>
                  </a:lnTo>
                  <a:lnTo>
                    <a:pt x="266" y="452"/>
                  </a:lnTo>
                  <a:lnTo>
                    <a:pt x="257" y="444"/>
                  </a:lnTo>
                  <a:lnTo>
                    <a:pt x="245" y="454"/>
                  </a:lnTo>
                  <a:lnTo>
                    <a:pt x="259" y="445"/>
                  </a:lnTo>
                  <a:lnTo>
                    <a:pt x="255" y="440"/>
                  </a:lnTo>
                  <a:lnTo>
                    <a:pt x="250" y="435"/>
                  </a:lnTo>
                  <a:lnTo>
                    <a:pt x="238" y="445"/>
                  </a:lnTo>
                  <a:lnTo>
                    <a:pt x="252" y="438"/>
                  </a:lnTo>
                  <a:lnTo>
                    <a:pt x="248" y="431"/>
                  </a:lnTo>
                  <a:lnTo>
                    <a:pt x="245" y="428"/>
                  </a:lnTo>
                  <a:lnTo>
                    <a:pt x="232" y="438"/>
                  </a:lnTo>
                  <a:lnTo>
                    <a:pt x="246" y="430"/>
                  </a:lnTo>
                  <a:lnTo>
                    <a:pt x="243" y="424"/>
                  </a:lnTo>
                  <a:lnTo>
                    <a:pt x="238" y="419"/>
                  </a:lnTo>
                  <a:lnTo>
                    <a:pt x="234" y="4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Freeform 251"/>
            <p:cNvSpPr>
              <a:spLocks noEditPoints="1"/>
            </p:cNvSpPr>
            <p:nvPr/>
          </p:nvSpPr>
          <p:spPr bwMode="auto">
            <a:xfrm>
              <a:off x="3484" y="2678"/>
              <a:ext cx="174" cy="81"/>
            </a:xfrm>
            <a:custGeom>
              <a:avLst/>
              <a:gdLst>
                <a:gd name="T0" fmla="*/ 19 w 347"/>
                <a:gd name="T1" fmla="*/ 19 h 162"/>
                <a:gd name="T2" fmla="*/ 16 w 347"/>
                <a:gd name="T3" fmla="*/ 37 h 162"/>
                <a:gd name="T4" fmla="*/ 38 w 347"/>
                <a:gd name="T5" fmla="*/ 33 h 162"/>
                <a:gd name="T6" fmla="*/ 57 w 347"/>
                <a:gd name="T7" fmla="*/ 45 h 162"/>
                <a:gd name="T8" fmla="*/ 52 w 347"/>
                <a:gd name="T9" fmla="*/ 63 h 162"/>
                <a:gd name="T10" fmla="*/ 70 w 347"/>
                <a:gd name="T11" fmla="*/ 73 h 162"/>
                <a:gd name="T12" fmla="*/ 84 w 347"/>
                <a:gd name="T13" fmla="*/ 61 h 162"/>
                <a:gd name="T14" fmla="*/ 77 w 347"/>
                <a:gd name="T15" fmla="*/ 75 h 162"/>
                <a:gd name="T16" fmla="*/ 96 w 347"/>
                <a:gd name="T17" fmla="*/ 86 h 162"/>
                <a:gd name="T18" fmla="*/ 119 w 347"/>
                <a:gd name="T19" fmla="*/ 79 h 162"/>
                <a:gd name="T20" fmla="*/ 115 w 347"/>
                <a:gd name="T21" fmla="*/ 94 h 162"/>
                <a:gd name="T22" fmla="*/ 141 w 347"/>
                <a:gd name="T23" fmla="*/ 89 h 162"/>
                <a:gd name="T24" fmla="*/ 148 w 347"/>
                <a:gd name="T25" fmla="*/ 75 h 162"/>
                <a:gd name="T26" fmla="*/ 145 w 347"/>
                <a:gd name="T27" fmla="*/ 75 h 162"/>
                <a:gd name="T28" fmla="*/ 136 w 347"/>
                <a:gd name="T29" fmla="*/ 70 h 162"/>
                <a:gd name="T30" fmla="*/ 122 w 347"/>
                <a:gd name="T31" fmla="*/ 65 h 162"/>
                <a:gd name="T32" fmla="*/ 117 w 347"/>
                <a:gd name="T33" fmla="*/ 61 h 162"/>
                <a:gd name="T34" fmla="*/ 98 w 347"/>
                <a:gd name="T35" fmla="*/ 51 h 162"/>
                <a:gd name="T36" fmla="*/ 78 w 347"/>
                <a:gd name="T37" fmla="*/ 59 h 162"/>
                <a:gd name="T38" fmla="*/ 66 w 347"/>
                <a:gd name="T39" fmla="*/ 35 h 162"/>
                <a:gd name="T40" fmla="*/ 70 w 347"/>
                <a:gd name="T41" fmla="*/ 33 h 162"/>
                <a:gd name="T42" fmla="*/ 56 w 347"/>
                <a:gd name="T43" fmla="*/ 28 h 162"/>
                <a:gd name="T44" fmla="*/ 42 w 347"/>
                <a:gd name="T45" fmla="*/ 18 h 162"/>
                <a:gd name="T46" fmla="*/ 31 w 347"/>
                <a:gd name="T47" fmla="*/ 9 h 162"/>
                <a:gd name="T48" fmla="*/ 213 w 347"/>
                <a:gd name="T49" fmla="*/ 131 h 162"/>
                <a:gd name="T50" fmla="*/ 222 w 347"/>
                <a:gd name="T51" fmla="*/ 136 h 162"/>
                <a:gd name="T52" fmla="*/ 248 w 347"/>
                <a:gd name="T53" fmla="*/ 143 h 162"/>
                <a:gd name="T54" fmla="*/ 253 w 347"/>
                <a:gd name="T55" fmla="*/ 145 h 162"/>
                <a:gd name="T56" fmla="*/ 260 w 347"/>
                <a:gd name="T57" fmla="*/ 147 h 162"/>
                <a:gd name="T58" fmla="*/ 267 w 347"/>
                <a:gd name="T59" fmla="*/ 148 h 162"/>
                <a:gd name="T60" fmla="*/ 291 w 347"/>
                <a:gd name="T61" fmla="*/ 154 h 162"/>
                <a:gd name="T62" fmla="*/ 302 w 347"/>
                <a:gd name="T63" fmla="*/ 155 h 162"/>
                <a:gd name="T64" fmla="*/ 304 w 347"/>
                <a:gd name="T65" fmla="*/ 157 h 162"/>
                <a:gd name="T66" fmla="*/ 318 w 347"/>
                <a:gd name="T67" fmla="*/ 159 h 162"/>
                <a:gd name="T68" fmla="*/ 328 w 347"/>
                <a:gd name="T69" fmla="*/ 161 h 162"/>
                <a:gd name="T70" fmla="*/ 337 w 347"/>
                <a:gd name="T71" fmla="*/ 162 h 162"/>
                <a:gd name="T72" fmla="*/ 340 w 347"/>
                <a:gd name="T73" fmla="*/ 147 h 162"/>
                <a:gd name="T74" fmla="*/ 333 w 347"/>
                <a:gd name="T75" fmla="*/ 145 h 162"/>
                <a:gd name="T76" fmla="*/ 321 w 347"/>
                <a:gd name="T77" fmla="*/ 127 h 162"/>
                <a:gd name="T78" fmla="*/ 311 w 347"/>
                <a:gd name="T79" fmla="*/ 126 h 162"/>
                <a:gd name="T80" fmla="*/ 305 w 347"/>
                <a:gd name="T81" fmla="*/ 124 h 162"/>
                <a:gd name="T82" fmla="*/ 295 w 347"/>
                <a:gd name="T83" fmla="*/ 122 h 162"/>
                <a:gd name="T84" fmla="*/ 272 w 347"/>
                <a:gd name="T85" fmla="*/ 117 h 162"/>
                <a:gd name="T86" fmla="*/ 270 w 347"/>
                <a:gd name="T87" fmla="*/ 115 h 162"/>
                <a:gd name="T88" fmla="*/ 263 w 347"/>
                <a:gd name="T89" fmla="*/ 114 h 162"/>
                <a:gd name="T90" fmla="*/ 256 w 347"/>
                <a:gd name="T91" fmla="*/ 112 h 162"/>
                <a:gd name="T92" fmla="*/ 255 w 347"/>
                <a:gd name="T93" fmla="*/ 112 h 162"/>
                <a:gd name="T94" fmla="*/ 232 w 347"/>
                <a:gd name="T95" fmla="*/ 10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" h="162">
                  <a:moveTo>
                    <a:pt x="17" y="0"/>
                  </a:moveTo>
                  <a:lnTo>
                    <a:pt x="0" y="26"/>
                  </a:lnTo>
                  <a:lnTo>
                    <a:pt x="10" y="33"/>
                  </a:lnTo>
                  <a:lnTo>
                    <a:pt x="19" y="19"/>
                  </a:lnTo>
                  <a:lnTo>
                    <a:pt x="9" y="31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6" y="37"/>
                  </a:lnTo>
                  <a:lnTo>
                    <a:pt x="23" y="42"/>
                  </a:lnTo>
                  <a:lnTo>
                    <a:pt x="24" y="44"/>
                  </a:lnTo>
                  <a:lnTo>
                    <a:pt x="31" y="47"/>
                  </a:lnTo>
                  <a:lnTo>
                    <a:pt x="38" y="33"/>
                  </a:lnTo>
                  <a:lnTo>
                    <a:pt x="28" y="45"/>
                  </a:lnTo>
                  <a:lnTo>
                    <a:pt x="33" y="51"/>
                  </a:lnTo>
                  <a:lnTo>
                    <a:pt x="50" y="59"/>
                  </a:lnTo>
                  <a:lnTo>
                    <a:pt x="57" y="45"/>
                  </a:lnTo>
                  <a:lnTo>
                    <a:pt x="43" y="52"/>
                  </a:lnTo>
                  <a:lnTo>
                    <a:pt x="45" y="56"/>
                  </a:lnTo>
                  <a:lnTo>
                    <a:pt x="47" y="61"/>
                  </a:lnTo>
                  <a:lnTo>
                    <a:pt x="52" y="63"/>
                  </a:lnTo>
                  <a:lnTo>
                    <a:pt x="66" y="70"/>
                  </a:lnTo>
                  <a:lnTo>
                    <a:pt x="73" y="56"/>
                  </a:lnTo>
                  <a:lnTo>
                    <a:pt x="64" y="70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3" y="75"/>
                  </a:lnTo>
                  <a:lnTo>
                    <a:pt x="78" y="77"/>
                  </a:lnTo>
                  <a:lnTo>
                    <a:pt x="84" y="61"/>
                  </a:lnTo>
                  <a:lnTo>
                    <a:pt x="77" y="75"/>
                  </a:lnTo>
                  <a:lnTo>
                    <a:pt x="80" y="77"/>
                  </a:lnTo>
                  <a:lnTo>
                    <a:pt x="87" y="63"/>
                  </a:lnTo>
                  <a:lnTo>
                    <a:pt x="77" y="75"/>
                  </a:lnTo>
                  <a:lnTo>
                    <a:pt x="78" y="77"/>
                  </a:lnTo>
                  <a:lnTo>
                    <a:pt x="99" y="87"/>
                  </a:lnTo>
                  <a:lnTo>
                    <a:pt x="106" y="73"/>
                  </a:lnTo>
                  <a:lnTo>
                    <a:pt x="96" y="86"/>
                  </a:lnTo>
                  <a:lnTo>
                    <a:pt x="98" y="87"/>
                  </a:lnTo>
                  <a:lnTo>
                    <a:pt x="112" y="94"/>
                  </a:lnTo>
                  <a:lnTo>
                    <a:pt x="119" y="94"/>
                  </a:lnTo>
                  <a:lnTo>
                    <a:pt x="119" y="79"/>
                  </a:lnTo>
                  <a:lnTo>
                    <a:pt x="112" y="93"/>
                  </a:lnTo>
                  <a:lnTo>
                    <a:pt x="119" y="96"/>
                  </a:lnTo>
                  <a:lnTo>
                    <a:pt x="126" y="82"/>
                  </a:lnTo>
                  <a:lnTo>
                    <a:pt x="115" y="94"/>
                  </a:lnTo>
                  <a:lnTo>
                    <a:pt x="117" y="96"/>
                  </a:lnTo>
                  <a:lnTo>
                    <a:pt x="134" y="105"/>
                  </a:lnTo>
                  <a:lnTo>
                    <a:pt x="141" y="105"/>
                  </a:lnTo>
                  <a:lnTo>
                    <a:pt x="141" y="89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50" y="77"/>
                  </a:lnTo>
                  <a:lnTo>
                    <a:pt x="148" y="75"/>
                  </a:lnTo>
                  <a:lnTo>
                    <a:pt x="145" y="73"/>
                  </a:lnTo>
                  <a:lnTo>
                    <a:pt x="138" y="73"/>
                  </a:lnTo>
                  <a:lnTo>
                    <a:pt x="138" y="89"/>
                  </a:lnTo>
                  <a:lnTo>
                    <a:pt x="145" y="75"/>
                  </a:lnTo>
                  <a:lnTo>
                    <a:pt x="134" y="70"/>
                  </a:lnTo>
                  <a:lnTo>
                    <a:pt x="127" y="8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22" y="63"/>
                  </a:lnTo>
                  <a:lnTo>
                    <a:pt x="115" y="63"/>
                  </a:lnTo>
                  <a:lnTo>
                    <a:pt x="115" y="79"/>
                  </a:lnTo>
                  <a:lnTo>
                    <a:pt x="122" y="65"/>
                  </a:lnTo>
                  <a:lnTo>
                    <a:pt x="115" y="61"/>
                  </a:lnTo>
                  <a:lnTo>
                    <a:pt x="108" y="75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96" y="51"/>
                  </a:lnTo>
                  <a:lnTo>
                    <a:pt x="89" y="65"/>
                  </a:lnTo>
                  <a:lnTo>
                    <a:pt x="101" y="54"/>
                  </a:lnTo>
                  <a:lnTo>
                    <a:pt x="98" y="51"/>
                  </a:lnTo>
                  <a:lnTo>
                    <a:pt x="91" y="47"/>
                  </a:lnTo>
                  <a:lnTo>
                    <a:pt x="89" y="47"/>
                  </a:lnTo>
                  <a:lnTo>
                    <a:pt x="84" y="45"/>
                  </a:lnTo>
                  <a:lnTo>
                    <a:pt x="78" y="59"/>
                  </a:lnTo>
                  <a:lnTo>
                    <a:pt x="87" y="47"/>
                  </a:lnTo>
                  <a:lnTo>
                    <a:pt x="82" y="44"/>
                  </a:lnTo>
                  <a:lnTo>
                    <a:pt x="80" y="42"/>
                  </a:lnTo>
                  <a:lnTo>
                    <a:pt x="66" y="35"/>
                  </a:lnTo>
                  <a:lnTo>
                    <a:pt x="59" y="49"/>
                  </a:lnTo>
                  <a:lnTo>
                    <a:pt x="73" y="42"/>
                  </a:lnTo>
                  <a:lnTo>
                    <a:pt x="71" y="38"/>
                  </a:lnTo>
                  <a:lnTo>
                    <a:pt x="70" y="33"/>
                  </a:lnTo>
                  <a:lnTo>
                    <a:pt x="64" y="31"/>
                  </a:lnTo>
                  <a:lnTo>
                    <a:pt x="50" y="24"/>
                  </a:lnTo>
                  <a:lnTo>
                    <a:pt x="43" y="38"/>
                  </a:lnTo>
                  <a:lnTo>
                    <a:pt x="56" y="28"/>
                  </a:lnTo>
                  <a:lnTo>
                    <a:pt x="49" y="21"/>
                  </a:lnTo>
                  <a:lnTo>
                    <a:pt x="38" y="16"/>
                  </a:lnTo>
                  <a:lnTo>
                    <a:pt x="31" y="30"/>
                  </a:lnTo>
                  <a:lnTo>
                    <a:pt x="42" y="18"/>
                  </a:lnTo>
                  <a:lnTo>
                    <a:pt x="35" y="12"/>
                  </a:lnTo>
                  <a:lnTo>
                    <a:pt x="24" y="24"/>
                  </a:lnTo>
                  <a:lnTo>
                    <a:pt x="37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17" y="0"/>
                  </a:lnTo>
                  <a:close/>
                  <a:moveTo>
                    <a:pt x="218" y="101"/>
                  </a:moveTo>
                  <a:lnTo>
                    <a:pt x="213" y="131"/>
                  </a:lnTo>
                  <a:lnTo>
                    <a:pt x="216" y="133"/>
                  </a:lnTo>
                  <a:lnTo>
                    <a:pt x="218" y="117"/>
                  </a:lnTo>
                  <a:lnTo>
                    <a:pt x="211" y="131"/>
                  </a:lnTo>
                  <a:lnTo>
                    <a:pt x="222" y="136"/>
                  </a:lnTo>
                  <a:lnTo>
                    <a:pt x="244" y="141"/>
                  </a:lnTo>
                  <a:lnTo>
                    <a:pt x="248" y="126"/>
                  </a:lnTo>
                  <a:lnTo>
                    <a:pt x="241" y="140"/>
                  </a:lnTo>
                  <a:lnTo>
                    <a:pt x="248" y="143"/>
                  </a:lnTo>
                  <a:lnTo>
                    <a:pt x="253" y="143"/>
                  </a:lnTo>
                  <a:lnTo>
                    <a:pt x="253" y="127"/>
                  </a:lnTo>
                  <a:lnTo>
                    <a:pt x="246" y="141"/>
                  </a:lnTo>
                  <a:lnTo>
                    <a:pt x="253" y="145"/>
                  </a:lnTo>
                  <a:lnTo>
                    <a:pt x="260" y="145"/>
                  </a:lnTo>
                  <a:lnTo>
                    <a:pt x="260" y="129"/>
                  </a:lnTo>
                  <a:lnTo>
                    <a:pt x="253" y="143"/>
                  </a:lnTo>
                  <a:lnTo>
                    <a:pt x="260" y="147"/>
                  </a:lnTo>
                  <a:lnTo>
                    <a:pt x="267" y="147"/>
                  </a:lnTo>
                  <a:lnTo>
                    <a:pt x="267" y="131"/>
                  </a:lnTo>
                  <a:lnTo>
                    <a:pt x="260" y="145"/>
                  </a:lnTo>
                  <a:lnTo>
                    <a:pt x="267" y="148"/>
                  </a:lnTo>
                  <a:lnTo>
                    <a:pt x="272" y="148"/>
                  </a:lnTo>
                  <a:lnTo>
                    <a:pt x="272" y="133"/>
                  </a:lnTo>
                  <a:lnTo>
                    <a:pt x="269" y="148"/>
                  </a:lnTo>
                  <a:lnTo>
                    <a:pt x="291" y="154"/>
                  </a:lnTo>
                  <a:lnTo>
                    <a:pt x="302" y="154"/>
                  </a:lnTo>
                  <a:lnTo>
                    <a:pt x="302" y="138"/>
                  </a:lnTo>
                  <a:lnTo>
                    <a:pt x="295" y="152"/>
                  </a:lnTo>
                  <a:lnTo>
                    <a:pt x="302" y="155"/>
                  </a:lnTo>
                  <a:lnTo>
                    <a:pt x="309" y="155"/>
                  </a:lnTo>
                  <a:lnTo>
                    <a:pt x="309" y="140"/>
                  </a:lnTo>
                  <a:lnTo>
                    <a:pt x="298" y="152"/>
                  </a:lnTo>
                  <a:lnTo>
                    <a:pt x="304" y="157"/>
                  </a:lnTo>
                  <a:lnTo>
                    <a:pt x="318" y="157"/>
                  </a:lnTo>
                  <a:lnTo>
                    <a:pt x="318" y="141"/>
                  </a:lnTo>
                  <a:lnTo>
                    <a:pt x="311" y="155"/>
                  </a:lnTo>
                  <a:lnTo>
                    <a:pt x="318" y="159"/>
                  </a:lnTo>
                  <a:lnTo>
                    <a:pt x="328" y="159"/>
                  </a:lnTo>
                  <a:lnTo>
                    <a:pt x="328" y="143"/>
                  </a:lnTo>
                  <a:lnTo>
                    <a:pt x="323" y="159"/>
                  </a:lnTo>
                  <a:lnTo>
                    <a:pt x="328" y="161"/>
                  </a:lnTo>
                  <a:lnTo>
                    <a:pt x="337" y="161"/>
                  </a:lnTo>
                  <a:lnTo>
                    <a:pt x="337" y="145"/>
                  </a:lnTo>
                  <a:lnTo>
                    <a:pt x="330" y="159"/>
                  </a:lnTo>
                  <a:lnTo>
                    <a:pt x="337" y="162"/>
                  </a:lnTo>
                  <a:lnTo>
                    <a:pt x="344" y="162"/>
                  </a:lnTo>
                  <a:lnTo>
                    <a:pt x="344" y="131"/>
                  </a:lnTo>
                  <a:lnTo>
                    <a:pt x="340" y="131"/>
                  </a:lnTo>
                  <a:lnTo>
                    <a:pt x="340" y="147"/>
                  </a:lnTo>
                  <a:lnTo>
                    <a:pt x="347" y="133"/>
                  </a:lnTo>
                  <a:lnTo>
                    <a:pt x="340" y="129"/>
                  </a:lnTo>
                  <a:lnTo>
                    <a:pt x="333" y="129"/>
                  </a:lnTo>
                  <a:lnTo>
                    <a:pt x="333" y="145"/>
                  </a:lnTo>
                  <a:lnTo>
                    <a:pt x="338" y="131"/>
                  </a:lnTo>
                  <a:lnTo>
                    <a:pt x="333" y="129"/>
                  </a:lnTo>
                  <a:lnTo>
                    <a:pt x="331" y="127"/>
                  </a:lnTo>
                  <a:lnTo>
                    <a:pt x="321" y="127"/>
                  </a:lnTo>
                  <a:lnTo>
                    <a:pt x="321" y="143"/>
                  </a:lnTo>
                  <a:lnTo>
                    <a:pt x="328" y="129"/>
                  </a:lnTo>
                  <a:lnTo>
                    <a:pt x="321" y="126"/>
                  </a:lnTo>
                  <a:lnTo>
                    <a:pt x="311" y="126"/>
                  </a:lnTo>
                  <a:lnTo>
                    <a:pt x="311" y="141"/>
                  </a:lnTo>
                  <a:lnTo>
                    <a:pt x="323" y="131"/>
                  </a:lnTo>
                  <a:lnTo>
                    <a:pt x="316" y="124"/>
                  </a:lnTo>
                  <a:lnTo>
                    <a:pt x="305" y="124"/>
                  </a:lnTo>
                  <a:lnTo>
                    <a:pt x="305" y="140"/>
                  </a:lnTo>
                  <a:lnTo>
                    <a:pt x="312" y="126"/>
                  </a:lnTo>
                  <a:lnTo>
                    <a:pt x="305" y="122"/>
                  </a:lnTo>
                  <a:lnTo>
                    <a:pt x="295" y="122"/>
                  </a:lnTo>
                  <a:lnTo>
                    <a:pt x="295" y="138"/>
                  </a:lnTo>
                  <a:lnTo>
                    <a:pt x="298" y="124"/>
                  </a:lnTo>
                  <a:lnTo>
                    <a:pt x="276" y="119"/>
                  </a:lnTo>
                  <a:lnTo>
                    <a:pt x="272" y="117"/>
                  </a:lnTo>
                  <a:lnTo>
                    <a:pt x="270" y="117"/>
                  </a:lnTo>
                  <a:lnTo>
                    <a:pt x="270" y="133"/>
                  </a:lnTo>
                  <a:lnTo>
                    <a:pt x="277" y="119"/>
                  </a:lnTo>
                  <a:lnTo>
                    <a:pt x="270" y="115"/>
                  </a:lnTo>
                  <a:lnTo>
                    <a:pt x="263" y="115"/>
                  </a:lnTo>
                  <a:lnTo>
                    <a:pt x="263" y="131"/>
                  </a:lnTo>
                  <a:lnTo>
                    <a:pt x="270" y="117"/>
                  </a:lnTo>
                  <a:lnTo>
                    <a:pt x="263" y="114"/>
                  </a:lnTo>
                  <a:lnTo>
                    <a:pt x="256" y="114"/>
                  </a:lnTo>
                  <a:lnTo>
                    <a:pt x="256" y="129"/>
                  </a:lnTo>
                  <a:lnTo>
                    <a:pt x="263" y="115"/>
                  </a:lnTo>
                  <a:lnTo>
                    <a:pt x="256" y="112"/>
                  </a:lnTo>
                  <a:lnTo>
                    <a:pt x="251" y="112"/>
                  </a:lnTo>
                  <a:lnTo>
                    <a:pt x="251" y="127"/>
                  </a:lnTo>
                  <a:lnTo>
                    <a:pt x="258" y="114"/>
                  </a:lnTo>
                  <a:lnTo>
                    <a:pt x="255" y="112"/>
                  </a:lnTo>
                  <a:lnTo>
                    <a:pt x="251" y="112"/>
                  </a:lnTo>
                  <a:lnTo>
                    <a:pt x="229" y="107"/>
                  </a:lnTo>
                  <a:lnTo>
                    <a:pt x="225" y="120"/>
                  </a:lnTo>
                  <a:lnTo>
                    <a:pt x="232" y="107"/>
                  </a:lnTo>
                  <a:lnTo>
                    <a:pt x="225" y="103"/>
                  </a:lnTo>
                  <a:lnTo>
                    <a:pt x="222" y="103"/>
                  </a:lnTo>
                  <a:lnTo>
                    <a:pt x="218" y="10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252"/>
            <p:cNvSpPr>
              <a:spLocks noEditPoints="1"/>
            </p:cNvSpPr>
            <p:nvPr/>
          </p:nvSpPr>
          <p:spPr bwMode="auto">
            <a:xfrm>
              <a:off x="3655" y="2743"/>
              <a:ext cx="168" cy="28"/>
            </a:xfrm>
            <a:custGeom>
              <a:avLst/>
              <a:gdLst>
                <a:gd name="T0" fmla="*/ 2 w 337"/>
                <a:gd name="T1" fmla="*/ 31 h 56"/>
                <a:gd name="T2" fmla="*/ 7 w 337"/>
                <a:gd name="T3" fmla="*/ 16 h 56"/>
                <a:gd name="T4" fmla="*/ 7 w 337"/>
                <a:gd name="T5" fmla="*/ 33 h 56"/>
                <a:gd name="T6" fmla="*/ 17 w 337"/>
                <a:gd name="T7" fmla="*/ 17 h 56"/>
                <a:gd name="T8" fmla="*/ 17 w 337"/>
                <a:gd name="T9" fmla="*/ 35 h 56"/>
                <a:gd name="T10" fmla="*/ 31 w 337"/>
                <a:gd name="T11" fmla="*/ 19 h 56"/>
                <a:gd name="T12" fmla="*/ 31 w 337"/>
                <a:gd name="T13" fmla="*/ 37 h 56"/>
                <a:gd name="T14" fmla="*/ 40 w 337"/>
                <a:gd name="T15" fmla="*/ 21 h 56"/>
                <a:gd name="T16" fmla="*/ 40 w 337"/>
                <a:gd name="T17" fmla="*/ 38 h 56"/>
                <a:gd name="T18" fmla="*/ 54 w 337"/>
                <a:gd name="T19" fmla="*/ 23 h 56"/>
                <a:gd name="T20" fmla="*/ 49 w 337"/>
                <a:gd name="T21" fmla="*/ 40 h 56"/>
                <a:gd name="T22" fmla="*/ 75 w 337"/>
                <a:gd name="T23" fmla="*/ 24 h 56"/>
                <a:gd name="T24" fmla="*/ 75 w 337"/>
                <a:gd name="T25" fmla="*/ 42 h 56"/>
                <a:gd name="T26" fmla="*/ 89 w 337"/>
                <a:gd name="T27" fmla="*/ 26 h 56"/>
                <a:gd name="T28" fmla="*/ 89 w 337"/>
                <a:gd name="T29" fmla="*/ 44 h 56"/>
                <a:gd name="T30" fmla="*/ 105 w 337"/>
                <a:gd name="T31" fmla="*/ 28 h 56"/>
                <a:gd name="T32" fmla="*/ 105 w 337"/>
                <a:gd name="T33" fmla="*/ 45 h 56"/>
                <a:gd name="T34" fmla="*/ 124 w 337"/>
                <a:gd name="T35" fmla="*/ 30 h 56"/>
                <a:gd name="T36" fmla="*/ 124 w 337"/>
                <a:gd name="T37" fmla="*/ 47 h 56"/>
                <a:gd name="T38" fmla="*/ 143 w 337"/>
                <a:gd name="T39" fmla="*/ 31 h 56"/>
                <a:gd name="T40" fmla="*/ 143 w 337"/>
                <a:gd name="T41" fmla="*/ 49 h 56"/>
                <a:gd name="T42" fmla="*/ 155 w 337"/>
                <a:gd name="T43" fmla="*/ 17 h 56"/>
                <a:gd name="T44" fmla="*/ 147 w 337"/>
                <a:gd name="T45" fmla="*/ 33 h 56"/>
                <a:gd name="T46" fmla="*/ 147 w 337"/>
                <a:gd name="T47" fmla="*/ 16 h 56"/>
                <a:gd name="T48" fmla="*/ 127 w 337"/>
                <a:gd name="T49" fmla="*/ 31 h 56"/>
                <a:gd name="T50" fmla="*/ 127 w 337"/>
                <a:gd name="T51" fmla="*/ 14 h 56"/>
                <a:gd name="T52" fmla="*/ 108 w 337"/>
                <a:gd name="T53" fmla="*/ 30 h 56"/>
                <a:gd name="T54" fmla="*/ 108 w 337"/>
                <a:gd name="T55" fmla="*/ 12 h 56"/>
                <a:gd name="T56" fmla="*/ 92 w 337"/>
                <a:gd name="T57" fmla="*/ 28 h 56"/>
                <a:gd name="T58" fmla="*/ 92 w 337"/>
                <a:gd name="T59" fmla="*/ 10 h 56"/>
                <a:gd name="T60" fmla="*/ 79 w 337"/>
                <a:gd name="T61" fmla="*/ 26 h 56"/>
                <a:gd name="T62" fmla="*/ 79 w 337"/>
                <a:gd name="T63" fmla="*/ 9 h 56"/>
                <a:gd name="T64" fmla="*/ 56 w 337"/>
                <a:gd name="T65" fmla="*/ 24 h 56"/>
                <a:gd name="T66" fmla="*/ 61 w 337"/>
                <a:gd name="T67" fmla="*/ 7 h 56"/>
                <a:gd name="T68" fmla="*/ 44 w 337"/>
                <a:gd name="T69" fmla="*/ 23 h 56"/>
                <a:gd name="T70" fmla="*/ 44 w 337"/>
                <a:gd name="T71" fmla="*/ 5 h 56"/>
                <a:gd name="T72" fmla="*/ 35 w 337"/>
                <a:gd name="T73" fmla="*/ 21 h 56"/>
                <a:gd name="T74" fmla="*/ 35 w 337"/>
                <a:gd name="T75" fmla="*/ 3 h 56"/>
                <a:gd name="T76" fmla="*/ 21 w 337"/>
                <a:gd name="T77" fmla="*/ 19 h 56"/>
                <a:gd name="T78" fmla="*/ 21 w 337"/>
                <a:gd name="T79" fmla="*/ 2 h 56"/>
                <a:gd name="T80" fmla="*/ 10 w 337"/>
                <a:gd name="T81" fmla="*/ 17 h 56"/>
                <a:gd name="T82" fmla="*/ 10 w 337"/>
                <a:gd name="T83" fmla="*/ 0 h 56"/>
                <a:gd name="T84" fmla="*/ 2 w 337"/>
                <a:gd name="T85" fmla="*/ 0 h 56"/>
                <a:gd name="T86" fmla="*/ 234 w 337"/>
                <a:gd name="T87" fmla="*/ 52 h 56"/>
                <a:gd name="T88" fmla="*/ 239 w 337"/>
                <a:gd name="T89" fmla="*/ 37 h 56"/>
                <a:gd name="T90" fmla="*/ 239 w 337"/>
                <a:gd name="T91" fmla="*/ 54 h 56"/>
                <a:gd name="T92" fmla="*/ 281 w 337"/>
                <a:gd name="T93" fmla="*/ 38 h 56"/>
                <a:gd name="T94" fmla="*/ 281 w 337"/>
                <a:gd name="T95" fmla="*/ 56 h 56"/>
                <a:gd name="T96" fmla="*/ 337 w 337"/>
                <a:gd name="T97" fmla="*/ 24 h 56"/>
                <a:gd name="T98" fmla="*/ 284 w 337"/>
                <a:gd name="T99" fmla="*/ 40 h 56"/>
                <a:gd name="T100" fmla="*/ 284 w 337"/>
                <a:gd name="T101" fmla="*/ 23 h 56"/>
                <a:gd name="T102" fmla="*/ 243 w 337"/>
                <a:gd name="T103" fmla="*/ 38 h 56"/>
                <a:gd name="T104" fmla="*/ 243 w 337"/>
                <a:gd name="T105" fmla="*/ 21 h 56"/>
                <a:gd name="T106" fmla="*/ 234 w 337"/>
                <a:gd name="T107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7" h="56">
                  <a:moveTo>
                    <a:pt x="2" y="0"/>
                  </a:moveTo>
                  <a:lnTo>
                    <a:pt x="2" y="31"/>
                  </a:lnTo>
                  <a:lnTo>
                    <a:pt x="7" y="31"/>
                  </a:lnTo>
                  <a:lnTo>
                    <a:pt x="7" y="16"/>
                  </a:lnTo>
                  <a:lnTo>
                    <a:pt x="0" y="30"/>
                  </a:lnTo>
                  <a:lnTo>
                    <a:pt x="7" y="33"/>
                  </a:lnTo>
                  <a:lnTo>
                    <a:pt x="17" y="33"/>
                  </a:lnTo>
                  <a:lnTo>
                    <a:pt x="17" y="17"/>
                  </a:lnTo>
                  <a:lnTo>
                    <a:pt x="10" y="31"/>
                  </a:lnTo>
                  <a:lnTo>
                    <a:pt x="17" y="35"/>
                  </a:lnTo>
                  <a:lnTo>
                    <a:pt x="31" y="35"/>
                  </a:lnTo>
                  <a:lnTo>
                    <a:pt x="31" y="19"/>
                  </a:lnTo>
                  <a:lnTo>
                    <a:pt x="24" y="33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21"/>
                  </a:lnTo>
                  <a:lnTo>
                    <a:pt x="33" y="35"/>
                  </a:lnTo>
                  <a:lnTo>
                    <a:pt x="40" y="38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44" y="35"/>
                  </a:lnTo>
                  <a:lnTo>
                    <a:pt x="49" y="40"/>
                  </a:lnTo>
                  <a:lnTo>
                    <a:pt x="75" y="40"/>
                  </a:lnTo>
                  <a:lnTo>
                    <a:pt x="75" y="24"/>
                  </a:lnTo>
                  <a:lnTo>
                    <a:pt x="68" y="38"/>
                  </a:lnTo>
                  <a:lnTo>
                    <a:pt x="75" y="42"/>
                  </a:lnTo>
                  <a:lnTo>
                    <a:pt x="89" y="42"/>
                  </a:lnTo>
                  <a:lnTo>
                    <a:pt x="89" y="26"/>
                  </a:lnTo>
                  <a:lnTo>
                    <a:pt x="82" y="40"/>
                  </a:lnTo>
                  <a:lnTo>
                    <a:pt x="89" y="44"/>
                  </a:lnTo>
                  <a:lnTo>
                    <a:pt x="105" y="44"/>
                  </a:lnTo>
                  <a:lnTo>
                    <a:pt x="105" y="28"/>
                  </a:lnTo>
                  <a:lnTo>
                    <a:pt x="98" y="42"/>
                  </a:lnTo>
                  <a:lnTo>
                    <a:pt x="105" y="45"/>
                  </a:lnTo>
                  <a:lnTo>
                    <a:pt x="124" y="45"/>
                  </a:lnTo>
                  <a:lnTo>
                    <a:pt x="124" y="30"/>
                  </a:lnTo>
                  <a:lnTo>
                    <a:pt x="117" y="44"/>
                  </a:lnTo>
                  <a:lnTo>
                    <a:pt x="124" y="47"/>
                  </a:lnTo>
                  <a:lnTo>
                    <a:pt x="143" y="47"/>
                  </a:lnTo>
                  <a:lnTo>
                    <a:pt x="143" y="31"/>
                  </a:lnTo>
                  <a:lnTo>
                    <a:pt x="136" y="45"/>
                  </a:lnTo>
                  <a:lnTo>
                    <a:pt x="143" y="49"/>
                  </a:lnTo>
                  <a:lnTo>
                    <a:pt x="155" y="49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47" y="33"/>
                  </a:lnTo>
                  <a:lnTo>
                    <a:pt x="154" y="19"/>
                  </a:lnTo>
                  <a:lnTo>
                    <a:pt x="147" y="16"/>
                  </a:lnTo>
                  <a:lnTo>
                    <a:pt x="127" y="16"/>
                  </a:lnTo>
                  <a:lnTo>
                    <a:pt x="127" y="31"/>
                  </a:lnTo>
                  <a:lnTo>
                    <a:pt x="134" y="17"/>
                  </a:lnTo>
                  <a:lnTo>
                    <a:pt x="127" y="14"/>
                  </a:lnTo>
                  <a:lnTo>
                    <a:pt x="108" y="14"/>
                  </a:lnTo>
                  <a:lnTo>
                    <a:pt x="108" y="30"/>
                  </a:lnTo>
                  <a:lnTo>
                    <a:pt x="115" y="16"/>
                  </a:lnTo>
                  <a:lnTo>
                    <a:pt x="108" y="12"/>
                  </a:lnTo>
                  <a:lnTo>
                    <a:pt x="92" y="12"/>
                  </a:lnTo>
                  <a:lnTo>
                    <a:pt x="92" y="28"/>
                  </a:lnTo>
                  <a:lnTo>
                    <a:pt x="99" y="14"/>
                  </a:lnTo>
                  <a:lnTo>
                    <a:pt x="92" y="10"/>
                  </a:lnTo>
                  <a:lnTo>
                    <a:pt x="79" y="10"/>
                  </a:lnTo>
                  <a:lnTo>
                    <a:pt x="79" y="26"/>
                  </a:lnTo>
                  <a:lnTo>
                    <a:pt x="85" y="12"/>
                  </a:lnTo>
                  <a:lnTo>
                    <a:pt x="79" y="9"/>
                  </a:lnTo>
                  <a:lnTo>
                    <a:pt x="56" y="9"/>
                  </a:lnTo>
                  <a:lnTo>
                    <a:pt x="56" y="24"/>
                  </a:lnTo>
                  <a:lnTo>
                    <a:pt x="68" y="14"/>
                  </a:lnTo>
                  <a:lnTo>
                    <a:pt x="61" y="7"/>
                  </a:lnTo>
                  <a:lnTo>
                    <a:pt x="44" y="7"/>
                  </a:lnTo>
                  <a:lnTo>
                    <a:pt x="44" y="23"/>
                  </a:lnTo>
                  <a:lnTo>
                    <a:pt x="51" y="9"/>
                  </a:lnTo>
                  <a:lnTo>
                    <a:pt x="44" y="5"/>
                  </a:lnTo>
                  <a:lnTo>
                    <a:pt x="35" y="5"/>
                  </a:lnTo>
                  <a:lnTo>
                    <a:pt x="35" y="21"/>
                  </a:lnTo>
                  <a:lnTo>
                    <a:pt x="42" y="7"/>
                  </a:lnTo>
                  <a:lnTo>
                    <a:pt x="35" y="3"/>
                  </a:lnTo>
                  <a:lnTo>
                    <a:pt x="21" y="3"/>
                  </a:lnTo>
                  <a:lnTo>
                    <a:pt x="21" y="19"/>
                  </a:lnTo>
                  <a:lnTo>
                    <a:pt x="28" y="5"/>
                  </a:lnTo>
                  <a:lnTo>
                    <a:pt x="21" y="2"/>
                  </a:lnTo>
                  <a:lnTo>
                    <a:pt x="10" y="2"/>
                  </a:lnTo>
                  <a:lnTo>
                    <a:pt x="10" y="17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close/>
                  <a:moveTo>
                    <a:pt x="234" y="21"/>
                  </a:moveTo>
                  <a:lnTo>
                    <a:pt x="234" y="52"/>
                  </a:lnTo>
                  <a:lnTo>
                    <a:pt x="239" y="52"/>
                  </a:lnTo>
                  <a:lnTo>
                    <a:pt x="239" y="37"/>
                  </a:lnTo>
                  <a:lnTo>
                    <a:pt x="232" y="51"/>
                  </a:lnTo>
                  <a:lnTo>
                    <a:pt x="239" y="54"/>
                  </a:lnTo>
                  <a:lnTo>
                    <a:pt x="281" y="54"/>
                  </a:lnTo>
                  <a:lnTo>
                    <a:pt x="281" y="38"/>
                  </a:lnTo>
                  <a:lnTo>
                    <a:pt x="274" y="52"/>
                  </a:lnTo>
                  <a:lnTo>
                    <a:pt x="281" y="56"/>
                  </a:lnTo>
                  <a:lnTo>
                    <a:pt x="337" y="56"/>
                  </a:lnTo>
                  <a:lnTo>
                    <a:pt x="337" y="24"/>
                  </a:lnTo>
                  <a:lnTo>
                    <a:pt x="284" y="24"/>
                  </a:lnTo>
                  <a:lnTo>
                    <a:pt x="284" y="40"/>
                  </a:lnTo>
                  <a:lnTo>
                    <a:pt x="291" y="26"/>
                  </a:lnTo>
                  <a:lnTo>
                    <a:pt x="284" y="23"/>
                  </a:lnTo>
                  <a:lnTo>
                    <a:pt x="243" y="23"/>
                  </a:lnTo>
                  <a:lnTo>
                    <a:pt x="243" y="38"/>
                  </a:lnTo>
                  <a:lnTo>
                    <a:pt x="250" y="24"/>
                  </a:lnTo>
                  <a:lnTo>
                    <a:pt x="243" y="21"/>
                  </a:lnTo>
                  <a:lnTo>
                    <a:pt x="239" y="21"/>
                  </a:lnTo>
                  <a:lnTo>
                    <a:pt x="234" y="2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253"/>
            <p:cNvSpPr>
              <a:spLocks noEditPoints="1"/>
            </p:cNvSpPr>
            <p:nvPr/>
          </p:nvSpPr>
          <p:spPr bwMode="auto">
            <a:xfrm>
              <a:off x="3823" y="2755"/>
              <a:ext cx="167" cy="18"/>
            </a:xfrm>
            <a:custGeom>
              <a:avLst/>
              <a:gdLst>
                <a:gd name="T0" fmla="*/ 2 w 335"/>
                <a:gd name="T1" fmla="*/ 0 h 35"/>
                <a:gd name="T2" fmla="*/ 2 w 335"/>
                <a:gd name="T3" fmla="*/ 32 h 35"/>
                <a:gd name="T4" fmla="*/ 7 w 335"/>
                <a:gd name="T5" fmla="*/ 32 h 35"/>
                <a:gd name="T6" fmla="*/ 7 w 335"/>
                <a:gd name="T7" fmla="*/ 16 h 35"/>
                <a:gd name="T8" fmla="*/ 0 w 335"/>
                <a:gd name="T9" fmla="*/ 30 h 35"/>
                <a:gd name="T10" fmla="*/ 7 w 335"/>
                <a:gd name="T11" fmla="*/ 34 h 35"/>
                <a:gd name="T12" fmla="*/ 108 w 335"/>
                <a:gd name="T13" fmla="*/ 34 h 35"/>
                <a:gd name="T14" fmla="*/ 108 w 335"/>
                <a:gd name="T15" fmla="*/ 18 h 35"/>
                <a:gd name="T16" fmla="*/ 101 w 335"/>
                <a:gd name="T17" fmla="*/ 32 h 35"/>
                <a:gd name="T18" fmla="*/ 108 w 335"/>
                <a:gd name="T19" fmla="*/ 35 h 35"/>
                <a:gd name="T20" fmla="*/ 161 w 335"/>
                <a:gd name="T21" fmla="*/ 35 h 35"/>
                <a:gd name="T22" fmla="*/ 161 w 335"/>
                <a:gd name="T23" fmla="*/ 4 h 35"/>
                <a:gd name="T24" fmla="*/ 112 w 335"/>
                <a:gd name="T25" fmla="*/ 4 h 35"/>
                <a:gd name="T26" fmla="*/ 112 w 335"/>
                <a:gd name="T27" fmla="*/ 20 h 35"/>
                <a:gd name="T28" fmla="*/ 119 w 335"/>
                <a:gd name="T29" fmla="*/ 6 h 35"/>
                <a:gd name="T30" fmla="*/ 112 w 335"/>
                <a:gd name="T31" fmla="*/ 2 h 35"/>
                <a:gd name="T32" fmla="*/ 11 w 335"/>
                <a:gd name="T33" fmla="*/ 2 h 35"/>
                <a:gd name="T34" fmla="*/ 11 w 335"/>
                <a:gd name="T35" fmla="*/ 18 h 35"/>
                <a:gd name="T36" fmla="*/ 18 w 335"/>
                <a:gd name="T37" fmla="*/ 4 h 35"/>
                <a:gd name="T38" fmla="*/ 11 w 335"/>
                <a:gd name="T39" fmla="*/ 0 h 35"/>
                <a:gd name="T40" fmla="*/ 7 w 335"/>
                <a:gd name="T41" fmla="*/ 0 h 35"/>
                <a:gd name="T42" fmla="*/ 2 w 335"/>
                <a:gd name="T43" fmla="*/ 0 h 35"/>
                <a:gd name="T44" fmla="*/ 239 w 335"/>
                <a:gd name="T45" fmla="*/ 4 h 35"/>
                <a:gd name="T46" fmla="*/ 239 w 335"/>
                <a:gd name="T47" fmla="*/ 35 h 35"/>
                <a:gd name="T48" fmla="*/ 335 w 335"/>
                <a:gd name="T49" fmla="*/ 35 h 35"/>
                <a:gd name="T50" fmla="*/ 335 w 335"/>
                <a:gd name="T51" fmla="*/ 4 h 35"/>
                <a:gd name="T52" fmla="*/ 239 w 335"/>
                <a:gd name="T5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35">
                  <a:moveTo>
                    <a:pt x="2" y="0"/>
                  </a:moveTo>
                  <a:lnTo>
                    <a:pt x="2" y="32"/>
                  </a:lnTo>
                  <a:lnTo>
                    <a:pt x="7" y="32"/>
                  </a:lnTo>
                  <a:lnTo>
                    <a:pt x="7" y="16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108" y="34"/>
                  </a:lnTo>
                  <a:lnTo>
                    <a:pt x="108" y="18"/>
                  </a:lnTo>
                  <a:lnTo>
                    <a:pt x="101" y="32"/>
                  </a:lnTo>
                  <a:lnTo>
                    <a:pt x="108" y="35"/>
                  </a:lnTo>
                  <a:lnTo>
                    <a:pt x="161" y="35"/>
                  </a:lnTo>
                  <a:lnTo>
                    <a:pt x="161" y="4"/>
                  </a:lnTo>
                  <a:lnTo>
                    <a:pt x="112" y="4"/>
                  </a:lnTo>
                  <a:lnTo>
                    <a:pt x="112" y="20"/>
                  </a:lnTo>
                  <a:lnTo>
                    <a:pt x="119" y="6"/>
                  </a:lnTo>
                  <a:lnTo>
                    <a:pt x="112" y="2"/>
                  </a:lnTo>
                  <a:lnTo>
                    <a:pt x="11" y="2"/>
                  </a:lnTo>
                  <a:lnTo>
                    <a:pt x="11" y="18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close/>
                  <a:moveTo>
                    <a:pt x="239" y="4"/>
                  </a:moveTo>
                  <a:lnTo>
                    <a:pt x="239" y="35"/>
                  </a:lnTo>
                  <a:lnTo>
                    <a:pt x="335" y="35"/>
                  </a:lnTo>
                  <a:lnTo>
                    <a:pt x="335" y="4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Rectangle 254"/>
            <p:cNvSpPr>
              <a:spLocks noChangeArrowheads="1"/>
            </p:cNvSpPr>
            <p:nvPr/>
          </p:nvSpPr>
          <p:spPr bwMode="auto">
            <a:xfrm>
              <a:off x="3990" y="2757"/>
              <a:ext cx="51" cy="1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Rectangle 255"/>
            <p:cNvSpPr>
              <a:spLocks noChangeArrowheads="1"/>
            </p:cNvSpPr>
            <p:nvPr/>
          </p:nvSpPr>
          <p:spPr bwMode="auto">
            <a:xfrm>
              <a:off x="1968" y="1267"/>
              <a:ext cx="2179" cy="149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59" name="テキスト ボックス 458"/>
          <p:cNvSpPr txBox="1"/>
          <p:nvPr/>
        </p:nvSpPr>
        <p:spPr>
          <a:xfrm>
            <a:off x="7760875" y="3491716"/>
            <a:ext cx="667683" cy="36933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ja-JP" smtClean="0"/>
              <a:t>PLW</a:t>
            </a:r>
            <a:endParaRPr kumimoji="1" lang="ja-JP" altLang="en-US"/>
          </a:p>
        </p:txBody>
      </p:sp>
      <p:sp>
        <p:nvSpPr>
          <p:cNvPr id="460" name="テキスト ボックス 459"/>
          <p:cNvSpPr txBox="1"/>
          <p:nvPr/>
        </p:nvSpPr>
        <p:spPr>
          <a:xfrm>
            <a:off x="6876256" y="2971755"/>
            <a:ext cx="15568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mtClean="0"/>
              <a:t>Coulomb DW</a:t>
            </a:r>
            <a:endParaRPr kumimoji="1" lang="ja-JP" altLang="en-US"/>
          </a:p>
        </p:txBody>
      </p:sp>
      <p:sp>
        <p:nvSpPr>
          <p:cNvPr id="461" name="テキスト ボックス 460"/>
          <p:cNvSpPr txBox="1"/>
          <p:nvPr/>
        </p:nvSpPr>
        <p:spPr>
          <a:xfrm>
            <a:off x="3467735" y="3534603"/>
            <a:ext cx="667683" cy="36933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ja-JP" smtClean="0"/>
              <a:t>PLW</a:t>
            </a:r>
            <a:endParaRPr kumimoji="1" lang="ja-JP" altLang="en-US"/>
          </a:p>
        </p:txBody>
      </p:sp>
      <p:sp>
        <p:nvSpPr>
          <p:cNvPr id="462" name="テキスト ボックス 461"/>
          <p:cNvSpPr txBox="1"/>
          <p:nvPr/>
        </p:nvSpPr>
        <p:spPr>
          <a:xfrm>
            <a:off x="2583116" y="3014642"/>
            <a:ext cx="15568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mtClean="0"/>
              <a:t>Coulomb DW</a:t>
            </a:r>
            <a:endParaRPr kumimoji="1" lang="ja-JP" altLang="en-US"/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1878998" y="1042945"/>
            <a:ext cx="4997258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87313" algn="l"/>
              </a:tabLst>
            </a:pPr>
            <a:r>
              <a:rPr lang="en-US" altLang="ja-JP" dirty="0" smtClean="0"/>
              <a:t>Muon is not point-like</a:t>
            </a:r>
            <a:r>
              <a:rPr lang="ja-JP" altLang="en-US" dirty="0" smtClean="0"/>
              <a:t> →</a:t>
            </a:r>
            <a:r>
              <a:rPr lang="en-US" altLang="ja-JP" dirty="0" smtClean="0"/>
              <a:t>distribution is spread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9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21171" y="1717072"/>
            <a:ext cx="6184900" cy="4310063"/>
            <a:chOff x="821" y="1016"/>
            <a:chExt cx="3896" cy="2715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342" y="2887"/>
              <a:ext cx="3343" cy="502"/>
              <a:chOff x="1342" y="2887"/>
              <a:chExt cx="3343" cy="502"/>
            </a:xfrm>
          </p:grpSpPr>
          <p:sp>
            <p:nvSpPr>
              <p:cNvPr id="2549" name="Line 6"/>
              <p:cNvSpPr>
                <a:spLocks noChangeShapeType="1"/>
              </p:cNvSpPr>
              <p:nvPr/>
            </p:nvSpPr>
            <p:spPr bwMode="auto">
              <a:xfrm>
                <a:off x="149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0" name="Line 7"/>
              <p:cNvSpPr>
                <a:spLocks noChangeShapeType="1"/>
              </p:cNvSpPr>
              <p:nvPr/>
            </p:nvSpPr>
            <p:spPr bwMode="auto">
              <a:xfrm>
                <a:off x="151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1" name="Line 8"/>
              <p:cNvSpPr>
                <a:spLocks noChangeShapeType="1"/>
              </p:cNvSpPr>
              <p:nvPr/>
            </p:nvSpPr>
            <p:spPr bwMode="auto">
              <a:xfrm>
                <a:off x="152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2" name="Line 9"/>
              <p:cNvSpPr>
                <a:spLocks noChangeShapeType="1"/>
              </p:cNvSpPr>
              <p:nvPr/>
            </p:nvSpPr>
            <p:spPr bwMode="auto">
              <a:xfrm>
                <a:off x="154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3" name="Line 10"/>
              <p:cNvSpPr>
                <a:spLocks noChangeShapeType="1"/>
              </p:cNvSpPr>
              <p:nvPr/>
            </p:nvSpPr>
            <p:spPr bwMode="auto">
              <a:xfrm>
                <a:off x="156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4" name="Line 11"/>
              <p:cNvSpPr>
                <a:spLocks noChangeShapeType="1"/>
              </p:cNvSpPr>
              <p:nvPr/>
            </p:nvSpPr>
            <p:spPr bwMode="auto">
              <a:xfrm>
                <a:off x="1580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5" name="Line 12"/>
              <p:cNvSpPr>
                <a:spLocks noChangeShapeType="1"/>
              </p:cNvSpPr>
              <p:nvPr/>
            </p:nvSpPr>
            <p:spPr bwMode="auto">
              <a:xfrm>
                <a:off x="159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6" name="Line 13"/>
              <p:cNvSpPr>
                <a:spLocks noChangeShapeType="1"/>
              </p:cNvSpPr>
              <p:nvPr/>
            </p:nvSpPr>
            <p:spPr bwMode="auto">
              <a:xfrm>
                <a:off x="161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7" name="Line 14"/>
              <p:cNvSpPr>
                <a:spLocks noChangeShapeType="1"/>
              </p:cNvSpPr>
              <p:nvPr/>
            </p:nvSpPr>
            <p:spPr bwMode="auto">
              <a:xfrm>
                <a:off x="163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8" name="Line 15"/>
              <p:cNvSpPr>
                <a:spLocks noChangeShapeType="1"/>
              </p:cNvSpPr>
              <p:nvPr/>
            </p:nvSpPr>
            <p:spPr bwMode="auto">
              <a:xfrm>
                <a:off x="1649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9" name="Line 16"/>
              <p:cNvSpPr>
                <a:spLocks noChangeShapeType="1"/>
              </p:cNvSpPr>
              <p:nvPr/>
            </p:nvSpPr>
            <p:spPr bwMode="auto">
              <a:xfrm>
                <a:off x="166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0" name="Line 17"/>
              <p:cNvSpPr>
                <a:spLocks noChangeShapeType="1"/>
              </p:cNvSpPr>
              <p:nvPr/>
            </p:nvSpPr>
            <p:spPr bwMode="auto">
              <a:xfrm>
                <a:off x="168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1" name="Line 18"/>
              <p:cNvSpPr>
                <a:spLocks noChangeShapeType="1"/>
              </p:cNvSpPr>
              <p:nvPr/>
            </p:nvSpPr>
            <p:spPr bwMode="auto">
              <a:xfrm>
                <a:off x="170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2" name="Line 19"/>
              <p:cNvSpPr>
                <a:spLocks noChangeShapeType="1"/>
              </p:cNvSpPr>
              <p:nvPr/>
            </p:nvSpPr>
            <p:spPr bwMode="auto">
              <a:xfrm>
                <a:off x="1717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3" name="Line 20"/>
              <p:cNvSpPr>
                <a:spLocks noChangeShapeType="1"/>
              </p:cNvSpPr>
              <p:nvPr/>
            </p:nvSpPr>
            <p:spPr bwMode="auto">
              <a:xfrm>
                <a:off x="173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4" name="Line 21"/>
              <p:cNvSpPr>
                <a:spLocks noChangeShapeType="1"/>
              </p:cNvSpPr>
              <p:nvPr/>
            </p:nvSpPr>
            <p:spPr bwMode="auto">
              <a:xfrm>
                <a:off x="175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5" name="Line 22"/>
              <p:cNvSpPr>
                <a:spLocks noChangeShapeType="1"/>
              </p:cNvSpPr>
              <p:nvPr/>
            </p:nvSpPr>
            <p:spPr bwMode="auto">
              <a:xfrm>
                <a:off x="176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6" name="Line 23"/>
              <p:cNvSpPr>
                <a:spLocks noChangeShapeType="1"/>
              </p:cNvSpPr>
              <p:nvPr/>
            </p:nvSpPr>
            <p:spPr bwMode="auto">
              <a:xfrm>
                <a:off x="1786" y="334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7" name="Line 24"/>
              <p:cNvSpPr>
                <a:spLocks noChangeShapeType="1"/>
              </p:cNvSpPr>
              <p:nvPr/>
            </p:nvSpPr>
            <p:spPr bwMode="auto">
              <a:xfrm>
                <a:off x="180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8" name="Line 25"/>
              <p:cNvSpPr>
                <a:spLocks noChangeShapeType="1"/>
              </p:cNvSpPr>
              <p:nvPr/>
            </p:nvSpPr>
            <p:spPr bwMode="auto">
              <a:xfrm>
                <a:off x="181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9" name="Line 26"/>
              <p:cNvSpPr>
                <a:spLocks noChangeShapeType="1"/>
              </p:cNvSpPr>
              <p:nvPr/>
            </p:nvSpPr>
            <p:spPr bwMode="auto">
              <a:xfrm>
                <a:off x="183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0" name="Line 27"/>
              <p:cNvSpPr>
                <a:spLocks noChangeShapeType="1"/>
              </p:cNvSpPr>
              <p:nvPr/>
            </p:nvSpPr>
            <p:spPr bwMode="auto">
              <a:xfrm>
                <a:off x="1854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1" name="Line 28"/>
              <p:cNvSpPr>
                <a:spLocks noChangeShapeType="1"/>
              </p:cNvSpPr>
              <p:nvPr/>
            </p:nvSpPr>
            <p:spPr bwMode="auto">
              <a:xfrm>
                <a:off x="187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2" name="Line 29"/>
              <p:cNvSpPr>
                <a:spLocks noChangeShapeType="1"/>
              </p:cNvSpPr>
              <p:nvPr/>
            </p:nvSpPr>
            <p:spPr bwMode="auto">
              <a:xfrm>
                <a:off x="188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3" name="Line 30"/>
              <p:cNvSpPr>
                <a:spLocks noChangeShapeType="1"/>
              </p:cNvSpPr>
              <p:nvPr/>
            </p:nvSpPr>
            <p:spPr bwMode="auto">
              <a:xfrm>
                <a:off x="190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4" name="Line 31"/>
              <p:cNvSpPr>
                <a:spLocks noChangeShapeType="1"/>
              </p:cNvSpPr>
              <p:nvPr/>
            </p:nvSpPr>
            <p:spPr bwMode="auto">
              <a:xfrm>
                <a:off x="192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5" name="Line 32"/>
              <p:cNvSpPr>
                <a:spLocks noChangeShapeType="1"/>
              </p:cNvSpPr>
              <p:nvPr/>
            </p:nvSpPr>
            <p:spPr bwMode="auto">
              <a:xfrm>
                <a:off x="193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6" name="Line 33"/>
              <p:cNvSpPr>
                <a:spLocks noChangeShapeType="1"/>
              </p:cNvSpPr>
              <p:nvPr/>
            </p:nvSpPr>
            <p:spPr bwMode="auto">
              <a:xfrm>
                <a:off x="195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7" name="Line 34"/>
              <p:cNvSpPr>
                <a:spLocks noChangeShapeType="1"/>
              </p:cNvSpPr>
              <p:nvPr/>
            </p:nvSpPr>
            <p:spPr bwMode="auto">
              <a:xfrm>
                <a:off x="197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8" name="Line 35"/>
              <p:cNvSpPr>
                <a:spLocks noChangeShapeType="1"/>
              </p:cNvSpPr>
              <p:nvPr/>
            </p:nvSpPr>
            <p:spPr bwMode="auto">
              <a:xfrm>
                <a:off x="1991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9" name="Line 36"/>
              <p:cNvSpPr>
                <a:spLocks noChangeShapeType="1"/>
              </p:cNvSpPr>
              <p:nvPr/>
            </p:nvSpPr>
            <p:spPr bwMode="auto">
              <a:xfrm>
                <a:off x="200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0" name="Line 37"/>
              <p:cNvSpPr>
                <a:spLocks noChangeShapeType="1"/>
              </p:cNvSpPr>
              <p:nvPr/>
            </p:nvSpPr>
            <p:spPr bwMode="auto">
              <a:xfrm>
                <a:off x="202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1" name="Line 38"/>
              <p:cNvSpPr>
                <a:spLocks noChangeShapeType="1"/>
              </p:cNvSpPr>
              <p:nvPr/>
            </p:nvSpPr>
            <p:spPr bwMode="auto">
              <a:xfrm>
                <a:off x="204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2" name="Line 39"/>
              <p:cNvSpPr>
                <a:spLocks noChangeShapeType="1"/>
              </p:cNvSpPr>
              <p:nvPr/>
            </p:nvSpPr>
            <p:spPr bwMode="auto">
              <a:xfrm>
                <a:off x="2059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3" name="Line 40"/>
              <p:cNvSpPr>
                <a:spLocks noChangeShapeType="1"/>
              </p:cNvSpPr>
              <p:nvPr/>
            </p:nvSpPr>
            <p:spPr bwMode="auto">
              <a:xfrm>
                <a:off x="207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4" name="Line 41"/>
              <p:cNvSpPr>
                <a:spLocks noChangeShapeType="1"/>
              </p:cNvSpPr>
              <p:nvPr/>
            </p:nvSpPr>
            <p:spPr bwMode="auto">
              <a:xfrm>
                <a:off x="209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5" name="Line 42"/>
              <p:cNvSpPr>
                <a:spLocks noChangeShapeType="1"/>
              </p:cNvSpPr>
              <p:nvPr/>
            </p:nvSpPr>
            <p:spPr bwMode="auto">
              <a:xfrm>
                <a:off x="2110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6" name="Line 43"/>
              <p:cNvSpPr>
                <a:spLocks noChangeShapeType="1"/>
              </p:cNvSpPr>
              <p:nvPr/>
            </p:nvSpPr>
            <p:spPr bwMode="auto">
              <a:xfrm>
                <a:off x="2128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7" name="Line 44"/>
              <p:cNvSpPr>
                <a:spLocks noChangeShapeType="1"/>
              </p:cNvSpPr>
              <p:nvPr/>
            </p:nvSpPr>
            <p:spPr bwMode="auto">
              <a:xfrm>
                <a:off x="214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8" name="Line 45"/>
              <p:cNvSpPr>
                <a:spLocks noChangeShapeType="1"/>
              </p:cNvSpPr>
              <p:nvPr/>
            </p:nvSpPr>
            <p:spPr bwMode="auto">
              <a:xfrm>
                <a:off x="216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9" name="Line 46"/>
              <p:cNvSpPr>
                <a:spLocks noChangeShapeType="1"/>
              </p:cNvSpPr>
              <p:nvPr/>
            </p:nvSpPr>
            <p:spPr bwMode="auto">
              <a:xfrm>
                <a:off x="217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0" name="Line 47"/>
              <p:cNvSpPr>
                <a:spLocks noChangeShapeType="1"/>
              </p:cNvSpPr>
              <p:nvPr/>
            </p:nvSpPr>
            <p:spPr bwMode="auto">
              <a:xfrm>
                <a:off x="2196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1" name="Line 48"/>
              <p:cNvSpPr>
                <a:spLocks noChangeShapeType="1"/>
              </p:cNvSpPr>
              <p:nvPr/>
            </p:nvSpPr>
            <p:spPr bwMode="auto">
              <a:xfrm>
                <a:off x="221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2" name="Line 49"/>
              <p:cNvSpPr>
                <a:spLocks noChangeShapeType="1"/>
              </p:cNvSpPr>
              <p:nvPr/>
            </p:nvSpPr>
            <p:spPr bwMode="auto">
              <a:xfrm>
                <a:off x="223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3" name="Line 50"/>
              <p:cNvSpPr>
                <a:spLocks noChangeShapeType="1"/>
              </p:cNvSpPr>
              <p:nvPr/>
            </p:nvSpPr>
            <p:spPr bwMode="auto">
              <a:xfrm>
                <a:off x="2247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4" name="Line 51"/>
              <p:cNvSpPr>
                <a:spLocks noChangeShapeType="1"/>
              </p:cNvSpPr>
              <p:nvPr/>
            </p:nvSpPr>
            <p:spPr bwMode="auto">
              <a:xfrm>
                <a:off x="2265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5" name="Line 52"/>
              <p:cNvSpPr>
                <a:spLocks noChangeShapeType="1"/>
              </p:cNvSpPr>
              <p:nvPr/>
            </p:nvSpPr>
            <p:spPr bwMode="auto">
              <a:xfrm>
                <a:off x="228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6" name="Line 53"/>
              <p:cNvSpPr>
                <a:spLocks noChangeShapeType="1"/>
              </p:cNvSpPr>
              <p:nvPr/>
            </p:nvSpPr>
            <p:spPr bwMode="auto">
              <a:xfrm>
                <a:off x="229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7" name="Line 54"/>
              <p:cNvSpPr>
                <a:spLocks noChangeShapeType="1"/>
              </p:cNvSpPr>
              <p:nvPr/>
            </p:nvSpPr>
            <p:spPr bwMode="auto">
              <a:xfrm>
                <a:off x="231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8" name="Line 55"/>
              <p:cNvSpPr>
                <a:spLocks noChangeShapeType="1"/>
              </p:cNvSpPr>
              <p:nvPr/>
            </p:nvSpPr>
            <p:spPr bwMode="auto">
              <a:xfrm>
                <a:off x="2333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9" name="Line 56"/>
              <p:cNvSpPr>
                <a:spLocks noChangeShapeType="1"/>
              </p:cNvSpPr>
              <p:nvPr/>
            </p:nvSpPr>
            <p:spPr bwMode="auto">
              <a:xfrm>
                <a:off x="235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0" name="Line 57"/>
              <p:cNvSpPr>
                <a:spLocks noChangeShapeType="1"/>
              </p:cNvSpPr>
              <p:nvPr/>
            </p:nvSpPr>
            <p:spPr bwMode="auto">
              <a:xfrm>
                <a:off x="236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1" name="Line 58"/>
              <p:cNvSpPr>
                <a:spLocks noChangeShapeType="1"/>
              </p:cNvSpPr>
              <p:nvPr/>
            </p:nvSpPr>
            <p:spPr bwMode="auto">
              <a:xfrm>
                <a:off x="2384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2" name="Line 59"/>
              <p:cNvSpPr>
                <a:spLocks noChangeShapeType="1"/>
              </p:cNvSpPr>
              <p:nvPr/>
            </p:nvSpPr>
            <p:spPr bwMode="auto">
              <a:xfrm>
                <a:off x="240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3" name="Line 60"/>
              <p:cNvSpPr>
                <a:spLocks noChangeShapeType="1"/>
              </p:cNvSpPr>
              <p:nvPr/>
            </p:nvSpPr>
            <p:spPr bwMode="auto">
              <a:xfrm>
                <a:off x="241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4" name="Line 61"/>
              <p:cNvSpPr>
                <a:spLocks noChangeShapeType="1"/>
              </p:cNvSpPr>
              <p:nvPr/>
            </p:nvSpPr>
            <p:spPr bwMode="auto">
              <a:xfrm>
                <a:off x="2435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5" name="Line 62"/>
              <p:cNvSpPr>
                <a:spLocks noChangeShapeType="1"/>
              </p:cNvSpPr>
              <p:nvPr/>
            </p:nvSpPr>
            <p:spPr bwMode="auto">
              <a:xfrm>
                <a:off x="245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6" name="Line 63"/>
              <p:cNvSpPr>
                <a:spLocks noChangeShapeType="1"/>
              </p:cNvSpPr>
              <p:nvPr/>
            </p:nvSpPr>
            <p:spPr bwMode="auto">
              <a:xfrm>
                <a:off x="2470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7" name="Line 64"/>
              <p:cNvSpPr>
                <a:spLocks noChangeShapeType="1"/>
              </p:cNvSpPr>
              <p:nvPr/>
            </p:nvSpPr>
            <p:spPr bwMode="auto">
              <a:xfrm>
                <a:off x="248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8" name="Line 65"/>
              <p:cNvSpPr>
                <a:spLocks noChangeShapeType="1"/>
              </p:cNvSpPr>
              <p:nvPr/>
            </p:nvSpPr>
            <p:spPr bwMode="auto">
              <a:xfrm>
                <a:off x="250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9" name="Line 66"/>
              <p:cNvSpPr>
                <a:spLocks noChangeShapeType="1"/>
              </p:cNvSpPr>
              <p:nvPr/>
            </p:nvSpPr>
            <p:spPr bwMode="auto">
              <a:xfrm>
                <a:off x="2521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0" name="Line 67"/>
              <p:cNvSpPr>
                <a:spLocks noChangeShapeType="1"/>
              </p:cNvSpPr>
              <p:nvPr/>
            </p:nvSpPr>
            <p:spPr bwMode="auto">
              <a:xfrm>
                <a:off x="2539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1" name="Line 68"/>
              <p:cNvSpPr>
                <a:spLocks noChangeShapeType="1"/>
              </p:cNvSpPr>
              <p:nvPr/>
            </p:nvSpPr>
            <p:spPr bwMode="auto">
              <a:xfrm>
                <a:off x="255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2" name="Line 69"/>
              <p:cNvSpPr>
                <a:spLocks noChangeShapeType="1"/>
              </p:cNvSpPr>
              <p:nvPr/>
            </p:nvSpPr>
            <p:spPr bwMode="auto">
              <a:xfrm>
                <a:off x="2572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3" name="Line 70"/>
              <p:cNvSpPr>
                <a:spLocks noChangeShapeType="1"/>
              </p:cNvSpPr>
              <p:nvPr/>
            </p:nvSpPr>
            <p:spPr bwMode="auto">
              <a:xfrm>
                <a:off x="259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4" name="Line 71"/>
              <p:cNvSpPr>
                <a:spLocks noChangeShapeType="1"/>
              </p:cNvSpPr>
              <p:nvPr/>
            </p:nvSpPr>
            <p:spPr bwMode="auto">
              <a:xfrm>
                <a:off x="2607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5" name="Line 72"/>
              <p:cNvSpPr>
                <a:spLocks noChangeShapeType="1"/>
              </p:cNvSpPr>
              <p:nvPr/>
            </p:nvSpPr>
            <p:spPr bwMode="auto">
              <a:xfrm>
                <a:off x="2623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6" name="Line 73"/>
              <p:cNvSpPr>
                <a:spLocks noChangeShapeType="1"/>
              </p:cNvSpPr>
              <p:nvPr/>
            </p:nvSpPr>
            <p:spPr bwMode="auto">
              <a:xfrm>
                <a:off x="264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7" name="Line 74"/>
              <p:cNvSpPr>
                <a:spLocks noChangeShapeType="1"/>
              </p:cNvSpPr>
              <p:nvPr/>
            </p:nvSpPr>
            <p:spPr bwMode="auto">
              <a:xfrm>
                <a:off x="2658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8" name="Line 75"/>
              <p:cNvSpPr>
                <a:spLocks noChangeShapeType="1"/>
              </p:cNvSpPr>
              <p:nvPr/>
            </p:nvSpPr>
            <p:spPr bwMode="auto">
              <a:xfrm>
                <a:off x="2676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9" name="Line 76"/>
              <p:cNvSpPr>
                <a:spLocks noChangeShapeType="1"/>
              </p:cNvSpPr>
              <p:nvPr/>
            </p:nvSpPr>
            <p:spPr bwMode="auto">
              <a:xfrm>
                <a:off x="269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0" name="Line 77"/>
              <p:cNvSpPr>
                <a:spLocks noChangeShapeType="1"/>
              </p:cNvSpPr>
              <p:nvPr/>
            </p:nvSpPr>
            <p:spPr bwMode="auto">
              <a:xfrm>
                <a:off x="2709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1" name="Line 78"/>
              <p:cNvSpPr>
                <a:spLocks noChangeShapeType="1"/>
              </p:cNvSpPr>
              <p:nvPr/>
            </p:nvSpPr>
            <p:spPr bwMode="auto">
              <a:xfrm>
                <a:off x="272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2" name="Line 79"/>
              <p:cNvSpPr>
                <a:spLocks noChangeShapeType="1"/>
              </p:cNvSpPr>
              <p:nvPr/>
            </p:nvSpPr>
            <p:spPr bwMode="auto">
              <a:xfrm>
                <a:off x="2744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3" name="Line 80"/>
              <p:cNvSpPr>
                <a:spLocks noChangeShapeType="1"/>
              </p:cNvSpPr>
              <p:nvPr/>
            </p:nvSpPr>
            <p:spPr bwMode="auto">
              <a:xfrm>
                <a:off x="2760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4" name="Line 81"/>
              <p:cNvSpPr>
                <a:spLocks noChangeShapeType="1"/>
              </p:cNvSpPr>
              <p:nvPr/>
            </p:nvSpPr>
            <p:spPr bwMode="auto">
              <a:xfrm>
                <a:off x="277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5" name="Line 82"/>
              <p:cNvSpPr>
                <a:spLocks noChangeShapeType="1"/>
              </p:cNvSpPr>
              <p:nvPr/>
            </p:nvSpPr>
            <p:spPr bwMode="auto">
              <a:xfrm>
                <a:off x="2795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6" name="Line 83"/>
              <p:cNvSpPr>
                <a:spLocks noChangeShapeType="1"/>
              </p:cNvSpPr>
              <p:nvPr/>
            </p:nvSpPr>
            <p:spPr bwMode="auto">
              <a:xfrm>
                <a:off x="2813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7" name="Line 84"/>
              <p:cNvSpPr>
                <a:spLocks noChangeShapeType="1"/>
              </p:cNvSpPr>
              <p:nvPr/>
            </p:nvSpPr>
            <p:spPr bwMode="auto">
              <a:xfrm>
                <a:off x="282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8" name="Line 85"/>
              <p:cNvSpPr>
                <a:spLocks noChangeShapeType="1"/>
              </p:cNvSpPr>
              <p:nvPr/>
            </p:nvSpPr>
            <p:spPr bwMode="auto">
              <a:xfrm>
                <a:off x="2846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9" name="Line 86"/>
              <p:cNvSpPr>
                <a:spLocks noChangeShapeType="1"/>
              </p:cNvSpPr>
              <p:nvPr/>
            </p:nvSpPr>
            <p:spPr bwMode="auto">
              <a:xfrm>
                <a:off x="286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0" name="Line 87"/>
              <p:cNvSpPr>
                <a:spLocks noChangeShapeType="1"/>
              </p:cNvSpPr>
              <p:nvPr/>
            </p:nvSpPr>
            <p:spPr bwMode="auto">
              <a:xfrm>
                <a:off x="2881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1" name="Line 88"/>
              <p:cNvSpPr>
                <a:spLocks noChangeShapeType="1"/>
              </p:cNvSpPr>
              <p:nvPr/>
            </p:nvSpPr>
            <p:spPr bwMode="auto">
              <a:xfrm>
                <a:off x="2897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2" name="Line 89"/>
              <p:cNvSpPr>
                <a:spLocks noChangeShapeType="1"/>
              </p:cNvSpPr>
              <p:nvPr/>
            </p:nvSpPr>
            <p:spPr bwMode="auto">
              <a:xfrm>
                <a:off x="291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3" name="Line 90"/>
              <p:cNvSpPr>
                <a:spLocks noChangeShapeType="1"/>
              </p:cNvSpPr>
              <p:nvPr/>
            </p:nvSpPr>
            <p:spPr bwMode="auto">
              <a:xfrm>
                <a:off x="2932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4" name="Line 91"/>
              <p:cNvSpPr>
                <a:spLocks noChangeShapeType="1"/>
              </p:cNvSpPr>
              <p:nvPr/>
            </p:nvSpPr>
            <p:spPr bwMode="auto">
              <a:xfrm>
                <a:off x="2950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5" name="Line 92"/>
              <p:cNvSpPr>
                <a:spLocks noChangeShapeType="1"/>
              </p:cNvSpPr>
              <p:nvPr/>
            </p:nvSpPr>
            <p:spPr bwMode="auto">
              <a:xfrm>
                <a:off x="296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6" name="Line 93"/>
              <p:cNvSpPr>
                <a:spLocks noChangeShapeType="1"/>
              </p:cNvSpPr>
              <p:nvPr/>
            </p:nvSpPr>
            <p:spPr bwMode="auto">
              <a:xfrm>
                <a:off x="2983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7" name="Line 94"/>
              <p:cNvSpPr>
                <a:spLocks noChangeShapeType="1"/>
              </p:cNvSpPr>
              <p:nvPr/>
            </p:nvSpPr>
            <p:spPr bwMode="auto">
              <a:xfrm>
                <a:off x="300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8" name="Line 95"/>
              <p:cNvSpPr>
                <a:spLocks noChangeShapeType="1"/>
              </p:cNvSpPr>
              <p:nvPr/>
            </p:nvSpPr>
            <p:spPr bwMode="auto">
              <a:xfrm>
                <a:off x="3018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9" name="Line 96"/>
              <p:cNvSpPr>
                <a:spLocks noChangeShapeType="1"/>
              </p:cNvSpPr>
              <p:nvPr/>
            </p:nvSpPr>
            <p:spPr bwMode="auto">
              <a:xfrm>
                <a:off x="3034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0" name="Line 97"/>
              <p:cNvSpPr>
                <a:spLocks noChangeShapeType="1"/>
              </p:cNvSpPr>
              <p:nvPr/>
            </p:nvSpPr>
            <p:spPr bwMode="auto">
              <a:xfrm>
                <a:off x="305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1" name="Line 98"/>
              <p:cNvSpPr>
                <a:spLocks noChangeShapeType="1"/>
              </p:cNvSpPr>
              <p:nvPr/>
            </p:nvSpPr>
            <p:spPr bwMode="auto">
              <a:xfrm>
                <a:off x="306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2" name="Line 99"/>
              <p:cNvSpPr>
                <a:spLocks noChangeShapeType="1"/>
              </p:cNvSpPr>
              <p:nvPr/>
            </p:nvSpPr>
            <p:spPr bwMode="auto">
              <a:xfrm>
                <a:off x="3087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3" name="Line 100"/>
              <p:cNvSpPr>
                <a:spLocks noChangeShapeType="1"/>
              </p:cNvSpPr>
              <p:nvPr/>
            </p:nvSpPr>
            <p:spPr bwMode="auto">
              <a:xfrm>
                <a:off x="310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4" name="Line 101"/>
              <p:cNvSpPr>
                <a:spLocks noChangeShapeType="1"/>
              </p:cNvSpPr>
              <p:nvPr/>
            </p:nvSpPr>
            <p:spPr bwMode="auto">
              <a:xfrm>
                <a:off x="3120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5" name="Line 102"/>
              <p:cNvSpPr>
                <a:spLocks noChangeShapeType="1"/>
              </p:cNvSpPr>
              <p:nvPr/>
            </p:nvSpPr>
            <p:spPr bwMode="auto">
              <a:xfrm>
                <a:off x="313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6" name="Line 103"/>
              <p:cNvSpPr>
                <a:spLocks noChangeShapeType="1"/>
              </p:cNvSpPr>
              <p:nvPr/>
            </p:nvSpPr>
            <p:spPr bwMode="auto">
              <a:xfrm>
                <a:off x="3155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7" name="Line 104"/>
              <p:cNvSpPr>
                <a:spLocks noChangeShapeType="1"/>
              </p:cNvSpPr>
              <p:nvPr/>
            </p:nvSpPr>
            <p:spPr bwMode="auto">
              <a:xfrm>
                <a:off x="3171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8" name="Line 105"/>
              <p:cNvSpPr>
                <a:spLocks noChangeShapeType="1"/>
              </p:cNvSpPr>
              <p:nvPr/>
            </p:nvSpPr>
            <p:spPr bwMode="auto">
              <a:xfrm>
                <a:off x="318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9" name="Line 106"/>
              <p:cNvSpPr>
                <a:spLocks noChangeShapeType="1"/>
              </p:cNvSpPr>
              <p:nvPr/>
            </p:nvSpPr>
            <p:spPr bwMode="auto">
              <a:xfrm>
                <a:off x="320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0" name="Line 107"/>
              <p:cNvSpPr>
                <a:spLocks noChangeShapeType="1"/>
              </p:cNvSpPr>
              <p:nvPr/>
            </p:nvSpPr>
            <p:spPr bwMode="auto">
              <a:xfrm>
                <a:off x="3224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1" name="Line 108"/>
              <p:cNvSpPr>
                <a:spLocks noChangeShapeType="1"/>
              </p:cNvSpPr>
              <p:nvPr/>
            </p:nvSpPr>
            <p:spPr bwMode="auto">
              <a:xfrm>
                <a:off x="324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2" name="Line 109"/>
              <p:cNvSpPr>
                <a:spLocks noChangeShapeType="1"/>
              </p:cNvSpPr>
              <p:nvPr/>
            </p:nvSpPr>
            <p:spPr bwMode="auto">
              <a:xfrm>
                <a:off x="325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3" name="Line 110"/>
              <p:cNvSpPr>
                <a:spLocks noChangeShapeType="1"/>
              </p:cNvSpPr>
              <p:nvPr/>
            </p:nvSpPr>
            <p:spPr bwMode="auto">
              <a:xfrm>
                <a:off x="327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4" name="Line 111"/>
              <p:cNvSpPr>
                <a:spLocks noChangeShapeType="1"/>
              </p:cNvSpPr>
              <p:nvPr/>
            </p:nvSpPr>
            <p:spPr bwMode="auto">
              <a:xfrm>
                <a:off x="329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5" name="Line 112"/>
              <p:cNvSpPr>
                <a:spLocks noChangeShapeType="1"/>
              </p:cNvSpPr>
              <p:nvPr/>
            </p:nvSpPr>
            <p:spPr bwMode="auto">
              <a:xfrm>
                <a:off x="3308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6" name="Line 113"/>
              <p:cNvSpPr>
                <a:spLocks noChangeShapeType="1"/>
              </p:cNvSpPr>
              <p:nvPr/>
            </p:nvSpPr>
            <p:spPr bwMode="auto">
              <a:xfrm>
                <a:off x="332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7" name="Line 114"/>
              <p:cNvSpPr>
                <a:spLocks noChangeShapeType="1"/>
              </p:cNvSpPr>
              <p:nvPr/>
            </p:nvSpPr>
            <p:spPr bwMode="auto">
              <a:xfrm>
                <a:off x="334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8" name="Line 115"/>
              <p:cNvSpPr>
                <a:spLocks noChangeShapeType="1"/>
              </p:cNvSpPr>
              <p:nvPr/>
            </p:nvSpPr>
            <p:spPr bwMode="auto">
              <a:xfrm>
                <a:off x="3361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9" name="Line 116"/>
              <p:cNvSpPr>
                <a:spLocks noChangeShapeType="1"/>
              </p:cNvSpPr>
              <p:nvPr/>
            </p:nvSpPr>
            <p:spPr bwMode="auto">
              <a:xfrm>
                <a:off x="337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0" name="Line 117"/>
              <p:cNvSpPr>
                <a:spLocks noChangeShapeType="1"/>
              </p:cNvSpPr>
              <p:nvPr/>
            </p:nvSpPr>
            <p:spPr bwMode="auto">
              <a:xfrm>
                <a:off x="339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1" name="Line 118"/>
              <p:cNvSpPr>
                <a:spLocks noChangeShapeType="1"/>
              </p:cNvSpPr>
              <p:nvPr/>
            </p:nvSpPr>
            <p:spPr bwMode="auto">
              <a:xfrm>
                <a:off x="341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2" name="Line 119"/>
              <p:cNvSpPr>
                <a:spLocks noChangeShapeType="1"/>
              </p:cNvSpPr>
              <p:nvPr/>
            </p:nvSpPr>
            <p:spPr bwMode="auto">
              <a:xfrm>
                <a:off x="3429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3" name="Line 120"/>
              <p:cNvSpPr>
                <a:spLocks noChangeShapeType="1"/>
              </p:cNvSpPr>
              <p:nvPr/>
            </p:nvSpPr>
            <p:spPr bwMode="auto">
              <a:xfrm>
                <a:off x="3445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4" name="Line 121"/>
              <p:cNvSpPr>
                <a:spLocks noChangeShapeType="1"/>
              </p:cNvSpPr>
              <p:nvPr/>
            </p:nvSpPr>
            <p:spPr bwMode="auto">
              <a:xfrm>
                <a:off x="346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5" name="Line 122"/>
              <p:cNvSpPr>
                <a:spLocks noChangeShapeType="1"/>
              </p:cNvSpPr>
              <p:nvPr/>
            </p:nvSpPr>
            <p:spPr bwMode="auto">
              <a:xfrm>
                <a:off x="348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6" name="Line 123"/>
              <p:cNvSpPr>
                <a:spLocks noChangeShapeType="1"/>
              </p:cNvSpPr>
              <p:nvPr/>
            </p:nvSpPr>
            <p:spPr bwMode="auto">
              <a:xfrm>
                <a:off x="3498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7" name="Line 124"/>
              <p:cNvSpPr>
                <a:spLocks noChangeShapeType="1"/>
              </p:cNvSpPr>
              <p:nvPr/>
            </p:nvSpPr>
            <p:spPr bwMode="auto">
              <a:xfrm>
                <a:off x="351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8" name="Line 125"/>
              <p:cNvSpPr>
                <a:spLocks noChangeShapeType="1"/>
              </p:cNvSpPr>
              <p:nvPr/>
            </p:nvSpPr>
            <p:spPr bwMode="auto">
              <a:xfrm>
                <a:off x="353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9" name="Line 126"/>
              <p:cNvSpPr>
                <a:spLocks noChangeShapeType="1"/>
              </p:cNvSpPr>
              <p:nvPr/>
            </p:nvSpPr>
            <p:spPr bwMode="auto">
              <a:xfrm>
                <a:off x="354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0" name="Line 127"/>
              <p:cNvSpPr>
                <a:spLocks noChangeShapeType="1"/>
              </p:cNvSpPr>
              <p:nvPr/>
            </p:nvSpPr>
            <p:spPr bwMode="auto">
              <a:xfrm>
                <a:off x="3566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1" name="Line 128"/>
              <p:cNvSpPr>
                <a:spLocks noChangeShapeType="1"/>
              </p:cNvSpPr>
              <p:nvPr/>
            </p:nvSpPr>
            <p:spPr bwMode="auto">
              <a:xfrm>
                <a:off x="358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2" name="Line 129"/>
              <p:cNvSpPr>
                <a:spLocks noChangeShapeType="1"/>
              </p:cNvSpPr>
              <p:nvPr/>
            </p:nvSpPr>
            <p:spPr bwMode="auto">
              <a:xfrm>
                <a:off x="360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3" name="Line 130"/>
              <p:cNvSpPr>
                <a:spLocks noChangeShapeType="1"/>
              </p:cNvSpPr>
              <p:nvPr/>
            </p:nvSpPr>
            <p:spPr bwMode="auto">
              <a:xfrm>
                <a:off x="361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4" name="Line 131"/>
              <p:cNvSpPr>
                <a:spLocks noChangeShapeType="1"/>
              </p:cNvSpPr>
              <p:nvPr/>
            </p:nvSpPr>
            <p:spPr bwMode="auto">
              <a:xfrm>
                <a:off x="3635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5" name="Line 132"/>
              <p:cNvSpPr>
                <a:spLocks noChangeShapeType="1"/>
              </p:cNvSpPr>
              <p:nvPr/>
            </p:nvSpPr>
            <p:spPr bwMode="auto">
              <a:xfrm>
                <a:off x="365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6" name="Line 133"/>
              <p:cNvSpPr>
                <a:spLocks noChangeShapeType="1"/>
              </p:cNvSpPr>
              <p:nvPr/>
            </p:nvSpPr>
            <p:spPr bwMode="auto">
              <a:xfrm>
                <a:off x="366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7" name="Line 134"/>
              <p:cNvSpPr>
                <a:spLocks noChangeShapeType="1"/>
              </p:cNvSpPr>
              <p:nvPr/>
            </p:nvSpPr>
            <p:spPr bwMode="auto">
              <a:xfrm>
                <a:off x="368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8" name="Line 135"/>
              <p:cNvSpPr>
                <a:spLocks noChangeShapeType="1"/>
              </p:cNvSpPr>
              <p:nvPr/>
            </p:nvSpPr>
            <p:spPr bwMode="auto">
              <a:xfrm>
                <a:off x="3703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9" name="Line 136"/>
              <p:cNvSpPr>
                <a:spLocks noChangeShapeType="1"/>
              </p:cNvSpPr>
              <p:nvPr/>
            </p:nvSpPr>
            <p:spPr bwMode="auto">
              <a:xfrm>
                <a:off x="371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0" name="Line 137"/>
              <p:cNvSpPr>
                <a:spLocks noChangeShapeType="1"/>
              </p:cNvSpPr>
              <p:nvPr/>
            </p:nvSpPr>
            <p:spPr bwMode="auto">
              <a:xfrm>
                <a:off x="373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1" name="Line 138"/>
              <p:cNvSpPr>
                <a:spLocks noChangeShapeType="1"/>
              </p:cNvSpPr>
              <p:nvPr/>
            </p:nvSpPr>
            <p:spPr bwMode="auto">
              <a:xfrm>
                <a:off x="375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2" name="Line 139"/>
              <p:cNvSpPr>
                <a:spLocks noChangeShapeType="1"/>
              </p:cNvSpPr>
              <p:nvPr/>
            </p:nvSpPr>
            <p:spPr bwMode="auto">
              <a:xfrm>
                <a:off x="3772" y="334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3" name="Line 140"/>
              <p:cNvSpPr>
                <a:spLocks noChangeShapeType="1"/>
              </p:cNvSpPr>
              <p:nvPr/>
            </p:nvSpPr>
            <p:spPr bwMode="auto">
              <a:xfrm>
                <a:off x="378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4" name="Line 141"/>
              <p:cNvSpPr>
                <a:spLocks noChangeShapeType="1"/>
              </p:cNvSpPr>
              <p:nvPr/>
            </p:nvSpPr>
            <p:spPr bwMode="auto">
              <a:xfrm>
                <a:off x="380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5" name="Line 142"/>
              <p:cNvSpPr>
                <a:spLocks noChangeShapeType="1"/>
              </p:cNvSpPr>
              <p:nvPr/>
            </p:nvSpPr>
            <p:spPr bwMode="auto">
              <a:xfrm>
                <a:off x="382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6" name="Line 143"/>
              <p:cNvSpPr>
                <a:spLocks noChangeShapeType="1"/>
              </p:cNvSpPr>
              <p:nvPr/>
            </p:nvSpPr>
            <p:spPr bwMode="auto">
              <a:xfrm>
                <a:off x="3840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7" name="Line 144"/>
              <p:cNvSpPr>
                <a:spLocks noChangeShapeType="1"/>
              </p:cNvSpPr>
              <p:nvPr/>
            </p:nvSpPr>
            <p:spPr bwMode="auto">
              <a:xfrm>
                <a:off x="385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8" name="Line 145"/>
              <p:cNvSpPr>
                <a:spLocks noChangeShapeType="1"/>
              </p:cNvSpPr>
              <p:nvPr/>
            </p:nvSpPr>
            <p:spPr bwMode="auto">
              <a:xfrm>
                <a:off x="387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9" name="Line 146"/>
              <p:cNvSpPr>
                <a:spLocks noChangeShapeType="1"/>
              </p:cNvSpPr>
              <p:nvPr/>
            </p:nvSpPr>
            <p:spPr bwMode="auto">
              <a:xfrm>
                <a:off x="389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0" name="Line 147"/>
              <p:cNvSpPr>
                <a:spLocks noChangeShapeType="1"/>
              </p:cNvSpPr>
              <p:nvPr/>
            </p:nvSpPr>
            <p:spPr bwMode="auto">
              <a:xfrm>
                <a:off x="3908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1" name="Line 148"/>
              <p:cNvSpPr>
                <a:spLocks noChangeShapeType="1"/>
              </p:cNvSpPr>
              <p:nvPr/>
            </p:nvSpPr>
            <p:spPr bwMode="auto">
              <a:xfrm>
                <a:off x="392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2" name="Line 149"/>
              <p:cNvSpPr>
                <a:spLocks noChangeShapeType="1"/>
              </p:cNvSpPr>
              <p:nvPr/>
            </p:nvSpPr>
            <p:spPr bwMode="auto">
              <a:xfrm>
                <a:off x="394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3" name="Line 150"/>
              <p:cNvSpPr>
                <a:spLocks noChangeShapeType="1"/>
              </p:cNvSpPr>
              <p:nvPr/>
            </p:nvSpPr>
            <p:spPr bwMode="auto">
              <a:xfrm>
                <a:off x="396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4" name="Line 151"/>
              <p:cNvSpPr>
                <a:spLocks noChangeShapeType="1"/>
              </p:cNvSpPr>
              <p:nvPr/>
            </p:nvSpPr>
            <p:spPr bwMode="auto">
              <a:xfrm>
                <a:off x="3977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5" name="Line 152"/>
              <p:cNvSpPr>
                <a:spLocks noChangeShapeType="1"/>
              </p:cNvSpPr>
              <p:nvPr/>
            </p:nvSpPr>
            <p:spPr bwMode="auto">
              <a:xfrm>
                <a:off x="399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6" name="Line 153"/>
              <p:cNvSpPr>
                <a:spLocks noChangeShapeType="1"/>
              </p:cNvSpPr>
              <p:nvPr/>
            </p:nvSpPr>
            <p:spPr bwMode="auto">
              <a:xfrm>
                <a:off x="401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7" name="Line 154"/>
              <p:cNvSpPr>
                <a:spLocks noChangeShapeType="1"/>
              </p:cNvSpPr>
              <p:nvPr/>
            </p:nvSpPr>
            <p:spPr bwMode="auto">
              <a:xfrm>
                <a:off x="402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8" name="Line 155"/>
              <p:cNvSpPr>
                <a:spLocks noChangeShapeType="1"/>
              </p:cNvSpPr>
              <p:nvPr/>
            </p:nvSpPr>
            <p:spPr bwMode="auto">
              <a:xfrm>
                <a:off x="4045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9" name="Line 156"/>
              <p:cNvSpPr>
                <a:spLocks noChangeShapeType="1"/>
              </p:cNvSpPr>
              <p:nvPr/>
            </p:nvSpPr>
            <p:spPr bwMode="auto">
              <a:xfrm>
                <a:off x="406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0" name="Line 157"/>
              <p:cNvSpPr>
                <a:spLocks noChangeShapeType="1"/>
              </p:cNvSpPr>
              <p:nvPr/>
            </p:nvSpPr>
            <p:spPr bwMode="auto">
              <a:xfrm>
                <a:off x="407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1" name="Line 158"/>
              <p:cNvSpPr>
                <a:spLocks noChangeShapeType="1"/>
              </p:cNvSpPr>
              <p:nvPr/>
            </p:nvSpPr>
            <p:spPr bwMode="auto">
              <a:xfrm>
                <a:off x="409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2" name="Line 159"/>
              <p:cNvSpPr>
                <a:spLocks noChangeShapeType="1"/>
              </p:cNvSpPr>
              <p:nvPr/>
            </p:nvSpPr>
            <p:spPr bwMode="auto">
              <a:xfrm>
                <a:off x="4114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3" name="Line 160"/>
              <p:cNvSpPr>
                <a:spLocks noChangeShapeType="1"/>
              </p:cNvSpPr>
              <p:nvPr/>
            </p:nvSpPr>
            <p:spPr bwMode="auto">
              <a:xfrm>
                <a:off x="413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4" name="Line 161"/>
              <p:cNvSpPr>
                <a:spLocks noChangeShapeType="1"/>
              </p:cNvSpPr>
              <p:nvPr/>
            </p:nvSpPr>
            <p:spPr bwMode="auto">
              <a:xfrm>
                <a:off x="414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5" name="Line 162"/>
              <p:cNvSpPr>
                <a:spLocks noChangeShapeType="1"/>
              </p:cNvSpPr>
              <p:nvPr/>
            </p:nvSpPr>
            <p:spPr bwMode="auto">
              <a:xfrm>
                <a:off x="416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6" name="Line 163"/>
              <p:cNvSpPr>
                <a:spLocks noChangeShapeType="1"/>
              </p:cNvSpPr>
              <p:nvPr/>
            </p:nvSpPr>
            <p:spPr bwMode="auto">
              <a:xfrm>
                <a:off x="418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7" name="Line 164"/>
              <p:cNvSpPr>
                <a:spLocks noChangeShapeType="1"/>
              </p:cNvSpPr>
              <p:nvPr/>
            </p:nvSpPr>
            <p:spPr bwMode="auto">
              <a:xfrm>
                <a:off x="419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8" name="Line 165"/>
              <p:cNvSpPr>
                <a:spLocks noChangeShapeType="1"/>
              </p:cNvSpPr>
              <p:nvPr/>
            </p:nvSpPr>
            <p:spPr bwMode="auto">
              <a:xfrm>
                <a:off x="421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9" name="Line 166"/>
              <p:cNvSpPr>
                <a:spLocks noChangeShapeType="1"/>
              </p:cNvSpPr>
              <p:nvPr/>
            </p:nvSpPr>
            <p:spPr bwMode="auto">
              <a:xfrm>
                <a:off x="4233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0" name="Line 167"/>
              <p:cNvSpPr>
                <a:spLocks noChangeShapeType="1"/>
              </p:cNvSpPr>
              <p:nvPr/>
            </p:nvSpPr>
            <p:spPr bwMode="auto">
              <a:xfrm>
                <a:off x="4251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1" name="Line 168"/>
              <p:cNvSpPr>
                <a:spLocks noChangeShapeType="1"/>
              </p:cNvSpPr>
              <p:nvPr/>
            </p:nvSpPr>
            <p:spPr bwMode="auto">
              <a:xfrm>
                <a:off x="426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2" name="Line 169"/>
              <p:cNvSpPr>
                <a:spLocks noChangeShapeType="1"/>
              </p:cNvSpPr>
              <p:nvPr/>
            </p:nvSpPr>
            <p:spPr bwMode="auto">
              <a:xfrm>
                <a:off x="4285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3" name="Line 170"/>
              <p:cNvSpPr>
                <a:spLocks noChangeShapeType="1"/>
              </p:cNvSpPr>
              <p:nvPr/>
            </p:nvSpPr>
            <p:spPr bwMode="auto">
              <a:xfrm>
                <a:off x="4302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4" name="Line 171"/>
              <p:cNvSpPr>
                <a:spLocks noChangeShapeType="1"/>
              </p:cNvSpPr>
              <p:nvPr/>
            </p:nvSpPr>
            <p:spPr bwMode="auto">
              <a:xfrm>
                <a:off x="4319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5" name="Line 172"/>
              <p:cNvSpPr>
                <a:spLocks noChangeShapeType="1"/>
              </p:cNvSpPr>
              <p:nvPr/>
            </p:nvSpPr>
            <p:spPr bwMode="auto">
              <a:xfrm>
                <a:off x="433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6" name="Line 173"/>
              <p:cNvSpPr>
                <a:spLocks noChangeShapeType="1"/>
              </p:cNvSpPr>
              <p:nvPr/>
            </p:nvSpPr>
            <p:spPr bwMode="auto">
              <a:xfrm>
                <a:off x="435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7" name="Line 174"/>
              <p:cNvSpPr>
                <a:spLocks noChangeShapeType="1"/>
              </p:cNvSpPr>
              <p:nvPr/>
            </p:nvSpPr>
            <p:spPr bwMode="auto">
              <a:xfrm>
                <a:off x="4370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8" name="Line 175"/>
              <p:cNvSpPr>
                <a:spLocks noChangeShapeType="1"/>
              </p:cNvSpPr>
              <p:nvPr/>
            </p:nvSpPr>
            <p:spPr bwMode="auto">
              <a:xfrm>
                <a:off x="4388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9" name="Line 176"/>
              <p:cNvSpPr>
                <a:spLocks noChangeShapeType="1"/>
              </p:cNvSpPr>
              <p:nvPr/>
            </p:nvSpPr>
            <p:spPr bwMode="auto">
              <a:xfrm>
                <a:off x="4404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0" name="Line 177"/>
              <p:cNvSpPr>
                <a:spLocks noChangeShapeType="1"/>
              </p:cNvSpPr>
              <p:nvPr/>
            </p:nvSpPr>
            <p:spPr bwMode="auto">
              <a:xfrm>
                <a:off x="4421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1" name="Line 178"/>
              <p:cNvSpPr>
                <a:spLocks noChangeShapeType="1"/>
              </p:cNvSpPr>
              <p:nvPr/>
            </p:nvSpPr>
            <p:spPr bwMode="auto">
              <a:xfrm>
                <a:off x="4439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2" name="Line 179"/>
              <p:cNvSpPr>
                <a:spLocks noChangeShapeType="1"/>
              </p:cNvSpPr>
              <p:nvPr/>
            </p:nvSpPr>
            <p:spPr bwMode="auto">
              <a:xfrm>
                <a:off x="4456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3" name="Line 180"/>
              <p:cNvSpPr>
                <a:spLocks noChangeShapeType="1"/>
              </p:cNvSpPr>
              <p:nvPr/>
            </p:nvSpPr>
            <p:spPr bwMode="auto">
              <a:xfrm>
                <a:off x="4473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4" name="Line 181"/>
              <p:cNvSpPr>
                <a:spLocks noChangeShapeType="1"/>
              </p:cNvSpPr>
              <p:nvPr/>
            </p:nvSpPr>
            <p:spPr bwMode="auto">
              <a:xfrm>
                <a:off x="449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5" name="Line 182"/>
              <p:cNvSpPr>
                <a:spLocks noChangeShapeType="1"/>
              </p:cNvSpPr>
              <p:nvPr/>
            </p:nvSpPr>
            <p:spPr bwMode="auto">
              <a:xfrm>
                <a:off x="4507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6" name="Line 183"/>
              <p:cNvSpPr>
                <a:spLocks noChangeShapeType="1"/>
              </p:cNvSpPr>
              <p:nvPr/>
            </p:nvSpPr>
            <p:spPr bwMode="auto">
              <a:xfrm>
                <a:off x="4525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7" name="Line 184"/>
              <p:cNvSpPr>
                <a:spLocks noChangeShapeType="1"/>
              </p:cNvSpPr>
              <p:nvPr/>
            </p:nvSpPr>
            <p:spPr bwMode="auto">
              <a:xfrm>
                <a:off x="4541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8" name="Line 185"/>
              <p:cNvSpPr>
                <a:spLocks noChangeShapeType="1"/>
              </p:cNvSpPr>
              <p:nvPr/>
            </p:nvSpPr>
            <p:spPr bwMode="auto">
              <a:xfrm>
                <a:off x="4558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9" name="Line 186"/>
              <p:cNvSpPr>
                <a:spLocks noChangeShapeType="1"/>
              </p:cNvSpPr>
              <p:nvPr/>
            </p:nvSpPr>
            <p:spPr bwMode="auto">
              <a:xfrm>
                <a:off x="4576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0" name="Line 187"/>
              <p:cNvSpPr>
                <a:spLocks noChangeShapeType="1"/>
              </p:cNvSpPr>
              <p:nvPr/>
            </p:nvSpPr>
            <p:spPr bwMode="auto">
              <a:xfrm>
                <a:off x="4593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1" name="Line 188"/>
              <p:cNvSpPr>
                <a:spLocks noChangeShapeType="1"/>
              </p:cNvSpPr>
              <p:nvPr/>
            </p:nvSpPr>
            <p:spPr bwMode="auto">
              <a:xfrm>
                <a:off x="4610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2" name="Line 189"/>
              <p:cNvSpPr>
                <a:spLocks noChangeShapeType="1"/>
              </p:cNvSpPr>
              <p:nvPr/>
            </p:nvSpPr>
            <p:spPr bwMode="auto">
              <a:xfrm>
                <a:off x="4627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3" name="Line 190"/>
              <p:cNvSpPr>
                <a:spLocks noChangeShapeType="1"/>
              </p:cNvSpPr>
              <p:nvPr/>
            </p:nvSpPr>
            <p:spPr bwMode="auto">
              <a:xfrm>
                <a:off x="4644" y="3342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4" name="Line 191"/>
              <p:cNvSpPr>
                <a:spLocks noChangeShapeType="1"/>
              </p:cNvSpPr>
              <p:nvPr/>
            </p:nvSpPr>
            <p:spPr bwMode="auto">
              <a:xfrm>
                <a:off x="4662" y="334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5" name="Line 192"/>
              <p:cNvSpPr>
                <a:spLocks noChangeShapeType="1"/>
              </p:cNvSpPr>
              <p:nvPr/>
            </p:nvSpPr>
            <p:spPr bwMode="auto">
              <a:xfrm>
                <a:off x="4678" y="3342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6" name="Line 193"/>
              <p:cNvSpPr>
                <a:spLocks noChangeShapeType="1"/>
              </p:cNvSpPr>
              <p:nvPr/>
            </p:nvSpPr>
            <p:spPr bwMode="auto">
              <a:xfrm>
                <a:off x="1494" y="3342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7" name="Line 194"/>
              <p:cNvSpPr>
                <a:spLocks noChangeShapeType="1"/>
              </p:cNvSpPr>
              <p:nvPr/>
            </p:nvSpPr>
            <p:spPr bwMode="auto">
              <a:xfrm flipH="1">
                <a:off x="4649" y="3342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8" name="Freeform 195"/>
              <p:cNvSpPr>
                <a:spLocks noEditPoints="1"/>
              </p:cNvSpPr>
              <p:nvPr/>
            </p:nvSpPr>
            <p:spPr bwMode="auto">
              <a:xfrm>
                <a:off x="1342" y="3289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1 w 64"/>
                  <a:gd name="T3" fmla="*/ 34 h 100"/>
                  <a:gd name="T4" fmla="*/ 4 w 64"/>
                  <a:gd name="T5" fmla="*/ 22 h 100"/>
                  <a:gd name="T6" fmla="*/ 6 w 64"/>
                  <a:gd name="T7" fmla="*/ 15 h 100"/>
                  <a:gd name="T8" fmla="*/ 10 w 64"/>
                  <a:gd name="T9" fmla="*/ 9 h 100"/>
                  <a:gd name="T10" fmla="*/ 14 w 64"/>
                  <a:gd name="T11" fmla="*/ 5 h 100"/>
                  <a:gd name="T12" fmla="*/ 19 w 64"/>
                  <a:gd name="T13" fmla="*/ 3 h 100"/>
                  <a:gd name="T14" fmla="*/ 25 w 64"/>
                  <a:gd name="T15" fmla="*/ 0 h 100"/>
                  <a:gd name="T16" fmla="*/ 33 w 64"/>
                  <a:gd name="T17" fmla="*/ 0 h 100"/>
                  <a:gd name="T18" fmla="*/ 40 w 64"/>
                  <a:gd name="T19" fmla="*/ 0 h 100"/>
                  <a:gd name="T20" fmla="*/ 46 w 64"/>
                  <a:gd name="T21" fmla="*/ 3 h 100"/>
                  <a:gd name="T22" fmla="*/ 50 w 64"/>
                  <a:gd name="T23" fmla="*/ 5 h 100"/>
                  <a:gd name="T24" fmla="*/ 54 w 64"/>
                  <a:gd name="T25" fmla="*/ 9 h 100"/>
                  <a:gd name="T26" fmla="*/ 56 w 64"/>
                  <a:gd name="T27" fmla="*/ 12 h 100"/>
                  <a:gd name="T28" fmla="*/ 60 w 64"/>
                  <a:gd name="T29" fmla="*/ 19 h 100"/>
                  <a:gd name="T30" fmla="*/ 62 w 64"/>
                  <a:gd name="T31" fmla="*/ 27 h 100"/>
                  <a:gd name="T32" fmla="*/ 64 w 64"/>
                  <a:gd name="T33" fmla="*/ 37 h 100"/>
                  <a:gd name="T34" fmla="*/ 64 w 64"/>
                  <a:gd name="T35" fmla="*/ 50 h 100"/>
                  <a:gd name="T36" fmla="*/ 64 w 64"/>
                  <a:gd name="T37" fmla="*/ 65 h 100"/>
                  <a:gd name="T38" fmla="*/ 61 w 64"/>
                  <a:gd name="T39" fmla="*/ 78 h 100"/>
                  <a:gd name="T40" fmla="*/ 58 w 64"/>
                  <a:gd name="T41" fmla="*/ 85 h 100"/>
                  <a:gd name="T42" fmla="*/ 54 w 64"/>
                  <a:gd name="T43" fmla="*/ 90 h 100"/>
                  <a:gd name="T44" fmla="*/ 50 w 64"/>
                  <a:gd name="T45" fmla="*/ 94 h 100"/>
                  <a:gd name="T46" fmla="*/ 45 w 64"/>
                  <a:gd name="T47" fmla="*/ 98 h 100"/>
                  <a:gd name="T48" fmla="*/ 39 w 64"/>
                  <a:gd name="T49" fmla="*/ 99 h 100"/>
                  <a:gd name="T50" fmla="*/ 33 w 64"/>
                  <a:gd name="T51" fmla="*/ 100 h 100"/>
                  <a:gd name="T52" fmla="*/ 19 w 64"/>
                  <a:gd name="T53" fmla="*/ 98 h 100"/>
                  <a:gd name="T54" fmla="*/ 10 w 64"/>
                  <a:gd name="T55" fmla="*/ 90 h 100"/>
                  <a:gd name="T56" fmla="*/ 4 w 64"/>
                  <a:gd name="T57" fmla="*/ 80 h 100"/>
                  <a:gd name="T58" fmla="*/ 1 w 64"/>
                  <a:gd name="T59" fmla="*/ 66 h 100"/>
                  <a:gd name="T60" fmla="*/ 0 w 64"/>
                  <a:gd name="T61" fmla="*/ 50 h 100"/>
                  <a:gd name="T62" fmla="*/ 13 w 64"/>
                  <a:gd name="T63" fmla="*/ 50 h 100"/>
                  <a:gd name="T64" fmla="*/ 14 w 64"/>
                  <a:gd name="T65" fmla="*/ 64 h 100"/>
                  <a:gd name="T66" fmla="*/ 15 w 64"/>
                  <a:gd name="T67" fmla="*/ 74 h 100"/>
                  <a:gd name="T68" fmla="*/ 19 w 64"/>
                  <a:gd name="T69" fmla="*/ 81 h 100"/>
                  <a:gd name="T70" fmla="*/ 23 w 64"/>
                  <a:gd name="T71" fmla="*/ 85 h 100"/>
                  <a:gd name="T72" fmla="*/ 26 w 64"/>
                  <a:gd name="T73" fmla="*/ 88 h 100"/>
                  <a:gd name="T74" fmla="*/ 33 w 64"/>
                  <a:gd name="T75" fmla="*/ 89 h 100"/>
                  <a:gd name="T76" fmla="*/ 38 w 64"/>
                  <a:gd name="T77" fmla="*/ 88 h 100"/>
                  <a:gd name="T78" fmla="*/ 41 w 64"/>
                  <a:gd name="T79" fmla="*/ 85 h 100"/>
                  <a:gd name="T80" fmla="*/ 46 w 64"/>
                  <a:gd name="T81" fmla="*/ 81 h 100"/>
                  <a:gd name="T82" fmla="*/ 49 w 64"/>
                  <a:gd name="T83" fmla="*/ 74 h 100"/>
                  <a:gd name="T84" fmla="*/ 51 w 64"/>
                  <a:gd name="T85" fmla="*/ 64 h 100"/>
                  <a:gd name="T86" fmla="*/ 51 w 64"/>
                  <a:gd name="T87" fmla="*/ 50 h 100"/>
                  <a:gd name="T88" fmla="*/ 51 w 64"/>
                  <a:gd name="T89" fmla="*/ 37 h 100"/>
                  <a:gd name="T90" fmla="*/ 49 w 64"/>
                  <a:gd name="T91" fmla="*/ 25 h 100"/>
                  <a:gd name="T92" fmla="*/ 46 w 64"/>
                  <a:gd name="T93" fmla="*/ 19 h 100"/>
                  <a:gd name="T94" fmla="*/ 43 w 64"/>
                  <a:gd name="T95" fmla="*/ 14 h 100"/>
                  <a:gd name="T96" fmla="*/ 38 w 64"/>
                  <a:gd name="T97" fmla="*/ 12 h 100"/>
                  <a:gd name="T98" fmla="*/ 33 w 64"/>
                  <a:gd name="T99" fmla="*/ 12 h 100"/>
                  <a:gd name="T100" fmla="*/ 26 w 64"/>
                  <a:gd name="T101" fmla="*/ 12 h 100"/>
                  <a:gd name="T102" fmla="*/ 23 w 64"/>
                  <a:gd name="T103" fmla="*/ 14 h 100"/>
                  <a:gd name="T104" fmla="*/ 19 w 64"/>
                  <a:gd name="T105" fmla="*/ 18 h 100"/>
                  <a:gd name="T106" fmla="*/ 15 w 64"/>
                  <a:gd name="T107" fmla="*/ 25 h 100"/>
                  <a:gd name="T108" fmla="*/ 14 w 64"/>
                  <a:gd name="T109" fmla="*/ 37 h 100"/>
                  <a:gd name="T110" fmla="*/ 13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1" y="34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60" y="19"/>
                    </a:lnTo>
                    <a:lnTo>
                      <a:pt x="62" y="27"/>
                    </a:lnTo>
                    <a:lnTo>
                      <a:pt x="64" y="37"/>
                    </a:lnTo>
                    <a:lnTo>
                      <a:pt x="64" y="50"/>
                    </a:lnTo>
                    <a:lnTo>
                      <a:pt x="64" y="65"/>
                    </a:lnTo>
                    <a:lnTo>
                      <a:pt x="61" y="78"/>
                    </a:lnTo>
                    <a:lnTo>
                      <a:pt x="58" y="85"/>
                    </a:lnTo>
                    <a:lnTo>
                      <a:pt x="54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3" y="100"/>
                    </a:lnTo>
                    <a:lnTo>
                      <a:pt x="19" y="98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3" y="50"/>
                    </a:moveTo>
                    <a:lnTo>
                      <a:pt x="14" y="64"/>
                    </a:lnTo>
                    <a:lnTo>
                      <a:pt x="15" y="74"/>
                    </a:lnTo>
                    <a:lnTo>
                      <a:pt x="19" y="81"/>
                    </a:lnTo>
                    <a:lnTo>
                      <a:pt x="23" y="85"/>
                    </a:lnTo>
                    <a:lnTo>
                      <a:pt x="26" y="88"/>
                    </a:lnTo>
                    <a:lnTo>
                      <a:pt x="33" y="89"/>
                    </a:lnTo>
                    <a:lnTo>
                      <a:pt x="38" y="88"/>
                    </a:lnTo>
                    <a:lnTo>
                      <a:pt x="41" y="85"/>
                    </a:lnTo>
                    <a:lnTo>
                      <a:pt x="46" y="81"/>
                    </a:lnTo>
                    <a:lnTo>
                      <a:pt x="49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9" y="25"/>
                    </a:lnTo>
                    <a:lnTo>
                      <a:pt x="46" y="19"/>
                    </a:lnTo>
                    <a:lnTo>
                      <a:pt x="43" y="14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14" y="37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9" name="Line 196"/>
              <p:cNvSpPr>
                <a:spLocks noChangeShapeType="1"/>
              </p:cNvSpPr>
              <p:nvPr/>
            </p:nvSpPr>
            <p:spPr bwMode="auto">
              <a:xfrm>
                <a:off x="149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0" name="Line 197"/>
              <p:cNvSpPr>
                <a:spLocks noChangeShapeType="1"/>
              </p:cNvSpPr>
              <p:nvPr/>
            </p:nvSpPr>
            <p:spPr bwMode="auto">
              <a:xfrm>
                <a:off x="151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1" name="Line 198"/>
              <p:cNvSpPr>
                <a:spLocks noChangeShapeType="1"/>
              </p:cNvSpPr>
              <p:nvPr/>
            </p:nvSpPr>
            <p:spPr bwMode="auto">
              <a:xfrm>
                <a:off x="152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2" name="Line 199"/>
              <p:cNvSpPr>
                <a:spLocks noChangeShapeType="1"/>
              </p:cNvSpPr>
              <p:nvPr/>
            </p:nvSpPr>
            <p:spPr bwMode="auto">
              <a:xfrm>
                <a:off x="154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3" name="Line 200"/>
              <p:cNvSpPr>
                <a:spLocks noChangeShapeType="1"/>
              </p:cNvSpPr>
              <p:nvPr/>
            </p:nvSpPr>
            <p:spPr bwMode="auto">
              <a:xfrm>
                <a:off x="156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4" name="Line 201"/>
              <p:cNvSpPr>
                <a:spLocks noChangeShapeType="1"/>
              </p:cNvSpPr>
              <p:nvPr/>
            </p:nvSpPr>
            <p:spPr bwMode="auto">
              <a:xfrm>
                <a:off x="158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5" name="Line 202"/>
              <p:cNvSpPr>
                <a:spLocks noChangeShapeType="1"/>
              </p:cNvSpPr>
              <p:nvPr/>
            </p:nvSpPr>
            <p:spPr bwMode="auto">
              <a:xfrm>
                <a:off x="159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6" name="Line 203"/>
              <p:cNvSpPr>
                <a:spLocks noChangeShapeType="1"/>
              </p:cNvSpPr>
              <p:nvPr/>
            </p:nvSpPr>
            <p:spPr bwMode="auto">
              <a:xfrm>
                <a:off x="161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7" name="Line 204"/>
              <p:cNvSpPr>
                <a:spLocks noChangeShapeType="1"/>
              </p:cNvSpPr>
              <p:nvPr/>
            </p:nvSpPr>
            <p:spPr bwMode="auto">
              <a:xfrm>
                <a:off x="163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1228" y="2433"/>
              <a:ext cx="3457" cy="502"/>
              <a:chOff x="1228" y="2433"/>
              <a:chExt cx="3457" cy="502"/>
            </a:xfrm>
          </p:grpSpPr>
          <p:sp>
            <p:nvSpPr>
              <p:cNvPr id="2348" name="Line 206"/>
              <p:cNvSpPr>
                <a:spLocks noChangeShapeType="1"/>
              </p:cNvSpPr>
              <p:nvPr/>
            </p:nvSpPr>
            <p:spPr bwMode="auto">
              <a:xfrm>
                <a:off x="164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9" name="Line 207"/>
              <p:cNvSpPr>
                <a:spLocks noChangeShapeType="1"/>
              </p:cNvSpPr>
              <p:nvPr/>
            </p:nvSpPr>
            <p:spPr bwMode="auto">
              <a:xfrm>
                <a:off x="166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0" name="Line 208"/>
              <p:cNvSpPr>
                <a:spLocks noChangeShapeType="1"/>
              </p:cNvSpPr>
              <p:nvPr/>
            </p:nvSpPr>
            <p:spPr bwMode="auto">
              <a:xfrm>
                <a:off x="168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1" name="Line 209"/>
              <p:cNvSpPr>
                <a:spLocks noChangeShapeType="1"/>
              </p:cNvSpPr>
              <p:nvPr/>
            </p:nvSpPr>
            <p:spPr bwMode="auto">
              <a:xfrm>
                <a:off x="170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2" name="Line 210"/>
              <p:cNvSpPr>
                <a:spLocks noChangeShapeType="1"/>
              </p:cNvSpPr>
              <p:nvPr/>
            </p:nvSpPr>
            <p:spPr bwMode="auto">
              <a:xfrm>
                <a:off x="171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3" name="Line 211"/>
              <p:cNvSpPr>
                <a:spLocks noChangeShapeType="1"/>
              </p:cNvSpPr>
              <p:nvPr/>
            </p:nvSpPr>
            <p:spPr bwMode="auto">
              <a:xfrm>
                <a:off x="173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4" name="Line 212"/>
              <p:cNvSpPr>
                <a:spLocks noChangeShapeType="1"/>
              </p:cNvSpPr>
              <p:nvPr/>
            </p:nvSpPr>
            <p:spPr bwMode="auto">
              <a:xfrm>
                <a:off x="175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5" name="Line 213"/>
              <p:cNvSpPr>
                <a:spLocks noChangeShapeType="1"/>
              </p:cNvSpPr>
              <p:nvPr/>
            </p:nvSpPr>
            <p:spPr bwMode="auto">
              <a:xfrm>
                <a:off x="176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6" name="Line 214"/>
              <p:cNvSpPr>
                <a:spLocks noChangeShapeType="1"/>
              </p:cNvSpPr>
              <p:nvPr/>
            </p:nvSpPr>
            <p:spPr bwMode="auto">
              <a:xfrm>
                <a:off x="1786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7" name="Line 215"/>
              <p:cNvSpPr>
                <a:spLocks noChangeShapeType="1"/>
              </p:cNvSpPr>
              <p:nvPr/>
            </p:nvSpPr>
            <p:spPr bwMode="auto">
              <a:xfrm>
                <a:off x="180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8" name="Line 216"/>
              <p:cNvSpPr>
                <a:spLocks noChangeShapeType="1"/>
              </p:cNvSpPr>
              <p:nvPr/>
            </p:nvSpPr>
            <p:spPr bwMode="auto">
              <a:xfrm>
                <a:off x="181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9" name="Line 217"/>
              <p:cNvSpPr>
                <a:spLocks noChangeShapeType="1"/>
              </p:cNvSpPr>
              <p:nvPr/>
            </p:nvSpPr>
            <p:spPr bwMode="auto">
              <a:xfrm>
                <a:off x="183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0" name="Line 218"/>
              <p:cNvSpPr>
                <a:spLocks noChangeShapeType="1"/>
              </p:cNvSpPr>
              <p:nvPr/>
            </p:nvSpPr>
            <p:spPr bwMode="auto">
              <a:xfrm>
                <a:off x="185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1" name="Line 219"/>
              <p:cNvSpPr>
                <a:spLocks noChangeShapeType="1"/>
              </p:cNvSpPr>
              <p:nvPr/>
            </p:nvSpPr>
            <p:spPr bwMode="auto">
              <a:xfrm>
                <a:off x="187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2" name="Line 220"/>
              <p:cNvSpPr>
                <a:spLocks noChangeShapeType="1"/>
              </p:cNvSpPr>
              <p:nvPr/>
            </p:nvSpPr>
            <p:spPr bwMode="auto">
              <a:xfrm>
                <a:off x="188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3" name="Line 221"/>
              <p:cNvSpPr>
                <a:spLocks noChangeShapeType="1"/>
              </p:cNvSpPr>
              <p:nvPr/>
            </p:nvSpPr>
            <p:spPr bwMode="auto">
              <a:xfrm>
                <a:off x="190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4" name="Line 222"/>
              <p:cNvSpPr>
                <a:spLocks noChangeShapeType="1"/>
              </p:cNvSpPr>
              <p:nvPr/>
            </p:nvSpPr>
            <p:spPr bwMode="auto">
              <a:xfrm>
                <a:off x="192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5" name="Line 223"/>
              <p:cNvSpPr>
                <a:spLocks noChangeShapeType="1"/>
              </p:cNvSpPr>
              <p:nvPr/>
            </p:nvSpPr>
            <p:spPr bwMode="auto">
              <a:xfrm>
                <a:off x="193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6" name="Line 224"/>
              <p:cNvSpPr>
                <a:spLocks noChangeShapeType="1"/>
              </p:cNvSpPr>
              <p:nvPr/>
            </p:nvSpPr>
            <p:spPr bwMode="auto">
              <a:xfrm>
                <a:off x="195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7" name="Line 225"/>
              <p:cNvSpPr>
                <a:spLocks noChangeShapeType="1"/>
              </p:cNvSpPr>
              <p:nvPr/>
            </p:nvSpPr>
            <p:spPr bwMode="auto">
              <a:xfrm>
                <a:off x="197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8" name="Line 226"/>
              <p:cNvSpPr>
                <a:spLocks noChangeShapeType="1"/>
              </p:cNvSpPr>
              <p:nvPr/>
            </p:nvSpPr>
            <p:spPr bwMode="auto">
              <a:xfrm>
                <a:off x="199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9" name="Line 227"/>
              <p:cNvSpPr>
                <a:spLocks noChangeShapeType="1"/>
              </p:cNvSpPr>
              <p:nvPr/>
            </p:nvSpPr>
            <p:spPr bwMode="auto">
              <a:xfrm>
                <a:off x="200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0" name="Line 228"/>
              <p:cNvSpPr>
                <a:spLocks noChangeShapeType="1"/>
              </p:cNvSpPr>
              <p:nvPr/>
            </p:nvSpPr>
            <p:spPr bwMode="auto">
              <a:xfrm>
                <a:off x="202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1" name="Line 229"/>
              <p:cNvSpPr>
                <a:spLocks noChangeShapeType="1"/>
              </p:cNvSpPr>
              <p:nvPr/>
            </p:nvSpPr>
            <p:spPr bwMode="auto">
              <a:xfrm>
                <a:off x="204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2" name="Line 230"/>
              <p:cNvSpPr>
                <a:spLocks noChangeShapeType="1"/>
              </p:cNvSpPr>
              <p:nvPr/>
            </p:nvSpPr>
            <p:spPr bwMode="auto">
              <a:xfrm>
                <a:off x="205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3" name="Line 231"/>
              <p:cNvSpPr>
                <a:spLocks noChangeShapeType="1"/>
              </p:cNvSpPr>
              <p:nvPr/>
            </p:nvSpPr>
            <p:spPr bwMode="auto">
              <a:xfrm>
                <a:off x="207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4" name="Line 232"/>
              <p:cNvSpPr>
                <a:spLocks noChangeShapeType="1"/>
              </p:cNvSpPr>
              <p:nvPr/>
            </p:nvSpPr>
            <p:spPr bwMode="auto">
              <a:xfrm>
                <a:off x="209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5" name="Line 233"/>
              <p:cNvSpPr>
                <a:spLocks noChangeShapeType="1"/>
              </p:cNvSpPr>
              <p:nvPr/>
            </p:nvSpPr>
            <p:spPr bwMode="auto">
              <a:xfrm>
                <a:off x="2110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6" name="Line 234"/>
              <p:cNvSpPr>
                <a:spLocks noChangeShapeType="1"/>
              </p:cNvSpPr>
              <p:nvPr/>
            </p:nvSpPr>
            <p:spPr bwMode="auto">
              <a:xfrm>
                <a:off x="212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7" name="Line 235"/>
              <p:cNvSpPr>
                <a:spLocks noChangeShapeType="1"/>
              </p:cNvSpPr>
              <p:nvPr/>
            </p:nvSpPr>
            <p:spPr bwMode="auto">
              <a:xfrm>
                <a:off x="214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8" name="Line 236"/>
              <p:cNvSpPr>
                <a:spLocks noChangeShapeType="1"/>
              </p:cNvSpPr>
              <p:nvPr/>
            </p:nvSpPr>
            <p:spPr bwMode="auto">
              <a:xfrm>
                <a:off x="216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9" name="Line 237"/>
              <p:cNvSpPr>
                <a:spLocks noChangeShapeType="1"/>
              </p:cNvSpPr>
              <p:nvPr/>
            </p:nvSpPr>
            <p:spPr bwMode="auto">
              <a:xfrm>
                <a:off x="217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0" name="Line 238"/>
              <p:cNvSpPr>
                <a:spLocks noChangeShapeType="1"/>
              </p:cNvSpPr>
              <p:nvPr/>
            </p:nvSpPr>
            <p:spPr bwMode="auto">
              <a:xfrm>
                <a:off x="219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1" name="Line 239"/>
              <p:cNvSpPr>
                <a:spLocks noChangeShapeType="1"/>
              </p:cNvSpPr>
              <p:nvPr/>
            </p:nvSpPr>
            <p:spPr bwMode="auto">
              <a:xfrm>
                <a:off x="221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2" name="Line 240"/>
              <p:cNvSpPr>
                <a:spLocks noChangeShapeType="1"/>
              </p:cNvSpPr>
              <p:nvPr/>
            </p:nvSpPr>
            <p:spPr bwMode="auto">
              <a:xfrm>
                <a:off x="223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3" name="Line 241"/>
              <p:cNvSpPr>
                <a:spLocks noChangeShapeType="1"/>
              </p:cNvSpPr>
              <p:nvPr/>
            </p:nvSpPr>
            <p:spPr bwMode="auto">
              <a:xfrm>
                <a:off x="2247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4" name="Line 242"/>
              <p:cNvSpPr>
                <a:spLocks noChangeShapeType="1"/>
              </p:cNvSpPr>
              <p:nvPr/>
            </p:nvSpPr>
            <p:spPr bwMode="auto">
              <a:xfrm>
                <a:off x="226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5" name="Line 243"/>
              <p:cNvSpPr>
                <a:spLocks noChangeShapeType="1"/>
              </p:cNvSpPr>
              <p:nvPr/>
            </p:nvSpPr>
            <p:spPr bwMode="auto">
              <a:xfrm>
                <a:off x="228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6" name="Line 244"/>
              <p:cNvSpPr>
                <a:spLocks noChangeShapeType="1"/>
              </p:cNvSpPr>
              <p:nvPr/>
            </p:nvSpPr>
            <p:spPr bwMode="auto">
              <a:xfrm>
                <a:off x="229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7" name="Line 245"/>
              <p:cNvSpPr>
                <a:spLocks noChangeShapeType="1"/>
              </p:cNvSpPr>
              <p:nvPr/>
            </p:nvSpPr>
            <p:spPr bwMode="auto">
              <a:xfrm>
                <a:off x="231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8" name="Line 246"/>
              <p:cNvSpPr>
                <a:spLocks noChangeShapeType="1"/>
              </p:cNvSpPr>
              <p:nvPr/>
            </p:nvSpPr>
            <p:spPr bwMode="auto">
              <a:xfrm>
                <a:off x="233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9" name="Line 247"/>
              <p:cNvSpPr>
                <a:spLocks noChangeShapeType="1"/>
              </p:cNvSpPr>
              <p:nvPr/>
            </p:nvSpPr>
            <p:spPr bwMode="auto">
              <a:xfrm>
                <a:off x="235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0" name="Line 248"/>
              <p:cNvSpPr>
                <a:spLocks noChangeShapeType="1"/>
              </p:cNvSpPr>
              <p:nvPr/>
            </p:nvSpPr>
            <p:spPr bwMode="auto">
              <a:xfrm>
                <a:off x="236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1" name="Line 249"/>
              <p:cNvSpPr>
                <a:spLocks noChangeShapeType="1"/>
              </p:cNvSpPr>
              <p:nvPr/>
            </p:nvSpPr>
            <p:spPr bwMode="auto">
              <a:xfrm>
                <a:off x="2384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2" name="Line 250"/>
              <p:cNvSpPr>
                <a:spLocks noChangeShapeType="1"/>
              </p:cNvSpPr>
              <p:nvPr/>
            </p:nvSpPr>
            <p:spPr bwMode="auto">
              <a:xfrm>
                <a:off x="240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3" name="Line 251"/>
              <p:cNvSpPr>
                <a:spLocks noChangeShapeType="1"/>
              </p:cNvSpPr>
              <p:nvPr/>
            </p:nvSpPr>
            <p:spPr bwMode="auto">
              <a:xfrm>
                <a:off x="241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4" name="Line 252"/>
              <p:cNvSpPr>
                <a:spLocks noChangeShapeType="1"/>
              </p:cNvSpPr>
              <p:nvPr/>
            </p:nvSpPr>
            <p:spPr bwMode="auto">
              <a:xfrm>
                <a:off x="2435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5" name="Line 253"/>
              <p:cNvSpPr>
                <a:spLocks noChangeShapeType="1"/>
              </p:cNvSpPr>
              <p:nvPr/>
            </p:nvSpPr>
            <p:spPr bwMode="auto">
              <a:xfrm>
                <a:off x="245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6" name="Line 254"/>
              <p:cNvSpPr>
                <a:spLocks noChangeShapeType="1"/>
              </p:cNvSpPr>
              <p:nvPr/>
            </p:nvSpPr>
            <p:spPr bwMode="auto">
              <a:xfrm>
                <a:off x="24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7" name="Line 255"/>
              <p:cNvSpPr>
                <a:spLocks noChangeShapeType="1"/>
              </p:cNvSpPr>
              <p:nvPr/>
            </p:nvSpPr>
            <p:spPr bwMode="auto">
              <a:xfrm>
                <a:off x="248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8" name="Line 256"/>
              <p:cNvSpPr>
                <a:spLocks noChangeShapeType="1"/>
              </p:cNvSpPr>
              <p:nvPr/>
            </p:nvSpPr>
            <p:spPr bwMode="auto">
              <a:xfrm>
                <a:off x="250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9" name="Line 257"/>
              <p:cNvSpPr>
                <a:spLocks noChangeShapeType="1"/>
              </p:cNvSpPr>
              <p:nvPr/>
            </p:nvSpPr>
            <p:spPr bwMode="auto">
              <a:xfrm>
                <a:off x="2521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0" name="Line 258"/>
              <p:cNvSpPr>
                <a:spLocks noChangeShapeType="1"/>
              </p:cNvSpPr>
              <p:nvPr/>
            </p:nvSpPr>
            <p:spPr bwMode="auto">
              <a:xfrm>
                <a:off x="253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1" name="Line 259"/>
              <p:cNvSpPr>
                <a:spLocks noChangeShapeType="1"/>
              </p:cNvSpPr>
              <p:nvPr/>
            </p:nvSpPr>
            <p:spPr bwMode="auto">
              <a:xfrm>
                <a:off x="255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2" name="Line 260"/>
              <p:cNvSpPr>
                <a:spLocks noChangeShapeType="1"/>
              </p:cNvSpPr>
              <p:nvPr/>
            </p:nvSpPr>
            <p:spPr bwMode="auto">
              <a:xfrm>
                <a:off x="2572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3" name="Line 261"/>
              <p:cNvSpPr>
                <a:spLocks noChangeShapeType="1"/>
              </p:cNvSpPr>
              <p:nvPr/>
            </p:nvSpPr>
            <p:spPr bwMode="auto">
              <a:xfrm>
                <a:off x="259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4" name="Line 262"/>
              <p:cNvSpPr>
                <a:spLocks noChangeShapeType="1"/>
              </p:cNvSpPr>
              <p:nvPr/>
            </p:nvSpPr>
            <p:spPr bwMode="auto">
              <a:xfrm>
                <a:off x="260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5" name="Line 263"/>
              <p:cNvSpPr>
                <a:spLocks noChangeShapeType="1"/>
              </p:cNvSpPr>
              <p:nvPr/>
            </p:nvSpPr>
            <p:spPr bwMode="auto">
              <a:xfrm>
                <a:off x="2623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6" name="Line 264"/>
              <p:cNvSpPr>
                <a:spLocks noChangeShapeType="1"/>
              </p:cNvSpPr>
              <p:nvPr/>
            </p:nvSpPr>
            <p:spPr bwMode="auto">
              <a:xfrm>
                <a:off x="264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7" name="Line 265"/>
              <p:cNvSpPr>
                <a:spLocks noChangeShapeType="1"/>
              </p:cNvSpPr>
              <p:nvPr/>
            </p:nvSpPr>
            <p:spPr bwMode="auto">
              <a:xfrm>
                <a:off x="2658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8" name="Line 266"/>
              <p:cNvSpPr>
                <a:spLocks noChangeShapeType="1"/>
              </p:cNvSpPr>
              <p:nvPr/>
            </p:nvSpPr>
            <p:spPr bwMode="auto">
              <a:xfrm>
                <a:off x="267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9" name="Line 267"/>
              <p:cNvSpPr>
                <a:spLocks noChangeShapeType="1"/>
              </p:cNvSpPr>
              <p:nvPr/>
            </p:nvSpPr>
            <p:spPr bwMode="auto">
              <a:xfrm>
                <a:off x="269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0" name="Line 268"/>
              <p:cNvSpPr>
                <a:spLocks noChangeShapeType="1"/>
              </p:cNvSpPr>
              <p:nvPr/>
            </p:nvSpPr>
            <p:spPr bwMode="auto">
              <a:xfrm>
                <a:off x="2709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1" name="Line 269"/>
              <p:cNvSpPr>
                <a:spLocks noChangeShapeType="1"/>
              </p:cNvSpPr>
              <p:nvPr/>
            </p:nvSpPr>
            <p:spPr bwMode="auto">
              <a:xfrm>
                <a:off x="272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2" name="Line 270"/>
              <p:cNvSpPr>
                <a:spLocks noChangeShapeType="1"/>
              </p:cNvSpPr>
              <p:nvPr/>
            </p:nvSpPr>
            <p:spPr bwMode="auto">
              <a:xfrm>
                <a:off x="274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3" name="Line 271"/>
              <p:cNvSpPr>
                <a:spLocks noChangeShapeType="1"/>
              </p:cNvSpPr>
              <p:nvPr/>
            </p:nvSpPr>
            <p:spPr bwMode="auto">
              <a:xfrm>
                <a:off x="2760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4" name="Line 272"/>
              <p:cNvSpPr>
                <a:spLocks noChangeShapeType="1"/>
              </p:cNvSpPr>
              <p:nvPr/>
            </p:nvSpPr>
            <p:spPr bwMode="auto">
              <a:xfrm>
                <a:off x="277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5" name="Line 273"/>
              <p:cNvSpPr>
                <a:spLocks noChangeShapeType="1"/>
              </p:cNvSpPr>
              <p:nvPr/>
            </p:nvSpPr>
            <p:spPr bwMode="auto">
              <a:xfrm>
                <a:off x="2795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6" name="Line 274"/>
              <p:cNvSpPr>
                <a:spLocks noChangeShapeType="1"/>
              </p:cNvSpPr>
              <p:nvPr/>
            </p:nvSpPr>
            <p:spPr bwMode="auto">
              <a:xfrm>
                <a:off x="281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7" name="Line 275"/>
              <p:cNvSpPr>
                <a:spLocks noChangeShapeType="1"/>
              </p:cNvSpPr>
              <p:nvPr/>
            </p:nvSpPr>
            <p:spPr bwMode="auto">
              <a:xfrm>
                <a:off x="282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8" name="Line 276"/>
              <p:cNvSpPr>
                <a:spLocks noChangeShapeType="1"/>
              </p:cNvSpPr>
              <p:nvPr/>
            </p:nvSpPr>
            <p:spPr bwMode="auto">
              <a:xfrm>
                <a:off x="2846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9" name="Line 277"/>
              <p:cNvSpPr>
                <a:spLocks noChangeShapeType="1"/>
              </p:cNvSpPr>
              <p:nvPr/>
            </p:nvSpPr>
            <p:spPr bwMode="auto">
              <a:xfrm>
                <a:off x="286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0" name="Line 278"/>
              <p:cNvSpPr>
                <a:spLocks noChangeShapeType="1"/>
              </p:cNvSpPr>
              <p:nvPr/>
            </p:nvSpPr>
            <p:spPr bwMode="auto">
              <a:xfrm>
                <a:off x="288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1" name="Line 279"/>
              <p:cNvSpPr>
                <a:spLocks noChangeShapeType="1"/>
              </p:cNvSpPr>
              <p:nvPr/>
            </p:nvSpPr>
            <p:spPr bwMode="auto">
              <a:xfrm>
                <a:off x="2897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2" name="Line 280"/>
              <p:cNvSpPr>
                <a:spLocks noChangeShapeType="1"/>
              </p:cNvSpPr>
              <p:nvPr/>
            </p:nvSpPr>
            <p:spPr bwMode="auto">
              <a:xfrm>
                <a:off x="291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3" name="Line 281"/>
              <p:cNvSpPr>
                <a:spLocks noChangeShapeType="1"/>
              </p:cNvSpPr>
              <p:nvPr/>
            </p:nvSpPr>
            <p:spPr bwMode="auto">
              <a:xfrm>
                <a:off x="2932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4" name="Line 282"/>
              <p:cNvSpPr>
                <a:spLocks noChangeShapeType="1"/>
              </p:cNvSpPr>
              <p:nvPr/>
            </p:nvSpPr>
            <p:spPr bwMode="auto">
              <a:xfrm>
                <a:off x="295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5" name="Line 283"/>
              <p:cNvSpPr>
                <a:spLocks noChangeShapeType="1"/>
              </p:cNvSpPr>
              <p:nvPr/>
            </p:nvSpPr>
            <p:spPr bwMode="auto">
              <a:xfrm>
                <a:off x="296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6" name="Line 284"/>
              <p:cNvSpPr>
                <a:spLocks noChangeShapeType="1"/>
              </p:cNvSpPr>
              <p:nvPr/>
            </p:nvSpPr>
            <p:spPr bwMode="auto">
              <a:xfrm>
                <a:off x="2983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7" name="Line 285"/>
              <p:cNvSpPr>
                <a:spLocks noChangeShapeType="1"/>
              </p:cNvSpPr>
              <p:nvPr/>
            </p:nvSpPr>
            <p:spPr bwMode="auto">
              <a:xfrm>
                <a:off x="300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8" name="Line 286"/>
              <p:cNvSpPr>
                <a:spLocks noChangeShapeType="1"/>
              </p:cNvSpPr>
              <p:nvPr/>
            </p:nvSpPr>
            <p:spPr bwMode="auto">
              <a:xfrm>
                <a:off x="301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9" name="Line 287"/>
              <p:cNvSpPr>
                <a:spLocks noChangeShapeType="1"/>
              </p:cNvSpPr>
              <p:nvPr/>
            </p:nvSpPr>
            <p:spPr bwMode="auto">
              <a:xfrm>
                <a:off x="3034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0" name="Line 288"/>
              <p:cNvSpPr>
                <a:spLocks noChangeShapeType="1"/>
              </p:cNvSpPr>
              <p:nvPr/>
            </p:nvSpPr>
            <p:spPr bwMode="auto">
              <a:xfrm>
                <a:off x="305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1" name="Line 289"/>
              <p:cNvSpPr>
                <a:spLocks noChangeShapeType="1"/>
              </p:cNvSpPr>
              <p:nvPr/>
            </p:nvSpPr>
            <p:spPr bwMode="auto">
              <a:xfrm>
                <a:off x="306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2" name="Line 290"/>
              <p:cNvSpPr>
                <a:spLocks noChangeShapeType="1"/>
              </p:cNvSpPr>
              <p:nvPr/>
            </p:nvSpPr>
            <p:spPr bwMode="auto">
              <a:xfrm>
                <a:off x="308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3" name="Line 291"/>
              <p:cNvSpPr>
                <a:spLocks noChangeShapeType="1"/>
              </p:cNvSpPr>
              <p:nvPr/>
            </p:nvSpPr>
            <p:spPr bwMode="auto">
              <a:xfrm>
                <a:off x="310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4" name="Line 292"/>
              <p:cNvSpPr>
                <a:spLocks noChangeShapeType="1"/>
              </p:cNvSpPr>
              <p:nvPr/>
            </p:nvSpPr>
            <p:spPr bwMode="auto">
              <a:xfrm>
                <a:off x="3120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Line 293"/>
              <p:cNvSpPr>
                <a:spLocks noChangeShapeType="1"/>
              </p:cNvSpPr>
              <p:nvPr/>
            </p:nvSpPr>
            <p:spPr bwMode="auto">
              <a:xfrm>
                <a:off x="313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6" name="Line 294"/>
              <p:cNvSpPr>
                <a:spLocks noChangeShapeType="1"/>
              </p:cNvSpPr>
              <p:nvPr/>
            </p:nvSpPr>
            <p:spPr bwMode="auto">
              <a:xfrm>
                <a:off x="315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Line 295"/>
              <p:cNvSpPr>
                <a:spLocks noChangeShapeType="1"/>
              </p:cNvSpPr>
              <p:nvPr/>
            </p:nvSpPr>
            <p:spPr bwMode="auto">
              <a:xfrm>
                <a:off x="3171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Line 296"/>
              <p:cNvSpPr>
                <a:spLocks noChangeShapeType="1"/>
              </p:cNvSpPr>
              <p:nvPr/>
            </p:nvSpPr>
            <p:spPr bwMode="auto">
              <a:xfrm>
                <a:off x="318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Line 297"/>
              <p:cNvSpPr>
                <a:spLocks noChangeShapeType="1"/>
              </p:cNvSpPr>
              <p:nvPr/>
            </p:nvSpPr>
            <p:spPr bwMode="auto">
              <a:xfrm>
                <a:off x="320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Line 298"/>
              <p:cNvSpPr>
                <a:spLocks noChangeShapeType="1"/>
              </p:cNvSpPr>
              <p:nvPr/>
            </p:nvSpPr>
            <p:spPr bwMode="auto">
              <a:xfrm>
                <a:off x="322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Line 299"/>
              <p:cNvSpPr>
                <a:spLocks noChangeShapeType="1"/>
              </p:cNvSpPr>
              <p:nvPr/>
            </p:nvSpPr>
            <p:spPr bwMode="auto">
              <a:xfrm>
                <a:off x="324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Line 300"/>
              <p:cNvSpPr>
                <a:spLocks noChangeShapeType="1"/>
              </p:cNvSpPr>
              <p:nvPr/>
            </p:nvSpPr>
            <p:spPr bwMode="auto">
              <a:xfrm>
                <a:off x="325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Line 301"/>
              <p:cNvSpPr>
                <a:spLocks noChangeShapeType="1"/>
              </p:cNvSpPr>
              <p:nvPr/>
            </p:nvSpPr>
            <p:spPr bwMode="auto">
              <a:xfrm>
                <a:off x="327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Line 302"/>
              <p:cNvSpPr>
                <a:spLocks noChangeShapeType="1"/>
              </p:cNvSpPr>
              <p:nvPr/>
            </p:nvSpPr>
            <p:spPr bwMode="auto">
              <a:xfrm>
                <a:off x="329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Line 303"/>
              <p:cNvSpPr>
                <a:spLocks noChangeShapeType="1"/>
              </p:cNvSpPr>
              <p:nvPr/>
            </p:nvSpPr>
            <p:spPr bwMode="auto">
              <a:xfrm>
                <a:off x="3308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Line 304"/>
              <p:cNvSpPr>
                <a:spLocks noChangeShapeType="1"/>
              </p:cNvSpPr>
              <p:nvPr/>
            </p:nvSpPr>
            <p:spPr bwMode="auto">
              <a:xfrm>
                <a:off x="332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Line 305"/>
              <p:cNvSpPr>
                <a:spLocks noChangeShapeType="1"/>
              </p:cNvSpPr>
              <p:nvPr/>
            </p:nvSpPr>
            <p:spPr bwMode="auto">
              <a:xfrm>
                <a:off x="334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Line 306"/>
              <p:cNvSpPr>
                <a:spLocks noChangeShapeType="1"/>
              </p:cNvSpPr>
              <p:nvPr/>
            </p:nvSpPr>
            <p:spPr bwMode="auto">
              <a:xfrm>
                <a:off x="336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Line 307"/>
              <p:cNvSpPr>
                <a:spLocks noChangeShapeType="1"/>
              </p:cNvSpPr>
              <p:nvPr/>
            </p:nvSpPr>
            <p:spPr bwMode="auto">
              <a:xfrm>
                <a:off x="337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Line 308"/>
              <p:cNvSpPr>
                <a:spLocks noChangeShapeType="1"/>
              </p:cNvSpPr>
              <p:nvPr/>
            </p:nvSpPr>
            <p:spPr bwMode="auto">
              <a:xfrm>
                <a:off x="339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Line 309"/>
              <p:cNvSpPr>
                <a:spLocks noChangeShapeType="1"/>
              </p:cNvSpPr>
              <p:nvPr/>
            </p:nvSpPr>
            <p:spPr bwMode="auto">
              <a:xfrm>
                <a:off x="341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Line 310"/>
              <p:cNvSpPr>
                <a:spLocks noChangeShapeType="1"/>
              </p:cNvSpPr>
              <p:nvPr/>
            </p:nvSpPr>
            <p:spPr bwMode="auto">
              <a:xfrm>
                <a:off x="342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3" name="Line 311"/>
              <p:cNvSpPr>
                <a:spLocks noChangeShapeType="1"/>
              </p:cNvSpPr>
              <p:nvPr/>
            </p:nvSpPr>
            <p:spPr bwMode="auto">
              <a:xfrm>
                <a:off x="3445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Line 312"/>
              <p:cNvSpPr>
                <a:spLocks noChangeShapeType="1"/>
              </p:cNvSpPr>
              <p:nvPr/>
            </p:nvSpPr>
            <p:spPr bwMode="auto">
              <a:xfrm>
                <a:off x="346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Line 313"/>
              <p:cNvSpPr>
                <a:spLocks noChangeShapeType="1"/>
              </p:cNvSpPr>
              <p:nvPr/>
            </p:nvSpPr>
            <p:spPr bwMode="auto">
              <a:xfrm>
                <a:off x="348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Line 314"/>
              <p:cNvSpPr>
                <a:spLocks noChangeShapeType="1"/>
              </p:cNvSpPr>
              <p:nvPr/>
            </p:nvSpPr>
            <p:spPr bwMode="auto">
              <a:xfrm>
                <a:off x="349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Line 315"/>
              <p:cNvSpPr>
                <a:spLocks noChangeShapeType="1"/>
              </p:cNvSpPr>
              <p:nvPr/>
            </p:nvSpPr>
            <p:spPr bwMode="auto">
              <a:xfrm>
                <a:off x="351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Line 316"/>
              <p:cNvSpPr>
                <a:spLocks noChangeShapeType="1"/>
              </p:cNvSpPr>
              <p:nvPr/>
            </p:nvSpPr>
            <p:spPr bwMode="auto">
              <a:xfrm>
                <a:off x="353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Line 317"/>
              <p:cNvSpPr>
                <a:spLocks noChangeShapeType="1"/>
              </p:cNvSpPr>
              <p:nvPr/>
            </p:nvSpPr>
            <p:spPr bwMode="auto">
              <a:xfrm>
                <a:off x="354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Line 318"/>
              <p:cNvSpPr>
                <a:spLocks noChangeShapeType="1"/>
              </p:cNvSpPr>
              <p:nvPr/>
            </p:nvSpPr>
            <p:spPr bwMode="auto">
              <a:xfrm>
                <a:off x="356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Line 319"/>
              <p:cNvSpPr>
                <a:spLocks noChangeShapeType="1"/>
              </p:cNvSpPr>
              <p:nvPr/>
            </p:nvSpPr>
            <p:spPr bwMode="auto">
              <a:xfrm>
                <a:off x="358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Line 320"/>
              <p:cNvSpPr>
                <a:spLocks noChangeShapeType="1"/>
              </p:cNvSpPr>
              <p:nvPr/>
            </p:nvSpPr>
            <p:spPr bwMode="auto">
              <a:xfrm>
                <a:off x="360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Line 321"/>
              <p:cNvSpPr>
                <a:spLocks noChangeShapeType="1"/>
              </p:cNvSpPr>
              <p:nvPr/>
            </p:nvSpPr>
            <p:spPr bwMode="auto">
              <a:xfrm>
                <a:off x="361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Line 322"/>
              <p:cNvSpPr>
                <a:spLocks noChangeShapeType="1"/>
              </p:cNvSpPr>
              <p:nvPr/>
            </p:nvSpPr>
            <p:spPr bwMode="auto">
              <a:xfrm>
                <a:off x="363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Line 323"/>
              <p:cNvSpPr>
                <a:spLocks noChangeShapeType="1"/>
              </p:cNvSpPr>
              <p:nvPr/>
            </p:nvSpPr>
            <p:spPr bwMode="auto">
              <a:xfrm>
                <a:off x="365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Line 324"/>
              <p:cNvSpPr>
                <a:spLocks noChangeShapeType="1"/>
              </p:cNvSpPr>
              <p:nvPr/>
            </p:nvSpPr>
            <p:spPr bwMode="auto">
              <a:xfrm>
                <a:off x="366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Line 325"/>
              <p:cNvSpPr>
                <a:spLocks noChangeShapeType="1"/>
              </p:cNvSpPr>
              <p:nvPr/>
            </p:nvSpPr>
            <p:spPr bwMode="auto">
              <a:xfrm>
                <a:off x="368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Line 326"/>
              <p:cNvSpPr>
                <a:spLocks noChangeShapeType="1"/>
              </p:cNvSpPr>
              <p:nvPr/>
            </p:nvSpPr>
            <p:spPr bwMode="auto">
              <a:xfrm>
                <a:off x="370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Line 327"/>
              <p:cNvSpPr>
                <a:spLocks noChangeShapeType="1"/>
              </p:cNvSpPr>
              <p:nvPr/>
            </p:nvSpPr>
            <p:spPr bwMode="auto">
              <a:xfrm>
                <a:off x="371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Line 328"/>
              <p:cNvSpPr>
                <a:spLocks noChangeShapeType="1"/>
              </p:cNvSpPr>
              <p:nvPr/>
            </p:nvSpPr>
            <p:spPr bwMode="auto">
              <a:xfrm>
                <a:off x="373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Line 329"/>
              <p:cNvSpPr>
                <a:spLocks noChangeShapeType="1"/>
              </p:cNvSpPr>
              <p:nvPr/>
            </p:nvSpPr>
            <p:spPr bwMode="auto">
              <a:xfrm>
                <a:off x="375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Line 330"/>
              <p:cNvSpPr>
                <a:spLocks noChangeShapeType="1"/>
              </p:cNvSpPr>
              <p:nvPr/>
            </p:nvSpPr>
            <p:spPr bwMode="auto">
              <a:xfrm>
                <a:off x="377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Line 331"/>
              <p:cNvSpPr>
                <a:spLocks noChangeShapeType="1"/>
              </p:cNvSpPr>
              <p:nvPr/>
            </p:nvSpPr>
            <p:spPr bwMode="auto">
              <a:xfrm>
                <a:off x="378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Line 332"/>
              <p:cNvSpPr>
                <a:spLocks noChangeShapeType="1"/>
              </p:cNvSpPr>
              <p:nvPr/>
            </p:nvSpPr>
            <p:spPr bwMode="auto">
              <a:xfrm>
                <a:off x="380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Line 333"/>
              <p:cNvSpPr>
                <a:spLocks noChangeShapeType="1"/>
              </p:cNvSpPr>
              <p:nvPr/>
            </p:nvSpPr>
            <p:spPr bwMode="auto">
              <a:xfrm>
                <a:off x="382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Line 334"/>
              <p:cNvSpPr>
                <a:spLocks noChangeShapeType="1"/>
              </p:cNvSpPr>
              <p:nvPr/>
            </p:nvSpPr>
            <p:spPr bwMode="auto">
              <a:xfrm>
                <a:off x="384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Line 335"/>
              <p:cNvSpPr>
                <a:spLocks noChangeShapeType="1"/>
              </p:cNvSpPr>
              <p:nvPr/>
            </p:nvSpPr>
            <p:spPr bwMode="auto">
              <a:xfrm>
                <a:off x="385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Line 336"/>
              <p:cNvSpPr>
                <a:spLocks noChangeShapeType="1"/>
              </p:cNvSpPr>
              <p:nvPr/>
            </p:nvSpPr>
            <p:spPr bwMode="auto">
              <a:xfrm>
                <a:off x="387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Line 337"/>
              <p:cNvSpPr>
                <a:spLocks noChangeShapeType="1"/>
              </p:cNvSpPr>
              <p:nvPr/>
            </p:nvSpPr>
            <p:spPr bwMode="auto">
              <a:xfrm>
                <a:off x="389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Line 338"/>
              <p:cNvSpPr>
                <a:spLocks noChangeShapeType="1"/>
              </p:cNvSpPr>
              <p:nvPr/>
            </p:nvSpPr>
            <p:spPr bwMode="auto">
              <a:xfrm>
                <a:off x="390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Line 339"/>
              <p:cNvSpPr>
                <a:spLocks noChangeShapeType="1"/>
              </p:cNvSpPr>
              <p:nvPr/>
            </p:nvSpPr>
            <p:spPr bwMode="auto">
              <a:xfrm>
                <a:off x="392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Line 340"/>
              <p:cNvSpPr>
                <a:spLocks noChangeShapeType="1"/>
              </p:cNvSpPr>
              <p:nvPr/>
            </p:nvSpPr>
            <p:spPr bwMode="auto">
              <a:xfrm>
                <a:off x="394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Line 341"/>
              <p:cNvSpPr>
                <a:spLocks noChangeShapeType="1"/>
              </p:cNvSpPr>
              <p:nvPr/>
            </p:nvSpPr>
            <p:spPr bwMode="auto">
              <a:xfrm>
                <a:off x="396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Line 342"/>
              <p:cNvSpPr>
                <a:spLocks noChangeShapeType="1"/>
              </p:cNvSpPr>
              <p:nvPr/>
            </p:nvSpPr>
            <p:spPr bwMode="auto">
              <a:xfrm>
                <a:off x="397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Line 343"/>
              <p:cNvSpPr>
                <a:spLocks noChangeShapeType="1"/>
              </p:cNvSpPr>
              <p:nvPr/>
            </p:nvSpPr>
            <p:spPr bwMode="auto">
              <a:xfrm>
                <a:off x="399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Line 344"/>
              <p:cNvSpPr>
                <a:spLocks noChangeShapeType="1"/>
              </p:cNvSpPr>
              <p:nvPr/>
            </p:nvSpPr>
            <p:spPr bwMode="auto">
              <a:xfrm>
                <a:off x="401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Line 345"/>
              <p:cNvSpPr>
                <a:spLocks noChangeShapeType="1"/>
              </p:cNvSpPr>
              <p:nvPr/>
            </p:nvSpPr>
            <p:spPr bwMode="auto">
              <a:xfrm>
                <a:off x="402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Line 346"/>
              <p:cNvSpPr>
                <a:spLocks noChangeShapeType="1"/>
              </p:cNvSpPr>
              <p:nvPr/>
            </p:nvSpPr>
            <p:spPr bwMode="auto">
              <a:xfrm>
                <a:off x="404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Line 347"/>
              <p:cNvSpPr>
                <a:spLocks noChangeShapeType="1"/>
              </p:cNvSpPr>
              <p:nvPr/>
            </p:nvSpPr>
            <p:spPr bwMode="auto">
              <a:xfrm>
                <a:off x="406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Line 348"/>
              <p:cNvSpPr>
                <a:spLocks noChangeShapeType="1"/>
              </p:cNvSpPr>
              <p:nvPr/>
            </p:nvSpPr>
            <p:spPr bwMode="auto">
              <a:xfrm>
                <a:off x="407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Line 349"/>
              <p:cNvSpPr>
                <a:spLocks noChangeShapeType="1"/>
              </p:cNvSpPr>
              <p:nvPr/>
            </p:nvSpPr>
            <p:spPr bwMode="auto">
              <a:xfrm>
                <a:off x="409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Line 350"/>
              <p:cNvSpPr>
                <a:spLocks noChangeShapeType="1"/>
              </p:cNvSpPr>
              <p:nvPr/>
            </p:nvSpPr>
            <p:spPr bwMode="auto">
              <a:xfrm>
                <a:off x="411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Line 351"/>
              <p:cNvSpPr>
                <a:spLocks noChangeShapeType="1"/>
              </p:cNvSpPr>
              <p:nvPr/>
            </p:nvSpPr>
            <p:spPr bwMode="auto">
              <a:xfrm>
                <a:off x="413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Line 352"/>
              <p:cNvSpPr>
                <a:spLocks noChangeShapeType="1"/>
              </p:cNvSpPr>
              <p:nvPr/>
            </p:nvSpPr>
            <p:spPr bwMode="auto">
              <a:xfrm>
                <a:off x="414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Line 353"/>
              <p:cNvSpPr>
                <a:spLocks noChangeShapeType="1"/>
              </p:cNvSpPr>
              <p:nvPr/>
            </p:nvSpPr>
            <p:spPr bwMode="auto">
              <a:xfrm>
                <a:off x="416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Line 354"/>
              <p:cNvSpPr>
                <a:spLocks noChangeShapeType="1"/>
              </p:cNvSpPr>
              <p:nvPr/>
            </p:nvSpPr>
            <p:spPr bwMode="auto">
              <a:xfrm>
                <a:off x="418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Line 355"/>
              <p:cNvSpPr>
                <a:spLocks noChangeShapeType="1"/>
              </p:cNvSpPr>
              <p:nvPr/>
            </p:nvSpPr>
            <p:spPr bwMode="auto">
              <a:xfrm>
                <a:off x="419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Line 356"/>
              <p:cNvSpPr>
                <a:spLocks noChangeShapeType="1"/>
              </p:cNvSpPr>
              <p:nvPr/>
            </p:nvSpPr>
            <p:spPr bwMode="auto">
              <a:xfrm>
                <a:off x="421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Line 357"/>
              <p:cNvSpPr>
                <a:spLocks noChangeShapeType="1"/>
              </p:cNvSpPr>
              <p:nvPr/>
            </p:nvSpPr>
            <p:spPr bwMode="auto">
              <a:xfrm>
                <a:off x="4233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Line 358"/>
              <p:cNvSpPr>
                <a:spLocks noChangeShapeType="1"/>
              </p:cNvSpPr>
              <p:nvPr/>
            </p:nvSpPr>
            <p:spPr bwMode="auto">
              <a:xfrm>
                <a:off x="425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Line 359"/>
              <p:cNvSpPr>
                <a:spLocks noChangeShapeType="1"/>
              </p:cNvSpPr>
              <p:nvPr/>
            </p:nvSpPr>
            <p:spPr bwMode="auto">
              <a:xfrm>
                <a:off x="426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Line 360"/>
              <p:cNvSpPr>
                <a:spLocks noChangeShapeType="1"/>
              </p:cNvSpPr>
              <p:nvPr/>
            </p:nvSpPr>
            <p:spPr bwMode="auto">
              <a:xfrm>
                <a:off x="428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Line 361"/>
              <p:cNvSpPr>
                <a:spLocks noChangeShapeType="1"/>
              </p:cNvSpPr>
              <p:nvPr/>
            </p:nvSpPr>
            <p:spPr bwMode="auto">
              <a:xfrm>
                <a:off x="430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Line 362"/>
              <p:cNvSpPr>
                <a:spLocks noChangeShapeType="1"/>
              </p:cNvSpPr>
              <p:nvPr/>
            </p:nvSpPr>
            <p:spPr bwMode="auto">
              <a:xfrm>
                <a:off x="431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Line 363"/>
              <p:cNvSpPr>
                <a:spLocks noChangeShapeType="1"/>
              </p:cNvSpPr>
              <p:nvPr/>
            </p:nvSpPr>
            <p:spPr bwMode="auto">
              <a:xfrm>
                <a:off x="433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Line 364"/>
              <p:cNvSpPr>
                <a:spLocks noChangeShapeType="1"/>
              </p:cNvSpPr>
              <p:nvPr/>
            </p:nvSpPr>
            <p:spPr bwMode="auto">
              <a:xfrm>
                <a:off x="435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Line 365"/>
              <p:cNvSpPr>
                <a:spLocks noChangeShapeType="1"/>
              </p:cNvSpPr>
              <p:nvPr/>
            </p:nvSpPr>
            <p:spPr bwMode="auto">
              <a:xfrm>
                <a:off x="4370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Line 366"/>
              <p:cNvSpPr>
                <a:spLocks noChangeShapeType="1"/>
              </p:cNvSpPr>
              <p:nvPr/>
            </p:nvSpPr>
            <p:spPr bwMode="auto">
              <a:xfrm>
                <a:off x="438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Line 367"/>
              <p:cNvSpPr>
                <a:spLocks noChangeShapeType="1"/>
              </p:cNvSpPr>
              <p:nvPr/>
            </p:nvSpPr>
            <p:spPr bwMode="auto">
              <a:xfrm>
                <a:off x="440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0" name="Line 368"/>
              <p:cNvSpPr>
                <a:spLocks noChangeShapeType="1"/>
              </p:cNvSpPr>
              <p:nvPr/>
            </p:nvSpPr>
            <p:spPr bwMode="auto">
              <a:xfrm>
                <a:off x="4421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1" name="Line 369"/>
              <p:cNvSpPr>
                <a:spLocks noChangeShapeType="1"/>
              </p:cNvSpPr>
              <p:nvPr/>
            </p:nvSpPr>
            <p:spPr bwMode="auto">
              <a:xfrm>
                <a:off x="443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2" name="Line 370"/>
              <p:cNvSpPr>
                <a:spLocks noChangeShapeType="1"/>
              </p:cNvSpPr>
              <p:nvPr/>
            </p:nvSpPr>
            <p:spPr bwMode="auto">
              <a:xfrm>
                <a:off x="445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3" name="Line 371"/>
              <p:cNvSpPr>
                <a:spLocks noChangeShapeType="1"/>
              </p:cNvSpPr>
              <p:nvPr/>
            </p:nvSpPr>
            <p:spPr bwMode="auto">
              <a:xfrm>
                <a:off x="447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4" name="Line 372"/>
              <p:cNvSpPr>
                <a:spLocks noChangeShapeType="1"/>
              </p:cNvSpPr>
              <p:nvPr/>
            </p:nvSpPr>
            <p:spPr bwMode="auto">
              <a:xfrm>
                <a:off x="449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5" name="Line 373"/>
              <p:cNvSpPr>
                <a:spLocks noChangeShapeType="1"/>
              </p:cNvSpPr>
              <p:nvPr/>
            </p:nvSpPr>
            <p:spPr bwMode="auto">
              <a:xfrm>
                <a:off x="4507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6" name="Line 374"/>
              <p:cNvSpPr>
                <a:spLocks noChangeShapeType="1"/>
              </p:cNvSpPr>
              <p:nvPr/>
            </p:nvSpPr>
            <p:spPr bwMode="auto">
              <a:xfrm>
                <a:off x="45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7" name="Line 375"/>
              <p:cNvSpPr>
                <a:spLocks noChangeShapeType="1"/>
              </p:cNvSpPr>
              <p:nvPr/>
            </p:nvSpPr>
            <p:spPr bwMode="auto">
              <a:xfrm>
                <a:off x="454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8" name="Line 376"/>
              <p:cNvSpPr>
                <a:spLocks noChangeShapeType="1"/>
              </p:cNvSpPr>
              <p:nvPr/>
            </p:nvSpPr>
            <p:spPr bwMode="auto">
              <a:xfrm>
                <a:off x="4558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9" name="Line 377"/>
              <p:cNvSpPr>
                <a:spLocks noChangeShapeType="1"/>
              </p:cNvSpPr>
              <p:nvPr/>
            </p:nvSpPr>
            <p:spPr bwMode="auto">
              <a:xfrm>
                <a:off x="457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0" name="Line 378"/>
              <p:cNvSpPr>
                <a:spLocks noChangeShapeType="1"/>
              </p:cNvSpPr>
              <p:nvPr/>
            </p:nvSpPr>
            <p:spPr bwMode="auto">
              <a:xfrm>
                <a:off x="459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1" name="Line 379"/>
              <p:cNvSpPr>
                <a:spLocks noChangeShapeType="1"/>
              </p:cNvSpPr>
              <p:nvPr/>
            </p:nvSpPr>
            <p:spPr bwMode="auto">
              <a:xfrm>
                <a:off x="461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2" name="Line 380"/>
              <p:cNvSpPr>
                <a:spLocks noChangeShapeType="1"/>
              </p:cNvSpPr>
              <p:nvPr/>
            </p:nvSpPr>
            <p:spPr bwMode="auto">
              <a:xfrm>
                <a:off x="462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3" name="Line 381"/>
              <p:cNvSpPr>
                <a:spLocks noChangeShapeType="1"/>
              </p:cNvSpPr>
              <p:nvPr/>
            </p:nvSpPr>
            <p:spPr bwMode="auto">
              <a:xfrm>
                <a:off x="4644" y="2887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4" name="Line 382"/>
              <p:cNvSpPr>
                <a:spLocks noChangeShapeType="1"/>
              </p:cNvSpPr>
              <p:nvPr/>
            </p:nvSpPr>
            <p:spPr bwMode="auto">
              <a:xfrm>
                <a:off x="466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5" name="Line 383"/>
              <p:cNvSpPr>
                <a:spLocks noChangeShapeType="1"/>
              </p:cNvSpPr>
              <p:nvPr/>
            </p:nvSpPr>
            <p:spPr bwMode="auto">
              <a:xfrm>
                <a:off x="467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6" name="Line 384"/>
              <p:cNvSpPr>
                <a:spLocks noChangeShapeType="1"/>
              </p:cNvSpPr>
              <p:nvPr/>
            </p:nvSpPr>
            <p:spPr bwMode="auto">
              <a:xfrm>
                <a:off x="1494" y="288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Line 385"/>
              <p:cNvSpPr>
                <a:spLocks noChangeShapeType="1"/>
              </p:cNvSpPr>
              <p:nvPr/>
            </p:nvSpPr>
            <p:spPr bwMode="auto">
              <a:xfrm flipH="1">
                <a:off x="4649" y="288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Freeform 386"/>
              <p:cNvSpPr>
                <a:spLocks noEditPoints="1"/>
              </p:cNvSpPr>
              <p:nvPr/>
            </p:nvSpPr>
            <p:spPr bwMode="auto">
              <a:xfrm>
                <a:off x="1228" y="2834"/>
                <a:ext cx="64" cy="101"/>
              </a:xfrm>
              <a:custGeom>
                <a:avLst/>
                <a:gdLst>
                  <a:gd name="T0" fmla="*/ 0 w 64"/>
                  <a:gd name="T1" fmla="*/ 50 h 101"/>
                  <a:gd name="T2" fmla="*/ 1 w 64"/>
                  <a:gd name="T3" fmla="*/ 35 h 101"/>
                  <a:gd name="T4" fmla="*/ 3 w 64"/>
                  <a:gd name="T5" fmla="*/ 22 h 101"/>
                  <a:gd name="T6" fmla="*/ 6 w 64"/>
                  <a:gd name="T7" fmla="*/ 15 h 101"/>
                  <a:gd name="T8" fmla="*/ 10 w 64"/>
                  <a:gd name="T9" fmla="*/ 10 h 101"/>
                  <a:gd name="T10" fmla="*/ 15 w 64"/>
                  <a:gd name="T11" fmla="*/ 6 h 101"/>
                  <a:gd name="T12" fmla="*/ 20 w 64"/>
                  <a:gd name="T13" fmla="*/ 2 h 101"/>
                  <a:gd name="T14" fmla="*/ 26 w 64"/>
                  <a:gd name="T15" fmla="*/ 1 h 101"/>
                  <a:gd name="T16" fmla="*/ 32 w 64"/>
                  <a:gd name="T17" fmla="*/ 0 h 101"/>
                  <a:gd name="T18" fmla="*/ 40 w 64"/>
                  <a:gd name="T19" fmla="*/ 1 h 101"/>
                  <a:gd name="T20" fmla="*/ 46 w 64"/>
                  <a:gd name="T21" fmla="*/ 4 h 101"/>
                  <a:gd name="T22" fmla="*/ 51 w 64"/>
                  <a:gd name="T23" fmla="*/ 6 h 101"/>
                  <a:gd name="T24" fmla="*/ 53 w 64"/>
                  <a:gd name="T25" fmla="*/ 8 h 101"/>
                  <a:gd name="T26" fmla="*/ 56 w 64"/>
                  <a:gd name="T27" fmla="*/ 12 h 101"/>
                  <a:gd name="T28" fmla="*/ 59 w 64"/>
                  <a:gd name="T29" fmla="*/ 20 h 101"/>
                  <a:gd name="T30" fmla="*/ 62 w 64"/>
                  <a:gd name="T31" fmla="*/ 27 h 101"/>
                  <a:gd name="T32" fmla="*/ 63 w 64"/>
                  <a:gd name="T33" fmla="*/ 37 h 101"/>
                  <a:gd name="T34" fmla="*/ 64 w 64"/>
                  <a:gd name="T35" fmla="*/ 50 h 101"/>
                  <a:gd name="T36" fmla="*/ 63 w 64"/>
                  <a:gd name="T37" fmla="*/ 66 h 101"/>
                  <a:gd name="T38" fmla="*/ 61 w 64"/>
                  <a:gd name="T39" fmla="*/ 78 h 101"/>
                  <a:gd name="T40" fmla="*/ 58 w 64"/>
                  <a:gd name="T41" fmla="*/ 84 h 101"/>
                  <a:gd name="T42" fmla="*/ 54 w 64"/>
                  <a:gd name="T43" fmla="*/ 91 h 101"/>
                  <a:gd name="T44" fmla="*/ 49 w 64"/>
                  <a:gd name="T45" fmla="*/ 94 h 101"/>
                  <a:gd name="T46" fmla="*/ 44 w 64"/>
                  <a:gd name="T47" fmla="*/ 98 h 101"/>
                  <a:gd name="T48" fmla="*/ 38 w 64"/>
                  <a:gd name="T49" fmla="*/ 99 h 101"/>
                  <a:gd name="T50" fmla="*/ 32 w 64"/>
                  <a:gd name="T51" fmla="*/ 101 h 101"/>
                  <a:gd name="T52" fmla="*/ 20 w 64"/>
                  <a:gd name="T53" fmla="*/ 98 h 101"/>
                  <a:gd name="T54" fmla="*/ 10 w 64"/>
                  <a:gd name="T55" fmla="*/ 91 h 101"/>
                  <a:gd name="T56" fmla="*/ 5 w 64"/>
                  <a:gd name="T57" fmla="*/ 81 h 101"/>
                  <a:gd name="T58" fmla="*/ 1 w 64"/>
                  <a:gd name="T59" fmla="*/ 67 h 101"/>
                  <a:gd name="T60" fmla="*/ 0 w 64"/>
                  <a:gd name="T61" fmla="*/ 50 h 101"/>
                  <a:gd name="T62" fmla="*/ 12 w 64"/>
                  <a:gd name="T63" fmla="*/ 50 h 101"/>
                  <a:gd name="T64" fmla="*/ 13 w 64"/>
                  <a:gd name="T65" fmla="*/ 65 h 101"/>
                  <a:gd name="T66" fmla="*/ 15 w 64"/>
                  <a:gd name="T67" fmla="*/ 74 h 101"/>
                  <a:gd name="T68" fmla="*/ 18 w 64"/>
                  <a:gd name="T69" fmla="*/ 81 h 101"/>
                  <a:gd name="T70" fmla="*/ 22 w 64"/>
                  <a:gd name="T71" fmla="*/ 86 h 101"/>
                  <a:gd name="T72" fmla="*/ 27 w 64"/>
                  <a:gd name="T73" fmla="*/ 88 h 101"/>
                  <a:gd name="T74" fmla="*/ 32 w 64"/>
                  <a:gd name="T75" fmla="*/ 88 h 101"/>
                  <a:gd name="T76" fmla="*/ 37 w 64"/>
                  <a:gd name="T77" fmla="*/ 88 h 101"/>
                  <a:gd name="T78" fmla="*/ 42 w 64"/>
                  <a:gd name="T79" fmla="*/ 86 h 101"/>
                  <a:gd name="T80" fmla="*/ 46 w 64"/>
                  <a:gd name="T81" fmla="*/ 81 h 101"/>
                  <a:gd name="T82" fmla="*/ 48 w 64"/>
                  <a:gd name="T83" fmla="*/ 74 h 101"/>
                  <a:gd name="T84" fmla="*/ 51 w 64"/>
                  <a:gd name="T85" fmla="*/ 65 h 101"/>
                  <a:gd name="T86" fmla="*/ 51 w 64"/>
                  <a:gd name="T87" fmla="*/ 50 h 101"/>
                  <a:gd name="T88" fmla="*/ 51 w 64"/>
                  <a:gd name="T89" fmla="*/ 36 h 101"/>
                  <a:gd name="T90" fmla="*/ 49 w 64"/>
                  <a:gd name="T91" fmla="*/ 26 h 101"/>
                  <a:gd name="T92" fmla="*/ 46 w 64"/>
                  <a:gd name="T93" fmla="*/ 20 h 101"/>
                  <a:gd name="T94" fmla="*/ 42 w 64"/>
                  <a:gd name="T95" fmla="*/ 15 h 101"/>
                  <a:gd name="T96" fmla="*/ 37 w 64"/>
                  <a:gd name="T97" fmla="*/ 12 h 101"/>
                  <a:gd name="T98" fmla="*/ 32 w 64"/>
                  <a:gd name="T99" fmla="*/ 11 h 101"/>
                  <a:gd name="T100" fmla="*/ 27 w 64"/>
                  <a:gd name="T101" fmla="*/ 12 h 101"/>
                  <a:gd name="T102" fmla="*/ 22 w 64"/>
                  <a:gd name="T103" fmla="*/ 15 h 101"/>
                  <a:gd name="T104" fmla="*/ 18 w 64"/>
                  <a:gd name="T105" fmla="*/ 18 h 101"/>
                  <a:gd name="T106" fmla="*/ 16 w 64"/>
                  <a:gd name="T107" fmla="*/ 26 h 101"/>
                  <a:gd name="T108" fmla="*/ 13 w 64"/>
                  <a:gd name="T109" fmla="*/ 36 h 101"/>
                  <a:gd name="T110" fmla="*/ 12 w 64"/>
                  <a:gd name="T111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1">
                    <a:moveTo>
                      <a:pt x="0" y="50"/>
                    </a:moveTo>
                    <a:lnTo>
                      <a:pt x="1" y="35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40" y="1"/>
                    </a:lnTo>
                    <a:lnTo>
                      <a:pt x="46" y="4"/>
                    </a:lnTo>
                    <a:lnTo>
                      <a:pt x="51" y="6"/>
                    </a:lnTo>
                    <a:lnTo>
                      <a:pt x="53" y="8"/>
                    </a:lnTo>
                    <a:lnTo>
                      <a:pt x="56" y="12"/>
                    </a:lnTo>
                    <a:lnTo>
                      <a:pt x="59" y="20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4" y="50"/>
                    </a:lnTo>
                    <a:lnTo>
                      <a:pt x="63" y="66"/>
                    </a:lnTo>
                    <a:lnTo>
                      <a:pt x="61" y="78"/>
                    </a:lnTo>
                    <a:lnTo>
                      <a:pt x="58" y="84"/>
                    </a:lnTo>
                    <a:lnTo>
                      <a:pt x="54" y="91"/>
                    </a:lnTo>
                    <a:lnTo>
                      <a:pt x="49" y="94"/>
                    </a:lnTo>
                    <a:lnTo>
                      <a:pt x="44" y="98"/>
                    </a:lnTo>
                    <a:lnTo>
                      <a:pt x="38" y="99"/>
                    </a:lnTo>
                    <a:lnTo>
                      <a:pt x="32" y="101"/>
                    </a:lnTo>
                    <a:lnTo>
                      <a:pt x="20" y="98"/>
                    </a:lnTo>
                    <a:lnTo>
                      <a:pt x="10" y="91"/>
                    </a:lnTo>
                    <a:lnTo>
                      <a:pt x="5" y="81"/>
                    </a:lnTo>
                    <a:lnTo>
                      <a:pt x="1" y="67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3" y="65"/>
                    </a:lnTo>
                    <a:lnTo>
                      <a:pt x="15" y="74"/>
                    </a:lnTo>
                    <a:lnTo>
                      <a:pt x="18" y="81"/>
                    </a:lnTo>
                    <a:lnTo>
                      <a:pt x="22" y="86"/>
                    </a:lnTo>
                    <a:lnTo>
                      <a:pt x="27" y="88"/>
                    </a:lnTo>
                    <a:lnTo>
                      <a:pt x="32" y="88"/>
                    </a:lnTo>
                    <a:lnTo>
                      <a:pt x="37" y="88"/>
                    </a:lnTo>
                    <a:lnTo>
                      <a:pt x="42" y="86"/>
                    </a:lnTo>
                    <a:lnTo>
                      <a:pt x="46" y="81"/>
                    </a:lnTo>
                    <a:lnTo>
                      <a:pt x="48" y="74"/>
                    </a:lnTo>
                    <a:lnTo>
                      <a:pt x="51" y="65"/>
                    </a:lnTo>
                    <a:lnTo>
                      <a:pt x="51" y="50"/>
                    </a:lnTo>
                    <a:lnTo>
                      <a:pt x="51" y="36"/>
                    </a:lnTo>
                    <a:lnTo>
                      <a:pt x="49" y="26"/>
                    </a:lnTo>
                    <a:lnTo>
                      <a:pt x="46" y="20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7" y="12"/>
                    </a:lnTo>
                    <a:lnTo>
                      <a:pt x="22" y="15"/>
                    </a:lnTo>
                    <a:lnTo>
                      <a:pt x="18" y="18"/>
                    </a:lnTo>
                    <a:lnTo>
                      <a:pt x="16" y="26"/>
                    </a:lnTo>
                    <a:lnTo>
                      <a:pt x="13" y="36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Rectangle 387"/>
              <p:cNvSpPr>
                <a:spLocks noChangeArrowheads="1"/>
              </p:cNvSpPr>
              <p:nvPr/>
            </p:nvSpPr>
            <p:spPr bwMode="auto">
              <a:xfrm>
                <a:off x="1311" y="2920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Freeform 388"/>
              <p:cNvSpPr>
                <a:spLocks/>
              </p:cNvSpPr>
              <p:nvPr/>
            </p:nvSpPr>
            <p:spPr bwMode="auto">
              <a:xfrm>
                <a:off x="1341" y="2834"/>
                <a:ext cx="63" cy="98"/>
              </a:xfrm>
              <a:custGeom>
                <a:avLst/>
                <a:gdLst>
                  <a:gd name="T0" fmla="*/ 63 w 63"/>
                  <a:gd name="T1" fmla="*/ 86 h 98"/>
                  <a:gd name="T2" fmla="*/ 63 w 63"/>
                  <a:gd name="T3" fmla="*/ 98 h 98"/>
                  <a:gd name="T4" fmla="*/ 0 w 63"/>
                  <a:gd name="T5" fmla="*/ 98 h 98"/>
                  <a:gd name="T6" fmla="*/ 0 w 63"/>
                  <a:gd name="T7" fmla="*/ 94 h 98"/>
                  <a:gd name="T8" fmla="*/ 1 w 63"/>
                  <a:gd name="T9" fmla="*/ 89 h 98"/>
                  <a:gd name="T10" fmla="*/ 4 w 63"/>
                  <a:gd name="T11" fmla="*/ 83 h 98"/>
                  <a:gd name="T12" fmla="*/ 9 w 63"/>
                  <a:gd name="T13" fmla="*/ 76 h 98"/>
                  <a:gd name="T14" fmla="*/ 12 w 63"/>
                  <a:gd name="T15" fmla="*/ 72 h 98"/>
                  <a:gd name="T16" fmla="*/ 17 w 63"/>
                  <a:gd name="T17" fmla="*/ 67 h 98"/>
                  <a:gd name="T18" fmla="*/ 24 w 63"/>
                  <a:gd name="T19" fmla="*/ 62 h 98"/>
                  <a:gd name="T20" fmla="*/ 36 w 63"/>
                  <a:gd name="T21" fmla="*/ 50 h 98"/>
                  <a:gd name="T22" fmla="*/ 45 w 63"/>
                  <a:gd name="T23" fmla="*/ 41 h 98"/>
                  <a:gd name="T24" fmla="*/ 47 w 63"/>
                  <a:gd name="T25" fmla="*/ 36 h 98"/>
                  <a:gd name="T26" fmla="*/ 49 w 63"/>
                  <a:gd name="T27" fmla="*/ 32 h 98"/>
                  <a:gd name="T28" fmla="*/ 50 w 63"/>
                  <a:gd name="T29" fmla="*/ 27 h 98"/>
                  <a:gd name="T30" fmla="*/ 49 w 63"/>
                  <a:gd name="T31" fmla="*/ 23 h 98"/>
                  <a:gd name="T32" fmla="*/ 47 w 63"/>
                  <a:gd name="T33" fmla="*/ 20 h 98"/>
                  <a:gd name="T34" fmla="*/ 45 w 63"/>
                  <a:gd name="T35" fmla="*/ 16 h 98"/>
                  <a:gd name="T36" fmla="*/ 41 w 63"/>
                  <a:gd name="T37" fmla="*/ 13 h 98"/>
                  <a:gd name="T38" fmla="*/ 37 w 63"/>
                  <a:gd name="T39" fmla="*/ 12 h 98"/>
                  <a:gd name="T40" fmla="*/ 32 w 63"/>
                  <a:gd name="T41" fmla="*/ 11 h 98"/>
                  <a:gd name="T42" fmla="*/ 27 w 63"/>
                  <a:gd name="T43" fmla="*/ 12 h 98"/>
                  <a:gd name="T44" fmla="*/ 22 w 63"/>
                  <a:gd name="T45" fmla="*/ 13 h 98"/>
                  <a:gd name="T46" fmla="*/ 19 w 63"/>
                  <a:gd name="T47" fmla="*/ 16 h 98"/>
                  <a:gd name="T48" fmla="*/ 16 w 63"/>
                  <a:gd name="T49" fmla="*/ 20 h 98"/>
                  <a:gd name="T50" fmla="*/ 15 w 63"/>
                  <a:gd name="T51" fmla="*/ 23 h 98"/>
                  <a:gd name="T52" fmla="*/ 14 w 63"/>
                  <a:gd name="T53" fmla="*/ 28 h 98"/>
                  <a:gd name="T54" fmla="*/ 1 w 63"/>
                  <a:gd name="T55" fmla="*/ 27 h 98"/>
                  <a:gd name="T56" fmla="*/ 4 w 63"/>
                  <a:gd name="T57" fmla="*/ 16 h 98"/>
                  <a:gd name="T58" fmla="*/ 10 w 63"/>
                  <a:gd name="T59" fmla="*/ 7 h 98"/>
                  <a:gd name="T60" fmla="*/ 20 w 63"/>
                  <a:gd name="T61" fmla="*/ 2 h 98"/>
                  <a:gd name="T62" fmla="*/ 32 w 63"/>
                  <a:gd name="T63" fmla="*/ 0 h 98"/>
                  <a:gd name="T64" fmla="*/ 45 w 63"/>
                  <a:gd name="T65" fmla="*/ 2 h 98"/>
                  <a:gd name="T66" fmla="*/ 55 w 63"/>
                  <a:gd name="T67" fmla="*/ 8 h 98"/>
                  <a:gd name="T68" fmla="*/ 57 w 63"/>
                  <a:gd name="T69" fmla="*/ 12 h 98"/>
                  <a:gd name="T70" fmla="*/ 60 w 63"/>
                  <a:gd name="T71" fmla="*/ 17 h 98"/>
                  <a:gd name="T72" fmla="*/ 62 w 63"/>
                  <a:gd name="T73" fmla="*/ 22 h 98"/>
                  <a:gd name="T74" fmla="*/ 62 w 63"/>
                  <a:gd name="T75" fmla="*/ 27 h 98"/>
                  <a:gd name="T76" fmla="*/ 62 w 63"/>
                  <a:gd name="T77" fmla="*/ 33 h 98"/>
                  <a:gd name="T78" fmla="*/ 60 w 63"/>
                  <a:gd name="T79" fmla="*/ 38 h 98"/>
                  <a:gd name="T80" fmla="*/ 57 w 63"/>
                  <a:gd name="T81" fmla="*/ 45 h 98"/>
                  <a:gd name="T82" fmla="*/ 54 w 63"/>
                  <a:gd name="T83" fmla="*/ 51 h 98"/>
                  <a:gd name="T84" fmla="*/ 50 w 63"/>
                  <a:gd name="T85" fmla="*/ 55 h 98"/>
                  <a:gd name="T86" fmla="*/ 46 w 63"/>
                  <a:gd name="T87" fmla="*/ 58 h 98"/>
                  <a:gd name="T88" fmla="*/ 41 w 63"/>
                  <a:gd name="T89" fmla="*/ 62 h 98"/>
                  <a:gd name="T90" fmla="*/ 35 w 63"/>
                  <a:gd name="T91" fmla="*/ 67 h 98"/>
                  <a:gd name="T92" fmla="*/ 30 w 63"/>
                  <a:gd name="T93" fmla="*/ 72 h 98"/>
                  <a:gd name="T94" fmla="*/ 26 w 63"/>
                  <a:gd name="T95" fmla="*/ 74 h 98"/>
                  <a:gd name="T96" fmla="*/ 24 w 63"/>
                  <a:gd name="T97" fmla="*/ 77 h 98"/>
                  <a:gd name="T98" fmla="*/ 21 w 63"/>
                  <a:gd name="T99" fmla="*/ 79 h 98"/>
                  <a:gd name="T100" fmla="*/ 16 w 63"/>
                  <a:gd name="T101" fmla="*/ 86 h 98"/>
                  <a:gd name="T102" fmla="*/ 63 w 63"/>
                  <a:gd name="T103" fmla="*/ 8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98">
                    <a:moveTo>
                      <a:pt x="63" y="86"/>
                    </a:moveTo>
                    <a:lnTo>
                      <a:pt x="63" y="98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1" y="89"/>
                    </a:lnTo>
                    <a:lnTo>
                      <a:pt x="4" y="83"/>
                    </a:lnTo>
                    <a:lnTo>
                      <a:pt x="9" y="76"/>
                    </a:lnTo>
                    <a:lnTo>
                      <a:pt x="12" y="72"/>
                    </a:lnTo>
                    <a:lnTo>
                      <a:pt x="17" y="67"/>
                    </a:lnTo>
                    <a:lnTo>
                      <a:pt x="24" y="62"/>
                    </a:lnTo>
                    <a:lnTo>
                      <a:pt x="36" y="50"/>
                    </a:lnTo>
                    <a:lnTo>
                      <a:pt x="45" y="41"/>
                    </a:lnTo>
                    <a:lnTo>
                      <a:pt x="47" y="36"/>
                    </a:lnTo>
                    <a:lnTo>
                      <a:pt x="49" y="32"/>
                    </a:lnTo>
                    <a:lnTo>
                      <a:pt x="50" y="27"/>
                    </a:lnTo>
                    <a:lnTo>
                      <a:pt x="49" y="23"/>
                    </a:lnTo>
                    <a:lnTo>
                      <a:pt x="47" y="20"/>
                    </a:lnTo>
                    <a:lnTo>
                      <a:pt x="45" y="16"/>
                    </a:lnTo>
                    <a:lnTo>
                      <a:pt x="41" y="13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7" y="12"/>
                    </a:lnTo>
                    <a:lnTo>
                      <a:pt x="22" y="13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15" y="23"/>
                    </a:lnTo>
                    <a:lnTo>
                      <a:pt x="14" y="28"/>
                    </a:lnTo>
                    <a:lnTo>
                      <a:pt x="1" y="27"/>
                    </a:lnTo>
                    <a:lnTo>
                      <a:pt x="4" y="16"/>
                    </a:lnTo>
                    <a:lnTo>
                      <a:pt x="10" y="7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60" y="17"/>
                    </a:lnTo>
                    <a:lnTo>
                      <a:pt x="62" y="22"/>
                    </a:lnTo>
                    <a:lnTo>
                      <a:pt x="62" y="27"/>
                    </a:lnTo>
                    <a:lnTo>
                      <a:pt x="62" y="33"/>
                    </a:lnTo>
                    <a:lnTo>
                      <a:pt x="60" y="38"/>
                    </a:lnTo>
                    <a:lnTo>
                      <a:pt x="57" y="45"/>
                    </a:lnTo>
                    <a:lnTo>
                      <a:pt x="54" y="51"/>
                    </a:lnTo>
                    <a:lnTo>
                      <a:pt x="50" y="55"/>
                    </a:lnTo>
                    <a:lnTo>
                      <a:pt x="46" y="58"/>
                    </a:lnTo>
                    <a:lnTo>
                      <a:pt x="41" y="62"/>
                    </a:lnTo>
                    <a:lnTo>
                      <a:pt x="35" y="67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4" y="77"/>
                    </a:lnTo>
                    <a:lnTo>
                      <a:pt x="21" y="79"/>
                    </a:lnTo>
                    <a:lnTo>
                      <a:pt x="16" y="86"/>
                    </a:lnTo>
                    <a:lnTo>
                      <a:pt x="63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Line 389"/>
              <p:cNvSpPr>
                <a:spLocks noChangeShapeType="1"/>
              </p:cNvSpPr>
              <p:nvPr/>
            </p:nvSpPr>
            <p:spPr bwMode="auto">
              <a:xfrm>
                <a:off x="149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Line 390"/>
              <p:cNvSpPr>
                <a:spLocks noChangeShapeType="1"/>
              </p:cNvSpPr>
              <p:nvPr/>
            </p:nvSpPr>
            <p:spPr bwMode="auto">
              <a:xfrm>
                <a:off x="151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Line 391"/>
              <p:cNvSpPr>
                <a:spLocks noChangeShapeType="1"/>
              </p:cNvSpPr>
              <p:nvPr/>
            </p:nvSpPr>
            <p:spPr bwMode="auto">
              <a:xfrm>
                <a:off x="152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Line 392"/>
              <p:cNvSpPr>
                <a:spLocks noChangeShapeType="1"/>
              </p:cNvSpPr>
              <p:nvPr/>
            </p:nvSpPr>
            <p:spPr bwMode="auto">
              <a:xfrm>
                <a:off x="154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Line 393"/>
              <p:cNvSpPr>
                <a:spLocks noChangeShapeType="1"/>
              </p:cNvSpPr>
              <p:nvPr/>
            </p:nvSpPr>
            <p:spPr bwMode="auto">
              <a:xfrm>
                <a:off x="156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Line 394"/>
              <p:cNvSpPr>
                <a:spLocks noChangeShapeType="1"/>
              </p:cNvSpPr>
              <p:nvPr/>
            </p:nvSpPr>
            <p:spPr bwMode="auto">
              <a:xfrm>
                <a:off x="1580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Line 395"/>
              <p:cNvSpPr>
                <a:spLocks noChangeShapeType="1"/>
              </p:cNvSpPr>
              <p:nvPr/>
            </p:nvSpPr>
            <p:spPr bwMode="auto">
              <a:xfrm>
                <a:off x="159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Line 396"/>
              <p:cNvSpPr>
                <a:spLocks noChangeShapeType="1"/>
              </p:cNvSpPr>
              <p:nvPr/>
            </p:nvSpPr>
            <p:spPr bwMode="auto">
              <a:xfrm>
                <a:off x="161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9" name="Line 397"/>
              <p:cNvSpPr>
                <a:spLocks noChangeShapeType="1"/>
              </p:cNvSpPr>
              <p:nvPr/>
            </p:nvSpPr>
            <p:spPr bwMode="auto">
              <a:xfrm>
                <a:off x="163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0" name="Line 398"/>
              <p:cNvSpPr>
                <a:spLocks noChangeShapeType="1"/>
              </p:cNvSpPr>
              <p:nvPr/>
            </p:nvSpPr>
            <p:spPr bwMode="auto">
              <a:xfrm>
                <a:off x="1649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1" name="Line 399"/>
              <p:cNvSpPr>
                <a:spLocks noChangeShapeType="1"/>
              </p:cNvSpPr>
              <p:nvPr/>
            </p:nvSpPr>
            <p:spPr bwMode="auto">
              <a:xfrm>
                <a:off x="166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2" name="Line 400"/>
              <p:cNvSpPr>
                <a:spLocks noChangeShapeType="1"/>
              </p:cNvSpPr>
              <p:nvPr/>
            </p:nvSpPr>
            <p:spPr bwMode="auto">
              <a:xfrm>
                <a:off x="168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3" name="Line 401"/>
              <p:cNvSpPr>
                <a:spLocks noChangeShapeType="1"/>
              </p:cNvSpPr>
              <p:nvPr/>
            </p:nvSpPr>
            <p:spPr bwMode="auto">
              <a:xfrm>
                <a:off x="170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4" name="Line 402"/>
              <p:cNvSpPr>
                <a:spLocks noChangeShapeType="1"/>
              </p:cNvSpPr>
              <p:nvPr/>
            </p:nvSpPr>
            <p:spPr bwMode="auto">
              <a:xfrm>
                <a:off x="1717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5" name="Line 403"/>
              <p:cNvSpPr>
                <a:spLocks noChangeShapeType="1"/>
              </p:cNvSpPr>
              <p:nvPr/>
            </p:nvSpPr>
            <p:spPr bwMode="auto">
              <a:xfrm>
                <a:off x="173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6" name="Line 404"/>
              <p:cNvSpPr>
                <a:spLocks noChangeShapeType="1"/>
              </p:cNvSpPr>
              <p:nvPr/>
            </p:nvSpPr>
            <p:spPr bwMode="auto">
              <a:xfrm>
                <a:off x="175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7" name="Line 405"/>
              <p:cNvSpPr>
                <a:spLocks noChangeShapeType="1"/>
              </p:cNvSpPr>
              <p:nvPr/>
            </p:nvSpPr>
            <p:spPr bwMode="auto">
              <a:xfrm>
                <a:off x="176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1228" y="1978"/>
              <a:ext cx="3457" cy="502"/>
              <a:chOff x="1228" y="1978"/>
              <a:chExt cx="3457" cy="502"/>
            </a:xfrm>
          </p:grpSpPr>
          <p:sp>
            <p:nvSpPr>
              <p:cNvPr id="2148" name="Line 407"/>
              <p:cNvSpPr>
                <a:spLocks noChangeShapeType="1"/>
              </p:cNvSpPr>
              <p:nvPr/>
            </p:nvSpPr>
            <p:spPr bwMode="auto">
              <a:xfrm>
                <a:off x="1786" y="243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9" name="Line 408"/>
              <p:cNvSpPr>
                <a:spLocks noChangeShapeType="1"/>
              </p:cNvSpPr>
              <p:nvPr/>
            </p:nvSpPr>
            <p:spPr bwMode="auto">
              <a:xfrm>
                <a:off x="180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0" name="Line 409"/>
              <p:cNvSpPr>
                <a:spLocks noChangeShapeType="1"/>
              </p:cNvSpPr>
              <p:nvPr/>
            </p:nvSpPr>
            <p:spPr bwMode="auto">
              <a:xfrm>
                <a:off x="181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1" name="Line 410"/>
              <p:cNvSpPr>
                <a:spLocks noChangeShapeType="1"/>
              </p:cNvSpPr>
              <p:nvPr/>
            </p:nvSpPr>
            <p:spPr bwMode="auto">
              <a:xfrm>
                <a:off x="183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2" name="Line 411"/>
              <p:cNvSpPr>
                <a:spLocks noChangeShapeType="1"/>
              </p:cNvSpPr>
              <p:nvPr/>
            </p:nvSpPr>
            <p:spPr bwMode="auto">
              <a:xfrm>
                <a:off x="1854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3" name="Line 412"/>
              <p:cNvSpPr>
                <a:spLocks noChangeShapeType="1"/>
              </p:cNvSpPr>
              <p:nvPr/>
            </p:nvSpPr>
            <p:spPr bwMode="auto">
              <a:xfrm>
                <a:off x="187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4" name="Line 413"/>
              <p:cNvSpPr>
                <a:spLocks noChangeShapeType="1"/>
              </p:cNvSpPr>
              <p:nvPr/>
            </p:nvSpPr>
            <p:spPr bwMode="auto">
              <a:xfrm>
                <a:off x="188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5" name="Line 414"/>
              <p:cNvSpPr>
                <a:spLocks noChangeShapeType="1"/>
              </p:cNvSpPr>
              <p:nvPr/>
            </p:nvSpPr>
            <p:spPr bwMode="auto">
              <a:xfrm>
                <a:off x="190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6" name="Line 415"/>
              <p:cNvSpPr>
                <a:spLocks noChangeShapeType="1"/>
              </p:cNvSpPr>
              <p:nvPr/>
            </p:nvSpPr>
            <p:spPr bwMode="auto">
              <a:xfrm>
                <a:off x="192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7" name="Line 416"/>
              <p:cNvSpPr>
                <a:spLocks noChangeShapeType="1"/>
              </p:cNvSpPr>
              <p:nvPr/>
            </p:nvSpPr>
            <p:spPr bwMode="auto">
              <a:xfrm>
                <a:off x="193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8" name="Line 417"/>
              <p:cNvSpPr>
                <a:spLocks noChangeShapeType="1"/>
              </p:cNvSpPr>
              <p:nvPr/>
            </p:nvSpPr>
            <p:spPr bwMode="auto">
              <a:xfrm>
                <a:off x="195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9" name="Line 418"/>
              <p:cNvSpPr>
                <a:spLocks noChangeShapeType="1"/>
              </p:cNvSpPr>
              <p:nvPr/>
            </p:nvSpPr>
            <p:spPr bwMode="auto">
              <a:xfrm>
                <a:off x="197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0" name="Line 419"/>
              <p:cNvSpPr>
                <a:spLocks noChangeShapeType="1"/>
              </p:cNvSpPr>
              <p:nvPr/>
            </p:nvSpPr>
            <p:spPr bwMode="auto">
              <a:xfrm>
                <a:off x="1991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1" name="Line 420"/>
              <p:cNvSpPr>
                <a:spLocks noChangeShapeType="1"/>
              </p:cNvSpPr>
              <p:nvPr/>
            </p:nvSpPr>
            <p:spPr bwMode="auto">
              <a:xfrm>
                <a:off x="200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2" name="Line 421"/>
              <p:cNvSpPr>
                <a:spLocks noChangeShapeType="1"/>
              </p:cNvSpPr>
              <p:nvPr/>
            </p:nvSpPr>
            <p:spPr bwMode="auto">
              <a:xfrm>
                <a:off x="202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3" name="Line 422"/>
              <p:cNvSpPr>
                <a:spLocks noChangeShapeType="1"/>
              </p:cNvSpPr>
              <p:nvPr/>
            </p:nvSpPr>
            <p:spPr bwMode="auto">
              <a:xfrm>
                <a:off x="204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4" name="Line 423"/>
              <p:cNvSpPr>
                <a:spLocks noChangeShapeType="1"/>
              </p:cNvSpPr>
              <p:nvPr/>
            </p:nvSpPr>
            <p:spPr bwMode="auto">
              <a:xfrm>
                <a:off x="2059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5" name="Line 424"/>
              <p:cNvSpPr>
                <a:spLocks noChangeShapeType="1"/>
              </p:cNvSpPr>
              <p:nvPr/>
            </p:nvSpPr>
            <p:spPr bwMode="auto">
              <a:xfrm>
                <a:off x="207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6" name="Line 425"/>
              <p:cNvSpPr>
                <a:spLocks noChangeShapeType="1"/>
              </p:cNvSpPr>
              <p:nvPr/>
            </p:nvSpPr>
            <p:spPr bwMode="auto">
              <a:xfrm>
                <a:off x="209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7" name="Line 426"/>
              <p:cNvSpPr>
                <a:spLocks noChangeShapeType="1"/>
              </p:cNvSpPr>
              <p:nvPr/>
            </p:nvSpPr>
            <p:spPr bwMode="auto">
              <a:xfrm>
                <a:off x="2110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8" name="Line 427"/>
              <p:cNvSpPr>
                <a:spLocks noChangeShapeType="1"/>
              </p:cNvSpPr>
              <p:nvPr/>
            </p:nvSpPr>
            <p:spPr bwMode="auto">
              <a:xfrm>
                <a:off x="2128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9" name="Line 428"/>
              <p:cNvSpPr>
                <a:spLocks noChangeShapeType="1"/>
              </p:cNvSpPr>
              <p:nvPr/>
            </p:nvSpPr>
            <p:spPr bwMode="auto">
              <a:xfrm>
                <a:off x="214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0" name="Line 429"/>
              <p:cNvSpPr>
                <a:spLocks noChangeShapeType="1"/>
              </p:cNvSpPr>
              <p:nvPr/>
            </p:nvSpPr>
            <p:spPr bwMode="auto">
              <a:xfrm>
                <a:off x="216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1" name="Line 430"/>
              <p:cNvSpPr>
                <a:spLocks noChangeShapeType="1"/>
              </p:cNvSpPr>
              <p:nvPr/>
            </p:nvSpPr>
            <p:spPr bwMode="auto">
              <a:xfrm>
                <a:off x="217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2" name="Line 431"/>
              <p:cNvSpPr>
                <a:spLocks noChangeShapeType="1"/>
              </p:cNvSpPr>
              <p:nvPr/>
            </p:nvSpPr>
            <p:spPr bwMode="auto">
              <a:xfrm>
                <a:off x="2196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3" name="Line 432"/>
              <p:cNvSpPr>
                <a:spLocks noChangeShapeType="1"/>
              </p:cNvSpPr>
              <p:nvPr/>
            </p:nvSpPr>
            <p:spPr bwMode="auto">
              <a:xfrm>
                <a:off x="221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4" name="Line 433"/>
              <p:cNvSpPr>
                <a:spLocks noChangeShapeType="1"/>
              </p:cNvSpPr>
              <p:nvPr/>
            </p:nvSpPr>
            <p:spPr bwMode="auto">
              <a:xfrm>
                <a:off x="223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5" name="Line 434"/>
              <p:cNvSpPr>
                <a:spLocks noChangeShapeType="1"/>
              </p:cNvSpPr>
              <p:nvPr/>
            </p:nvSpPr>
            <p:spPr bwMode="auto">
              <a:xfrm>
                <a:off x="2247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6" name="Line 435"/>
              <p:cNvSpPr>
                <a:spLocks noChangeShapeType="1"/>
              </p:cNvSpPr>
              <p:nvPr/>
            </p:nvSpPr>
            <p:spPr bwMode="auto">
              <a:xfrm>
                <a:off x="2265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7" name="Line 436"/>
              <p:cNvSpPr>
                <a:spLocks noChangeShapeType="1"/>
              </p:cNvSpPr>
              <p:nvPr/>
            </p:nvSpPr>
            <p:spPr bwMode="auto">
              <a:xfrm>
                <a:off x="228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8" name="Line 437"/>
              <p:cNvSpPr>
                <a:spLocks noChangeShapeType="1"/>
              </p:cNvSpPr>
              <p:nvPr/>
            </p:nvSpPr>
            <p:spPr bwMode="auto">
              <a:xfrm>
                <a:off x="229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9" name="Line 438"/>
              <p:cNvSpPr>
                <a:spLocks noChangeShapeType="1"/>
              </p:cNvSpPr>
              <p:nvPr/>
            </p:nvSpPr>
            <p:spPr bwMode="auto">
              <a:xfrm>
                <a:off x="231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0" name="Line 439"/>
              <p:cNvSpPr>
                <a:spLocks noChangeShapeType="1"/>
              </p:cNvSpPr>
              <p:nvPr/>
            </p:nvSpPr>
            <p:spPr bwMode="auto">
              <a:xfrm>
                <a:off x="2333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1" name="Line 440"/>
              <p:cNvSpPr>
                <a:spLocks noChangeShapeType="1"/>
              </p:cNvSpPr>
              <p:nvPr/>
            </p:nvSpPr>
            <p:spPr bwMode="auto">
              <a:xfrm>
                <a:off x="235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2" name="Line 441"/>
              <p:cNvSpPr>
                <a:spLocks noChangeShapeType="1"/>
              </p:cNvSpPr>
              <p:nvPr/>
            </p:nvSpPr>
            <p:spPr bwMode="auto">
              <a:xfrm>
                <a:off x="236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3" name="Line 442"/>
              <p:cNvSpPr>
                <a:spLocks noChangeShapeType="1"/>
              </p:cNvSpPr>
              <p:nvPr/>
            </p:nvSpPr>
            <p:spPr bwMode="auto">
              <a:xfrm>
                <a:off x="2384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4" name="Line 443"/>
              <p:cNvSpPr>
                <a:spLocks noChangeShapeType="1"/>
              </p:cNvSpPr>
              <p:nvPr/>
            </p:nvSpPr>
            <p:spPr bwMode="auto">
              <a:xfrm>
                <a:off x="240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5" name="Line 444"/>
              <p:cNvSpPr>
                <a:spLocks noChangeShapeType="1"/>
              </p:cNvSpPr>
              <p:nvPr/>
            </p:nvSpPr>
            <p:spPr bwMode="auto">
              <a:xfrm>
                <a:off x="241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6" name="Line 445"/>
              <p:cNvSpPr>
                <a:spLocks noChangeShapeType="1"/>
              </p:cNvSpPr>
              <p:nvPr/>
            </p:nvSpPr>
            <p:spPr bwMode="auto">
              <a:xfrm>
                <a:off x="2435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7" name="Line 446"/>
              <p:cNvSpPr>
                <a:spLocks noChangeShapeType="1"/>
              </p:cNvSpPr>
              <p:nvPr/>
            </p:nvSpPr>
            <p:spPr bwMode="auto">
              <a:xfrm>
                <a:off x="245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8" name="Line 447"/>
              <p:cNvSpPr>
                <a:spLocks noChangeShapeType="1"/>
              </p:cNvSpPr>
              <p:nvPr/>
            </p:nvSpPr>
            <p:spPr bwMode="auto">
              <a:xfrm>
                <a:off x="2470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9" name="Line 448"/>
              <p:cNvSpPr>
                <a:spLocks noChangeShapeType="1"/>
              </p:cNvSpPr>
              <p:nvPr/>
            </p:nvSpPr>
            <p:spPr bwMode="auto">
              <a:xfrm>
                <a:off x="248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0" name="Line 449"/>
              <p:cNvSpPr>
                <a:spLocks noChangeShapeType="1"/>
              </p:cNvSpPr>
              <p:nvPr/>
            </p:nvSpPr>
            <p:spPr bwMode="auto">
              <a:xfrm>
                <a:off x="250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1" name="Line 450"/>
              <p:cNvSpPr>
                <a:spLocks noChangeShapeType="1"/>
              </p:cNvSpPr>
              <p:nvPr/>
            </p:nvSpPr>
            <p:spPr bwMode="auto">
              <a:xfrm>
                <a:off x="2521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2" name="Line 451"/>
              <p:cNvSpPr>
                <a:spLocks noChangeShapeType="1"/>
              </p:cNvSpPr>
              <p:nvPr/>
            </p:nvSpPr>
            <p:spPr bwMode="auto">
              <a:xfrm>
                <a:off x="2539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3" name="Line 452"/>
              <p:cNvSpPr>
                <a:spLocks noChangeShapeType="1"/>
              </p:cNvSpPr>
              <p:nvPr/>
            </p:nvSpPr>
            <p:spPr bwMode="auto">
              <a:xfrm>
                <a:off x="255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4" name="Line 453"/>
              <p:cNvSpPr>
                <a:spLocks noChangeShapeType="1"/>
              </p:cNvSpPr>
              <p:nvPr/>
            </p:nvSpPr>
            <p:spPr bwMode="auto">
              <a:xfrm>
                <a:off x="2572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5" name="Line 454"/>
              <p:cNvSpPr>
                <a:spLocks noChangeShapeType="1"/>
              </p:cNvSpPr>
              <p:nvPr/>
            </p:nvSpPr>
            <p:spPr bwMode="auto">
              <a:xfrm>
                <a:off x="259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6" name="Line 455"/>
              <p:cNvSpPr>
                <a:spLocks noChangeShapeType="1"/>
              </p:cNvSpPr>
              <p:nvPr/>
            </p:nvSpPr>
            <p:spPr bwMode="auto">
              <a:xfrm>
                <a:off x="2607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7" name="Line 456"/>
              <p:cNvSpPr>
                <a:spLocks noChangeShapeType="1"/>
              </p:cNvSpPr>
              <p:nvPr/>
            </p:nvSpPr>
            <p:spPr bwMode="auto">
              <a:xfrm>
                <a:off x="2623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8" name="Line 457"/>
              <p:cNvSpPr>
                <a:spLocks noChangeShapeType="1"/>
              </p:cNvSpPr>
              <p:nvPr/>
            </p:nvSpPr>
            <p:spPr bwMode="auto">
              <a:xfrm>
                <a:off x="264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9" name="Line 458"/>
              <p:cNvSpPr>
                <a:spLocks noChangeShapeType="1"/>
              </p:cNvSpPr>
              <p:nvPr/>
            </p:nvSpPr>
            <p:spPr bwMode="auto">
              <a:xfrm>
                <a:off x="2658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0" name="Line 459"/>
              <p:cNvSpPr>
                <a:spLocks noChangeShapeType="1"/>
              </p:cNvSpPr>
              <p:nvPr/>
            </p:nvSpPr>
            <p:spPr bwMode="auto">
              <a:xfrm>
                <a:off x="2676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1" name="Line 460"/>
              <p:cNvSpPr>
                <a:spLocks noChangeShapeType="1"/>
              </p:cNvSpPr>
              <p:nvPr/>
            </p:nvSpPr>
            <p:spPr bwMode="auto">
              <a:xfrm>
                <a:off x="269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2" name="Line 461"/>
              <p:cNvSpPr>
                <a:spLocks noChangeShapeType="1"/>
              </p:cNvSpPr>
              <p:nvPr/>
            </p:nvSpPr>
            <p:spPr bwMode="auto">
              <a:xfrm>
                <a:off x="2709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3" name="Line 462"/>
              <p:cNvSpPr>
                <a:spLocks noChangeShapeType="1"/>
              </p:cNvSpPr>
              <p:nvPr/>
            </p:nvSpPr>
            <p:spPr bwMode="auto">
              <a:xfrm>
                <a:off x="272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4" name="Line 463"/>
              <p:cNvSpPr>
                <a:spLocks noChangeShapeType="1"/>
              </p:cNvSpPr>
              <p:nvPr/>
            </p:nvSpPr>
            <p:spPr bwMode="auto">
              <a:xfrm>
                <a:off x="2744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5" name="Line 464"/>
              <p:cNvSpPr>
                <a:spLocks noChangeShapeType="1"/>
              </p:cNvSpPr>
              <p:nvPr/>
            </p:nvSpPr>
            <p:spPr bwMode="auto">
              <a:xfrm>
                <a:off x="2760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6" name="Line 465"/>
              <p:cNvSpPr>
                <a:spLocks noChangeShapeType="1"/>
              </p:cNvSpPr>
              <p:nvPr/>
            </p:nvSpPr>
            <p:spPr bwMode="auto">
              <a:xfrm>
                <a:off x="277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7" name="Line 466"/>
              <p:cNvSpPr>
                <a:spLocks noChangeShapeType="1"/>
              </p:cNvSpPr>
              <p:nvPr/>
            </p:nvSpPr>
            <p:spPr bwMode="auto">
              <a:xfrm>
                <a:off x="2795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8" name="Line 467"/>
              <p:cNvSpPr>
                <a:spLocks noChangeShapeType="1"/>
              </p:cNvSpPr>
              <p:nvPr/>
            </p:nvSpPr>
            <p:spPr bwMode="auto">
              <a:xfrm>
                <a:off x="2813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9" name="Line 468"/>
              <p:cNvSpPr>
                <a:spLocks noChangeShapeType="1"/>
              </p:cNvSpPr>
              <p:nvPr/>
            </p:nvSpPr>
            <p:spPr bwMode="auto">
              <a:xfrm>
                <a:off x="282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0" name="Line 469"/>
              <p:cNvSpPr>
                <a:spLocks noChangeShapeType="1"/>
              </p:cNvSpPr>
              <p:nvPr/>
            </p:nvSpPr>
            <p:spPr bwMode="auto">
              <a:xfrm>
                <a:off x="2846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1" name="Line 470"/>
              <p:cNvSpPr>
                <a:spLocks noChangeShapeType="1"/>
              </p:cNvSpPr>
              <p:nvPr/>
            </p:nvSpPr>
            <p:spPr bwMode="auto">
              <a:xfrm>
                <a:off x="286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2" name="Line 471"/>
              <p:cNvSpPr>
                <a:spLocks noChangeShapeType="1"/>
              </p:cNvSpPr>
              <p:nvPr/>
            </p:nvSpPr>
            <p:spPr bwMode="auto">
              <a:xfrm>
                <a:off x="2881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3" name="Line 472"/>
              <p:cNvSpPr>
                <a:spLocks noChangeShapeType="1"/>
              </p:cNvSpPr>
              <p:nvPr/>
            </p:nvSpPr>
            <p:spPr bwMode="auto">
              <a:xfrm>
                <a:off x="2897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4" name="Line 473"/>
              <p:cNvSpPr>
                <a:spLocks noChangeShapeType="1"/>
              </p:cNvSpPr>
              <p:nvPr/>
            </p:nvSpPr>
            <p:spPr bwMode="auto">
              <a:xfrm>
                <a:off x="291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5" name="Line 474"/>
              <p:cNvSpPr>
                <a:spLocks noChangeShapeType="1"/>
              </p:cNvSpPr>
              <p:nvPr/>
            </p:nvSpPr>
            <p:spPr bwMode="auto">
              <a:xfrm>
                <a:off x="2932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6" name="Line 475"/>
              <p:cNvSpPr>
                <a:spLocks noChangeShapeType="1"/>
              </p:cNvSpPr>
              <p:nvPr/>
            </p:nvSpPr>
            <p:spPr bwMode="auto">
              <a:xfrm>
                <a:off x="2950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7" name="Line 476"/>
              <p:cNvSpPr>
                <a:spLocks noChangeShapeType="1"/>
              </p:cNvSpPr>
              <p:nvPr/>
            </p:nvSpPr>
            <p:spPr bwMode="auto">
              <a:xfrm>
                <a:off x="296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8" name="Line 477"/>
              <p:cNvSpPr>
                <a:spLocks noChangeShapeType="1"/>
              </p:cNvSpPr>
              <p:nvPr/>
            </p:nvSpPr>
            <p:spPr bwMode="auto">
              <a:xfrm>
                <a:off x="2983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9" name="Line 478"/>
              <p:cNvSpPr>
                <a:spLocks noChangeShapeType="1"/>
              </p:cNvSpPr>
              <p:nvPr/>
            </p:nvSpPr>
            <p:spPr bwMode="auto">
              <a:xfrm>
                <a:off x="300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0" name="Line 479"/>
              <p:cNvSpPr>
                <a:spLocks noChangeShapeType="1"/>
              </p:cNvSpPr>
              <p:nvPr/>
            </p:nvSpPr>
            <p:spPr bwMode="auto">
              <a:xfrm>
                <a:off x="3018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1" name="Line 480"/>
              <p:cNvSpPr>
                <a:spLocks noChangeShapeType="1"/>
              </p:cNvSpPr>
              <p:nvPr/>
            </p:nvSpPr>
            <p:spPr bwMode="auto">
              <a:xfrm>
                <a:off x="3034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2" name="Line 481"/>
              <p:cNvSpPr>
                <a:spLocks noChangeShapeType="1"/>
              </p:cNvSpPr>
              <p:nvPr/>
            </p:nvSpPr>
            <p:spPr bwMode="auto">
              <a:xfrm>
                <a:off x="305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3" name="Line 482"/>
              <p:cNvSpPr>
                <a:spLocks noChangeShapeType="1"/>
              </p:cNvSpPr>
              <p:nvPr/>
            </p:nvSpPr>
            <p:spPr bwMode="auto">
              <a:xfrm>
                <a:off x="306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4" name="Line 483"/>
              <p:cNvSpPr>
                <a:spLocks noChangeShapeType="1"/>
              </p:cNvSpPr>
              <p:nvPr/>
            </p:nvSpPr>
            <p:spPr bwMode="auto">
              <a:xfrm>
                <a:off x="3087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5" name="Line 484"/>
              <p:cNvSpPr>
                <a:spLocks noChangeShapeType="1"/>
              </p:cNvSpPr>
              <p:nvPr/>
            </p:nvSpPr>
            <p:spPr bwMode="auto">
              <a:xfrm>
                <a:off x="310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6" name="Line 485"/>
              <p:cNvSpPr>
                <a:spLocks noChangeShapeType="1"/>
              </p:cNvSpPr>
              <p:nvPr/>
            </p:nvSpPr>
            <p:spPr bwMode="auto">
              <a:xfrm>
                <a:off x="3120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7" name="Line 486"/>
              <p:cNvSpPr>
                <a:spLocks noChangeShapeType="1"/>
              </p:cNvSpPr>
              <p:nvPr/>
            </p:nvSpPr>
            <p:spPr bwMode="auto">
              <a:xfrm>
                <a:off x="313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8" name="Line 487"/>
              <p:cNvSpPr>
                <a:spLocks noChangeShapeType="1"/>
              </p:cNvSpPr>
              <p:nvPr/>
            </p:nvSpPr>
            <p:spPr bwMode="auto">
              <a:xfrm>
                <a:off x="3155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9" name="Line 488"/>
              <p:cNvSpPr>
                <a:spLocks noChangeShapeType="1"/>
              </p:cNvSpPr>
              <p:nvPr/>
            </p:nvSpPr>
            <p:spPr bwMode="auto">
              <a:xfrm>
                <a:off x="3171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0" name="Line 489"/>
              <p:cNvSpPr>
                <a:spLocks noChangeShapeType="1"/>
              </p:cNvSpPr>
              <p:nvPr/>
            </p:nvSpPr>
            <p:spPr bwMode="auto">
              <a:xfrm>
                <a:off x="318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1" name="Line 490"/>
              <p:cNvSpPr>
                <a:spLocks noChangeShapeType="1"/>
              </p:cNvSpPr>
              <p:nvPr/>
            </p:nvSpPr>
            <p:spPr bwMode="auto">
              <a:xfrm>
                <a:off x="320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2" name="Line 491"/>
              <p:cNvSpPr>
                <a:spLocks noChangeShapeType="1"/>
              </p:cNvSpPr>
              <p:nvPr/>
            </p:nvSpPr>
            <p:spPr bwMode="auto">
              <a:xfrm>
                <a:off x="3224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3" name="Line 492"/>
              <p:cNvSpPr>
                <a:spLocks noChangeShapeType="1"/>
              </p:cNvSpPr>
              <p:nvPr/>
            </p:nvSpPr>
            <p:spPr bwMode="auto">
              <a:xfrm>
                <a:off x="324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4" name="Line 493"/>
              <p:cNvSpPr>
                <a:spLocks noChangeShapeType="1"/>
              </p:cNvSpPr>
              <p:nvPr/>
            </p:nvSpPr>
            <p:spPr bwMode="auto">
              <a:xfrm>
                <a:off x="325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5" name="Line 494"/>
              <p:cNvSpPr>
                <a:spLocks noChangeShapeType="1"/>
              </p:cNvSpPr>
              <p:nvPr/>
            </p:nvSpPr>
            <p:spPr bwMode="auto">
              <a:xfrm>
                <a:off x="327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6" name="Line 495"/>
              <p:cNvSpPr>
                <a:spLocks noChangeShapeType="1"/>
              </p:cNvSpPr>
              <p:nvPr/>
            </p:nvSpPr>
            <p:spPr bwMode="auto">
              <a:xfrm>
                <a:off x="329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7" name="Line 496"/>
              <p:cNvSpPr>
                <a:spLocks noChangeShapeType="1"/>
              </p:cNvSpPr>
              <p:nvPr/>
            </p:nvSpPr>
            <p:spPr bwMode="auto">
              <a:xfrm>
                <a:off x="3308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8" name="Line 497"/>
              <p:cNvSpPr>
                <a:spLocks noChangeShapeType="1"/>
              </p:cNvSpPr>
              <p:nvPr/>
            </p:nvSpPr>
            <p:spPr bwMode="auto">
              <a:xfrm>
                <a:off x="332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9" name="Line 498"/>
              <p:cNvSpPr>
                <a:spLocks noChangeShapeType="1"/>
              </p:cNvSpPr>
              <p:nvPr/>
            </p:nvSpPr>
            <p:spPr bwMode="auto">
              <a:xfrm>
                <a:off x="334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0" name="Line 499"/>
              <p:cNvSpPr>
                <a:spLocks noChangeShapeType="1"/>
              </p:cNvSpPr>
              <p:nvPr/>
            </p:nvSpPr>
            <p:spPr bwMode="auto">
              <a:xfrm>
                <a:off x="3361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1" name="Line 500"/>
              <p:cNvSpPr>
                <a:spLocks noChangeShapeType="1"/>
              </p:cNvSpPr>
              <p:nvPr/>
            </p:nvSpPr>
            <p:spPr bwMode="auto">
              <a:xfrm>
                <a:off x="337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2" name="Line 501"/>
              <p:cNvSpPr>
                <a:spLocks noChangeShapeType="1"/>
              </p:cNvSpPr>
              <p:nvPr/>
            </p:nvSpPr>
            <p:spPr bwMode="auto">
              <a:xfrm>
                <a:off x="339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3" name="Line 502"/>
              <p:cNvSpPr>
                <a:spLocks noChangeShapeType="1"/>
              </p:cNvSpPr>
              <p:nvPr/>
            </p:nvSpPr>
            <p:spPr bwMode="auto">
              <a:xfrm>
                <a:off x="341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4" name="Line 503"/>
              <p:cNvSpPr>
                <a:spLocks noChangeShapeType="1"/>
              </p:cNvSpPr>
              <p:nvPr/>
            </p:nvSpPr>
            <p:spPr bwMode="auto">
              <a:xfrm>
                <a:off x="3429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5" name="Line 504"/>
              <p:cNvSpPr>
                <a:spLocks noChangeShapeType="1"/>
              </p:cNvSpPr>
              <p:nvPr/>
            </p:nvSpPr>
            <p:spPr bwMode="auto">
              <a:xfrm>
                <a:off x="3445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6" name="Line 505"/>
              <p:cNvSpPr>
                <a:spLocks noChangeShapeType="1"/>
              </p:cNvSpPr>
              <p:nvPr/>
            </p:nvSpPr>
            <p:spPr bwMode="auto">
              <a:xfrm>
                <a:off x="346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7" name="Line 506"/>
              <p:cNvSpPr>
                <a:spLocks noChangeShapeType="1"/>
              </p:cNvSpPr>
              <p:nvPr/>
            </p:nvSpPr>
            <p:spPr bwMode="auto">
              <a:xfrm>
                <a:off x="348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8" name="Line 507"/>
              <p:cNvSpPr>
                <a:spLocks noChangeShapeType="1"/>
              </p:cNvSpPr>
              <p:nvPr/>
            </p:nvSpPr>
            <p:spPr bwMode="auto">
              <a:xfrm>
                <a:off x="3498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9" name="Line 508"/>
              <p:cNvSpPr>
                <a:spLocks noChangeShapeType="1"/>
              </p:cNvSpPr>
              <p:nvPr/>
            </p:nvSpPr>
            <p:spPr bwMode="auto">
              <a:xfrm>
                <a:off x="351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0" name="Line 509"/>
              <p:cNvSpPr>
                <a:spLocks noChangeShapeType="1"/>
              </p:cNvSpPr>
              <p:nvPr/>
            </p:nvSpPr>
            <p:spPr bwMode="auto">
              <a:xfrm>
                <a:off x="353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1" name="Line 510"/>
              <p:cNvSpPr>
                <a:spLocks noChangeShapeType="1"/>
              </p:cNvSpPr>
              <p:nvPr/>
            </p:nvSpPr>
            <p:spPr bwMode="auto">
              <a:xfrm>
                <a:off x="354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2" name="Line 511"/>
              <p:cNvSpPr>
                <a:spLocks noChangeShapeType="1"/>
              </p:cNvSpPr>
              <p:nvPr/>
            </p:nvSpPr>
            <p:spPr bwMode="auto">
              <a:xfrm>
                <a:off x="3566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3" name="Line 512"/>
              <p:cNvSpPr>
                <a:spLocks noChangeShapeType="1"/>
              </p:cNvSpPr>
              <p:nvPr/>
            </p:nvSpPr>
            <p:spPr bwMode="auto">
              <a:xfrm>
                <a:off x="358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4" name="Line 513"/>
              <p:cNvSpPr>
                <a:spLocks noChangeShapeType="1"/>
              </p:cNvSpPr>
              <p:nvPr/>
            </p:nvSpPr>
            <p:spPr bwMode="auto">
              <a:xfrm>
                <a:off x="360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5" name="Line 514"/>
              <p:cNvSpPr>
                <a:spLocks noChangeShapeType="1"/>
              </p:cNvSpPr>
              <p:nvPr/>
            </p:nvSpPr>
            <p:spPr bwMode="auto">
              <a:xfrm>
                <a:off x="361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6" name="Line 515"/>
              <p:cNvSpPr>
                <a:spLocks noChangeShapeType="1"/>
              </p:cNvSpPr>
              <p:nvPr/>
            </p:nvSpPr>
            <p:spPr bwMode="auto">
              <a:xfrm>
                <a:off x="3635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7" name="Line 516"/>
              <p:cNvSpPr>
                <a:spLocks noChangeShapeType="1"/>
              </p:cNvSpPr>
              <p:nvPr/>
            </p:nvSpPr>
            <p:spPr bwMode="auto">
              <a:xfrm>
                <a:off x="365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8" name="Line 517"/>
              <p:cNvSpPr>
                <a:spLocks noChangeShapeType="1"/>
              </p:cNvSpPr>
              <p:nvPr/>
            </p:nvSpPr>
            <p:spPr bwMode="auto">
              <a:xfrm>
                <a:off x="366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9" name="Line 518"/>
              <p:cNvSpPr>
                <a:spLocks noChangeShapeType="1"/>
              </p:cNvSpPr>
              <p:nvPr/>
            </p:nvSpPr>
            <p:spPr bwMode="auto">
              <a:xfrm>
                <a:off x="368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0" name="Line 519"/>
              <p:cNvSpPr>
                <a:spLocks noChangeShapeType="1"/>
              </p:cNvSpPr>
              <p:nvPr/>
            </p:nvSpPr>
            <p:spPr bwMode="auto">
              <a:xfrm>
                <a:off x="3703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1" name="Line 520"/>
              <p:cNvSpPr>
                <a:spLocks noChangeShapeType="1"/>
              </p:cNvSpPr>
              <p:nvPr/>
            </p:nvSpPr>
            <p:spPr bwMode="auto">
              <a:xfrm>
                <a:off x="371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2" name="Line 521"/>
              <p:cNvSpPr>
                <a:spLocks noChangeShapeType="1"/>
              </p:cNvSpPr>
              <p:nvPr/>
            </p:nvSpPr>
            <p:spPr bwMode="auto">
              <a:xfrm>
                <a:off x="373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3" name="Line 522"/>
              <p:cNvSpPr>
                <a:spLocks noChangeShapeType="1"/>
              </p:cNvSpPr>
              <p:nvPr/>
            </p:nvSpPr>
            <p:spPr bwMode="auto">
              <a:xfrm>
                <a:off x="375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4" name="Line 523"/>
              <p:cNvSpPr>
                <a:spLocks noChangeShapeType="1"/>
              </p:cNvSpPr>
              <p:nvPr/>
            </p:nvSpPr>
            <p:spPr bwMode="auto">
              <a:xfrm>
                <a:off x="3772" y="243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5" name="Line 524"/>
              <p:cNvSpPr>
                <a:spLocks noChangeShapeType="1"/>
              </p:cNvSpPr>
              <p:nvPr/>
            </p:nvSpPr>
            <p:spPr bwMode="auto">
              <a:xfrm>
                <a:off x="378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6" name="Line 525"/>
              <p:cNvSpPr>
                <a:spLocks noChangeShapeType="1"/>
              </p:cNvSpPr>
              <p:nvPr/>
            </p:nvSpPr>
            <p:spPr bwMode="auto">
              <a:xfrm>
                <a:off x="380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7" name="Line 526"/>
              <p:cNvSpPr>
                <a:spLocks noChangeShapeType="1"/>
              </p:cNvSpPr>
              <p:nvPr/>
            </p:nvSpPr>
            <p:spPr bwMode="auto">
              <a:xfrm>
                <a:off x="382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8" name="Line 527"/>
              <p:cNvSpPr>
                <a:spLocks noChangeShapeType="1"/>
              </p:cNvSpPr>
              <p:nvPr/>
            </p:nvSpPr>
            <p:spPr bwMode="auto">
              <a:xfrm>
                <a:off x="3840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9" name="Line 528"/>
              <p:cNvSpPr>
                <a:spLocks noChangeShapeType="1"/>
              </p:cNvSpPr>
              <p:nvPr/>
            </p:nvSpPr>
            <p:spPr bwMode="auto">
              <a:xfrm>
                <a:off x="385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0" name="Line 529"/>
              <p:cNvSpPr>
                <a:spLocks noChangeShapeType="1"/>
              </p:cNvSpPr>
              <p:nvPr/>
            </p:nvSpPr>
            <p:spPr bwMode="auto">
              <a:xfrm>
                <a:off x="387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1" name="Line 530"/>
              <p:cNvSpPr>
                <a:spLocks noChangeShapeType="1"/>
              </p:cNvSpPr>
              <p:nvPr/>
            </p:nvSpPr>
            <p:spPr bwMode="auto">
              <a:xfrm>
                <a:off x="389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2" name="Line 531"/>
              <p:cNvSpPr>
                <a:spLocks noChangeShapeType="1"/>
              </p:cNvSpPr>
              <p:nvPr/>
            </p:nvSpPr>
            <p:spPr bwMode="auto">
              <a:xfrm>
                <a:off x="3908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3" name="Line 532"/>
              <p:cNvSpPr>
                <a:spLocks noChangeShapeType="1"/>
              </p:cNvSpPr>
              <p:nvPr/>
            </p:nvSpPr>
            <p:spPr bwMode="auto">
              <a:xfrm>
                <a:off x="392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" name="Line 533"/>
              <p:cNvSpPr>
                <a:spLocks noChangeShapeType="1"/>
              </p:cNvSpPr>
              <p:nvPr/>
            </p:nvSpPr>
            <p:spPr bwMode="auto">
              <a:xfrm>
                <a:off x="394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5" name="Line 534"/>
              <p:cNvSpPr>
                <a:spLocks noChangeShapeType="1"/>
              </p:cNvSpPr>
              <p:nvPr/>
            </p:nvSpPr>
            <p:spPr bwMode="auto">
              <a:xfrm>
                <a:off x="396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6" name="Line 535"/>
              <p:cNvSpPr>
                <a:spLocks noChangeShapeType="1"/>
              </p:cNvSpPr>
              <p:nvPr/>
            </p:nvSpPr>
            <p:spPr bwMode="auto">
              <a:xfrm>
                <a:off x="3977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7" name="Line 536"/>
              <p:cNvSpPr>
                <a:spLocks noChangeShapeType="1"/>
              </p:cNvSpPr>
              <p:nvPr/>
            </p:nvSpPr>
            <p:spPr bwMode="auto">
              <a:xfrm>
                <a:off x="399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8" name="Line 537"/>
              <p:cNvSpPr>
                <a:spLocks noChangeShapeType="1"/>
              </p:cNvSpPr>
              <p:nvPr/>
            </p:nvSpPr>
            <p:spPr bwMode="auto">
              <a:xfrm>
                <a:off x="401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9" name="Line 538"/>
              <p:cNvSpPr>
                <a:spLocks noChangeShapeType="1"/>
              </p:cNvSpPr>
              <p:nvPr/>
            </p:nvSpPr>
            <p:spPr bwMode="auto">
              <a:xfrm>
                <a:off x="402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0" name="Line 539"/>
              <p:cNvSpPr>
                <a:spLocks noChangeShapeType="1"/>
              </p:cNvSpPr>
              <p:nvPr/>
            </p:nvSpPr>
            <p:spPr bwMode="auto">
              <a:xfrm>
                <a:off x="4045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1" name="Line 540"/>
              <p:cNvSpPr>
                <a:spLocks noChangeShapeType="1"/>
              </p:cNvSpPr>
              <p:nvPr/>
            </p:nvSpPr>
            <p:spPr bwMode="auto">
              <a:xfrm>
                <a:off x="406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2" name="Line 541"/>
              <p:cNvSpPr>
                <a:spLocks noChangeShapeType="1"/>
              </p:cNvSpPr>
              <p:nvPr/>
            </p:nvSpPr>
            <p:spPr bwMode="auto">
              <a:xfrm>
                <a:off x="407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3" name="Line 542"/>
              <p:cNvSpPr>
                <a:spLocks noChangeShapeType="1"/>
              </p:cNvSpPr>
              <p:nvPr/>
            </p:nvSpPr>
            <p:spPr bwMode="auto">
              <a:xfrm>
                <a:off x="409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4" name="Line 543"/>
              <p:cNvSpPr>
                <a:spLocks noChangeShapeType="1"/>
              </p:cNvSpPr>
              <p:nvPr/>
            </p:nvSpPr>
            <p:spPr bwMode="auto">
              <a:xfrm>
                <a:off x="4114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5" name="Line 544"/>
              <p:cNvSpPr>
                <a:spLocks noChangeShapeType="1"/>
              </p:cNvSpPr>
              <p:nvPr/>
            </p:nvSpPr>
            <p:spPr bwMode="auto">
              <a:xfrm>
                <a:off x="413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6" name="Line 545"/>
              <p:cNvSpPr>
                <a:spLocks noChangeShapeType="1"/>
              </p:cNvSpPr>
              <p:nvPr/>
            </p:nvSpPr>
            <p:spPr bwMode="auto">
              <a:xfrm>
                <a:off x="414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7" name="Line 546"/>
              <p:cNvSpPr>
                <a:spLocks noChangeShapeType="1"/>
              </p:cNvSpPr>
              <p:nvPr/>
            </p:nvSpPr>
            <p:spPr bwMode="auto">
              <a:xfrm>
                <a:off x="416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8" name="Line 547"/>
              <p:cNvSpPr>
                <a:spLocks noChangeShapeType="1"/>
              </p:cNvSpPr>
              <p:nvPr/>
            </p:nvSpPr>
            <p:spPr bwMode="auto">
              <a:xfrm>
                <a:off x="418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9" name="Line 548"/>
              <p:cNvSpPr>
                <a:spLocks noChangeShapeType="1"/>
              </p:cNvSpPr>
              <p:nvPr/>
            </p:nvSpPr>
            <p:spPr bwMode="auto">
              <a:xfrm>
                <a:off x="419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0" name="Line 549"/>
              <p:cNvSpPr>
                <a:spLocks noChangeShapeType="1"/>
              </p:cNvSpPr>
              <p:nvPr/>
            </p:nvSpPr>
            <p:spPr bwMode="auto">
              <a:xfrm>
                <a:off x="421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1" name="Line 550"/>
              <p:cNvSpPr>
                <a:spLocks noChangeShapeType="1"/>
              </p:cNvSpPr>
              <p:nvPr/>
            </p:nvSpPr>
            <p:spPr bwMode="auto">
              <a:xfrm>
                <a:off x="4233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2" name="Line 551"/>
              <p:cNvSpPr>
                <a:spLocks noChangeShapeType="1"/>
              </p:cNvSpPr>
              <p:nvPr/>
            </p:nvSpPr>
            <p:spPr bwMode="auto">
              <a:xfrm>
                <a:off x="4251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3" name="Line 552"/>
              <p:cNvSpPr>
                <a:spLocks noChangeShapeType="1"/>
              </p:cNvSpPr>
              <p:nvPr/>
            </p:nvSpPr>
            <p:spPr bwMode="auto">
              <a:xfrm>
                <a:off x="426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4" name="Line 553"/>
              <p:cNvSpPr>
                <a:spLocks noChangeShapeType="1"/>
              </p:cNvSpPr>
              <p:nvPr/>
            </p:nvSpPr>
            <p:spPr bwMode="auto">
              <a:xfrm>
                <a:off x="4285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5" name="Line 554"/>
              <p:cNvSpPr>
                <a:spLocks noChangeShapeType="1"/>
              </p:cNvSpPr>
              <p:nvPr/>
            </p:nvSpPr>
            <p:spPr bwMode="auto">
              <a:xfrm>
                <a:off x="4302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6" name="Line 555"/>
              <p:cNvSpPr>
                <a:spLocks noChangeShapeType="1"/>
              </p:cNvSpPr>
              <p:nvPr/>
            </p:nvSpPr>
            <p:spPr bwMode="auto">
              <a:xfrm>
                <a:off x="4319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7" name="Line 556"/>
              <p:cNvSpPr>
                <a:spLocks noChangeShapeType="1"/>
              </p:cNvSpPr>
              <p:nvPr/>
            </p:nvSpPr>
            <p:spPr bwMode="auto">
              <a:xfrm>
                <a:off x="433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8" name="Line 557"/>
              <p:cNvSpPr>
                <a:spLocks noChangeShapeType="1"/>
              </p:cNvSpPr>
              <p:nvPr/>
            </p:nvSpPr>
            <p:spPr bwMode="auto">
              <a:xfrm>
                <a:off x="435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9" name="Line 558"/>
              <p:cNvSpPr>
                <a:spLocks noChangeShapeType="1"/>
              </p:cNvSpPr>
              <p:nvPr/>
            </p:nvSpPr>
            <p:spPr bwMode="auto">
              <a:xfrm>
                <a:off x="4370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0" name="Line 559"/>
              <p:cNvSpPr>
                <a:spLocks noChangeShapeType="1"/>
              </p:cNvSpPr>
              <p:nvPr/>
            </p:nvSpPr>
            <p:spPr bwMode="auto">
              <a:xfrm>
                <a:off x="4388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1" name="Line 560"/>
              <p:cNvSpPr>
                <a:spLocks noChangeShapeType="1"/>
              </p:cNvSpPr>
              <p:nvPr/>
            </p:nvSpPr>
            <p:spPr bwMode="auto">
              <a:xfrm>
                <a:off x="4404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2" name="Line 561"/>
              <p:cNvSpPr>
                <a:spLocks noChangeShapeType="1"/>
              </p:cNvSpPr>
              <p:nvPr/>
            </p:nvSpPr>
            <p:spPr bwMode="auto">
              <a:xfrm>
                <a:off x="4421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3" name="Line 562"/>
              <p:cNvSpPr>
                <a:spLocks noChangeShapeType="1"/>
              </p:cNvSpPr>
              <p:nvPr/>
            </p:nvSpPr>
            <p:spPr bwMode="auto">
              <a:xfrm>
                <a:off x="4439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4" name="Line 563"/>
              <p:cNvSpPr>
                <a:spLocks noChangeShapeType="1"/>
              </p:cNvSpPr>
              <p:nvPr/>
            </p:nvSpPr>
            <p:spPr bwMode="auto">
              <a:xfrm>
                <a:off x="4456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5" name="Line 564"/>
              <p:cNvSpPr>
                <a:spLocks noChangeShapeType="1"/>
              </p:cNvSpPr>
              <p:nvPr/>
            </p:nvSpPr>
            <p:spPr bwMode="auto">
              <a:xfrm>
                <a:off x="4473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6" name="Line 565"/>
              <p:cNvSpPr>
                <a:spLocks noChangeShapeType="1"/>
              </p:cNvSpPr>
              <p:nvPr/>
            </p:nvSpPr>
            <p:spPr bwMode="auto">
              <a:xfrm>
                <a:off x="449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7" name="Line 566"/>
              <p:cNvSpPr>
                <a:spLocks noChangeShapeType="1"/>
              </p:cNvSpPr>
              <p:nvPr/>
            </p:nvSpPr>
            <p:spPr bwMode="auto">
              <a:xfrm>
                <a:off x="4507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8" name="Line 567"/>
              <p:cNvSpPr>
                <a:spLocks noChangeShapeType="1"/>
              </p:cNvSpPr>
              <p:nvPr/>
            </p:nvSpPr>
            <p:spPr bwMode="auto">
              <a:xfrm>
                <a:off x="4525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9" name="Line 568"/>
              <p:cNvSpPr>
                <a:spLocks noChangeShapeType="1"/>
              </p:cNvSpPr>
              <p:nvPr/>
            </p:nvSpPr>
            <p:spPr bwMode="auto">
              <a:xfrm>
                <a:off x="4541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0" name="Line 569"/>
              <p:cNvSpPr>
                <a:spLocks noChangeShapeType="1"/>
              </p:cNvSpPr>
              <p:nvPr/>
            </p:nvSpPr>
            <p:spPr bwMode="auto">
              <a:xfrm>
                <a:off x="4558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1" name="Line 570"/>
              <p:cNvSpPr>
                <a:spLocks noChangeShapeType="1"/>
              </p:cNvSpPr>
              <p:nvPr/>
            </p:nvSpPr>
            <p:spPr bwMode="auto">
              <a:xfrm>
                <a:off x="4576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2" name="Line 571"/>
              <p:cNvSpPr>
                <a:spLocks noChangeShapeType="1"/>
              </p:cNvSpPr>
              <p:nvPr/>
            </p:nvSpPr>
            <p:spPr bwMode="auto">
              <a:xfrm>
                <a:off x="4593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3" name="Line 572"/>
              <p:cNvSpPr>
                <a:spLocks noChangeShapeType="1"/>
              </p:cNvSpPr>
              <p:nvPr/>
            </p:nvSpPr>
            <p:spPr bwMode="auto">
              <a:xfrm>
                <a:off x="4610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4" name="Line 573"/>
              <p:cNvSpPr>
                <a:spLocks noChangeShapeType="1"/>
              </p:cNvSpPr>
              <p:nvPr/>
            </p:nvSpPr>
            <p:spPr bwMode="auto">
              <a:xfrm>
                <a:off x="4627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5" name="Line 574"/>
              <p:cNvSpPr>
                <a:spLocks noChangeShapeType="1"/>
              </p:cNvSpPr>
              <p:nvPr/>
            </p:nvSpPr>
            <p:spPr bwMode="auto">
              <a:xfrm>
                <a:off x="4644" y="2433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6" name="Line 575"/>
              <p:cNvSpPr>
                <a:spLocks noChangeShapeType="1"/>
              </p:cNvSpPr>
              <p:nvPr/>
            </p:nvSpPr>
            <p:spPr bwMode="auto">
              <a:xfrm>
                <a:off x="4662" y="243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7" name="Line 576"/>
              <p:cNvSpPr>
                <a:spLocks noChangeShapeType="1"/>
              </p:cNvSpPr>
              <p:nvPr/>
            </p:nvSpPr>
            <p:spPr bwMode="auto">
              <a:xfrm>
                <a:off x="4678" y="2433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8" name="Line 577"/>
              <p:cNvSpPr>
                <a:spLocks noChangeShapeType="1"/>
              </p:cNvSpPr>
              <p:nvPr/>
            </p:nvSpPr>
            <p:spPr bwMode="auto">
              <a:xfrm>
                <a:off x="1494" y="2433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9" name="Line 578"/>
              <p:cNvSpPr>
                <a:spLocks noChangeShapeType="1"/>
              </p:cNvSpPr>
              <p:nvPr/>
            </p:nvSpPr>
            <p:spPr bwMode="auto">
              <a:xfrm flipH="1">
                <a:off x="4649" y="2433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0" name="Freeform 579"/>
              <p:cNvSpPr>
                <a:spLocks noEditPoints="1"/>
              </p:cNvSpPr>
              <p:nvPr/>
            </p:nvSpPr>
            <p:spPr bwMode="auto">
              <a:xfrm>
                <a:off x="1228" y="2379"/>
                <a:ext cx="64" cy="101"/>
              </a:xfrm>
              <a:custGeom>
                <a:avLst/>
                <a:gdLst>
                  <a:gd name="T0" fmla="*/ 0 w 64"/>
                  <a:gd name="T1" fmla="*/ 51 h 101"/>
                  <a:gd name="T2" fmla="*/ 1 w 64"/>
                  <a:gd name="T3" fmla="*/ 35 h 101"/>
                  <a:gd name="T4" fmla="*/ 3 w 64"/>
                  <a:gd name="T5" fmla="*/ 23 h 101"/>
                  <a:gd name="T6" fmla="*/ 6 w 64"/>
                  <a:gd name="T7" fmla="*/ 17 h 101"/>
                  <a:gd name="T8" fmla="*/ 10 w 64"/>
                  <a:gd name="T9" fmla="*/ 10 h 101"/>
                  <a:gd name="T10" fmla="*/ 15 w 64"/>
                  <a:gd name="T11" fmla="*/ 7 h 101"/>
                  <a:gd name="T12" fmla="*/ 20 w 64"/>
                  <a:gd name="T13" fmla="*/ 3 h 101"/>
                  <a:gd name="T14" fmla="*/ 26 w 64"/>
                  <a:gd name="T15" fmla="*/ 2 h 101"/>
                  <a:gd name="T16" fmla="*/ 32 w 64"/>
                  <a:gd name="T17" fmla="*/ 0 h 101"/>
                  <a:gd name="T18" fmla="*/ 40 w 64"/>
                  <a:gd name="T19" fmla="*/ 2 h 101"/>
                  <a:gd name="T20" fmla="*/ 46 w 64"/>
                  <a:gd name="T21" fmla="*/ 4 h 101"/>
                  <a:gd name="T22" fmla="*/ 51 w 64"/>
                  <a:gd name="T23" fmla="*/ 7 h 101"/>
                  <a:gd name="T24" fmla="*/ 53 w 64"/>
                  <a:gd name="T25" fmla="*/ 9 h 101"/>
                  <a:gd name="T26" fmla="*/ 56 w 64"/>
                  <a:gd name="T27" fmla="*/ 13 h 101"/>
                  <a:gd name="T28" fmla="*/ 59 w 64"/>
                  <a:gd name="T29" fmla="*/ 20 h 101"/>
                  <a:gd name="T30" fmla="*/ 62 w 64"/>
                  <a:gd name="T31" fmla="*/ 28 h 101"/>
                  <a:gd name="T32" fmla="*/ 63 w 64"/>
                  <a:gd name="T33" fmla="*/ 38 h 101"/>
                  <a:gd name="T34" fmla="*/ 64 w 64"/>
                  <a:gd name="T35" fmla="*/ 51 h 101"/>
                  <a:gd name="T36" fmla="*/ 63 w 64"/>
                  <a:gd name="T37" fmla="*/ 66 h 101"/>
                  <a:gd name="T38" fmla="*/ 61 w 64"/>
                  <a:gd name="T39" fmla="*/ 79 h 101"/>
                  <a:gd name="T40" fmla="*/ 58 w 64"/>
                  <a:gd name="T41" fmla="*/ 86 h 101"/>
                  <a:gd name="T42" fmla="*/ 54 w 64"/>
                  <a:gd name="T43" fmla="*/ 91 h 101"/>
                  <a:gd name="T44" fmla="*/ 49 w 64"/>
                  <a:gd name="T45" fmla="*/ 95 h 101"/>
                  <a:gd name="T46" fmla="*/ 44 w 64"/>
                  <a:gd name="T47" fmla="*/ 99 h 101"/>
                  <a:gd name="T48" fmla="*/ 38 w 64"/>
                  <a:gd name="T49" fmla="*/ 100 h 101"/>
                  <a:gd name="T50" fmla="*/ 32 w 64"/>
                  <a:gd name="T51" fmla="*/ 101 h 101"/>
                  <a:gd name="T52" fmla="*/ 20 w 64"/>
                  <a:gd name="T53" fmla="*/ 99 h 101"/>
                  <a:gd name="T54" fmla="*/ 10 w 64"/>
                  <a:gd name="T55" fmla="*/ 91 h 101"/>
                  <a:gd name="T56" fmla="*/ 5 w 64"/>
                  <a:gd name="T57" fmla="*/ 81 h 101"/>
                  <a:gd name="T58" fmla="*/ 1 w 64"/>
                  <a:gd name="T59" fmla="*/ 68 h 101"/>
                  <a:gd name="T60" fmla="*/ 0 w 64"/>
                  <a:gd name="T61" fmla="*/ 51 h 101"/>
                  <a:gd name="T62" fmla="*/ 12 w 64"/>
                  <a:gd name="T63" fmla="*/ 51 h 101"/>
                  <a:gd name="T64" fmla="*/ 13 w 64"/>
                  <a:gd name="T65" fmla="*/ 65 h 101"/>
                  <a:gd name="T66" fmla="*/ 15 w 64"/>
                  <a:gd name="T67" fmla="*/ 75 h 101"/>
                  <a:gd name="T68" fmla="*/ 18 w 64"/>
                  <a:gd name="T69" fmla="*/ 83 h 101"/>
                  <a:gd name="T70" fmla="*/ 22 w 64"/>
                  <a:gd name="T71" fmla="*/ 86 h 101"/>
                  <a:gd name="T72" fmla="*/ 27 w 64"/>
                  <a:gd name="T73" fmla="*/ 89 h 101"/>
                  <a:gd name="T74" fmla="*/ 32 w 64"/>
                  <a:gd name="T75" fmla="*/ 90 h 101"/>
                  <a:gd name="T76" fmla="*/ 37 w 64"/>
                  <a:gd name="T77" fmla="*/ 89 h 101"/>
                  <a:gd name="T78" fmla="*/ 42 w 64"/>
                  <a:gd name="T79" fmla="*/ 86 h 101"/>
                  <a:gd name="T80" fmla="*/ 46 w 64"/>
                  <a:gd name="T81" fmla="*/ 83 h 101"/>
                  <a:gd name="T82" fmla="*/ 48 w 64"/>
                  <a:gd name="T83" fmla="*/ 75 h 101"/>
                  <a:gd name="T84" fmla="*/ 51 w 64"/>
                  <a:gd name="T85" fmla="*/ 65 h 101"/>
                  <a:gd name="T86" fmla="*/ 51 w 64"/>
                  <a:gd name="T87" fmla="*/ 51 h 101"/>
                  <a:gd name="T88" fmla="*/ 51 w 64"/>
                  <a:gd name="T89" fmla="*/ 38 h 101"/>
                  <a:gd name="T90" fmla="*/ 49 w 64"/>
                  <a:gd name="T91" fmla="*/ 26 h 101"/>
                  <a:gd name="T92" fmla="*/ 46 w 64"/>
                  <a:gd name="T93" fmla="*/ 20 h 101"/>
                  <a:gd name="T94" fmla="*/ 42 w 64"/>
                  <a:gd name="T95" fmla="*/ 15 h 101"/>
                  <a:gd name="T96" fmla="*/ 37 w 64"/>
                  <a:gd name="T97" fmla="*/ 13 h 101"/>
                  <a:gd name="T98" fmla="*/ 32 w 64"/>
                  <a:gd name="T99" fmla="*/ 13 h 101"/>
                  <a:gd name="T100" fmla="*/ 27 w 64"/>
                  <a:gd name="T101" fmla="*/ 13 h 101"/>
                  <a:gd name="T102" fmla="*/ 22 w 64"/>
                  <a:gd name="T103" fmla="*/ 15 h 101"/>
                  <a:gd name="T104" fmla="*/ 18 w 64"/>
                  <a:gd name="T105" fmla="*/ 19 h 101"/>
                  <a:gd name="T106" fmla="*/ 16 w 64"/>
                  <a:gd name="T107" fmla="*/ 26 h 101"/>
                  <a:gd name="T108" fmla="*/ 13 w 64"/>
                  <a:gd name="T109" fmla="*/ 36 h 101"/>
                  <a:gd name="T110" fmla="*/ 12 w 64"/>
                  <a:gd name="T111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1">
                    <a:moveTo>
                      <a:pt x="0" y="51"/>
                    </a:moveTo>
                    <a:lnTo>
                      <a:pt x="1" y="35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6" y="13"/>
                    </a:lnTo>
                    <a:lnTo>
                      <a:pt x="59" y="20"/>
                    </a:lnTo>
                    <a:lnTo>
                      <a:pt x="62" y="28"/>
                    </a:lnTo>
                    <a:lnTo>
                      <a:pt x="63" y="38"/>
                    </a:lnTo>
                    <a:lnTo>
                      <a:pt x="64" y="51"/>
                    </a:lnTo>
                    <a:lnTo>
                      <a:pt x="63" y="66"/>
                    </a:lnTo>
                    <a:lnTo>
                      <a:pt x="61" y="79"/>
                    </a:lnTo>
                    <a:lnTo>
                      <a:pt x="58" y="86"/>
                    </a:lnTo>
                    <a:lnTo>
                      <a:pt x="54" y="91"/>
                    </a:lnTo>
                    <a:lnTo>
                      <a:pt x="49" y="95"/>
                    </a:lnTo>
                    <a:lnTo>
                      <a:pt x="44" y="99"/>
                    </a:lnTo>
                    <a:lnTo>
                      <a:pt x="38" y="100"/>
                    </a:lnTo>
                    <a:lnTo>
                      <a:pt x="32" y="101"/>
                    </a:lnTo>
                    <a:lnTo>
                      <a:pt x="20" y="99"/>
                    </a:lnTo>
                    <a:lnTo>
                      <a:pt x="10" y="91"/>
                    </a:lnTo>
                    <a:lnTo>
                      <a:pt x="5" y="81"/>
                    </a:lnTo>
                    <a:lnTo>
                      <a:pt x="1" y="68"/>
                    </a:lnTo>
                    <a:lnTo>
                      <a:pt x="0" y="51"/>
                    </a:lnTo>
                    <a:close/>
                    <a:moveTo>
                      <a:pt x="12" y="51"/>
                    </a:moveTo>
                    <a:lnTo>
                      <a:pt x="13" y="65"/>
                    </a:lnTo>
                    <a:lnTo>
                      <a:pt x="15" y="75"/>
                    </a:lnTo>
                    <a:lnTo>
                      <a:pt x="18" y="83"/>
                    </a:lnTo>
                    <a:lnTo>
                      <a:pt x="22" y="86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6" y="83"/>
                    </a:lnTo>
                    <a:lnTo>
                      <a:pt x="48" y="75"/>
                    </a:lnTo>
                    <a:lnTo>
                      <a:pt x="51" y="65"/>
                    </a:lnTo>
                    <a:lnTo>
                      <a:pt x="51" y="51"/>
                    </a:lnTo>
                    <a:lnTo>
                      <a:pt x="51" y="38"/>
                    </a:lnTo>
                    <a:lnTo>
                      <a:pt x="49" y="26"/>
                    </a:lnTo>
                    <a:lnTo>
                      <a:pt x="46" y="20"/>
                    </a:lnTo>
                    <a:lnTo>
                      <a:pt x="42" y="15"/>
                    </a:lnTo>
                    <a:lnTo>
                      <a:pt x="37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2" y="15"/>
                    </a:lnTo>
                    <a:lnTo>
                      <a:pt x="18" y="19"/>
                    </a:lnTo>
                    <a:lnTo>
                      <a:pt x="16" y="26"/>
                    </a:lnTo>
                    <a:lnTo>
                      <a:pt x="13" y="3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1" name="Rectangle 580"/>
              <p:cNvSpPr>
                <a:spLocks noChangeArrowheads="1"/>
              </p:cNvSpPr>
              <p:nvPr/>
            </p:nvSpPr>
            <p:spPr bwMode="auto">
              <a:xfrm>
                <a:off x="1311" y="2465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2" name="Freeform 581"/>
              <p:cNvSpPr>
                <a:spLocks noEditPoints="1"/>
              </p:cNvSpPr>
              <p:nvPr/>
            </p:nvSpPr>
            <p:spPr bwMode="auto">
              <a:xfrm>
                <a:off x="1337" y="2382"/>
                <a:ext cx="69" cy="97"/>
              </a:xfrm>
              <a:custGeom>
                <a:avLst/>
                <a:gdLst>
                  <a:gd name="T0" fmla="*/ 45 w 69"/>
                  <a:gd name="T1" fmla="*/ 97 h 97"/>
                  <a:gd name="T2" fmla="*/ 45 w 69"/>
                  <a:gd name="T3" fmla="*/ 73 h 97"/>
                  <a:gd name="T4" fmla="*/ 0 w 69"/>
                  <a:gd name="T5" fmla="*/ 73 h 97"/>
                  <a:gd name="T6" fmla="*/ 0 w 69"/>
                  <a:gd name="T7" fmla="*/ 61 h 97"/>
                  <a:gd name="T8" fmla="*/ 48 w 69"/>
                  <a:gd name="T9" fmla="*/ 0 h 97"/>
                  <a:gd name="T10" fmla="*/ 58 w 69"/>
                  <a:gd name="T11" fmla="*/ 0 h 97"/>
                  <a:gd name="T12" fmla="*/ 58 w 69"/>
                  <a:gd name="T13" fmla="*/ 61 h 97"/>
                  <a:gd name="T14" fmla="*/ 69 w 69"/>
                  <a:gd name="T15" fmla="*/ 61 h 97"/>
                  <a:gd name="T16" fmla="*/ 69 w 69"/>
                  <a:gd name="T17" fmla="*/ 73 h 97"/>
                  <a:gd name="T18" fmla="*/ 58 w 69"/>
                  <a:gd name="T19" fmla="*/ 73 h 97"/>
                  <a:gd name="T20" fmla="*/ 58 w 69"/>
                  <a:gd name="T21" fmla="*/ 97 h 97"/>
                  <a:gd name="T22" fmla="*/ 45 w 69"/>
                  <a:gd name="T23" fmla="*/ 97 h 97"/>
                  <a:gd name="T24" fmla="*/ 45 w 69"/>
                  <a:gd name="T25" fmla="*/ 61 h 97"/>
                  <a:gd name="T26" fmla="*/ 45 w 69"/>
                  <a:gd name="T27" fmla="*/ 23 h 97"/>
                  <a:gd name="T28" fmla="*/ 16 w 69"/>
                  <a:gd name="T29" fmla="*/ 61 h 97"/>
                  <a:gd name="T30" fmla="*/ 45 w 69"/>
                  <a:gd name="T3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97">
                    <a:moveTo>
                      <a:pt x="45" y="97"/>
                    </a:moveTo>
                    <a:lnTo>
                      <a:pt x="45" y="73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61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58" y="73"/>
                    </a:lnTo>
                    <a:lnTo>
                      <a:pt x="58" y="97"/>
                    </a:lnTo>
                    <a:lnTo>
                      <a:pt x="45" y="97"/>
                    </a:lnTo>
                    <a:close/>
                    <a:moveTo>
                      <a:pt x="45" y="61"/>
                    </a:moveTo>
                    <a:lnTo>
                      <a:pt x="45" y="23"/>
                    </a:lnTo>
                    <a:lnTo>
                      <a:pt x="16" y="61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3" name="Line 582"/>
              <p:cNvSpPr>
                <a:spLocks noChangeShapeType="1"/>
              </p:cNvSpPr>
              <p:nvPr/>
            </p:nvSpPr>
            <p:spPr bwMode="auto">
              <a:xfrm>
                <a:off x="149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4" name="Line 583"/>
              <p:cNvSpPr>
                <a:spLocks noChangeShapeType="1"/>
              </p:cNvSpPr>
              <p:nvPr/>
            </p:nvSpPr>
            <p:spPr bwMode="auto">
              <a:xfrm>
                <a:off x="151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5" name="Line 584"/>
              <p:cNvSpPr>
                <a:spLocks noChangeShapeType="1"/>
              </p:cNvSpPr>
              <p:nvPr/>
            </p:nvSpPr>
            <p:spPr bwMode="auto">
              <a:xfrm>
                <a:off x="152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6" name="Line 585"/>
              <p:cNvSpPr>
                <a:spLocks noChangeShapeType="1"/>
              </p:cNvSpPr>
              <p:nvPr/>
            </p:nvSpPr>
            <p:spPr bwMode="auto">
              <a:xfrm>
                <a:off x="154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7" name="Line 586"/>
              <p:cNvSpPr>
                <a:spLocks noChangeShapeType="1"/>
              </p:cNvSpPr>
              <p:nvPr/>
            </p:nvSpPr>
            <p:spPr bwMode="auto">
              <a:xfrm>
                <a:off x="156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8" name="Line 587"/>
              <p:cNvSpPr>
                <a:spLocks noChangeShapeType="1"/>
              </p:cNvSpPr>
              <p:nvPr/>
            </p:nvSpPr>
            <p:spPr bwMode="auto">
              <a:xfrm>
                <a:off x="1580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9" name="Line 588"/>
              <p:cNvSpPr>
                <a:spLocks noChangeShapeType="1"/>
              </p:cNvSpPr>
              <p:nvPr/>
            </p:nvSpPr>
            <p:spPr bwMode="auto">
              <a:xfrm>
                <a:off x="159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0" name="Line 589"/>
              <p:cNvSpPr>
                <a:spLocks noChangeShapeType="1"/>
              </p:cNvSpPr>
              <p:nvPr/>
            </p:nvSpPr>
            <p:spPr bwMode="auto">
              <a:xfrm>
                <a:off x="161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1" name="Line 590"/>
              <p:cNvSpPr>
                <a:spLocks noChangeShapeType="1"/>
              </p:cNvSpPr>
              <p:nvPr/>
            </p:nvSpPr>
            <p:spPr bwMode="auto">
              <a:xfrm>
                <a:off x="163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2" name="Line 591"/>
              <p:cNvSpPr>
                <a:spLocks noChangeShapeType="1"/>
              </p:cNvSpPr>
              <p:nvPr/>
            </p:nvSpPr>
            <p:spPr bwMode="auto">
              <a:xfrm>
                <a:off x="1649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3" name="Line 592"/>
              <p:cNvSpPr>
                <a:spLocks noChangeShapeType="1"/>
              </p:cNvSpPr>
              <p:nvPr/>
            </p:nvSpPr>
            <p:spPr bwMode="auto">
              <a:xfrm>
                <a:off x="166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4" name="Line 593"/>
              <p:cNvSpPr>
                <a:spLocks noChangeShapeType="1"/>
              </p:cNvSpPr>
              <p:nvPr/>
            </p:nvSpPr>
            <p:spPr bwMode="auto">
              <a:xfrm>
                <a:off x="168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5" name="Line 594"/>
              <p:cNvSpPr>
                <a:spLocks noChangeShapeType="1"/>
              </p:cNvSpPr>
              <p:nvPr/>
            </p:nvSpPr>
            <p:spPr bwMode="auto">
              <a:xfrm>
                <a:off x="170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6" name="Line 595"/>
              <p:cNvSpPr>
                <a:spLocks noChangeShapeType="1"/>
              </p:cNvSpPr>
              <p:nvPr/>
            </p:nvSpPr>
            <p:spPr bwMode="auto">
              <a:xfrm>
                <a:off x="1717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7" name="Line 596"/>
              <p:cNvSpPr>
                <a:spLocks noChangeShapeType="1"/>
              </p:cNvSpPr>
              <p:nvPr/>
            </p:nvSpPr>
            <p:spPr bwMode="auto">
              <a:xfrm>
                <a:off x="173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8" name="Line 597"/>
              <p:cNvSpPr>
                <a:spLocks noChangeShapeType="1"/>
              </p:cNvSpPr>
              <p:nvPr/>
            </p:nvSpPr>
            <p:spPr bwMode="auto">
              <a:xfrm>
                <a:off x="175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9" name="Line 598"/>
              <p:cNvSpPr>
                <a:spLocks noChangeShapeType="1"/>
              </p:cNvSpPr>
              <p:nvPr/>
            </p:nvSpPr>
            <p:spPr bwMode="auto">
              <a:xfrm>
                <a:off x="176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0" name="Line 599"/>
              <p:cNvSpPr>
                <a:spLocks noChangeShapeType="1"/>
              </p:cNvSpPr>
              <p:nvPr/>
            </p:nvSpPr>
            <p:spPr bwMode="auto">
              <a:xfrm>
                <a:off x="1786" y="197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1" name="Line 600"/>
              <p:cNvSpPr>
                <a:spLocks noChangeShapeType="1"/>
              </p:cNvSpPr>
              <p:nvPr/>
            </p:nvSpPr>
            <p:spPr bwMode="auto">
              <a:xfrm>
                <a:off x="180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2" name="Line 601"/>
              <p:cNvSpPr>
                <a:spLocks noChangeShapeType="1"/>
              </p:cNvSpPr>
              <p:nvPr/>
            </p:nvSpPr>
            <p:spPr bwMode="auto">
              <a:xfrm>
                <a:off x="181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3" name="Line 602"/>
              <p:cNvSpPr>
                <a:spLocks noChangeShapeType="1"/>
              </p:cNvSpPr>
              <p:nvPr/>
            </p:nvSpPr>
            <p:spPr bwMode="auto">
              <a:xfrm>
                <a:off x="183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4" name="Line 603"/>
              <p:cNvSpPr>
                <a:spLocks noChangeShapeType="1"/>
              </p:cNvSpPr>
              <p:nvPr/>
            </p:nvSpPr>
            <p:spPr bwMode="auto">
              <a:xfrm>
                <a:off x="1854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5" name="Line 604"/>
              <p:cNvSpPr>
                <a:spLocks noChangeShapeType="1"/>
              </p:cNvSpPr>
              <p:nvPr/>
            </p:nvSpPr>
            <p:spPr bwMode="auto">
              <a:xfrm>
                <a:off x="187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6" name="Line 605"/>
              <p:cNvSpPr>
                <a:spLocks noChangeShapeType="1"/>
              </p:cNvSpPr>
              <p:nvPr/>
            </p:nvSpPr>
            <p:spPr bwMode="auto">
              <a:xfrm>
                <a:off x="188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7" name="Line 606"/>
              <p:cNvSpPr>
                <a:spLocks noChangeShapeType="1"/>
              </p:cNvSpPr>
              <p:nvPr/>
            </p:nvSpPr>
            <p:spPr bwMode="auto">
              <a:xfrm>
                <a:off x="190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1228" y="1524"/>
              <a:ext cx="3457" cy="501"/>
              <a:chOff x="1228" y="1524"/>
              <a:chExt cx="3457" cy="501"/>
            </a:xfrm>
          </p:grpSpPr>
          <p:sp>
            <p:nvSpPr>
              <p:cNvPr id="1948" name="Line 608"/>
              <p:cNvSpPr>
                <a:spLocks noChangeShapeType="1"/>
              </p:cNvSpPr>
              <p:nvPr/>
            </p:nvSpPr>
            <p:spPr bwMode="auto">
              <a:xfrm>
                <a:off x="192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9" name="Line 609"/>
              <p:cNvSpPr>
                <a:spLocks noChangeShapeType="1"/>
              </p:cNvSpPr>
              <p:nvPr/>
            </p:nvSpPr>
            <p:spPr bwMode="auto">
              <a:xfrm>
                <a:off x="193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0" name="Line 610"/>
              <p:cNvSpPr>
                <a:spLocks noChangeShapeType="1"/>
              </p:cNvSpPr>
              <p:nvPr/>
            </p:nvSpPr>
            <p:spPr bwMode="auto">
              <a:xfrm>
                <a:off x="195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1" name="Line 611"/>
              <p:cNvSpPr>
                <a:spLocks noChangeShapeType="1"/>
              </p:cNvSpPr>
              <p:nvPr/>
            </p:nvSpPr>
            <p:spPr bwMode="auto">
              <a:xfrm>
                <a:off x="197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2" name="Line 612"/>
              <p:cNvSpPr>
                <a:spLocks noChangeShapeType="1"/>
              </p:cNvSpPr>
              <p:nvPr/>
            </p:nvSpPr>
            <p:spPr bwMode="auto">
              <a:xfrm>
                <a:off x="1991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3" name="Line 613"/>
              <p:cNvSpPr>
                <a:spLocks noChangeShapeType="1"/>
              </p:cNvSpPr>
              <p:nvPr/>
            </p:nvSpPr>
            <p:spPr bwMode="auto">
              <a:xfrm>
                <a:off x="200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4" name="Line 614"/>
              <p:cNvSpPr>
                <a:spLocks noChangeShapeType="1"/>
              </p:cNvSpPr>
              <p:nvPr/>
            </p:nvSpPr>
            <p:spPr bwMode="auto">
              <a:xfrm>
                <a:off x="202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5" name="Line 615"/>
              <p:cNvSpPr>
                <a:spLocks noChangeShapeType="1"/>
              </p:cNvSpPr>
              <p:nvPr/>
            </p:nvSpPr>
            <p:spPr bwMode="auto">
              <a:xfrm>
                <a:off x="204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" name="Line 616"/>
              <p:cNvSpPr>
                <a:spLocks noChangeShapeType="1"/>
              </p:cNvSpPr>
              <p:nvPr/>
            </p:nvSpPr>
            <p:spPr bwMode="auto">
              <a:xfrm>
                <a:off x="2059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" name="Line 617"/>
              <p:cNvSpPr>
                <a:spLocks noChangeShapeType="1"/>
              </p:cNvSpPr>
              <p:nvPr/>
            </p:nvSpPr>
            <p:spPr bwMode="auto">
              <a:xfrm>
                <a:off x="207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8" name="Line 618"/>
              <p:cNvSpPr>
                <a:spLocks noChangeShapeType="1"/>
              </p:cNvSpPr>
              <p:nvPr/>
            </p:nvSpPr>
            <p:spPr bwMode="auto">
              <a:xfrm>
                <a:off x="209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9" name="Line 619"/>
              <p:cNvSpPr>
                <a:spLocks noChangeShapeType="1"/>
              </p:cNvSpPr>
              <p:nvPr/>
            </p:nvSpPr>
            <p:spPr bwMode="auto">
              <a:xfrm>
                <a:off x="2110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0" name="Line 620"/>
              <p:cNvSpPr>
                <a:spLocks noChangeShapeType="1"/>
              </p:cNvSpPr>
              <p:nvPr/>
            </p:nvSpPr>
            <p:spPr bwMode="auto">
              <a:xfrm>
                <a:off x="2128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1" name="Line 621"/>
              <p:cNvSpPr>
                <a:spLocks noChangeShapeType="1"/>
              </p:cNvSpPr>
              <p:nvPr/>
            </p:nvSpPr>
            <p:spPr bwMode="auto">
              <a:xfrm>
                <a:off x="214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2" name="Line 622"/>
              <p:cNvSpPr>
                <a:spLocks noChangeShapeType="1"/>
              </p:cNvSpPr>
              <p:nvPr/>
            </p:nvSpPr>
            <p:spPr bwMode="auto">
              <a:xfrm>
                <a:off x="216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3" name="Line 623"/>
              <p:cNvSpPr>
                <a:spLocks noChangeShapeType="1"/>
              </p:cNvSpPr>
              <p:nvPr/>
            </p:nvSpPr>
            <p:spPr bwMode="auto">
              <a:xfrm>
                <a:off x="217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4" name="Line 624"/>
              <p:cNvSpPr>
                <a:spLocks noChangeShapeType="1"/>
              </p:cNvSpPr>
              <p:nvPr/>
            </p:nvSpPr>
            <p:spPr bwMode="auto">
              <a:xfrm>
                <a:off x="2196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5" name="Line 625"/>
              <p:cNvSpPr>
                <a:spLocks noChangeShapeType="1"/>
              </p:cNvSpPr>
              <p:nvPr/>
            </p:nvSpPr>
            <p:spPr bwMode="auto">
              <a:xfrm>
                <a:off x="221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6" name="Line 626"/>
              <p:cNvSpPr>
                <a:spLocks noChangeShapeType="1"/>
              </p:cNvSpPr>
              <p:nvPr/>
            </p:nvSpPr>
            <p:spPr bwMode="auto">
              <a:xfrm>
                <a:off x="223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7" name="Line 627"/>
              <p:cNvSpPr>
                <a:spLocks noChangeShapeType="1"/>
              </p:cNvSpPr>
              <p:nvPr/>
            </p:nvSpPr>
            <p:spPr bwMode="auto">
              <a:xfrm>
                <a:off x="2247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8" name="Line 628"/>
              <p:cNvSpPr>
                <a:spLocks noChangeShapeType="1"/>
              </p:cNvSpPr>
              <p:nvPr/>
            </p:nvSpPr>
            <p:spPr bwMode="auto">
              <a:xfrm>
                <a:off x="2265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9" name="Line 629"/>
              <p:cNvSpPr>
                <a:spLocks noChangeShapeType="1"/>
              </p:cNvSpPr>
              <p:nvPr/>
            </p:nvSpPr>
            <p:spPr bwMode="auto">
              <a:xfrm>
                <a:off x="228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0" name="Line 630"/>
              <p:cNvSpPr>
                <a:spLocks noChangeShapeType="1"/>
              </p:cNvSpPr>
              <p:nvPr/>
            </p:nvSpPr>
            <p:spPr bwMode="auto">
              <a:xfrm>
                <a:off x="229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1" name="Line 631"/>
              <p:cNvSpPr>
                <a:spLocks noChangeShapeType="1"/>
              </p:cNvSpPr>
              <p:nvPr/>
            </p:nvSpPr>
            <p:spPr bwMode="auto">
              <a:xfrm>
                <a:off x="231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2" name="Line 632"/>
              <p:cNvSpPr>
                <a:spLocks noChangeShapeType="1"/>
              </p:cNvSpPr>
              <p:nvPr/>
            </p:nvSpPr>
            <p:spPr bwMode="auto">
              <a:xfrm>
                <a:off x="2333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3" name="Line 633"/>
              <p:cNvSpPr>
                <a:spLocks noChangeShapeType="1"/>
              </p:cNvSpPr>
              <p:nvPr/>
            </p:nvSpPr>
            <p:spPr bwMode="auto">
              <a:xfrm>
                <a:off x="235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4" name="Line 634"/>
              <p:cNvSpPr>
                <a:spLocks noChangeShapeType="1"/>
              </p:cNvSpPr>
              <p:nvPr/>
            </p:nvSpPr>
            <p:spPr bwMode="auto">
              <a:xfrm>
                <a:off x="236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5" name="Line 635"/>
              <p:cNvSpPr>
                <a:spLocks noChangeShapeType="1"/>
              </p:cNvSpPr>
              <p:nvPr/>
            </p:nvSpPr>
            <p:spPr bwMode="auto">
              <a:xfrm>
                <a:off x="2384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6" name="Line 636"/>
              <p:cNvSpPr>
                <a:spLocks noChangeShapeType="1"/>
              </p:cNvSpPr>
              <p:nvPr/>
            </p:nvSpPr>
            <p:spPr bwMode="auto">
              <a:xfrm>
                <a:off x="240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7" name="Line 637"/>
              <p:cNvSpPr>
                <a:spLocks noChangeShapeType="1"/>
              </p:cNvSpPr>
              <p:nvPr/>
            </p:nvSpPr>
            <p:spPr bwMode="auto">
              <a:xfrm>
                <a:off x="241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8" name="Line 638"/>
              <p:cNvSpPr>
                <a:spLocks noChangeShapeType="1"/>
              </p:cNvSpPr>
              <p:nvPr/>
            </p:nvSpPr>
            <p:spPr bwMode="auto">
              <a:xfrm>
                <a:off x="2435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9" name="Line 639"/>
              <p:cNvSpPr>
                <a:spLocks noChangeShapeType="1"/>
              </p:cNvSpPr>
              <p:nvPr/>
            </p:nvSpPr>
            <p:spPr bwMode="auto">
              <a:xfrm>
                <a:off x="245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0" name="Line 640"/>
              <p:cNvSpPr>
                <a:spLocks noChangeShapeType="1"/>
              </p:cNvSpPr>
              <p:nvPr/>
            </p:nvSpPr>
            <p:spPr bwMode="auto">
              <a:xfrm>
                <a:off x="2470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1" name="Line 641"/>
              <p:cNvSpPr>
                <a:spLocks noChangeShapeType="1"/>
              </p:cNvSpPr>
              <p:nvPr/>
            </p:nvSpPr>
            <p:spPr bwMode="auto">
              <a:xfrm>
                <a:off x="248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2" name="Line 642"/>
              <p:cNvSpPr>
                <a:spLocks noChangeShapeType="1"/>
              </p:cNvSpPr>
              <p:nvPr/>
            </p:nvSpPr>
            <p:spPr bwMode="auto">
              <a:xfrm>
                <a:off x="250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3" name="Line 643"/>
              <p:cNvSpPr>
                <a:spLocks noChangeShapeType="1"/>
              </p:cNvSpPr>
              <p:nvPr/>
            </p:nvSpPr>
            <p:spPr bwMode="auto">
              <a:xfrm>
                <a:off x="2521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4" name="Line 644"/>
              <p:cNvSpPr>
                <a:spLocks noChangeShapeType="1"/>
              </p:cNvSpPr>
              <p:nvPr/>
            </p:nvSpPr>
            <p:spPr bwMode="auto">
              <a:xfrm>
                <a:off x="2539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5" name="Line 645"/>
              <p:cNvSpPr>
                <a:spLocks noChangeShapeType="1"/>
              </p:cNvSpPr>
              <p:nvPr/>
            </p:nvSpPr>
            <p:spPr bwMode="auto">
              <a:xfrm>
                <a:off x="255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6" name="Line 646"/>
              <p:cNvSpPr>
                <a:spLocks noChangeShapeType="1"/>
              </p:cNvSpPr>
              <p:nvPr/>
            </p:nvSpPr>
            <p:spPr bwMode="auto">
              <a:xfrm>
                <a:off x="2572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7" name="Line 647"/>
              <p:cNvSpPr>
                <a:spLocks noChangeShapeType="1"/>
              </p:cNvSpPr>
              <p:nvPr/>
            </p:nvSpPr>
            <p:spPr bwMode="auto">
              <a:xfrm>
                <a:off x="259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8" name="Line 648"/>
              <p:cNvSpPr>
                <a:spLocks noChangeShapeType="1"/>
              </p:cNvSpPr>
              <p:nvPr/>
            </p:nvSpPr>
            <p:spPr bwMode="auto">
              <a:xfrm>
                <a:off x="2607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9" name="Line 649"/>
              <p:cNvSpPr>
                <a:spLocks noChangeShapeType="1"/>
              </p:cNvSpPr>
              <p:nvPr/>
            </p:nvSpPr>
            <p:spPr bwMode="auto">
              <a:xfrm>
                <a:off x="2623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0" name="Line 650"/>
              <p:cNvSpPr>
                <a:spLocks noChangeShapeType="1"/>
              </p:cNvSpPr>
              <p:nvPr/>
            </p:nvSpPr>
            <p:spPr bwMode="auto">
              <a:xfrm>
                <a:off x="264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1" name="Line 651"/>
              <p:cNvSpPr>
                <a:spLocks noChangeShapeType="1"/>
              </p:cNvSpPr>
              <p:nvPr/>
            </p:nvSpPr>
            <p:spPr bwMode="auto">
              <a:xfrm>
                <a:off x="2658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2" name="Line 652"/>
              <p:cNvSpPr>
                <a:spLocks noChangeShapeType="1"/>
              </p:cNvSpPr>
              <p:nvPr/>
            </p:nvSpPr>
            <p:spPr bwMode="auto">
              <a:xfrm>
                <a:off x="2676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3" name="Line 653"/>
              <p:cNvSpPr>
                <a:spLocks noChangeShapeType="1"/>
              </p:cNvSpPr>
              <p:nvPr/>
            </p:nvSpPr>
            <p:spPr bwMode="auto">
              <a:xfrm>
                <a:off x="269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4" name="Line 654"/>
              <p:cNvSpPr>
                <a:spLocks noChangeShapeType="1"/>
              </p:cNvSpPr>
              <p:nvPr/>
            </p:nvSpPr>
            <p:spPr bwMode="auto">
              <a:xfrm>
                <a:off x="2709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5" name="Line 655"/>
              <p:cNvSpPr>
                <a:spLocks noChangeShapeType="1"/>
              </p:cNvSpPr>
              <p:nvPr/>
            </p:nvSpPr>
            <p:spPr bwMode="auto">
              <a:xfrm>
                <a:off x="272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6" name="Line 656"/>
              <p:cNvSpPr>
                <a:spLocks noChangeShapeType="1"/>
              </p:cNvSpPr>
              <p:nvPr/>
            </p:nvSpPr>
            <p:spPr bwMode="auto">
              <a:xfrm>
                <a:off x="2744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7" name="Line 657"/>
              <p:cNvSpPr>
                <a:spLocks noChangeShapeType="1"/>
              </p:cNvSpPr>
              <p:nvPr/>
            </p:nvSpPr>
            <p:spPr bwMode="auto">
              <a:xfrm>
                <a:off x="2760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8" name="Line 658"/>
              <p:cNvSpPr>
                <a:spLocks noChangeShapeType="1"/>
              </p:cNvSpPr>
              <p:nvPr/>
            </p:nvSpPr>
            <p:spPr bwMode="auto">
              <a:xfrm>
                <a:off x="277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9" name="Line 659"/>
              <p:cNvSpPr>
                <a:spLocks noChangeShapeType="1"/>
              </p:cNvSpPr>
              <p:nvPr/>
            </p:nvSpPr>
            <p:spPr bwMode="auto">
              <a:xfrm>
                <a:off x="2795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0" name="Line 660"/>
              <p:cNvSpPr>
                <a:spLocks noChangeShapeType="1"/>
              </p:cNvSpPr>
              <p:nvPr/>
            </p:nvSpPr>
            <p:spPr bwMode="auto">
              <a:xfrm>
                <a:off x="2813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1" name="Line 661"/>
              <p:cNvSpPr>
                <a:spLocks noChangeShapeType="1"/>
              </p:cNvSpPr>
              <p:nvPr/>
            </p:nvSpPr>
            <p:spPr bwMode="auto">
              <a:xfrm>
                <a:off x="282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2" name="Line 662"/>
              <p:cNvSpPr>
                <a:spLocks noChangeShapeType="1"/>
              </p:cNvSpPr>
              <p:nvPr/>
            </p:nvSpPr>
            <p:spPr bwMode="auto">
              <a:xfrm>
                <a:off x="2846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3" name="Line 663"/>
              <p:cNvSpPr>
                <a:spLocks noChangeShapeType="1"/>
              </p:cNvSpPr>
              <p:nvPr/>
            </p:nvSpPr>
            <p:spPr bwMode="auto">
              <a:xfrm>
                <a:off x="286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4" name="Line 664"/>
              <p:cNvSpPr>
                <a:spLocks noChangeShapeType="1"/>
              </p:cNvSpPr>
              <p:nvPr/>
            </p:nvSpPr>
            <p:spPr bwMode="auto">
              <a:xfrm>
                <a:off x="2881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5" name="Line 665"/>
              <p:cNvSpPr>
                <a:spLocks noChangeShapeType="1"/>
              </p:cNvSpPr>
              <p:nvPr/>
            </p:nvSpPr>
            <p:spPr bwMode="auto">
              <a:xfrm>
                <a:off x="2897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6" name="Line 666"/>
              <p:cNvSpPr>
                <a:spLocks noChangeShapeType="1"/>
              </p:cNvSpPr>
              <p:nvPr/>
            </p:nvSpPr>
            <p:spPr bwMode="auto">
              <a:xfrm>
                <a:off x="291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7" name="Line 667"/>
              <p:cNvSpPr>
                <a:spLocks noChangeShapeType="1"/>
              </p:cNvSpPr>
              <p:nvPr/>
            </p:nvSpPr>
            <p:spPr bwMode="auto">
              <a:xfrm>
                <a:off x="2932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8" name="Line 668"/>
              <p:cNvSpPr>
                <a:spLocks noChangeShapeType="1"/>
              </p:cNvSpPr>
              <p:nvPr/>
            </p:nvSpPr>
            <p:spPr bwMode="auto">
              <a:xfrm>
                <a:off x="2950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9" name="Line 669"/>
              <p:cNvSpPr>
                <a:spLocks noChangeShapeType="1"/>
              </p:cNvSpPr>
              <p:nvPr/>
            </p:nvSpPr>
            <p:spPr bwMode="auto">
              <a:xfrm>
                <a:off x="296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0" name="Line 670"/>
              <p:cNvSpPr>
                <a:spLocks noChangeShapeType="1"/>
              </p:cNvSpPr>
              <p:nvPr/>
            </p:nvSpPr>
            <p:spPr bwMode="auto">
              <a:xfrm>
                <a:off x="2983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1" name="Line 671"/>
              <p:cNvSpPr>
                <a:spLocks noChangeShapeType="1"/>
              </p:cNvSpPr>
              <p:nvPr/>
            </p:nvSpPr>
            <p:spPr bwMode="auto">
              <a:xfrm>
                <a:off x="300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2" name="Line 672"/>
              <p:cNvSpPr>
                <a:spLocks noChangeShapeType="1"/>
              </p:cNvSpPr>
              <p:nvPr/>
            </p:nvSpPr>
            <p:spPr bwMode="auto">
              <a:xfrm>
                <a:off x="3018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3" name="Line 673"/>
              <p:cNvSpPr>
                <a:spLocks noChangeShapeType="1"/>
              </p:cNvSpPr>
              <p:nvPr/>
            </p:nvSpPr>
            <p:spPr bwMode="auto">
              <a:xfrm>
                <a:off x="3034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4" name="Line 674"/>
              <p:cNvSpPr>
                <a:spLocks noChangeShapeType="1"/>
              </p:cNvSpPr>
              <p:nvPr/>
            </p:nvSpPr>
            <p:spPr bwMode="auto">
              <a:xfrm>
                <a:off x="305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5" name="Line 675"/>
              <p:cNvSpPr>
                <a:spLocks noChangeShapeType="1"/>
              </p:cNvSpPr>
              <p:nvPr/>
            </p:nvSpPr>
            <p:spPr bwMode="auto">
              <a:xfrm>
                <a:off x="306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6" name="Line 676"/>
              <p:cNvSpPr>
                <a:spLocks noChangeShapeType="1"/>
              </p:cNvSpPr>
              <p:nvPr/>
            </p:nvSpPr>
            <p:spPr bwMode="auto">
              <a:xfrm>
                <a:off x="3087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7" name="Line 677"/>
              <p:cNvSpPr>
                <a:spLocks noChangeShapeType="1"/>
              </p:cNvSpPr>
              <p:nvPr/>
            </p:nvSpPr>
            <p:spPr bwMode="auto">
              <a:xfrm>
                <a:off x="310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8" name="Line 678"/>
              <p:cNvSpPr>
                <a:spLocks noChangeShapeType="1"/>
              </p:cNvSpPr>
              <p:nvPr/>
            </p:nvSpPr>
            <p:spPr bwMode="auto">
              <a:xfrm>
                <a:off x="3120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9" name="Line 679"/>
              <p:cNvSpPr>
                <a:spLocks noChangeShapeType="1"/>
              </p:cNvSpPr>
              <p:nvPr/>
            </p:nvSpPr>
            <p:spPr bwMode="auto">
              <a:xfrm>
                <a:off x="313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0" name="Line 680"/>
              <p:cNvSpPr>
                <a:spLocks noChangeShapeType="1"/>
              </p:cNvSpPr>
              <p:nvPr/>
            </p:nvSpPr>
            <p:spPr bwMode="auto">
              <a:xfrm>
                <a:off x="3155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1" name="Line 681"/>
              <p:cNvSpPr>
                <a:spLocks noChangeShapeType="1"/>
              </p:cNvSpPr>
              <p:nvPr/>
            </p:nvSpPr>
            <p:spPr bwMode="auto">
              <a:xfrm>
                <a:off x="3171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2" name="Line 682"/>
              <p:cNvSpPr>
                <a:spLocks noChangeShapeType="1"/>
              </p:cNvSpPr>
              <p:nvPr/>
            </p:nvSpPr>
            <p:spPr bwMode="auto">
              <a:xfrm>
                <a:off x="318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3" name="Line 683"/>
              <p:cNvSpPr>
                <a:spLocks noChangeShapeType="1"/>
              </p:cNvSpPr>
              <p:nvPr/>
            </p:nvSpPr>
            <p:spPr bwMode="auto">
              <a:xfrm>
                <a:off x="320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4" name="Line 684"/>
              <p:cNvSpPr>
                <a:spLocks noChangeShapeType="1"/>
              </p:cNvSpPr>
              <p:nvPr/>
            </p:nvSpPr>
            <p:spPr bwMode="auto">
              <a:xfrm>
                <a:off x="3224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5" name="Line 685"/>
              <p:cNvSpPr>
                <a:spLocks noChangeShapeType="1"/>
              </p:cNvSpPr>
              <p:nvPr/>
            </p:nvSpPr>
            <p:spPr bwMode="auto">
              <a:xfrm>
                <a:off x="324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6" name="Line 686"/>
              <p:cNvSpPr>
                <a:spLocks noChangeShapeType="1"/>
              </p:cNvSpPr>
              <p:nvPr/>
            </p:nvSpPr>
            <p:spPr bwMode="auto">
              <a:xfrm>
                <a:off x="325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7" name="Line 687"/>
              <p:cNvSpPr>
                <a:spLocks noChangeShapeType="1"/>
              </p:cNvSpPr>
              <p:nvPr/>
            </p:nvSpPr>
            <p:spPr bwMode="auto">
              <a:xfrm>
                <a:off x="327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8" name="Line 688"/>
              <p:cNvSpPr>
                <a:spLocks noChangeShapeType="1"/>
              </p:cNvSpPr>
              <p:nvPr/>
            </p:nvSpPr>
            <p:spPr bwMode="auto">
              <a:xfrm>
                <a:off x="329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9" name="Line 689"/>
              <p:cNvSpPr>
                <a:spLocks noChangeShapeType="1"/>
              </p:cNvSpPr>
              <p:nvPr/>
            </p:nvSpPr>
            <p:spPr bwMode="auto">
              <a:xfrm>
                <a:off x="3308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0" name="Line 690"/>
              <p:cNvSpPr>
                <a:spLocks noChangeShapeType="1"/>
              </p:cNvSpPr>
              <p:nvPr/>
            </p:nvSpPr>
            <p:spPr bwMode="auto">
              <a:xfrm>
                <a:off x="332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1" name="Line 691"/>
              <p:cNvSpPr>
                <a:spLocks noChangeShapeType="1"/>
              </p:cNvSpPr>
              <p:nvPr/>
            </p:nvSpPr>
            <p:spPr bwMode="auto">
              <a:xfrm>
                <a:off x="334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2" name="Line 692"/>
              <p:cNvSpPr>
                <a:spLocks noChangeShapeType="1"/>
              </p:cNvSpPr>
              <p:nvPr/>
            </p:nvSpPr>
            <p:spPr bwMode="auto">
              <a:xfrm>
                <a:off x="3361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3" name="Line 693"/>
              <p:cNvSpPr>
                <a:spLocks noChangeShapeType="1"/>
              </p:cNvSpPr>
              <p:nvPr/>
            </p:nvSpPr>
            <p:spPr bwMode="auto">
              <a:xfrm>
                <a:off x="337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4" name="Line 694"/>
              <p:cNvSpPr>
                <a:spLocks noChangeShapeType="1"/>
              </p:cNvSpPr>
              <p:nvPr/>
            </p:nvSpPr>
            <p:spPr bwMode="auto">
              <a:xfrm>
                <a:off x="339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5" name="Line 695"/>
              <p:cNvSpPr>
                <a:spLocks noChangeShapeType="1"/>
              </p:cNvSpPr>
              <p:nvPr/>
            </p:nvSpPr>
            <p:spPr bwMode="auto">
              <a:xfrm>
                <a:off x="341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6" name="Line 696"/>
              <p:cNvSpPr>
                <a:spLocks noChangeShapeType="1"/>
              </p:cNvSpPr>
              <p:nvPr/>
            </p:nvSpPr>
            <p:spPr bwMode="auto">
              <a:xfrm>
                <a:off x="3429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7" name="Line 697"/>
              <p:cNvSpPr>
                <a:spLocks noChangeShapeType="1"/>
              </p:cNvSpPr>
              <p:nvPr/>
            </p:nvSpPr>
            <p:spPr bwMode="auto">
              <a:xfrm>
                <a:off x="3445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8" name="Line 698"/>
              <p:cNvSpPr>
                <a:spLocks noChangeShapeType="1"/>
              </p:cNvSpPr>
              <p:nvPr/>
            </p:nvSpPr>
            <p:spPr bwMode="auto">
              <a:xfrm>
                <a:off x="346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9" name="Line 699"/>
              <p:cNvSpPr>
                <a:spLocks noChangeShapeType="1"/>
              </p:cNvSpPr>
              <p:nvPr/>
            </p:nvSpPr>
            <p:spPr bwMode="auto">
              <a:xfrm>
                <a:off x="348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0" name="Line 700"/>
              <p:cNvSpPr>
                <a:spLocks noChangeShapeType="1"/>
              </p:cNvSpPr>
              <p:nvPr/>
            </p:nvSpPr>
            <p:spPr bwMode="auto">
              <a:xfrm>
                <a:off x="3498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1" name="Line 701"/>
              <p:cNvSpPr>
                <a:spLocks noChangeShapeType="1"/>
              </p:cNvSpPr>
              <p:nvPr/>
            </p:nvSpPr>
            <p:spPr bwMode="auto">
              <a:xfrm>
                <a:off x="351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2" name="Line 702"/>
              <p:cNvSpPr>
                <a:spLocks noChangeShapeType="1"/>
              </p:cNvSpPr>
              <p:nvPr/>
            </p:nvSpPr>
            <p:spPr bwMode="auto">
              <a:xfrm>
                <a:off x="353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3" name="Line 703"/>
              <p:cNvSpPr>
                <a:spLocks noChangeShapeType="1"/>
              </p:cNvSpPr>
              <p:nvPr/>
            </p:nvSpPr>
            <p:spPr bwMode="auto">
              <a:xfrm>
                <a:off x="354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4" name="Line 704"/>
              <p:cNvSpPr>
                <a:spLocks noChangeShapeType="1"/>
              </p:cNvSpPr>
              <p:nvPr/>
            </p:nvSpPr>
            <p:spPr bwMode="auto">
              <a:xfrm>
                <a:off x="3566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5" name="Line 705"/>
              <p:cNvSpPr>
                <a:spLocks noChangeShapeType="1"/>
              </p:cNvSpPr>
              <p:nvPr/>
            </p:nvSpPr>
            <p:spPr bwMode="auto">
              <a:xfrm>
                <a:off x="358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6" name="Line 706"/>
              <p:cNvSpPr>
                <a:spLocks noChangeShapeType="1"/>
              </p:cNvSpPr>
              <p:nvPr/>
            </p:nvSpPr>
            <p:spPr bwMode="auto">
              <a:xfrm>
                <a:off x="360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7" name="Line 707"/>
              <p:cNvSpPr>
                <a:spLocks noChangeShapeType="1"/>
              </p:cNvSpPr>
              <p:nvPr/>
            </p:nvSpPr>
            <p:spPr bwMode="auto">
              <a:xfrm>
                <a:off x="361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8" name="Line 708"/>
              <p:cNvSpPr>
                <a:spLocks noChangeShapeType="1"/>
              </p:cNvSpPr>
              <p:nvPr/>
            </p:nvSpPr>
            <p:spPr bwMode="auto">
              <a:xfrm>
                <a:off x="3635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9" name="Line 709"/>
              <p:cNvSpPr>
                <a:spLocks noChangeShapeType="1"/>
              </p:cNvSpPr>
              <p:nvPr/>
            </p:nvSpPr>
            <p:spPr bwMode="auto">
              <a:xfrm>
                <a:off x="365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0" name="Line 710"/>
              <p:cNvSpPr>
                <a:spLocks noChangeShapeType="1"/>
              </p:cNvSpPr>
              <p:nvPr/>
            </p:nvSpPr>
            <p:spPr bwMode="auto">
              <a:xfrm>
                <a:off x="366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" name="Line 711"/>
              <p:cNvSpPr>
                <a:spLocks noChangeShapeType="1"/>
              </p:cNvSpPr>
              <p:nvPr/>
            </p:nvSpPr>
            <p:spPr bwMode="auto">
              <a:xfrm>
                <a:off x="368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2" name="Line 712"/>
              <p:cNvSpPr>
                <a:spLocks noChangeShapeType="1"/>
              </p:cNvSpPr>
              <p:nvPr/>
            </p:nvSpPr>
            <p:spPr bwMode="auto">
              <a:xfrm>
                <a:off x="3703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3" name="Line 713"/>
              <p:cNvSpPr>
                <a:spLocks noChangeShapeType="1"/>
              </p:cNvSpPr>
              <p:nvPr/>
            </p:nvSpPr>
            <p:spPr bwMode="auto">
              <a:xfrm>
                <a:off x="371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4" name="Line 714"/>
              <p:cNvSpPr>
                <a:spLocks noChangeShapeType="1"/>
              </p:cNvSpPr>
              <p:nvPr/>
            </p:nvSpPr>
            <p:spPr bwMode="auto">
              <a:xfrm>
                <a:off x="373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5" name="Line 715"/>
              <p:cNvSpPr>
                <a:spLocks noChangeShapeType="1"/>
              </p:cNvSpPr>
              <p:nvPr/>
            </p:nvSpPr>
            <p:spPr bwMode="auto">
              <a:xfrm>
                <a:off x="375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6" name="Line 716"/>
              <p:cNvSpPr>
                <a:spLocks noChangeShapeType="1"/>
              </p:cNvSpPr>
              <p:nvPr/>
            </p:nvSpPr>
            <p:spPr bwMode="auto">
              <a:xfrm>
                <a:off x="3772" y="197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7" name="Line 717"/>
              <p:cNvSpPr>
                <a:spLocks noChangeShapeType="1"/>
              </p:cNvSpPr>
              <p:nvPr/>
            </p:nvSpPr>
            <p:spPr bwMode="auto">
              <a:xfrm>
                <a:off x="378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8" name="Line 718"/>
              <p:cNvSpPr>
                <a:spLocks noChangeShapeType="1"/>
              </p:cNvSpPr>
              <p:nvPr/>
            </p:nvSpPr>
            <p:spPr bwMode="auto">
              <a:xfrm>
                <a:off x="380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9" name="Line 719"/>
              <p:cNvSpPr>
                <a:spLocks noChangeShapeType="1"/>
              </p:cNvSpPr>
              <p:nvPr/>
            </p:nvSpPr>
            <p:spPr bwMode="auto">
              <a:xfrm>
                <a:off x="382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0" name="Line 720"/>
              <p:cNvSpPr>
                <a:spLocks noChangeShapeType="1"/>
              </p:cNvSpPr>
              <p:nvPr/>
            </p:nvSpPr>
            <p:spPr bwMode="auto">
              <a:xfrm>
                <a:off x="3840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1" name="Line 721"/>
              <p:cNvSpPr>
                <a:spLocks noChangeShapeType="1"/>
              </p:cNvSpPr>
              <p:nvPr/>
            </p:nvSpPr>
            <p:spPr bwMode="auto">
              <a:xfrm>
                <a:off x="385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2" name="Line 722"/>
              <p:cNvSpPr>
                <a:spLocks noChangeShapeType="1"/>
              </p:cNvSpPr>
              <p:nvPr/>
            </p:nvSpPr>
            <p:spPr bwMode="auto">
              <a:xfrm>
                <a:off x="387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3" name="Line 723"/>
              <p:cNvSpPr>
                <a:spLocks noChangeShapeType="1"/>
              </p:cNvSpPr>
              <p:nvPr/>
            </p:nvSpPr>
            <p:spPr bwMode="auto">
              <a:xfrm>
                <a:off x="389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4" name="Line 724"/>
              <p:cNvSpPr>
                <a:spLocks noChangeShapeType="1"/>
              </p:cNvSpPr>
              <p:nvPr/>
            </p:nvSpPr>
            <p:spPr bwMode="auto">
              <a:xfrm>
                <a:off x="3908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5" name="Line 725"/>
              <p:cNvSpPr>
                <a:spLocks noChangeShapeType="1"/>
              </p:cNvSpPr>
              <p:nvPr/>
            </p:nvSpPr>
            <p:spPr bwMode="auto">
              <a:xfrm>
                <a:off x="392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6" name="Line 726"/>
              <p:cNvSpPr>
                <a:spLocks noChangeShapeType="1"/>
              </p:cNvSpPr>
              <p:nvPr/>
            </p:nvSpPr>
            <p:spPr bwMode="auto">
              <a:xfrm>
                <a:off x="394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7" name="Line 727"/>
              <p:cNvSpPr>
                <a:spLocks noChangeShapeType="1"/>
              </p:cNvSpPr>
              <p:nvPr/>
            </p:nvSpPr>
            <p:spPr bwMode="auto">
              <a:xfrm>
                <a:off x="396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8" name="Line 728"/>
              <p:cNvSpPr>
                <a:spLocks noChangeShapeType="1"/>
              </p:cNvSpPr>
              <p:nvPr/>
            </p:nvSpPr>
            <p:spPr bwMode="auto">
              <a:xfrm>
                <a:off x="3977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9" name="Line 729"/>
              <p:cNvSpPr>
                <a:spLocks noChangeShapeType="1"/>
              </p:cNvSpPr>
              <p:nvPr/>
            </p:nvSpPr>
            <p:spPr bwMode="auto">
              <a:xfrm>
                <a:off x="399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0" name="Line 730"/>
              <p:cNvSpPr>
                <a:spLocks noChangeShapeType="1"/>
              </p:cNvSpPr>
              <p:nvPr/>
            </p:nvSpPr>
            <p:spPr bwMode="auto">
              <a:xfrm>
                <a:off x="401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1" name="Line 731"/>
              <p:cNvSpPr>
                <a:spLocks noChangeShapeType="1"/>
              </p:cNvSpPr>
              <p:nvPr/>
            </p:nvSpPr>
            <p:spPr bwMode="auto">
              <a:xfrm>
                <a:off x="402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2" name="Line 732"/>
              <p:cNvSpPr>
                <a:spLocks noChangeShapeType="1"/>
              </p:cNvSpPr>
              <p:nvPr/>
            </p:nvSpPr>
            <p:spPr bwMode="auto">
              <a:xfrm>
                <a:off x="4045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3" name="Line 733"/>
              <p:cNvSpPr>
                <a:spLocks noChangeShapeType="1"/>
              </p:cNvSpPr>
              <p:nvPr/>
            </p:nvSpPr>
            <p:spPr bwMode="auto">
              <a:xfrm>
                <a:off x="406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4" name="Line 734"/>
              <p:cNvSpPr>
                <a:spLocks noChangeShapeType="1"/>
              </p:cNvSpPr>
              <p:nvPr/>
            </p:nvSpPr>
            <p:spPr bwMode="auto">
              <a:xfrm>
                <a:off x="407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5" name="Line 735"/>
              <p:cNvSpPr>
                <a:spLocks noChangeShapeType="1"/>
              </p:cNvSpPr>
              <p:nvPr/>
            </p:nvSpPr>
            <p:spPr bwMode="auto">
              <a:xfrm>
                <a:off x="409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6" name="Line 736"/>
              <p:cNvSpPr>
                <a:spLocks noChangeShapeType="1"/>
              </p:cNvSpPr>
              <p:nvPr/>
            </p:nvSpPr>
            <p:spPr bwMode="auto">
              <a:xfrm>
                <a:off x="4114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7" name="Line 737"/>
              <p:cNvSpPr>
                <a:spLocks noChangeShapeType="1"/>
              </p:cNvSpPr>
              <p:nvPr/>
            </p:nvSpPr>
            <p:spPr bwMode="auto">
              <a:xfrm>
                <a:off x="413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8" name="Line 738"/>
              <p:cNvSpPr>
                <a:spLocks noChangeShapeType="1"/>
              </p:cNvSpPr>
              <p:nvPr/>
            </p:nvSpPr>
            <p:spPr bwMode="auto">
              <a:xfrm>
                <a:off x="414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9" name="Line 739"/>
              <p:cNvSpPr>
                <a:spLocks noChangeShapeType="1"/>
              </p:cNvSpPr>
              <p:nvPr/>
            </p:nvSpPr>
            <p:spPr bwMode="auto">
              <a:xfrm>
                <a:off x="416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0" name="Line 740"/>
              <p:cNvSpPr>
                <a:spLocks noChangeShapeType="1"/>
              </p:cNvSpPr>
              <p:nvPr/>
            </p:nvSpPr>
            <p:spPr bwMode="auto">
              <a:xfrm>
                <a:off x="418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1" name="Line 741"/>
              <p:cNvSpPr>
                <a:spLocks noChangeShapeType="1"/>
              </p:cNvSpPr>
              <p:nvPr/>
            </p:nvSpPr>
            <p:spPr bwMode="auto">
              <a:xfrm>
                <a:off x="419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2" name="Line 742"/>
              <p:cNvSpPr>
                <a:spLocks noChangeShapeType="1"/>
              </p:cNvSpPr>
              <p:nvPr/>
            </p:nvSpPr>
            <p:spPr bwMode="auto">
              <a:xfrm>
                <a:off x="421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3" name="Line 743"/>
              <p:cNvSpPr>
                <a:spLocks noChangeShapeType="1"/>
              </p:cNvSpPr>
              <p:nvPr/>
            </p:nvSpPr>
            <p:spPr bwMode="auto">
              <a:xfrm>
                <a:off x="4233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4" name="Line 744"/>
              <p:cNvSpPr>
                <a:spLocks noChangeShapeType="1"/>
              </p:cNvSpPr>
              <p:nvPr/>
            </p:nvSpPr>
            <p:spPr bwMode="auto">
              <a:xfrm>
                <a:off x="4251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5" name="Line 745"/>
              <p:cNvSpPr>
                <a:spLocks noChangeShapeType="1"/>
              </p:cNvSpPr>
              <p:nvPr/>
            </p:nvSpPr>
            <p:spPr bwMode="auto">
              <a:xfrm>
                <a:off x="426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6" name="Line 746"/>
              <p:cNvSpPr>
                <a:spLocks noChangeShapeType="1"/>
              </p:cNvSpPr>
              <p:nvPr/>
            </p:nvSpPr>
            <p:spPr bwMode="auto">
              <a:xfrm>
                <a:off x="4285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7" name="Line 747"/>
              <p:cNvSpPr>
                <a:spLocks noChangeShapeType="1"/>
              </p:cNvSpPr>
              <p:nvPr/>
            </p:nvSpPr>
            <p:spPr bwMode="auto">
              <a:xfrm>
                <a:off x="4302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8" name="Line 748"/>
              <p:cNvSpPr>
                <a:spLocks noChangeShapeType="1"/>
              </p:cNvSpPr>
              <p:nvPr/>
            </p:nvSpPr>
            <p:spPr bwMode="auto">
              <a:xfrm>
                <a:off x="4319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9" name="Line 749"/>
              <p:cNvSpPr>
                <a:spLocks noChangeShapeType="1"/>
              </p:cNvSpPr>
              <p:nvPr/>
            </p:nvSpPr>
            <p:spPr bwMode="auto">
              <a:xfrm>
                <a:off x="433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0" name="Line 750"/>
              <p:cNvSpPr>
                <a:spLocks noChangeShapeType="1"/>
              </p:cNvSpPr>
              <p:nvPr/>
            </p:nvSpPr>
            <p:spPr bwMode="auto">
              <a:xfrm>
                <a:off x="435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1" name="Line 751"/>
              <p:cNvSpPr>
                <a:spLocks noChangeShapeType="1"/>
              </p:cNvSpPr>
              <p:nvPr/>
            </p:nvSpPr>
            <p:spPr bwMode="auto">
              <a:xfrm>
                <a:off x="4370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2" name="Line 752"/>
              <p:cNvSpPr>
                <a:spLocks noChangeShapeType="1"/>
              </p:cNvSpPr>
              <p:nvPr/>
            </p:nvSpPr>
            <p:spPr bwMode="auto">
              <a:xfrm>
                <a:off x="4388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3" name="Line 753"/>
              <p:cNvSpPr>
                <a:spLocks noChangeShapeType="1"/>
              </p:cNvSpPr>
              <p:nvPr/>
            </p:nvSpPr>
            <p:spPr bwMode="auto">
              <a:xfrm>
                <a:off x="4404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4" name="Line 754"/>
              <p:cNvSpPr>
                <a:spLocks noChangeShapeType="1"/>
              </p:cNvSpPr>
              <p:nvPr/>
            </p:nvSpPr>
            <p:spPr bwMode="auto">
              <a:xfrm>
                <a:off x="4421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5" name="Line 755"/>
              <p:cNvSpPr>
                <a:spLocks noChangeShapeType="1"/>
              </p:cNvSpPr>
              <p:nvPr/>
            </p:nvSpPr>
            <p:spPr bwMode="auto">
              <a:xfrm>
                <a:off x="4439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6" name="Line 756"/>
              <p:cNvSpPr>
                <a:spLocks noChangeShapeType="1"/>
              </p:cNvSpPr>
              <p:nvPr/>
            </p:nvSpPr>
            <p:spPr bwMode="auto">
              <a:xfrm>
                <a:off x="4456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7" name="Line 757"/>
              <p:cNvSpPr>
                <a:spLocks noChangeShapeType="1"/>
              </p:cNvSpPr>
              <p:nvPr/>
            </p:nvSpPr>
            <p:spPr bwMode="auto">
              <a:xfrm>
                <a:off x="4473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8" name="Line 758"/>
              <p:cNvSpPr>
                <a:spLocks noChangeShapeType="1"/>
              </p:cNvSpPr>
              <p:nvPr/>
            </p:nvSpPr>
            <p:spPr bwMode="auto">
              <a:xfrm>
                <a:off x="449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9" name="Line 759"/>
              <p:cNvSpPr>
                <a:spLocks noChangeShapeType="1"/>
              </p:cNvSpPr>
              <p:nvPr/>
            </p:nvSpPr>
            <p:spPr bwMode="auto">
              <a:xfrm>
                <a:off x="4507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" name="Line 760"/>
              <p:cNvSpPr>
                <a:spLocks noChangeShapeType="1"/>
              </p:cNvSpPr>
              <p:nvPr/>
            </p:nvSpPr>
            <p:spPr bwMode="auto">
              <a:xfrm>
                <a:off x="4525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" name="Line 761"/>
              <p:cNvSpPr>
                <a:spLocks noChangeShapeType="1"/>
              </p:cNvSpPr>
              <p:nvPr/>
            </p:nvSpPr>
            <p:spPr bwMode="auto">
              <a:xfrm>
                <a:off x="4541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" name="Line 762"/>
              <p:cNvSpPr>
                <a:spLocks noChangeShapeType="1"/>
              </p:cNvSpPr>
              <p:nvPr/>
            </p:nvSpPr>
            <p:spPr bwMode="auto">
              <a:xfrm>
                <a:off x="4558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" name="Line 763"/>
              <p:cNvSpPr>
                <a:spLocks noChangeShapeType="1"/>
              </p:cNvSpPr>
              <p:nvPr/>
            </p:nvSpPr>
            <p:spPr bwMode="auto">
              <a:xfrm>
                <a:off x="4576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" name="Line 764"/>
              <p:cNvSpPr>
                <a:spLocks noChangeShapeType="1"/>
              </p:cNvSpPr>
              <p:nvPr/>
            </p:nvSpPr>
            <p:spPr bwMode="auto">
              <a:xfrm>
                <a:off x="4593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" name="Line 765"/>
              <p:cNvSpPr>
                <a:spLocks noChangeShapeType="1"/>
              </p:cNvSpPr>
              <p:nvPr/>
            </p:nvSpPr>
            <p:spPr bwMode="auto">
              <a:xfrm>
                <a:off x="4610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" name="Line 766"/>
              <p:cNvSpPr>
                <a:spLocks noChangeShapeType="1"/>
              </p:cNvSpPr>
              <p:nvPr/>
            </p:nvSpPr>
            <p:spPr bwMode="auto">
              <a:xfrm>
                <a:off x="4627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" name="Line 767"/>
              <p:cNvSpPr>
                <a:spLocks noChangeShapeType="1"/>
              </p:cNvSpPr>
              <p:nvPr/>
            </p:nvSpPr>
            <p:spPr bwMode="auto">
              <a:xfrm>
                <a:off x="4644" y="197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" name="Line 768"/>
              <p:cNvSpPr>
                <a:spLocks noChangeShapeType="1"/>
              </p:cNvSpPr>
              <p:nvPr/>
            </p:nvSpPr>
            <p:spPr bwMode="auto">
              <a:xfrm>
                <a:off x="4662" y="197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" name="Line 769"/>
              <p:cNvSpPr>
                <a:spLocks noChangeShapeType="1"/>
              </p:cNvSpPr>
              <p:nvPr/>
            </p:nvSpPr>
            <p:spPr bwMode="auto">
              <a:xfrm>
                <a:off x="4678" y="197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" name="Line 770"/>
              <p:cNvSpPr>
                <a:spLocks noChangeShapeType="1"/>
              </p:cNvSpPr>
              <p:nvPr/>
            </p:nvSpPr>
            <p:spPr bwMode="auto">
              <a:xfrm>
                <a:off x="1494" y="1978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" name="Line 771"/>
              <p:cNvSpPr>
                <a:spLocks noChangeShapeType="1"/>
              </p:cNvSpPr>
              <p:nvPr/>
            </p:nvSpPr>
            <p:spPr bwMode="auto">
              <a:xfrm flipH="1">
                <a:off x="4649" y="1978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" name="Freeform 772"/>
              <p:cNvSpPr>
                <a:spLocks noEditPoints="1"/>
              </p:cNvSpPr>
              <p:nvPr/>
            </p:nvSpPr>
            <p:spPr bwMode="auto">
              <a:xfrm>
                <a:off x="1228" y="1925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1 w 64"/>
                  <a:gd name="T3" fmla="*/ 35 h 100"/>
                  <a:gd name="T4" fmla="*/ 3 w 64"/>
                  <a:gd name="T5" fmla="*/ 22 h 100"/>
                  <a:gd name="T6" fmla="*/ 6 w 64"/>
                  <a:gd name="T7" fmla="*/ 15 h 100"/>
                  <a:gd name="T8" fmla="*/ 10 w 64"/>
                  <a:gd name="T9" fmla="*/ 10 h 100"/>
                  <a:gd name="T10" fmla="*/ 15 w 64"/>
                  <a:gd name="T11" fmla="*/ 6 h 100"/>
                  <a:gd name="T12" fmla="*/ 20 w 64"/>
                  <a:gd name="T13" fmla="*/ 2 h 100"/>
                  <a:gd name="T14" fmla="*/ 26 w 64"/>
                  <a:gd name="T15" fmla="*/ 1 h 100"/>
                  <a:gd name="T16" fmla="*/ 32 w 64"/>
                  <a:gd name="T17" fmla="*/ 0 h 100"/>
                  <a:gd name="T18" fmla="*/ 40 w 64"/>
                  <a:gd name="T19" fmla="*/ 1 h 100"/>
                  <a:gd name="T20" fmla="*/ 46 w 64"/>
                  <a:gd name="T21" fmla="*/ 4 h 100"/>
                  <a:gd name="T22" fmla="*/ 51 w 64"/>
                  <a:gd name="T23" fmla="*/ 6 h 100"/>
                  <a:gd name="T24" fmla="*/ 53 w 64"/>
                  <a:gd name="T25" fmla="*/ 9 h 100"/>
                  <a:gd name="T26" fmla="*/ 56 w 64"/>
                  <a:gd name="T27" fmla="*/ 12 h 100"/>
                  <a:gd name="T28" fmla="*/ 59 w 64"/>
                  <a:gd name="T29" fmla="*/ 19 h 100"/>
                  <a:gd name="T30" fmla="*/ 62 w 64"/>
                  <a:gd name="T31" fmla="*/ 27 h 100"/>
                  <a:gd name="T32" fmla="*/ 63 w 64"/>
                  <a:gd name="T33" fmla="*/ 37 h 100"/>
                  <a:gd name="T34" fmla="*/ 64 w 64"/>
                  <a:gd name="T35" fmla="*/ 50 h 100"/>
                  <a:gd name="T36" fmla="*/ 63 w 64"/>
                  <a:gd name="T37" fmla="*/ 66 h 100"/>
                  <a:gd name="T38" fmla="*/ 61 w 64"/>
                  <a:gd name="T39" fmla="*/ 78 h 100"/>
                  <a:gd name="T40" fmla="*/ 58 w 64"/>
                  <a:gd name="T41" fmla="*/ 85 h 100"/>
                  <a:gd name="T42" fmla="*/ 54 w 64"/>
                  <a:gd name="T43" fmla="*/ 91 h 100"/>
                  <a:gd name="T44" fmla="*/ 49 w 64"/>
                  <a:gd name="T45" fmla="*/ 95 h 100"/>
                  <a:gd name="T46" fmla="*/ 44 w 64"/>
                  <a:gd name="T47" fmla="*/ 97 h 100"/>
                  <a:gd name="T48" fmla="*/ 38 w 64"/>
                  <a:gd name="T49" fmla="*/ 100 h 100"/>
                  <a:gd name="T50" fmla="*/ 32 w 64"/>
                  <a:gd name="T51" fmla="*/ 100 h 100"/>
                  <a:gd name="T52" fmla="*/ 20 w 64"/>
                  <a:gd name="T53" fmla="*/ 98 h 100"/>
                  <a:gd name="T54" fmla="*/ 10 w 64"/>
                  <a:gd name="T55" fmla="*/ 91 h 100"/>
                  <a:gd name="T56" fmla="*/ 5 w 64"/>
                  <a:gd name="T57" fmla="*/ 81 h 100"/>
                  <a:gd name="T58" fmla="*/ 1 w 64"/>
                  <a:gd name="T59" fmla="*/ 67 h 100"/>
                  <a:gd name="T60" fmla="*/ 0 w 64"/>
                  <a:gd name="T61" fmla="*/ 50 h 100"/>
                  <a:gd name="T62" fmla="*/ 12 w 64"/>
                  <a:gd name="T63" fmla="*/ 50 h 100"/>
                  <a:gd name="T64" fmla="*/ 13 w 64"/>
                  <a:gd name="T65" fmla="*/ 65 h 100"/>
                  <a:gd name="T66" fmla="*/ 15 w 64"/>
                  <a:gd name="T67" fmla="*/ 75 h 100"/>
                  <a:gd name="T68" fmla="*/ 18 w 64"/>
                  <a:gd name="T69" fmla="*/ 81 h 100"/>
                  <a:gd name="T70" fmla="*/ 22 w 64"/>
                  <a:gd name="T71" fmla="*/ 86 h 100"/>
                  <a:gd name="T72" fmla="*/ 27 w 64"/>
                  <a:gd name="T73" fmla="*/ 88 h 100"/>
                  <a:gd name="T74" fmla="*/ 32 w 64"/>
                  <a:gd name="T75" fmla="*/ 88 h 100"/>
                  <a:gd name="T76" fmla="*/ 37 w 64"/>
                  <a:gd name="T77" fmla="*/ 88 h 100"/>
                  <a:gd name="T78" fmla="*/ 42 w 64"/>
                  <a:gd name="T79" fmla="*/ 86 h 100"/>
                  <a:gd name="T80" fmla="*/ 46 w 64"/>
                  <a:gd name="T81" fmla="*/ 81 h 100"/>
                  <a:gd name="T82" fmla="*/ 48 w 64"/>
                  <a:gd name="T83" fmla="*/ 75 h 100"/>
                  <a:gd name="T84" fmla="*/ 51 w 64"/>
                  <a:gd name="T85" fmla="*/ 65 h 100"/>
                  <a:gd name="T86" fmla="*/ 51 w 64"/>
                  <a:gd name="T87" fmla="*/ 50 h 100"/>
                  <a:gd name="T88" fmla="*/ 51 w 64"/>
                  <a:gd name="T89" fmla="*/ 36 h 100"/>
                  <a:gd name="T90" fmla="*/ 49 w 64"/>
                  <a:gd name="T91" fmla="*/ 26 h 100"/>
                  <a:gd name="T92" fmla="*/ 46 w 64"/>
                  <a:gd name="T93" fmla="*/ 19 h 100"/>
                  <a:gd name="T94" fmla="*/ 42 w 64"/>
                  <a:gd name="T95" fmla="*/ 15 h 100"/>
                  <a:gd name="T96" fmla="*/ 37 w 64"/>
                  <a:gd name="T97" fmla="*/ 12 h 100"/>
                  <a:gd name="T98" fmla="*/ 32 w 64"/>
                  <a:gd name="T99" fmla="*/ 11 h 100"/>
                  <a:gd name="T100" fmla="*/ 27 w 64"/>
                  <a:gd name="T101" fmla="*/ 12 h 100"/>
                  <a:gd name="T102" fmla="*/ 22 w 64"/>
                  <a:gd name="T103" fmla="*/ 15 h 100"/>
                  <a:gd name="T104" fmla="*/ 18 w 64"/>
                  <a:gd name="T105" fmla="*/ 19 h 100"/>
                  <a:gd name="T106" fmla="*/ 16 w 64"/>
                  <a:gd name="T107" fmla="*/ 26 h 100"/>
                  <a:gd name="T108" fmla="*/ 13 w 64"/>
                  <a:gd name="T109" fmla="*/ 36 h 100"/>
                  <a:gd name="T110" fmla="*/ 12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1" y="35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40" y="1"/>
                    </a:lnTo>
                    <a:lnTo>
                      <a:pt x="46" y="4"/>
                    </a:lnTo>
                    <a:lnTo>
                      <a:pt x="51" y="6"/>
                    </a:lnTo>
                    <a:lnTo>
                      <a:pt x="53" y="9"/>
                    </a:lnTo>
                    <a:lnTo>
                      <a:pt x="56" y="12"/>
                    </a:lnTo>
                    <a:lnTo>
                      <a:pt x="59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4" y="50"/>
                    </a:lnTo>
                    <a:lnTo>
                      <a:pt x="63" y="66"/>
                    </a:lnTo>
                    <a:lnTo>
                      <a:pt x="61" y="78"/>
                    </a:lnTo>
                    <a:lnTo>
                      <a:pt x="58" y="85"/>
                    </a:lnTo>
                    <a:lnTo>
                      <a:pt x="54" y="91"/>
                    </a:lnTo>
                    <a:lnTo>
                      <a:pt x="49" y="95"/>
                    </a:lnTo>
                    <a:lnTo>
                      <a:pt x="44" y="97"/>
                    </a:lnTo>
                    <a:lnTo>
                      <a:pt x="38" y="100"/>
                    </a:lnTo>
                    <a:lnTo>
                      <a:pt x="32" y="100"/>
                    </a:lnTo>
                    <a:lnTo>
                      <a:pt x="20" y="98"/>
                    </a:lnTo>
                    <a:lnTo>
                      <a:pt x="10" y="91"/>
                    </a:lnTo>
                    <a:lnTo>
                      <a:pt x="5" y="81"/>
                    </a:lnTo>
                    <a:lnTo>
                      <a:pt x="1" y="67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3" y="65"/>
                    </a:lnTo>
                    <a:lnTo>
                      <a:pt x="15" y="75"/>
                    </a:lnTo>
                    <a:lnTo>
                      <a:pt x="18" y="81"/>
                    </a:lnTo>
                    <a:lnTo>
                      <a:pt x="22" y="86"/>
                    </a:lnTo>
                    <a:lnTo>
                      <a:pt x="27" y="88"/>
                    </a:lnTo>
                    <a:lnTo>
                      <a:pt x="32" y="88"/>
                    </a:lnTo>
                    <a:lnTo>
                      <a:pt x="37" y="88"/>
                    </a:lnTo>
                    <a:lnTo>
                      <a:pt x="42" y="86"/>
                    </a:lnTo>
                    <a:lnTo>
                      <a:pt x="46" y="81"/>
                    </a:lnTo>
                    <a:lnTo>
                      <a:pt x="48" y="75"/>
                    </a:lnTo>
                    <a:lnTo>
                      <a:pt x="51" y="65"/>
                    </a:lnTo>
                    <a:lnTo>
                      <a:pt x="51" y="50"/>
                    </a:lnTo>
                    <a:lnTo>
                      <a:pt x="51" y="36"/>
                    </a:lnTo>
                    <a:lnTo>
                      <a:pt x="49" y="26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7" y="12"/>
                    </a:lnTo>
                    <a:lnTo>
                      <a:pt x="22" y="15"/>
                    </a:lnTo>
                    <a:lnTo>
                      <a:pt x="18" y="19"/>
                    </a:lnTo>
                    <a:lnTo>
                      <a:pt x="16" y="26"/>
                    </a:lnTo>
                    <a:lnTo>
                      <a:pt x="13" y="36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" name="Rectangle 773"/>
              <p:cNvSpPr>
                <a:spLocks noChangeArrowheads="1"/>
              </p:cNvSpPr>
              <p:nvPr/>
            </p:nvSpPr>
            <p:spPr bwMode="auto">
              <a:xfrm>
                <a:off x="1311" y="2011"/>
                <a:ext cx="13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" name="Freeform 774"/>
              <p:cNvSpPr>
                <a:spLocks noEditPoints="1"/>
              </p:cNvSpPr>
              <p:nvPr/>
            </p:nvSpPr>
            <p:spPr bwMode="auto">
              <a:xfrm>
                <a:off x="1341" y="1925"/>
                <a:ext cx="65" cy="100"/>
              </a:xfrm>
              <a:custGeom>
                <a:avLst/>
                <a:gdLst>
                  <a:gd name="T0" fmla="*/ 51 w 65"/>
                  <a:gd name="T1" fmla="*/ 27 h 100"/>
                  <a:gd name="T2" fmla="*/ 49 w 65"/>
                  <a:gd name="T3" fmla="*/ 20 h 100"/>
                  <a:gd name="T4" fmla="*/ 44 w 65"/>
                  <a:gd name="T5" fmla="*/ 14 h 100"/>
                  <a:gd name="T6" fmla="*/ 35 w 65"/>
                  <a:gd name="T7" fmla="*/ 11 h 100"/>
                  <a:gd name="T8" fmla="*/ 24 w 65"/>
                  <a:gd name="T9" fmla="*/ 15 h 100"/>
                  <a:gd name="T10" fmla="*/ 19 w 65"/>
                  <a:gd name="T11" fmla="*/ 21 h 100"/>
                  <a:gd name="T12" fmla="*/ 14 w 65"/>
                  <a:gd name="T13" fmla="*/ 35 h 100"/>
                  <a:gd name="T14" fmla="*/ 16 w 65"/>
                  <a:gd name="T15" fmla="*/ 43 h 100"/>
                  <a:gd name="T16" fmla="*/ 24 w 65"/>
                  <a:gd name="T17" fmla="*/ 37 h 100"/>
                  <a:gd name="T18" fmla="*/ 36 w 65"/>
                  <a:gd name="T19" fmla="*/ 35 h 100"/>
                  <a:gd name="T20" fmla="*/ 57 w 65"/>
                  <a:gd name="T21" fmla="*/ 43 h 100"/>
                  <a:gd name="T22" fmla="*/ 65 w 65"/>
                  <a:gd name="T23" fmla="*/ 66 h 100"/>
                  <a:gd name="T24" fmla="*/ 63 w 65"/>
                  <a:gd name="T25" fmla="*/ 78 h 100"/>
                  <a:gd name="T26" fmla="*/ 59 w 65"/>
                  <a:gd name="T27" fmla="*/ 88 h 100"/>
                  <a:gd name="T28" fmla="*/ 50 w 65"/>
                  <a:gd name="T29" fmla="*/ 96 h 100"/>
                  <a:gd name="T30" fmla="*/ 40 w 65"/>
                  <a:gd name="T31" fmla="*/ 100 h 100"/>
                  <a:gd name="T32" fmla="*/ 20 w 65"/>
                  <a:gd name="T33" fmla="*/ 97 h 100"/>
                  <a:gd name="T34" fmla="*/ 4 w 65"/>
                  <a:gd name="T35" fmla="*/ 80 h 100"/>
                  <a:gd name="T36" fmla="*/ 0 w 65"/>
                  <a:gd name="T37" fmla="*/ 52 h 100"/>
                  <a:gd name="T38" fmla="*/ 5 w 65"/>
                  <a:gd name="T39" fmla="*/ 21 h 100"/>
                  <a:gd name="T40" fmla="*/ 21 w 65"/>
                  <a:gd name="T41" fmla="*/ 2 h 100"/>
                  <a:gd name="T42" fmla="*/ 42 w 65"/>
                  <a:gd name="T43" fmla="*/ 1 h 100"/>
                  <a:gd name="T44" fmla="*/ 55 w 65"/>
                  <a:gd name="T45" fmla="*/ 7 h 100"/>
                  <a:gd name="T46" fmla="*/ 61 w 65"/>
                  <a:gd name="T47" fmla="*/ 15 h 100"/>
                  <a:gd name="T48" fmla="*/ 63 w 65"/>
                  <a:gd name="T49" fmla="*/ 26 h 100"/>
                  <a:gd name="T50" fmla="*/ 14 w 65"/>
                  <a:gd name="T51" fmla="*/ 72 h 100"/>
                  <a:gd name="T52" fmla="*/ 19 w 65"/>
                  <a:gd name="T53" fmla="*/ 82 h 100"/>
                  <a:gd name="T54" fmla="*/ 27 w 65"/>
                  <a:gd name="T55" fmla="*/ 88 h 100"/>
                  <a:gd name="T56" fmla="*/ 39 w 65"/>
                  <a:gd name="T57" fmla="*/ 88 h 100"/>
                  <a:gd name="T58" fmla="*/ 47 w 65"/>
                  <a:gd name="T59" fmla="*/ 83 h 100"/>
                  <a:gd name="T60" fmla="*/ 52 w 65"/>
                  <a:gd name="T61" fmla="*/ 73 h 100"/>
                  <a:gd name="T62" fmla="*/ 52 w 65"/>
                  <a:gd name="T63" fmla="*/ 61 h 100"/>
                  <a:gd name="T64" fmla="*/ 47 w 65"/>
                  <a:gd name="T65" fmla="*/ 51 h 100"/>
                  <a:gd name="T66" fmla="*/ 39 w 65"/>
                  <a:gd name="T67" fmla="*/ 46 h 100"/>
                  <a:gd name="T68" fmla="*/ 27 w 65"/>
                  <a:gd name="T69" fmla="*/ 46 h 100"/>
                  <a:gd name="T70" fmla="*/ 19 w 65"/>
                  <a:gd name="T71" fmla="*/ 51 h 100"/>
                  <a:gd name="T72" fmla="*/ 14 w 65"/>
                  <a:gd name="T73" fmla="*/ 6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100">
                    <a:moveTo>
                      <a:pt x="63" y="26"/>
                    </a:moveTo>
                    <a:lnTo>
                      <a:pt x="51" y="27"/>
                    </a:lnTo>
                    <a:lnTo>
                      <a:pt x="50" y="22"/>
                    </a:lnTo>
                    <a:lnTo>
                      <a:pt x="49" y="20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39" y="12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7"/>
                    </a:lnTo>
                    <a:lnTo>
                      <a:pt x="19" y="21"/>
                    </a:lnTo>
                    <a:lnTo>
                      <a:pt x="16" y="26"/>
                    </a:lnTo>
                    <a:lnTo>
                      <a:pt x="14" y="35"/>
                    </a:lnTo>
                    <a:lnTo>
                      <a:pt x="12" y="47"/>
                    </a:lnTo>
                    <a:lnTo>
                      <a:pt x="16" y="43"/>
                    </a:lnTo>
                    <a:lnTo>
                      <a:pt x="19" y="40"/>
                    </a:lnTo>
                    <a:lnTo>
                      <a:pt x="24" y="37"/>
                    </a:lnTo>
                    <a:lnTo>
                      <a:pt x="30" y="35"/>
                    </a:lnTo>
                    <a:lnTo>
                      <a:pt x="36" y="35"/>
                    </a:lnTo>
                    <a:lnTo>
                      <a:pt x="47" y="36"/>
                    </a:lnTo>
                    <a:lnTo>
                      <a:pt x="57" y="43"/>
                    </a:lnTo>
                    <a:lnTo>
                      <a:pt x="63" y="53"/>
                    </a:lnTo>
                    <a:lnTo>
                      <a:pt x="65" y="66"/>
                    </a:lnTo>
                    <a:lnTo>
                      <a:pt x="65" y="72"/>
                    </a:lnTo>
                    <a:lnTo>
                      <a:pt x="63" y="78"/>
                    </a:lnTo>
                    <a:lnTo>
                      <a:pt x="61" y="83"/>
                    </a:lnTo>
                    <a:lnTo>
                      <a:pt x="59" y="88"/>
                    </a:lnTo>
                    <a:lnTo>
                      <a:pt x="55" y="92"/>
                    </a:lnTo>
                    <a:lnTo>
                      <a:pt x="50" y="96"/>
                    </a:lnTo>
                    <a:lnTo>
                      <a:pt x="45" y="98"/>
                    </a:lnTo>
                    <a:lnTo>
                      <a:pt x="40" y="100"/>
                    </a:lnTo>
                    <a:lnTo>
                      <a:pt x="34" y="100"/>
                    </a:lnTo>
                    <a:lnTo>
                      <a:pt x="20" y="97"/>
                    </a:lnTo>
                    <a:lnTo>
                      <a:pt x="9" y="90"/>
                    </a:lnTo>
                    <a:lnTo>
                      <a:pt x="4" y="80"/>
                    </a:lnTo>
                    <a:lnTo>
                      <a:pt x="1" y="68"/>
                    </a:lnTo>
                    <a:lnTo>
                      <a:pt x="0" y="52"/>
                    </a:lnTo>
                    <a:lnTo>
                      <a:pt x="1" y="35"/>
                    </a:lnTo>
                    <a:lnTo>
                      <a:pt x="5" y="21"/>
                    </a:lnTo>
                    <a:lnTo>
                      <a:pt x="10" y="11"/>
                    </a:lnTo>
                    <a:lnTo>
                      <a:pt x="21" y="2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0" y="4"/>
                    </a:lnTo>
                    <a:lnTo>
                      <a:pt x="55" y="7"/>
                    </a:lnTo>
                    <a:lnTo>
                      <a:pt x="59" y="11"/>
                    </a:lnTo>
                    <a:lnTo>
                      <a:pt x="61" y="15"/>
                    </a:lnTo>
                    <a:lnTo>
                      <a:pt x="62" y="20"/>
                    </a:lnTo>
                    <a:lnTo>
                      <a:pt x="63" y="26"/>
                    </a:lnTo>
                    <a:close/>
                    <a:moveTo>
                      <a:pt x="12" y="66"/>
                    </a:moveTo>
                    <a:lnTo>
                      <a:pt x="14" y="72"/>
                    </a:lnTo>
                    <a:lnTo>
                      <a:pt x="15" y="77"/>
                    </a:lnTo>
                    <a:lnTo>
                      <a:pt x="19" y="82"/>
                    </a:lnTo>
                    <a:lnTo>
                      <a:pt x="22" y="86"/>
                    </a:lnTo>
                    <a:lnTo>
                      <a:pt x="27" y="88"/>
                    </a:lnTo>
                    <a:lnTo>
                      <a:pt x="34" y="88"/>
                    </a:lnTo>
                    <a:lnTo>
                      <a:pt x="39" y="88"/>
                    </a:lnTo>
                    <a:lnTo>
                      <a:pt x="44" y="86"/>
                    </a:lnTo>
                    <a:lnTo>
                      <a:pt x="47" y="83"/>
                    </a:lnTo>
                    <a:lnTo>
                      <a:pt x="50" y="78"/>
                    </a:lnTo>
                    <a:lnTo>
                      <a:pt x="52" y="73"/>
                    </a:lnTo>
                    <a:lnTo>
                      <a:pt x="52" y="67"/>
                    </a:lnTo>
                    <a:lnTo>
                      <a:pt x="52" y="61"/>
                    </a:lnTo>
                    <a:lnTo>
                      <a:pt x="50" y="56"/>
                    </a:lnTo>
                    <a:lnTo>
                      <a:pt x="47" y="51"/>
                    </a:lnTo>
                    <a:lnTo>
                      <a:pt x="44" y="48"/>
                    </a:lnTo>
                    <a:lnTo>
                      <a:pt x="39" y="46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2" y="48"/>
                    </a:lnTo>
                    <a:lnTo>
                      <a:pt x="19" y="51"/>
                    </a:lnTo>
                    <a:lnTo>
                      <a:pt x="15" y="56"/>
                    </a:lnTo>
                    <a:lnTo>
                      <a:pt x="14" y="61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" name="Line 775"/>
              <p:cNvSpPr>
                <a:spLocks noChangeShapeType="1"/>
              </p:cNvSpPr>
              <p:nvPr/>
            </p:nvSpPr>
            <p:spPr bwMode="auto">
              <a:xfrm>
                <a:off x="149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" name="Line 776"/>
              <p:cNvSpPr>
                <a:spLocks noChangeShapeType="1"/>
              </p:cNvSpPr>
              <p:nvPr/>
            </p:nvSpPr>
            <p:spPr bwMode="auto">
              <a:xfrm>
                <a:off x="151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" name="Line 777"/>
              <p:cNvSpPr>
                <a:spLocks noChangeShapeType="1"/>
              </p:cNvSpPr>
              <p:nvPr/>
            </p:nvSpPr>
            <p:spPr bwMode="auto">
              <a:xfrm>
                <a:off x="152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" name="Line 778"/>
              <p:cNvSpPr>
                <a:spLocks noChangeShapeType="1"/>
              </p:cNvSpPr>
              <p:nvPr/>
            </p:nvSpPr>
            <p:spPr bwMode="auto">
              <a:xfrm>
                <a:off x="154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" name="Line 779"/>
              <p:cNvSpPr>
                <a:spLocks noChangeShapeType="1"/>
              </p:cNvSpPr>
              <p:nvPr/>
            </p:nvSpPr>
            <p:spPr bwMode="auto">
              <a:xfrm>
                <a:off x="156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" name="Line 780"/>
              <p:cNvSpPr>
                <a:spLocks noChangeShapeType="1"/>
              </p:cNvSpPr>
              <p:nvPr/>
            </p:nvSpPr>
            <p:spPr bwMode="auto">
              <a:xfrm>
                <a:off x="1580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1" name="Line 781"/>
              <p:cNvSpPr>
                <a:spLocks noChangeShapeType="1"/>
              </p:cNvSpPr>
              <p:nvPr/>
            </p:nvSpPr>
            <p:spPr bwMode="auto">
              <a:xfrm>
                <a:off x="159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2" name="Line 782"/>
              <p:cNvSpPr>
                <a:spLocks noChangeShapeType="1"/>
              </p:cNvSpPr>
              <p:nvPr/>
            </p:nvSpPr>
            <p:spPr bwMode="auto">
              <a:xfrm>
                <a:off x="161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3" name="Line 783"/>
              <p:cNvSpPr>
                <a:spLocks noChangeShapeType="1"/>
              </p:cNvSpPr>
              <p:nvPr/>
            </p:nvSpPr>
            <p:spPr bwMode="auto">
              <a:xfrm>
                <a:off x="163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4" name="Line 784"/>
              <p:cNvSpPr>
                <a:spLocks noChangeShapeType="1"/>
              </p:cNvSpPr>
              <p:nvPr/>
            </p:nvSpPr>
            <p:spPr bwMode="auto">
              <a:xfrm>
                <a:off x="1649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5" name="Line 785"/>
              <p:cNvSpPr>
                <a:spLocks noChangeShapeType="1"/>
              </p:cNvSpPr>
              <p:nvPr/>
            </p:nvSpPr>
            <p:spPr bwMode="auto">
              <a:xfrm>
                <a:off x="166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6" name="Line 786"/>
              <p:cNvSpPr>
                <a:spLocks noChangeShapeType="1"/>
              </p:cNvSpPr>
              <p:nvPr/>
            </p:nvSpPr>
            <p:spPr bwMode="auto">
              <a:xfrm>
                <a:off x="168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7" name="Line 787"/>
              <p:cNvSpPr>
                <a:spLocks noChangeShapeType="1"/>
              </p:cNvSpPr>
              <p:nvPr/>
            </p:nvSpPr>
            <p:spPr bwMode="auto">
              <a:xfrm>
                <a:off x="170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8" name="Line 788"/>
              <p:cNvSpPr>
                <a:spLocks noChangeShapeType="1"/>
              </p:cNvSpPr>
              <p:nvPr/>
            </p:nvSpPr>
            <p:spPr bwMode="auto">
              <a:xfrm>
                <a:off x="1717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9" name="Line 789"/>
              <p:cNvSpPr>
                <a:spLocks noChangeShapeType="1"/>
              </p:cNvSpPr>
              <p:nvPr/>
            </p:nvSpPr>
            <p:spPr bwMode="auto">
              <a:xfrm>
                <a:off x="173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0" name="Line 790"/>
              <p:cNvSpPr>
                <a:spLocks noChangeShapeType="1"/>
              </p:cNvSpPr>
              <p:nvPr/>
            </p:nvSpPr>
            <p:spPr bwMode="auto">
              <a:xfrm>
                <a:off x="175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1" name="Line 791"/>
              <p:cNvSpPr>
                <a:spLocks noChangeShapeType="1"/>
              </p:cNvSpPr>
              <p:nvPr/>
            </p:nvSpPr>
            <p:spPr bwMode="auto">
              <a:xfrm>
                <a:off x="176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2" name="Line 792"/>
              <p:cNvSpPr>
                <a:spLocks noChangeShapeType="1"/>
              </p:cNvSpPr>
              <p:nvPr/>
            </p:nvSpPr>
            <p:spPr bwMode="auto">
              <a:xfrm>
                <a:off x="1786" y="152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3" name="Line 793"/>
              <p:cNvSpPr>
                <a:spLocks noChangeShapeType="1"/>
              </p:cNvSpPr>
              <p:nvPr/>
            </p:nvSpPr>
            <p:spPr bwMode="auto">
              <a:xfrm>
                <a:off x="180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4" name="Line 794"/>
              <p:cNvSpPr>
                <a:spLocks noChangeShapeType="1"/>
              </p:cNvSpPr>
              <p:nvPr/>
            </p:nvSpPr>
            <p:spPr bwMode="auto">
              <a:xfrm>
                <a:off x="181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5" name="Line 795"/>
              <p:cNvSpPr>
                <a:spLocks noChangeShapeType="1"/>
              </p:cNvSpPr>
              <p:nvPr/>
            </p:nvSpPr>
            <p:spPr bwMode="auto">
              <a:xfrm>
                <a:off x="183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6" name="Line 796"/>
              <p:cNvSpPr>
                <a:spLocks noChangeShapeType="1"/>
              </p:cNvSpPr>
              <p:nvPr/>
            </p:nvSpPr>
            <p:spPr bwMode="auto">
              <a:xfrm>
                <a:off x="1854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7" name="Line 797"/>
              <p:cNvSpPr>
                <a:spLocks noChangeShapeType="1"/>
              </p:cNvSpPr>
              <p:nvPr/>
            </p:nvSpPr>
            <p:spPr bwMode="auto">
              <a:xfrm>
                <a:off x="187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8" name="Line 798"/>
              <p:cNvSpPr>
                <a:spLocks noChangeShapeType="1"/>
              </p:cNvSpPr>
              <p:nvPr/>
            </p:nvSpPr>
            <p:spPr bwMode="auto">
              <a:xfrm>
                <a:off x="188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9" name="Line 799"/>
              <p:cNvSpPr>
                <a:spLocks noChangeShapeType="1"/>
              </p:cNvSpPr>
              <p:nvPr/>
            </p:nvSpPr>
            <p:spPr bwMode="auto">
              <a:xfrm>
                <a:off x="190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0" name="Line 800"/>
              <p:cNvSpPr>
                <a:spLocks noChangeShapeType="1"/>
              </p:cNvSpPr>
              <p:nvPr/>
            </p:nvSpPr>
            <p:spPr bwMode="auto">
              <a:xfrm>
                <a:off x="192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1" name="Line 801"/>
              <p:cNvSpPr>
                <a:spLocks noChangeShapeType="1"/>
              </p:cNvSpPr>
              <p:nvPr/>
            </p:nvSpPr>
            <p:spPr bwMode="auto">
              <a:xfrm>
                <a:off x="193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2" name="Line 802"/>
              <p:cNvSpPr>
                <a:spLocks noChangeShapeType="1"/>
              </p:cNvSpPr>
              <p:nvPr/>
            </p:nvSpPr>
            <p:spPr bwMode="auto">
              <a:xfrm>
                <a:off x="195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3" name="Line 803"/>
              <p:cNvSpPr>
                <a:spLocks noChangeShapeType="1"/>
              </p:cNvSpPr>
              <p:nvPr/>
            </p:nvSpPr>
            <p:spPr bwMode="auto">
              <a:xfrm>
                <a:off x="197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4" name="Line 804"/>
              <p:cNvSpPr>
                <a:spLocks noChangeShapeType="1"/>
              </p:cNvSpPr>
              <p:nvPr/>
            </p:nvSpPr>
            <p:spPr bwMode="auto">
              <a:xfrm>
                <a:off x="1991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5" name="Line 805"/>
              <p:cNvSpPr>
                <a:spLocks noChangeShapeType="1"/>
              </p:cNvSpPr>
              <p:nvPr/>
            </p:nvSpPr>
            <p:spPr bwMode="auto">
              <a:xfrm>
                <a:off x="200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6" name="Line 806"/>
              <p:cNvSpPr>
                <a:spLocks noChangeShapeType="1"/>
              </p:cNvSpPr>
              <p:nvPr/>
            </p:nvSpPr>
            <p:spPr bwMode="auto">
              <a:xfrm>
                <a:off x="202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7" name="Line 807"/>
              <p:cNvSpPr>
                <a:spLocks noChangeShapeType="1"/>
              </p:cNvSpPr>
              <p:nvPr/>
            </p:nvSpPr>
            <p:spPr bwMode="auto">
              <a:xfrm>
                <a:off x="204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1228" y="1068"/>
              <a:ext cx="3457" cy="503"/>
              <a:chOff x="1228" y="1068"/>
              <a:chExt cx="3457" cy="503"/>
            </a:xfrm>
          </p:grpSpPr>
          <p:sp>
            <p:nvSpPr>
              <p:cNvPr id="1748" name="Line 809"/>
              <p:cNvSpPr>
                <a:spLocks noChangeShapeType="1"/>
              </p:cNvSpPr>
              <p:nvPr/>
            </p:nvSpPr>
            <p:spPr bwMode="auto">
              <a:xfrm>
                <a:off x="2059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9" name="Line 810"/>
              <p:cNvSpPr>
                <a:spLocks noChangeShapeType="1"/>
              </p:cNvSpPr>
              <p:nvPr/>
            </p:nvSpPr>
            <p:spPr bwMode="auto">
              <a:xfrm>
                <a:off x="207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0" name="Line 811"/>
              <p:cNvSpPr>
                <a:spLocks noChangeShapeType="1"/>
              </p:cNvSpPr>
              <p:nvPr/>
            </p:nvSpPr>
            <p:spPr bwMode="auto">
              <a:xfrm>
                <a:off x="209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1" name="Line 812"/>
              <p:cNvSpPr>
                <a:spLocks noChangeShapeType="1"/>
              </p:cNvSpPr>
              <p:nvPr/>
            </p:nvSpPr>
            <p:spPr bwMode="auto">
              <a:xfrm>
                <a:off x="2110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2" name="Line 813"/>
              <p:cNvSpPr>
                <a:spLocks noChangeShapeType="1"/>
              </p:cNvSpPr>
              <p:nvPr/>
            </p:nvSpPr>
            <p:spPr bwMode="auto">
              <a:xfrm>
                <a:off x="2128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3" name="Line 814"/>
              <p:cNvSpPr>
                <a:spLocks noChangeShapeType="1"/>
              </p:cNvSpPr>
              <p:nvPr/>
            </p:nvSpPr>
            <p:spPr bwMode="auto">
              <a:xfrm>
                <a:off x="214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4" name="Line 815"/>
              <p:cNvSpPr>
                <a:spLocks noChangeShapeType="1"/>
              </p:cNvSpPr>
              <p:nvPr/>
            </p:nvSpPr>
            <p:spPr bwMode="auto">
              <a:xfrm>
                <a:off x="216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5" name="Line 816"/>
              <p:cNvSpPr>
                <a:spLocks noChangeShapeType="1"/>
              </p:cNvSpPr>
              <p:nvPr/>
            </p:nvSpPr>
            <p:spPr bwMode="auto">
              <a:xfrm>
                <a:off x="217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6" name="Line 817"/>
              <p:cNvSpPr>
                <a:spLocks noChangeShapeType="1"/>
              </p:cNvSpPr>
              <p:nvPr/>
            </p:nvSpPr>
            <p:spPr bwMode="auto">
              <a:xfrm>
                <a:off x="2196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7" name="Line 818"/>
              <p:cNvSpPr>
                <a:spLocks noChangeShapeType="1"/>
              </p:cNvSpPr>
              <p:nvPr/>
            </p:nvSpPr>
            <p:spPr bwMode="auto">
              <a:xfrm>
                <a:off x="221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8" name="Line 819"/>
              <p:cNvSpPr>
                <a:spLocks noChangeShapeType="1"/>
              </p:cNvSpPr>
              <p:nvPr/>
            </p:nvSpPr>
            <p:spPr bwMode="auto">
              <a:xfrm>
                <a:off x="223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9" name="Line 820"/>
              <p:cNvSpPr>
                <a:spLocks noChangeShapeType="1"/>
              </p:cNvSpPr>
              <p:nvPr/>
            </p:nvSpPr>
            <p:spPr bwMode="auto">
              <a:xfrm>
                <a:off x="2247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0" name="Line 821"/>
              <p:cNvSpPr>
                <a:spLocks noChangeShapeType="1"/>
              </p:cNvSpPr>
              <p:nvPr/>
            </p:nvSpPr>
            <p:spPr bwMode="auto">
              <a:xfrm>
                <a:off x="2265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1" name="Line 822"/>
              <p:cNvSpPr>
                <a:spLocks noChangeShapeType="1"/>
              </p:cNvSpPr>
              <p:nvPr/>
            </p:nvSpPr>
            <p:spPr bwMode="auto">
              <a:xfrm>
                <a:off x="228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2" name="Line 823"/>
              <p:cNvSpPr>
                <a:spLocks noChangeShapeType="1"/>
              </p:cNvSpPr>
              <p:nvPr/>
            </p:nvSpPr>
            <p:spPr bwMode="auto">
              <a:xfrm>
                <a:off x="229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3" name="Line 824"/>
              <p:cNvSpPr>
                <a:spLocks noChangeShapeType="1"/>
              </p:cNvSpPr>
              <p:nvPr/>
            </p:nvSpPr>
            <p:spPr bwMode="auto">
              <a:xfrm>
                <a:off x="231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4" name="Line 825"/>
              <p:cNvSpPr>
                <a:spLocks noChangeShapeType="1"/>
              </p:cNvSpPr>
              <p:nvPr/>
            </p:nvSpPr>
            <p:spPr bwMode="auto">
              <a:xfrm>
                <a:off x="2333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5" name="Line 826"/>
              <p:cNvSpPr>
                <a:spLocks noChangeShapeType="1"/>
              </p:cNvSpPr>
              <p:nvPr/>
            </p:nvSpPr>
            <p:spPr bwMode="auto">
              <a:xfrm>
                <a:off x="235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6" name="Line 827"/>
              <p:cNvSpPr>
                <a:spLocks noChangeShapeType="1"/>
              </p:cNvSpPr>
              <p:nvPr/>
            </p:nvSpPr>
            <p:spPr bwMode="auto">
              <a:xfrm>
                <a:off x="236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7" name="Line 828"/>
              <p:cNvSpPr>
                <a:spLocks noChangeShapeType="1"/>
              </p:cNvSpPr>
              <p:nvPr/>
            </p:nvSpPr>
            <p:spPr bwMode="auto">
              <a:xfrm>
                <a:off x="2384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8" name="Line 829"/>
              <p:cNvSpPr>
                <a:spLocks noChangeShapeType="1"/>
              </p:cNvSpPr>
              <p:nvPr/>
            </p:nvSpPr>
            <p:spPr bwMode="auto">
              <a:xfrm>
                <a:off x="240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9" name="Line 830"/>
              <p:cNvSpPr>
                <a:spLocks noChangeShapeType="1"/>
              </p:cNvSpPr>
              <p:nvPr/>
            </p:nvSpPr>
            <p:spPr bwMode="auto">
              <a:xfrm>
                <a:off x="241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0" name="Line 831"/>
              <p:cNvSpPr>
                <a:spLocks noChangeShapeType="1"/>
              </p:cNvSpPr>
              <p:nvPr/>
            </p:nvSpPr>
            <p:spPr bwMode="auto">
              <a:xfrm>
                <a:off x="2435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1" name="Line 832"/>
              <p:cNvSpPr>
                <a:spLocks noChangeShapeType="1"/>
              </p:cNvSpPr>
              <p:nvPr/>
            </p:nvSpPr>
            <p:spPr bwMode="auto">
              <a:xfrm>
                <a:off x="245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2" name="Line 833"/>
              <p:cNvSpPr>
                <a:spLocks noChangeShapeType="1"/>
              </p:cNvSpPr>
              <p:nvPr/>
            </p:nvSpPr>
            <p:spPr bwMode="auto">
              <a:xfrm>
                <a:off x="2470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3" name="Line 834"/>
              <p:cNvSpPr>
                <a:spLocks noChangeShapeType="1"/>
              </p:cNvSpPr>
              <p:nvPr/>
            </p:nvSpPr>
            <p:spPr bwMode="auto">
              <a:xfrm>
                <a:off x="248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4" name="Line 835"/>
              <p:cNvSpPr>
                <a:spLocks noChangeShapeType="1"/>
              </p:cNvSpPr>
              <p:nvPr/>
            </p:nvSpPr>
            <p:spPr bwMode="auto">
              <a:xfrm>
                <a:off x="250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5" name="Line 836"/>
              <p:cNvSpPr>
                <a:spLocks noChangeShapeType="1"/>
              </p:cNvSpPr>
              <p:nvPr/>
            </p:nvSpPr>
            <p:spPr bwMode="auto">
              <a:xfrm>
                <a:off x="2521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6" name="Line 837"/>
              <p:cNvSpPr>
                <a:spLocks noChangeShapeType="1"/>
              </p:cNvSpPr>
              <p:nvPr/>
            </p:nvSpPr>
            <p:spPr bwMode="auto">
              <a:xfrm>
                <a:off x="2539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7" name="Line 838"/>
              <p:cNvSpPr>
                <a:spLocks noChangeShapeType="1"/>
              </p:cNvSpPr>
              <p:nvPr/>
            </p:nvSpPr>
            <p:spPr bwMode="auto">
              <a:xfrm>
                <a:off x="255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8" name="Line 839"/>
              <p:cNvSpPr>
                <a:spLocks noChangeShapeType="1"/>
              </p:cNvSpPr>
              <p:nvPr/>
            </p:nvSpPr>
            <p:spPr bwMode="auto">
              <a:xfrm>
                <a:off x="2572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9" name="Line 840"/>
              <p:cNvSpPr>
                <a:spLocks noChangeShapeType="1"/>
              </p:cNvSpPr>
              <p:nvPr/>
            </p:nvSpPr>
            <p:spPr bwMode="auto">
              <a:xfrm>
                <a:off x="259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0" name="Line 841"/>
              <p:cNvSpPr>
                <a:spLocks noChangeShapeType="1"/>
              </p:cNvSpPr>
              <p:nvPr/>
            </p:nvSpPr>
            <p:spPr bwMode="auto">
              <a:xfrm>
                <a:off x="2607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1" name="Line 842"/>
              <p:cNvSpPr>
                <a:spLocks noChangeShapeType="1"/>
              </p:cNvSpPr>
              <p:nvPr/>
            </p:nvSpPr>
            <p:spPr bwMode="auto">
              <a:xfrm>
                <a:off x="2623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2" name="Line 843"/>
              <p:cNvSpPr>
                <a:spLocks noChangeShapeType="1"/>
              </p:cNvSpPr>
              <p:nvPr/>
            </p:nvSpPr>
            <p:spPr bwMode="auto">
              <a:xfrm>
                <a:off x="264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3" name="Line 844"/>
              <p:cNvSpPr>
                <a:spLocks noChangeShapeType="1"/>
              </p:cNvSpPr>
              <p:nvPr/>
            </p:nvSpPr>
            <p:spPr bwMode="auto">
              <a:xfrm>
                <a:off x="2658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4" name="Line 845"/>
              <p:cNvSpPr>
                <a:spLocks noChangeShapeType="1"/>
              </p:cNvSpPr>
              <p:nvPr/>
            </p:nvSpPr>
            <p:spPr bwMode="auto">
              <a:xfrm>
                <a:off x="2676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5" name="Line 846"/>
              <p:cNvSpPr>
                <a:spLocks noChangeShapeType="1"/>
              </p:cNvSpPr>
              <p:nvPr/>
            </p:nvSpPr>
            <p:spPr bwMode="auto">
              <a:xfrm>
                <a:off x="269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6" name="Line 847"/>
              <p:cNvSpPr>
                <a:spLocks noChangeShapeType="1"/>
              </p:cNvSpPr>
              <p:nvPr/>
            </p:nvSpPr>
            <p:spPr bwMode="auto">
              <a:xfrm>
                <a:off x="2709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7" name="Line 848"/>
              <p:cNvSpPr>
                <a:spLocks noChangeShapeType="1"/>
              </p:cNvSpPr>
              <p:nvPr/>
            </p:nvSpPr>
            <p:spPr bwMode="auto">
              <a:xfrm>
                <a:off x="272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8" name="Line 849"/>
              <p:cNvSpPr>
                <a:spLocks noChangeShapeType="1"/>
              </p:cNvSpPr>
              <p:nvPr/>
            </p:nvSpPr>
            <p:spPr bwMode="auto">
              <a:xfrm>
                <a:off x="2744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9" name="Line 850"/>
              <p:cNvSpPr>
                <a:spLocks noChangeShapeType="1"/>
              </p:cNvSpPr>
              <p:nvPr/>
            </p:nvSpPr>
            <p:spPr bwMode="auto">
              <a:xfrm>
                <a:off x="2760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0" name="Line 851"/>
              <p:cNvSpPr>
                <a:spLocks noChangeShapeType="1"/>
              </p:cNvSpPr>
              <p:nvPr/>
            </p:nvSpPr>
            <p:spPr bwMode="auto">
              <a:xfrm>
                <a:off x="277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1" name="Line 852"/>
              <p:cNvSpPr>
                <a:spLocks noChangeShapeType="1"/>
              </p:cNvSpPr>
              <p:nvPr/>
            </p:nvSpPr>
            <p:spPr bwMode="auto">
              <a:xfrm>
                <a:off x="2795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2" name="Line 853"/>
              <p:cNvSpPr>
                <a:spLocks noChangeShapeType="1"/>
              </p:cNvSpPr>
              <p:nvPr/>
            </p:nvSpPr>
            <p:spPr bwMode="auto">
              <a:xfrm>
                <a:off x="2813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3" name="Line 854"/>
              <p:cNvSpPr>
                <a:spLocks noChangeShapeType="1"/>
              </p:cNvSpPr>
              <p:nvPr/>
            </p:nvSpPr>
            <p:spPr bwMode="auto">
              <a:xfrm>
                <a:off x="282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4" name="Line 855"/>
              <p:cNvSpPr>
                <a:spLocks noChangeShapeType="1"/>
              </p:cNvSpPr>
              <p:nvPr/>
            </p:nvSpPr>
            <p:spPr bwMode="auto">
              <a:xfrm>
                <a:off x="2846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5" name="Line 856"/>
              <p:cNvSpPr>
                <a:spLocks noChangeShapeType="1"/>
              </p:cNvSpPr>
              <p:nvPr/>
            </p:nvSpPr>
            <p:spPr bwMode="auto">
              <a:xfrm>
                <a:off x="286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6" name="Line 857"/>
              <p:cNvSpPr>
                <a:spLocks noChangeShapeType="1"/>
              </p:cNvSpPr>
              <p:nvPr/>
            </p:nvSpPr>
            <p:spPr bwMode="auto">
              <a:xfrm>
                <a:off x="2881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7" name="Line 858"/>
              <p:cNvSpPr>
                <a:spLocks noChangeShapeType="1"/>
              </p:cNvSpPr>
              <p:nvPr/>
            </p:nvSpPr>
            <p:spPr bwMode="auto">
              <a:xfrm>
                <a:off x="2897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8" name="Line 859"/>
              <p:cNvSpPr>
                <a:spLocks noChangeShapeType="1"/>
              </p:cNvSpPr>
              <p:nvPr/>
            </p:nvSpPr>
            <p:spPr bwMode="auto">
              <a:xfrm>
                <a:off x="291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9" name="Line 860"/>
              <p:cNvSpPr>
                <a:spLocks noChangeShapeType="1"/>
              </p:cNvSpPr>
              <p:nvPr/>
            </p:nvSpPr>
            <p:spPr bwMode="auto">
              <a:xfrm>
                <a:off x="2932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0" name="Line 861"/>
              <p:cNvSpPr>
                <a:spLocks noChangeShapeType="1"/>
              </p:cNvSpPr>
              <p:nvPr/>
            </p:nvSpPr>
            <p:spPr bwMode="auto">
              <a:xfrm>
                <a:off x="2950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1" name="Line 862"/>
              <p:cNvSpPr>
                <a:spLocks noChangeShapeType="1"/>
              </p:cNvSpPr>
              <p:nvPr/>
            </p:nvSpPr>
            <p:spPr bwMode="auto">
              <a:xfrm>
                <a:off x="296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2" name="Line 863"/>
              <p:cNvSpPr>
                <a:spLocks noChangeShapeType="1"/>
              </p:cNvSpPr>
              <p:nvPr/>
            </p:nvSpPr>
            <p:spPr bwMode="auto">
              <a:xfrm>
                <a:off x="2983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3" name="Line 864"/>
              <p:cNvSpPr>
                <a:spLocks noChangeShapeType="1"/>
              </p:cNvSpPr>
              <p:nvPr/>
            </p:nvSpPr>
            <p:spPr bwMode="auto">
              <a:xfrm>
                <a:off x="300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4" name="Line 865"/>
              <p:cNvSpPr>
                <a:spLocks noChangeShapeType="1"/>
              </p:cNvSpPr>
              <p:nvPr/>
            </p:nvSpPr>
            <p:spPr bwMode="auto">
              <a:xfrm>
                <a:off x="3018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5" name="Line 866"/>
              <p:cNvSpPr>
                <a:spLocks noChangeShapeType="1"/>
              </p:cNvSpPr>
              <p:nvPr/>
            </p:nvSpPr>
            <p:spPr bwMode="auto">
              <a:xfrm>
                <a:off x="3034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6" name="Line 867"/>
              <p:cNvSpPr>
                <a:spLocks noChangeShapeType="1"/>
              </p:cNvSpPr>
              <p:nvPr/>
            </p:nvSpPr>
            <p:spPr bwMode="auto">
              <a:xfrm>
                <a:off x="305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7" name="Line 868"/>
              <p:cNvSpPr>
                <a:spLocks noChangeShapeType="1"/>
              </p:cNvSpPr>
              <p:nvPr/>
            </p:nvSpPr>
            <p:spPr bwMode="auto">
              <a:xfrm>
                <a:off x="306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8" name="Line 869"/>
              <p:cNvSpPr>
                <a:spLocks noChangeShapeType="1"/>
              </p:cNvSpPr>
              <p:nvPr/>
            </p:nvSpPr>
            <p:spPr bwMode="auto">
              <a:xfrm>
                <a:off x="3087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9" name="Line 870"/>
              <p:cNvSpPr>
                <a:spLocks noChangeShapeType="1"/>
              </p:cNvSpPr>
              <p:nvPr/>
            </p:nvSpPr>
            <p:spPr bwMode="auto">
              <a:xfrm>
                <a:off x="310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0" name="Line 871"/>
              <p:cNvSpPr>
                <a:spLocks noChangeShapeType="1"/>
              </p:cNvSpPr>
              <p:nvPr/>
            </p:nvSpPr>
            <p:spPr bwMode="auto">
              <a:xfrm>
                <a:off x="3120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1" name="Line 872"/>
              <p:cNvSpPr>
                <a:spLocks noChangeShapeType="1"/>
              </p:cNvSpPr>
              <p:nvPr/>
            </p:nvSpPr>
            <p:spPr bwMode="auto">
              <a:xfrm>
                <a:off x="313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2" name="Line 873"/>
              <p:cNvSpPr>
                <a:spLocks noChangeShapeType="1"/>
              </p:cNvSpPr>
              <p:nvPr/>
            </p:nvSpPr>
            <p:spPr bwMode="auto">
              <a:xfrm>
                <a:off x="3155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3" name="Line 874"/>
              <p:cNvSpPr>
                <a:spLocks noChangeShapeType="1"/>
              </p:cNvSpPr>
              <p:nvPr/>
            </p:nvSpPr>
            <p:spPr bwMode="auto">
              <a:xfrm>
                <a:off x="3171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4" name="Line 875"/>
              <p:cNvSpPr>
                <a:spLocks noChangeShapeType="1"/>
              </p:cNvSpPr>
              <p:nvPr/>
            </p:nvSpPr>
            <p:spPr bwMode="auto">
              <a:xfrm>
                <a:off x="318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5" name="Line 876"/>
              <p:cNvSpPr>
                <a:spLocks noChangeShapeType="1"/>
              </p:cNvSpPr>
              <p:nvPr/>
            </p:nvSpPr>
            <p:spPr bwMode="auto">
              <a:xfrm>
                <a:off x="320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6" name="Line 877"/>
              <p:cNvSpPr>
                <a:spLocks noChangeShapeType="1"/>
              </p:cNvSpPr>
              <p:nvPr/>
            </p:nvSpPr>
            <p:spPr bwMode="auto">
              <a:xfrm>
                <a:off x="3224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7" name="Line 878"/>
              <p:cNvSpPr>
                <a:spLocks noChangeShapeType="1"/>
              </p:cNvSpPr>
              <p:nvPr/>
            </p:nvSpPr>
            <p:spPr bwMode="auto">
              <a:xfrm>
                <a:off x="324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8" name="Line 879"/>
              <p:cNvSpPr>
                <a:spLocks noChangeShapeType="1"/>
              </p:cNvSpPr>
              <p:nvPr/>
            </p:nvSpPr>
            <p:spPr bwMode="auto">
              <a:xfrm>
                <a:off x="325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9" name="Line 880"/>
              <p:cNvSpPr>
                <a:spLocks noChangeShapeType="1"/>
              </p:cNvSpPr>
              <p:nvPr/>
            </p:nvSpPr>
            <p:spPr bwMode="auto">
              <a:xfrm>
                <a:off x="327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0" name="Line 881"/>
              <p:cNvSpPr>
                <a:spLocks noChangeShapeType="1"/>
              </p:cNvSpPr>
              <p:nvPr/>
            </p:nvSpPr>
            <p:spPr bwMode="auto">
              <a:xfrm>
                <a:off x="329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1" name="Line 882"/>
              <p:cNvSpPr>
                <a:spLocks noChangeShapeType="1"/>
              </p:cNvSpPr>
              <p:nvPr/>
            </p:nvSpPr>
            <p:spPr bwMode="auto">
              <a:xfrm>
                <a:off x="3308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2" name="Line 883"/>
              <p:cNvSpPr>
                <a:spLocks noChangeShapeType="1"/>
              </p:cNvSpPr>
              <p:nvPr/>
            </p:nvSpPr>
            <p:spPr bwMode="auto">
              <a:xfrm>
                <a:off x="332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3" name="Line 884"/>
              <p:cNvSpPr>
                <a:spLocks noChangeShapeType="1"/>
              </p:cNvSpPr>
              <p:nvPr/>
            </p:nvSpPr>
            <p:spPr bwMode="auto">
              <a:xfrm>
                <a:off x="334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4" name="Line 885"/>
              <p:cNvSpPr>
                <a:spLocks noChangeShapeType="1"/>
              </p:cNvSpPr>
              <p:nvPr/>
            </p:nvSpPr>
            <p:spPr bwMode="auto">
              <a:xfrm>
                <a:off x="3361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5" name="Line 886"/>
              <p:cNvSpPr>
                <a:spLocks noChangeShapeType="1"/>
              </p:cNvSpPr>
              <p:nvPr/>
            </p:nvSpPr>
            <p:spPr bwMode="auto">
              <a:xfrm>
                <a:off x="337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6" name="Line 887"/>
              <p:cNvSpPr>
                <a:spLocks noChangeShapeType="1"/>
              </p:cNvSpPr>
              <p:nvPr/>
            </p:nvSpPr>
            <p:spPr bwMode="auto">
              <a:xfrm>
                <a:off x="339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7" name="Line 888"/>
              <p:cNvSpPr>
                <a:spLocks noChangeShapeType="1"/>
              </p:cNvSpPr>
              <p:nvPr/>
            </p:nvSpPr>
            <p:spPr bwMode="auto">
              <a:xfrm>
                <a:off x="341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8" name="Line 889"/>
              <p:cNvSpPr>
                <a:spLocks noChangeShapeType="1"/>
              </p:cNvSpPr>
              <p:nvPr/>
            </p:nvSpPr>
            <p:spPr bwMode="auto">
              <a:xfrm>
                <a:off x="3429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9" name="Line 890"/>
              <p:cNvSpPr>
                <a:spLocks noChangeShapeType="1"/>
              </p:cNvSpPr>
              <p:nvPr/>
            </p:nvSpPr>
            <p:spPr bwMode="auto">
              <a:xfrm>
                <a:off x="3445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0" name="Line 891"/>
              <p:cNvSpPr>
                <a:spLocks noChangeShapeType="1"/>
              </p:cNvSpPr>
              <p:nvPr/>
            </p:nvSpPr>
            <p:spPr bwMode="auto">
              <a:xfrm>
                <a:off x="346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1" name="Line 892"/>
              <p:cNvSpPr>
                <a:spLocks noChangeShapeType="1"/>
              </p:cNvSpPr>
              <p:nvPr/>
            </p:nvSpPr>
            <p:spPr bwMode="auto">
              <a:xfrm>
                <a:off x="348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2" name="Line 893"/>
              <p:cNvSpPr>
                <a:spLocks noChangeShapeType="1"/>
              </p:cNvSpPr>
              <p:nvPr/>
            </p:nvSpPr>
            <p:spPr bwMode="auto">
              <a:xfrm>
                <a:off x="3498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3" name="Line 894"/>
              <p:cNvSpPr>
                <a:spLocks noChangeShapeType="1"/>
              </p:cNvSpPr>
              <p:nvPr/>
            </p:nvSpPr>
            <p:spPr bwMode="auto">
              <a:xfrm>
                <a:off x="351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4" name="Line 895"/>
              <p:cNvSpPr>
                <a:spLocks noChangeShapeType="1"/>
              </p:cNvSpPr>
              <p:nvPr/>
            </p:nvSpPr>
            <p:spPr bwMode="auto">
              <a:xfrm>
                <a:off x="353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5" name="Line 896"/>
              <p:cNvSpPr>
                <a:spLocks noChangeShapeType="1"/>
              </p:cNvSpPr>
              <p:nvPr/>
            </p:nvSpPr>
            <p:spPr bwMode="auto">
              <a:xfrm>
                <a:off x="354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6" name="Line 897"/>
              <p:cNvSpPr>
                <a:spLocks noChangeShapeType="1"/>
              </p:cNvSpPr>
              <p:nvPr/>
            </p:nvSpPr>
            <p:spPr bwMode="auto">
              <a:xfrm>
                <a:off x="3566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7" name="Line 898"/>
              <p:cNvSpPr>
                <a:spLocks noChangeShapeType="1"/>
              </p:cNvSpPr>
              <p:nvPr/>
            </p:nvSpPr>
            <p:spPr bwMode="auto">
              <a:xfrm>
                <a:off x="358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8" name="Line 899"/>
              <p:cNvSpPr>
                <a:spLocks noChangeShapeType="1"/>
              </p:cNvSpPr>
              <p:nvPr/>
            </p:nvSpPr>
            <p:spPr bwMode="auto">
              <a:xfrm>
                <a:off x="360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9" name="Line 900"/>
              <p:cNvSpPr>
                <a:spLocks noChangeShapeType="1"/>
              </p:cNvSpPr>
              <p:nvPr/>
            </p:nvSpPr>
            <p:spPr bwMode="auto">
              <a:xfrm>
                <a:off x="361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0" name="Line 901"/>
              <p:cNvSpPr>
                <a:spLocks noChangeShapeType="1"/>
              </p:cNvSpPr>
              <p:nvPr/>
            </p:nvSpPr>
            <p:spPr bwMode="auto">
              <a:xfrm>
                <a:off x="3635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1" name="Line 902"/>
              <p:cNvSpPr>
                <a:spLocks noChangeShapeType="1"/>
              </p:cNvSpPr>
              <p:nvPr/>
            </p:nvSpPr>
            <p:spPr bwMode="auto">
              <a:xfrm>
                <a:off x="365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2" name="Line 903"/>
              <p:cNvSpPr>
                <a:spLocks noChangeShapeType="1"/>
              </p:cNvSpPr>
              <p:nvPr/>
            </p:nvSpPr>
            <p:spPr bwMode="auto">
              <a:xfrm>
                <a:off x="366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3" name="Line 904"/>
              <p:cNvSpPr>
                <a:spLocks noChangeShapeType="1"/>
              </p:cNvSpPr>
              <p:nvPr/>
            </p:nvSpPr>
            <p:spPr bwMode="auto">
              <a:xfrm>
                <a:off x="368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4" name="Line 905"/>
              <p:cNvSpPr>
                <a:spLocks noChangeShapeType="1"/>
              </p:cNvSpPr>
              <p:nvPr/>
            </p:nvSpPr>
            <p:spPr bwMode="auto">
              <a:xfrm>
                <a:off x="3703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5" name="Line 906"/>
              <p:cNvSpPr>
                <a:spLocks noChangeShapeType="1"/>
              </p:cNvSpPr>
              <p:nvPr/>
            </p:nvSpPr>
            <p:spPr bwMode="auto">
              <a:xfrm>
                <a:off x="371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6" name="Line 907"/>
              <p:cNvSpPr>
                <a:spLocks noChangeShapeType="1"/>
              </p:cNvSpPr>
              <p:nvPr/>
            </p:nvSpPr>
            <p:spPr bwMode="auto">
              <a:xfrm>
                <a:off x="373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7" name="Line 908"/>
              <p:cNvSpPr>
                <a:spLocks noChangeShapeType="1"/>
              </p:cNvSpPr>
              <p:nvPr/>
            </p:nvSpPr>
            <p:spPr bwMode="auto">
              <a:xfrm>
                <a:off x="375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8" name="Line 909"/>
              <p:cNvSpPr>
                <a:spLocks noChangeShapeType="1"/>
              </p:cNvSpPr>
              <p:nvPr/>
            </p:nvSpPr>
            <p:spPr bwMode="auto">
              <a:xfrm>
                <a:off x="3772" y="152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9" name="Line 910"/>
              <p:cNvSpPr>
                <a:spLocks noChangeShapeType="1"/>
              </p:cNvSpPr>
              <p:nvPr/>
            </p:nvSpPr>
            <p:spPr bwMode="auto">
              <a:xfrm>
                <a:off x="378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0" name="Line 911"/>
              <p:cNvSpPr>
                <a:spLocks noChangeShapeType="1"/>
              </p:cNvSpPr>
              <p:nvPr/>
            </p:nvSpPr>
            <p:spPr bwMode="auto">
              <a:xfrm>
                <a:off x="380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1" name="Line 912"/>
              <p:cNvSpPr>
                <a:spLocks noChangeShapeType="1"/>
              </p:cNvSpPr>
              <p:nvPr/>
            </p:nvSpPr>
            <p:spPr bwMode="auto">
              <a:xfrm>
                <a:off x="382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2" name="Line 913"/>
              <p:cNvSpPr>
                <a:spLocks noChangeShapeType="1"/>
              </p:cNvSpPr>
              <p:nvPr/>
            </p:nvSpPr>
            <p:spPr bwMode="auto">
              <a:xfrm>
                <a:off x="3840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3" name="Line 914"/>
              <p:cNvSpPr>
                <a:spLocks noChangeShapeType="1"/>
              </p:cNvSpPr>
              <p:nvPr/>
            </p:nvSpPr>
            <p:spPr bwMode="auto">
              <a:xfrm>
                <a:off x="385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4" name="Line 915"/>
              <p:cNvSpPr>
                <a:spLocks noChangeShapeType="1"/>
              </p:cNvSpPr>
              <p:nvPr/>
            </p:nvSpPr>
            <p:spPr bwMode="auto">
              <a:xfrm>
                <a:off x="387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5" name="Line 916"/>
              <p:cNvSpPr>
                <a:spLocks noChangeShapeType="1"/>
              </p:cNvSpPr>
              <p:nvPr/>
            </p:nvSpPr>
            <p:spPr bwMode="auto">
              <a:xfrm>
                <a:off x="389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6" name="Line 917"/>
              <p:cNvSpPr>
                <a:spLocks noChangeShapeType="1"/>
              </p:cNvSpPr>
              <p:nvPr/>
            </p:nvSpPr>
            <p:spPr bwMode="auto">
              <a:xfrm>
                <a:off x="3908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7" name="Line 918"/>
              <p:cNvSpPr>
                <a:spLocks noChangeShapeType="1"/>
              </p:cNvSpPr>
              <p:nvPr/>
            </p:nvSpPr>
            <p:spPr bwMode="auto">
              <a:xfrm>
                <a:off x="392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8" name="Line 919"/>
              <p:cNvSpPr>
                <a:spLocks noChangeShapeType="1"/>
              </p:cNvSpPr>
              <p:nvPr/>
            </p:nvSpPr>
            <p:spPr bwMode="auto">
              <a:xfrm>
                <a:off x="394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9" name="Line 920"/>
              <p:cNvSpPr>
                <a:spLocks noChangeShapeType="1"/>
              </p:cNvSpPr>
              <p:nvPr/>
            </p:nvSpPr>
            <p:spPr bwMode="auto">
              <a:xfrm>
                <a:off x="396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0" name="Line 921"/>
              <p:cNvSpPr>
                <a:spLocks noChangeShapeType="1"/>
              </p:cNvSpPr>
              <p:nvPr/>
            </p:nvSpPr>
            <p:spPr bwMode="auto">
              <a:xfrm>
                <a:off x="3977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1" name="Line 922"/>
              <p:cNvSpPr>
                <a:spLocks noChangeShapeType="1"/>
              </p:cNvSpPr>
              <p:nvPr/>
            </p:nvSpPr>
            <p:spPr bwMode="auto">
              <a:xfrm>
                <a:off x="399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2" name="Line 923"/>
              <p:cNvSpPr>
                <a:spLocks noChangeShapeType="1"/>
              </p:cNvSpPr>
              <p:nvPr/>
            </p:nvSpPr>
            <p:spPr bwMode="auto">
              <a:xfrm>
                <a:off x="401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3" name="Line 924"/>
              <p:cNvSpPr>
                <a:spLocks noChangeShapeType="1"/>
              </p:cNvSpPr>
              <p:nvPr/>
            </p:nvSpPr>
            <p:spPr bwMode="auto">
              <a:xfrm>
                <a:off x="402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4" name="Line 925"/>
              <p:cNvSpPr>
                <a:spLocks noChangeShapeType="1"/>
              </p:cNvSpPr>
              <p:nvPr/>
            </p:nvSpPr>
            <p:spPr bwMode="auto">
              <a:xfrm>
                <a:off x="4045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5" name="Line 926"/>
              <p:cNvSpPr>
                <a:spLocks noChangeShapeType="1"/>
              </p:cNvSpPr>
              <p:nvPr/>
            </p:nvSpPr>
            <p:spPr bwMode="auto">
              <a:xfrm>
                <a:off x="406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6" name="Line 927"/>
              <p:cNvSpPr>
                <a:spLocks noChangeShapeType="1"/>
              </p:cNvSpPr>
              <p:nvPr/>
            </p:nvSpPr>
            <p:spPr bwMode="auto">
              <a:xfrm>
                <a:off x="407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7" name="Line 928"/>
              <p:cNvSpPr>
                <a:spLocks noChangeShapeType="1"/>
              </p:cNvSpPr>
              <p:nvPr/>
            </p:nvSpPr>
            <p:spPr bwMode="auto">
              <a:xfrm>
                <a:off x="409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8" name="Line 929"/>
              <p:cNvSpPr>
                <a:spLocks noChangeShapeType="1"/>
              </p:cNvSpPr>
              <p:nvPr/>
            </p:nvSpPr>
            <p:spPr bwMode="auto">
              <a:xfrm>
                <a:off x="4114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9" name="Line 930"/>
              <p:cNvSpPr>
                <a:spLocks noChangeShapeType="1"/>
              </p:cNvSpPr>
              <p:nvPr/>
            </p:nvSpPr>
            <p:spPr bwMode="auto">
              <a:xfrm>
                <a:off x="413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0" name="Line 931"/>
              <p:cNvSpPr>
                <a:spLocks noChangeShapeType="1"/>
              </p:cNvSpPr>
              <p:nvPr/>
            </p:nvSpPr>
            <p:spPr bwMode="auto">
              <a:xfrm>
                <a:off x="414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1" name="Line 932"/>
              <p:cNvSpPr>
                <a:spLocks noChangeShapeType="1"/>
              </p:cNvSpPr>
              <p:nvPr/>
            </p:nvSpPr>
            <p:spPr bwMode="auto">
              <a:xfrm>
                <a:off x="416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2" name="Line 933"/>
              <p:cNvSpPr>
                <a:spLocks noChangeShapeType="1"/>
              </p:cNvSpPr>
              <p:nvPr/>
            </p:nvSpPr>
            <p:spPr bwMode="auto">
              <a:xfrm>
                <a:off x="418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3" name="Line 934"/>
              <p:cNvSpPr>
                <a:spLocks noChangeShapeType="1"/>
              </p:cNvSpPr>
              <p:nvPr/>
            </p:nvSpPr>
            <p:spPr bwMode="auto">
              <a:xfrm>
                <a:off x="419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4" name="Line 935"/>
              <p:cNvSpPr>
                <a:spLocks noChangeShapeType="1"/>
              </p:cNvSpPr>
              <p:nvPr/>
            </p:nvSpPr>
            <p:spPr bwMode="auto">
              <a:xfrm>
                <a:off x="421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5" name="Line 936"/>
              <p:cNvSpPr>
                <a:spLocks noChangeShapeType="1"/>
              </p:cNvSpPr>
              <p:nvPr/>
            </p:nvSpPr>
            <p:spPr bwMode="auto">
              <a:xfrm>
                <a:off x="4233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6" name="Line 937"/>
              <p:cNvSpPr>
                <a:spLocks noChangeShapeType="1"/>
              </p:cNvSpPr>
              <p:nvPr/>
            </p:nvSpPr>
            <p:spPr bwMode="auto">
              <a:xfrm>
                <a:off x="4251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7" name="Line 938"/>
              <p:cNvSpPr>
                <a:spLocks noChangeShapeType="1"/>
              </p:cNvSpPr>
              <p:nvPr/>
            </p:nvSpPr>
            <p:spPr bwMode="auto">
              <a:xfrm>
                <a:off x="426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8" name="Line 939"/>
              <p:cNvSpPr>
                <a:spLocks noChangeShapeType="1"/>
              </p:cNvSpPr>
              <p:nvPr/>
            </p:nvSpPr>
            <p:spPr bwMode="auto">
              <a:xfrm>
                <a:off x="4285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9" name="Line 940"/>
              <p:cNvSpPr>
                <a:spLocks noChangeShapeType="1"/>
              </p:cNvSpPr>
              <p:nvPr/>
            </p:nvSpPr>
            <p:spPr bwMode="auto">
              <a:xfrm>
                <a:off x="4302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0" name="Line 941"/>
              <p:cNvSpPr>
                <a:spLocks noChangeShapeType="1"/>
              </p:cNvSpPr>
              <p:nvPr/>
            </p:nvSpPr>
            <p:spPr bwMode="auto">
              <a:xfrm>
                <a:off x="4319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1" name="Line 942"/>
              <p:cNvSpPr>
                <a:spLocks noChangeShapeType="1"/>
              </p:cNvSpPr>
              <p:nvPr/>
            </p:nvSpPr>
            <p:spPr bwMode="auto">
              <a:xfrm>
                <a:off x="433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2" name="Line 943"/>
              <p:cNvSpPr>
                <a:spLocks noChangeShapeType="1"/>
              </p:cNvSpPr>
              <p:nvPr/>
            </p:nvSpPr>
            <p:spPr bwMode="auto">
              <a:xfrm>
                <a:off x="435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3" name="Line 944"/>
              <p:cNvSpPr>
                <a:spLocks noChangeShapeType="1"/>
              </p:cNvSpPr>
              <p:nvPr/>
            </p:nvSpPr>
            <p:spPr bwMode="auto">
              <a:xfrm>
                <a:off x="4370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4" name="Line 945"/>
              <p:cNvSpPr>
                <a:spLocks noChangeShapeType="1"/>
              </p:cNvSpPr>
              <p:nvPr/>
            </p:nvSpPr>
            <p:spPr bwMode="auto">
              <a:xfrm>
                <a:off x="4388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5" name="Line 946"/>
              <p:cNvSpPr>
                <a:spLocks noChangeShapeType="1"/>
              </p:cNvSpPr>
              <p:nvPr/>
            </p:nvSpPr>
            <p:spPr bwMode="auto">
              <a:xfrm>
                <a:off x="4404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6" name="Line 947"/>
              <p:cNvSpPr>
                <a:spLocks noChangeShapeType="1"/>
              </p:cNvSpPr>
              <p:nvPr/>
            </p:nvSpPr>
            <p:spPr bwMode="auto">
              <a:xfrm>
                <a:off x="4421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7" name="Line 948"/>
              <p:cNvSpPr>
                <a:spLocks noChangeShapeType="1"/>
              </p:cNvSpPr>
              <p:nvPr/>
            </p:nvSpPr>
            <p:spPr bwMode="auto">
              <a:xfrm>
                <a:off x="4439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8" name="Line 949"/>
              <p:cNvSpPr>
                <a:spLocks noChangeShapeType="1"/>
              </p:cNvSpPr>
              <p:nvPr/>
            </p:nvSpPr>
            <p:spPr bwMode="auto">
              <a:xfrm>
                <a:off x="4456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9" name="Line 950"/>
              <p:cNvSpPr>
                <a:spLocks noChangeShapeType="1"/>
              </p:cNvSpPr>
              <p:nvPr/>
            </p:nvSpPr>
            <p:spPr bwMode="auto">
              <a:xfrm>
                <a:off x="4473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0" name="Line 951"/>
              <p:cNvSpPr>
                <a:spLocks noChangeShapeType="1"/>
              </p:cNvSpPr>
              <p:nvPr/>
            </p:nvSpPr>
            <p:spPr bwMode="auto">
              <a:xfrm>
                <a:off x="449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1" name="Line 952"/>
              <p:cNvSpPr>
                <a:spLocks noChangeShapeType="1"/>
              </p:cNvSpPr>
              <p:nvPr/>
            </p:nvSpPr>
            <p:spPr bwMode="auto">
              <a:xfrm>
                <a:off x="4507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2" name="Line 953"/>
              <p:cNvSpPr>
                <a:spLocks noChangeShapeType="1"/>
              </p:cNvSpPr>
              <p:nvPr/>
            </p:nvSpPr>
            <p:spPr bwMode="auto">
              <a:xfrm>
                <a:off x="4525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3" name="Line 954"/>
              <p:cNvSpPr>
                <a:spLocks noChangeShapeType="1"/>
              </p:cNvSpPr>
              <p:nvPr/>
            </p:nvSpPr>
            <p:spPr bwMode="auto">
              <a:xfrm>
                <a:off x="4541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4" name="Line 955"/>
              <p:cNvSpPr>
                <a:spLocks noChangeShapeType="1"/>
              </p:cNvSpPr>
              <p:nvPr/>
            </p:nvSpPr>
            <p:spPr bwMode="auto">
              <a:xfrm>
                <a:off x="4558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5" name="Line 956"/>
              <p:cNvSpPr>
                <a:spLocks noChangeShapeType="1"/>
              </p:cNvSpPr>
              <p:nvPr/>
            </p:nvSpPr>
            <p:spPr bwMode="auto">
              <a:xfrm>
                <a:off x="4576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6" name="Line 957"/>
              <p:cNvSpPr>
                <a:spLocks noChangeShapeType="1"/>
              </p:cNvSpPr>
              <p:nvPr/>
            </p:nvSpPr>
            <p:spPr bwMode="auto">
              <a:xfrm>
                <a:off x="4593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7" name="Line 958"/>
              <p:cNvSpPr>
                <a:spLocks noChangeShapeType="1"/>
              </p:cNvSpPr>
              <p:nvPr/>
            </p:nvSpPr>
            <p:spPr bwMode="auto">
              <a:xfrm>
                <a:off x="4610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8" name="Line 959"/>
              <p:cNvSpPr>
                <a:spLocks noChangeShapeType="1"/>
              </p:cNvSpPr>
              <p:nvPr/>
            </p:nvSpPr>
            <p:spPr bwMode="auto">
              <a:xfrm>
                <a:off x="4627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9" name="Line 960"/>
              <p:cNvSpPr>
                <a:spLocks noChangeShapeType="1"/>
              </p:cNvSpPr>
              <p:nvPr/>
            </p:nvSpPr>
            <p:spPr bwMode="auto">
              <a:xfrm>
                <a:off x="4644" y="1524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0" name="Line 961"/>
              <p:cNvSpPr>
                <a:spLocks noChangeShapeType="1"/>
              </p:cNvSpPr>
              <p:nvPr/>
            </p:nvSpPr>
            <p:spPr bwMode="auto">
              <a:xfrm>
                <a:off x="4662" y="152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1" name="Line 962"/>
              <p:cNvSpPr>
                <a:spLocks noChangeShapeType="1"/>
              </p:cNvSpPr>
              <p:nvPr/>
            </p:nvSpPr>
            <p:spPr bwMode="auto">
              <a:xfrm>
                <a:off x="4678" y="152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2" name="Line 963"/>
              <p:cNvSpPr>
                <a:spLocks noChangeShapeType="1"/>
              </p:cNvSpPr>
              <p:nvPr/>
            </p:nvSpPr>
            <p:spPr bwMode="auto">
              <a:xfrm>
                <a:off x="1494" y="1524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3" name="Line 964"/>
              <p:cNvSpPr>
                <a:spLocks noChangeShapeType="1"/>
              </p:cNvSpPr>
              <p:nvPr/>
            </p:nvSpPr>
            <p:spPr bwMode="auto">
              <a:xfrm flipH="1">
                <a:off x="4649" y="1524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4" name="Freeform 965"/>
              <p:cNvSpPr>
                <a:spLocks noEditPoints="1"/>
              </p:cNvSpPr>
              <p:nvPr/>
            </p:nvSpPr>
            <p:spPr bwMode="auto">
              <a:xfrm>
                <a:off x="1228" y="1470"/>
                <a:ext cx="64" cy="101"/>
              </a:xfrm>
              <a:custGeom>
                <a:avLst/>
                <a:gdLst>
                  <a:gd name="T0" fmla="*/ 0 w 64"/>
                  <a:gd name="T1" fmla="*/ 50 h 101"/>
                  <a:gd name="T2" fmla="*/ 1 w 64"/>
                  <a:gd name="T3" fmla="*/ 35 h 101"/>
                  <a:gd name="T4" fmla="*/ 3 w 64"/>
                  <a:gd name="T5" fmla="*/ 23 h 101"/>
                  <a:gd name="T6" fmla="*/ 6 w 64"/>
                  <a:gd name="T7" fmla="*/ 15 h 101"/>
                  <a:gd name="T8" fmla="*/ 10 w 64"/>
                  <a:gd name="T9" fmla="*/ 10 h 101"/>
                  <a:gd name="T10" fmla="*/ 15 w 64"/>
                  <a:gd name="T11" fmla="*/ 7 h 101"/>
                  <a:gd name="T12" fmla="*/ 20 w 64"/>
                  <a:gd name="T13" fmla="*/ 3 h 101"/>
                  <a:gd name="T14" fmla="*/ 26 w 64"/>
                  <a:gd name="T15" fmla="*/ 2 h 101"/>
                  <a:gd name="T16" fmla="*/ 32 w 64"/>
                  <a:gd name="T17" fmla="*/ 0 h 101"/>
                  <a:gd name="T18" fmla="*/ 40 w 64"/>
                  <a:gd name="T19" fmla="*/ 2 h 101"/>
                  <a:gd name="T20" fmla="*/ 46 w 64"/>
                  <a:gd name="T21" fmla="*/ 4 h 101"/>
                  <a:gd name="T22" fmla="*/ 51 w 64"/>
                  <a:gd name="T23" fmla="*/ 7 h 101"/>
                  <a:gd name="T24" fmla="*/ 53 w 64"/>
                  <a:gd name="T25" fmla="*/ 9 h 101"/>
                  <a:gd name="T26" fmla="*/ 56 w 64"/>
                  <a:gd name="T27" fmla="*/ 13 h 101"/>
                  <a:gd name="T28" fmla="*/ 59 w 64"/>
                  <a:gd name="T29" fmla="*/ 20 h 101"/>
                  <a:gd name="T30" fmla="*/ 62 w 64"/>
                  <a:gd name="T31" fmla="*/ 28 h 101"/>
                  <a:gd name="T32" fmla="*/ 63 w 64"/>
                  <a:gd name="T33" fmla="*/ 38 h 101"/>
                  <a:gd name="T34" fmla="*/ 64 w 64"/>
                  <a:gd name="T35" fmla="*/ 50 h 101"/>
                  <a:gd name="T36" fmla="*/ 63 w 64"/>
                  <a:gd name="T37" fmla="*/ 66 h 101"/>
                  <a:gd name="T38" fmla="*/ 61 w 64"/>
                  <a:gd name="T39" fmla="*/ 79 h 101"/>
                  <a:gd name="T40" fmla="*/ 58 w 64"/>
                  <a:gd name="T41" fmla="*/ 85 h 101"/>
                  <a:gd name="T42" fmla="*/ 54 w 64"/>
                  <a:gd name="T43" fmla="*/ 91 h 101"/>
                  <a:gd name="T44" fmla="*/ 49 w 64"/>
                  <a:gd name="T45" fmla="*/ 95 h 101"/>
                  <a:gd name="T46" fmla="*/ 44 w 64"/>
                  <a:gd name="T47" fmla="*/ 99 h 101"/>
                  <a:gd name="T48" fmla="*/ 38 w 64"/>
                  <a:gd name="T49" fmla="*/ 100 h 101"/>
                  <a:gd name="T50" fmla="*/ 32 w 64"/>
                  <a:gd name="T51" fmla="*/ 101 h 101"/>
                  <a:gd name="T52" fmla="*/ 20 w 64"/>
                  <a:gd name="T53" fmla="*/ 99 h 101"/>
                  <a:gd name="T54" fmla="*/ 10 w 64"/>
                  <a:gd name="T55" fmla="*/ 91 h 101"/>
                  <a:gd name="T56" fmla="*/ 5 w 64"/>
                  <a:gd name="T57" fmla="*/ 81 h 101"/>
                  <a:gd name="T58" fmla="*/ 1 w 64"/>
                  <a:gd name="T59" fmla="*/ 68 h 101"/>
                  <a:gd name="T60" fmla="*/ 0 w 64"/>
                  <a:gd name="T61" fmla="*/ 50 h 101"/>
                  <a:gd name="T62" fmla="*/ 12 w 64"/>
                  <a:gd name="T63" fmla="*/ 50 h 101"/>
                  <a:gd name="T64" fmla="*/ 13 w 64"/>
                  <a:gd name="T65" fmla="*/ 65 h 101"/>
                  <a:gd name="T66" fmla="*/ 15 w 64"/>
                  <a:gd name="T67" fmla="*/ 75 h 101"/>
                  <a:gd name="T68" fmla="*/ 18 w 64"/>
                  <a:gd name="T69" fmla="*/ 83 h 101"/>
                  <a:gd name="T70" fmla="*/ 22 w 64"/>
                  <a:gd name="T71" fmla="*/ 86 h 101"/>
                  <a:gd name="T72" fmla="*/ 27 w 64"/>
                  <a:gd name="T73" fmla="*/ 89 h 101"/>
                  <a:gd name="T74" fmla="*/ 32 w 64"/>
                  <a:gd name="T75" fmla="*/ 89 h 101"/>
                  <a:gd name="T76" fmla="*/ 37 w 64"/>
                  <a:gd name="T77" fmla="*/ 89 h 101"/>
                  <a:gd name="T78" fmla="*/ 42 w 64"/>
                  <a:gd name="T79" fmla="*/ 86 h 101"/>
                  <a:gd name="T80" fmla="*/ 46 w 64"/>
                  <a:gd name="T81" fmla="*/ 81 h 101"/>
                  <a:gd name="T82" fmla="*/ 48 w 64"/>
                  <a:gd name="T83" fmla="*/ 75 h 101"/>
                  <a:gd name="T84" fmla="*/ 51 w 64"/>
                  <a:gd name="T85" fmla="*/ 65 h 101"/>
                  <a:gd name="T86" fmla="*/ 51 w 64"/>
                  <a:gd name="T87" fmla="*/ 50 h 101"/>
                  <a:gd name="T88" fmla="*/ 51 w 64"/>
                  <a:gd name="T89" fmla="*/ 37 h 101"/>
                  <a:gd name="T90" fmla="*/ 49 w 64"/>
                  <a:gd name="T91" fmla="*/ 27 h 101"/>
                  <a:gd name="T92" fmla="*/ 46 w 64"/>
                  <a:gd name="T93" fmla="*/ 20 h 101"/>
                  <a:gd name="T94" fmla="*/ 42 w 64"/>
                  <a:gd name="T95" fmla="*/ 15 h 101"/>
                  <a:gd name="T96" fmla="*/ 37 w 64"/>
                  <a:gd name="T97" fmla="*/ 13 h 101"/>
                  <a:gd name="T98" fmla="*/ 32 w 64"/>
                  <a:gd name="T99" fmla="*/ 13 h 101"/>
                  <a:gd name="T100" fmla="*/ 27 w 64"/>
                  <a:gd name="T101" fmla="*/ 13 h 101"/>
                  <a:gd name="T102" fmla="*/ 22 w 64"/>
                  <a:gd name="T103" fmla="*/ 15 h 101"/>
                  <a:gd name="T104" fmla="*/ 18 w 64"/>
                  <a:gd name="T105" fmla="*/ 19 h 101"/>
                  <a:gd name="T106" fmla="*/ 16 w 64"/>
                  <a:gd name="T107" fmla="*/ 27 h 101"/>
                  <a:gd name="T108" fmla="*/ 13 w 64"/>
                  <a:gd name="T109" fmla="*/ 37 h 101"/>
                  <a:gd name="T110" fmla="*/ 12 w 64"/>
                  <a:gd name="T111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1">
                    <a:moveTo>
                      <a:pt x="0" y="50"/>
                    </a:moveTo>
                    <a:lnTo>
                      <a:pt x="1" y="35"/>
                    </a:lnTo>
                    <a:lnTo>
                      <a:pt x="3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6" y="13"/>
                    </a:lnTo>
                    <a:lnTo>
                      <a:pt x="59" y="20"/>
                    </a:lnTo>
                    <a:lnTo>
                      <a:pt x="62" y="28"/>
                    </a:lnTo>
                    <a:lnTo>
                      <a:pt x="63" y="38"/>
                    </a:lnTo>
                    <a:lnTo>
                      <a:pt x="64" y="50"/>
                    </a:lnTo>
                    <a:lnTo>
                      <a:pt x="63" y="66"/>
                    </a:lnTo>
                    <a:lnTo>
                      <a:pt x="61" y="79"/>
                    </a:lnTo>
                    <a:lnTo>
                      <a:pt x="58" y="85"/>
                    </a:lnTo>
                    <a:lnTo>
                      <a:pt x="54" y="91"/>
                    </a:lnTo>
                    <a:lnTo>
                      <a:pt x="49" y="95"/>
                    </a:lnTo>
                    <a:lnTo>
                      <a:pt x="44" y="99"/>
                    </a:lnTo>
                    <a:lnTo>
                      <a:pt x="38" y="100"/>
                    </a:lnTo>
                    <a:lnTo>
                      <a:pt x="32" y="101"/>
                    </a:lnTo>
                    <a:lnTo>
                      <a:pt x="20" y="99"/>
                    </a:lnTo>
                    <a:lnTo>
                      <a:pt x="10" y="91"/>
                    </a:lnTo>
                    <a:lnTo>
                      <a:pt x="5" y="81"/>
                    </a:lnTo>
                    <a:lnTo>
                      <a:pt x="1" y="68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3" y="65"/>
                    </a:lnTo>
                    <a:lnTo>
                      <a:pt x="15" y="75"/>
                    </a:lnTo>
                    <a:lnTo>
                      <a:pt x="18" y="83"/>
                    </a:lnTo>
                    <a:lnTo>
                      <a:pt x="22" y="86"/>
                    </a:lnTo>
                    <a:lnTo>
                      <a:pt x="27" y="89"/>
                    </a:lnTo>
                    <a:lnTo>
                      <a:pt x="32" y="89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6" y="81"/>
                    </a:lnTo>
                    <a:lnTo>
                      <a:pt x="48" y="75"/>
                    </a:lnTo>
                    <a:lnTo>
                      <a:pt x="51" y="65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9" y="27"/>
                    </a:lnTo>
                    <a:lnTo>
                      <a:pt x="46" y="20"/>
                    </a:lnTo>
                    <a:lnTo>
                      <a:pt x="42" y="15"/>
                    </a:lnTo>
                    <a:lnTo>
                      <a:pt x="37" y="13"/>
                    </a:lnTo>
                    <a:lnTo>
                      <a:pt x="32" y="13"/>
                    </a:lnTo>
                    <a:lnTo>
                      <a:pt x="27" y="13"/>
                    </a:lnTo>
                    <a:lnTo>
                      <a:pt x="22" y="15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3" y="37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5" name="Rectangle 966"/>
              <p:cNvSpPr>
                <a:spLocks noChangeArrowheads="1"/>
              </p:cNvSpPr>
              <p:nvPr/>
            </p:nvSpPr>
            <p:spPr bwMode="auto">
              <a:xfrm>
                <a:off x="1311" y="1556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6" name="Freeform 967"/>
              <p:cNvSpPr>
                <a:spLocks noEditPoints="1"/>
              </p:cNvSpPr>
              <p:nvPr/>
            </p:nvSpPr>
            <p:spPr bwMode="auto">
              <a:xfrm>
                <a:off x="1342" y="1470"/>
                <a:ext cx="62" cy="101"/>
              </a:xfrm>
              <a:custGeom>
                <a:avLst/>
                <a:gdLst>
                  <a:gd name="T0" fmla="*/ 14 w 62"/>
                  <a:gd name="T1" fmla="*/ 43 h 101"/>
                  <a:gd name="T2" fmla="*/ 6 w 62"/>
                  <a:gd name="T3" fmla="*/ 38 h 101"/>
                  <a:gd name="T4" fmla="*/ 3 w 62"/>
                  <a:gd name="T5" fmla="*/ 30 h 101"/>
                  <a:gd name="T6" fmla="*/ 4 w 62"/>
                  <a:gd name="T7" fmla="*/ 19 h 101"/>
                  <a:gd name="T8" fmla="*/ 10 w 62"/>
                  <a:gd name="T9" fmla="*/ 8 h 101"/>
                  <a:gd name="T10" fmla="*/ 31 w 62"/>
                  <a:gd name="T11" fmla="*/ 0 h 101"/>
                  <a:gd name="T12" fmla="*/ 53 w 62"/>
                  <a:gd name="T13" fmla="*/ 8 h 101"/>
                  <a:gd name="T14" fmla="*/ 59 w 62"/>
                  <a:gd name="T15" fmla="*/ 19 h 101"/>
                  <a:gd name="T16" fmla="*/ 60 w 62"/>
                  <a:gd name="T17" fmla="*/ 30 h 101"/>
                  <a:gd name="T18" fmla="*/ 56 w 62"/>
                  <a:gd name="T19" fmla="*/ 38 h 101"/>
                  <a:gd name="T20" fmla="*/ 50 w 62"/>
                  <a:gd name="T21" fmla="*/ 43 h 101"/>
                  <a:gd name="T22" fmla="*/ 50 w 62"/>
                  <a:gd name="T23" fmla="*/ 48 h 101"/>
                  <a:gd name="T24" fmla="*/ 59 w 62"/>
                  <a:gd name="T25" fmla="*/ 54 h 101"/>
                  <a:gd name="T26" fmla="*/ 62 w 62"/>
                  <a:gd name="T27" fmla="*/ 64 h 101"/>
                  <a:gd name="T28" fmla="*/ 61 w 62"/>
                  <a:gd name="T29" fmla="*/ 83 h 101"/>
                  <a:gd name="T30" fmla="*/ 44 w 62"/>
                  <a:gd name="T31" fmla="*/ 99 h 101"/>
                  <a:gd name="T32" fmla="*/ 19 w 62"/>
                  <a:gd name="T33" fmla="*/ 99 h 101"/>
                  <a:gd name="T34" fmla="*/ 3 w 62"/>
                  <a:gd name="T35" fmla="*/ 83 h 101"/>
                  <a:gd name="T36" fmla="*/ 0 w 62"/>
                  <a:gd name="T37" fmla="*/ 64 h 101"/>
                  <a:gd name="T38" fmla="*/ 5 w 62"/>
                  <a:gd name="T39" fmla="*/ 54 h 101"/>
                  <a:gd name="T40" fmla="*/ 13 w 62"/>
                  <a:gd name="T41" fmla="*/ 47 h 101"/>
                  <a:gd name="T42" fmla="*/ 15 w 62"/>
                  <a:gd name="T43" fmla="*/ 25 h 101"/>
                  <a:gd name="T44" fmla="*/ 18 w 62"/>
                  <a:gd name="T45" fmla="*/ 33 h 101"/>
                  <a:gd name="T46" fmla="*/ 23 w 62"/>
                  <a:gd name="T47" fmla="*/ 38 h 101"/>
                  <a:gd name="T48" fmla="*/ 31 w 62"/>
                  <a:gd name="T49" fmla="*/ 39 h 101"/>
                  <a:gd name="T50" fmla="*/ 40 w 62"/>
                  <a:gd name="T51" fmla="*/ 38 h 101"/>
                  <a:gd name="T52" fmla="*/ 45 w 62"/>
                  <a:gd name="T53" fmla="*/ 33 h 101"/>
                  <a:gd name="T54" fmla="*/ 48 w 62"/>
                  <a:gd name="T55" fmla="*/ 27 h 101"/>
                  <a:gd name="T56" fmla="*/ 45 w 62"/>
                  <a:gd name="T57" fmla="*/ 19 h 101"/>
                  <a:gd name="T58" fmla="*/ 40 w 62"/>
                  <a:gd name="T59" fmla="*/ 14 h 101"/>
                  <a:gd name="T60" fmla="*/ 31 w 62"/>
                  <a:gd name="T61" fmla="*/ 13 h 101"/>
                  <a:gd name="T62" fmla="*/ 23 w 62"/>
                  <a:gd name="T63" fmla="*/ 14 h 101"/>
                  <a:gd name="T64" fmla="*/ 18 w 62"/>
                  <a:gd name="T65" fmla="*/ 19 h 101"/>
                  <a:gd name="T66" fmla="*/ 15 w 62"/>
                  <a:gd name="T67" fmla="*/ 25 h 101"/>
                  <a:gd name="T68" fmla="*/ 14 w 62"/>
                  <a:gd name="T69" fmla="*/ 75 h 101"/>
                  <a:gd name="T70" fmla="*/ 16 w 62"/>
                  <a:gd name="T71" fmla="*/ 83 h 101"/>
                  <a:gd name="T72" fmla="*/ 21 w 62"/>
                  <a:gd name="T73" fmla="*/ 86 h 101"/>
                  <a:gd name="T74" fmla="*/ 31 w 62"/>
                  <a:gd name="T75" fmla="*/ 89 h 101"/>
                  <a:gd name="T76" fmla="*/ 41 w 62"/>
                  <a:gd name="T77" fmla="*/ 86 h 101"/>
                  <a:gd name="T78" fmla="*/ 48 w 62"/>
                  <a:gd name="T79" fmla="*/ 80 h 101"/>
                  <a:gd name="T80" fmla="*/ 50 w 62"/>
                  <a:gd name="T81" fmla="*/ 70 h 101"/>
                  <a:gd name="T82" fmla="*/ 48 w 62"/>
                  <a:gd name="T83" fmla="*/ 60 h 101"/>
                  <a:gd name="T84" fmla="*/ 41 w 62"/>
                  <a:gd name="T85" fmla="*/ 53 h 101"/>
                  <a:gd name="T86" fmla="*/ 31 w 62"/>
                  <a:gd name="T87" fmla="*/ 50 h 101"/>
                  <a:gd name="T88" fmla="*/ 21 w 62"/>
                  <a:gd name="T89" fmla="*/ 53 h 101"/>
                  <a:gd name="T90" fmla="*/ 15 w 62"/>
                  <a:gd name="T91" fmla="*/ 60 h 101"/>
                  <a:gd name="T92" fmla="*/ 13 w 62"/>
                  <a:gd name="T93" fmla="*/ 7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" h="101">
                    <a:moveTo>
                      <a:pt x="18" y="45"/>
                    </a:moveTo>
                    <a:lnTo>
                      <a:pt x="14" y="43"/>
                    </a:lnTo>
                    <a:lnTo>
                      <a:pt x="10" y="40"/>
                    </a:lnTo>
                    <a:lnTo>
                      <a:pt x="6" y="38"/>
                    </a:lnTo>
                    <a:lnTo>
                      <a:pt x="4" y="34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20" y="3"/>
                    </a:lnTo>
                    <a:lnTo>
                      <a:pt x="31" y="0"/>
                    </a:lnTo>
                    <a:lnTo>
                      <a:pt x="43" y="3"/>
                    </a:lnTo>
                    <a:lnTo>
                      <a:pt x="53" y="8"/>
                    </a:lnTo>
                    <a:lnTo>
                      <a:pt x="56" y="13"/>
                    </a:lnTo>
                    <a:lnTo>
                      <a:pt x="59" y="19"/>
                    </a:lnTo>
                    <a:lnTo>
                      <a:pt x="60" y="25"/>
                    </a:lnTo>
                    <a:lnTo>
                      <a:pt x="60" y="30"/>
                    </a:lnTo>
                    <a:lnTo>
                      <a:pt x="59" y="34"/>
                    </a:lnTo>
                    <a:lnTo>
                      <a:pt x="56" y="38"/>
                    </a:lnTo>
                    <a:lnTo>
                      <a:pt x="54" y="40"/>
                    </a:lnTo>
                    <a:lnTo>
                      <a:pt x="50" y="43"/>
                    </a:lnTo>
                    <a:lnTo>
                      <a:pt x="45" y="45"/>
                    </a:lnTo>
                    <a:lnTo>
                      <a:pt x="50" y="48"/>
                    </a:lnTo>
                    <a:lnTo>
                      <a:pt x="55" y="50"/>
                    </a:lnTo>
                    <a:lnTo>
                      <a:pt x="59" y="54"/>
                    </a:lnTo>
                    <a:lnTo>
                      <a:pt x="61" y="59"/>
                    </a:lnTo>
                    <a:lnTo>
                      <a:pt x="62" y="64"/>
                    </a:lnTo>
                    <a:lnTo>
                      <a:pt x="62" y="70"/>
                    </a:lnTo>
                    <a:lnTo>
                      <a:pt x="61" y="83"/>
                    </a:lnTo>
                    <a:lnTo>
                      <a:pt x="54" y="93"/>
                    </a:lnTo>
                    <a:lnTo>
                      <a:pt x="44" y="99"/>
                    </a:lnTo>
                    <a:lnTo>
                      <a:pt x="31" y="101"/>
                    </a:lnTo>
                    <a:lnTo>
                      <a:pt x="19" y="99"/>
                    </a:lnTo>
                    <a:lnTo>
                      <a:pt x="9" y="93"/>
                    </a:lnTo>
                    <a:lnTo>
                      <a:pt x="3" y="83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8" y="50"/>
                    </a:lnTo>
                    <a:lnTo>
                      <a:pt x="13" y="47"/>
                    </a:lnTo>
                    <a:lnTo>
                      <a:pt x="18" y="45"/>
                    </a:lnTo>
                    <a:close/>
                    <a:moveTo>
                      <a:pt x="15" y="25"/>
                    </a:moveTo>
                    <a:lnTo>
                      <a:pt x="16" y="29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3" y="38"/>
                    </a:lnTo>
                    <a:lnTo>
                      <a:pt x="26" y="39"/>
                    </a:lnTo>
                    <a:lnTo>
                      <a:pt x="31" y="39"/>
                    </a:lnTo>
                    <a:lnTo>
                      <a:pt x="36" y="39"/>
                    </a:lnTo>
                    <a:lnTo>
                      <a:pt x="40" y="38"/>
                    </a:lnTo>
                    <a:lnTo>
                      <a:pt x="43" y="35"/>
                    </a:lnTo>
                    <a:lnTo>
                      <a:pt x="45" y="33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46" y="23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0" y="14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6" y="13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18" y="19"/>
                    </a:lnTo>
                    <a:lnTo>
                      <a:pt x="16" y="22"/>
                    </a:lnTo>
                    <a:lnTo>
                      <a:pt x="15" y="25"/>
                    </a:lnTo>
                    <a:close/>
                    <a:moveTo>
                      <a:pt x="13" y="70"/>
                    </a:moveTo>
                    <a:lnTo>
                      <a:pt x="14" y="75"/>
                    </a:lnTo>
                    <a:lnTo>
                      <a:pt x="15" y="80"/>
                    </a:lnTo>
                    <a:lnTo>
                      <a:pt x="16" y="83"/>
                    </a:lnTo>
                    <a:lnTo>
                      <a:pt x="19" y="85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1" y="86"/>
                    </a:lnTo>
                    <a:lnTo>
                      <a:pt x="45" y="84"/>
                    </a:lnTo>
                    <a:lnTo>
                      <a:pt x="48" y="80"/>
                    </a:lnTo>
                    <a:lnTo>
                      <a:pt x="50" y="75"/>
                    </a:lnTo>
                    <a:lnTo>
                      <a:pt x="50" y="70"/>
                    </a:lnTo>
                    <a:lnTo>
                      <a:pt x="50" y="65"/>
                    </a:lnTo>
                    <a:lnTo>
                      <a:pt x="48" y="60"/>
                    </a:lnTo>
                    <a:lnTo>
                      <a:pt x="45" y="57"/>
                    </a:lnTo>
                    <a:lnTo>
                      <a:pt x="41" y="53"/>
                    </a:lnTo>
                    <a:lnTo>
                      <a:pt x="36" y="52"/>
                    </a:lnTo>
                    <a:lnTo>
                      <a:pt x="31" y="50"/>
                    </a:lnTo>
                    <a:lnTo>
                      <a:pt x="26" y="52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5" y="60"/>
                    </a:lnTo>
                    <a:lnTo>
                      <a:pt x="14" y="65"/>
                    </a:lnTo>
                    <a:lnTo>
                      <a:pt x="13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7" name="Line 968"/>
              <p:cNvSpPr>
                <a:spLocks noChangeShapeType="1"/>
              </p:cNvSpPr>
              <p:nvPr/>
            </p:nvSpPr>
            <p:spPr bwMode="auto">
              <a:xfrm>
                <a:off x="149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8" name="Line 969"/>
              <p:cNvSpPr>
                <a:spLocks noChangeShapeType="1"/>
              </p:cNvSpPr>
              <p:nvPr/>
            </p:nvSpPr>
            <p:spPr bwMode="auto">
              <a:xfrm>
                <a:off x="151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9" name="Line 970"/>
              <p:cNvSpPr>
                <a:spLocks noChangeShapeType="1"/>
              </p:cNvSpPr>
              <p:nvPr/>
            </p:nvSpPr>
            <p:spPr bwMode="auto">
              <a:xfrm>
                <a:off x="152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0" name="Line 971"/>
              <p:cNvSpPr>
                <a:spLocks noChangeShapeType="1"/>
              </p:cNvSpPr>
              <p:nvPr/>
            </p:nvSpPr>
            <p:spPr bwMode="auto">
              <a:xfrm>
                <a:off x="154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1" name="Line 972"/>
              <p:cNvSpPr>
                <a:spLocks noChangeShapeType="1"/>
              </p:cNvSpPr>
              <p:nvPr/>
            </p:nvSpPr>
            <p:spPr bwMode="auto">
              <a:xfrm>
                <a:off x="156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2" name="Line 973"/>
              <p:cNvSpPr>
                <a:spLocks noChangeShapeType="1"/>
              </p:cNvSpPr>
              <p:nvPr/>
            </p:nvSpPr>
            <p:spPr bwMode="auto">
              <a:xfrm>
                <a:off x="1580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3" name="Line 974"/>
              <p:cNvSpPr>
                <a:spLocks noChangeShapeType="1"/>
              </p:cNvSpPr>
              <p:nvPr/>
            </p:nvSpPr>
            <p:spPr bwMode="auto">
              <a:xfrm>
                <a:off x="159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4" name="Line 975"/>
              <p:cNvSpPr>
                <a:spLocks noChangeShapeType="1"/>
              </p:cNvSpPr>
              <p:nvPr/>
            </p:nvSpPr>
            <p:spPr bwMode="auto">
              <a:xfrm>
                <a:off x="161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5" name="Line 976"/>
              <p:cNvSpPr>
                <a:spLocks noChangeShapeType="1"/>
              </p:cNvSpPr>
              <p:nvPr/>
            </p:nvSpPr>
            <p:spPr bwMode="auto">
              <a:xfrm>
                <a:off x="163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6" name="Line 977"/>
              <p:cNvSpPr>
                <a:spLocks noChangeShapeType="1"/>
              </p:cNvSpPr>
              <p:nvPr/>
            </p:nvSpPr>
            <p:spPr bwMode="auto">
              <a:xfrm>
                <a:off x="1649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7" name="Line 978"/>
              <p:cNvSpPr>
                <a:spLocks noChangeShapeType="1"/>
              </p:cNvSpPr>
              <p:nvPr/>
            </p:nvSpPr>
            <p:spPr bwMode="auto">
              <a:xfrm>
                <a:off x="166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8" name="Line 979"/>
              <p:cNvSpPr>
                <a:spLocks noChangeShapeType="1"/>
              </p:cNvSpPr>
              <p:nvPr/>
            </p:nvSpPr>
            <p:spPr bwMode="auto">
              <a:xfrm>
                <a:off x="168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9" name="Line 980"/>
              <p:cNvSpPr>
                <a:spLocks noChangeShapeType="1"/>
              </p:cNvSpPr>
              <p:nvPr/>
            </p:nvSpPr>
            <p:spPr bwMode="auto">
              <a:xfrm>
                <a:off x="170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0" name="Line 981"/>
              <p:cNvSpPr>
                <a:spLocks noChangeShapeType="1"/>
              </p:cNvSpPr>
              <p:nvPr/>
            </p:nvSpPr>
            <p:spPr bwMode="auto">
              <a:xfrm>
                <a:off x="1717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1" name="Line 982"/>
              <p:cNvSpPr>
                <a:spLocks noChangeShapeType="1"/>
              </p:cNvSpPr>
              <p:nvPr/>
            </p:nvSpPr>
            <p:spPr bwMode="auto">
              <a:xfrm>
                <a:off x="173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2" name="Line 983"/>
              <p:cNvSpPr>
                <a:spLocks noChangeShapeType="1"/>
              </p:cNvSpPr>
              <p:nvPr/>
            </p:nvSpPr>
            <p:spPr bwMode="auto">
              <a:xfrm>
                <a:off x="175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3" name="Line 984"/>
              <p:cNvSpPr>
                <a:spLocks noChangeShapeType="1"/>
              </p:cNvSpPr>
              <p:nvPr/>
            </p:nvSpPr>
            <p:spPr bwMode="auto">
              <a:xfrm>
                <a:off x="176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4" name="Line 985"/>
              <p:cNvSpPr>
                <a:spLocks noChangeShapeType="1"/>
              </p:cNvSpPr>
              <p:nvPr/>
            </p:nvSpPr>
            <p:spPr bwMode="auto">
              <a:xfrm>
                <a:off x="1786" y="106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5" name="Line 986"/>
              <p:cNvSpPr>
                <a:spLocks noChangeShapeType="1"/>
              </p:cNvSpPr>
              <p:nvPr/>
            </p:nvSpPr>
            <p:spPr bwMode="auto">
              <a:xfrm>
                <a:off x="180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6" name="Line 987"/>
              <p:cNvSpPr>
                <a:spLocks noChangeShapeType="1"/>
              </p:cNvSpPr>
              <p:nvPr/>
            </p:nvSpPr>
            <p:spPr bwMode="auto">
              <a:xfrm>
                <a:off x="181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7" name="Line 988"/>
              <p:cNvSpPr>
                <a:spLocks noChangeShapeType="1"/>
              </p:cNvSpPr>
              <p:nvPr/>
            </p:nvSpPr>
            <p:spPr bwMode="auto">
              <a:xfrm>
                <a:off x="183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8" name="Line 989"/>
              <p:cNvSpPr>
                <a:spLocks noChangeShapeType="1"/>
              </p:cNvSpPr>
              <p:nvPr/>
            </p:nvSpPr>
            <p:spPr bwMode="auto">
              <a:xfrm>
                <a:off x="1854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9" name="Line 990"/>
              <p:cNvSpPr>
                <a:spLocks noChangeShapeType="1"/>
              </p:cNvSpPr>
              <p:nvPr/>
            </p:nvSpPr>
            <p:spPr bwMode="auto">
              <a:xfrm>
                <a:off x="187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0" name="Line 991"/>
              <p:cNvSpPr>
                <a:spLocks noChangeShapeType="1"/>
              </p:cNvSpPr>
              <p:nvPr/>
            </p:nvSpPr>
            <p:spPr bwMode="auto">
              <a:xfrm>
                <a:off x="188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1" name="Line 992"/>
              <p:cNvSpPr>
                <a:spLocks noChangeShapeType="1"/>
              </p:cNvSpPr>
              <p:nvPr/>
            </p:nvSpPr>
            <p:spPr bwMode="auto">
              <a:xfrm>
                <a:off x="190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2" name="Line 993"/>
              <p:cNvSpPr>
                <a:spLocks noChangeShapeType="1"/>
              </p:cNvSpPr>
              <p:nvPr/>
            </p:nvSpPr>
            <p:spPr bwMode="auto">
              <a:xfrm>
                <a:off x="192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3" name="Line 994"/>
              <p:cNvSpPr>
                <a:spLocks noChangeShapeType="1"/>
              </p:cNvSpPr>
              <p:nvPr/>
            </p:nvSpPr>
            <p:spPr bwMode="auto">
              <a:xfrm>
                <a:off x="193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4" name="Line 995"/>
              <p:cNvSpPr>
                <a:spLocks noChangeShapeType="1"/>
              </p:cNvSpPr>
              <p:nvPr/>
            </p:nvSpPr>
            <p:spPr bwMode="auto">
              <a:xfrm>
                <a:off x="195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5" name="Line 996"/>
              <p:cNvSpPr>
                <a:spLocks noChangeShapeType="1"/>
              </p:cNvSpPr>
              <p:nvPr/>
            </p:nvSpPr>
            <p:spPr bwMode="auto">
              <a:xfrm>
                <a:off x="197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6" name="Line 997"/>
              <p:cNvSpPr>
                <a:spLocks noChangeShapeType="1"/>
              </p:cNvSpPr>
              <p:nvPr/>
            </p:nvSpPr>
            <p:spPr bwMode="auto">
              <a:xfrm>
                <a:off x="1991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7" name="Line 998"/>
              <p:cNvSpPr>
                <a:spLocks noChangeShapeType="1"/>
              </p:cNvSpPr>
              <p:nvPr/>
            </p:nvSpPr>
            <p:spPr bwMode="auto">
              <a:xfrm>
                <a:off x="200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8" name="Line 999"/>
              <p:cNvSpPr>
                <a:spLocks noChangeShapeType="1"/>
              </p:cNvSpPr>
              <p:nvPr/>
            </p:nvSpPr>
            <p:spPr bwMode="auto">
              <a:xfrm>
                <a:off x="202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9" name="Line 1000"/>
              <p:cNvSpPr>
                <a:spLocks noChangeShapeType="1"/>
              </p:cNvSpPr>
              <p:nvPr/>
            </p:nvSpPr>
            <p:spPr bwMode="auto">
              <a:xfrm>
                <a:off x="204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0" name="Line 1001"/>
              <p:cNvSpPr>
                <a:spLocks noChangeShapeType="1"/>
              </p:cNvSpPr>
              <p:nvPr/>
            </p:nvSpPr>
            <p:spPr bwMode="auto">
              <a:xfrm>
                <a:off x="2059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1" name="Line 1002"/>
              <p:cNvSpPr>
                <a:spLocks noChangeShapeType="1"/>
              </p:cNvSpPr>
              <p:nvPr/>
            </p:nvSpPr>
            <p:spPr bwMode="auto">
              <a:xfrm>
                <a:off x="207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2" name="Line 1003"/>
              <p:cNvSpPr>
                <a:spLocks noChangeShapeType="1"/>
              </p:cNvSpPr>
              <p:nvPr/>
            </p:nvSpPr>
            <p:spPr bwMode="auto">
              <a:xfrm>
                <a:off x="209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3" name="Line 1004"/>
              <p:cNvSpPr>
                <a:spLocks noChangeShapeType="1"/>
              </p:cNvSpPr>
              <p:nvPr/>
            </p:nvSpPr>
            <p:spPr bwMode="auto">
              <a:xfrm>
                <a:off x="2110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4" name="Line 1005"/>
              <p:cNvSpPr>
                <a:spLocks noChangeShapeType="1"/>
              </p:cNvSpPr>
              <p:nvPr/>
            </p:nvSpPr>
            <p:spPr bwMode="auto">
              <a:xfrm>
                <a:off x="2128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" name="Line 1006"/>
              <p:cNvSpPr>
                <a:spLocks noChangeShapeType="1"/>
              </p:cNvSpPr>
              <p:nvPr/>
            </p:nvSpPr>
            <p:spPr bwMode="auto">
              <a:xfrm>
                <a:off x="214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" name="Line 1007"/>
              <p:cNvSpPr>
                <a:spLocks noChangeShapeType="1"/>
              </p:cNvSpPr>
              <p:nvPr/>
            </p:nvSpPr>
            <p:spPr bwMode="auto">
              <a:xfrm>
                <a:off x="216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" name="Line 1008"/>
              <p:cNvSpPr>
                <a:spLocks noChangeShapeType="1"/>
              </p:cNvSpPr>
              <p:nvPr/>
            </p:nvSpPr>
            <p:spPr bwMode="auto">
              <a:xfrm>
                <a:off x="217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210"/>
            <p:cNvGrpSpPr>
              <a:grpSpLocks/>
            </p:cNvGrpSpPr>
            <p:nvPr/>
          </p:nvGrpSpPr>
          <p:grpSpPr bwMode="auto">
            <a:xfrm>
              <a:off x="1351" y="1016"/>
              <a:ext cx="3334" cy="2326"/>
              <a:chOff x="1351" y="1016"/>
              <a:chExt cx="3334" cy="2326"/>
            </a:xfrm>
          </p:grpSpPr>
          <p:sp>
            <p:nvSpPr>
              <p:cNvPr id="1548" name="Line 1010"/>
              <p:cNvSpPr>
                <a:spLocks noChangeShapeType="1"/>
              </p:cNvSpPr>
              <p:nvPr/>
            </p:nvSpPr>
            <p:spPr bwMode="auto">
              <a:xfrm>
                <a:off x="2196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9" name="Line 1011"/>
              <p:cNvSpPr>
                <a:spLocks noChangeShapeType="1"/>
              </p:cNvSpPr>
              <p:nvPr/>
            </p:nvSpPr>
            <p:spPr bwMode="auto">
              <a:xfrm>
                <a:off x="221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0" name="Line 1012"/>
              <p:cNvSpPr>
                <a:spLocks noChangeShapeType="1"/>
              </p:cNvSpPr>
              <p:nvPr/>
            </p:nvSpPr>
            <p:spPr bwMode="auto">
              <a:xfrm>
                <a:off x="223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1" name="Line 1013"/>
              <p:cNvSpPr>
                <a:spLocks noChangeShapeType="1"/>
              </p:cNvSpPr>
              <p:nvPr/>
            </p:nvSpPr>
            <p:spPr bwMode="auto">
              <a:xfrm>
                <a:off x="2247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2" name="Line 1014"/>
              <p:cNvSpPr>
                <a:spLocks noChangeShapeType="1"/>
              </p:cNvSpPr>
              <p:nvPr/>
            </p:nvSpPr>
            <p:spPr bwMode="auto">
              <a:xfrm>
                <a:off x="2265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3" name="Line 1015"/>
              <p:cNvSpPr>
                <a:spLocks noChangeShapeType="1"/>
              </p:cNvSpPr>
              <p:nvPr/>
            </p:nvSpPr>
            <p:spPr bwMode="auto">
              <a:xfrm>
                <a:off x="228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4" name="Line 1016"/>
              <p:cNvSpPr>
                <a:spLocks noChangeShapeType="1"/>
              </p:cNvSpPr>
              <p:nvPr/>
            </p:nvSpPr>
            <p:spPr bwMode="auto">
              <a:xfrm>
                <a:off x="229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5" name="Line 1017"/>
              <p:cNvSpPr>
                <a:spLocks noChangeShapeType="1"/>
              </p:cNvSpPr>
              <p:nvPr/>
            </p:nvSpPr>
            <p:spPr bwMode="auto">
              <a:xfrm>
                <a:off x="231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6" name="Line 1018"/>
              <p:cNvSpPr>
                <a:spLocks noChangeShapeType="1"/>
              </p:cNvSpPr>
              <p:nvPr/>
            </p:nvSpPr>
            <p:spPr bwMode="auto">
              <a:xfrm>
                <a:off x="2333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7" name="Line 1019"/>
              <p:cNvSpPr>
                <a:spLocks noChangeShapeType="1"/>
              </p:cNvSpPr>
              <p:nvPr/>
            </p:nvSpPr>
            <p:spPr bwMode="auto">
              <a:xfrm>
                <a:off x="235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8" name="Line 1020"/>
              <p:cNvSpPr>
                <a:spLocks noChangeShapeType="1"/>
              </p:cNvSpPr>
              <p:nvPr/>
            </p:nvSpPr>
            <p:spPr bwMode="auto">
              <a:xfrm>
                <a:off x="236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9" name="Line 1021"/>
              <p:cNvSpPr>
                <a:spLocks noChangeShapeType="1"/>
              </p:cNvSpPr>
              <p:nvPr/>
            </p:nvSpPr>
            <p:spPr bwMode="auto">
              <a:xfrm>
                <a:off x="2384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0" name="Line 1022"/>
              <p:cNvSpPr>
                <a:spLocks noChangeShapeType="1"/>
              </p:cNvSpPr>
              <p:nvPr/>
            </p:nvSpPr>
            <p:spPr bwMode="auto">
              <a:xfrm>
                <a:off x="240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1" name="Line 1023"/>
              <p:cNvSpPr>
                <a:spLocks noChangeShapeType="1"/>
              </p:cNvSpPr>
              <p:nvPr/>
            </p:nvSpPr>
            <p:spPr bwMode="auto">
              <a:xfrm>
                <a:off x="241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2" name="Line 1024"/>
              <p:cNvSpPr>
                <a:spLocks noChangeShapeType="1"/>
              </p:cNvSpPr>
              <p:nvPr/>
            </p:nvSpPr>
            <p:spPr bwMode="auto">
              <a:xfrm>
                <a:off x="2435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3" name="Line 1025"/>
              <p:cNvSpPr>
                <a:spLocks noChangeShapeType="1"/>
              </p:cNvSpPr>
              <p:nvPr/>
            </p:nvSpPr>
            <p:spPr bwMode="auto">
              <a:xfrm>
                <a:off x="245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4" name="Line 1026"/>
              <p:cNvSpPr>
                <a:spLocks noChangeShapeType="1"/>
              </p:cNvSpPr>
              <p:nvPr/>
            </p:nvSpPr>
            <p:spPr bwMode="auto">
              <a:xfrm>
                <a:off x="2470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5" name="Line 1027"/>
              <p:cNvSpPr>
                <a:spLocks noChangeShapeType="1"/>
              </p:cNvSpPr>
              <p:nvPr/>
            </p:nvSpPr>
            <p:spPr bwMode="auto">
              <a:xfrm>
                <a:off x="248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6" name="Line 1028"/>
              <p:cNvSpPr>
                <a:spLocks noChangeShapeType="1"/>
              </p:cNvSpPr>
              <p:nvPr/>
            </p:nvSpPr>
            <p:spPr bwMode="auto">
              <a:xfrm>
                <a:off x="250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7" name="Line 1029"/>
              <p:cNvSpPr>
                <a:spLocks noChangeShapeType="1"/>
              </p:cNvSpPr>
              <p:nvPr/>
            </p:nvSpPr>
            <p:spPr bwMode="auto">
              <a:xfrm>
                <a:off x="2521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8" name="Line 1030"/>
              <p:cNvSpPr>
                <a:spLocks noChangeShapeType="1"/>
              </p:cNvSpPr>
              <p:nvPr/>
            </p:nvSpPr>
            <p:spPr bwMode="auto">
              <a:xfrm>
                <a:off x="2539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9" name="Line 1031"/>
              <p:cNvSpPr>
                <a:spLocks noChangeShapeType="1"/>
              </p:cNvSpPr>
              <p:nvPr/>
            </p:nvSpPr>
            <p:spPr bwMode="auto">
              <a:xfrm>
                <a:off x="255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0" name="Line 1032"/>
              <p:cNvSpPr>
                <a:spLocks noChangeShapeType="1"/>
              </p:cNvSpPr>
              <p:nvPr/>
            </p:nvSpPr>
            <p:spPr bwMode="auto">
              <a:xfrm>
                <a:off x="2572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1" name="Line 1033"/>
              <p:cNvSpPr>
                <a:spLocks noChangeShapeType="1"/>
              </p:cNvSpPr>
              <p:nvPr/>
            </p:nvSpPr>
            <p:spPr bwMode="auto">
              <a:xfrm>
                <a:off x="259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2" name="Line 1034"/>
              <p:cNvSpPr>
                <a:spLocks noChangeShapeType="1"/>
              </p:cNvSpPr>
              <p:nvPr/>
            </p:nvSpPr>
            <p:spPr bwMode="auto">
              <a:xfrm>
                <a:off x="2607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3" name="Line 1035"/>
              <p:cNvSpPr>
                <a:spLocks noChangeShapeType="1"/>
              </p:cNvSpPr>
              <p:nvPr/>
            </p:nvSpPr>
            <p:spPr bwMode="auto">
              <a:xfrm>
                <a:off x="2623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4" name="Line 1036"/>
              <p:cNvSpPr>
                <a:spLocks noChangeShapeType="1"/>
              </p:cNvSpPr>
              <p:nvPr/>
            </p:nvSpPr>
            <p:spPr bwMode="auto">
              <a:xfrm>
                <a:off x="264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5" name="Line 1037"/>
              <p:cNvSpPr>
                <a:spLocks noChangeShapeType="1"/>
              </p:cNvSpPr>
              <p:nvPr/>
            </p:nvSpPr>
            <p:spPr bwMode="auto">
              <a:xfrm>
                <a:off x="2658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6" name="Line 1038"/>
              <p:cNvSpPr>
                <a:spLocks noChangeShapeType="1"/>
              </p:cNvSpPr>
              <p:nvPr/>
            </p:nvSpPr>
            <p:spPr bwMode="auto">
              <a:xfrm>
                <a:off x="2676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7" name="Line 1039"/>
              <p:cNvSpPr>
                <a:spLocks noChangeShapeType="1"/>
              </p:cNvSpPr>
              <p:nvPr/>
            </p:nvSpPr>
            <p:spPr bwMode="auto">
              <a:xfrm>
                <a:off x="269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8" name="Line 1040"/>
              <p:cNvSpPr>
                <a:spLocks noChangeShapeType="1"/>
              </p:cNvSpPr>
              <p:nvPr/>
            </p:nvSpPr>
            <p:spPr bwMode="auto">
              <a:xfrm>
                <a:off x="2709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9" name="Line 1041"/>
              <p:cNvSpPr>
                <a:spLocks noChangeShapeType="1"/>
              </p:cNvSpPr>
              <p:nvPr/>
            </p:nvSpPr>
            <p:spPr bwMode="auto">
              <a:xfrm>
                <a:off x="272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0" name="Line 1042"/>
              <p:cNvSpPr>
                <a:spLocks noChangeShapeType="1"/>
              </p:cNvSpPr>
              <p:nvPr/>
            </p:nvSpPr>
            <p:spPr bwMode="auto">
              <a:xfrm>
                <a:off x="2744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1" name="Line 1043"/>
              <p:cNvSpPr>
                <a:spLocks noChangeShapeType="1"/>
              </p:cNvSpPr>
              <p:nvPr/>
            </p:nvSpPr>
            <p:spPr bwMode="auto">
              <a:xfrm>
                <a:off x="2760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2" name="Line 1044"/>
              <p:cNvSpPr>
                <a:spLocks noChangeShapeType="1"/>
              </p:cNvSpPr>
              <p:nvPr/>
            </p:nvSpPr>
            <p:spPr bwMode="auto">
              <a:xfrm>
                <a:off x="277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3" name="Line 1045"/>
              <p:cNvSpPr>
                <a:spLocks noChangeShapeType="1"/>
              </p:cNvSpPr>
              <p:nvPr/>
            </p:nvSpPr>
            <p:spPr bwMode="auto">
              <a:xfrm>
                <a:off x="2795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4" name="Line 1046"/>
              <p:cNvSpPr>
                <a:spLocks noChangeShapeType="1"/>
              </p:cNvSpPr>
              <p:nvPr/>
            </p:nvSpPr>
            <p:spPr bwMode="auto">
              <a:xfrm>
                <a:off x="2813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5" name="Line 1047"/>
              <p:cNvSpPr>
                <a:spLocks noChangeShapeType="1"/>
              </p:cNvSpPr>
              <p:nvPr/>
            </p:nvSpPr>
            <p:spPr bwMode="auto">
              <a:xfrm>
                <a:off x="282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6" name="Line 1048"/>
              <p:cNvSpPr>
                <a:spLocks noChangeShapeType="1"/>
              </p:cNvSpPr>
              <p:nvPr/>
            </p:nvSpPr>
            <p:spPr bwMode="auto">
              <a:xfrm>
                <a:off x="2846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7" name="Line 1049"/>
              <p:cNvSpPr>
                <a:spLocks noChangeShapeType="1"/>
              </p:cNvSpPr>
              <p:nvPr/>
            </p:nvSpPr>
            <p:spPr bwMode="auto">
              <a:xfrm>
                <a:off x="286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8" name="Line 1050"/>
              <p:cNvSpPr>
                <a:spLocks noChangeShapeType="1"/>
              </p:cNvSpPr>
              <p:nvPr/>
            </p:nvSpPr>
            <p:spPr bwMode="auto">
              <a:xfrm>
                <a:off x="2881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9" name="Line 1051"/>
              <p:cNvSpPr>
                <a:spLocks noChangeShapeType="1"/>
              </p:cNvSpPr>
              <p:nvPr/>
            </p:nvSpPr>
            <p:spPr bwMode="auto">
              <a:xfrm>
                <a:off x="2897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0" name="Line 1052"/>
              <p:cNvSpPr>
                <a:spLocks noChangeShapeType="1"/>
              </p:cNvSpPr>
              <p:nvPr/>
            </p:nvSpPr>
            <p:spPr bwMode="auto">
              <a:xfrm>
                <a:off x="291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1" name="Line 1053"/>
              <p:cNvSpPr>
                <a:spLocks noChangeShapeType="1"/>
              </p:cNvSpPr>
              <p:nvPr/>
            </p:nvSpPr>
            <p:spPr bwMode="auto">
              <a:xfrm>
                <a:off x="2932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2" name="Line 1054"/>
              <p:cNvSpPr>
                <a:spLocks noChangeShapeType="1"/>
              </p:cNvSpPr>
              <p:nvPr/>
            </p:nvSpPr>
            <p:spPr bwMode="auto">
              <a:xfrm>
                <a:off x="2950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3" name="Line 1055"/>
              <p:cNvSpPr>
                <a:spLocks noChangeShapeType="1"/>
              </p:cNvSpPr>
              <p:nvPr/>
            </p:nvSpPr>
            <p:spPr bwMode="auto">
              <a:xfrm>
                <a:off x="296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4" name="Line 1056"/>
              <p:cNvSpPr>
                <a:spLocks noChangeShapeType="1"/>
              </p:cNvSpPr>
              <p:nvPr/>
            </p:nvSpPr>
            <p:spPr bwMode="auto">
              <a:xfrm>
                <a:off x="2983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5" name="Line 1057"/>
              <p:cNvSpPr>
                <a:spLocks noChangeShapeType="1"/>
              </p:cNvSpPr>
              <p:nvPr/>
            </p:nvSpPr>
            <p:spPr bwMode="auto">
              <a:xfrm>
                <a:off x="300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6" name="Line 1058"/>
              <p:cNvSpPr>
                <a:spLocks noChangeShapeType="1"/>
              </p:cNvSpPr>
              <p:nvPr/>
            </p:nvSpPr>
            <p:spPr bwMode="auto">
              <a:xfrm>
                <a:off x="3018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7" name="Line 1059"/>
              <p:cNvSpPr>
                <a:spLocks noChangeShapeType="1"/>
              </p:cNvSpPr>
              <p:nvPr/>
            </p:nvSpPr>
            <p:spPr bwMode="auto">
              <a:xfrm>
                <a:off x="3034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8" name="Line 1060"/>
              <p:cNvSpPr>
                <a:spLocks noChangeShapeType="1"/>
              </p:cNvSpPr>
              <p:nvPr/>
            </p:nvSpPr>
            <p:spPr bwMode="auto">
              <a:xfrm>
                <a:off x="305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9" name="Line 1061"/>
              <p:cNvSpPr>
                <a:spLocks noChangeShapeType="1"/>
              </p:cNvSpPr>
              <p:nvPr/>
            </p:nvSpPr>
            <p:spPr bwMode="auto">
              <a:xfrm>
                <a:off x="306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0" name="Line 1062"/>
              <p:cNvSpPr>
                <a:spLocks noChangeShapeType="1"/>
              </p:cNvSpPr>
              <p:nvPr/>
            </p:nvSpPr>
            <p:spPr bwMode="auto">
              <a:xfrm>
                <a:off x="3087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1" name="Line 1063"/>
              <p:cNvSpPr>
                <a:spLocks noChangeShapeType="1"/>
              </p:cNvSpPr>
              <p:nvPr/>
            </p:nvSpPr>
            <p:spPr bwMode="auto">
              <a:xfrm>
                <a:off x="310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2" name="Line 1064"/>
              <p:cNvSpPr>
                <a:spLocks noChangeShapeType="1"/>
              </p:cNvSpPr>
              <p:nvPr/>
            </p:nvSpPr>
            <p:spPr bwMode="auto">
              <a:xfrm>
                <a:off x="3120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3" name="Line 1065"/>
              <p:cNvSpPr>
                <a:spLocks noChangeShapeType="1"/>
              </p:cNvSpPr>
              <p:nvPr/>
            </p:nvSpPr>
            <p:spPr bwMode="auto">
              <a:xfrm>
                <a:off x="313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4" name="Line 1066"/>
              <p:cNvSpPr>
                <a:spLocks noChangeShapeType="1"/>
              </p:cNvSpPr>
              <p:nvPr/>
            </p:nvSpPr>
            <p:spPr bwMode="auto">
              <a:xfrm>
                <a:off x="3155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5" name="Line 1067"/>
              <p:cNvSpPr>
                <a:spLocks noChangeShapeType="1"/>
              </p:cNvSpPr>
              <p:nvPr/>
            </p:nvSpPr>
            <p:spPr bwMode="auto">
              <a:xfrm>
                <a:off x="3171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6" name="Line 1068"/>
              <p:cNvSpPr>
                <a:spLocks noChangeShapeType="1"/>
              </p:cNvSpPr>
              <p:nvPr/>
            </p:nvSpPr>
            <p:spPr bwMode="auto">
              <a:xfrm>
                <a:off x="318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7" name="Line 1069"/>
              <p:cNvSpPr>
                <a:spLocks noChangeShapeType="1"/>
              </p:cNvSpPr>
              <p:nvPr/>
            </p:nvSpPr>
            <p:spPr bwMode="auto">
              <a:xfrm>
                <a:off x="320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8" name="Line 1070"/>
              <p:cNvSpPr>
                <a:spLocks noChangeShapeType="1"/>
              </p:cNvSpPr>
              <p:nvPr/>
            </p:nvSpPr>
            <p:spPr bwMode="auto">
              <a:xfrm>
                <a:off x="3224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9" name="Line 1071"/>
              <p:cNvSpPr>
                <a:spLocks noChangeShapeType="1"/>
              </p:cNvSpPr>
              <p:nvPr/>
            </p:nvSpPr>
            <p:spPr bwMode="auto">
              <a:xfrm>
                <a:off x="324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0" name="Line 1072"/>
              <p:cNvSpPr>
                <a:spLocks noChangeShapeType="1"/>
              </p:cNvSpPr>
              <p:nvPr/>
            </p:nvSpPr>
            <p:spPr bwMode="auto">
              <a:xfrm>
                <a:off x="325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1" name="Line 1073"/>
              <p:cNvSpPr>
                <a:spLocks noChangeShapeType="1"/>
              </p:cNvSpPr>
              <p:nvPr/>
            </p:nvSpPr>
            <p:spPr bwMode="auto">
              <a:xfrm>
                <a:off x="327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2" name="Line 1074"/>
              <p:cNvSpPr>
                <a:spLocks noChangeShapeType="1"/>
              </p:cNvSpPr>
              <p:nvPr/>
            </p:nvSpPr>
            <p:spPr bwMode="auto">
              <a:xfrm>
                <a:off x="329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3" name="Line 1075"/>
              <p:cNvSpPr>
                <a:spLocks noChangeShapeType="1"/>
              </p:cNvSpPr>
              <p:nvPr/>
            </p:nvSpPr>
            <p:spPr bwMode="auto">
              <a:xfrm>
                <a:off x="3308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4" name="Line 1076"/>
              <p:cNvSpPr>
                <a:spLocks noChangeShapeType="1"/>
              </p:cNvSpPr>
              <p:nvPr/>
            </p:nvSpPr>
            <p:spPr bwMode="auto">
              <a:xfrm>
                <a:off x="332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5" name="Line 1077"/>
              <p:cNvSpPr>
                <a:spLocks noChangeShapeType="1"/>
              </p:cNvSpPr>
              <p:nvPr/>
            </p:nvSpPr>
            <p:spPr bwMode="auto">
              <a:xfrm>
                <a:off x="334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6" name="Line 1078"/>
              <p:cNvSpPr>
                <a:spLocks noChangeShapeType="1"/>
              </p:cNvSpPr>
              <p:nvPr/>
            </p:nvSpPr>
            <p:spPr bwMode="auto">
              <a:xfrm>
                <a:off x="3361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7" name="Line 1079"/>
              <p:cNvSpPr>
                <a:spLocks noChangeShapeType="1"/>
              </p:cNvSpPr>
              <p:nvPr/>
            </p:nvSpPr>
            <p:spPr bwMode="auto">
              <a:xfrm>
                <a:off x="337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8" name="Line 1080"/>
              <p:cNvSpPr>
                <a:spLocks noChangeShapeType="1"/>
              </p:cNvSpPr>
              <p:nvPr/>
            </p:nvSpPr>
            <p:spPr bwMode="auto">
              <a:xfrm>
                <a:off x="339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9" name="Line 1081"/>
              <p:cNvSpPr>
                <a:spLocks noChangeShapeType="1"/>
              </p:cNvSpPr>
              <p:nvPr/>
            </p:nvSpPr>
            <p:spPr bwMode="auto">
              <a:xfrm>
                <a:off x="341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0" name="Line 1082"/>
              <p:cNvSpPr>
                <a:spLocks noChangeShapeType="1"/>
              </p:cNvSpPr>
              <p:nvPr/>
            </p:nvSpPr>
            <p:spPr bwMode="auto">
              <a:xfrm>
                <a:off x="3429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1" name="Line 1083"/>
              <p:cNvSpPr>
                <a:spLocks noChangeShapeType="1"/>
              </p:cNvSpPr>
              <p:nvPr/>
            </p:nvSpPr>
            <p:spPr bwMode="auto">
              <a:xfrm>
                <a:off x="3445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2" name="Line 1084"/>
              <p:cNvSpPr>
                <a:spLocks noChangeShapeType="1"/>
              </p:cNvSpPr>
              <p:nvPr/>
            </p:nvSpPr>
            <p:spPr bwMode="auto">
              <a:xfrm>
                <a:off x="346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3" name="Line 1085"/>
              <p:cNvSpPr>
                <a:spLocks noChangeShapeType="1"/>
              </p:cNvSpPr>
              <p:nvPr/>
            </p:nvSpPr>
            <p:spPr bwMode="auto">
              <a:xfrm>
                <a:off x="348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4" name="Line 1086"/>
              <p:cNvSpPr>
                <a:spLocks noChangeShapeType="1"/>
              </p:cNvSpPr>
              <p:nvPr/>
            </p:nvSpPr>
            <p:spPr bwMode="auto">
              <a:xfrm>
                <a:off x="3498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5" name="Line 1087"/>
              <p:cNvSpPr>
                <a:spLocks noChangeShapeType="1"/>
              </p:cNvSpPr>
              <p:nvPr/>
            </p:nvSpPr>
            <p:spPr bwMode="auto">
              <a:xfrm>
                <a:off x="351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6" name="Line 1088"/>
              <p:cNvSpPr>
                <a:spLocks noChangeShapeType="1"/>
              </p:cNvSpPr>
              <p:nvPr/>
            </p:nvSpPr>
            <p:spPr bwMode="auto">
              <a:xfrm>
                <a:off x="353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7" name="Line 1089"/>
              <p:cNvSpPr>
                <a:spLocks noChangeShapeType="1"/>
              </p:cNvSpPr>
              <p:nvPr/>
            </p:nvSpPr>
            <p:spPr bwMode="auto">
              <a:xfrm>
                <a:off x="354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8" name="Line 1090"/>
              <p:cNvSpPr>
                <a:spLocks noChangeShapeType="1"/>
              </p:cNvSpPr>
              <p:nvPr/>
            </p:nvSpPr>
            <p:spPr bwMode="auto">
              <a:xfrm>
                <a:off x="3566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9" name="Line 1091"/>
              <p:cNvSpPr>
                <a:spLocks noChangeShapeType="1"/>
              </p:cNvSpPr>
              <p:nvPr/>
            </p:nvSpPr>
            <p:spPr bwMode="auto">
              <a:xfrm>
                <a:off x="358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0" name="Line 1092"/>
              <p:cNvSpPr>
                <a:spLocks noChangeShapeType="1"/>
              </p:cNvSpPr>
              <p:nvPr/>
            </p:nvSpPr>
            <p:spPr bwMode="auto">
              <a:xfrm>
                <a:off x="360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1" name="Line 1093"/>
              <p:cNvSpPr>
                <a:spLocks noChangeShapeType="1"/>
              </p:cNvSpPr>
              <p:nvPr/>
            </p:nvSpPr>
            <p:spPr bwMode="auto">
              <a:xfrm>
                <a:off x="361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2" name="Line 1094"/>
              <p:cNvSpPr>
                <a:spLocks noChangeShapeType="1"/>
              </p:cNvSpPr>
              <p:nvPr/>
            </p:nvSpPr>
            <p:spPr bwMode="auto">
              <a:xfrm>
                <a:off x="3635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3" name="Line 1095"/>
              <p:cNvSpPr>
                <a:spLocks noChangeShapeType="1"/>
              </p:cNvSpPr>
              <p:nvPr/>
            </p:nvSpPr>
            <p:spPr bwMode="auto">
              <a:xfrm>
                <a:off x="365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4" name="Line 1096"/>
              <p:cNvSpPr>
                <a:spLocks noChangeShapeType="1"/>
              </p:cNvSpPr>
              <p:nvPr/>
            </p:nvSpPr>
            <p:spPr bwMode="auto">
              <a:xfrm>
                <a:off x="366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5" name="Line 1097"/>
              <p:cNvSpPr>
                <a:spLocks noChangeShapeType="1"/>
              </p:cNvSpPr>
              <p:nvPr/>
            </p:nvSpPr>
            <p:spPr bwMode="auto">
              <a:xfrm>
                <a:off x="368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6" name="Line 1098"/>
              <p:cNvSpPr>
                <a:spLocks noChangeShapeType="1"/>
              </p:cNvSpPr>
              <p:nvPr/>
            </p:nvSpPr>
            <p:spPr bwMode="auto">
              <a:xfrm>
                <a:off x="3703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7" name="Line 1099"/>
              <p:cNvSpPr>
                <a:spLocks noChangeShapeType="1"/>
              </p:cNvSpPr>
              <p:nvPr/>
            </p:nvSpPr>
            <p:spPr bwMode="auto">
              <a:xfrm>
                <a:off x="371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8" name="Line 1100"/>
              <p:cNvSpPr>
                <a:spLocks noChangeShapeType="1"/>
              </p:cNvSpPr>
              <p:nvPr/>
            </p:nvSpPr>
            <p:spPr bwMode="auto">
              <a:xfrm>
                <a:off x="373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9" name="Line 1101"/>
              <p:cNvSpPr>
                <a:spLocks noChangeShapeType="1"/>
              </p:cNvSpPr>
              <p:nvPr/>
            </p:nvSpPr>
            <p:spPr bwMode="auto">
              <a:xfrm>
                <a:off x="375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0" name="Line 1102"/>
              <p:cNvSpPr>
                <a:spLocks noChangeShapeType="1"/>
              </p:cNvSpPr>
              <p:nvPr/>
            </p:nvSpPr>
            <p:spPr bwMode="auto">
              <a:xfrm>
                <a:off x="3772" y="106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1" name="Line 1103"/>
              <p:cNvSpPr>
                <a:spLocks noChangeShapeType="1"/>
              </p:cNvSpPr>
              <p:nvPr/>
            </p:nvSpPr>
            <p:spPr bwMode="auto">
              <a:xfrm>
                <a:off x="378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2" name="Line 1104"/>
              <p:cNvSpPr>
                <a:spLocks noChangeShapeType="1"/>
              </p:cNvSpPr>
              <p:nvPr/>
            </p:nvSpPr>
            <p:spPr bwMode="auto">
              <a:xfrm>
                <a:off x="380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3" name="Line 1105"/>
              <p:cNvSpPr>
                <a:spLocks noChangeShapeType="1"/>
              </p:cNvSpPr>
              <p:nvPr/>
            </p:nvSpPr>
            <p:spPr bwMode="auto">
              <a:xfrm>
                <a:off x="382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4" name="Line 1106"/>
              <p:cNvSpPr>
                <a:spLocks noChangeShapeType="1"/>
              </p:cNvSpPr>
              <p:nvPr/>
            </p:nvSpPr>
            <p:spPr bwMode="auto">
              <a:xfrm>
                <a:off x="3840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5" name="Line 1107"/>
              <p:cNvSpPr>
                <a:spLocks noChangeShapeType="1"/>
              </p:cNvSpPr>
              <p:nvPr/>
            </p:nvSpPr>
            <p:spPr bwMode="auto">
              <a:xfrm>
                <a:off x="385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6" name="Line 1108"/>
              <p:cNvSpPr>
                <a:spLocks noChangeShapeType="1"/>
              </p:cNvSpPr>
              <p:nvPr/>
            </p:nvSpPr>
            <p:spPr bwMode="auto">
              <a:xfrm>
                <a:off x="387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7" name="Line 1109"/>
              <p:cNvSpPr>
                <a:spLocks noChangeShapeType="1"/>
              </p:cNvSpPr>
              <p:nvPr/>
            </p:nvSpPr>
            <p:spPr bwMode="auto">
              <a:xfrm>
                <a:off x="389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8" name="Line 1110"/>
              <p:cNvSpPr>
                <a:spLocks noChangeShapeType="1"/>
              </p:cNvSpPr>
              <p:nvPr/>
            </p:nvSpPr>
            <p:spPr bwMode="auto">
              <a:xfrm>
                <a:off x="3908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9" name="Line 1111"/>
              <p:cNvSpPr>
                <a:spLocks noChangeShapeType="1"/>
              </p:cNvSpPr>
              <p:nvPr/>
            </p:nvSpPr>
            <p:spPr bwMode="auto">
              <a:xfrm>
                <a:off x="392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0" name="Line 1112"/>
              <p:cNvSpPr>
                <a:spLocks noChangeShapeType="1"/>
              </p:cNvSpPr>
              <p:nvPr/>
            </p:nvSpPr>
            <p:spPr bwMode="auto">
              <a:xfrm>
                <a:off x="394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1" name="Line 1113"/>
              <p:cNvSpPr>
                <a:spLocks noChangeShapeType="1"/>
              </p:cNvSpPr>
              <p:nvPr/>
            </p:nvSpPr>
            <p:spPr bwMode="auto">
              <a:xfrm>
                <a:off x="396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2" name="Line 1114"/>
              <p:cNvSpPr>
                <a:spLocks noChangeShapeType="1"/>
              </p:cNvSpPr>
              <p:nvPr/>
            </p:nvSpPr>
            <p:spPr bwMode="auto">
              <a:xfrm>
                <a:off x="3977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3" name="Line 1115"/>
              <p:cNvSpPr>
                <a:spLocks noChangeShapeType="1"/>
              </p:cNvSpPr>
              <p:nvPr/>
            </p:nvSpPr>
            <p:spPr bwMode="auto">
              <a:xfrm>
                <a:off x="399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4" name="Line 1116"/>
              <p:cNvSpPr>
                <a:spLocks noChangeShapeType="1"/>
              </p:cNvSpPr>
              <p:nvPr/>
            </p:nvSpPr>
            <p:spPr bwMode="auto">
              <a:xfrm>
                <a:off x="401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5" name="Line 1117"/>
              <p:cNvSpPr>
                <a:spLocks noChangeShapeType="1"/>
              </p:cNvSpPr>
              <p:nvPr/>
            </p:nvSpPr>
            <p:spPr bwMode="auto">
              <a:xfrm>
                <a:off x="402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6" name="Line 1118"/>
              <p:cNvSpPr>
                <a:spLocks noChangeShapeType="1"/>
              </p:cNvSpPr>
              <p:nvPr/>
            </p:nvSpPr>
            <p:spPr bwMode="auto">
              <a:xfrm>
                <a:off x="4045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7" name="Line 1119"/>
              <p:cNvSpPr>
                <a:spLocks noChangeShapeType="1"/>
              </p:cNvSpPr>
              <p:nvPr/>
            </p:nvSpPr>
            <p:spPr bwMode="auto">
              <a:xfrm>
                <a:off x="406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8" name="Line 1120"/>
              <p:cNvSpPr>
                <a:spLocks noChangeShapeType="1"/>
              </p:cNvSpPr>
              <p:nvPr/>
            </p:nvSpPr>
            <p:spPr bwMode="auto">
              <a:xfrm>
                <a:off x="407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9" name="Line 1121"/>
              <p:cNvSpPr>
                <a:spLocks noChangeShapeType="1"/>
              </p:cNvSpPr>
              <p:nvPr/>
            </p:nvSpPr>
            <p:spPr bwMode="auto">
              <a:xfrm>
                <a:off x="409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0" name="Line 1122"/>
              <p:cNvSpPr>
                <a:spLocks noChangeShapeType="1"/>
              </p:cNvSpPr>
              <p:nvPr/>
            </p:nvSpPr>
            <p:spPr bwMode="auto">
              <a:xfrm>
                <a:off x="4114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1" name="Line 1123"/>
              <p:cNvSpPr>
                <a:spLocks noChangeShapeType="1"/>
              </p:cNvSpPr>
              <p:nvPr/>
            </p:nvSpPr>
            <p:spPr bwMode="auto">
              <a:xfrm>
                <a:off x="413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2" name="Line 1124"/>
              <p:cNvSpPr>
                <a:spLocks noChangeShapeType="1"/>
              </p:cNvSpPr>
              <p:nvPr/>
            </p:nvSpPr>
            <p:spPr bwMode="auto">
              <a:xfrm>
                <a:off x="414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3" name="Line 1125"/>
              <p:cNvSpPr>
                <a:spLocks noChangeShapeType="1"/>
              </p:cNvSpPr>
              <p:nvPr/>
            </p:nvSpPr>
            <p:spPr bwMode="auto">
              <a:xfrm>
                <a:off x="416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4" name="Line 1126"/>
              <p:cNvSpPr>
                <a:spLocks noChangeShapeType="1"/>
              </p:cNvSpPr>
              <p:nvPr/>
            </p:nvSpPr>
            <p:spPr bwMode="auto">
              <a:xfrm>
                <a:off x="418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5" name="Line 1127"/>
              <p:cNvSpPr>
                <a:spLocks noChangeShapeType="1"/>
              </p:cNvSpPr>
              <p:nvPr/>
            </p:nvSpPr>
            <p:spPr bwMode="auto">
              <a:xfrm>
                <a:off x="419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6" name="Line 1128"/>
              <p:cNvSpPr>
                <a:spLocks noChangeShapeType="1"/>
              </p:cNvSpPr>
              <p:nvPr/>
            </p:nvSpPr>
            <p:spPr bwMode="auto">
              <a:xfrm>
                <a:off x="421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7" name="Line 1129"/>
              <p:cNvSpPr>
                <a:spLocks noChangeShapeType="1"/>
              </p:cNvSpPr>
              <p:nvPr/>
            </p:nvSpPr>
            <p:spPr bwMode="auto">
              <a:xfrm>
                <a:off x="4233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8" name="Line 1130"/>
              <p:cNvSpPr>
                <a:spLocks noChangeShapeType="1"/>
              </p:cNvSpPr>
              <p:nvPr/>
            </p:nvSpPr>
            <p:spPr bwMode="auto">
              <a:xfrm>
                <a:off x="4251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9" name="Line 1131"/>
              <p:cNvSpPr>
                <a:spLocks noChangeShapeType="1"/>
              </p:cNvSpPr>
              <p:nvPr/>
            </p:nvSpPr>
            <p:spPr bwMode="auto">
              <a:xfrm>
                <a:off x="426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0" name="Line 1132"/>
              <p:cNvSpPr>
                <a:spLocks noChangeShapeType="1"/>
              </p:cNvSpPr>
              <p:nvPr/>
            </p:nvSpPr>
            <p:spPr bwMode="auto">
              <a:xfrm>
                <a:off x="4285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1" name="Line 1133"/>
              <p:cNvSpPr>
                <a:spLocks noChangeShapeType="1"/>
              </p:cNvSpPr>
              <p:nvPr/>
            </p:nvSpPr>
            <p:spPr bwMode="auto">
              <a:xfrm>
                <a:off x="4302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2" name="Line 1134"/>
              <p:cNvSpPr>
                <a:spLocks noChangeShapeType="1"/>
              </p:cNvSpPr>
              <p:nvPr/>
            </p:nvSpPr>
            <p:spPr bwMode="auto">
              <a:xfrm>
                <a:off x="4319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3" name="Line 1135"/>
              <p:cNvSpPr>
                <a:spLocks noChangeShapeType="1"/>
              </p:cNvSpPr>
              <p:nvPr/>
            </p:nvSpPr>
            <p:spPr bwMode="auto">
              <a:xfrm>
                <a:off x="433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4" name="Line 1136"/>
              <p:cNvSpPr>
                <a:spLocks noChangeShapeType="1"/>
              </p:cNvSpPr>
              <p:nvPr/>
            </p:nvSpPr>
            <p:spPr bwMode="auto">
              <a:xfrm>
                <a:off x="435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5" name="Line 1137"/>
              <p:cNvSpPr>
                <a:spLocks noChangeShapeType="1"/>
              </p:cNvSpPr>
              <p:nvPr/>
            </p:nvSpPr>
            <p:spPr bwMode="auto">
              <a:xfrm>
                <a:off x="4370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6" name="Line 1138"/>
              <p:cNvSpPr>
                <a:spLocks noChangeShapeType="1"/>
              </p:cNvSpPr>
              <p:nvPr/>
            </p:nvSpPr>
            <p:spPr bwMode="auto">
              <a:xfrm>
                <a:off x="4388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7" name="Line 1139"/>
              <p:cNvSpPr>
                <a:spLocks noChangeShapeType="1"/>
              </p:cNvSpPr>
              <p:nvPr/>
            </p:nvSpPr>
            <p:spPr bwMode="auto">
              <a:xfrm>
                <a:off x="4404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8" name="Line 1140"/>
              <p:cNvSpPr>
                <a:spLocks noChangeShapeType="1"/>
              </p:cNvSpPr>
              <p:nvPr/>
            </p:nvSpPr>
            <p:spPr bwMode="auto">
              <a:xfrm>
                <a:off x="4421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9" name="Line 1141"/>
              <p:cNvSpPr>
                <a:spLocks noChangeShapeType="1"/>
              </p:cNvSpPr>
              <p:nvPr/>
            </p:nvSpPr>
            <p:spPr bwMode="auto">
              <a:xfrm>
                <a:off x="4439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0" name="Line 1142"/>
              <p:cNvSpPr>
                <a:spLocks noChangeShapeType="1"/>
              </p:cNvSpPr>
              <p:nvPr/>
            </p:nvSpPr>
            <p:spPr bwMode="auto">
              <a:xfrm>
                <a:off x="4456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1" name="Line 1143"/>
              <p:cNvSpPr>
                <a:spLocks noChangeShapeType="1"/>
              </p:cNvSpPr>
              <p:nvPr/>
            </p:nvSpPr>
            <p:spPr bwMode="auto">
              <a:xfrm>
                <a:off x="4473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2" name="Line 1144"/>
              <p:cNvSpPr>
                <a:spLocks noChangeShapeType="1"/>
              </p:cNvSpPr>
              <p:nvPr/>
            </p:nvSpPr>
            <p:spPr bwMode="auto">
              <a:xfrm>
                <a:off x="449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3" name="Line 1145"/>
              <p:cNvSpPr>
                <a:spLocks noChangeShapeType="1"/>
              </p:cNvSpPr>
              <p:nvPr/>
            </p:nvSpPr>
            <p:spPr bwMode="auto">
              <a:xfrm>
                <a:off x="4507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4" name="Line 1146"/>
              <p:cNvSpPr>
                <a:spLocks noChangeShapeType="1"/>
              </p:cNvSpPr>
              <p:nvPr/>
            </p:nvSpPr>
            <p:spPr bwMode="auto">
              <a:xfrm>
                <a:off x="4525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5" name="Line 1147"/>
              <p:cNvSpPr>
                <a:spLocks noChangeShapeType="1"/>
              </p:cNvSpPr>
              <p:nvPr/>
            </p:nvSpPr>
            <p:spPr bwMode="auto">
              <a:xfrm>
                <a:off x="4541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6" name="Line 1148"/>
              <p:cNvSpPr>
                <a:spLocks noChangeShapeType="1"/>
              </p:cNvSpPr>
              <p:nvPr/>
            </p:nvSpPr>
            <p:spPr bwMode="auto">
              <a:xfrm>
                <a:off x="4558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7" name="Line 1149"/>
              <p:cNvSpPr>
                <a:spLocks noChangeShapeType="1"/>
              </p:cNvSpPr>
              <p:nvPr/>
            </p:nvSpPr>
            <p:spPr bwMode="auto">
              <a:xfrm>
                <a:off x="4576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8" name="Line 1150"/>
              <p:cNvSpPr>
                <a:spLocks noChangeShapeType="1"/>
              </p:cNvSpPr>
              <p:nvPr/>
            </p:nvSpPr>
            <p:spPr bwMode="auto">
              <a:xfrm>
                <a:off x="4593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9" name="Line 1151"/>
              <p:cNvSpPr>
                <a:spLocks noChangeShapeType="1"/>
              </p:cNvSpPr>
              <p:nvPr/>
            </p:nvSpPr>
            <p:spPr bwMode="auto">
              <a:xfrm>
                <a:off x="4610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0" name="Line 1152"/>
              <p:cNvSpPr>
                <a:spLocks noChangeShapeType="1"/>
              </p:cNvSpPr>
              <p:nvPr/>
            </p:nvSpPr>
            <p:spPr bwMode="auto">
              <a:xfrm>
                <a:off x="4627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1" name="Line 1153"/>
              <p:cNvSpPr>
                <a:spLocks noChangeShapeType="1"/>
              </p:cNvSpPr>
              <p:nvPr/>
            </p:nvSpPr>
            <p:spPr bwMode="auto">
              <a:xfrm>
                <a:off x="4644" y="1068"/>
                <a:ext cx="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2" name="Line 1154"/>
              <p:cNvSpPr>
                <a:spLocks noChangeShapeType="1"/>
              </p:cNvSpPr>
              <p:nvPr/>
            </p:nvSpPr>
            <p:spPr bwMode="auto">
              <a:xfrm>
                <a:off x="4662" y="106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3" name="Line 1155"/>
              <p:cNvSpPr>
                <a:spLocks noChangeShapeType="1"/>
              </p:cNvSpPr>
              <p:nvPr/>
            </p:nvSpPr>
            <p:spPr bwMode="auto">
              <a:xfrm>
                <a:off x="4678" y="1068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4" name="Line 1156"/>
              <p:cNvSpPr>
                <a:spLocks noChangeShapeType="1"/>
              </p:cNvSpPr>
              <p:nvPr/>
            </p:nvSpPr>
            <p:spPr bwMode="auto">
              <a:xfrm>
                <a:off x="1494" y="1068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5" name="Line 1157"/>
              <p:cNvSpPr>
                <a:spLocks noChangeShapeType="1"/>
              </p:cNvSpPr>
              <p:nvPr/>
            </p:nvSpPr>
            <p:spPr bwMode="auto">
              <a:xfrm flipH="1">
                <a:off x="4649" y="1068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6" name="Freeform 1158"/>
              <p:cNvSpPr>
                <a:spLocks/>
              </p:cNvSpPr>
              <p:nvPr/>
            </p:nvSpPr>
            <p:spPr bwMode="auto">
              <a:xfrm>
                <a:off x="1351" y="1016"/>
                <a:ext cx="35" cy="98"/>
              </a:xfrm>
              <a:custGeom>
                <a:avLst/>
                <a:gdLst>
                  <a:gd name="T0" fmla="*/ 35 w 35"/>
                  <a:gd name="T1" fmla="*/ 98 h 98"/>
                  <a:gd name="T2" fmla="*/ 22 w 35"/>
                  <a:gd name="T3" fmla="*/ 98 h 98"/>
                  <a:gd name="T4" fmla="*/ 22 w 35"/>
                  <a:gd name="T5" fmla="*/ 22 h 98"/>
                  <a:gd name="T6" fmla="*/ 17 w 35"/>
                  <a:gd name="T7" fmla="*/ 26 h 98"/>
                  <a:gd name="T8" fmla="*/ 11 w 35"/>
                  <a:gd name="T9" fmla="*/ 30 h 98"/>
                  <a:gd name="T10" fmla="*/ 5 w 35"/>
                  <a:gd name="T11" fmla="*/ 34 h 98"/>
                  <a:gd name="T12" fmla="*/ 0 w 35"/>
                  <a:gd name="T13" fmla="*/ 36 h 98"/>
                  <a:gd name="T14" fmla="*/ 0 w 35"/>
                  <a:gd name="T15" fmla="*/ 25 h 98"/>
                  <a:gd name="T16" fmla="*/ 9 w 35"/>
                  <a:gd name="T17" fmla="*/ 20 h 98"/>
                  <a:gd name="T18" fmla="*/ 16 w 35"/>
                  <a:gd name="T19" fmla="*/ 14 h 98"/>
                  <a:gd name="T20" fmla="*/ 22 w 35"/>
                  <a:gd name="T21" fmla="*/ 6 h 98"/>
                  <a:gd name="T22" fmla="*/ 27 w 35"/>
                  <a:gd name="T23" fmla="*/ 0 h 98"/>
                  <a:gd name="T24" fmla="*/ 35 w 35"/>
                  <a:gd name="T25" fmla="*/ 0 h 98"/>
                  <a:gd name="T26" fmla="*/ 35 w 35"/>
                  <a:gd name="T2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8">
                    <a:moveTo>
                      <a:pt x="35" y="98"/>
                    </a:moveTo>
                    <a:lnTo>
                      <a:pt x="22" y="98"/>
                    </a:lnTo>
                    <a:lnTo>
                      <a:pt x="22" y="22"/>
                    </a:lnTo>
                    <a:lnTo>
                      <a:pt x="17" y="26"/>
                    </a:lnTo>
                    <a:lnTo>
                      <a:pt x="11" y="30"/>
                    </a:lnTo>
                    <a:lnTo>
                      <a:pt x="5" y="34"/>
                    </a:lnTo>
                    <a:lnTo>
                      <a:pt x="0" y="36"/>
                    </a:lnTo>
                    <a:lnTo>
                      <a:pt x="0" y="25"/>
                    </a:lnTo>
                    <a:lnTo>
                      <a:pt x="9" y="20"/>
                    </a:lnTo>
                    <a:lnTo>
                      <a:pt x="16" y="14"/>
                    </a:lnTo>
                    <a:lnTo>
                      <a:pt x="22" y="6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7" name="Line 1159"/>
              <p:cNvSpPr>
                <a:spLocks noChangeShapeType="1"/>
              </p:cNvSpPr>
              <p:nvPr/>
            </p:nvSpPr>
            <p:spPr bwMode="auto">
              <a:xfrm flipV="1">
                <a:off x="1494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8" name="Line 1160"/>
              <p:cNvSpPr>
                <a:spLocks noChangeShapeType="1"/>
              </p:cNvSpPr>
              <p:nvPr/>
            </p:nvSpPr>
            <p:spPr bwMode="auto">
              <a:xfrm flipV="1">
                <a:off x="1494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9" name="Line 1161"/>
              <p:cNvSpPr>
                <a:spLocks noChangeShapeType="1"/>
              </p:cNvSpPr>
              <p:nvPr/>
            </p:nvSpPr>
            <p:spPr bwMode="auto">
              <a:xfrm flipV="1">
                <a:off x="1494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0" name="Line 1162"/>
              <p:cNvSpPr>
                <a:spLocks noChangeShapeType="1"/>
              </p:cNvSpPr>
              <p:nvPr/>
            </p:nvSpPr>
            <p:spPr bwMode="auto">
              <a:xfrm flipV="1">
                <a:off x="1494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1" name="Line 1163"/>
              <p:cNvSpPr>
                <a:spLocks noChangeShapeType="1"/>
              </p:cNvSpPr>
              <p:nvPr/>
            </p:nvSpPr>
            <p:spPr bwMode="auto">
              <a:xfrm flipV="1">
                <a:off x="1494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2" name="Line 1164"/>
              <p:cNvSpPr>
                <a:spLocks noChangeShapeType="1"/>
              </p:cNvSpPr>
              <p:nvPr/>
            </p:nvSpPr>
            <p:spPr bwMode="auto">
              <a:xfrm flipV="1">
                <a:off x="1494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3" name="Line 1165"/>
              <p:cNvSpPr>
                <a:spLocks noChangeShapeType="1"/>
              </p:cNvSpPr>
              <p:nvPr/>
            </p:nvSpPr>
            <p:spPr bwMode="auto">
              <a:xfrm flipV="1">
                <a:off x="1494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4" name="Line 1166"/>
              <p:cNvSpPr>
                <a:spLocks noChangeShapeType="1"/>
              </p:cNvSpPr>
              <p:nvPr/>
            </p:nvSpPr>
            <p:spPr bwMode="auto">
              <a:xfrm flipV="1">
                <a:off x="1494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5" name="Line 1167"/>
              <p:cNvSpPr>
                <a:spLocks noChangeShapeType="1"/>
              </p:cNvSpPr>
              <p:nvPr/>
            </p:nvSpPr>
            <p:spPr bwMode="auto">
              <a:xfrm flipV="1">
                <a:off x="1494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6" name="Line 1168"/>
              <p:cNvSpPr>
                <a:spLocks noChangeShapeType="1"/>
              </p:cNvSpPr>
              <p:nvPr/>
            </p:nvSpPr>
            <p:spPr bwMode="auto">
              <a:xfrm flipV="1">
                <a:off x="1494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7" name="Line 1169"/>
              <p:cNvSpPr>
                <a:spLocks noChangeShapeType="1"/>
              </p:cNvSpPr>
              <p:nvPr/>
            </p:nvSpPr>
            <p:spPr bwMode="auto">
              <a:xfrm flipV="1">
                <a:off x="1494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8" name="Line 1170"/>
              <p:cNvSpPr>
                <a:spLocks noChangeShapeType="1"/>
              </p:cNvSpPr>
              <p:nvPr/>
            </p:nvSpPr>
            <p:spPr bwMode="auto">
              <a:xfrm flipV="1">
                <a:off x="1494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9" name="Line 1171"/>
              <p:cNvSpPr>
                <a:spLocks noChangeShapeType="1"/>
              </p:cNvSpPr>
              <p:nvPr/>
            </p:nvSpPr>
            <p:spPr bwMode="auto">
              <a:xfrm flipV="1">
                <a:off x="1494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0" name="Line 1172"/>
              <p:cNvSpPr>
                <a:spLocks noChangeShapeType="1"/>
              </p:cNvSpPr>
              <p:nvPr/>
            </p:nvSpPr>
            <p:spPr bwMode="auto">
              <a:xfrm flipV="1">
                <a:off x="1494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1" name="Line 1173"/>
              <p:cNvSpPr>
                <a:spLocks noChangeShapeType="1"/>
              </p:cNvSpPr>
              <p:nvPr/>
            </p:nvSpPr>
            <p:spPr bwMode="auto">
              <a:xfrm flipV="1">
                <a:off x="1494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2" name="Line 1174"/>
              <p:cNvSpPr>
                <a:spLocks noChangeShapeType="1"/>
              </p:cNvSpPr>
              <p:nvPr/>
            </p:nvSpPr>
            <p:spPr bwMode="auto">
              <a:xfrm flipV="1">
                <a:off x="1494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3" name="Line 1175"/>
              <p:cNvSpPr>
                <a:spLocks noChangeShapeType="1"/>
              </p:cNvSpPr>
              <p:nvPr/>
            </p:nvSpPr>
            <p:spPr bwMode="auto">
              <a:xfrm flipV="1">
                <a:off x="1494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4" name="Line 1176"/>
              <p:cNvSpPr>
                <a:spLocks noChangeShapeType="1"/>
              </p:cNvSpPr>
              <p:nvPr/>
            </p:nvSpPr>
            <p:spPr bwMode="auto">
              <a:xfrm flipV="1">
                <a:off x="1494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5" name="Line 1177"/>
              <p:cNvSpPr>
                <a:spLocks noChangeShapeType="1"/>
              </p:cNvSpPr>
              <p:nvPr/>
            </p:nvSpPr>
            <p:spPr bwMode="auto">
              <a:xfrm flipV="1">
                <a:off x="1494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6" name="Line 1178"/>
              <p:cNvSpPr>
                <a:spLocks noChangeShapeType="1"/>
              </p:cNvSpPr>
              <p:nvPr/>
            </p:nvSpPr>
            <p:spPr bwMode="auto">
              <a:xfrm flipV="1">
                <a:off x="1494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7" name="Line 1179"/>
              <p:cNvSpPr>
                <a:spLocks noChangeShapeType="1"/>
              </p:cNvSpPr>
              <p:nvPr/>
            </p:nvSpPr>
            <p:spPr bwMode="auto">
              <a:xfrm flipV="1">
                <a:off x="1494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8" name="Line 1180"/>
              <p:cNvSpPr>
                <a:spLocks noChangeShapeType="1"/>
              </p:cNvSpPr>
              <p:nvPr/>
            </p:nvSpPr>
            <p:spPr bwMode="auto">
              <a:xfrm flipV="1">
                <a:off x="1494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9" name="Line 1181"/>
              <p:cNvSpPr>
                <a:spLocks noChangeShapeType="1"/>
              </p:cNvSpPr>
              <p:nvPr/>
            </p:nvSpPr>
            <p:spPr bwMode="auto">
              <a:xfrm flipV="1">
                <a:off x="1494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0" name="Line 1182"/>
              <p:cNvSpPr>
                <a:spLocks noChangeShapeType="1"/>
              </p:cNvSpPr>
              <p:nvPr/>
            </p:nvSpPr>
            <p:spPr bwMode="auto">
              <a:xfrm flipV="1">
                <a:off x="1494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1" name="Line 1183"/>
              <p:cNvSpPr>
                <a:spLocks noChangeShapeType="1"/>
              </p:cNvSpPr>
              <p:nvPr/>
            </p:nvSpPr>
            <p:spPr bwMode="auto">
              <a:xfrm flipV="1">
                <a:off x="1494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2" name="Line 1184"/>
              <p:cNvSpPr>
                <a:spLocks noChangeShapeType="1"/>
              </p:cNvSpPr>
              <p:nvPr/>
            </p:nvSpPr>
            <p:spPr bwMode="auto">
              <a:xfrm flipV="1">
                <a:off x="1494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3" name="Line 1185"/>
              <p:cNvSpPr>
                <a:spLocks noChangeShapeType="1"/>
              </p:cNvSpPr>
              <p:nvPr/>
            </p:nvSpPr>
            <p:spPr bwMode="auto">
              <a:xfrm flipV="1">
                <a:off x="1494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4" name="Line 1186"/>
              <p:cNvSpPr>
                <a:spLocks noChangeShapeType="1"/>
              </p:cNvSpPr>
              <p:nvPr/>
            </p:nvSpPr>
            <p:spPr bwMode="auto">
              <a:xfrm flipV="1">
                <a:off x="1494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5" name="Line 1187"/>
              <p:cNvSpPr>
                <a:spLocks noChangeShapeType="1"/>
              </p:cNvSpPr>
              <p:nvPr/>
            </p:nvSpPr>
            <p:spPr bwMode="auto">
              <a:xfrm flipV="1">
                <a:off x="1494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6" name="Line 1188"/>
              <p:cNvSpPr>
                <a:spLocks noChangeShapeType="1"/>
              </p:cNvSpPr>
              <p:nvPr/>
            </p:nvSpPr>
            <p:spPr bwMode="auto">
              <a:xfrm flipV="1">
                <a:off x="1494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7" name="Line 1189"/>
              <p:cNvSpPr>
                <a:spLocks noChangeShapeType="1"/>
              </p:cNvSpPr>
              <p:nvPr/>
            </p:nvSpPr>
            <p:spPr bwMode="auto">
              <a:xfrm flipV="1">
                <a:off x="1494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8" name="Line 1190"/>
              <p:cNvSpPr>
                <a:spLocks noChangeShapeType="1"/>
              </p:cNvSpPr>
              <p:nvPr/>
            </p:nvSpPr>
            <p:spPr bwMode="auto">
              <a:xfrm flipV="1">
                <a:off x="1494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9" name="Line 1191"/>
              <p:cNvSpPr>
                <a:spLocks noChangeShapeType="1"/>
              </p:cNvSpPr>
              <p:nvPr/>
            </p:nvSpPr>
            <p:spPr bwMode="auto">
              <a:xfrm flipV="1">
                <a:off x="1494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0" name="Line 1192"/>
              <p:cNvSpPr>
                <a:spLocks noChangeShapeType="1"/>
              </p:cNvSpPr>
              <p:nvPr/>
            </p:nvSpPr>
            <p:spPr bwMode="auto">
              <a:xfrm flipV="1">
                <a:off x="1494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1" name="Line 1193"/>
              <p:cNvSpPr>
                <a:spLocks noChangeShapeType="1"/>
              </p:cNvSpPr>
              <p:nvPr/>
            </p:nvSpPr>
            <p:spPr bwMode="auto">
              <a:xfrm flipV="1">
                <a:off x="1494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2" name="Line 1194"/>
              <p:cNvSpPr>
                <a:spLocks noChangeShapeType="1"/>
              </p:cNvSpPr>
              <p:nvPr/>
            </p:nvSpPr>
            <p:spPr bwMode="auto">
              <a:xfrm flipV="1">
                <a:off x="1494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3" name="Line 1195"/>
              <p:cNvSpPr>
                <a:spLocks noChangeShapeType="1"/>
              </p:cNvSpPr>
              <p:nvPr/>
            </p:nvSpPr>
            <p:spPr bwMode="auto">
              <a:xfrm flipV="1">
                <a:off x="1494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4" name="Line 1196"/>
              <p:cNvSpPr>
                <a:spLocks noChangeShapeType="1"/>
              </p:cNvSpPr>
              <p:nvPr/>
            </p:nvSpPr>
            <p:spPr bwMode="auto">
              <a:xfrm flipV="1">
                <a:off x="1494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5" name="Line 1197"/>
              <p:cNvSpPr>
                <a:spLocks noChangeShapeType="1"/>
              </p:cNvSpPr>
              <p:nvPr/>
            </p:nvSpPr>
            <p:spPr bwMode="auto">
              <a:xfrm flipV="1">
                <a:off x="1494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6" name="Line 1198"/>
              <p:cNvSpPr>
                <a:spLocks noChangeShapeType="1"/>
              </p:cNvSpPr>
              <p:nvPr/>
            </p:nvSpPr>
            <p:spPr bwMode="auto">
              <a:xfrm flipV="1">
                <a:off x="1494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7" name="Line 1199"/>
              <p:cNvSpPr>
                <a:spLocks noChangeShapeType="1"/>
              </p:cNvSpPr>
              <p:nvPr/>
            </p:nvSpPr>
            <p:spPr bwMode="auto">
              <a:xfrm flipV="1">
                <a:off x="1494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8" name="Line 1200"/>
              <p:cNvSpPr>
                <a:spLocks noChangeShapeType="1"/>
              </p:cNvSpPr>
              <p:nvPr/>
            </p:nvSpPr>
            <p:spPr bwMode="auto">
              <a:xfrm flipV="1">
                <a:off x="1494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9" name="Line 1201"/>
              <p:cNvSpPr>
                <a:spLocks noChangeShapeType="1"/>
              </p:cNvSpPr>
              <p:nvPr/>
            </p:nvSpPr>
            <p:spPr bwMode="auto">
              <a:xfrm flipV="1">
                <a:off x="1494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0" name="Line 1202"/>
              <p:cNvSpPr>
                <a:spLocks noChangeShapeType="1"/>
              </p:cNvSpPr>
              <p:nvPr/>
            </p:nvSpPr>
            <p:spPr bwMode="auto">
              <a:xfrm flipV="1">
                <a:off x="1494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1" name="Line 1203"/>
              <p:cNvSpPr>
                <a:spLocks noChangeShapeType="1"/>
              </p:cNvSpPr>
              <p:nvPr/>
            </p:nvSpPr>
            <p:spPr bwMode="auto">
              <a:xfrm flipV="1">
                <a:off x="1494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2" name="Line 1204"/>
              <p:cNvSpPr>
                <a:spLocks noChangeShapeType="1"/>
              </p:cNvSpPr>
              <p:nvPr/>
            </p:nvSpPr>
            <p:spPr bwMode="auto">
              <a:xfrm flipV="1">
                <a:off x="1494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3" name="Line 1205"/>
              <p:cNvSpPr>
                <a:spLocks noChangeShapeType="1"/>
              </p:cNvSpPr>
              <p:nvPr/>
            </p:nvSpPr>
            <p:spPr bwMode="auto">
              <a:xfrm flipV="1">
                <a:off x="1494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4" name="Line 1206"/>
              <p:cNvSpPr>
                <a:spLocks noChangeShapeType="1"/>
              </p:cNvSpPr>
              <p:nvPr/>
            </p:nvSpPr>
            <p:spPr bwMode="auto">
              <a:xfrm flipV="1">
                <a:off x="1494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5" name="Line 1207"/>
              <p:cNvSpPr>
                <a:spLocks noChangeShapeType="1"/>
              </p:cNvSpPr>
              <p:nvPr/>
            </p:nvSpPr>
            <p:spPr bwMode="auto">
              <a:xfrm flipV="1">
                <a:off x="1494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6" name="Line 1208"/>
              <p:cNvSpPr>
                <a:spLocks noChangeShapeType="1"/>
              </p:cNvSpPr>
              <p:nvPr/>
            </p:nvSpPr>
            <p:spPr bwMode="auto">
              <a:xfrm flipV="1">
                <a:off x="1494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7" name="Line 1209"/>
              <p:cNvSpPr>
                <a:spLocks noChangeShapeType="1"/>
              </p:cNvSpPr>
              <p:nvPr/>
            </p:nvSpPr>
            <p:spPr bwMode="auto">
              <a:xfrm flipV="1">
                <a:off x="1494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1411"/>
            <p:cNvGrpSpPr>
              <a:grpSpLocks/>
            </p:cNvGrpSpPr>
            <p:nvPr/>
          </p:nvGrpSpPr>
          <p:grpSpPr bwMode="auto">
            <a:xfrm>
              <a:off x="1438" y="1068"/>
              <a:ext cx="375" cy="2457"/>
              <a:chOff x="1438" y="1068"/>
              <a:chExt cx="375" cy="2457"/>
            </a:xfrm>
          </p:grpSpPr>
          <p:sp>
            <p:nvSpPr>
              <p:cNvPr id="1348" name="Line 1211"/>
              <p:cNvSpPr>
                <a:spLocks noChangeShapeType="1"/>
              </p:cNvSpPr>
              <p:nvPr/>
            </p:nvSpPr>
            <p:spPr bwMode="auto">
              <a:xfrm flipV="1">
                <a:off x="1494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9" name="Line 1212"/>
              <p:cNvSpPr>
                <a:spLocks noChangeShapeType="1"/>
              </p:cNvSpPr>
              <p:nvPr/>
            </p:nvSpPr>
            <p:spPr bwMode="auto">
              <a:xfrm flipV="1">
                <a:off x="1494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0" name="Line 1213"/>
              <p:cNvSpPr>
                <a:spLocks noChangeShapeType="1"/>
              </p:cNvSpPr>
              <p:nvPr/>
            </p:nvSpPr>
            <p:spPr bwMode="auto">
              <a:xfrm flipV="1">
                <a:off x="1494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1" name="Line 1214"/>
              <p:cNvSpPr>
                <a:spLocks noChangeShapeType="1"/>
              </p:cNvSpPr>
              <p:nvPr/>
            </p:nvSpPr>
            <p:spPr bwMode="auto">
              <a:xfrm flipV="1">
                <a:off x="1494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2" name="Line 1215"/>
              <p:cNvSpPr>
                <a:spLocks noChangeShapeType="1"/>
              </p:cNvSpPr>
              <p:nvPr/>
            </p:nvSpPr>
            <p:spPr bwMode="auto">
              <a:xfrm flipV="1">
                <a:off x="1494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3" name="Line 1216"/>
              <p:cNvSpPr>
                <a:spLocks noChangeShapeType="1"/>
              </p:cNvSpPr>
              <p:nvPr/>
            </p:nvSpPr>
            <p:spPr bwMode="auto">
              <a:xfrm flipV="1">
                <a:off x="1494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4" name="Line 1217"/>
              <p:cNvSpPr>
                <a:spLocks noChangeShapeType="1"/>
              </p:cNvSpPr>
              <p:nvPr/>
            </p:nvSpPr>
            <p:spPr bwMode="auto">
              <a:xfrm flipV="1">
                <a:off x="1494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5" name="Line 1218"/>
              <p:cNvSpPr>
                <a:spLocks noChangeShapeType="1"/>
              </p:cNvSpPr>
              <p:nvPr/>
            </p:nvSpPr>
            <p:spPr bwMode="auto">
              <a:xfrm flipV="1">
                <a:off x="1494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6" name="Line 1219"/>
              <p:cNvSpPr>
                <a:spLocks noChangeShapeType="1"/>
              </p:cNvSpPr>
              <p:nvPr/>
            </p:nvSpPr>
            <p:spPr bwMode="auto">
              <a:xfrm flipV="1">
                <a:off x="1494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7" name="Line 1220"/>
              <p:cNvSpPr>
                <a:spLocks noChangeShapeType="1"/>
              </p:cNvSpPr>
              <p:nvPr/>
            </p:nvSpPr>
            <p:spPr bwMode="auto">
              <a:xfrm flipV="1">
                <a:off x="1494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8" name="Line 1221"/>
              <p:cNvSpPr>
                <a:spLocks noChangeShapeType="1"/>
              </p:cNvSpPr>
              <p:nvPr/>
            </p:nvSpPr>
            <p:spPr bwMode="auto">
              <a:xfrm flipV="1">
                <a:off x="1494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9" name="Line 1222"/>
              <p:cNvSpPr>
                <a:spLocks noChangeShapeType="1"/>
              </p:cNvSpPr>
              <p:nvPr/>
            </p:nvSpPr>
            <p:spPr bwMode="auto">
              <a:xfrm flipV="1">
                <a:off x="1494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0" name="Line 1223"/>
              <p:cNvSpPr>
                <a:spLocks noChangeShapeType="1"/>
              </p:cNvSpPr>
              <p:nvPr/>
            </p:nvSpPr>
            <p:spPr bwMode="auto">
              <a:xfrm flipV="1">
                <a:off x="1494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1" name="Line 1224"/>
              <p:cNvSpPr>
                <a:spLocks noChangeShapeType="1"/>
              </p:cNvSpPr>
              <p:nvPr/>
            </p:nvSpPr>
            <p:spPr bwMode="auto">
              <a:xfrm flipV="1">
                <a:off x="1494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2" name="Line 1225"/>
              <p:cNvSpPr>
                <a:spLocks noChangeShapeType="1"/>
              </p:cNvSpPr>
              <p:nvPr/>
            </p:nvSpPr>
            <p:spPr bwMode="auto">
              <a:xfrm flipV="1">
                <a:off x="1494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3" name="Line 1226"/>
              <p:cNvSpPr>
                <a:spLocks noChangeShapeType="1"/>
              </p:cNvSpPr>
              <p:nvPr/>
            </p:nvSpPr>
            <p:spPr bwMode="auto">
              <a:xfrm flipV="1">
                <a:off x="1494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4" name="Line 1227"/>
              <p:cNvSpPr>
                <a:spLocks noChangeShapeType="1"/>
              </p:cNvSpPr>
              <p:nvPr/>
            </p:nvSpPr>
            <p:spPr bwMode="auto">
              <a:xfrm flipV="1">
                <a:off x="1494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5" name="Line 1228"/>
              <p:cNvSpPr>
                <a:spLocks noChangeShapeType="1"/>
              </p:cNvSpPr>
              <p:nvPr/>
            </p:nvSpPr>
            <p:spPr bwMode="auto">
              <a:xfrm flipV="1">
                <a:off x="1494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6" name="Line 1229"/>
              <p:cNvSpPr>
                <a:spLocks noChangeShapeType="1"/>
              </p:cNvSpPr>
              <p:nvPr/>
            </p:nvSpPr>
            <p:spPr bwMode="auto">
              <a:xfrm flipV="1">
                <a:off x="1494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7" name="Line 1230"/>
              <p:cNvSpPr>
                <a:spLocks noChangeShapeType="1"/>
              </p:cNvSpPr>
              <p:nvPr/>
            </p:nvSpPr>
            <p:spPr bwMode="auto">
              <a:xfrm flipV="1">
                <a:off x="1494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8" name="Line 1231"/>
              <p:cNvSpPr>
                <a:spLocks noChangeShapeType="1"/>
              </p:cNvSpPr>
              <p:nvPr/>
            </p:nvSpPr>
            <p:spPr bwMode="auto">
              <a:xfrm flipV="1">
                <a:off x="1494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9" name="Line 1232"/>
              <p:cNvSpPr>
                <a:spLocks noChangeShapeType="1"/>
              </p:cNvSpPr>
              <p:nvPr/>
            </p:nvSpPr>
            <p:spPr bwMode="auto">
              <a:xfrm flipV="1">
                <a:off x="1494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0" name="Line 1233"/>
              <p:cNvSpPr>
                <a:spLocks noChangeShapeType="1"/>
              </p:cNvSpPr>
              <p:nvPr/>
            </p:nvSpPr>
            <p:spPr bwMode="auto">
              <a:xfrm flipV="1">
                <a:off x="1494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1" name="Line 1234"/>
              <p:cNvSpPr>
                <a:spLocks noChangeShapeType="1"/>
              </p:cNvSpPr>
              <p:nvPr/>
            </p:nvSpPr>
            <p:spPr bwMode="auto">
              <a:xfrm flipV="1">
                <a:off x="1494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2" name="Line 1235"/>
              <p:cNvSpPr>
                <a:spLocks noChangeShapeType="1"/>
              </p:cNvSpPr>
              <p:nvPr/>
            </p:nvSpPr>
            <p:spPr bwMode="auto">
              <a:xfrm flipV="1">
                <a:off x="1494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3" name="Line 1236"/>
              <p:cNvSpPr>
                <a:spLocks noChangeShapeType="1"/>
              </p:cNvSpPr>
              <p:nvPr/>
            </p:nvSpPr>
            <p:spPr bwMode="auto">
              <a:xfrm flipV="1">
                <a:off x="1494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4" name="Line 1237"/>
              <p:cNvSpPr>
                <a:spLocks noChangeShapeType="1"/>
              </p:cNvSpPr>
              <p:nvPr/>
            </p:nvSpPr>
            <p:spPr bwMode="auto">
              <a:xfrm flipV="1">
                <a:off x="1494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5" name="Line 1238"/>
              <p:cNvSpPr>
                <a:spLocks noChangeShapeType="1"/>
              </p:cNvSpPr>
              <p:nvPr/>
            </p:nvSpPr>
            <p:spPr bwMode="auto">
              <a:xfrm flipV="1">
                <a:off x="1494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6" name="Line 1239"/>
              <p:cNvSpPr>
                <a:spLocks noChangeShapeType="1"/>
              </p:cNvSpPr>
              <p:nvPr/>
            </p:nvSpPr>
            <p:spPr bwMode="auto">
              <a:xfrm flipV="1">
                <a:off x="1494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7" name="Line 1240"/>
              <p:cNvSpPr>
                <a:spLocks noChangeShapeType="1"/>
              </p:cNvSpPr>
              <p:nvPr/>
            </p:nvSpPr>
            <p:spPr bwMode="auto">
              <a:xfrm flipV="1">
                <a:off x="1494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8" name="Line 1241"/>
              <p:cNvSpPr>
                <a:spLocks noChangeShapeType="1"/>
              </p:cNvSpPr>
              <p:nvPr/>
            </p:nvSpPr>
            <p:spPr bwMode="auto">
              <a:xfrm flipV="1">
                <a:off x="1494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9" name="Line 1242"/>
              <p:cNvSpPr>
                <a:spLocks noChangeShapeType="1"/>
              </p:cNvSpPr>
              <p:nvPr/>
            </p:nvSpPr>
            <p:spPr bwMode="auto">
              <a:xfrm flipV="1">
                <a:off x="1494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0" name="Line 1243"/>
              <p:cNvSpPr>
                <a:spLocks noChangeShapeType="1"/>
              </p:cNvSpPr>
              <p:nvPr/>
            </p:nvSpPr>
            <p:spPr bwMode="auto">
              <a:xfrm flipV="1">
                <a:off x="1494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1" name="Line 1244"/>
              <p:cNvSpPr>
                <a:spLocks noChangeShapeType="1"/>
              </p:cNvSpPr>
              <p:nvPr/>
            </p:nvSpPr>
            <p:spPr bwMode="auto">
              <a:xfrm flipV="1">
                <a:off x="1494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2" name="Line 1245"/>
              <p:cNvSpPr>
                <a:spLocks noChangeShapeType="1"/>
              </p:cNvSpPr>
              <p:nvPr/>
            </p:nvSpPr>
            <p:spPr bwMode="auto">
              <a:xfrm flipV="1">
                <a:off x="1494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3" name="Line 1246"/>
              <p:cNvSpPr>
                <a:spLocks noChangeShapeType="1"/>
              </p:cNvSpPr>
              <p:nvPr/>
            </p:nvSpPr>
            <p:spPr bwMode="auto">
              <a:xfrm flipV="1">
                <a:off x="1494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4" name="Line 1247"/>
              <p:cNvSpPr>
                <a:spLocks noChangeShapeType="1"/>
              </p:cNvSpPr>
              <p:nvPr/>
            </p:nvSpPr>
            <p:spPr bwMode="auto">
              <a:xfrm flipV="1">
                <a:off x="1494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5" name="Line 1248"/>
              <p:cNvSpPr>
                <a:spLocks noChangeShapeType="1"/>
              </p:cNvSpPr>
              <p:nvPr/>
            </p:nvSpPr>
            <p:spPr bwMode="auto">
              <a:xfrm flipV="1">
                <a:off x="1494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6" name="Line 1249"/>
              <p:cNvSpPr>
                <a:spLocks noChangeShapeType="1"/>
              </p:cNvSpPr>
              <p:nvPr/>
            </p:nvSpPr>
            <p:spPr bwMode="auto">
              <a:xfrm flipV="1">
                <a:off x="1494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7" name="Line 1250"/>
              <p:cNvSpPr>
                <a:spLocks noChangeShapeType="1"/>
              </p:cNvSpPr>
              <p:nvPr/>
            </p:nvSpPr>
            <p:spPr bwMode="auto">
              <a:xfrm flipV="1">
                <a:off x="1494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8" name="Line 1251"/>
              <p:cNvSpPr>
                <a:spLocks noChangeShapeType="1"/>
              </p:cNvSpPr>
              <p:nvPr/>
            </p:nvSpPr>
            <p:spPr bwMode="auto">
              <a:xfrm flipV="1">
                <a:off x="1494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9" name="Line 1252"/>
              <p:cNvSpPr>
                <a:spLocks noChangeShapeType="1"/>
              </p:cNvSpPr>
              <p:nvPr/>
            </p:nvSpPr>
            <p:spPr bwMode="auto">
              <a:xfrm flipV="1">
                <a:off x="1494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0" name="Line 1253"/>
              <p:cNvSpPr>
                <a:spLocks noChangeShapeType="1"/>
              </p:cNvSpPr>
              <p:nvPr/>
            </p:nvSpPr>
            <p:spPr bwMode="auto">
              <a:xfrm flipV="1">
                <a:off x="1494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1" name="Line 1254"/>
              <p:cNvSpPr>
                <a:spLocks noChangeShapeType="1"/>
              </p:cNvSpPr>
              <p:nvPr/>
            </p:nvSpPr>
            <p:spPr bwMode="auto">
              <a:xfrm flipV="1">
                <a:off x="1494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2" name="Line 1255"/>
              <p:cNvSpPr>
                <a:spLocks noChangeShapeType="1"/>
              </p:cNvSpPr>
              <p:nvPr/>
            </p:nvSpPr>
            <p:spPr bwMode="auto">
              <a:xfrm flipV="1">
                <a:off x="1494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3" name="Line 1256"/>
              <p:cNvSpPr>
                <a:spLocks noChangeShapeType="1"/>
              </p:cNvSpPr>
              <p:nvPr/>
            </p:nvSpPr>
            <p:spPr bwMode="auto">
              <a:xfrm flipV="1">
                <a:off x="1494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4" name="Line 1257"/>
              <p:cNvSpPr>
                <a:spLocks noChangeShapeType="1"/>
              </p:cNvSpPr>
              <p:nvPr/>
            </p:nvSpPr>
            <p:spPr bwMode="auto">
              <a:xfrm flipV="1">
                <a:off x="1494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5" name="Line 1258"/>
              <p:cNvSpPr>
                <a:spLocks noChangeShapeType="1"/>
              </p:cNvSpPr>
              <p:nvPr/>
            </p:nvSpPr>
            <p:spPr bwMode="auto">
              <a:xfrm flipV="1">
                <a:off x="1494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6" name="Line 1259"/>
              <p:cNvSpPr>
                <a:spLocks noChangeShapeType="1"/>
              </p:cNvSpPr>
              <p:nvPr/>
            </p:nvSpPr>
            <p:spPr bwMode="auto">
              <a:xfrm flipV="1">
                <a:off x="1494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7" name="Line 1260"/>
              <p:cNvSpPr>
                <a:spLocks noChangeShapeType="1"/>
              </p:cNvSpPr>
              <p:nvPr/>
            </p:nvSpPr>
            <p:spPr bwMode="auto">
              <a:xfrm flipV="1">
                <a:off x="1494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8" name="Line 1261"/>
              <p:cNvSpPr>
                <a:spLocks noChangeShapeType="1"/>
              </p:cNvSpPr>
              <p:nvPr/>
            </p:nvSpPr>
            <p:spPr bwMode="auto">
              <a:xfrm flipV="1">
                <a:off x="1494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9" name="Line 1262"/>
              <p:cNvSpPr>
                <a:spLocks noChangeShapeType="1"/>
              </p:cNvSpPr>
              <p:nvPr/>
            </p:nvSpPr>
            <p:spPr bwMode="auto">
              <a:xfrm flipV="1">
                <a:off x="1494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0" name="Line 1263"/>
              <p:cNvSpPr>
                <a:spLocks noChangeShapeType="1"/>
              </p:cNvSpPr>
              <p:nvPr/>
            </p:nvSpPr>
            <p:spPr bwMode="auto">
              <a:xfrm flipV="1">
                <a:off x="1494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1" name="Line 1264"/>
              <p:cNvSpPr>
                <a:spLocks noChangeShapeType="1"/>
              </p:cNvSpPr>
              <p:nvPr/>
            </p:nvSpPr>
            <p:spPr bwMode="auto">
              <a:xfrm flipV="1">
                <a:off x="1494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2" name="Line 1265"/>
              <p:cNvSpPr>
                <a:spLocks noChangeShapeType="1"/>
              </p:cNvSpPr>
              <p:nvPr/>
            </p:nvSpPr>
            <p:spPr bwMode="auto">
              <a:xfrm flipV="1">
                <a:off x="1494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3" name="Line 1266"/>
              <p:cNvSpPr>
                <a:spLocks noChangeShapeType="1"/>
              </p:cNvSpPr>
              <p:nvPr/>
            </p:nvSpPr>
            <p:spPr bwMode="auto">
              <a:xfrm flipV="1">
                <a:off x="1494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4" name="Line 1267"/>
              <p:cNvSpPr>
                <a:spLocks noChangeShapeType="1"/>
              </p:cNvSpPr>
              <p:nvPr/>
            </p:nvSpPr>
            <p:spPr bwMode="auto">
              <a:xfrm flipV="1">
                <a:off x="1494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5" name="Line 1268"/>
              <p:cNvSpPr>
                <a:spLocks noChangeShapeType="1"/>
              </p:cNvSpPr>
              <p:nvPr/>
            </p:nvSpPr>
            <p:spPr bwMode="auto">
              <a:xfrm flipV="1">
                <a:off x="1494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6" name="Line 1269"/>
              <p:cNvSpPr>
                <a:spLocks noChangeShapeType="1"/>
              </p:cNvSpPr>
              <p:nvPr/>
            </p:nvSpPr>
            <p:spPr bwMode="auto">
              <a:xfrm flipV="1">
                <a:off x="1494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7" name="Line 1270"/>
              <p:cNvSpPr>
                <a:spLocks noChangeShapeType="1"/>
              </p:cNvSpPr>
              <p:nvPr/>
            </p:nvSpPr>
            <p:spPr bwMode="auto">
              <a:xfrm flipV="1">
                <a:off x="1494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8" name="Line 1271"/>
              <p:cNvSpPr>
                <a:spLocks noChangeShapeType="1"/>
              </p:cNvSpPr>
              <p:nvPr/>
            </p:nvSpPr>
            <p:spPr bwMode="auto">
              <a:xfrm flipV="1">
                <a:off x="1494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9" name="Line 1272"/>
              <p:cNvSpPr>
                <a:spLocks noChangeShapeType="1"/>
              </p:cNvSpPr>
              <p:nvPr/>
            </p:nvSpPr>
            <p:spPr bwMode="auto">
              <a:xfrm flipV="1">
                <a:off x="1494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0" name="Line 1273"/>
              <p:cNvSpPr>
                <a:spLocks noChangeShapeType="1"/>
              </p:cNvSpPr>
              <p:nvPr/>
            </p:nvSpPr>
            <p:spPr bwMode="auto">
              <a:xfrm flipV="1">
                <a:off x="1494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1" name="Line 1274"/>
              <p:cNvSpPr>
                <a:spLocks noChangeShapeType="1"/>
              </p:cNvSpPr>
              <p:nvPr/>
            </p:nvSpPr>
            <p:spPr bwMode="auto">
              <a:xfrm flipV="1">
                <a:off x="1494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2" name="Line 1275"/>
              <p:cNvSpPr>
                <a:spLocks noChangeShapeType="1"/>
              </p:cNvSpPr>
              <p:nvPr/>
            </p:nvSpPr>
            <p:spPr bwMode="auto">
              <a:xfrm flipV="1">
                <a:off x="1494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3" name="Line 1276"/>
              <p:cNvSpPr>
                <a:spLocks noChangeShapeType="1"/>
              </p:cNvSpPr>
              <p:nvPr/>
            </p:nvSpPr>
            <p:spPr bwMode="auto">
              <a:xfrm flipV="1">
                <a:off x="1494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4" name="Line 1277"/>
              <p:cNvSpPr>
                <a:spLocks noChangeShapeType="1"/>
              </p:cNvSpPr>
              <p:nvPr/>
            </p:nvSpPr>
            <p:spPr bwMode="auto">
              <a:xfrm flipV="1">
                <a:off x="1494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5" name="Line 1278"/>
              <p:cNvSpPr>
                <a:spLocks noChangeShapeType="1"/>
              </p:cNvSpPr>
              <p:nvPr/>
            </p:nvSpPr>
            <p:spPr bwMode="auto">
              <a:xfrm flipV="1">
                <a:off x="1494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6" name="Line 1279"/>
              <p:cNvSpPr>
                <a:spLocks noChangeShapeType="1"/>
              </p:cNvSpPr>
              <p:nvPr/>
            </p:nvSpPr>
            <p:spPr bwMode="auto">
              <a:xfrm flipV="1">
                <a:off x="1494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7" name="Line 1280"/>
              <p:cNvSpPr>
                <a:spLocks noChangeShapeType="1"/>
              </p:cNvSpPr>
              <p:nvPr/>
            </p:nvSpPr>
            <p:spPr bwMode="auto">
              <a:xfrm flipV="1">
                <a:off x="1494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8" name="Line 1281"/>
              <p:cNvSpPr>
                <a:spLocks noChangeShapeType="1"/>
              </p:cNvSpPr>
              <p:nvPr/>
            </p:nvSpPr>
            <p:spPr bwMode="auto">
              <a:xfrm flipV="1">
                <a:off x="1494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9" name="Line 1282"/>
              <p:cNvSpPr>
                <a:spLocks noChangeShapeType="1"/>
              </p:cNvSpPr>
              <p:nvPr/>
            </p:nvSpPr>
            <p:spPr bwMode="auto">
              <a:xfrm flipV="1">
                <a:off x="1494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0" name="Line 1283"/>
              <p:cNvSpPr>
                <a:spLocks noChangeShapeType="1"/>
              </p:cNvSpPr>
              <p:nvPr/>
            </p:nvSpPr>
            <p:spPr bwMode="auto">
              <a:xfrm flipV="1">
                <a:off x="1494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1" name="Line 1284"/>
              <p:cNvSpPr>
                <a:spLocks noChangeShapeType="1"/>
              </p:cNvSpPr>
              <p:nvPr/>
            </p:nvSpPr>
            <p:spPr bwMode="auto">
              <a:xfrm flipV="1">
                <a:off x="1494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2" name="Line 1285"/>
              <p:cNvSpPr>
                <a:spLocks noChangeShapeType="1"/>
              </p:cNvSpPr>
              <p:nvPr/>
            </p:nvSpPr>
            <p:spPr bwMode="auto">
              <a:xfrm flipV="1">
                <a:off x="1494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3" name="Line 1286"/>
              <p:cNvSpPr>
                <a:spLocks noChangeShapeType="1"/>
              </p:cNvSpPr>
              <p:nvPr/>
            </p:nvSpPr>
            <p:spPr bwMode="auto">
              <a:xfrm flipV="1">
                <a:off x="1494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4" name="Line 1287"/>
              <p:cNvSpPr>
                <a:spLocks noChangeShapeType="1"/>
              </p:cNvSpPr>
              <p:nvPr/>
            </p:nvSpPr>
            <p:spPr bwMode="auto">
              <a:xfrm flipV="1">
                <a:off x="1494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5" name="Line 1288"/>
              <p:cNvSpPr>
                <a:spLocks noChangeShapeType="1"/>
              </p:cNvSpPr>
              <p:nvPr/>
            </p:nvSpPr>
            <p:spPr bwMode="auto">
              <a:xfrm flipV="1">
                <a:off x="1494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6" name="Line 1289"/>
              <p:cNvSpPr>
                <a:spLocks noChangeShapeType="1"/>
              </p:cNvSpPr>
              <p:nvPr/>
            </p:nvSpPr>
            <p:spPr bwMode="auto">
              <a:xfrm flipV="1">
                <a:off x="1494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7" name="Line 1290"/>
              <p:cNvSpPr>
                <a:spLocks noChangeShapeType="1"/>
              </p:cNvSpPr>
              <p:nvPr/>
            </p:nvSpPr>
            <p:spPr bwMode="auto">
              <a:xfrm flipV="1">
                <a:off x="1494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8" name="Line 1291"/>
              <p:cNvSpPr>
                <a:spLocks noChangeShapeType="1"/>
              </p:cNvSpPr>
              <p:nvPr/>
            </p:nvSpPr>
            <p:spPr bwMode="auto">
              <a:xfrm flipV="1">
                <a:off x="1494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9" name="Line 1292"/>
              <p:cNvSpPr>
                <a:spLocks noChangeShapeType="1"/>
              </p:cNvSpPr>
              <p:nvPr/>
            </p:nvSpPr>
            <p:spPr bwMode="auto">
              <a:xfrm flipV="1">
                <a:off x="1494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0" name="Line 1293"/>
              <p:cNvSpPr>
                <a:spLocks noChangeShapeType="1"/>
              </p:cNvSpPr>
              <p:nvPr/>
            </p:nvSpPr>
            <p:spPr bwMode="auto">
              <a:xfrm flipV="1">
                <a:off x="1494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1" name="Line 1294"/>
              <p:cNvSpPr>
                <a:spLocks noChangeShapeType="1"/>
              </p:cNvSpPr>
              <p:nvPr/>
            </p:nvSpPr>
            <p:spPr bwMode="auto">
              <a:xfrm>
                <a:off x="1494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2" name="Rectangle 1295"/>
              <p:cNvSpPr>
                <a:spLocks noChangeArrowheads="1"/>
              </p:cNvSpPr>
              <p:nvPr/>
            </p:nvSpPr>
            <p:spPr bwMode="auto">
              <a:xfrm>
                <a:off x="1438" y="3482"/>
                <a:ext cx="37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3" name="Freeform 1296"/>
              <p:cNvSpPr>
                <a:spLocks/>
              </p:cNvSpPr>
              <p:nvPr/>
            </p:nvSpPr>
            <p:spPr bwMode="auto">
              <a:xfrm>
                <a:off x="1493" y="3426"/>
                <a:ext cx="36" cy="99"/>
              </a:xfrm>
              <a:custGeom>
                <a:avLst/>
                <a:gdLst>
                  <a:gd name="T0" fmla="*/ 36 w 36"/>
                  <a:gd name="T1" fmla="*/ 99 h 99"/>
                  <a:gd name="T2" fmla="*/ 24 w 36"/>
                  <a:gd name="T3" fmla="*/ 99 h 99"/>
                  <a:gd name="T4" fmla="*/ 24 w 36"/>
                  <a:gd name="T5" fmla="*/ 22 h 99"/>
                  <a:gd name="T6" fmla="*/ 19 w 36"/>
                  <a:gd name="T7" fmla="*/ 25 h 99"/>
                  <a:gd name="T8" fmla="*/ 12 w 36"/>
                  <a:gd name="T9" fmla="*/ 30 h 99"/>
                  <a:gd name="T10" fmla="*/ 6 w 36"/>
                  <a:gd name="T11" fmla="*/ 34 h 99"/>
                  <a:gd name="T12" fmla="*/ 0 w 36"/>
                  <a:gd name="T13" fmla="*/ 37 h 99"/>
                  <a:gd name="T14" fmla="*/ 0 w 36"/>
                  <a:gd name="T15" fmla="*/ 24 h 99"/>
                  <a:gd name="T16" fmla="*/ 10 w 36"/>
                  <a:gd name="T17" fmla="*/ 19 h 99"/>
                  <a:gd name="T18" fmla="*/ 17 w 36"/>
                  <a:gd name="T19" fmla="*/ 13 h 99"/>
                  <a:gd name="T20" fmla="*/ 24 w 36"/>
                  <a:gd name="T21" fmla="*/ 7 h 99"/>
                  <a:gd name="T22" fmla="*/ 27 w 36"/>
                  <a:gd name="T23" fmla="*/ 0 h 99"/>
                  <a:gd name="T24" fmla="*/ 36 w 36"/>
                  <a:gd name="T25" fmla="*/ 0 h 99"/>
                  <a:gd name="T26" fmla="*/ 36 w 36"/>
                  <a:gd name="T2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9">
                    <a:moveTo>
                      <a:pt x="36" y="99"/>
                    </a:moveTo>
                    <a:lnTo>
                      <a:pt x="24" y="99"/>
                    </a:lnTo>
                    <a:lnTo>
                      <a:pt x="24" y="22"/>
                    </a:lnTo>
                    <a:lnTo>
                      <a:pt x="19" y="25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10" y="19"/>
                    </a:lnTo>
                    <a:lnTo>
                      <a:pt x="17" y="13"/>
                    </a:lnTo>
                    <a:lnTo>
                      <a:pt x="24" y="7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3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4" name="Line 1297"/>
              <p:cNvSpPr>
                <a:spLocks noChangeShapeType="1"/>
              </p:cNvSpPr>
              <p:nvPr/>
            </p:nvSpPr>
            <p:spPr bwMode="auto">
              <a:xfrm flipV="1">
                <a:off x="1813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5" name="Line 1298"/>
              <p:cNvSpPr>
                <a:spLocks noChangeShapeType="1"/>
              </p:cNvSpPr>
              <p:nvPr/>
            </p:nvSpPr>
            <p:spPr bwMode="auto">
              <a:xfrm flipV="1">
                <a:off x="1813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6" name="Line 1299"/>
              <p:cNvSpPr>
                <a:spLocks noChangeShapeType="1"/>
              </p:cNvSpPr>
              <p:nvPr/>
            </p:nvSpPr>
            <p:spPr bwMode="auto">
              <a:xfrm flipV="1">
                <a:off x="1813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7" name="Line 1300"/>
              <p:cNvSpPr>
                <a:spLocks noChangeShapeType="1"/>
              </p:cNvSpPr>
              <p:nvPr/>
            </p:nvSpPr>
            <p:spPr bwMode="auto">
              <a:xfrm flipV="1">
                <a:off x="1813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8" name="Line 1301"/>
              <p:cNvSpPr>
                <a:spLocks noChangeShapeType="1"/>
              </p:cNvSpPr>
              <p:nvPr/>
            </p:nvSpPr>
            <p:spPr bwMode="auto">
              <a:xfrm flipV="1">
                <a:off x="1813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9" name="Line 1302"/>
              <p:cNvSpPr>
                <a:spLocks noChangeShapeType="1"/>
              </p:cNvSpPr>
              <p:nvPr/>
            </p:nvSpPr>
            <p:spPr bwMode="auto">
              <a:xfrm flipV="1">
                <a:off x="1813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0" name="Line 1303"/>
              <p:cNvSpPr>
                <a:spLocks noChangeShapeType="1"/>
              </p:cNvSpPr>
              <p:nvPr/>
            </p:nvSpPr>
            <p:spPr bwMode="auto">
              <a:xfrm flipV="1">
                <a:off x="1813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1" name="Line 1304"/>
              <p:cNvSpPr>
                <a:spLocks noChangeShapeType="1"/>
              </p:cNvSpPr>
              <p:nvPr/>
            </p:nvSpPr>
            <p:spPr bwMode="auto">
              <a:xfrm flipV="1">
                <a:off x="1813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2" name="Line 1305"/>
              <p:cNvSpPr>
                <a:spLocks noChangeShapeType="1"/>
              </p:cNvSpPr>
              <p:nvPr/>
            </p:nvSpPr>
            <p:spPr bwMode="auto">
              <a:xfrm flipV="1">
                <a:off x="1813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3" name="Line 1306"/>
              <p:cNvSpPr>
                <a:spLocks noChangeShapeType="1"/>
              </p:cNvSpPr>
              <p:nvPr/>
            </p:nvSpPr>
            <p:spPr bwMode="auto">
              <a:xfrm flipV="1">
                <a:off x="1813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4" name="Line 1307"/>
              <p:cNvSpPr>
                <a:spLocks noChangeShapeType="1"/>
              </p:cNvSpPr>
              <p:nvPr/>
            </p:nvSpPr>
            <p:spPr bwMode="auto">
              <a:xfrm flipV="1">
                <a:off x="1813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5" name="Line 1308"/>
              <p:cNvSpPr>
                <a:spLocks noChangeShapeType="1"/>
              </p:cNvSpPr>
              <p:nvPr/>
            </p:nvSpPr>
            <p:spPr bwMode="auto">
              <a:xfrm flipV="1">
                <a:off x="1813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6" name="Line 1309"/>
              <p:cNvSpPr>
                <a:spLocks noChangeShapeType="1"/>
              </p:cNvSpPr>
              <p:nvPr/>
            </p:nvSpPr>
            <p:spPr bwMode="auto">
              <a:xfrm flipV="1">
                <a:off x="1813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7" name="Line 1310"/>
              <p:cNvSpPr>
                <a:spLocks noChangeShapeType="1"/>
              </p:cNvSpPr>
              <p:nvPr/>
            </p:nvSpPr>
            <p:spPr bwMode="auto">
              <a:xfrm flipV="1">
                <a:off x="1813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8" name="Line 1311"/>
              <p:cNvSpPr>
                <a:spLocks noChangeShapeType="1"/>
              </p:cNvSpPr>
              <p:nvPr/>
            </p:nvSpPr>
            <p:spPr bwMode="auto">
              <a:xfrm flipV="1">
                <a:off x="1813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9" name="Line 1312"/>
              <p:cNvSpPr>
                <a:spLocks noChangeShapeType="1"/>
              </p:cNvSpPr>
              <p:nvPr/>
            </p:nvSpPr>
            <p:spPr bwMode="auto">
              <a:xfrm flipV="1">
                <a:off x="1813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0" name="Line 1313"/>
              <p:cNvSpPr>
                <a:spLocks noChangeShapeType="1"/>
              </p:cNvSpPr>
              <p:nvPr/>
            </p:nvSpPr>
            <p:spPr bwMode="auto">
              <a:xfrm flipV="1">
                <a:off x="1813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1" name="Line 1314"/>
              <p:cNvSpPr>
                <a:spLocks noChangeShapeType="1"/>
              </p:cNvSpPr>
              <p:nvPr/>
            </p:nvSpPr>
            <p:spPr bwMode="auto">
              <a:xfrm flipV="1">
                <a:off x="1813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2" name="Line 1315"/>
              <p:cNvSpPr>
                <a:spLocks noChangeShapeType="1"/>
              </p:cNvSpPr>
              <p:nvPr/>
            </p:nvSpPr>
            <p:spPr bwMode="auto">
              <a:xfrm flipV="1">
                <a:off x="1813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3" name="Line 1316"/>
              <p:cNvSpPr>
                <a:spLocks noChangeShapeType="1"/>
              </p:cNvSpPr>
              <p:nvPr/>
            </p:nvSpPr>
            <p:spPr bwMode="auto">
              <a:xfrm flipV="1">
                <a:off x="1813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4" name="Line 1317"/>
              <p:cNvSpPr>
                <a:spLocks noChangeShapeType="1"/>
              </p:cNvSpPr>
              <p:nvPr/>
            </p:nvSpPr>
            <p:spPr bwMode="auto">
              <a:xfrm flipV="1">
                <a:off x="1813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5" name="Line 1318"/>
              <p:cNvSpPr>
                <a:spLocks noChangeShapeType="1"/>
              </p:cNvSpPr>
              <p:nvPr/>
            </p:nvSpPr>
            <p:spPr bwMode="auto">
              <a:xfrm flipV="1">
                <a:off x="1813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6" name="Line 1319"/>
              <p:cNvSpPr>
                <a:spLocks noChangeShapeType="1"/>
              </p:cNvSpPr>
              <p:nvPr/>
            </p:nvSpPr>
            <p:spPr bwMode="auto">
              <a:xfrm flipV="1">
                <a:off x="1813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7" name="Line 1320"/>
              <p:cNvSpPr>
                <a:spLocks noChangeShapeType="1"/>
              </p:cNvSpPr>
              <p:nvPr/>
            </p:nvSpPr>
            <p:spPr bwMode="auto">
              <a:xfrm flipV="1">
                <a:off x="1813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8" name="Line 1321"/>
              <p:cNvSpPr>
                <a:spLocks noChangeShapeType="1"/>
              </p:cNvSpPr>
              <p:nvPr/>
            </p:nvSpPr>
            <p:spPr bwMode="auto">
              <a:xfrm flipV="1">
                <a:off x="1813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9" name="Line 1322"/>
              <p:cNvSpPr>
                <a:spLocks noChangeShapeType="1"/>
              </p:cNvSpPr>
              <p:nvPr/>
            </p:nvSpPr>
            <p:spPr bwMode="auto">
              <a:xfrm flipV="1">
                <a:off x="1813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0" name="Line 1323"/>
              <p:cNvSpPr>
                <a:spLocks noChangeShapeType="1"/>
              </p:cNvSpPr>
              <p:nvPr/>
            </p:nvSpPr>
            <p:spPr bwMode="auto">
              <a:xfrm flipV="1">
                <a:off x="1813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1" name="Line 1324"/>
              <p:cNvSpPr>
                <a:spLocks noChangeShapeType="1"/>
              </p:cNvSpPr>
              <p:nvPr/>
            </p:nvSpPr>
            <p:spPr bwMode="auto">
              <a:xfrm flipV="1">
                <a:off x="1813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2" name="Line 1325"/>
              <p:cNvSpPr>
                <a:spLocks noChangeShapeType="1"/>
              </p:cNvSpPr>
              <p:nvPr/>
            </p:nvSpPr>
            <p:spPr bwMode="auto">
              <a:xfrm flipV="1">
                <a:off x="1813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3" name="Line 1326"/>
              <p:cNvSpPr>
                <a:spLocks noChangeShapeType="1"/>
              </p:cNvSpPr>
              <p:nvPr/>
            </p:nvSpPr>
            <p:spPr bwMode="auto">
              <a:xfrm flipV="1">
                <a:off x="1813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4" name="Line 1327"/>
              <p:cNvSpPr>
                <a:spLocks noChangeShapeType="1"/>
              </p:cNvSpPr>
              <p:nvPr/>
            </p:nvSpPr>
            <p:spPr bwMode="auto">
              <a:xfrm flipV="1">
                <a:off x="1813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5" name="Line 1328"/>
              <p:cNvSpPr>
                <a:spLocks noChangeShapeType="1"/>
              </p:cNvSpPr>
              <p:nvPr/>
            </p:nvSpPr>
            <p:spPr bwMode="auto">
              <a:xfrm flipV="1">
                <a:off x="1813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6" name="Line 1329"/>
              <p:cNvSpPr>
                <a:spLocks noChangeShapeType="1"/>
              </p:cNvSpPr>
              <p:nvPr/>
            </p:nvSpPr>
            <p:spPr bwMode="auto">
              <a:xfrm flipV="1">
                <a:off x="1813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7" name="Line 1330"/>
              <p:cNvSpPr>
                <a:spLocks noChangeShapeType="1"/>
              </p:cNvSpPr>
              <p:nvPr/>
            </p:nvSpPr>
            <p:spPr bwMode="auto">
              <a:xfrm flipV="1">
                <a:off x="1813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8" name="Line 1331"/>
              <p:cNvSpPr>
                <a:spLocks noChangeShapeType="1"/>
              </p:cNvSpPr>
              <p:nvPr/>
            </p:nvSpPr>
            <p:spPr bwMode="auto">
              <a:xfrm flipV="1">
                <a:off x="1813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9" name="Line 1332"/>
              <p:cNvSpPr>
                <a:spLocks noChangeShapeType="1"/>
              </p:cNvSpPr>
              <p:nvPr/>
            </p:nvSpPr>
            <p:spPr bwMode="auto">
              <a:xfrm flipV="1">
                <a:off x="1813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0" name="Line 1333"/>
              <p:cNvSpPr>
                <a:spLocks noChangeShapeType="1"/>
              </p:cNvSpPr>
              <p:nvPr/>
            </p:nvSpPr>
            <p:spPr bwMode="auto">
              <a:xfrm flipV="1">
                <a:off x="1813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1" name="Line 1334"/>
              <p:cNvSpPr>
                <a:spLocks noChangeShapeType="1"/>
              </p:cNvSpPr>
              <p:nvPr/>
            </p:nvSpPr>
            <p:spPr bwMode="auto">
              <a:xfrm flipV="1">
                <a:off x="1813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2" name="Line 1335"/>
              <p:cNvSpPr>
                <a:spLocks noChangeShapeType="1"/>
              </p:cNvSpPr>
              <p:nvPr/>
            </p:nvSpPr>
            <p:spPr bwMode="auto">
              <a:xfrm flipV="1">
                <a:off x="1813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3" name="Line 1336"/>
              <p:cNvSpPr>
                <a:spLocks noChangeShapeType="1"/>
              </p:cNvSpPr>
              <p:nvPr/>
            </p:nvSpPr>
            <p:spPr bwMode="auto">
              <a:xfrm flipV="1">
                <a:off x="1813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4" name="Line 1337"/>
              <p:cNvSpPr>
                <a:spLocks noChangeShapeType="1"/>
              </p:cNvSpPr>
              <p:nvPr/>
            </p:nvSpPr>
            <p:spPr bwMode="auto">
              <a:xfrm flipV="1">
                <a:off x="1813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5" name="Line 1338"/>
              <p:cNvSpPr>
                <a:spLocks noChangeShapeType="1"/>
              </p:cNvSpPr>
              <p:nvPr/>
            </p:nvSpPr>
            <p:spPr bwMode="auto">
              <a:xfrm flipV="1">
                <a:off x="1813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6" name="Line 1339"/>
              <p:cNvSpPr>
                <a:spLocks noChangeShapeType="1"/>
              </p:cNvSpPr>
              <p:nvPr/>
            </p:nvSpPr>
            <p:spPr bwMode="auto">
              <a:xfrm flipV="1">
                <a:off x="1813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7" name="Line 1340"/>
              <p:cNvSpPr>
                <a:spLocks noChangeShapeType="1"/>
              </p:cNvSpPr>
              <p:nvPr/>
            </p:nvSpPr>
            <p:spPr bwMode="auto">
              <a:xfrm flipV="1">
                <a:off x="1813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8" name="Line 1341"/>
              <p:cNvSpPr>
                <a:spLocks noChangeShapeType="1"/>
              </p:cNvSpPr>
              <p:nvPr/>
            </p:nvSpPr>
            <p:spPr bwMode="auto">
              <a:xfrm flipV="1">
                <a:off x="1813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9" name="Line 1342"/>
              <p:cNvSpPr>
                <a:spLocks noChangeShapeType="1"/>
              </p:cNvSpPr>
              <p:nvPr/>
            </p:nvSpPr>
            <p:spPr bwMode="auto">
              <a:xfrm flipV="1">
                <a:off x="1813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0" name="Line 1343"/>
              <p:cNvSpPr>
                <a:spLocks noChangeShapeType="1"/>
              </p:cNvSpPr>
              <p:nvPr/>
            </p:nvSpPr>
            <p:spPr bwMode="auto">
              <a:xfrm flipV="1">
                <a:off x="1813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1" name="Line 1344"/>
              <p:cNvSpPr>
                <a:spLocks noChangeShapeType="1"/>
              </p:cNvSpPr>
              <p:nvPr/>
            </p:nvSpPr>
            <p:spPr bwMode="auto">
              <a:xfrm flipV="1">
                <a:off x="1813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2" name="Line 1345"/>
              <p:cNvSpPr>
                <a:spLocks noChangeShapeType="1"/>
              </p:cNvSpPr>
              <p:nvPr/>
            </p:nvSpPr>
            <p:spPr bwMode="auto">
              <a:xfrm flipV="1">
                <a:off x="1813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3" name="Line 1346"/>
              <p:cNvSpPr>
                <a:spLocks noChangeShapeType="1"/>
              </p:cNvSpPr>
              <p:nvPr/>
            </p:nvSpPr>
            <p:spPr bwMode="auto">
              <a:xfrm flipV="1">
                <a:off x="1813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4" name="Line 1347"/>
              <p:cNvSpPr>
                <a:spLocks noChangeShapeType="1"/>
              </p:cNvSpPr>
              <p:nvPr/>
            </p:nvSpPr>
            <p:spPr bwMode="auto">
              <a:xfrm flipV="1">
                <a:off x="1813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5" name="Line 1348"/>
              <p:cNvSpPr>
                <a:spLocks noChangeShapeType="1"/>
              </p:cNvSpPr>
              <p:nvPr/>
            </p:nvSpPr>
            <p:spPr bwMode="auto">
              <a:xfrm flipV="1">
                <a:off x="1813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6" name="Line 1349"/>
              <p:cNvSpPr>
                <a:spLocks noChangeShapeType="1"/>
              </p:cNvSpPr>
              <p:nvPr/>
            </p:nvSpPr>
            <p:spPr bwMode="auto">
              <a:xfrm flipV="1">
                <a:off x="1813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7" name="Line 1350"/>
              <p:cNvSpPr>
                <a:spLocks noChangeShapeType="1"/>
              </p:cNvSpPr>
              <p:nvPr/>
            </p:nvSpPr>
            <p:spPr bwMode="auto">
              <a:xfrm flipV="1">
                <a:off x="1813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8" name="Line 1351"/>
              <p:cNvSpPr>
                <a:spLocks noChangeShapeType="1"/>
              </p:cNvSpPr>
              <p:nvPr/>
            </p:nvSpPr>
            <p:spPr bwMode="auto">
              <a:xfrm flipV="1">
                <a:off x="1813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9" name="Line 1352"/>
              <p:cNvSpPr>
                <a:spLocks noChangeShapeType="1"/>
              </p:cNvSpPr>
              <p:nvPr/>
            </p:nvSpPr>
            <p:spPr bwMode="auto">
              <a:xfrm flipV="1">
                <a:off x="1813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0" name="Line 1353"/>
              <p:cNvSpPr>
                <a:spLocks noChangeShapeType="1"/>
              </p:cNvSpPr>
              <p:nvPr/>
            </p:nvSpPr>
            <p:spPr bwMode="auto">
              <a:xfrm flipV="1">
                <a:off x="1813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1" name="Line 1354"/>
              <p:cNvSpPr>
                <a:spLocks noChangeShapeType="1"/>
              </p:cNvSpPr>
              <p:nvPr/>
            </p:nvSpPr>
            <p:spPr bwMode="auto">
              <a:xfrm flipV="1">
                <a:off x="1813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2" name="Line 1355"/>
              <p:cNvSpPr>
                <a:spLocks noChangeShapeType="1"/>
              </p:cNvSpPr>
              <p:nvPr/>
            </p:nvSpPr>
            <p:spPr bwMode="auto">
              <a:xfrm flipV="1">
                <a:off x="1813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3" name="Line 1356"/>
              <p:cNvSpPr>
                <a:spLocks noChangeShapeType="1"/>
              </p:cNvSpPr>
              <p:nvPr/>
            </p:nvSpPr>
            <p:spPr bwMode="auto">
              <a:xfrm flipV="1">
                <a:off x="1813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4" name="Line 1357"/>
              <p:cNvSpPr>
                <a:spLocks noChangeShapeType="1"/>
              </p:cNvSpPr>
              <p:nvPr/>
            </p:nvSpPr>
            <p:spPr bwMode="auto">
              <a:xfrm flipV="1">
                <a:off x="1813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5" name="Line 1358"/>
              <p:cNvSpPr>
                <a:spLocks noChangeShapeType="1"/>
              </p:cNvSpPr>
              <p:nvPr/>
            </p:nvSpPr>
            <p:spPr bwMode="auto">
              <a:xfrm flipV="1">
                <a:off x="1813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6" name="Line 1359"/>
              <p:cNvSpPr>
                <a:spLocks noChangeShapeType="1"/>
              </p:cNvSpPr>
              <p:nvPr/>
            </p:nvSpPr>
            <p:spPr bwMode="auto">
              <a:xfrm flipV="1">
                <a:off x="1813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7" name="Line 1360"/>
              <p:cNvSpPr>
                <a:spLocks noChangeShapeType="1"/>
              </p:cNvSpPr>
              <p:nvPr/>
            </p:nvSpPr>
            <p:spPr bwMode="auto">
              <a:xfrm flipV="1">
                <a:off x="1813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8" name="Line 1361"/>
              <p:cNvSpPr>
                <a:spLocks noChangeShapeType="1"/>
              </p:cNvSpPr>
              <p:nvPr/>
            </p:nvSpPr>
            <p:spPr bwMode="auto">
              <a:xfrm flipV="1">
                <a:off x="1813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9" name="Line 1362"/>
              <p:cNvSpPr>
                <a:spLocks noChangeShapeType="1"/>
              </p:cNvSpPr>
              <p:nvPr/>
            </p:nvSpPr>
            <p:spPr bwMode="auto">
              <a:xfrm flipV="1">
                <a:off x="1813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0" name="Line 1363"/>
              <p:cNvSpPr>
                <a:spLocks noChangeShapeType="1"/>
              </p:cNvSpPr>
              <p:nvPr/>
            </p:nvSpPr>
            <p:spPr bwMode="auto">
              <a:xfrm flipV="1">
                <a:off x="1813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1" name="Line 1364"/>
              <p:cNvSpPr>
                <a:spLocks noChangeShapeType="1"/>
              </p:cNvSpPr>
              <p:nvPr/>
            </p:nvSpPr>
            <p:spPr bwMode="auto">
              <a:xfrm flipV="1">
                <a:off x="1813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2" name="Line 1365"/>
              <p:cNvSpPr>
                <a:spLocks noChangeShapeType="1"/>
              </p:cNvSpPr>
              <p:nvPr/>
            </p:nvSpPr>
            <p:spPr bwMode="auto">
              <a:xfrm flipV="1">
                <a:off x="1813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3" name="Line 1366"/>
              <p:cNvSpPr>
                <a:spLocks noChangeShapeType="1"/>
              </p:cNvSpPr>
              <p:nvPr/>
            </p:nvSpPr>
            <p:spPr bwMode="auto">
              <a:xfrm flipV="1">
                <a:off x="1813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4" name="Line 1367"/>
              <p:cNvSpPr>
                <a:spLocks noChangeShapeType="1"/>
              </p:cNvSpPr>
              <p:nvPr/>
            </p:nvSpPr>
            <p:spPr bwMode="auto">
              <a:xfrm flipV="1">
                <a:off x="1813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5" name="Line 1368"/>
              <p:cNvSpPr>
                <a:spLocks noChangeShapeType="1"/>
              </p:cNvSpPr>
              <p:nvPr/>
            </p:nvSpPr>
            <p:spPr bwMode="auto">
              <a:xfrm flipV="1">
                <a:off x="1813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6" name="Line 1369"/>
              <p:cNvSpPr>
                <a:spLocks noChangeShapeType="1"/>
              </p:cNvSpPr>
              <p:nvPr/>
            </p:nvSpPr>
            <p:spPr bwMode="auto">
              <a:xfrm flipV="1">
                <a:off x="1813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7" name="Line 1370"/>
              <p:cNvSpPr>
                <a:spLocks noChangeShapeType="1"/>
              </p:cNvSpPr>
              <p:nvPr/>
            </p:nvSpPr>
            <p:spPr bwMode="auto">
              <a:xfrm flipV="1">
                <a:off x="1813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8" name="Line 1371"/>
              <p:cNvSpPr>
                <a:spLocks noChangeShapeType="1"/>
              </p:cNvSpPr>
              <p:nvPr/>
            </p:nvSpPr>
            <p:spPr bwMode="auto">
              <a:xfrm flipV="1">
                <a:off x="1813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9" name="Line 1372"/>
              <p:cNvSpPr>
                <a:spLocks noChangeShapeType="1"/>
              </p:cNvSpPr>
              <p:nvPr/>
            </p:nvSpPr>
            <p:spPr bwMode="auto">
              <a:xfrm flipV="1">
                <a:off x="1813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0" name="Line 1373"/>
              <p:cNvSpPr>
                <a:spLocks noChangeShapeType="1"/>
              </p:cNvSpPr>
              <p:nvPr/>
            </p:nvSpPr>
            <p:spPr bwMode="auto">
              <a:xfrm flipV="1">
                <a:off x="1813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1" name="Line 1374"/>
              <p:cNvSpPr>
                <a:spLocks noChangeShapeType="1"/>
              </p:cNvSpPr>
              <p:nvPr/>
            </p:nvSpPr>
            <p:spPr bwMode="auto">
              <a:xfrm flipV="1">
                <a:off x="1813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2" name="Line 1375"/>
              <p:cNvSpPr>
                <a:spLocks noChangeShapeType="1"/>
              </p:cNvSpPr>
              <p:nvPr/>
            </p:nvSpPr>
            <p:spPr bwMode="auto">
              <a:xfrm flipV="1">
                <a:off x="1813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3" name="Line 1376"/>
              <p:cNvSpPr>
                <a:spLocks noChangeShapeType="1"/>
              </p:cNvSpPr>
              <p:nvPr/>
            </p:nvSpPr>
            <p:spPr bwMode="auto">
              <a:xfrm flipV="1">
                <a:off x="1813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4" name="Line 1377"/>
              <p:cNvSpPr>
                <a:spLocks noChangeShapeType="1"/>
              </p:cNvSpPr>
              <p:nvPr/>
            </p:nvSpPr>
            <p:spPr bwMode="auto">
              <a:xfrm flipV="1">
                <a:off x="1813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5" name="Line 1378"/>
              <p:cNvSpPr>
                <a:spLocks noChangeShapeType="1"/>
              </p:cNvSpPr>
              <p:nvPr/>
            </p:nvSpPr>
            <p:spPr bwMode="auto">
              <a:xfrm flipV="1">
                <a:off x="1813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6" name="Line 1379"/>
              <p:cNvSpPr>
                <a:spLocks noChangeShapeType="1"/>
              </p:cNvSpPr>
              <p:nvPr/>
            </p:nvSpPr>
            <p:spPr bwMode="auto">
              <a:xfrm flipV="1">
                <a:off x="1813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7" name="Line 1380"/>
              <p:cNvSpPr>
                <a:spLocks noChangeShapeType="1"/>
              </p:cNvSpPr>
              <p:nvPr/>
            </p:nvSpPr>
            <p:spPr bwMode="auto">
              <a:xfrm flipV="1">
                <a:off x="1813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8" name="Line 1381"/>
              <p:cNvSpPr>
                <a:spLocks noChangeShapeType="1"/>
              </p:cNvSpPr>
              <p:nvPr/>
            </p:nvSpPr>
            <p:spPr bwMode="auto">
              <a:xfrm flipV="1">
                <a:off x="1813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9" name="Line 1382"/>
              <p:cNvSpPr>
                <a:spLocks noChangeShapeType="1"/>
              </p:cNvSpPr>
              <p:nvPr/>
            </p:nvSpPr>
            <p:spPr bwMode="auto">
              <a:xfrm flipV="1">
                <a:off x="1813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0" name="Line 1383"/>
              <p:cNvSpPr>
                <a:spLocks noChangeShapeType="1"/>
              </p:cNvSpPr>
              <p:nvPr/>
            </p:nvSpPr>
            <p:spPr bwMode="auto">
              <a:xfrm flipV="1">
                <a:off x="1813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1" name="Line 1384"/>
              <p:cNvSpPr>
                <a:spLocks noChangeShapeType="1"/>
              </p:cNvSpPr>
              <p:nvPr/>
            </p:nvSpPr>
            <p:spPr bwMode="auto">
              <a:xfrm flipV="1">
                <a:off x="1813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2" name="Line 1385"/>
              <p:cNvSpPr>
                <a:spLocks noChangeShapeType="1"/>
              </p:cNvSpPr>
              <p:nvPr/>
            </p:nvSpPr>
            <p:spPr bwMode="auto">
              <a:xfrm flipV="1">
                <a:off x="1813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3" name="Line 1386"/>
              <p:cNvSpPr>
                <a:spLocks noChangeShapeType="1"/>
              </p:cNvSpPr>
              <p:nvPr/>
            </p:nvSpPr>
            <p:spPr bwMode="auto">
              <a:xfrm flipV="1">
                <a:off x="1813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4" name="Line 1387"/>
              <p:cNvSpPr>
                <a:spLocks noChangeShapeType="1"/>
              </p:cNvSpPr>
              <p:nvPr/>
            </p:nvSpPr>
            <p:spPr bwMode="auto">
              <a:xfrm flipV="1">
                <a:off x="1813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5" name="Line 1388"/>
              <p:cNvSpPr>
                <a:spLocks noChangeShapeType="1"/>
              </p:cNvSpPr>
              <p:nvPr/>
            </p:nvSpPr>
            <p:spPr bwMode="auto">
              <a:xfrm flipV="1">
                <a:off x="1813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6" name="Line 1389"/>
              <p:cNvSpPr>
                <a:spLocks noChangeShapeType="1"/>
              </p:cNvSpPr>
              <p:nvPr/>
            </p:nvSpPr>
            <p:spPr bwMode="auto">
              <a:xfrm flipV="1">
                <a:off x="1813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7" name="Line 1390"/>
              <p:cNvSpPr>
                <a:spLocks noChangeShapeType="1"/>
              </p:cNvSpPr>
              <p:nvPr/>
            </p:nvSpPr>
            <p:spPr bwMode="auto">
              <a:xfrm flipV="1">
                <a:off x="1813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8" name="Line 1391"/>
              <p:cNvSpPr>
                <a:spLocks noChangeShapeType="1"/>
              </p:cNvSpPr>
              <p:nvPr/>
            </p:nvSpPr>
            <p:spPr bwMode="auto">
              <a:xfrm flipV="1">
                <a:off x="1813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9" name="Line 1392"/>
              <p:cNvSpPr>
                <a:spLocks noChangeShapeType="1"/>
              </p:cNvSpPr>
              <p:nvPr/>
            </p:nvSpPr>
            <p:spPr bwMode="auto">
              <a:xfrm flipV="1">
                <a:off x="1813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0" name="Line 1393"/>
              <p:cNvSpPr>
                <a:spLocks noChangeShapeType="1"/>
              </p:cNvSpPr>
              <p:nvPr/>
            </p:nvSpPr>
            <p:spPr bwMode="auto">
              <a:xfrm flipV="1">
                <a:off x="1813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1" name="Line 1394"/>
              <p:cNvSpPr>
                <a:spLocks noChangeShapeType="1"/>
              </p:cNvSpPr>
              <p:nvPr/>
            </p:nvSpPr>
            <p:spPr bwMode="auto">
              <a:xfrm flipV="1">
                <a:off x="1813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2" name="Line 1395"/>
              <p:cNvSpPr>
                <a:spLocks noChangeShapeType="1"/>
              </p:cNvSpPr>
              <p:nvPr/>
            </p:nvSpPr>
            <p:spPr bwMode="auto">
              <a:xfrm flipV="1">
                <a:off x="1813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3" name="Line 1396"/>
              <p:cNvSpPr>
                <a:spLocks noChangeShapeType="1"/>
              </p:cNvSpPr>
              <p:nvPr/>
            </p:nvSpPr>
            <p:spPr bwMode="auto">
              <a:xfrm flipV="1">
                <a:off x="1813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4" name="Line 1397"/>
              <p:cNvSpPr>
                <a:spLocks noChangeShapeType="1"/>
              </p:cNvSpPr>
              <p:nvPr/>
            </p:nvSpPr>
            <p:spPr bwMode="auto">
              <a:xfrm flipV="1">
                <a:off x="1813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5" name="Line 1398"/>
              <p:cNvSpPr>
                <a:spLocks noChangeShapeType="1"/>
              </p:cNvSpPr>
              <p:nvPr/>
            </p:nvSpPr>
            <p:spPr bwMode="auto">
              <a:xfrm flipV="1">
                <a:off x="1813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6" name="Line 1399"/>
              <p:cNvSpPr>
                <a:spLocks noChangeShapeType="1"/>
              </p:cNvSpPr>
              <p:nvPr/>
            </p:nvSpPr>
            <p:spPr bwMode="auto">
              <a:xfrm flipV="1">
                <a:off x="1813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7" name="Line 1400"/>
              <p:cNvSpPr>
                <a:spLocks noChangeShapeType="1"/>
              </p:cNvSpPr>
              <p:nvPr/>
            </p:nvSpPr>
            <p:spPr bwMode="auto">
              <a:xfrm flipV="1">
                <a:off x="1813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8" name="Line 1401"/>
              <p:cNvSpPr>
                <a:spLocks noChangeShapeType="1"/>
              </p:cNvSpPr>
              <p:nvPr/>
            </p:nvSpPr>
            <p:spPr bwMode="auto">
              <a:xfrm flipV="1">
                <a:off x="1813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9" name="Line 1402"/>
              <p:cNvSpPr>
                <a:spLocks noChangeShapeType="1"/>
              </p:cNvSpPr>
              <p:nvPr/>
            </p:nvSpPr>
            <p:spPr bwMode="auto">
              <a:xfrm flipV="1">
                <a:off x="1813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0" name="Line 1403"/>
              <p:cNvSpPr>
                <a:spLocks noChangeShapeType="1"/>
              </p:cNvSpPr>
              <p:nvPr/>
            </p:nvSpPr>
            <p:spPr bwMode="auto">
              <a:xfrm flipV="1">
                <a:off x="1813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1" name="Line 1404"/>
              <p:cNvSpPr>
                <a:spLocks noChangeShapeType="1"/>
              </p:cNvSpPr>
              <p:nvPr/>
            </p:nvSpPr>
            <p:spPr bwMode="auto">
              <a:xfrm flipV="1">
                <a:off x="1813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2" name="Line 1405"/>
              <p:cNvSpPr>
                <a:spLocks noChangeShapeType="1"/>
              </p:cNvSpPr>
              <p:nvPr/>
            </p:nvSpPr>
            <p:spPr bwMode="auto">
              <a:xfrm flipV="1">
                <a:off x="1813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3" name="Line 1406"/>
              <p:cNvSpPr>
                <a:spLocks noChangeShapeType="1"/>
              </p:cNvSpPr>
              <p:nvPr/>
            </p:nvSpPr>
            <p:spPr bwMode="auto">
              <a:xfrm flipV="1">
                <a:off x="1813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4" name="Line 1407"/>
              <p:cNvSpPr>
                <a:spLocks noChangeShapeType="1"/>
              </p:cNvSpPr>
              <p:nvPr/>
            </p:nvSpPr>
            <p:spPr bwMode="auto">
              <a:xfrm flipV="1">
                <a:off x="1813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5" name="Line 1408"/>
              <p:cNvSpPr>
                <a:spLocks noChangeShapeType="1"/>
              </p:cNvSpPr>
              <p:nvPr/>
            </p:nvSpPr>
            <p:spPr bwMode="auto">
              <a:xfrm flipV="1">
                <a:off x="1813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6" name="Line 1409"/>
              <p:cNvSpPr>
                <a:spLocks noChangeShapeType="1"/>
              </p:cNvSpPr>
              <p:nvPr/>
            </p:nvSpPr>
            <p:spPr bwMode="auto">
              <a:xfrm flipV="1">
                <a:off x="1813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7" name="Line 1410"/>
              <p:cNvSpPr>
                <a:spLocks noChangeShapeType="1"/>
              </p:cNvSpPr>
              <p:nvPr/>
            </p:nvSpPr>
            <p:spPr bwMode="auto">
              <a:xfrm flipV="1">
                <a:off x="1813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612"/>
            <p:cNvGrpSpPr>
              <a:grpSpLocks/>
            </p:cNvGrpSpPr>
            <p:nvPr/>
          </p:nvGrpSpPr>
          <p:grpSpPr bwMode="auto">
            <a:xfrm>
              <a:off x="1700" y="1068"/>
              <a:ext cx="752" cy="2458"/>
              <a:chOff x="1700" y="1068"/>
              <a:chExt cx="752" cy="2458"/>
            </a:xfrm>
          </p:grpSpPr>
          <p:sp>
            <p:nvSpPr>
              <p:cNvPr id="1148" name="Line 1412"/>
              <p:cNvSpPr>
                <a:spLocks noChangeShapeType="1"/>
              </p:cNvSpPr>
              <p:nvPr/>
            </p:nvSpPr>
            <p:spPr bwMode="auto">
              <a:xfrm flipV="1">
                <a:off x="1813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9" name="Line 1413"/>
              <p:cNvSpPr>
                <a:spLocks noChangeShapeType="1"/>
              </p:cNvSpPr>
              <p:nvPr/>
            </p:nvSpPr>
            <p:spPr bwMode="auto">
              <a:xfrm flipV="1">
                <a:off x="1813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0" name="Line 1414"/>
              <p:cNvSpPr>
                <a:spLocks noChangeShapeType="1"/>
              </p:cNvSpPr>
              <p:nvPr/>
            </p:nvSpPr>
            <p:spPr bwMode="auto">
              <a:xfrm flipV="1">
                <a:off x="1813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1" name="Line 1415"/>
              <p:cNvSpPr>
                <a:spLocks noChangeShapeType="1"/>
              </p:cNvSpPr>
              <p:nvPr/>
            </p:nvSpPr>
            <p:spPr bwMode="auto">
              <a:xfrm flipV="1">
                <a:off x="1813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2" name="Line 1416"/>
              <p:cNvSpPr>
                <a:spLocks noChangeShapeType="1"/>
              </p:cNvSpPr>
              <p:nvPr/>
            </p:nvSpPr>
            <p:spPr bwMode="auto">
              <a:xfrm flipV="1">
                <a:off x="1813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3" name="Line 1417"/>
              <p:cNvSpPr>
                <a:spLocks noChangeShapeType="1"/>
              </p:cNvSpPr>
              <p:nvPr/>
            </p:nvSpPr>
            <p:spPr bwMode="auto">
              <a:xfrm flipV="1">
                <a:off x="1813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4" name="Line 1418"/>
              <p:cNvSpPr>
                <a:spLocks noChangeShapeType="1"/>
              </p:cNvSpPr>
              <p:nvPr/>
            </p:nvSpPr>
            <p:spPr bwMode="auto">
              <a:xfrm flipV="1">
                <a:off x="1813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5" name="Line 1419"/>
              <p:cNvSpPr>
                <a:spLocks noChangeShapeType="1"/>
              </p:cNvSpPr>
              <p:nvPr/>
            </p:nvSpPr>
            <p:spPr bwMode="auto">
              <a:xfrm flipV="1">
                <a:off x="1813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6" name="Line 1420"/>
              <p:cNvSpPr>
                <a:spLocks noChangeShapeType="1"/>
              </p:cNvSpPr>
              <p:nvPr/>
            </p:nvSpPr>
            <p:spPr bwMode="auto">
              <a:xfrm flipV="1">
                <a:off x="1813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Line 1421"/>
              <p:cNvSpPr>
                <a:spLocks noChangeShapeType="1"/>
              </p:cNvSpPr>
              <p:nvPr/>
            </p:nvSpPr>
            <p:spPr bwMode="auto">
              <a:xfrm flipV="1">
                <a:off x="1813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Line 1422"/>
              <p:cNvSpPr>
                <a:spLocks noChangeShapeType="1"/>
              </p:cNvSpPr>
              <p:nvPr/>
            </p:nvSpPr>
            <p:spPr bwMode="auto">
              <a:xfrm flipV="1">
                <a:off x="1813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9" name="Line 1423"/>
              <p:cNvSpPr>
                <a:spLocks noChangeShapeType="1"/>
              </p:cNvSpPr>
              <p:nvPr/>
            </p:nvSpPr>
            <p:spPr bwMode="auto">
              <a:xfrm flipV="1">
                <a:off x="1813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0" name="Line 1424"/>
              <p:cNvSpPr>
                <a:spLocks noChangeShapeType="1"/>
              </p:cNvSpPr>
              <p:nvPr/>
            </p:nvSpPr>
            <p:spPr bwMode="auto">
              <a:xfrm flipV="1">
                <a:off x="1813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1" name="Line 1425"/>
              <p:cNvSpPr>
                <a:spLocks noChangeShapeType="1"/>
              </p:cNvSpPr>
              <p:nvPr/>
            </p:nvSpPr>
            <p:spPr bwMode="auto">
              <a:xfrm flipV="1">
                <a:off x="1813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2" name="Line 1426"/>
              <p:cNvSpPr>
                <a:spLocks noChangeShapeType="1"/>
              </p:cNvSpPr>
              <p:nvPr/>
            </p:nvSpPr>
            <p:spPr bwMode="auto">
              <a:xfrm flipV="1">
                <a:off x="1813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3" name="Line 1427"/>
              <p:cNvSpPr>
                <a:spLocks noChangeShapeType="1"/>
              </p:cNvSpPr>
              <p:nvPr/>
            </p:nvSpPr>
            <p:spPr bwMode="auto">
              <a:xfrm flipV="1">
                <a:off x="1813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4" name="Line 1428"/>
              <p:cNvSpPr>
                <a:spLocks noChangeShapeType="1"/>
              </p:cNvSpPr>
              <p:nvPr/>
            </p:nvSpPr>
            <p:spPr bwMode="auto">
              <a:xfrm flipV="1">
                <a:off x="1813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5" name="Line 1429"/>
              <p:cNvSpPr>
                <a:spLocks noChangeShapeType="1"/>
              </p:cNvSpPr>
              <p:nvPr/>
            </p:nvSpPr>
            <p:spPr bwMode="auto">
              <a:xfrm flipV="1">
                <a:off x="1813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6" name="Line 1430"/>
              <p:cNvSpPr>
                <a:spLocks noChangeShapeType="1"/>
              </p:cNvSpPr>
              <p:nvPr/>
            </p:nvSpPr>
            <p:spPr bwMode="auto">
              <a:xfrm flipV="1">
                <a:off x="1813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7" name="Line 1431"/>
              <p:cNvSpPr>
                <a:spLocks noChangeShapeType="1"/>
              </p:cNvSpPr>
              <p:nvPr/>
            </p:nvSpPr>
            <p:spPr bwMode="auto">
              <a:xfrm flipV="1">
                <a:off x="1813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Line 1432"/>
              <p:cNvSpPr>
                <a:spLocks noChangeShapeType="1"/>
              </p:cNvSpPr>
              <p:nvPr/>
            </p:nvSpPr>
            <p:spPr bwMode="auto">
              <a:xfrm>
                <a:off x="1813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9" name="Rectangle 1433"/>
              <p:cNvSpPr>
                <a:spLocks noChangeArrowheads="1"/>
              </p:cNvSpPr>
              <p:nvPr/>
            </p:nvSpPr>
            <p:spPr bwMode="auto">
              <a:xfrm>
                <a:off x="1700" y="3482"/>
                <a:ext cx="37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0" name="Freeform 1434"/>
              <p:cNvSpPr>
                <a:spLocks noEditPoints="1"/>
              </p:cNvSpPr>
              <p:nvPr/>
            </p:nvSpPr>
            <p:spPr bwMode="auto">
              <a:xfrm>
                <a:off x="1747" y="3426"/>
                <a:ext cx="63" cy="100"/>
              </a:xfrm>
              <a:custGeom>
                <a:avLst/>
                <a:gdLst>
                  <a:gd name="T0" fmla="*/ 0 w 63"/>
                  <a:gd name="T1" fmla="*/ 50 h 100"/>
                  <a:gd name="T2" fmla="*/ 1 w 63"/>
                  <a:gd name="T3" fmla="*/ 34 h 100"/>
                  <a:gd name="T4" fmla="*/ 4 w 63"/>
                  <a:gd name="T5" fmla="*/ 22 h 100"/>
                  <a:gd name="T6" fmla="*/ 6 w 63"/>
                  <a:gd name="T7" fmla="*/ 15 h 100"/>
                  <a:gd name="T8" fmla="*/ 10 w 63"/>
                  <a:gd name="T9" fmla="*/ 9 h 100"/>
                  <a:gd name="T10" fmla="*/ 14 w 63"/>
                  <a:gd name="T11" fmla="*/ 5 h 100"/>
                  <a:gd name="T12" fmla="*/ 20 w 63"/>
                  <a:gd name="T13" fmla="*/ 3 h 100"/>
                  <a:gd name="T14" fmla="*/ 25 w 63"/>
                  <a:gd name="T15" fmla="*/ 0 h 100"/>
                  <a:gd name="T16" fmla="*/ 32 w 63"/>
                  <a:gd name="T17" fmla="*/ 0 h 100"/>
                  <a:gd name="T18" fmla="*/ 40 w 63"/>
                  <a:gd name="T19" fmla="*/ 0 h 100"/>
                  <a:gd name="T20" fmla="*/ 46 w 63"/>
                  <a:gd name="T21" fmla="*/ 3 h 100"/>
                  <a:gd name="T22" fmla="*/ 50 w 63"/>
                  <a:gd name="T23" fmla="*/ 5 h 100"/>
                  <a:gd name="T24" fmla="*/ 53 w 63"/>
                  <a:gd name="T25" fmla="*/ 9 h 100"/>
                  <a:gd name="T26" fmla="*/ 56 w 63"/>
                  <a:gd name="T27" fmla="*/ 12 h 100"/>
                  <a:gd name="T28" fmla="*/ 60 w 63"/>
                  <a:gd name="T29" fmla="*/ 19 h 100"/>
                  <a:gd name="T30" fmla="*/ 62 w 63"/>
                  <a:gd name="T31" fmla="*/ 27 h 100"/>
                  <a:gd name="T32" fmla="*/ 63 w 63"/>
                  <a:gd name="T33" fmla="*/ 37 h 100"/>
                  <a:gd name="T34" fmla="*/ 63 w 63"/>
                  <a:gd name="T35" fmla="*/ 50 h 100"/>
                  <a:gd name="T36" fmla="*/ 63 w 63"/>
                  <a:gd name="T37" fmla="*/ 65 h 100"/>
                  <a:gd name="T38" fmla="*/ 61 w 63"/>
                  <a:gd name="T39" fmla="*/ 78 h 100"/>
                  <a:gd name="T40" fmla="*/ 57 w 63"/>
                  <a:gd name="T41" fmla="*/ 85 h 100"/>
                  <a:gd name="T42" fmla="*/ 55 w 63"/>
                  <a:gd name="T43" fmla="*/ 90 h 100"/>
                  <a:gd name="T44" fmla="*/ 50 w 63"/>
                  <a:gd name="T45" fmla="*/ 94 h 100"/>
                  <a:gd name="T46" fmla="*/ 45 w 63"/>
                  <a:gd name="T47" fmla="*/ 98 h 100"/>
                  <a:gd name="T48" fmla="*/ 39 w 63"/>
                  <a:gd name="T49" fmla="*/ 99 h 100"/>
                  <a:gd name="T50" fmla="*/ 32 w 63"/>
                  <a:gd name="T51" fmla="*/ 100 h 100"/>
                  <a:gd name="T52" fmla="*/ 19 w 63"/>
                  <a:gd name="T53" fmla="*/ 98 h 100"/>
                  <a:gd name="T54" fmla="*/ 10 w 63"/>
                  <a:gd name="T55" fmla="*/ 90 h 100"/>
                  <a:gd name="T56" fmla="*/ 4 w 63"/>
                  <a:gd name="T57" fmla="*/ 80 h 100"/>
                  <a:gd name="T58" fmla="*/ 1 w 63"/>
                  <a:gd name="T59" fmla="*/ 66 h 100"/>
                  <a:gd name="T60" fmla="*/ 0 w 63"/>
                  <a:gd name="T61" fmla="*/ 50 h 100"/>
                  <a:gd name="T62" fmla="*/ 12 w 63"/>
                  <a:gd name="T63" fmla="*/ 50 h 100"/>
                  <a:gd name="T64" fmla="*/ 14 w 63"/>
                  <a:gd name="T65" fmla="*/ 64 h 100"/>
                  <a:gd name="T66" fmla="*/ 15 w 63"/>
                  <a:gd name="T67" fmla="*/ 74 h 100"/>
                  <a:gd name="T68" fmla="*/ 19 w 63"/>
                  <a:gd name="T69" fmla="*/ 81 h 100"/>
                  <a:gd name="T70" fmla="*/ 22 w 63"/>
                  <a:gd name="T71" fmla="*/ 85 h 100"/>
                  <a:gd name="T72" fmla="*/ 27 w 63"/>
                  <a:gd name="T73" fmla="*/ 88 h 100"/>
                  <a:gd name="T74" fmla="*/ 32 w 63"/>
                  <a:gd name="T75" fmla="*/ 89 h 100"/>
                  <a:gd name="T76" fmla="*/ 37 w 63"/>
                  <a:gd name="T77" fmla="*/ 88 h 100"/>
                  <a:gd name="T78" fmla="*/ 42 w 63"/>
                  <a:gd name="T79" fmla="*/ 85 h 100"/>
                  <a:gd name="T80" fmla="*/ 46 w 63"/>
                  <a:gd name="T81" fmla="*/ 81 h 100"/>
                  <a:gd name="T82" fmla="*/ 48 w 63"/>
                  <a:gd name="T83" fmla="*/ 74 h 100"/>
                  <a:gd name="T84" fmla="*/ 51 w 63"/>
                  <a:gd name="T85" fmla="*/ 64 h 100"/>
                  <a:gd name="T86" fmla="*/ 51 w 63"/>
                  <a:gd name="T87" fmla="*/ 50 h 100"/>
                  <a:gd name="T88" fmla="*/ 51 w 63"/>
                  <a:gd name="T89" fmla="*/ 37 h 100"/>
                  <a:gd name="T90" fmla="*/ 48 w 63"/>
                  <a:gd name="T91" fmla="*/ 25 h 100"/>
                  <a:gd name="T92" fmla="*/ 46 w 63"/>
                  <a:gd name="T93" fmla="*/ 19 h 100"/>
                  <a:gd name="T94" fmla="*/ 42 w 63"/>
                  <a:gd name="T95" fmla="*/ 14 h 100"/>
                  <a:gd name="T96" fmla="*/ 37 w 63"/>
                  <a:gd name="T97" fmla="*/ 12 h 100"/>
                  <a:gd name="T98" fmla="*/ 32 w 63"/>
                  <a:gd name="T99" fmla="*/ 12 h 100"/>
                  <a:gd name="T100" fmla="*/ 26 w 63"/>
                  <a:gd name="T101" fmla="*/ 12 h 100"/>
                  <a:gd name="T102" fmla="*/ 22 w 63"/>
                  <a:gd name="T103" fmla="*/ 14 h 100"/>
                  <a:gd name="T104" fmla="*/ 19 w 63"/>
                  <a:gd name="T105" fmla="*/ 18 h 100"/>
                  <a:gd name="T106" fmla="*/ 15 w 63"/>
                  <a:gd name="T107" fmla="*/ 25 h 100"/>
                  <a:gd name="T108" fmla="*/ 14 w 63"/>
                  <a:gd name="T109" fmla="*/ 37 h 100"/>
                  <a:gd name="T110" fmla="*/ 12 w 63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" h="100">
                    <a:moveTo>
                      <a:pt x="0" y="50"/>
                    </a:moveTo>
                    <a:lnTo>
                      <a:pt x="1" y="34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3" y="9"/>
                    </a:lnTo>
                    <a:lnTo>
                      <a:pt x="56" y="12"/>
                    </a:lnTo>
                    <a:lnTo>
                      <a:pt x="60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3" y="50"/>
                    </a:lnTo>
                    <a:lnTo>
                      <a:pt x="63" y="65"/>
                    </a:lnTo>
                    <a:lnTo>
                      <a:pt x="61" y="78"/>
                    </a:lnTo>
                    <a:lnTo>
                      <a:pt x="57" y="85"/>
                    </a:lnTo>
                    <a:lnTo>
                      <a:pt x="55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2" y="100"/>
                    </a:lnTo>
                    <a:lnTo>
                      <a:pt x="19" y="98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4" y="64"/>
                    </a:lnTo>
                    <a:lnTo>
                      <a:pt x="15" y="74"/>
                    </a:lnTo>
                    <a:lnTo>
                      <a:pt x="19" y="81"/>
                    </a:lnTo>
                    <a:lnTo>
                      <a:pt x="22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6" y="81"/>
                    </a:lnTo>
                    <a:lnTo>
                      <a:pt x="48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8" y="25"/>
                    </a:lnTo>
                    <a:lnTo>
                      <a:pt x="46" y="19"/>
                    </a:lnTo>
                    <a:lnTo>
                      <a:pt x="42" y="14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14" y="37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1" name="Rectangle 1435"/>
              <p:cNvSpPr>
                <a:spLocks noChangeArrowheads="1"/>
              </p:cNvSpPr>
              <p:nvPr/>
            </p:nvSpPr>
            <p:spPr bwMode="auto">
              <a:xfrm>
                <a:off x="1829" y="3511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2" name="Freeform 1436"/>
              <p:cNvSpPr>
                <a:spLocks noEditPoints="1"/>
              </p:cNvSpPr>
              <p:nvPr/>
            </p:nvSpPr>
            <p:spPr bwMode="auto">
              <a:xfrm>
                <a:off x="1861" y="3426"/>
                <a:ext cx="63" cy="100"/>
              </a:xfrm>
              <a:custGeom>
                <a:avLst/>
                <a:gdLst>
                  <a:gd name="T0" fmla="*/ 13 w 63"/>
                  <a:gd name="T1" fmla="*/ 41 h 100"/>
                  <a:gd name="T2" fmla="*/ 7 w 63"/>
                  <a:gd name="T3" fmla="*/ 37 h 100"/>
                  <a:gd name="T4" fmla="*/ 3 w 63"/>
                  <a:gd name="T5" fmla="*/ 29 h 100"/>
                  <a:gd name="T6" fmla="*/ 4 w 63"/>
                  <a:gd name="T7" fmla="*/ 18 h 100"/>
                  <a:gd name="T8" fmla="*/ 10 w 63"/>
                  <a:gd name="T9" fmla="*/ 7 h 100"/>
                  <a:gd name="T10" fmla="*/ 32 w 63"/>
                  <a:gd name="T11" fmla="*/ 0 h 100"/>
                  <a:gd name="T12" fmla="*/ 52 w 63"/>
                  <a:gd name="T13" fmla="*/ 7 h 100"/>
                  <a:gd name="T14" fmla="*/ 59 w 63"/>
                  <a:gd name="T15" fmla="*/ 18 h 100"/>
                  <a:gd name="T16" fmla="*/ 59 w 63"/>
                  <a:gd name="T17" fmla="*/ 29 h 100"/>
                  <a:gd name="T18" fmla="*/ 56 w 63"/>
                  <a:gd name="T19" fmla="*/ 37 h 100"/>
                  <a:gd name="T20" fmla="*/ 49 w 63"/>
                  <a:gd name="T21" fmla="*/ 41 h 100"/>
                  <a:gd name="T22" fmla="*/ 50 w 63"/>
                  <a:gd name="T23" fmla="*/ 46 h 100"/>
                  <a:gd name="T24" fmla="*/ 58 w 63"/>
                  <a:gd name="T25" fmla="*/ 54 h 100"/>
                  <a:gd name="T26" fmla="*/ 63 w 63"/>
                  <a:gd name="T27" fmla="*/ 64 h 100"/>
                  <a:gd name="T28" fmla="*/ 60 w 63"/>
                  <a:gd name="T29" fmla="*/ 81 h 100"/>
                  <a:gd name="T30" fmla="*/ 44 w 63"/>
                  <a:gd name="T31" fmla="*/ 98 h 100"/>
                  <a:gd name="T32" fmla="*/ 19 w 63"/>
                  <a:gd name="T33" fmla="*/ 98 h 100"/>
                  <a:gd name="T34" fmla="*/ 2 w 63"/>
                  <a:gd name="T35" fmla="*/ 81 h 100"/>
                  <a:gd name="T36" fmla="*/ 0 w 63"/>
                  <a:gd name="T37" fmla="*/ 63 h 100"/>
                  <a:gd name="T38" fmla="*/ 4 w 63"/>
                  <a:gd name="T39" fmla="*/ 53 h 100"/>
                  <a:gd name="T40" fmla="*/ 13 w 63"/>
                  <a:gd name="T41" fmla="*/ 45 h 100"/>
                  <a:gd name="T42" fmla="*/ 15 w 63"/>
                  <a:gd name="T43" fmla="*/ 24 h 100"/>
                  <a:gd name="T44" fmla="*/ 18 w 63"/>
                  <a:gd name="T45" fmla="*/ 32 h 100"/>
                  <a:gd name="T46" fmla="*/ 23 w 63"/>
                  <a:gd name="T47" fmla="*/ 37 h 100"/>
                  <a:gd name="T48" fmla="*/ 32 w 63"/>
                  <a:gd name="T49" fmla="*/ 39 h 100"/>
                  <a:gd name="T50" fmla="*/ 40 w 63"/>
                  <a:gd name="T51" fmla="*/ 37 h 100"/>
                  <a:gd name="T52" fmla="*/ 45 w 63"/>
                  <a:gd name="T53" fmla="*/ 32 h 100"/>
                  <a:gd name="T54" fmla="*/ 47 w 63"/>
                  <a:gd name="T55" fmla="*/ 25 h 100"/>
                  <a:gd name="T56" fmla="*/ 45 w 63"/>
                  <a:gd name="T57" fmla="*/ 18 h 100"/>
                  <a:gd name="T58" fmla="*/ 40 w 63"/>
                  <a:gd name="T59" fmla="*/ 13 h 100"/>
                  <a:gd name="T60" fmla="*/ 32 w 63"/>
                  <a:gd name="T61" fmla="*/ 12 h 100"/>
                  <a:gd name="T62" fmla="*/ 23 w 63"/>
                  <a:gd name="T63" fmla="*/ 13 h 100"/>
                  <a:gd name="T64" fmla="*/ 18 w 63"/>
                  <a:gd name="T65" fmla="*/ 18 h 100"/>
                  <a:gd name="T66" fmla="*/ 15 w 63"/>
                  <a:gd name="T67" fmla="*/ 24 h 100"/>
                  <a:gd name="T68" fmla="*/ 13 w 63"/>
                  <a:gd name="T69" fmla="*/ 74 h 100"/>
                  <a:gd name="T70" fmla="*/ 17 w 63"/>
                  <a:gd name="T71" fmla="*/ 81 h 100"/>
                  <a:gd name="T72" fmla="*/ 22 w 63"/>
                  <a:gd name="T73" fmla="*/ 86 h 100"/>
                  <a:gd name="T74" fmla="*/ 32 w 63"/>
                  <a:gd name="T75" fmla="*/ 89 h 100"/>
                  <a:gd name="T76" fmla="*/ 42 w 63"/>
                  <a:gd name="T77" fmla="*/ 86 h 100"/>
                  <a:gd name="T78" fmla="*/ 48 w 63"/>
                  <a:gd name="T79" fmla="*/ 79 h 100"/>
                  <a:gd name="T80" fmla="*/ 50 w 63"/>
                  <a:gd name="T81" fmla="*/ 69 h 100"/>
                  <a:gd name="T82" fmla="*/ 48 w 63"/>
                  <a:gd name="T83" fmla="*/ 59 h 100"/>
                  <a:gd name="T84" fmla="*/ 42 w 63"/>
                  <a:gd name="T85" fmla="*/ 53 h 100"/>
                  <a:gd name="T86" fmla="*/ 32 w 63"/>
                  <a:gd name="T87" fmla="*/ 50 h 100"/>
                  <a:gd name="T88" fmla="*/ 22 w 63"/>
                  <a:gd name="T89" fmla="*/ 53 h 100"/>
                  <a:gd name="T90" fmla="*/ 15 w 63"/>
                  <a:gd name="T91" fmla="*/ 59 h 100"/>
                  <a:gd name="T92" fmla="*/ 13 w 63"/>
                  <a:gd name="T93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100">
                    <a:moveTo>
                      <a:pt x="18" y="44"/>
                    </a:moveTo>
                    <a:lnTo>
                      <a:pt x="13" y="41"/>
                    </a:lnTo>
                    <a:lnTo>
                      <a:pt x="9" y="39"/>
                    </a:lnTo>
                    <a:lnTo>
                      <a:pt x="7" y="37"/>
                    </a:lnTo>
                    <a:lnTo>
                      <a:pt x="4" y="33"/>
                    </a:lnTo>
                    <a:lnTo>
                      <a:pt x="3" y="29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52" y="7"/>
                    </a:lnTo>
                    <a:lnTo>
                      <a:pt x="56" y="13"/>
                    </a:lnTo>
                    <a:lnTo>
                      <a:pt x="59" y="1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8" y="33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49" y="41"/>
                    </a:lnTo>
                    <a:lnTo>
                      <a:pt x="45" y="44"/>
                    </a:lnTo>
                    <a:lnTo>
                      <a:pt x="50" y="46"/>
                    </a:lnTo>
                    <a:lnTo>
                      <a:pt x="55" y="49"/>
                    </a:lnTo>
                    <a:lnTo>
                      <a:pt x="58" y="54"/>
                    </a:lnTo>
                    <a:lnTo>
                      <a:pt x="60" y="58"/>
                    </a:lnTo>
                    <a:lnTo>
                      <a:pt x="63" y="64"/>
                    </a:lnTo>
                    <a:lnTo>
                      <a:pt x="63" y="69"/>
                    </a:lnTo>
                    <a:lnTo>
                      <a:pt x="60" y="81"/>
                    </a:lnTo>
                    <a:lnTo>
                      <a:pt x="54" y="91"/>
                    </a:lnTo>
                    <a:lnTo>
                      <a:pt x="44" y="98"/>
                    </a:lnTo>
                    <a:lnTo>
                      <a:pt x="32" y="100"/>
                    </a:lnTo>
                    <a:lnTo>
                      <a:pt x="19" y="98"/>
                    </a:lnTo>
                    <a:lnTo>
                      <a:pt x="9" y="91"/>
                    </a:lnTo>
                    <a:lnTo>
                      <a:pt x="2" y="81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2" y="58"/>
                    </a:lnTo>
                    <a:lnTo>
                      <a:pt x="4" y="53"/>
                    </a:lnTo>
                    <a:lnTo>
                      <a:pt x="8" y="49"/>
                    </a:lnTo>
                    <a:lnTo>
                      <a:pt x="13" y="45"/>
                    </a:lnTo>
                    <a:lnTo>
                      <a:pt x="18" y="44"/>
                    </a:lnTo>
                    <a:close/>
                    <a:moveTo>
                      <a:pt x="15" y="24"/>
                    </a:moveTo>
                    <a:lnTo>
                      <a:pt x="17" y="28"/>
                    </a:lnTo>
                    <a:lnTo>
                      <a:pt x="18" y="32"/>
                    </a:lnTo>
                    <a:lnTo>
                      <a:pt x="19" y="34"/>
                    </a:lnTo>
                    <a:lnTo>
                      <a:pt x="23" y="37"/>
                    </a:lnTo>
                    <a:lnTo>
                      <a:pt x="27" y="38"/>
                    </a:lnTo>
                    <a:lnTo>
                      <a:pt x="32" y="39"/>
                    </a:lnTo>
                    <a:lnTo>
                      <a:pt x="37" y="38"/>
                    </a:lnTo>
                    <a:lnTo>
                      <a:pt x="40" y="37"/>
                    </a:lnTo>
                    <a:lnTo>
                      <a:pt x="43" y="34"/>
                    </a:lnTo>
                    <a:lnTo>
                      <a:pt x="45" y="32"/>
                    </a:lnTo>
                    <a:lnTo>
                      <a:pt x="47" y="29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5" y="18"/>
                    </a:lnTo>
                    <a:lnTo>
                      <a:pt x="43" y="15"/>
                    </a:lnTo>
                    <a:lnTo>
                      <a:pt x="40" y="13"/>
                    </a:lnTo>
                    <a:lnTo>
                      <a:pt x="35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3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7" y="22"/>
                    </a:lnTo>
                    <a:lnTo>
                      <a:pt x="15" y="24"/>
                    </a:lnTo>
                    <a:close/>
                    <a:moveTo>
                      <a:pt x="13" y="69"/>
                    </a:moveTo>
                    <a:lnTo>
                      <a:pt x="13" y="74"/>
                    </a:lnTo>
                    <a:lnTo>
                      <a:pt x="14" y="79"/>
                    </a:lnTo>
                    <a:lnTo>
                      <a:pt x="17" y="81"/>
                    </a:lnTo>
                    <a:lnTo>
                      <a:pt x="19" y="84"/>
                    </a:lnTo>
                    <a:lnTo>
                      <a:pt x="22" y="86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6"/>
                    </a:lnTo>
                    <a:lnTo>
                      <a:pt x="45" y="83"/>
                    </a:lnTo>
                    <a:lnTo>
                      <a:pt x="48" y="79"/>
                    </a:lnTo>
                    <a:lnTo>
                      <a:pt x="49" y="75"/>
                    </a:lnTo>
                    <a:lnTo>
                      <a:pt x="50" y="69"/>
                    </a:lnTo>
                    <a:lnTo>
                      <a:pt x="49" y="64"/>
                    </a:lnTo>
                    <a:lnTo>
                      <a:pt x="48" y="59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37" y="50"/>
                    </a:lnTo>
                    <a:lnTo>
                      <a:pt x="32" y="50"/>
                    </a:lnTo>
                    <a:lnTo>
                      <a:pt x="25" y="50"/>
                    </a:lnTo>
                    <a:lnTo>
                      <a:pt x="22" y="53"/>
                    </a:lnTo>
                    <a:lnTo>
                      <a:pt x="18" y="55"/>
                    </a:lnTo>
                    <a:lnTo>
                      <a:pt x="15" y="59"/>
                    </a:lnTo>
                    <a:lnTo>
                      <a:pt x="13" y="64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3" name="Line 1437"/>
              <p:cNvSpPr>
                <a:spLocks noChangeShapeType="1"/>
              </p:cNvSpPr>
              <p:nvPr/>
            </p:nvSpPr>
            <p:spPr bwMode="auto">
              <a:xfrm flipV="1">
                <a:off x="2132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4" name="Line 1438"/>
              <p:cNvSpPr>
                <a:spLocks noChangeShapeType="1"/>
              </p:cNvSpPr>
              <p:nvPr/>
            </p:nvSpPr>
            <p:spPr bwMode="auto">
              <a:xfrm flipV="1">
                <a:off x="2132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5" name="Line 1439"/>
              <p:cNvSpPr>
                <a:spLocks noChangeShapeType="1"/>
              </p:cNvSpPr>
              <p:nvPr/>
            </p:nvSpPr>
            <p:spPr bwMode="auto">
              <a:xfrm flipV="1">
                <a:off x="2132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6" name="Line 1440"/>
              <p:cNvSpPr>
                <a:spLocks noChangeShapeType="1"/>
              </p:cNvSpPr>
              <p:nvPr/>
            </p:nvSpPr>
            <p:spPr bwMode="auto">
              <a:xfrm flipV="1">
                <a:off x="2132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7" name="Line 1441"/>
              <p:cNvSpPr>
                <a:spLocks noChangeShapeType="1"/>
              </p:cNvSpPr>
              <p:nvPr/>
            </p:nvSpPr>
            <p:spPr bwMode="auto">
              <a:xfrm flipV="1">
                <a:off x="2132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8" name="Line 1442"/>
              <p:cNvSpPr>
                <a:spLocks noChangeShapeType="1"/>
              </p:cNvSpPr>
              <p:nvPr/>
            </p:nvSpPr>
            <p:spPr bwMode="auto">
              <a:xfrm flipV="1">
                <a:off x="2132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9" name="Line 1443"/>
              <p:cNvSpPr>
                <a:spLocks noChangeShapeType="1"/>
              </p:cNvSpPr>
              <p:nvPr/>
            </p:nvSpPr>
            <p:spPr bwMode="auto">
              <a:xfrm flipV="1">
                <a:off x="2132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0" name="Line 1444"/>
              <p:cNvSpPr>
                <a:spLocks noChangeShapeType="1"/>
              </p:cNvSpPr>
              <p:nvPr/>
            </p:nvSpPr>
            <p:spPr bwMode="auto">
              <a:xfrm flipV="1">
                <a:off x="2132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1" name="Line 1445"/>
              <p:cNvSpPr>
                <a:spLocks noChangeShapeType="1"/>
              </p:cNvSpPr>
              <p:nvPr/>
            </p:nvSpPr>
            <p:spPr bwMode="auto">
              <a:xfrm flipV="1">
                <a:off x="2132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2" name="Line 1446"/>
              <p:cNvSpPr>
                <a:spLocks noChangeShapeType="1"/>
              </p:cNvSpPr>
              <p:nvPr/>
            </p:nvSpPr>
            <p:spPr bwMode="auto">
              <a:xfrm flipV="1">
                <a:off x="2132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3" name="Line 1447"/>
              <p:cNvSpPr>
                <a:spLocks noChangeShapeType="1"/>
              </p:cNvSpPr>
              <p:nvPr/>
            </p:nvSpPr>
            <p:spPr bwMode="auto">
              <a:xfrm flipV="1">
                <a:off x="2132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4" name="Line 1448"/>
              <p:cNvSpPr>
                <a:spLocks noChangeShapeType="1"/>
              </p:cNvSpPr>
              <p:nvPr/>
            </p:nvSpPr>
            <p:spPr bwMode="auto">
              <a:xfrm flipV="1">
                <a:off x="2132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5" name="Line 1449"/>
              <p:cNvSpPr>
                <a:spLocks noChangeShapeType="1"/>
              </p:cNvSpPr>
              <p:nvPr/>
            </p:nvSpPr>
            <p:spPr bwMode="auto">
              <a:xfrm flipV="1">
                <a:off x="2132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6" name="Line 1450"/>
              <p:cNvSpPr>
                <a:spLocks noChangeShapeType="1"/>
              </p:cNvSpPr>
              <p:nvPr/>
            </p:nvSpPr>
            <p:spPr bwMode="auto">
              <a:xfrm flipV="1">
                <a:off x="2132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7" name="Line 1451"/>
              <p:cNvSpPr>
                <a:spLocks noChangeShapeType="1"/>
              </p:cNvSpPr>
              <p:nvPr/>
            </p:nvSpPr>
            <p:spPr bwMode="auto">
              <a:xfrm flipV="1">
                <a:off x="2132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8" name="Line 1452"/>
              <p:cNvSpPr>
                <a:spLocks noChangeShapeType="1"/>
              </p:cNvSpPr>
              <p:nvPr/>
            </p:nvSpPr>
            <p:spPr bwMode="auto">
              <a:xfrm flipV="1">
                <a:off x="2132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9" name="Line 1453"/>
              <p:cNvSpPr>
                <a:spLocks noChangeShapeType="1"/>
              </p:cNvSpPr>
              <p:nvPr/>
            </p:nvSpPr>
            <p:spPr bwMode="auto">
              <a:xfrm flipV="1">
                <a:off x="2132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0" name="Line 1454"/>
              <p:cNvSpPr>
                <a:spLocks noChangeShapeType="1"/>
              </p:cNvSpPr>
              <p:nvPr/>
            </p:nvSpPr>
            <p:spPr bwMode="auto">
              <a:xfrm flipV="1">
                <a:off x="2132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1" name="Line 1455"/>
              <p:cNvSpPr>
                <a:spLocks noChangeShapeType="1"/>
              </p:cNvSpPr>
              <p:nvPr/>
            </p:nvSpPr>
            <p:spPr bwMode="auto">
              <a:xfrm flipV="1">
                <a:off x="2132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2" name="Line 1456"/>
              <p:cNvSpPr>
                <a:spLocks noChangeShapeType="1"/>
              </p:cNvSpPr>
              <p:nvPr/>
            </p:nvSpPr>
            <p:spPr bwMode="auto">
              <a:xfrm flipV="1">
                <a:off x="2132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3" name="Line 1457"/>
              <p:cNvSpPr>
                <a:spLocks noChangeShapeType="1"/>
              </p:cNvSpPr>
              <p:nvPr/>
            </p:nvSpPr>
            <p:spPr bwMode="auto">
              <a:xfrm flipV="1">
                <a:off x="2132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4" name="Line 1458"/>
              <p:cNvSpPr>
                <a:spLocks noChangeShapeType="1"/>
              </p:cNvSpPr>
              <p:nvPr/>
            </p:nvSpPr>
            <p:spPr bwMode="auto">
              <a:xfrm flipV="1">
                <a:off x="2132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5" name="Line 1459"/>
              <p:cNvSpPr>
                <a:spLocks noChangeShapeType="1"/>
              </p:cNvSpPr>
              <p:nvPr/>
            </p:nvSpPr>
            <p:spPr bwMode="auto">
              <a:xfrm flipV="1">
                <a:off x="2132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6" name="Line 1460"/>
              <p:cNvSpPr>
                <a:spLocks noChangeShapeType="1"/>
              </p:cNvSpPr>
              <p:nvPr/>
            </p:nvSpPr>
            <p:spPr bwMode="auto">
              <a:xfrm flipV="1">
                <a:off x="2132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7" name="Line 1461"/>
              <p:cNvSpPr>
                <a:spLocks noChangeShapeType="1"/>
              </p:cNvSpPr>
              <p:nvPr/>
            </p:nvSpPr>
            <p:spPr bwMode="auto">
              <a:xfrm flipV="1">
                <a:off x="2132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8" name="Line 1462"/>
              <p:cNvSpPr>
                <a:spLocks noChangeShapeType="1"/>
              </p:cNvSpPr>
              <p:nvPr/>
            </p:nvSpPr>
            <p:spPr bwMode="auto">
              <a:xfrm flipV="1">
                <a:off x="2132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9" name="Line 1463"/>
              <p:cNvSpPr>
                <a:spLocks noChangeShapeType="1"/>
              </p:cNvSpPr>
              <p:nvPr/>
            </p:nvSpPr>
            <p:spPr bwMode="auto">
              <a:xfrm flipV="1">
                <a:off x="2132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0" name="Line 1464"/>
              <p:cNvSpPr>
                <a:spLocks noChangeShapeType="1"/>
              </p:cNvSpPr>
              <p:nvPr/>
            </p:nvSpPr>
            <p:spPr bwMode="auto">
              <a:xfrm flipV="1">
                <a:off x="2132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1" name="Line 1465"/>
              <p:cNvSpPr>
                <a:spLocks noChangeShapeType="1"/>
              </p:cNvSpPr>
              <p:nvPr/>
            </p:nvSpPr>
            <p:spPr bwMode="auto">
              <a:xfrm flipV="1">
                <a:off x="2132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2" name="Line 1466"/>
              <p:cNvSpPr>
                <a:spLocks noChangeShapeType="1"/>
              </p:cNvSpPr>
              <p:nvPr/>
            </p:nvSpPr>
            <p:spPr bwMode="auto">
              <a:xfrm flipV="1">
                <a:off x="2132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3" name="Line 1467"/>
              <p:cNvSpPr>
                <a:spLocks noChangeShapeType="1"/>
              </p:cNvSpPr>
              <p:nvPr/>
            </p:nvSpPr>
            <p:spPr bwMode="auto">
              <a:xfrm flipV="1">
                <a:off x="2132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4" name="Line 1468"/>
              <p:cNvSpPr>
                <a:spLocks noChangeShapeType="1"/>
              </p:cNvSpPr>
              <p:nvPr/>
            </p:nvSpPr>
            <p:spPr bwMode="auto">
              <a:xfrm flipV="1">
                <a:off x="2132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5" name="Line 1469"/>
              <p:cNvSpPr>
                <a:spLocks noChangeShapeType="1"/>
              </p:cNvSpPr>
              <p:nvPr/>
            </p:nvSpPr>
            <p:spPr bwMode="auto">
              <a:xfrm flipV="1">
                <a:off x="2132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6" name="Line 1470"/>
              <p:cNvSpPr>
                <a:spLocks noChangeShapeType="1"/>
              </p:cNvSpPr>
              <p:nvPr/>
            </p:nvSpPr>
            <p:spPr bwMode="auto">
              <a:xfrm flipV="1">
                <a:off x="2132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7" name="Line 1471"/>
              <p:cNvSpPr>
                <a:spLocks noChangeShapeType="1"/>
              </p:cNvSpPr>
              <p:nvPr/>
            </p:nvSpPr>
            <p:spPr bwMode="auto">
              <a:xfrm flipV="1">
                <a:off x="2132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8" name="Line 1472"/>
              <p:cNvSpPr>
                <a:spLocks noChangeShapeType="1"/>
              </p:cNvSpPr>
              <p:nvPr/>
            </p:nvSpPr>
            <p:spPr bwMode="auto">
              <a:xfrm flipV="1">
                <a:off x="2132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9" name="Line 1473"/>
              <p:cNvSpPr>
                <a:spLocks noChangeShapeType="1"/>
              </p:cNvSpPr>
              <p:nvPr/>
            </p:nvSpPr>
            <p:spPr bwMode="auto">
              <a:xfrm flipV="1">
                <a:off x="2132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0" name="Line 1474"/>
              <p:cNvSpPr>
                <a:spLocks noChangeShapeType="1"/>
              </p:cNvSpPr>
              <p:nvPr/>
            </p:nvSpPr>
            <p:spPr bwMode="auto">
              <a:xfrm flipV="1">
                <a:off x="2132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1" name="Line 1475"/>
              <p:cNvSpPr>
                <a:spLocks noChangeShapeType="1"/>
              </p:cNvSpPr>
              <p:nvPr/>
            </p:nvSpPr>
            <p:spPr bwMode="auto">
              <a:xfrm flipV="1">
                <a:off x="2132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2" name="Line 1476"/>
              <p:cNvSpPr>
                <a:spLocks noChangeShapeType="1"/>
              </p:cNvSpPr>
              <p:nvPr/>
            </p:nvSpPr>
            <p:spPr bwMode="auto">
              <a:xfrm flipV="1">
                <a:off x="2132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3" name="Line 1477"/>
              <p:cNvSpPr>
                <a:spLocks noChangeShapeType="1"/>
              </p:cNvSpPr>
              <p:nvPr/>
            </p:nvSpPr>
            <p:spPr bwMode="auto">
              <a:xfrm flipV="1">
                <a:off x="2132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4" name="Line 1478"/>
              <p:cNvSpPr>
                <a:spLocks noChangeShapeType="1"/>
              </p:cNvSpPr>
              <p:nvPr/>
            </p:nvSpPr>
            <p:spPr bwMode="auto">
              <a:xfrm flipV="1">
                <a:off x="2132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5" name="Line 1479"/>
              <p:cNvSpPr>
                <a:spLocks noChangeShapeType="1"/>
              </p:cNvSpPr>
              <p:nvPr/>
            </p:nvSpPr>
            <p:spPr bwMode="auto">
              <a:xfrm flipV="1">
                <a:off x="2132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6" name="Line 1480"/>
              <p:cNvSpPr>
                <a:spLocks noChangeShapeType="1"/>
              </p:cNvSpPr>
              <p:nvPr/>
            </p:nvSpPr>
            <p:spPr bwMode="auto">
              <a:xfrm flipV="1">
                <a:off x="2132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7" name="Line 1481"/>
              <p:cNvSpPr>
                <a:spLocks noChangeShapeType="1"/>
              </p:cNvSpPr>
              <p:nvPr/>
            </p:nvSpPr>
            <p:spPr bwMode="auto">
              <a:xfrm flipV="1">
                <a:off x="2132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8" name="Line 1482"/>
              <p:cNvSpPr>
                <a:spLocks noChangeShapeType="1"/>
              </p:cNvSpPr>
              <p:nvPr/>
            </p:nvSpPr>
            <p:spPr bwMode="auto">
              <a:xfrm flipV="1">
                <a:off x="2132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9" name="Line 1483"/>
              <p:cNvSpPr>
                <a:spLocks noChangeShapeType="1"/>
              </p:cNvSpPr>
              <p:nvPr/>
            </p:nvSpPr>
            <p:spPr bwMode="auto">
              <a:xfrm flipV="1">
                <a:off x="2132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0" name="Line 1484"/>
              <p:cNvSpPr>
                <a:spLocks noChangeShapeType="1"/>
              </p:cNvSpPr>
              <p:nvPr/>
            </p:nvSpPr>
            <p:spPr bwMode="auto">
              <a:xfrm flipV="1">
                <a:off x="2132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1" name="Line 1485"/>
              <p:cNvSpPr>
                <a:spLocks noChangeShapeType="1"/>
              </p:cNvSpPr>
              <p:nvPr/>
            </p:nvSpPr>
            <p:spPr bwMode="auto">
              <a:xfrm flipV="1">
                <a:off x="2132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2" name="Line 1486"/>
              <p:cNvSpPr>
                <a:spLocks noChangeShapeType="1"/>
              </p:cNvSpPr>
              <p:nvPr/>
            </p:nvSpPr>
            <p:spPr bwMode="auto">
              <a:xfrm flipV="1">
                <a:off x="2132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3" name="Line 1487"/>
              <p:cNvSpPr>
                <a:spLocks noChangeShapeType="1"/>
              </p:cNvSpPr>
              <p:nvPr/>
            </p:nvSpPr>
            <p:spPr bwMode="auto">
              <a:xfrm flipV="1">
                <a:off x="2132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4" name="Line 1488"/>
              <p:cNvSpPr>
                <a:spLocks noChangeShapeType="1"/>
              </p:cNvSpPr>
              <p:nvPr/>
            </p:nvSpPr>
            <p:spPr bwMode="auto">
              <a:xfrm flipV="1">
                <a:off x="2132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5" name="Line 1489"/>
              <p:cNvSpPr>
                <a:spLocks noChangeShapeType="1"/>
              </p:cNvSpPr>
              <p:nvPr/>
            </p:nvSpPr>
            <p:spPr bwMode="auto">
              <a:xfrm flipV="1">
                <a:off x="2132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6" name="Line 1490"/>
              <p:cNvSpPr>
                <a:spLocks noChangeShapeType="1"/>
              </p:cNvSpPr>
              <p:nvPr/>
            </p:nvSpPr>
            <p:spPr bwMode="auto">
              <a:xfrm flipV="1">
                <a:off x="2132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7" name="Line 1491"/>
              <p:cNvSpPr>
                <a:spLocks noChangeShapeType="1"/>
              </p:cNvSpPr>
              <p:nvPr/>
            </p:nvSpPr>
            <p:spPr bwMode="auto">
              <a:xfrm flipV="1">
                <a:off x="2132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8" name="Line 1492"/>
              <p:cNvSpPr>
                <a:spLocks noChangeShapeType="1"/>
              </p:cNvSpPr>
              <p:nvPr/>
            </p:nvSpPr>
            <p:spPr bwMode="auto">
              <a:xfrm flipV="1">
                <a:off x="2132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9" name="Line 1493"/>
              <p:cNvSpPr>
                <a:spLocks noChangeShapeType="1"/>
              </p:cNvSpPr>
              <p:nvPr/>
            </p:nvSpPr>
            <p:spPr bwMode="auto">
              <a:xfrm flipV="1">
                <a:off x="2132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0" name="Line 1494"/>
              <p:cNvSpPr>
                <a:spLocks noChangeShapeType="1"/>
              </p:cNvSpPr>
              <p:nvPr/>
            </p:nvSpPr>
            <p:spPr bwMode="auto">
              <a:xfrm flipV="1">
                <a:off x="2132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1" name="Line 1495"/>
              <p:cNvSpPr>
                <a:spLocks noChangeShapeType="1"/>
              </p:cNvSpPr>
              <p:nvPr/>
            </p:nvSpPr>
            <p:spPr bwMode="auto">
              <a:xfrm flipV="1">
                <a:off x="2132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2" name="Line 1496"/>
              <p:cNvSpPr>
                <a:spLocks noChangeShapeType="1"/>
              </p:cNvSpPr>
              <p:nvPr/>
            </p:nvSpPr>
            <p:spPr bwMode="auto">
              <a:xfrm flipV="1">
                <a:off x="2132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3" name="Line 1497"/>
              <p:cNvSpPr>
                <a:spLocks noChangeShapeType="1"/>
              </p:cNvSpPr>
              <p:nvPr/>
            </p:nvSpPr>
            <p:spPr bwMode="auto">
              <a:xfrm flipV="1">
                <a:off x="2132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4" name="Line 1498"/>
              <p:cNvSpPr>
                <a:spLocks noChangeShapeType="1"/>
              </p:cNvSpPr>
              <p:nvPr/>
            </p:nvSpPr>
            <p:spPr bwMode="auto">
              <a:xfrm flipV="1">
                <a:off x="2132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5" name="Line 1499"/>
              <p:cNvSpPr>
                <a:spLocks noChangeShapeType="1"/>
              </p:cNvSpPr>
              <p:nvPr/>
            </p:nvSpPr>
            <p:spPr bwMode="auto">
              <a:xfrm flipV="1">
                <a:off x="2132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6" name="Line 1500"/>
              <p:cNvSpPr>
                <a:spLocks noChangeShapeType="1"/>
              </p:cNvSpPr>
              <p:nvPr/>
            </p:nvSpPr>
            <p:spPr bwMode="auto">
              <a:xfrm flipV="1">
                <a:off x="2132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7" name="Line 1501"/>
              <p:cNvSpPr>
                <a:spLocks noChangeShapeType="1"/>
              </p:cNvSpPr>
              <p:nvPr/>
            </p:nvSpPr>
            <p:spPr bwMode="auto">
              <a:xfrm flipV="1">
                <a:off x="2132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8" name="Line 1502"/>
              <p:cNvSpPr>
                <a:spLocks noChangeShapeType="1"/>
              </p:cNvSpPr>
              <p:nvPr/>
            </p:nvSpPr>
            <p:spPr bwMode="auto">
              <a:xfrm flipV="1">
                <a:off x="2132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9" name="Line 1503"/>
              <p:cNvSpPr>
                <a:spLocks noChangeShapeType="1"/>
              </p:cNvSpPr>
              <p:nvPr/>
            </p:nvSpPr>
            <p:spPr bwMode="auto">
              <a:xfrm flipV="1">
                <a:off x="2132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0" name="Line 1504"/>
              <p:cNvSpPr>
                <a:spLocks noChangeShapeType="1"/>
              </p:cNvSpPr>
              <p:nvPr/>
            </p:nvSpPr>
            <p:spPr bwMode="auto">
              <a:xfrm flipV="1">
                <a:off x="2132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1" name="Line 1505"/>
              <p:cNvSpPr>
                <a:spLocks noChangeShapeType="1"/>
              </p:cNvSpPr>
              <p:nvPr/>
            </p:nvSpPr>
            <p:spPr bwMode="auto">
              <a:xfrm flipV="1">
                <a:off x="2132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2" name="Line 1506"/>
              <p:cNvSpPr>
                <a:spLocks noChangeShapeType="1"/>
              </p:cNvSpPr>
              <p:nvPr/>
            </p:nvSpPr>
            <p:spPr bwMode="auto">
              <a:xfrm flipV="1">
                <a:off x="2132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3" name="Line 1507"/>
              <p:cNvSpPr>
                <a:spLocks noChangeShapeType="1"/>
              </p:cNvSpPr>
              <p:nvPr/>
            </p:nvSpPr>
            <p:spPr bwMode="auto">
              <a:xfrm flipV="1">
                <a:off x="2132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4" name="Line 1508"/>
              <p:cNvSpPr>
                <a:spLocks noChangeShapeType="1"/>
              </p:cNvSpPr>
              <p:nvPr/>
            </p:nvSpPr>
            <p:spPr bwMode="auto">
              <a:xfrm flipV="1">
                <a:off x="2132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5" name="Line 1509"/>
              <p:cNvSpPr>
                <a:spLocks noChangeShapeType="1"/>
              </p:cNvSpPr>
              <p:nvPr/>
            </p:nvSpPr>
            <p:spPr bwMode="auto">
              <a:xfrm flipV="1">
                <a:off x="2132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6" name="Line 1510"/>
              <p:cNvSpPr>
                <a:spLocks noChangeShapeType="1"/>
              </p:cNvSpPr>
              <p:nvPr/>
            </p:nvSpPr>
            <p:spPr bwMode="auto">
              <a:xfrm flipV="1">
                <a:off x="2132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7" name="Line 1511"/>
              <p:cNvSpPr>
                <a:spLocks noChangeShapeType="1"/>
              </p:cNvSpPr>
              <p:nvPr/>
            </p:nvSpPr>
            <p:spPr bwMode="auto">
              <a:xfrm flipV="1">
                <a:off x="2132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8" name="Line 1512"/>
              <p:cNvSpPr>
                <a:spLocks noChangeShapeType="1"/>
              </p:cNvSpPr>
              <p:nvPr/>
            </p:nvSpPr>
            <p:spPr bwMode="auto">
              <a:xfrm flipV="1">
                <a:off x="2132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9" name="Line 1513"/>
              <p:cNvSpPr>
                <a:spLocks noChangeShapeType="1"/>
              </p:cNvSpPr>
              <p:nvPr/>
            </p:nvSpPr>
            <p:spPr bwMode="auto">
              <a:xfrm flipV="1">
                <a:off x="2132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0" name="Line 1514"/>
              <p:cNvSpPr>
                <a:spLocks noChangeShapeType="1"/>
              </p:cNvSpPr>
              <p:nvPr/>
            </p:nvSpPr>
            <p:spPr bwMode="auto">
              <a:xfrm flipV="1">
                <a:off x="2132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1" name="Line 1515"/>
              <p:cNvSpPr>
                <a:spLocks noChangeShapeType="1"/>
              </p:cNvSpPr>
              <p:nvPr/>
            </p:nvSpPr>
            <p:spPr bwMode="auto">
              <a:xfrm flipV="1">
                <a:off x="2132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2" name="Line 1516"/>
              <p:cNvSpPr>
                <a:spLocks noChangeShapeType="1"/>
              </p:cNvSpPr>
              <p:nvPr/>
            </p:nvSpPr>
            <p:spPr bwMode="auto">
              <a:xfrm flipV="1">
                <a:off x="2132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3" name="Line 1517"/>
              <p:cNvSpPr>
                <a:spLocks noChangeShapeType="1"/>
              </p:cNvSpPr>
              <p:nvPr/>
            </p:nvSpPr>
            <p:spPr bwMode="auto">
              <a:xfrm flipV="1">
                <a:off x="2132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4" name="Line 1518"/>
              <p:cNvSpPr>
                <a:spLocks noChangeShapeType="1"/>
              </p:cNvSpPr>
              <p:nvPr/>
            </p:nvSpPr>
            <p:spPr bwMode="auto">
              <a:xfrm flipV="1">
                <a:off x="2132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5" name="Line 1519"/>
              <p:cNvSpPr>
                <a:spLocks noChangeShapeType="1"/>
              </p:cNvSpPr>
              <p:nvPr/>
            </p:nvSpPr>
            <p:spPr bwMode="auto">
              <a:xfrm flipV="1">
                <a:off x="2132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6" name="Line 1520"/>
              <p:cNvSpPr>
                <a:spLocks noChangeShapeType="1"/>
              </p:cNvSpPr>
              <p:nvPr/>
            </p:nvSpPr>
            <p:spPr bwMode="auto">
              <a:xfrm flipV="1">
                <a:off x="2132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7" name="Line 1521"/>
              <p:cNvSpPr>
                <a:spLocks noChangeShapeType="1"/>
              </p:cNvSpPr>
              <p:nvPr/>
            </p:nvSpPr>
            <p:spPr bwMode="auto">
              <a:xfrm flipV="1">
                <a:off x="2132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8" name="Line 1522"/>
              <p:cNvSpPr>
                <a:spLocks noChangeShapeType="1"/>
              </p:cNvSpPr>
              <p:nvPr/>
            </p:nvSpPr>
            <p:spPr bwMode="auto">
              <a:xfrm flipV="1">
                <a:off x="2132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9" name="Line 1523"/>
              <p:cNvSpPr>
                <a:spLocks noChangeShapeType="1"/>
              </p:cNvSpPr>
              <p:nvPr/>
            </p:nvSpPr>
            <p:spPr bwMode="auto">
              <a:xfrm flipV="1">
                <a:off x="2132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0" name="Line 1524"/>
              <p:cNvSpPr>
                <a:spLocks noChangeShapeType="1"/>
              </p:cNvSpPr>
              <p:nvPr/>
            </p:nvSpPr>
            <p:spPr bwMode="auto">
              <a:xfrm flipV="1">
                <a:off x="2132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1" name="Line 1525"/>
              <p:cNvSpPr>
                <a:spLocks noChangeShapeType="1"/>
              </p:cNvSpPr>
              <p:nvPr/>
            </p:nvSpPr>
            <p:spPr bwMode="auto">
              <a:xfrm flipV="1">
                <a:off x="2132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2" name="Line 1526"/>
              <p:cNvSpPr>
                <a:spLocks noChangeShapeType="1"/>
              </p:cNvSpPr>
              <p:nvPr/>
            </p:nvSpPr>
            <p:spPr bwMode="auto">
              <a:xfrm flipV="1">
                <a:off x="2132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3" name="Line 1527"/>
              <p:cNvSpPr>
                <a:spLocks noChangeShapeType="1"/>
              </p:cNvSpPr>
              <p:nvPr/>
            </p:nvSpPr>
            <p:spPr bwMode="auto">
              <a:xfrm flipV="1">
                <a:off x="2132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4" name="Line 1528"/>
              <p:cNvSpPr>
                <a:spLocks noChangeShapeType="1"/>
              </p:cNvSpPr>
              <p:nvPr/>
            </p:nvSpPr>
            <p:spPr bwMode="auto">
              <a:xfrm flipV="1">
                <a:off x="2132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5" name="Line 1529"/>
              <p:cNvSpPr>
                <a:spLocks noChangeShapeType="1"/>
              </p:cNvSpPr>
              <p:nvPr/>
            </p:nvSpPr>
            <p:spPr bwMode="auto">
              <a:xfrm flipV="1">
                <a:off x="2132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6" name="Line 1530"/>
              <p:cNvSpPr>
                <a:spLocks noChangeShapeType="1"/>
              </p:cNvSpPr>
              <p:nvPr/>
            </p:nvSpPr>
            <p:spPr bwMode="auto">
              <a:xfrm flipV="1">
                <a:off x="2132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7" name="Line 1531"/>
              <p:cNvSpPr>
                <a:spLocks noChangeShapeType="1"/>
              </p:cNvSpPr>
              <p:nvPr/>
            </p:nvSpPr>
            <p:spPr bwMode="auto">
              <a:xfrm flipV="1">
                <a:off x="2132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8" name="Line 1532"/>
              <p:cNvSpPr>
                <a:spLocks noChangeShapeType="1"/>
              </p:cNvSpPr>
              <p:nvPr/>
            </p:nvSpPr>
            <p:spPr bwMode="auto">
              <a:xfrm flipV="1">
                <a:off x="2132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9" name="Line 1533"/>
              <p:cNvSpPr>
                <a:spLocks noChangeShapeType="1"/>
              </p:cNvSpPr>
              <p:nvPr/>
            </p:nvSpPr>
            <p:spPr bwMode="auto">
              <a:xfrm flipV="1">
                <a:off x="2132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0" name="Line 1534"/>
              <p:cNvSpPr>
                <a:spLocks noChangeShapeType="1"/>
              </p:cNvSpPr>
              <p:nvPr/>
            </p:nvSpPr>
            <p:spPr bwMode="auto">
              <a:xfrm flipV="1">
                <a:off x="2132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1" name="Line 1535"/>
              <p:cNvSpPr>
                <a:spLocks noChangeShapeType="1"/>
              </p:cNvSpPr>
              <p:nvPr/>
            </p:nvSpPr>
            <p:spPr bwMode="auto">
              <a:xfrm flipV="1">
                <a:off x="2132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2" name="Line 1536"/>
              <p:cNvSpPr>
                <a:spLocks noChangeShapeType="1"/>
              </p:cNvSpPr>
              <p:nvPr/>
            </p:nvSpPr>
            <p:spPr bwMode="auto">
              <a:xfrm flipV="1">
                <a:off x="2132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3" name="Line 1537"/>
              <p:cNvSpPr>
                <a:spLocks noChangeShapeType="1"/>
              </p:cNvSpPr>
              <p:nvPr/>
            </p:nvSpPr>
            <p:spPr bwMode="auto">
              <a:xfrm flipV="1">
                <a:off x="2132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4" name="Line 1538"/>
              <p:cNvSpPr>
                <a:spLocks noChangeShapeType="1"/>
              </p:cNvSpPr>
              <p:nvPr/>
            </p:nvSpPr>
            <p:spPr bwMode="auto">
              <a:xfrm flipV="1">
                <a:off x="2132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5" name="Line 1539"/>
              <p:cNvSpPr>
                <a:spLocks noChangeShapeType="1"/>
              </p:cNvSpPr>
              <p:nvPr/>
            </p:nvSpPr>
            <p:spPr bwMode="auto">
              <a:xfrm flipV="1">
                <a:off x="2132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6" name="Line 1540"/>
              <p:cNvSpPr>
                <a:spLocks noChangeShapeType="1"/>
              </p:cNvSpPr>
              <p:nvPr/>
            </p:nvSpPr>
            <p:spPr bwMode="auto">
              <a:xfrm flipV="1">
                <a:off x="2132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7" name="Line 1541"/>
              <p:cNvSpPr>
                <a:spLocks noChangeShapeType="1"/>
              </p:cNvSpPr>
              <p:nvPr/>
            </p:nvSpPr>
            <p:spPr bwMode="auto">
              <a:xfrm flipV="1">
                <a:off x="2132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8" name="Line 1542"/>
              <p:cNvSpPr>
                <a:spLocks noChangeShapeType="1"/>
              </p:cNvSpPr>
              <p:nvPr/>
            </p:nvSpPr>
            <p:spPr bwMode="auto">
              <a:xfrm flipV="1">
                <a:off x="2132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9" name="Line 1543"/>
              <p:cNvSpPr>
                <a:spLocks noChangeShapeType="1"/>
              </p:cNvSpPr>
              <p:nvPr/>
            </p:nvSpPr>
            <p:spPr bwMode="auto">
              <a:xfrm flipV="1">
                <a:off x="2132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0" name="Line 1544"/>
              <p:cNvSpPr>
                <a:spLocks noChangeShapeType="1"/>
              </p:cNvSpPr>
              <p:nvPr/>
            </p:nvSpPr>
            <p:spPr bwMode="auto">
              <a:xfrm flipV="1">
                <a:off x="2132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1" name="Line 1545"/>
              <p:cNvSpPr>
                <a:spLocks noChangeShapeType="1"/>
              </p:cNvSpPr>
              <p:nvPr/>
            </p:nvSpPr>
            <p:spPr bwMode="auto">
              <a:xfrm flipV="1">
                <a:off x="2132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2" name="Line 1546"/>
              <p:cNvSpPr>
                <a:spLocks noChangeShapeType="1"/>
              </p:cNvSpPr>
              <p:nvPr/>
            </p:nvSpPr>
            <p:spPr bwMode="auto">
              <a:xfrm flipV="1">
                <a:off x="2132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3" name="Line 1547"/>
              <p:cNvSpPr>
                <a:spLocks noChangeShapeType="1"/>
              </p:cNvSpPr>
              <p:nvPr/>
            </p:nvSpPr>
            <p:spPr bwMode="auto">
              <a:xfrm flipV="1">
                <a:off x="2132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4" name="Line 1548"/>
              <p:cNvSpPr>
                <a:spLocks noChangeShapeType="1"/>
              </p:cNvSpPr>
              <p:nvPr/>
            </p:nvSpPr>
            <p:spPr bwMode="auto">
              <a:xfrm flipV="1">
                <a:off x="2132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5" name="Line 1549"/>
              <p:cNvSpPr>
                <a:spLocks noChangeShapeType="1"/>
              </p:cNvSpPr>
              <p:nvPr/>
            </p:nvSpPr>
            <p:spPr bwMode="auto">
              <a:xfrm flipV="1">
                <a:off x="2132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6" name="Line 1550"/>
              <p:cNvSpPr>
                <a:spLocks noChangeShapeType="1"/>
              </p:cNvSpPr>
              <p:nvPr/>
            </p:nvSpPr>
            <p:spPr bwMode="auto">
              <a:xfrm flipV="1">
                <a:off x="2132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7" name="Line 1551"/>
              <p:cNvSpPr>
                <a:spLocks noChangeShapeType="1"/>
              </p:cNvSpPr>
              <p:nvPr/>
            </p:nvSpPr>
            <p:spPr bwMode="auto">
              <a:xfrm flipV="1">
                <a:off x="2132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8" name="Line 1552"/>
              <p:cNvSpPr>
                <a:spLocks noChangeShapeType="1"/>
              </p:cNvSpPr>
              <p:nvPr/>
            </p:nvSpPr>
            <p:spPr bwMode="auto">
              <a:xfrm flipV="1">
                <a:off x="2132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9" name="Line 1553"/>
              <p:cNvSpPr>
                <a:spLocks noChangeShapeType="1"/>
              </p:cNvSpPr>
              <p:nvPr/>
            </p:nvSpPr>
            <p:spPr bwMode="auto">
              <a:xfrm flipV="1">
                <a:off x="2132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0" name="Line 1554"/>
              <p:cNvSpPr>
                <a:spLocks noChangeShapeType="1"/>
              </p:cNvSpPr>
              <p:nvPr/>
            </p:nvSpPr>
            <p:spPr bwMode="auto">
              <a:xfrm flipV="1">
                <a:off x="2132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1" name="Line 1555"/>
              <p:cNvSpPr>
                <a:spLocks noChangeShapeType="1"/>
              </p:cNvSpPr>
              <p:nvPr/>
            </p:nvSpPr>
            <p:spPr bwMode="auto">
              <a:xfrm flipV="1">
                <a:off x="2132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2" name="Line 1556"/>
              <p:cNvSpPr>
                <a:spLocks noChangeShapeType="1"/>
              </p:cNvSpPr>
              <p:nvPr/>
            </p:nvSpPr>
            <p:spPr bwMode="auto">
              <a:xfrm flipV="1">
                <a:off x="2132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3" name="Line 1557"/>
              <p:cNvSpPr>
                <a:spLocks noChangeShapeType="1"/>
              </p:cNvSpPr>
              <p:nvPr/>
            </p:nvSpPr>
            <p:spPr bwMode="auto">
              <a:xfrm flipV="1">
                <a:off x="2132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4" name="Line 1558"/>
              <p:cNvSpPr>
                <a:spLocks noChangeShapeType="1"/>
              </p:cNvSpPr>
              <p:nvPr/>
            </p:nvSpPr>
            <p:spPr bwMode="auto">
              <a:xfrm flipV="1">
                <a:off x="2132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5" name="Line 1559"/>
              <p:cNvSpPr>
                <a:spLocks noChangeShapeType="1"/>
              </p:cNvSpPr>
              <p:nvPr/>
            </p:nvSpPr>
            <p:spPr bwMode="auto">
              <a:xfrm flipV="1">
                <a:off x="2132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6" name="Line 1560"/>
              <p:cNvSpPr>
                <a:spLocks noChangeShapeType="1"/>
              </p:cNvSpPr>
              <p:nvPr/>
            </p:nvSpPr>
            <p:spPr bwMode="auto">
              <a:xfrm flipV="1">
                <a:off x="2132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7" name="Line 1561"/>
              <p:cNvSpPr>
                <a:spLocks noChangeShapeType="1"/>
              </p:cNvSpPr>
              <p:nvPr/>
            </p:nvSpPr>
            <p:spPr bwMode="auto">
              <a:xfrm flipV="1">
                <a:off x="2132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8" name="Line 1562"/>
              <p:cNvSpPr>
                <a:spLocks noChangeShapeType="1"/>
              </p:cNvSpPr>
              <p:nvPr/>
            </p:nvSpPr>
            <p:spPr bwMode="auto">
              <a:xfrm flipV="1">
                <a:off x="2132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9" name="Line 1563"/>
              <p:cNvSpPr>
                <a:spLocks noChangeShapeType="1"/>
              </p:cNvSpPr>
              <p:nvPr/>
            </p:nvSpPr>
            <p:spPr bwMode="auto">
              <a:xfrm flipV="1">
                <a:off x="2132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0" name="Line 1564"/>
              <p:cNvSpPr>
                <a:spLocks noChangeShapeType="1"/>
              </p:cNvSpPr>
              <p:nvPr/>
            </p:nvSpPr>
            <p:spPr bwMode="auto">
              <a:xfrm flipV="1">
                <a:off x="2132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1" name="Line 1565"/>
              <p:cNvSpPr>
                <a:spLocks noChangeShapeType="1"/>
              </p:cNvSpPr>
              <p:nvPr/>
            </p:nvSpPr>
            <p:spPr bwMode="auto">
              <a:xfrm flipV="1">
                <a:off x="2132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2" name="Line 1566"/>
              <p:cNvSpPr>
                <a:spLocks noChangeShapeType="1"/>
              </p:cNvSpPr>
              <p:nvPr/>
            </p:nvSpPr>
            <p:spPr bwMode="auto">
              <a:xfrm flipV="1">
                <a:off x="2132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3" name="Line 1567"/>
              <p:cNvSpPr>
                <a:spLocks noChangeShapeType="1"/>
              </p:cNvSpPr>
              <p:nvPr/>
            </p:nvSpPr>
            <p:spPr bwMode="auto">
              <a:xfrm flipV="1">
                <a:off x="2132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4" name="Line 1568"/>
              <p:cNvSpPr>
                <a:spLocks noChangeShapeType="1"/>
              </p:cNvSpPr>
              <p:nvPr/>
            </p:nvSpPr>
            <p:spPr bwMode="auto">
              <a:xfrm flipV="1">
                <a:off x="2132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5" name="Line 1569"/>
              <p:cNvSpPr>
                <a:spLocks noChangeShapeType="1"/>
              </p:cNvSpPr>
              <p:nvPr/>
            </p:nvSpPr>
            <p:spPr bwMode="auto">
              <a:xfrm flipV="1">
                <a:off x="2132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6" name="Line 1570"/>
              <p:cNvSpPr>
                <a:spLocks noChangeShapeType="1"/>
              </p:cNvSpPr>
              <p:nvPr/>
            </p:nvSpPr>
            <p:spPr bwMode="auto">
              <a:xfrm flipV="1">
                <a:off x="2132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7" name="Line 1571"/>
              <p:cNvSpPr>
                <a:spLocks noChangeShapeType="1"/>
              </p:cNvSpPr>
              <p:nvPr/>
            </p:nvSpPr>
            <p:spPr bwMode="auto">
              <a:xfrm>
                <a:off x="2132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8" name="Rectangle 1572"/>
              <p:cNvSpPr>
                <a:spLocks noChangeArrowheads="1"/>
              </p:cNvSpPr>
              <p:nvPr/>
            </p:nvSpPr>
            <p:spPr bwMode="auto">
              <a:xfrm>
                <a:off x="2018" y="3482"/>
                <a:ext cx="38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9" name="Freeform 1573"/>
              <p:cNvSpPr>
                <a:spLocks noEditPoints="1"/>
              </p:cNvSpPr>
              <p:nvPr/>
            </p:nvSpPr>
            <p:spPr bwMode="auto">
              <a:xfrm>
                <a:off x="2066" y="3426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1 w 64"/>
                  <a:gd name="T3" fmla="*/ 34 h 100"/>
                  <a:gd name="T4" fmla="*/ 3 w 64"/>
                  <a:gd name="T5" fmla="*/ 22 h 100"/>
                  <a:gd name="T6" fmla="*/ 6 w 64"/>
                  <a:gd name="T7" fmla="*/ 15 h 100"/>
                  <a:gd name="T8" fmla="*/ 10 w 64"/>
                  <a:gd name="T9" fmla="*/ 9 h 100"/>
                  <a:gd name="T10" fmla="*/ 15 w 64"/>
                  <a:gd name="T11" fmla="*/ 5 h 100"/>
                  <a:gd name="T12" fmla="*/ 20 w 64"/>
                  <a:gd name="T13" fmla="*/ 3 h 100"/>
                  <a:gd name="T14" fmla="*/ 25 w 64"/>
                  <a:gd name="T15" fmla="*/ 0 h 100"/>
                  <a:gd name="T16" fmla="*/ 32 w 64"/>
                  <a:gd name="T17" fmla="*/ 0 h 100"/>
                  <a:gd name="T18" fmla="*/ 40 w 64"/>
                  <a:gd name="T19" fmla="*/ 0 h 100"/>
                  <a:gd name="T20" fmla="*/ 46 w 64"/>
                  <a:gd name="T21" fmla="*/ 3 h 100"/>
                  <a:gd name="T22" fmla="*/ 51 w 64"/>
                  <a:gd name="T23" fmla="*/ 5 h 100"/>
                  <a:gd name="T24" fmla="*/ 53 w 64"/>
                  <a:gd name="T25" fmla="*/ 9 h 100"/>
                  <a:gd name="T26" fmla="*/ 56 w 64"/>
                  <a:gd name="T27" fmla="*/ 12 h 100"/>
                  <a:gd name="T28" fmla="*/ 59 w 64"/>
                  <a:gd name="T29" fmla="*/ 19 h 100"/>
                  <a:gd name="T30" fmla="*/ 62 w 64"/>
                  <a:gd name="T31" fmla="*/ 27 h 100"/>
                  <a:gd name="T32" fmla="*/ 63 w 64"/>
                  <a:gd name="T33" fmla="*/ 37 h 100"/>
                  <a:gd name="T34" fmla="*/ 64 w 64"/>
                  <a:gd name="T35" fmla="*/ 50 h 100"/>
                  <a:gd name="T36" fmla="*/ 63 w 64"/>
                  <a:gd name="T37" fmla="*/ 65 h 100"/>
                  <a:gd name="T38" fmla="*/ 61 w 64"/>
                  <a:gd name="T39" fmla="*/ 78 h 100"/>
                  <a:gd name="T40" fmla="*/ 58 w 64"/>
                  <a:gd name="T41" fmla="*/ 85 h 100"/>
                  <a:gd name="T42" fmla="*/ 54 w 64"/>
                  <a:gd name="T43" fmla="*/ 90 h 100"/>
                  <a:gd name="T44" fmla="*/ 49 w 64"/>
                  <a:gd name="T45" fmla="*/ 94 h 100"/>
                  <a:gd name="T46" fmla="*/ 44 w 64"/>
                  <a:gd name="T47" fmla="*/ 98 h 100"/>
                  <a:gd name="T48" fmla="*/ 38 w 64"/>
                  <a:gd name="T49" fmla="*/ 99 h 100"/>
                  <a:gd name="T50" fmla="*/ 32 w 64"/>
                  <a:gd name="T51" fmla="*/ 100 h 100"/>
                  <a:gd name="T52" fmla="*/ 20 w 64"/>
                  <a:gd name="T53" fmla="*/ 98 h 100"/>
                  <a:gd name="T54" fmla="*/ 10 w 64"/>
                  <a:gd name="T55" fmla="*/ 90 h 100"/>
                  <a:gd name="T56" fmla="*/ 5 w 64"/>
                  <a:gd name="T57" fmla="*/ 80 h 100"/>
                  <a:gd name="T58" fmla="*/ 1 w 64"/>
                  <a:gd name="T59" fmla="*/ 66 h 100"/>
                  <a:gd name="T60" fmla="*/ 0 w 64"/>
                  <a:gd name="T61" fmla="*/ 50 h 100"/>
                  <a:gd name="T62" fmla="*/ 12 w 64"/>
                  <a:gd name="T63" fmla="*/ 50 h 100"/>
                  <a:gd name="T64" fmla="*/ 13 w 64"/>
                  <a:gd name="T65" fmla="*/ 64 h 100"/>
                  <a:gd name="T66" fmla="*/ 15 w 64"/>
                  <a:gd name="T67" fmla="*/ 74 h 100"/>
                  <a:gd name="T68" fmla="*/ 18 w 64"/>
                  <a:gd name="T69" fmla="*/ 81 h 100"/>
                  <a:gd name="T70" fmla="*/ 22 w 64"/>
                  <a:gd name="T71" fmla="*/ 85 h 100"/>
                  <a:gd name="T72" fmla="*/ 27 w 64"/>
                  <a:gd name="T73" fmla="*/ 88 h 100"/>
                  <a:gd name="T74" fmla="*/ 32 w 64"/>
                  <a:gd name="T75" fmla="*/ 89 h 100"/>
                  <a:gd name="T76" fmla="*/ 37 w 64"/>
                  <a:gd name="T77" fmla="*/ 88 h 100"/>
                  <a:gd name="T78" fmla="*/ 42 w 64"/>
                  <a:gd name="T79" fmla="*/ 85 h 100"/>
                  <a:gd name="T80" fmla="*/ 46 w 64"/>
                  <a:gd name="T81" fmla="*/ 81 h 100"/>
                  <a:gd name="T82" fmla="*/ 48 w 64"/>
                  <a:gd name="T83" fmla="*/ 74 h 100"/>
                  <a:gd name="T84" fmla="*/ 51 w 64"/>
                  <a:gd name="T85" fmla="*/ 64 h 100"/>
                  <a:gd name="T86" fmla="*/ 51 w 64"/>
                  <a:gd name="T87" fmla="*/ 50 h 100"/>
                  <a:gd name="T88" fmla="*/ 51 w 64"/>
                  <a:gd name="T89" fmla="*/ 37 h 100"/>
                  <a:gd name="T90" fmla="*/ 48 w 64"/>
                  <a:gd name="T91" fmla="*/ 25 h 100"/>
                  <a:gd name="T92" fmla="*/ 46 w 64"/>
                  <a:gd name="T93" fmla="*/ 19 h 100"/>
                  <a:gd name="T94" fmla="*/ 42 w 64"/>
                  <a:gd name="T95" fmla="*/ 14 h 100"/>
                  <a:gd name="T96" fmla="*/ 37 w 64"/>
                  <a:gd name="T97" fmla="*/ 12 h 100"/>
                  <a:gd name="T98" fmla="*/ 32 w 64"/>
                  <a:gd name="T99" fmla="*/ 12 h 100"/>
                  <a:gd name="T100" fmla="*/ 27 w 64"/>
                  <a:gd name="T101" fmla="*/ 12 h 100"/>
                  <a:gd name="T102" fmla="*/ 22 w 64"/>
                  <a:gd name="T103" fmla="*/ 14 h 100"/>
                  <a:gd name="T104" fmla="*/ 18 w 64"/>
                  <a:gd name="T105" fmla="*/ 18 h 100"/>
                  <a:gd name="T106" fmla="*/ 16 w 64"/>
                  <a:gd name="T107" fmla="*/ 25 h 100"/>
                  <a:gd name="T108" fmla="*/ 13 w 64"/>
                  <a:gd name="T109" fmla="*/ 37 h 100"/>
                  <a:gd name="T110" fmla="*/ 12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1" y="34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1" y="5"/>
                    </a:lnTo>
                    <a:lnTo>
                      <a:pt x="53" y="9"/>
                    </a:lnTo>
                    <a:lnTo>
                      <a:pt x="56" y="12"/>
                    </a:lnTo>
                    <a:lnTo>
                      <a:pt x="59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1" y="78"/>
                    </a:lnTo>
                    <a:lnTo>
                      <a:pt x="58" y="85"/>
                    </a:lnTo>
                    <a:lnTo>
                      <a:pt x="54" y="90"/>
                    </a:lnTo>
                    <a:lnTo>
                      <a:pt x="49" y="94"/>
                    </a:lnTo>
                    <a:lnTo>
                      <a:pt x="44" y="98"/>
                    </a:lnTo>
                    <a:lnTo>
                      <a:pt x="38" y="99"/>
                    </a:lnTo>
                    <a:lnTo>
                      <a:pt x="32" y="100"/>
                    </a:lnTo>
                    <a:lnTo>
                      <a:pt x="20" y="98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3" y="64"/>
                    </a:lnTo>
                    <a:lnTo>
                      <a:pt x="15" y="74"/>
                    </a:lnTo>
                    <a:lnTo>
                      <a:pt x="18" y="81"/>
                    </a:lnTo>
                    <a:lnTo>
                      <a:pt x="22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6" y="81"/>
                    </a:lnTo>
                    <a:lnTo>
                      <a:pt x="48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8" y="25"/>
                    </a:lnTo>
                    <a:lnTo>
                      <a:pt x="46" y="19"/>
                    </a:lnTo>
                    <a:lnTo>
                      <a:pt x="42" y="14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5"/>
                    </a:lnTo>
                    <a:lnTo>
                      <a:pt x="13" y="37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0" name="Rectangle 1574"/>
              <p:cNvSpPr>
                <a:spLocks noChangeArrowheads="1"/>
              </p:cNvSpPr>
              <p:nvPr/>
            </p:nvSpPr>
            <p:spPr bwMode="auto">
              <a:xfrm>
                <a:off x="2149" y="3511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1" name="Freeform 1575"/>
              <p:cNvSpPr>
                <a:spLocks noEditPoints="1"/>
              </p:cNvSpPr>
              <p:nvPr/>
            </p:nvSpPr>
            <p:spPr bwMode="auto">
              <a:xfrm>
                <a:off x="2179" y="3426"/>
                <a:ext cx="65" cy="100"/>
              </a:xfrm>
              <a:custGeom>
                <a:avLst/>
                <a:gdLst>
                  <a:gd name="T0" fmla="*/ 51 w 65"/>
                  <a:gd name="T1" fmla="*/ 27 h 100"/>
                  <a:gd name="T2" fmla="*/ 49 w 65"/>
                  <a:gd name="T3" fmla="*/ 19 h 100"/>
                  <a:gd name="T4" fmla="*/ 44 w 65"/>
                  <a:gd name="T5" fmla="*/ 14 h 100"/>
                  <a:gd name="T6" fmla="*/ 35 w 65"/>
                  <a:gd name="T7" fmla="*/ 12 h 100"/>
                  <a:gd name="T8" fmla="*/ 24 w 65"/>
                  <a:gd name="T9" fmla="*/ 14 h 100"/>
                  <a:gd name="T10" fmla="*/ 19 w 65"/>
                  <a:gd name="T11" fmla="*/ 20 h 100"/>
                  <a:gd name="T12" fmla="*/ 14 w 65"/>
                  <a:gd name="T13" fmla="*/ 34 h 100"/>
                  <a:gd name="T14" fmla="*/ 15 w 65"/>
                  <a:gd name="T15" fmla="*/ 43 h 100"/>
                  <a:gd name="T16" fmla="*/ 24 w 65"/>
                  <a:gd name="T17" fmla="*/ 38 h 100"/>
                  <a:gd name="T18" fmla="*/ 36 w 65"/>
                  <a:gd name="T19" fmla="*/ 34 h 100"/>
                  <a:gd name="T20" fmla="*/ 57 w 65"/>
                  <a:gd name="T21" fmla="*/ 43 h 100"/>
                  <a:gd name="T22" fmla="*/ 65 w 65"/>
                  <a:gd name="T23" fmla="*/ 66 h 100"/>
                  <a:gd name="T24" fmla="*/ 63 w 65"/>
                  <a:gd name="T25" fmla="*/ 78 h 100"/>
                  <a:gd name="T26" fmla="*/ 58 w 65"/>
                  <a:gd name="T27" fmla="*/ 89 h 100"/>
                  <a:gd name="T28" fmla="*/ 50 w 65"/>
                  <a:gd name="T29" fmla="*/ 95 h 100"/>
                  <a:gd name="T30" fmla="*/ 40 w 65"/>
                  <a:gd name="T31" fmla="*/ 99 h 100"/>
                  <a:gd name="T32" fmla="*/ 20 w 65"/>
                  <a:gd name="T33" fmla="*/ 98 h 100"/>
                  <a:gd name="T34" fmla="*/ 4 w 65"/>
                  <a:gd name="T35" fmla="*/ 80 h 100"/>
                  <a:gd name="T36" fmla="*/ 0 w 65"/>
                  <a:gd name="T37" fmla="*/ 53 h 100"/>
                  <a:gd name="T38" fmla="*/ 4 w 65"/>
                  <a:gd name="T39" fmla="*/ 22 h 100"/>
                  <a:gd name="T40" fmla="*/ 21 w 65"/>
                  <a:gd name="T41" fmla="*/ 3 h 100"/>
                  <a:gd name="T42" fmla="*/ 42 w 65"/>
                  <a:gd name="T43" fmla="*/ 0 h 100"/>
                  <a:gd name="T44" fmla="*/ 55 w 65"/>
                  <a:gd name="T45" fmla="*/ 7 h 100"/>
                  <a:gd name="T46" fmla="*/ 61 w 65"/>
                  <a:gd name="T47" fmla="*/ 15 h 100"/>
                  <a:gd name="T48" fmla="*/ 63 w 65"/>
                  <a:gd name="T49" fmla="*/ 25 h 100"/>
                  <a:gd name="T50" fmla="*/ 14 w 65"/>
                  <a:gd name="T51" fmla="*/ 71 h 100"/>
                  <a:gd name="T52" fmla="*/ 19 w 65"/>
                  <a:gd name="T53" fmla="*/ 83 h 100"/>
                  <a:gd name="T54" fmla="*/ 27 w 65"/>
                  <a:gd name="T55" fmla="*/ 88 h 100"/>
                  <a:gd name="T56" fmla="*/ 39 w 65"/>
                  <a:gd name="T57" fmla="*/ 88 h 100"/>
                  <a:gd name="T58" fmla="*/ 47 w 65"/>
                  <a:gd name="T59" fmla="*/ 83 h 100"/>
                  <a:gd name="T60" fmla="*/ 52 w 65"/>
                  <a:gd name="T61" fmla="*/ 73 h 100"/>
                  <a:gd name="T62" fmla="*/ 52 w 65"/>
                  <a:gd name="T63" fmla="*/ 60 h 100"/>
                  <a:gd name="T64" fmla="*/ 47 w 65"/>
                  <a:gd name="T65" fmla="*/ 51 h 100"/>
                  <a:gd name="T66" fmla="*/ 39 w 65"/>
                  <a:gd name="T67" fmla="*/ 46 h 100"/>
                  <a:gd name="T68" fmla="*/ 27 w 65"/>
                  <a:gd name="T69" fmla="*/ 46 h 100"/>
                  <a:gd name="T70" fmla="*/ 19 w 65"/>
                  <a:gd name="T71" fmla="*/ 51 h 100"/>
                  <a:gd name="T72" fmla="*/ 12 w 65"/>
                  <a:gd name="T7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100">
                    <a:moveTo>
                      <a:pt x="63" y="25"/>
                    </a:moveTo>
                    <a:lnTo>
                      <a:pt x="51" y="27"/>
                    </a:lnTo>
                    <a:lnTo>
                      <a:pt x="50" y="23"/>
                    </a:lnTo>
                    <a:lnTo>
                      <a:pt x="49" y="19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4" y="14"/>
                    </a:lnTo>
                    <a:lnTo>
                      <a:pt x="21" y="17"/>
                    </a:lnTo>
                    <a:lnTo>
                      <a:pt x="19" y="20"/>
                    </a:lnTo>
                    <a:lnTo>
                      <a:pt x="16" y="25"/>
                    </a:lnTo>
                    <a:lnTo>
                      <a:pt x="14" y="34"/>
                    </a:lnTo>
                    <a:lnTo>
                      <a:pt x="12" y="48"/>
                    </a:lnTo>
                    <a:lnTo>
                      <a:pt x="15" y="43"/>
                    </a:lnTo>
                    <a:lnTo>
                      <a:pt x="19" y="40"/>
                    </a:lnTo>
                    <a:lnTo>
                      <a:pt x="24" y="38"/>
                    </a:lnTo>
                    <a:lnTo>
                      <a:pt x="30" y="35"/>
                    </a:lnTo>
                    <a:lnTo>
                      <a:pt x="36" y="34"/>
                    </a:lnTo>
                    <a:lnTo>
                      <a:pt x="47" y="37"/>
                    </a:lnTo>
                    <a:lnTo>
                      <a:pt x="57" y="43"/>
                    </a:lnTo>
                    <a:lnTo>
                      <a:pt x="63" y="53"/>
                    </a:lnTo>
                    <a:lnTo>
                      <a:pt x="65" y="66"/>
                    </a:lnTo>
                    <a:lnTo>
                      <a:pt x="65" y="73"/>
                    </a:lnTo>
                    <a:lnTo>
                      <a:pt x="63" y="78"/>
                    </a:lnTo>
                    <a:lnTo>
                      <a:pt x="61" y="84"/>
                    </a:lnTo>
                    <a:lnTo>
                      <a:pt x="58" y="89"/>
                    </a:lnTo>
                    <a:lnTo>
                      <a:pt x="55" y="93"/>
                    </a:lnTo>
                    <a:lnTo>
                      <a:pt x="50" y="95"/>
                    </a:lnTo>
                    <a:lnTo>
                      <a:pt x="45" y="98"/>
                    </a:lnTo>
                    <a:lnTo>
                      <a:pt x="40" y="99"/>
                    </a:lnTo>
                    <a:lnTo>
                      <a:pt x="34" y="100"/>
                    </a:lnTo>
                    <a:lnTo>
                      <a:pt x="20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1" y="68"/>
                    </a:lnTo>
                    <a:lnTo>
                      <a:pt x="0" y="53"/>
                    </a:lnTo>
                    <a:lnTo>
                      <a:pt x="1" y="35"/>
                    </a:lnTo>
                    <a:lnTo>
                      <a:pt x="4" y="22"/>
                    </a:lnTo>
                    <a:lnTo>
                      <a:pt x="10" y="12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5" y="7"/>
                    </a:lnTo>
                    <a:lnTo>
                      <a:pt x="58" y="10"/>
                    </a:lnTo>
                    <a:lnTo>
                      <a:pt x="61" y="15"/>
                    </a:lnTo>
                    <a:lnTo>
                      <a:pt x="62" y="20"/>
                    </a:lnTo>
                    <a:lnTo>
                      <a:pt x="63" y="25"/>
                    </a:lnTo>
                    <a:close/>
                    <a:moveTo>
                      <a:pt x="12" y="66"/>
                    </a:moveTo>
                    <a:lnTo>
                      <a:pt x="14" y="71"/>
                    </a:lnTo>
                    <a:lnTo>
                      <a:pt x="15" y="78"/>
                    </a:lnTo>
                    <a:lnTo>
                      <a:pt x="19" y="83"/>
                    </a:lnTo>
                    <a:lnTo>
                      <a:pt x="22" y="85"/>
                    </a:lnTo>
                    <a:lnTo>
                      <a:pt x="27" y="88"/>
                    </a:lnTo>
                    <a:lnTo>
                      <a:pt x="34" y="89"/>
                    </a:lnTo>
                    <a:lnTo>
                      <a:pt x="39" y="88"/>
                    </a:lnTo>
                    <a:lnTo>
                      <a:pt x="44" y="86"/>
                    </a:lnTo>
                    <a:lnTo>
                      <a:pt x="47" y="83"/>
                    </a:lnTo>
                    <a:lnTo>
                      <a:pt x="50" y="78"/>
                    </a:lnTo>
                    <a:lnTo>
                      <a:pt x="52" y="73"/>
                    </a:lnTo>
                    <a:lnTo>
                      <a:pt x="52" y="66"/>
                    </a:lnTo>
                    <a:lnTo>
                      <a:pt x="52" y="60"/>
                    </a:lnTo>
                    <a:lnTo>
                      <a:pt x="50" y="55"/>
                    </a:lnTo>
                    <a:lnTo>
                      <a:pt x="47" y="51"/>
                    </a:lnTo>
                    <a:lnTo>
                      <a:pt x="44" y="48"/>
                    </a:lnTo>
                    <a:lnTo>
                      <a:pt x="39" y="46"/>
                    </a:lnTo>
                    <a:lnTo>
                      <a:pt x="32" y="45"/>
                    </a:lnTo>
                    <a:lnTo>
                      <a:pt x="27" y="46"/>
                    </a:lnTo>
                    <a:lnTo>
                      <a:pt x="22" y="48"/>
                    </a:lnTo>
                    <a:lnTo>
                      <a:pt x="19" y="51"/>
                    </a:lnTo>
                    <a:lnTo>
                      <a:pt x="15" y="55"/>
                    </a:lnTo>
                    <a:lnTo>
                      <a:pt x="12" y="60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2" name="Line 1576"/>
              <p:cNvSpPr>
                <a:spLocks noChangeShapeType="1"/>
              </p:cNvSpPr>
              <p:nvPr/>
            </p:nvSpPr>
            <p:spPr bwMode="auto">
              <a:xfrm flipV="1">
                <a:off x="2452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3" name="Line 1577"/>
              <p:cNvSpPr>
                <a:spLocks noChangeShapeType="1"/>
              </p:cNvSpPr>
              <p:nvPr/>
            </p:nvSpPr>
            <p:spPr bwMode="auto">
              <a:xfrm flipV="1">
                <a:off x="2452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4" name="Line 1578"/>
              <p:cNvSpPr>
                <a:spLocks noChangeShapeType="1"/>
              </p:cNvSpPr>
              <p:nvPr/>
            </p:nvSpPr>
            <p:spPr bwMode="auto">
              <a:xfrm flipV="1">
                <a:off x="2452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5" name="Line 1579"/>
              <p:cNvSpPr>
                <a:spLocks noChangeShapeType="1"/>
              </p:cNvSpPr>
              <p:nvPr/>
            </p:nvSpPr>
            <p:spPr bwMode="auto">
              <a:xfrm flipV="1">
                <a:off x="2452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6" name="Line 1580"/>
              <p:cNvSpPr>
                <a:spLocks noChangeShapeType="1"/>
              </p:cNvSpPr>
              <p:nvPr/>
            </p:nvSpPr>
            <p:spPr bwMode="auto">
              <a:xfrm flipV="1">
                <a:off x="2452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7" name="Line 1581"/>
              <p:cNvSpPr>
                <a:spLocks noChangeShapeType="1"/>
              </p:cNvSpPr>
              <p:nvPr/>
            </p:nvSpPr>
            <p:spPr bwMode="auto">
              <a:xfrm flipV="1">
                <a:off x="2452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8" name="Line 1582"/>
              <p:cNvSpPr>
                <a:spLocks noChangeShapeType="1"/>
              </p:cNvSpPr>
              <p:nvPr/>
            </p:nvSpPr>
            <p:spPr bwMode="auto">
              <a:xfrm flipV="1">
                <a:off x="2452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9" name="Line 1583"/>
              <p:cNvSpPr>
                <a:spLocks noChangeShapeType="1"/>
              </p:cNvSpPr>
              <p:nvPr/>
            </p:nvSpPr>
            <p:spPr bwMode="auto">
              <a:xfrm flipV="1">
                <a:off x="2452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0" name="Line 1584"/>
              <p:cNvSpPr>
                <a:spLocks noChangeShapeType="1"/>
              </p:cNvSpPr>
              <p:nvPr/>
            </p:nvSpPr>
            <p:spPr bwMode="auto">
              <a:xfrm flipV="1">
                <a:off x="2452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1" name="Line 1585"/>
              <p:cNvSpPr>
                <a:spLocks noChangeShapeType="1"/>
              </p:cNvSpPr>
              <p:nvPr/>
            </p:nvSpPr>
            <p:spPr bwMode="auto">
              <a:xfrm flipV="1">
                <a:off x="2452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2" name="Line 1586"/>
              <p:cNvSpPr>
                <a:spLocks noChangeShapeType="1"/>
              </p:cNvSpPr>
              <p:nvPr/>
            </p:nvSpPr>
            <p:spPr bwMode="auto">
              <a:xfrm flipV="1">
                <a:off x="2452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3" name="Line 1587"/>
              <p:cNvSpPr>
                <a:spLocks noChangeShapeType="1"/>
              </p:cNvSpPr>
              <p:nvPr/>
            </p:nvSpPr>
            <p:spPr bwMode="auto">
              <a:xfrm flipV="1">
                <a:off x="2452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4" name="Line 1588"/>
              <p:cNvSpPr>
                <a:spLocks noChangeShapeType="1"/>
              </p:cNvSpPr>
              <p:nvPr/>
            </p:nvSpPr>
            <p:spPr bwMode="auto">
              <a:xfrm flipV="1">
                <a:off x="2452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5" name="Line 1589"/>
              <p:cNvSpPr>
                <a:spLocks noChangeShapeType="1"/>
              </p:cNvSpPr>
              <p:nvPr/>
            </p:nvSpPr>
            <p:spPr bwMode="auto">
              <a:xfrm flipV="1">
                <a:off x="2452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6" name="Line 1590"/>
              <p:cNvSpPr>
                <a:spLocks noChangeShapeType="1"/>
              </p:cNvSpPr>
              <p:nvPr/>
            </p:nvSpPr>
            <p:spPr bwMode="auto">
              <a:xfrm flipV="1">
                <a:off x="2452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7" name="Line 1591"/>
              <p:cNvSpPr>
                <a:spLocks noChangeShapeType="1"/>
              </p:cNvSpPr>
              <p:nvPr/>
            </p:nvSpPr>
            <p:spPr bwMode="auto">
              <a:xfrm flipV="1">
                <a:off x="2452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8" name="Line 1592"/>
              <p:cNvSpPr>
                <a:spLocks noChangeShapeType="1"/>
              </p:cNvSpPr>
              <p:nvPr/>
            </p:nvSpPr>
            <p:spPr bwMode="auto">
              <a:xfrm flipV="1">
                <a:off x="2452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9" name="Line 1593"/>
              <p:cNvSpPr>
                <a:spLocks noChangeShapeType="1"/>
              </p:cNvSpPr>
              <p:nvPr/>
            </p:nvSpPr>
            <p:spPr bwMode="auto">
              <a:xfrm flipV="1">
                <a:off x="2452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0" name="Line 1594"/>
              <p:cNvSpPr>
                <a:spLocks noChangeShapeType="1"/>
              </p:cNvSpPr>
              <p:nvPr/>
            </p:nvSpPr>
            <p:spPr bwMode="auto">
              <a:xfrm flipV="1">
                <a:off x="2452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1" name="Line 1595"/>
              <p:cNvSpPr>
                <a:spLocks noChangeShapeType="1"/>
              </p:cNvSpPr>
              <p:nvPr/>
            </p:nvSpPr>
            <p:spPr bwMode="auto">
              <a:xfrm flipV="1">
                <a:off x="2452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2" name="Line 1596"/>
              <p:cNvSpPr>
                <a:spLocks noChangeShapeType="1"/>
              </p:cNvSpPr>
              <p:nvPr/>
            </p:nvSpPr>
            <p:spPr bwMode="auto">
              <a:xfrm flipV="1">
                <a:off x="2452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3" name="Line 1597"/>
              <p:cNvSpPr>
                <a:spLocks noChangeShapeType="1"/>
              </p:cNvSpPr>
              <p:nvPr/>
            </p:nvSpPr>
            <p:spPr bwMode="auto">
              <a:xfrm flipV="1">
                <a:off x="2452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4" name="Line 1598"/>
              <p:cNvSpPr>
                <a:spLocks noChangeShapeType="1"/>
              </p:cNvSpPr>
              <p:nvPr/>
            </p:nvSpPr>
            <p:spPr bwMode="auto">
              <a:xfrm flipV="1">
                <a:off x="2452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5" name="Line 1599"/>
              <p:cNvSpPr>
                <a:spLocks noChangeShapeType="1"/>
              </p:cNvSpPr>
              <p:nvPr/>
            </p:nvSpPr>
            <p:spPr bwMode="auto">
              <a:xfrm flipV="1">
                <a:off x="2452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6" name="Line 1600"/>
              <p:cNvSpPr>
                <a:spLocks noChangeShapeType="1"/>
              </p:cNvSpPr>
              <p:nvPr/>
            </p:nvSpPr>
            <p:spPr bwMode="auto">
              <a:xfrm flipV="1">
                <a:off x="2452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7" name="Line 1601"/>
              <p:cNvSpPr>
                <a:spLocks noChangeShapeType="1"/>
              </p:cNvSpPr>
              <p:nvPr/>
            </p:nvSpPr>
            <p:spPr bwMode="auto">
              <a:xfrm flipV="1">
                <a:off x="2452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8" name="Line 1602"/>
              <p:cNvSpPr>
                <a:spLocks noChangeShapeType="1"/>
              </p:cNvSpPr>
              <p:nvPr/>
            </p:nvSpPr>
            <p:spPr bwMode="auto">
              <a:xfrm flipV="1">
                <a:off x="2452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9" name="Line 1603"/>
              <p:cNvSpPr>
                <a:spLocks noChangeShapeType="1"/>
              </p:cNvSpPr>
              <p:nvPr/>
            </p:nvSpPr>
            <p:spPr bwMode="auto">
              <a:xfrm flipV="1">
                <a:off x="2452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0" name="Line 1604"/>
              <p:cNvSpPr>
                <a:spLocks noChangeShapeType="1"/>
              </p:cNvSpPr>
              <p:nvPr/>
            </p:nvSpPr>
            <p:spPr bwMode="auto">
              <a:xfrm flipV="1">
                <a:off x="2452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1" name="Line 1605"/>
              <p:cNvSpPr>
                <a:spLocks noChangeShapeType="1"/>
              </p:cNvSpPr>
              <p:nvPr/>
            </p:nvSpPr>
            <p:spPr bwMode="auto">
              <a:xfrm flipV="1">
                <a:off x="2452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2" name="Line 1606"/>
              <p:cNvSpPr>
                <a:spLocks noChangeShapeType="1"/>
              </p:cNvSpPr>
              <p:nvPr/>
            </p:nvSpPr>
            <p:spPr bwMode="auto">
              <a:xfrm flipV="1">
                <a:off x="2452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3" name="Line 1607"/>
              <p:cNvSpPr>
                <a:spLocks noChangeShapeType="1"/>
              </p:cNvSpPr>
              <p:nvPr/>
            </p:nvSpPr>
            <p:spPr bwMode="auto">
              <a:xfrm flipV="1">
                <a:off x="2452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4" name="Line 1608"/>
              <p:cNvSpPr>
                <a:spLocks noChangeShapeType="1"/>
              </p:cNvSpPr>
              <p:nvPr/>
            </p:nvSpPr>
            <p:spPr bwMode="auto">
              <a:xfrm flipV="1">
                <a:off x="2452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5" name="Line 1609"/>
              <p:cNvSpPr>
                <a:spLocks noChangeShapeType="1"/>
              </p:cNvSpPr>
              <p:nvPr/>
            </p:nvSpPr>
            <p:spPr bwMode="auto">
              <a:xfrm flipV="1">
                <a:off x="2452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6" name="Line 1610"/>
              <p:cNvSpPr>
                <a:spLocks noChangeShapeType="1"/>
              </p:cNvSpPr>
              <p:nvPr/>
            </p:nvSpPr>
            <p:spPr bwMode="auto">
              <a:xfrm flipV="1">
                <a:off x="2452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7" name="Line 1611"/>
              <p:cNvSpPr>
                <a:spLocks noChangeShapeType="1"/>
              </p:cNvSpPr>
              <p:nvPr/>
            </p:nvSpPr>
            <p:spPr bwMode="auto">
              <a:xfrm flipV="1">
                <a:off x="2452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" name="Group 1813"/>
            <p:cNvGrpSpPr>
              <a:grpSpLocks/>
            </p:cNvGrpSpPr>
            <p:nvPr/>
          </p:nvGrpSpPr>
          <p:grpSpPr bwMode="auto">
            <a:xfrm>
              <a:off x="2338" y="1068"/>
              <a:ext cx="432" cy="2458"/>
              <a:chOff x="2338" y="1068"/>
              <a:chExt cx="432" cy="2458"/>
            </a:xfrm>
          </p:grpSpPr>
          <p:sp>
            <p:nvSpPr>
              <p:cNvPr id="948" name="Line 1613"/>
              <p:cNvSpPr>
                <a:spLocks noChangeShapeType="1"/>
              </p:cNvSpPr>
              <p:nvPr/>
            </p:nvSpPr>
            <p:spPr bwMode="auto">
              <a:xfrm flipV="1">
                <a:off x="2452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" name="Line 1614"/>
              <p:cNvSpPr>
                <a:spLocks noChangeShapeType="1"/>
              </p:cNvSpPr>
              <p:nvPr/>
            </p:nvSpPr>
            <p:spPr bwMode="auto">
              <a:xfrm flipV="1">
                <a:off x="2452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" name="Line 1615"/>
              <p:cNvSpPr>
                <a:spLocks noChangeShapeType="1"/>
              </p:cNvSpPr>
              <p:nvPr/>
            </p:nvSpPr>
            <p:spPr bwMode="auto">
              <a:xfrm flipV="1">
                <a:off x="2452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" name="Line 1616"/>
              <p:cNvSpPr>
                <a:spLocks noChangeShapeType="1"/>
              </p:cNvSpPr>
              <p:nvPr/>
            </p:nvSpPr>
            <p:spPr bwMode="auto">
              <a:xfrm flipV="1">
                <a:off x="2452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" name="Line 1617"/>
              <p:cNvSpPr>
                <a:spLocks noChangeShapeType="1"/>
              </p:cNvSpPr>
              <p:nvPr/>
            </p:nvSpPr>
            <p:spPr bwMode="auto">
              <a:xfrm flipV="1">
                <a:off x="2452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" name="Line 1618"/>
              <p:cNvSpPr>
                <a:spLocks noChangeShapeType="1"/>
              </p:cNvSpPr>
              <p:nvPr/>
            </p:nvSpPr>
            <p:spPr bwMode="auto">
              <a:xfrm flipV="1">
                <a:off x="2452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" name="Line 1619"/>
              <p:cNvSpPr>
                <a:spLocks noChangeShapeType="1"/>
              </p:cNvSpPr>
              <p:nvPr/>
            </p:nvSpPr>
            <p:spPr bwMode="auto">
              <a:xfrm flipV="1">
                <a:off x="2452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" name="Line 1620"/>
              <p:cNvSpPr>
                <a:spLocks noChangeShapeType="1"/>
              </p:cNvSpPr>
              <p:nvPr/>
            </p:nvSpPr>
            <p:spPr bwMode="auto">
              <a:xfrm flipV="1">
                <a:off x="2452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" name="Line 1621"/>
              <p:cNvSpPr>
                <a:spLocks noChangeShapeType="1"/>
              </p:cNvSpPr>
              <p:nvPr/>
            </p:nvSpPr>
            <p:spPr bwMode="auto">
              <a:xfrm flipV="1">
                <a:off x="2452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" name="Line 1622"/>
              <p:cNvSpPr>
                <a:spLocks noChangeShapeType="1"/>
              </p:cNvSpPr>
              <p:nvPr/>
            </p:nvSpPr>
            <p:spPr bwMode="auto">
              <a:xfrm flipV="1">
                <a:off x="2452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" name="Line 1623"/>
              <p:cNvSpPr>
                <a:spLocks noChangeShapeType="1"/>
              </p:cNvSpPr>
              <p:nvPr/>
            </p:nvSpPr>
            <p:spPr bwMode="auto">
              <a:xfrm flipV="1">
                <a:off x="2452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" name="Line 1624"/>
              <p:cNvSpPr>
                <a:spLocks noChangeShapeType="1"/>
              </p:cNvSpPr>
              <p:nvPr/>
            </p:nvSpPr>
            <p:spPr bwMode="auto">
              <a:xfrm flipV="1">
                <a:off x="2452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" name="Line 1625"/>
              <p:cNvSpPr>
                <a:spLocks noChangeShapeType="1"/>
              </p:cNvSpPr>
              <p:nvPr/>
            </p:nvSpPr>
            <p:spPr bwMode="auto">
              <a:xfrm flipV="1">
                <a:off x="2452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" name="Line 1626"/>
              <p:cNvSpPr>
                <a:spLocks noChangeShapeType="1"/>
              </p:cNvSpPr>
              <p:nvPr/>
            </p:nvSpPr>
            <p:spPr bwMode="auto">
              <a:xfrm flipV="1">
                <a:off x="2452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" name="Line 1627"/>
              <p:cNvSpPr>
                <a:spLocks noChangeShapeType="1"/>
              </p:cNvSpPr>
              <p:nvPr/>
            </p:nvSpPr>
            <p:spPr bwMode="auto">
              <a:xfrm flipV="1">
                <a:off x="2452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" name="Line 1628"/>
              <p:cNvSpPr>
                <a:spLocks noChangeShapeType="1"/>
              </p:cNvSpPr>
              <p:nvPr/>
            </p:nvSpPr>
            <p:spPr bwMode="auto">
              <a:xfrm flipV="1">
                <a:off x="2452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" name="Line 1629"/>
              <p:cNvSpPr>
                <a:spLocks noChangeShapeType="1"/>
              </p:cNvSpPr>
              <p:nvPr/>
            </p:nvSpPr>
            <p:spPr bwMode="auto">
              <a:xfrm flipV="1">
                <a:off x="2452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" name="Line 1630"/>
              <p:cNvSpPr>
                <a:spLocks noChangeShapeType="1"/>
              </p:cNvSpPr>
              <p:nvPr/>
            </p:nvSpPr>
            <p:spPr bwMode="auto">
              <a:xfrm flipV="1">
                <a:off x="2452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" name="Line 1631"/>
              <p:cNvSpPr>
                <a:spLocks noChangeShapeType="1"/>
              </p:cNvSpPr>
              <p:nvPr/>
            </p:nvSpPr>
            <p:spPr bwMode="auto">
              <a:xfrm flipV="1">
                <a:off x="2452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" name="Line 1632"/>
              <p:cNvSpPr>
                <a:spLocks noChangeShapeType="1"/>
              </p:cNvSpPr>
              <p:nvPr/>
            </p:nvSpPr>
            <p:spPr bwMode="auto">
              <a:xfrm flipV="1">
                <a:off x="2452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" name="Line 1633"/>
              <p:cNvSpPr>
                <a:spLocks noChangeShapeType="1"/>
              </p:cNvSpPr>
              <p:nvPr/>
            </p:nvSpPr>
            <p:spPr bwMode="auto">
              <a:xfrm flipV="1">
                <a:off x="2452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" name="Line 1634"/>
              <p:cNvSpPr>
                <a:spLocks noChangeShapeType="1"/>
              </p:cNvSpPr>
              <p:nvPr/>
            </p:nvSpPr>
            <p:spPr bwMode="auto">
              <a:xfrm flipV="1">
                <a:off x="2452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" name="Line 1635"/>
              <p:cNvSpPr>
                <a:spLocks noChangeShapeType="1"/>
              </p:cNvSpPr>
              <p:nvPr/>
            </p:nvSpPr>
            <p:spPr bwMode="auto">
              <a:xfrm flipV="1">
                <a:off x="2452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" name="Line 1636"/>
              <p:cNvSpPr>
                <a:spLocks noChangeShapeType="1"/>
              </p:cNvSpPr>
              <p:nvPr/>
            </p:nvSpPr>
            <p:spPr bwMode="auto">
              <a:xfrm flipV="1">
                <a:off x="2452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" name="Line 1637"/>
              <p:cNvSpPr>
                <a:spLocks noChangeShapeType="1"/>
              </p:cNvSpPr>
              <p:nvPr/>
            </p:nvSpPr>
            <p:spPr bwMode="auto">
              <a:xfrm flipV="1">
                <a:off x="2452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" name="Line 1638"/>
              <p:cNvSpPr>
                <a:spLocks noChangeShapeType="1"/>
              </p:cNvSpPr>
              <p:nvPr/>
            </p:nvSpPr>
            <p:spPr bwMode="auto">
              <a:xfrm flipV="1">
                <a:off x="2452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" name="Line 1639"/>
              <p:cNvSpPr>
                <a:spLocks noChangeShapeType="1"/>
              </p:cNvSpPr>
              <p:nvPr/>
            </p:nvSpPr>
            <p:spPr bwMode="auto">
              <a:xfrm flipV="1">
                <a:off x="2452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" name="Line 1640"/>
              <p:cNvSpPr>
                <a:spLocks noChangeShapeType="1"/>
              </p:cNvSpPr>
              <p:nvPr/>
            </p:nvSpPr>
            <p:spPr bwMode="auto">
              <a:xfrm flipV="1">
                <a:off x="2452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" name="Line 1641"/>
              <p:cNvSpPr>
                <a:spLocks noChangeShapeType="1"/>
              </p:cNvSpPr>
              <p:nvPr/>
            </p:nvSpPr>
            <p:spPr bwMode="auto">
              <a:xfrm flipV="1">
                <a:off x="2452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" name="Line 1642"/>
              <p:cNvSpPr>
                <a:spLocks noChangeShapeType="1"/>
              </p:cNvSpPr>
              <p:nvPr/>
            </p:nvSpPr>
            <p:spPr bwMode="auto">
              <a:xfrm flipV="1">
                <a:off x="2452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" name="Line 1643"/>
              <p:cNvSpPr>
                <a:spLocks noChangeShapeType="1"/>
              </p:cNvSpPr>
              <p:nvPr/>
            </p:nvSpPr>
            <p:spPr bwMode="auto">
              <a:xfrm flipV="1">
                <a:off x="2452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" name="Line 1644"/>
              <p:cNvSpPr>
                <a:spLocks noChangeShapeType="1"/>
              </p:cNvSpPr>
              <p:nvPr/>
            </p:nvSpPr>
            <p:spPr bwMode="auto">
              <a:xfrm flipV="1">
                <a:off x="2452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" name="Line 1645"/>
              <p:cNvSpPr>
                <a:spLocks noChangeShapeType="1"/>
              </p:cNvSpPr>
              <p:nvPr/>
            </p:nvSpPr>
            <p:spPr bwMode="auto">
              <a:xfrm flipV="1">
                <a:off x="2452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" name="Line 1646"/>
              <p:cNvSpPr>
                <a:spLocks noChangeShapeType="1"/>
              </p:cNvSpPr>
              <p:nvPr/>
            </p:nvSpPr>
            <p:spPr bwMode="auto">
              <a:xfrm flipV="1">
                <a:off x="2452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" name="Line 1647"/>
              <p:cNvSpPr>
                <a:spLocks noChangeShapeType="1"/>
              </p:cNvSpPr>
              <p:nvPr/>
            </p:nvSpPr>
            <p:spPr bwMode="auto">
              <a:xfrm flipV="1">
                <a:off x="2452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" name="Line 1648"/>
              <p:cNvSpPr>
                <a:spLocks noChangeShapeType="1"/>
              </p:cNvSpPr>
              <p:nvPr/>
            </p:nvSpPr>
            <p:spPr bwMode="auto">
              <a:xfrm flipV="1">
                <a:off x="2452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" name="Line 1649"/>
              <p:cNvSpPr>
                <a:spLocks noChangeShapeType="1"/>
              </p:cNvSpPr>
              <p:nvPr/>
            </p:nvSpPr>
            <p:spPr bwMode="auto">
              <a:xfrm flipV="1">
                <a:off x="2452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" name="Line 1650"/>
              <p:cNvSpPr>
                <a:spLocks noChangeShapeType="1"/>
              </p:cNvSpPr>
              <p:nvPr/>
            </p:nvSpPr>
            <p:spPr bwMode="auto">
              <a:xfrm flipV="1">
                <a:off x="2452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" name="Line 1651"/>
              <p:cNvSpPr>
                <a:spLocks noChangeShapeType="1"/>
              </p:cNvSpPr>
              <p:nvPr/>
            </p:nvSpPr>
            <p:spPr bwMode="auto">
              <a:xfrm flipV="1">
                <a:off x="2452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" name="Line 1652"/>
              <p:cNvSpPr>
                <a:spLocks noChangeShapeType="1"/>
              </p:cNvSpPr>
              <p:nvPr/>
            </p:nvSpPr>
            <p:spPr bwMode="auto">
              <a:xfrm flipV="1">
                <a:off x="2452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" name="Line 1653"/>
              <p:cNvSpPr>
                <a:spLocks noChangeShapeType="1"/>
              </p:cNvSpPr>
              <p:nvPr/>
            </p:nvSpPr>
            <p:spPr bwMode="auto">
              <a:xfrm flipV="1">
                <a:off x="2452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" name="Line 1654"/>
              <p:cNvSpPr>
                <a:spLocks noChangeShapeType="1"/>
              </p:cNvSpPr>
              <p:nvPr/>
            </p:nvSpPr>
            <p:spPr bwMode="auto">
              <a:xfrm flipV="1">
                <a:off x="2452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" name="Line 1655"/>
              <p:cNvSpPr>
                <a:spLocks noChangeShapeType="1"/>
              </p:cNvSpPr>
              <p:nvPr/>
            </p:nvSpPr>
            <p:spPr bwMode="auto">
              <a:xfrm flipV="1">
                <a:off x="2452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" name="Line 1656"/>
              <p:cNvSpPr>
                <a:spLocks noChangeShapeType="1"/>
              </p:cNvSpPr>
              <p:nvPr/>
            </p:nvSpPr>
            <p:spPr bwMode="auto">
              <a:xfrm flipV="1">
                <a:off x="2452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" name="Line 1657"/>
              <p:cNvSpPr>
                <a:spLocks noChangeShapeType="1"/>
              </p:cNvSpPr>
              <p:nvPr/>
            </p:nvSpPr>
            <p:spPr bwMode="auto">
              <a:xfrm flipV="1">
                <a:off x="2452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" name="Line 1658"/>
              <p:cNvSpPr>
                <a:spLocks noChangeShapeType="1"/>
              </p:cNvSpPr>
              <p:nvPr/>
            </p:nvSpPr>
            <p:spPr bwMode="auto">
              <a:xfrm flipV="1">
                <a:off x="2452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" name="Line 1659"/>
              <p:cNvSpPr>
                <a:spLocks noChangeShapeType="1"/>
              </p:cNvSpPr>
              <p:nvPr/>
            </p:nvSpPr>
            <p:spPr bwMode="auto">
              <a:xfrm flipV="1">
                <a:off x="2452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" name="Line 1660"/>
              <p:cNvSpPr>
                <a:spLocks noChangeShapeType="1"/>
              </p:cNvSpPr>
              <p:nvPr/>
            </p:nvSpPr>
            <p:spPr bwMode="auto">
              <a:xfrm flipV="1">
                <a:off x="2452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" name="Line 1661"/>
              <p:cNvSpPr>
                <a:spLocks noChangeShapeType="1"/>
              </p:cNvSpPr>
              <p:nvPr/>
            </p:nvSpPr>
            <p:spPr bwMode="auto">
              <a:xfrm flipV="1">
                <a:off x="2452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" name="Line 1662"/>
              <p:cNvSpPr>
                <a:spLocks noChangeShapeType="1"/>
              </p:cNvSpPr>
              <p:nvPr/>
            </p:nvSpPr>
            <p:spPr bwMode="auto">
              <a:xfrm flipV="1">
                <a:off x="2452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" name="Line 1663"/>
              <p:cNvSpPr>
                <a:spLocks noChangeShapeType="1"/>
              </p:cNvSpPr>
              <p:nvPr/>
            </p:nvSpPr>
            <p:spPr bwMode="auto">
              <a:xfrm flipV="1">
                <a:off x="2452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" name="Line 1664"/>
              <p:cNvSpPr>
                <a:spLocks noChangeShapeType="1"/>
              </p:cNvSpPr>
              <p:nvPr/>
            </p:nvSpPr>
            <p:spPr bwMode="auto">
              <a:xfrm flipV="1">
                <a:off x="2452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" name="Line 1665"/>
              <p:cNvSpPr>
                <a:spLocks noChangeShapeType="1"/>
              </p:cNvSpPr>
              <p:nvPr/>
            </p:nvSpPr>
            <p:spPr bwMode="auto">
              <a:xfrm flipV="1">
                <a:off x="2452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" name="Line 1666"/>
              <p:cNvSpPr>
                <a:spLocks noChangeShapeType="1"/>
              </p:cNvSpPr>
              <p:nvPr/>
            </p:nvSpPr>
            <p:spPr bwMode="auto">
              <a:xfrm flipV="1">
                <a:off x="2452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" name="Line 1667"/>
              <p:cNvSpPr>
                <a:spLocks noChangeShapeType="1"/>
              </p:cNvSpPr>
              <p:nvPr/>
            </p:nvSpPr>
            <p:spPr bwMode="auto">
              <a:xfrm flipV="1">
                <a:off x="2452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" name="Line 1668"/>
              <p:cNvSpPr>
                <a:spLocks noChangeShapeType="1"/>
              </p:cNvSpPr>
              <p:nvPr/>
            </p:nvSpPr>
            <p:spPr bwMode="auto">
              <a:xfrm flipV="1">
                <a:off x="2452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" name="Line 1669"/>
              <p:cNvSpPr>
                <a:spLocks noChangeShapeType="1"/>
              </p:cNvSpPr>
              <p:nvPr/>
            </p:nvSpPr>
            <p:spPr bwMode="auto">
              <a:xfrm flipV="1">
                <a:off x="2452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" name="Line 1670"/>
              <p:cNvSpPr>
                <a:spLocks noChangeShapeType="1"/>
              </p:cNvSpPr>
              <p:nvPr/>
            </p:nvSpPr>
            <p:spPr bwMode="auto">
              <a:xfrm flipV="1">
                <a:off x="2452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" name="Line 1671"/>
              <p:cNvSpPr>
                <a:spLocks noChangeShapeType="1"/>
              </p:cNvSpPr>
              <p:nvPr/>
            </p:nvSpPr>
            <p:spPr bwMode="auto">
              <a:xfrm flipV="1">
                <a:off x="2452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" name="Line 1672"/>
              <p:cNvSpPr>
                <a:spLocks noChangeShapeType="1"/>
              </p:cNvSpPr>
              <p:nvPr/>
            </p:nvSpPr>
            <p:spPr bwMode="auto">
              <a:xfrm flipV="1">
                <a:off x="2452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" name="Line 1673"/>
              <p:cNvSpPr>
                <a:spLocks noChangeShapeType="1"/>
              </p:cNvSpPr>
              <p:nvPr/>
            </p:nvSpPr>
            <p:spPr bwMode="auto">
              <a:xfrm flipV="1">
                <a:off x="2452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" name="Line 1674"/>
              <p:cNvSpPr>
                <a:spLocks noChangeShapeType="1"/>
              </p:cNvSpPr>
              <p:nvPr/>
            </p:nvSpPr>
            <p:spPr bwMode="auto">
              <a:xfrm flipV="1">
                <a:off x="2452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" name="Line 1675"/>
              <p:cNvSpPr>
                <a:spLocks noChangeShapeType="1"/>
              </p:cNvSpPr>
              <p:nvPr/>
            </p:nvSpPr>
            <p:spPr bwMode="auto">
              <a:xfrm flipV="1">
                <a:off x="2452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" name="Line 1676"/>
              <p:cNvSpPr>
                <a:spLocks noChangeShapeType="1"/>
              </p:cNvSpPr>
              <p:nvPr/>
            </p:nvSpPr>
            <p:spPr bwMode="auto">
              <a:xfrm flipV="1">
                <a:off x="2452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" name="Line 1677"/>
              <p:cNvSpPr>
                <a:spLocks noChangeShapeType="1"/>
              </p:cNvSpPr>
              <p:nvPr/>
            </p:nvSpPr>
            <p:spPr bwMode="auto">
              <a:xfrm flipV="1">
                <a:off x="2452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" name="Line 1678"/>
              <p:cNvSpPr>
                <a:spLocks noChangeShapeType="1"/>
              </p:cNvSpPr>
              <p:nvPr/>
            </p:nvSpPr>
            <p:spPr bwMode="auto">
              <a:xfrm flipV="1">
                <a:off x="2452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" name="Line 1679"/>
              <p:cNvSpPr>
                <a:spLocks noChangeShapeType="1"/>
              </p:cNvSpPr>
              <p:nvPr/>
            </p:nvSpPr>
            <p:spPr bwMode="auto">
              <a:xfrm flipV="1">
                <a:off x="2452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" name="Line 1680"/>
              <p:cNvSpPr>
                <a:spLocks noChangeShapeType="1"/>
              </p:cNvSpPr>
              <p:nvPr/>
            </p:nvSpPr>
            <p:spPr bwMode="auto">
              <a:xfrm flipV="1">
                <a:off x="2452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" name="Line 1681"/>
              <p:cNvSpPr>
                <a:spLocks noChangeShapeType="1"/>
              </p:cNvSpPr>
              <p:nvPr/>
            </p:nvSpPr>
            <p:spPr bwMode="auto">
              <a:xfrm flipV="1">
                <a:off x="2452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" name="Line 1682"/>
              <p:cNvSpPr>
                <a:spLocks noChangeShapeType="1"/>
              </p:cNvSpPr>
              <p:nvPr/>
            </p:nvSpPr>
            <p:spPr bwMode="auto">
              <a:xfrm flipV="1">
                <a:off x="2452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" name="Line 1683"/>
              <p:cNvSpPr>
                <a:spLocks noChangeShapeType="1"/>
              </p:cNvSpPr>
              <p:nvPr/>
            </p:nvSpPr>
            <p:spPr bwMode="auto">
              <a:xfrm flipV="1">
                <a:off x="2452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" name="Line 1684"/>
              <p:cNvSpPr>
                <a:spLocks noChangeShapeType="1"/>
              </p:cNvSpPr>
              <p:nvPr/>
            </p:nvSpPr>
            <p:spPr bwMode="auto">
              <a:xfrm flipV="1">
                <a:off x="2452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" name="Line 1685"/>
              <p:cNvSpPr>
                <a:spLocks noChangeShapeType="1"/>
              </p:cNvSpPr>
              <p:nvPr/>
            </p:nvSpPr>
            <p:spPr bwMode="auto">
              <a:xfrm flipV="1">
                <a:off x="2452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" name="Line 1686"/>
              <p:cNvSpPr>
                <a:spLocks noChangeShapeType="1"/>
              </p:cNvSpPr>
              <p:nvPr/>
            </p:nvSpPr>
            <p:spPr bwMode="auto">
              <a:xfrm flipV="1">
                <a:off x="2452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" name="Line 1687"/>
              <p:cNvSpPr>
                <a:spLocks noChangeShapeType="1"/>
              </p:cNvSpPr>
              <p:nvPr/>
            </p:nvSpPr>
            <p:spPr bwMode="auto">
              <a:xfrm flipV="1">
                <a:off x="2452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" name="Line 1688"/>
              <p:cNvSpPr>
                <a:spLocks noChangeShapeType="1"/>
              </p:cNvSpPr>
              <p:nvPr/>
            </p:nvSpPr>
            <p:spPr bwMode="auto">
              <a:xfrm flipV="1">
                <a:off x="2452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" name="Line 1689"/>
              <p:cNvSpPr>
                <a:spLocks noChangeShapeType="1"/>
              </p:cNvSpPr>
              <p:nvPr/>
            </p:nvSpPr>
            <p:spPr bwMode="auto">
              <a:xfrm flipV="1">
                <a:off x="2452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" name="Line 1690"/>
              <p:cNvSpPr>
                <a:spLocks noChangeShapeType="1"/>
              </p:cNvSpPr>
              <p:nvPr/>
            </p:nvSpPr>
            <p:spPr bwMode="auto">
              <a:xfrm flipV="1">
                <a:off x="2452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" name="Line 1691"/>
              <p:cNvSpPr>
                <a:spLocks noChangeShapeType="1"/>
              </p:cNvSpPr>
              <p:nvPr/>
            </p:nvSpPr>
            <p:spPr bwMode="auto">
              <a:xfrm flipV="1">
                <a:off x="2452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Line 1692"/>
              <p:cNvSpPr>
                <a:spLocks noChangeShapeType="1"/>
              </p:cNvSpPr>
              <p:nvPr/>
            </p:nvSpPr>
            <p:spPr bwMode="auto">
              <a:xfrm flipV="1">
                <a:off x="2452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Line 1693"/>
              <p:cNvSpPr>
                <a:spLocks noChangeShapeType="1"/>
              </p:cNvSpPr>
              <p:nvPr/>
            </p:nvSpPr>
            <p:spPr bwMode="auto">
              <a:xfrm flipV="1">
                <a:off x="2452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Line 1694"/>
              <p:cNvSpPr>
                <a:spLocks noChangeShapeType="1"/>
              </p:cNvSpPr>
              <p:nvPr/>
            </p:nvSpPr>
            <p:spPr bwMode="auto">
              <a:xfrm flipV="1">
                <a:off x="2452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Line 1695"/>
              <p:cNvSpPr>
                <a:spLocks noChangeShapeType="1"/>
              </p:cNvSpPr>
              <p:nvPr/>
            </p:nvSpPr>
            <p:spPr bwMode="auto">
              <a:xfrm flipV="1">
                <a:off x="2452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Line 1696"/>
              <p:cNvSpPr>
                <a:spLocks noChangeShapeType="1"/>
              </p:cNvSpPr>
              <p:nvPr/>
            </p:nvSpPr>
            <p:spPr bwMode="auto">
              <a:xfrm flipV="1">
                <a:off x="2452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Line 1697"/>
              <p:cNvSpPr>
                <a:spLocks noChangeShapeType="1"/>
              </p:cNvSpPr>
              <p:nvPr/>
            </p:nvSpPr>
            <p:spPr bwMode="auto">
              <a:xfrm flipV="1">
                <a:off x="2452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Line 1698"/>
              <p:cNvSpPr>
                <a:spLocks noChangeShapeType="1"/>
              </p:cNvSpPr>
              <p:nvPr/>
            </p:nvSpPr>
            <p:spPr bwMode="auto">
              <a:xfrm flipV="1">
                <a:off x="2452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Line 1699"/>
              <p:cNvSpPr>
                <a:spLocks noChangeShapeType="1"/>
              </p:cNvSpPr>
              <p:nvPr/>
            </p:nvSpPr>
            <p:spPr bwMode="auto">
              <a:xfrm flipV="1">
                <a:off x="2452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Line 1700"/>
              <p:cNvSpPr>
                <a:spLocks noChangeShapeType="1"/>
              </p:cNvSpPr>
              <p:nvPr/>
            </p:nvSpPr>
            <p:spPr bwMode="auto">
              <a:xfrm flipV="1">
                <a:off x="2452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Line 1701"/>
              <p:cNvSpPr>
                <a:spLocks noChangeShapeType="1"/>
              </p:cNvSpPr>
              <p:nvPr/>
            </p:nvSpPr>
            <p:spPr bwMode="auto">
              <a:xfrm flipV="1">
                <a:off x="2452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Line 1702"/>
              <p:cNvSpPr>
                <a:spLocks noChangeShapeType="1"/>
              </p:cNvSpPr>
              <p:nvPr/>
            </p:nvSpPr>
            <p:spPr bwMode="auto">
              <a:xfrm flipV="1">
                <a:off x="2452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Line 1703"/>
              <p:cNvSpPr>
                <a:spLocks noChangeShapeType="1"/>
              </p:cNvSpPr>
              <p:nvPr/>
            </p:nvSpPr>
            <p:spPr bwMode="auto">
              <a:xfrm flipV="1">
                <a:off x="2452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Line 1704"/>
              <p:cNvSpPr>
                <a:spLocks noChangeShapeType="1"/>
              </p:cNvSpPr>
              <p:nvPr/>
            </p:nvSpPr>
            <p:spPr bwMode="auto">
              <a:xfrm flipV="1">
                <a:off x="2452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Line 1705"/>
              <p:cNvSpPr>
                <a:spLocks noChangeShapeType="1"/>
              </p:cNvSpPr>
              <p:nvPr/>
            </p:nvSpPr>
            <p:spPr bwMode="auto">
              <a:xfrm flipV="1">
                <a:off x="2452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Line 1706"/>
              <p:cNvSpPr>
                <a:spLocks noChangeShapeType="1"/>
              </p:cNvSpPr>
              <p:nvPr/>
            </p:nvSpPr>
            <p:spPr bwMode="auto">
              <a:xfrm flipV="1">
                <a:off x="2452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Line 1707"/>
              <p:cNvSpPr>
                <a:spLocks noChangeShapeType="1"/>
              </p:cNvSpPr>
              <p:nvPr/>
            </p:nvSpPr>
            <p:spPr bwMode="auto">
              <a:xfrm flipV="1">
                <a:off x="2452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Line 1708"/>
              <p:cNvSpPr>
                <a:spLocks noChangeShapeType="1"/>
              </p:cNvSpPr>
              <p:nvPr/>
            </p:nvSpPr>
            <p:spPr bwMode="auto">
              <a:xfrm flipV="1">
                <a:off x="2452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Line 1709"/>
              <p:cNvSpPr>
                <a:spLocks noChangeShapeType="1"/>
              </p:cNvSpPr>
              <p:nvPr/>
            </p:nvSpPr>
            <p:spPr bwMode="auto">
              <a:xfrm flipV="1">
                <a:off x="2452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Line 1710"/>
              <p:cNvSpPr>
                <a:spLocks noChangeShapeType="1"/>
              </p:cNvSpPr>
              <p:nvPr/>
            </p:nvSpPr>
            <p:spPr bwMode="auto">
              <a:xfrm flipV="1">
                <a:off x="2452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Line 1711"/>
              <p:cNvSpPr>
                <a:spLocks noChangeShapeType="1"/>
              </p:cNvSpPr>
              <p:nvPr/>
            </p:nvSpPr>
            <p:spPr bwMode="auto">
              <a:xfrm>
                <a:off x="2452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Rectangle 1712"/>
              <p:cNvSpPr>
                <a:spLocks noChangeArrowheads="1"/>
              </p:cNvSpPr>
              <p:nvPr/>
            </p:nvSpPr>
            <p:spPr bwMode="auto">
              <a:xfrm>
                <a:off x="2338" y="3482"/>
                <a:ext cx="36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Freeform 1713"/>
              <p:cNvSpPr>
                <a:spLocks noEditPoints="1"/>
              </p:cNvSpPr>
              <p:nvPr/>
            </p:nvSpPr>
            <p:spPr bwMode="auto">
              <a:xfrm>
                <a:off x="2384" y="3426"/>
                <a:ext cx="65" cy="100"/>
              </a:xfrm>
              <a:custGeom>
                <a:avLst/>
                <a:gdLst>
                  <a:gd name="T0" fmla="*/ 0 w 65"/>
                  <a:gd name="T1" fmla="*/ 50 h 100"/>
                  <a:gd name="T2" fmla="*/ 2 w 65"/>
                  <a:gd name="T3" fmla="*/ 34 h 100"/>
                  <a:gd name="T4" fmla="*/ 4 w 65"/>
                  <a:gd name="T5" fmla="*/ 22 h 100"/>
                  <a:gd name="T6" fmla="*/ 7 w 65"/>
                  <a:gd name="T7" fmla="*/ 15 h 100"/>
                  <a:gd name="T8" fmla="*/ 10 w 65"/>
                  <a:gd name="T9" fmla="*/ 9 h 100"/>
                  <a:gd name="T10" fmla="*/ 15 w 65"/>
                  <a:gd name="T11" fmla="*/ 5 h 100"/>
                  <a:gd name="T12" fmla="*/ 20 w 65"/>
                  <a:gd name="T13" fmla="*/ 3 h 100"/>
                  <a:gd name="T14" fmla="*/ 27 w 65"/>
                  <a:gd name="T15" fmla="*/ 0 h 100"/>
                  <a:gd name="T16" fmla="*/ 33 w 65"/>
                  <a:gd name="T17" fmla="*/ 0 h 100"/>
                  <a:gd name="T18" fmla="*/ 40 w 65"/>
                  <a:gd name="T19" fmla="*/ 0 h 100"/>
                  <a:gd name="T20" fmla="*/ 48 w 65"/>
                  <a:gd name="T21" fmla="*/ 3 h 100"/>
                  <a:gd name="T22" fmla="*/ 51 w 65"/>
                  <a:gd name="T23" fmla="*/ 5 h 100"/>
                  <a:gd name="T24" fmla="*/ 54 w 65"/>
                  <a:gd name="T25" fmla="*/ 9 h 100"/>
                  <a:gd name="T26" fmla="*/ 58 w 65"/>
                  <a:gd name="T27" fmla="*/ 12 h 100"/>
                  <a:gd name="T28" fmla="*/ 60 w 65"/>
                  <a:gd name="T29" fmla="*/ 19 h 100"/>
                  <a:gd name="T30" fmla="*/ 63 w 65"/>
                  <a:gd name="T31" fmla="*/ 27 h 100"/>
                  <a:gd name="T32" fmla="*/ 64 w 65"/>
                  <a:gd name="T33" fmla="*/ 37 h 100"/>
                  <a:gd name="T34" fmla="*/ 65 w 65"/>
                  <a:gd name="T35" fmla="*/ 50 h 100"/>
                  <a:gd name="T36" fmla="*/ 64 w 65"/>
                  <a:gd name="T37" fmla="*/ 65 h 100"/>
                  <a:gd name="T38" fmla="*/ 61 w 65"/>
                  <a:gd name="T39" fmla="*/ 78 h 100"/>
                  <a:gd name="T40" fmla="*/ 59 w 65"/>
                  <a:gd name="T41" fmla="*/ 85 h 100"/>
                  <a:gd name="T42" fmla="*/ 55 w 65"/>
                  <a:gd name="T43" fmla="*/ 90 h 100"/>
                  <a:gd name="T44" fmla="*/ 51 w 65"/>
                  <a:gd name="T45" fmla="*/ 94 h 100"/>
                  <a:gd name="T46" fmla="*/ 45 w 65"/>
                  <a:gd name="T47" fmla="*/ 98 h 100"/>
                  <a:gd name="T48" fmla="*/ 40 w 65"/>
                  <a:gd name="T49" fmla="*/ 99 h 100"/>
                  <a:gd name="T50" fmla="*/ 33 w 65"/>
                  <a:gd name="T51" fmla="*/ 100 h 100"/>
                  <a:gd name="T52" fmla="*/ 20 w 65"/>
                  <a:gd name="T53" fmla="*/ 98 h 100"/>
                  <a:gd name="T54" fmla="*/ 10 w 65"/>
                  <a:gd name="T55" fmla="*/ 90 h 100"/>
                  <a:gd name="T56" fmla="*/ 5 w 65"/>
                  <a:gd name="T57" fmla="*/ 80 h 100"/>
                  <a:gd name="T58" fmla="*/ 2 w 65"/>
                  <a:gd name="T59" fmla="*/ 66 h 100"/>
                  <a:gd name="T60" fmla="*/ 0 w 65"/>
                  <a:gd name="T61" fmla="*/ 50 h 100"/>
                  <a:gd name="T62" fmla="*/ 14 w 65"/>
                  <a:gd name="T63" fmla="*/ 50 h 100"/>
                  <a:gd name="T64" fmla="*/ 14 w 65"/>
                  <a:gd name="T65" fmla="*/ 64 h 100"/>
                  <a:gd name="T66" fmla="*/ 17 w 65"/>
                  <a:gd name="T67" fmla="*/ 74 h 100"/>
                  <a:gd name="T68" fmla="*/ 19 w 65"/>
                  <a:gd name="T69" fmla="*/ 81 h 100"/>
                  <a:gd name="T70" fmla="*/ 23 w 65"/>
                  <a:gd name="T71" fmla="*/ 85 h 100"/>
                  <a:gd name="T72" fmla="*/ 28 w 65"/>
                  <a:gd name="T73" fmla="*/ 88 h 100"/>
                  <a:gd name="T74" fmla="*/ 33 w 65"/>
                  <a:gd name="T75" fmla="*/ 89 h 100"/>
                  <a:gd name="T76" fmla="*/ 38 w 65"/>
                  <a:gd name="T77" fmla="*/ 88 h 100"/>
                  <a:gd name="T78" fmla="*/ 43 w 65"/>
                  <a:gd name="T79" fmla="*/ 85 h 100"/>
                  <a:gd name="T80" fmla="*/ 46 w 65"/>
                  <a:gd name="T81" fmla="*/ 81 h 100"/>
                  <a:gd name="T82" fmla="*/ 50 w 65"/>
                  <a:gd name="T83" fmla="*/ 74 h 100"/>
                  <a:gd name="T84" fmla="*/ 51 w 65"/>
                  <a:gd name="T85" fmla="*/ 64 h 100"/>
                  <a:gd name="T86" fmla="*/ 53 w 65"/>
                  <a:gd name="T87" fmla="*/ 50 h 100"/>
                  <a:gd name="T88" fmla="*/ 51 w 65"/>
                  <a:gd name="T89" fmla="*/ 37 h 100"/>
                  <a:gd name="T90" fmla="*/ 50 w 65"/>
                  <a:gd name="T91" fmla="*/ 25 h 100"/>
                  <a:gd name="T92" fmla="*/ 46 w 65"/>
                  <a:gd name="T93" fmla="*/ 19 h 100"/>
                  <a:gd name="T94" fmla="*/ 43 w 65"/>
                  <a:gd name="T95" fmla="*/ 14 h 100"/>
                  <a:gd name="T96" fmla="*/ 38 w 65"/>
                  <a:gd name="T97" fmla="*/ 12 h 100"/>
                  <a:gd name="T98" fmla="*/ 33 w 65"/>
                  <a:gd name="T99" fmla="*/ 12 h 100"/>
                  <a:gd name="T100" fmla="*/ 28 w 65"/>
                  <a:gd name="T101" fmla="*/ 12 h 100"/>
                  <a:gd name="T102" fmla="*/ 23 w 65"/>
                  <a:gd name="T103" fmla="*/ 14 h 100"/>
                  <a:gd name="T104" fmla="*/ 19 w 65"/>
                  <a:gd name="T105" fmla="*/ 18 h 100"/>
                  <a:gd name="T106" fmla="*/ 17 w 65"/>
                  <a:gd name="T107" fmla="*/ 25 h 100"/>
                  <a:gd name="T108" fmla="*/ 14 w 65"/>
                  <a:gd name="T109" fmla="*/ 37 h 100"/>
                  <a:gd name="T110" fmla="*/ 14 w 65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" h="100">
                    <a:moveTo>
                      <a:pt x="0" y="50"/>
                    </a:moveTo>
                    <a:lnTo>
                      <a:pt x="2" y="34"/>
                    </a:lnTo>
                    <a:lnTo>
                      <a:pt x="4" y="22"/>
                    </a:lnTo>
                    <a:lnTo>
                      <a:pt x="7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9"/>
                    </a:lnTo>
                    <a:lnTo>
                      <a:pt x="58" y="12"/>
                    </a:lnTo>
                    <a:lnTo>
                      <a:pt x="60" y="19"/>
                    </a:lnTo>
                    <a:lnTo>
                      <a:pt x="63" y="27"/>
                    </a:lnTo>
                    <a:lnTo>
                      <a:pt x="64" y="37"/>
                    </a:lnTo>
                    <a:lnTo>
                      <a:pt x="65" y="50"/>
                    </a:lnTo>
                    <a:lnTo>
                      <a:pt x="64" y="65"/>
                    </a:lnTo>
                    <a:lnTo>
                      <a:pt x="61" y="78"/>
                    </a:lnTo>
                    <a:lnTo>
                      <a:pt x="59" y="85"/>
                    </a:lnTo>
                    <a:lnTo>
                      <a:pt x="55" y="90"/>
                    </a:lnTo>
                    <a:lnTo>
                      <a:pt x="51" y="94"/>
                    </a:lnTo>
                    <a:lnTo>
                      <a:pt x="45" y="98"/>
                    </a:lnTo>
                    <a:lnTo>
                      <a:pt x="40" y="99"/>
                    </a:lnTo>
                    <a:lnTo>
                      <a:pt x="33" y="100"/>
                    </a:lnTo>
                    <a:lnTo>
                      <a:pt x="20" y="98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2" y="66"/>
                    </a:lnTo>
                    <a:lnTo>
                      <a:pt x="0" y="50"/>
                    </a:lnTo>
                    <a:close/>
                    <a:moveTo>
                      <a:pt x="14" y="50"/>
                    </a:moveTo>
                    <a:lnTo>
                      <a:pt x="14" y="64"/>
                    </a:lnTo>
                    <a:lnTo>
                      <a:pt x="17" y="74"/>
                    </a:lnTo>
                    <a:lnTo>
                      <a:pt x="19" y="81"/>
                    </a:lnTo>
                    <a:lnTo>
                      <a:pt x="23" y="85"/>
                    </a:lnTo>
                    <a:lnTo>
                      <a:pt x="28" y="88"/>
                    </a:lnTo>
                    <a:lnTo>
                      <a:pt x="33" y="89"/>
                    </a:lnTo>
                    <a:lnTo>
                      <a:pt x="38" y="88"/>
                    </a:lnTo>
                    <a:lnTo>
                      <a:pt x="43" y="85"/>
                    </a:lnTo>
                    <a:lnTo>
                      <a:pt x="46" y="81"/>
                    </a:lnTo>
                    <a:lnTo>
                      <a:pt x="50" y="74"/>
                    </a:lnTo>
                    <a:lnTo>
                      <a:pt x="51" y="64"/>
                    </a:lnTo>
                    <a:lnTo>
                      <a:pt x="53" y="50"/>
                    </a:lnTo>
                    <a:lnTo>
                      <a:pt x="51" y="37"/>
                    </a:lnTo>
                    <a:lnTo>
                      <a:pt x="50" y="25"/>
                    </a:lnTo>
                    <a:lnTo>
                      <a:pt x="46" y="19"/>
                    </a:lnTo>
                    <a:lnTo>
                      <a:pt x="43" y="14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8" y="12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7" y="25"/>
                    </a:lnTo>
                    <a:lnTo>
                      <a:pt x="14" y="37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Rectangle 1714"/>
              <p:cNvSpPr>
                <a:spLocks noChangeArrowheads="1"/>
              </p:cNvSpPr>
              <p:nvPr/>
            </p:nvSpPr>
            <p:spPr bwMode="auto">
              <a:xfrm>
                <a:off x="2468" y="3511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1715"/>
              <p:cNvSpPr>
                <a:spLocks noEditPoints="1"/>
              </p:cNvSpPr>
              <p:nvPr/>
            </p:nvSpPr>
            <p:spPr bwMode="auto">
              <a:xfrm>
                <a:off x="2495" y="3428"/>
                <a:ext cx="69" cy="97"/>
              </a:xfrm>
              <a:custGeom>
                <a:avLst/>
                <a:gdLst>
                  <a:gd name="T0" fmla="*/ 44 w 69"/>
                  <a:gd name="T1" fmla="*/ 97 h 97"/>
                  <a:gd name="T2" fmla="*/ 44 w 69"/>
                  <a:gd name="T3" fmla="*/ 73 h 97"/>
                  <a:gd name="T4" fmla="*/ 0 w 69"/>
                  <a:gd name="T5" fmla="*/ 73 h 97"/>
                  <a:gd name="T6" fmla="*/ 0 w 69"/>
                  <a:gd name="T7" fmla="*/ 61 h 97"/>
                  <a:gd name="T8" fmla="*/ 46 w 69"/>
                  <a:gd name="T9" fmla="*/ 0 h 97"/>
                  <a:gd name="T10" fmla="*/ 56 w 69"/>
                  <a:gd name="T11" fmla="*/ 0 h 97"/>
                  <a:gd name="T12" fmla="*/ 56 w 69"/>
                  <a:gd name="T13" fmla="*/ 61 h 97"/>
                  <a:gd name="T14" fmla="*/ 69 w 69"/>
                  <a:gd name="T15" fmla="*/ 61 h 97"/>
                  <a:gd name="T16" fmla="*/ 69 w 69"/>
                  <a:gd name="T17" fmla="*/ 73 h 97"/>
                  <a:gd name="T18" fmla="*/ 56 w 69"/>
                  <a:gd name="T19" fmla="*/ 73 h 97"/>
                  <a:gd name="T20" fmla="*/ 56 w 69"/>
                  <a:gd name="T21" fmla="*/ 97 h 97"/>
                  <a:gd name="T22" fmla="*/ 44 w 69"/>
                  <a:gd name="T23" fmla="*/ 97 h 97"/>
                  <a:gd name="T24" fmla="*/ 44 w 69"/>
                  <a:gd name="T25" fmla="*/ 61 h 97"/>
                  <a:gd name="T26" fmla="*/ 44 w 69"/>
                  <a:gd name="T27" fmla="*/ 23 h 97"/>
                  <a:gd name="T28" fmla="*/ 15 w 69"/>
                  <a:gd name="T29" fmla="*/ 61 h 97"/>
                  <a:gd name="T30" fmla="*/ 44 w 69"/>
                  <a:gd name="T3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97">
                    <a:moveTo>
                      <a:pt x="44" y="97"/>
                    </a:moveTo>
                    <a:lnTo>
                      <a:pt x="44" y="73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61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56" y="73"/>
                    </a:lnTo>
                    <a:lnTo>
                      <a:pt x="56" y="97"/>
                    </a:lnTo>
                    <a:lnTo>
                      <a:pt x="44" y="97"/>
                    </a:lnTo>
                    <a:close/>
                    <a:moveTo>
                      <a:pt x="44" y="61"/>
                    </a:moveTo>
                    <a:lnTo>
                      <a:pt x="44" y="23"/>
                    </a:lnTo>
                    <a:lnTo>
                      <a:pt x="15" y="61"/>
                    </a:lnTo>
                    <a:lnTo>
                      <a:pt x="4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Line 1716"/>
              <p:cNvSpPr>
                <a:spLocks noChangeShapeType="1"/>
              </p:cNvSpPr>
              <p:nvPr/>
            </p:nvSpPr>
            <p:spPr bwMode="auto">
              <a:xfrm flipV="1">
                <a:off x="2770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Line 1717"/>
              <p:cNvSpPr>
                <a:spLocks noChangeShapeType="1"/>
              </p:cNvSpPr>
              <p:nvPr/>
            </p:nvSpPr>
            <p:spPr bwMode="auto">
              <a:xfrm flipV="1">
                <a:off x="2770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Line 1718"/>
              <p:cNvSpPr>
                <a:spLocks noChangeShapeType="1"/>
              </p:cNvSpPr>
              <p:nvPr/>
            </p:nvSpPr>
            <p:spPr bwMode="auto">
              <a:xfrm flipV="1">
                <a:off x="2770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Line 1719"/>
              <p:cNvSpPr>
                <a:spLocks noChangeShapeType="1"/>
              </p:cNvSpPr>
              <p:nvPr/>
            </p:nvSpPr>
            <p:spPr bwMode="auto">
              <a:xfrm flipV="1">
                <a:off x="2770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Line 1720"/>
              <p:cNvSpPr>
                <a:spLocks noChangeShapeType="1"/>
              </p:cNvSpPr>
              <p:nvPr/>
            </p:nvSpPr>
            <p:spPr bwMode="auto">
              <a:xfrm flipV="1">
                <a:off x="2770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Line 1721"/>
              <p:cNvSpPr>
                <a:spLocks noChangeShapeType="1"/>
              </p:cNvSpPr>
              <p:nvPr/>
            </p:nvSpPr>
            <p:spPr bwMode="auto">
              <a:xfrm flipV="1">
                <a:off x="2770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Line 1722"/>
              <p:cNvSpPr>
                <a:spLocks noChangeShapeType="1"/>
              </p:cNvSpPr>
              <p:nvPr/>
            </p:nvSpPr>
            <p:spPr bwMode="auto">
              <a:xfrm flipV="1">
                <a:off x="2770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Line 1723"/>
              <p:cNvSpPr>
                <a:spLocks noChangeShapeType="1"/>
              </p:cNvSpPr>
              <p:nvPr/>
            </p:nvSpPr>
            <p:spPr bwMode="auto">
              <a:xfrm flipV="1">
                <a:off x="2770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Line 1724"/>
              <p:cNvSpPr>
                <a:spLocks noChangeShapeType="1"/>
              </p:cNvSpPr>
              <p:nvPr/>
            </p:nvSpPr>
            <p:spPr bwMode="auto">
              <a:xfrm flipV="1">
                <a:off x="2770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Line 1725"/>
              <p:cNvSpPr>
                <a:spLocks noChangeShapeType="1"/>
              </p:cNvSpPr>
              <p:nvPr/>
            </p:nvSpPr>
            <p:spPr bwMode="auto">
              <a:xfrm flipV="1">
                <a:off x="2770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Line 1726"/>
              <p:cNvSpPr>
                <a:spLocks noChangeShapeType="1"/>
              </p:cNvSpPr>
              <p:nvPr/>
            </p:nvSpPr>
            <p:spPr bwMode="auto">
              <a:xfrm flipV="1">
                <a:off x="2770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Line 1727"/>
              <p:cNvSpPr>
                <a:spLocks noChangeShapeType="1"/>
              </p:cNvSpPr>
              <p:nvPr/>
            </p:nvSpPr>
            <p:spPr bwMode="auto">
              <a:xfrm flipV="1">
                <a:off x="2770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Line 1728"/>
              <p:cNvSpPr>
                <a:spLocks noChangeShapeType="1"/>
              </p:cNvSpPr>
              <p:nvPr/>
            </p:nvSpPr>
            <p:spPr bwMode="auto">
              <a:xfrm flipV="1">
                <a:off x="2770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Line 1729"/>
              <p:cNvSpPr>
                <a:spLocks noChangeShapeType="1"/>
              </p:cNvSpPr>
              <p:nvPr/>
            </p:nvSpPr>
            <p:spPr bwMode="auto">
              <a:xfrm flipV="1">
                <a:off x="2770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Line 1730"/>
              <p:cNvSpPr>
                <a:spLocks noChangeShapeType="1"/>
              </p:cNvSpPr>
              <p:nvPr/>
            </p:nvSpPr>
            <p:spPr bwMode="auto">
              <a:xfrm flipV="1">
                <a:off x="2770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Line 1731"/>
              <p:cNvSpPr>
                <a:spLocks noChangeShapeType="1"/>
              </p:cNvSpPr>
              <p:nvPr/>
            </p:nvSpPr>
            <p:spPr bwMode="auto">
              <a:xfrm flipV="1">
                <a:off x="2770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Line 1732"/>
              <p:cNvSpPr>
                <a:spLocks noChangeShapeType="1"/>
              </p:cNvSpPr>
              <p:nvPr/>
            </p:nvSpPr>
            <p:spPr bwMode="auto">
              <a:xfrm flipV="1">
                <a:off x="2770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Line 1733"/>
              <p:cNvSpPr>
                <a:spLocks noChangeShapeType="1"/>
              </p:cNvSpPr>
              <p:nvPr/>
            </p:nvSpPr>
            <p:spPr bwMode="auto">
              <a:xfrm flipV="1">
                <a:off x="2770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Line 1734"/>
              <p:cNvSpPr>
                <a:spLocks noChangeShapeType="1"/>
              </p:cNvSpPr>
              <p:nvPr/>
            </p:nvSpPr>
            <p:spPr bwMode="auto">
              <a:xfrm flipV="1">
                <a:off x="2770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Line 1735"/>
              <p:cNvSpPr>
                <a:spLocks noChangeShapeType="1"/>
              </p:cNvSpPr>
              <p:nvPr/>
            </p:nvSpPr>
            <p:spPr bwMode="auto">
              <a:xfrm flipV="1">
                <a:off x="2770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" name="Line 1736"/>
              <p:cNvSpPr>
                <a:spLocks noChangeShapeType="1"/>
              </p:cNvSpPr>
              <p:nvPr/>
            </p:nvSpPr>
            <p:spPr bwMode="auto">
              <a:xfrm flipV="1">
                <a:off x="2770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" name="Line 1737"/>
              <p:cNvSpPr>
                <a:spLocks noChangeShapeType="1"/>
              </p:cNvSpPr>
              <p:nvPr/>
            </p:nvSpPr>
            <p:spPr bwMode="auto">
              <a:xfrm flipV="1">
                <a:off x="2770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" name="Line 1738"/>
              <p:cNvSpPr>
                <a:spLocks noChangeShapeType="1"/>
              </p:cNvSpPr>
              <p:nvPr/>
            </p:nvSpPr>
            <p:spPr bwMode="auto">
              <a:xfrm flipV="1">
                <a:off x="2770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" name="Line 1739"/>
              <p:cNvSpPr>
                <a:spLocks noChangeShapeType="1"/>
              </p:cNvSpPr>
              <p:nvPr/>
            </p:nvSpPr>
            <p:spPr bwMode="auto">
              <a:xfrm flipV="1">
                <a:off x="2770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" name="Line 1740"/>
              <p:cNvSpPr>
                <a:spLocks noChangeShapeType="1"/>
              </p:cNvSpPr>
              <p:nvPr/>
            </p:nvSpPr>
            <p:spPr bwMode="auto">
              <a:xfrm flipV="1">
                <a:off x="2770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" name="Line 1741"/>
              <p:cNvSpPr>
                <a:spLocks noChangeShapeType="1"/>
              </p:cNvSpPr>
              <p:nvPr/>
            </p:nvSpPr>
            <p:spPr bwMode="auto">
              <a:xfrm flipV="1">
                <a:off x="2770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" name="Line 1742"/>
              <p:cNvSpPr>
                <a:spLocks noChangeShapeType="1"/>
              </p:cNvSpPr>
              <p:nvPr/>
            </p:nvSpPr>
            <p:spPr bwMode="auto">
              <a:xfrm flipV="1">
                <a:off x="2770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" name="Line 1743"/>
              <p:cNvSpPr>
                <a:spLocks noChangeShapeType="1"/>
              </p:cNvSpPr>
              <p:nvPr/>
            </p:nvSpPr>
            <p:spPr bwMode="auto">
              <a:xfrm flipV="1">
                <a:off x="2770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" name="Line 1744"/>
              <p:cNvSpPr>
                <a:spLocks noChangeShapeType="1"/>
              </p:cNvSpPr>
              <p:nvPr/>
            </p:nvSpPr>
            <p:spPr bwMode="auto">
              <a:xfrm flipV="1">
                <a:off x="2770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" name="Line 1745"/>
              <p:cNvSpPr>
                <a:spLocks noChangeShapeType="1"/>
              </p:cNvSpPr>
              <p:nvPr/>
            </p:nvSpPr>
            <p:spPr bwMode="auto">
              <a:xfrm flipV="1">
                <a:off x="2770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Line 1746"/>
              <p:cNvSpPr>
                <a:spLocks noChangeShapeType="1"/>
              </p:cNvSpPr>
              <p:nvPr/>
            </p:nvSpPr>
            <p:spPr bwMode="auto">
              <a:xfrm flipV="1">
                <a:off x="2770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" name="Line 1747"/>
              <p:cNvSpPr>
                <a:spLocks noChangeShapeType="1"/>
              </p:cNvSpPr>
              <p:nvPr/>
            </p:nvSpPr>
            <p:spPr bwMode="auto">
              <a:xfrm flipV="1">
                <a:off x="2770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" name="Line 1748"/>
              <p:cNvSpPr>
                <a:spLocks noChangeShapeType="1"/>
              </p:cNvSpPr>
              <p:nvPr/>
            </p:nvSpPr>
            <p:spPr bwMode="auto">
              <a:xfrm flipV="1">
                <a:off x="2770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" name="Line 1749"/>
              <p:cNvSpPr>
                <a:spLocks noChangeShapeType="1"/>
              </p:cNvSpPr>
              <p:nvPr/>
            </p:nvSpPr>
            <p:spPr bwMode="auto">
              <a:xfrm flipV="1">
                <a:off x="2770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" name="Line 1750"/>
              <p:cNvSpPr>
                <a:spLocks noChangeShapeType="1"/>
              </p:cNvSpPr>
              <p:nvPr/>
            </p:nvSpPr>
            <p:spPr bwMode="auto">
              <a:xfrm flipV="1">
                <a:off x="2770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" name="Line 1751"/>
              <p:cNvSpPr>
                <a:spLocks noChangeShapeType="1"/>
              </p:cNvSpPr>
              <p:nvPr/>
            </p:nvSpPr>
            <p:spPr bwMode="auto">
              <a:xfrm flipV="1">
                <a:off x="2770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" name="Line 1752"/>
              <p:cNvSpPr>
                <a:spLocks noChangeShapeType="1"/>
              </p:cNvSpPr>
              <p:nvPr/>
            </p:nvSpPr>
            <p:spPr bwMode="auto">
              <a:xfrm flipV="1">
                <a:off x="2770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" name="Line 1753"/>
              <p:cNvSpPr>
                <a:spLocks noChangeShapeType="1"/>
              </p:cNvSpPr>
              <p:nvPr/>
            </p:nvSpPr>
            <p:spPr bwMode="auto">
              <a:xfrm flipV="1">
                <a:off x="2770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" name="Line 1754"/>
              <p:cNvSpPr>
                <a:spLocks noChangeShapeType="1"/>
              </p:cNvSpPr>
              <p:nvPr/>
            </p:nvSpPr>
            <p:spPr bwMode="auto">
              <a:xfrm flipV="1">
                <a:off x="2770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" name="Line 1755"/>
              <p:cNvSpPr>
                <a:spLocks noChangeShapeType="1"/>
              </p:cNvSpPr>
              <p:nvPr/>
            </p:nvSpPr>
            <p:spPr bwMode="auto">
              <a:xfrm flipV="1">
                <a:off x="2770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" name="Line 1756"/>
              <p:cNvSpPr>
                <a:spLocks noChangeShapeType="1"/>
              </p:cNvSpPr>
              <p:nvPr/>
            </p:nvSpPr>
            <p:spPr bwMode="auto">
              <a:xfrm flipV="1">
                <a:off x="2770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" name="Line 1757"/>
              <p:cNvSpPr>
                <a:spLocks noChangeShapeType="1"/>
              </p:cNvSpPr>
              <p:nvPr/>
            </p:nvSpPr>
            <p:spPr bwMode="auto">
              <a:xfrm flipV="1">
                <a:off x="2770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" name="Line 1758"/>
              <p:cNvSpPr>
                <a:spLocks noChangeShapeType="1"/>
              </p:cNvSpPr>
              <p:nvPr/>
            </p:nvSpPr>
            <p:spPr bwMode="auto">
              <a:xfrm flipV="1">
                <a:off x="2770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Line 1759"/>
              <p:cNvSpPr>
                <a:spLocks noChangeShapeType="1"/>
              </p:cNvSpPr>
              <p:nvPr/>
            </p:nvSpPr>
            <p:spPr bwMode="auto">
              <a:xfrm flipV="1">
                <a:off x="2770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" name="Line 1760"/>
              <p:cNvSpPr>
                <a:spLocks noChangeShapeType="1"/>
              </p:cNvSpPr>
              <p:nvPr/>
            </p:nvSpPr>
            <p:spPr bwMode="auto">
              <a:xfrm flipV="1">
                <a:off x="2770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" name="Line 1761"/>
              <p:cNvSpPr>
                <a:spLocks noChangeShapeType="1"/>
              </p:cNvSpPr>
              <p:nvPr/>
            </p:nvSpPr>
            <p:spPr bwMode="auto">
              <a:xfrm flipV="1">
                <a:off x="2770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" name="Line 1762"/>
              <p:cNvSpPr>
                <a:spLocks noChangeShapeType="1"/>
              </p:cNvSpPr>
              <p:nvPr/>
            </p:nvSpPr>
            <p:spPr bwMode="auto">
              <a:xfrm flipV="1">
                <a:off x="2770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Line 1763"/>
              <p:cNvSpPr>
                <a:spLocks noChangeShapeType="1"/>
              </p:cNvSpPr>
              <p:nvPr/>
            </p:nvSpPr>
            <p:spPr bwMode="auto">
              <a:xfrm flipV="1">
                <a:off x="2770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" name="Line 1764"/>
              <p:cNvSpPr>
                <a:spLocks noChangeShapeType="1"/>
              </p:cNvSpPr>
              <p:nvPr/>
            </p:nvSpPr>
            <p:spPr bwMode="auto">
              <a:xfrm flipV="1">
                <a:off x="2770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" name="Line 1765"/>
              <p:cNvSpPr>
                <a:spLocks noChangeShapeType="1"/>
              </p:cNvSpPr>
              <p:nvPr/>
            </p:nvSpPr>
            <p:spPr bwMode="auto">
              <a:xfrm flipV="1">
                <a:off x="2770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" name="Line 1766"/>
              <p:cNvSpPr>
                <a:spLocks noChangeShapeType="1"/>
              </p:cNvSpPr>
              <p:nvPr/>
            </p:nvSpPr>
            <p:spPr bwMode="auto">
              <a:xfrm flipV="1">
                <a:off x="2770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" name="Line 1767"/>
              <p:cNvSpPr>
                <a:spLocks noChangeShapeType="1"/>
              </p:cNvSpPr>
              <p:nvPr/>
            </p:nvSpPr>
            <p:spPr bwMode="auto">
              <a:xfrm flipV="1">
                <a:off x="2770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" name="Line 1768"/>
              <p:cNvSpPr>
                <a:spLocks noChangeShapeType="1"/>
              </p:cNvSpPr>
              <p:nvPr/>
            </p:nvSpPr>
            <p:spPr bwMode="auto">
              <a:xfrm flipV="1">
                <a:off x="2770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" name="Line 1769"/>
              <p:cNvSpPr>
                <a:spLocks noChangeShapeType="1"/>
              </p:cNvSpPr>
              <p:nvPr/>
            </p:nvSpPr>
            <p:spPr bwMode="auto">
              <a:xfrm flipV="1">
                <a:off x="2770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Line 1770"/>
              <p:cNvSpPr>
                <a:spLocks noChangeShapeType="1"/>
              </p:cNvSpPr>
              <p:nvPr/>
            </p:nvSpPr>
            <p:spPr bwMode="auto">
              <a:xfrm flipV="1">
                <a:off x="2770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" name="Line 1771"/>
              <p:cNvSpPr>
                <a:spLocks noChangeShapeType="1"/>
              </p:cNvSpPr>
              <p:nvPr/>
            </p:nvSpPr>
            <p:spPr bwMode="auto">
              <a:xfrm flipV="1">
                <a:off x="2770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" name="Line 1772"/>
              <p:cNvSpPr>
                <a:spLocks noChangeShapeType="1"/>
              </p:cNvSpPr>
              <p:nvPr/>
            </p:nvSpPr>
            <p:spPr bwMode="auto">
              <a:xfrm flipV="1">
                <a:off x="2770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" name="Line 1773"/>
              <p:cNvSpPr>
                <a:spLocks noChangeShapeType="1"/>
              </p:cNvSpPr>
              <p:nvPr/>
            </p:nvSpPr>
            <p:spPr bwMode="auto">
              <a:xfrm flipV="1">
                <a:off x="2770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" name="Line 1774"/>
              <p:cNvSpPr>
                <a:spLocks noChangeShapeType="1"/>
              </p:cNvSpPr>
              <p:nvPr/>
            </p:nvSpPr>
            <p:spPr bwMode="auto">
              <a:xfrm flipV="1">
                <a:off x="2770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" name="Line 1775"/>
              <p:cNvSpPr>
                <a:spLocks noChangeShapeType="1"/>
              </p:cNvSpPr>
              <p:nvPr/>
            </p:nvSpPr>
            <p:spPr bwMode="auto">
              <a:xfrm flipV="1">
                <a:off x="2770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" name="Line 1776"/>
              <p:cNvSpPr>
                <a:spLocks noChangeShapeType="1"/>
              </p:cNvSpPr>
              <p:nvPr/>
            </p:nvSpPr>
            <p:spPr bwMode="auto">
              <a:xfrm flipV="1">
                <a:off x="2770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" name="Line 1777"/>
              <p:cNvSpPr>
                <a:spLocks noChangeShapeType="1"/>
              </p:cNvSpPr>
              <p:nvPr/>
            </p:nvSpPr>
            <p:spPr bwMode="auto">
              <a:xfrm flipV="1">
                <a:off x="2770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" name="Line 1778"/>
              <p:cNvSpPr>
                <a:spLocks noChangeShapeType="1"/>
              </p:cNvSpPr>
              <p:nvPr/>
            </p:nvSpPr>
            <p:spPr bwMode="auto">
              <a:xfrm flipV="1">
                <a:off x="2770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" name="Line 1779"/>
              <p:cNvSpPr>
                <a:spLocks noChangeShapeType="1"/>
              </p:cNvSpPr>
              <p:nvPr/>
            </p:nvSpPr>
            <p:spPr bwMode="auto">
              <a:xfrm flipV="1">
                <a:off x="2770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5" name="Line 1780"/>
              <p:cNvSpPr>
                <a:spLocks noChangeShapeType="1"/>
              </p:cNvSpPr>
              <p:nvPr/>
            </p:nvSpPr>
            <p:spPr bwMode="auto">
              <a:xfrm flipV="1">
                <a:off x="2770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Line 1781"/>
              <p:cNvSpPr>
                <a:spLocks noChangeShapeType="1"/>
              </p:cNvSpPr>
              <p:nvPr/>
            </p:nvSpPr>
            <p:spPr bwMode="auto">
              <a:xfrm flipV="1">
                <a:off x="2770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7" name="Line 1782"/>
              <p:cNvSpPr>
                <a:spLocks noChangeShapeType="1"/>
              </p:cNvSpPr>
              <p:nvPr/>
            </p:nvSpPr>
            <p:spPr bwMode="auto">
              <a:xfrm flipV="1">
                <a:off x="2770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8" name="Line 1783"/>
              <p:cNvSpPr>
                <a:spLocks noChangeShapeType="1"/>
              </p:cNvSpPr>
              <p:nvPr/>
            </p:nvSpPr>
            <p:spPr bwMode="auto">
              <a:xfrm flipV="1">
                <a:off x="2770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9" name="Line 1784"/>
              <p:cNvSpPr>
                <a:spLocks noChangeShapeType="1"/>
              </p:cNvSpPr>
              <p:nvPr/>
            </p:nvSpPr>
            <p:spPr bwMode="auto">
              <a:xfrm flipV="1">
                <a:off x="2770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0" name="Line 1785"/>
              <p:cNvSpPr>
                <a:spLocks noChangeShapeType="1"/>
              </p:cNvSpPr>
              <p:nvPr/>
            </p:nvSpPr>
            <p:spPr bwMode="auto">
              <a:xfrm flipV="1">
                <a:off x="2770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1" name="Line 1786"/>
              <p:cNvSpPr>
                <a:spLocks noChangeShapeType="1"/>
              </p:cNvSpPr>
              <p:nvPr/>
            </p:nvSpPr>
            <p:spPr bwMode="auto">
              <a:xfrm flipV="1">
                <a:off x="2770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2" name="Line 1787"/>
              <p:cNvSpPr>
                <a:spLocks noChangeShapeType="1"/>
              </p:cNvSpPr>
              <p:nvPr/>
            </p:nvSpPr>
            <p:spPr bwMode="auto">
              <a:xfrm flipV="1">
                <a:off x="2770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3" name="Line 1788"/>
              <p:cNvSpPr>
                <a:spLocks noChangeShapeType="1"/>
              </p:cNvSpPr>
              <p:nvPr/>
            </p:nvSpPr>
            <p:spPr bwMode="auto">
              <a:xfrm flipV="1">
                <a:off x="2770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4" name="Line 1789"/>
              <p:cNvSpPr>
                <a:spLocks noChangeShapeType="1"/>
              </p:cNvSpPr>
              <p:nvPr/>
            </p:nvSpPr>
            <p:spPr bwMode="auto">
              <a:xfrm flipV="1">
                <a:off x="2770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5" name="Line 1790"/>
              <p:cNvSpPr>
                <a:spLocks noChangeShapeType="1"/>
              </p:cNvSpPr>
              <p:nvPr/>
            </p:nvSpPr>
            <p:spPr bwMode="auto">
              <a:xfrm flipV="1">
                <a:off x="2770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6" name="Line 1791"/>
              <p:cNvSpPr>
                <a:spLocks noChangeShapeType="1"/>
              </p:cNvSpPr>
              <p:nvPr/>
            </p:nvSpPr>
            <p:spPr bwMode="auto">
              <a:xfrm flipV="1">
                <a:off x="2770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Line 1792"/>
              <p:cNvSpPr>
                <a:spLocks noChangeShapeType="1"/>
              </p:cNvSpPr>
              <p:nvPr/>
            </p:nvSpPr>
            <p:spPr bwMode="auto">
              <a:xfrm flipV="1">
                <a:off x="2770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8" name="Line 1793"/>
              <p:cNvSpPr>
                <a:spLocks noChangeShapeType="1"/>
              </p:cNvSpPr>
              <p:nvPr/>
            </p:nvSpPr>
            <p:spPr bwMode="auto">
              <a:xfrm flipV="1">
                <a:off x="2770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9" name="Line 1794"/>
              <p:cNvSpPr>
                <a:spLocks noChangeShapeType="1"/>
              </p:cNvSpPr>
              <p:nvPr/>
            </p:nvSpPr>
            <p:spPr bwMode="auto">
              <a:xfrm flipV="1">
                <a:off x="2770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0" name="Line 1795"/>
              <p:cNvSpPr>
                <a:spLocks noChangeShapeType="1"/>
              </p:cNvSpPr>
              <p:nvPr/>
            </p:nvSpPr>
            <p:spPr bwMode="auto">
              <a:xfrm flipV="1">
                <a:off x="2770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1" name="Line 1796"/>
              <p:cNvSpPr>
                <a:spLocks noChangeShapeType="1"/>
              </p:cNvSpPr>
              <p:nvPr/>
            </p:nvSpPr>
            <p:spPr bwMode="auto">
              <a:xfrm flipV="1">
                <a:off x="2770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2" name="Line 1797"/>
              <p:cNvSpPr>
                <a:spLocks noChangeShapeType="1"/>
              </p:cNvSpPr>
              <p:nvPr/>
            </p:nvSpPr>
            <p:spPr bwMode="auto">
              <a:xfrm flipV="1">
                <a:off x="2770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3" name="Line 1798"/>
              <p:cNvSpPr>
                <a:spLocks noChangeShapeType="1"/>
              </p:cNvSpPr>
              <p:nvPr/>
            </p:nvSpPr>
            <p:spPr bwMode="auto">
              <a:xfrm flipV="1">
                <a:off x="2770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Line 1799"/>
              <p:cNvSpPr>
                <a:spLocks noChangeShapeType="1"/>
              </p:cNvSpPr>
              <p:nvPr/>
            </p:nvSpPr>
            <p:spPr bwMode="auto">
              <a:xfrm flipV="1">
                <a:off x="2770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5" name="Line 1800"/>
              <p:cNvSpPr>
                <a:spLocks noChangeShapeType="1"/>
              </p:cNvSpPr>
              <p:nvPr/>
            </p:nvSpPr>
            <p:spPr bwMode="auto">
              <a:xfrm flipV="1">
                <a:off x="2770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6" name="Line 1801"/>
              <p:cNvSpPr>
                <a:spLocks noChangeShapeType="1"/>
              </p:cNvSpPr>
              <p:nvPr/>
            </p:nvSpPr>
            <p:spPr bwMode="auto">
              <a:xfrm flipV="1">
                <a:off x="2770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7" name="Line 1802"/>
              <p:cNvSpPr>
                <a:spLocks noChangeShapeType="1"/>
              </p:cNvSpPr>
              <p:nvPr/>
            </p:nvSpPr>
            <p:spPr bwMode="auto">
              <a:xfrm flipV="1">
                <a:off x="2770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8" name="Line 1803"/>
              <p:cNvSpPr>
                <a:spLocks noChangeShapeType="1"/>
              </p:cNvSpPr>
              <p:nvPr/>
            </p:nvSpPr>
            <p:spPr bwMode="auto">
              <a:xfrm flipV="1">
                <a:off x="2770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9" name="Line 1804"/>
              <p:cNvSpPr>
                <a:spLocks noChangeShapeType="1"/>
              </p:cNvSpPr>
              <p:nvPr/>
            </p:nvSpPr>
            <p:spPr bwMode="auto">
              <a:xfrm flipV="1">
                <a:off x="2770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0" name="Line 1805"/>
              <p:cNvSpPr>
                <a:spLocks noChangeShapeType="1"/>
              </p:cNvSpPr>
              <p:nvPr/>
            </p:nvSpPr>
            <p:spPr bwMode="auto">
              <a:xfrm flipV="1">
                <a:off x="2770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1" name="Line 1806"/>
              <p:cNvSpPr>
                <a:spLocks noChangeShapeType="1"/>
              </p:cNvSpPr>
              <p:nvPr/>
            </p:nvSpPr>
            <p:spPr bwMode="auto">
              <a:xfrm flipV="1">
                <a:off x="2770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2" name="Line 1807"/>
              <p:cNvSpPr>
                <a:spLocks noChangeShapeType="1"/>
              </p:cNvSpPr>
              <p:nvPr/>
            </p:nvSpPr>
            <p:spPr bwMode="auto">
              <a:xfrm flipV="1">
                <a:off x="2770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3" name="Line 1808"/>
              <p:cNvSpPr>
                <a:spLocks noChangeShapeType="1"/>
              </p:cNvSpPr>
              <p:nvPr/>
            </p:nvSpPr>
            <p:spPr bwMode="auto">
              <a:xfrm flipV="1">
                <a:off x="2770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4" name="Line 1809"/>
              <p:cNvSpPr>
                <a:spLocks noChangeShapeType="1"/>
              </p:cNvSpPr>
              <p:nvPr/>
            </p:nvSpPr>
            <p:spPr bwMode="auto">
              <a:xfrm flipV="1">
                <a:off x="2770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5" name="Line 1810"/>
              <p:cNvSpPr>
                <a:spLocks noChangeShapeType="1"/>
              </p:cNvSpPr>
              <p:nvPr/>
            </p:nvSpPr>
            <p:spPr bwMode="auto">
              <a:xfrm flipV="1">
                <a:off x="2770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6" name="Line 1811"/>
              <p:cNvSpPr>
                <a:spLocks noChangeShapeType="1"/>
              </p:cNvSpPr>
              <p:nvPr/>
            </p:nvSpPr>
            <p:spPr bwMode="auto">
              <a:xfrm flipV="1">
                <a:off x="2770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7" name="Line 1812"/>
              <p:cNvSpPr>
                <a:spLocks noChangeShapeType="1"/>
              </p:cNvSpPr>
              <p:nvPr/>
            </p:nvSpPr>
            <p:spPr bwMode="auto">
              <a:xfrm flipV="1">
                <a:off x="2770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Group 2014"/>
            <p:cNvGrpSpPr>
              <a:grpSpLocks/>
            </p:cNvGrpSpPr>
            <p:nvPr/>
          </p:nvGrpSpPr>
          <p:grpSpPr bwMode="auto">
            <a:xfrm>
              <a:off x="2657" y="1068"/>
              <a:ext cx="752" cy="2458"/>
              <a:chOff x="2657" y="1068"/>
              <a:chExt cx="752" cy="2458"/>
            </a:xfrm>
          </p:grpSpPr>
          <p:sp>
            <p:nvSpPr>
              <p:cNvPr id="748" name="Line 1814"/>
              <p:cNvSpPr>
                <a:spLocks noChangeShapeType="1"/>
              </p:cNvSpPr>
              <p:nvPr/>
            </p:nvSpPr>
            <p:spPr bwMode="auto">
              <a:xfrm flipV="1">
                <a:off x="2770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9" name="Line 1815"/>
              <p:cNvSpPr>
                <a:spLocks noChangeShapeType="1"/>
              </p:cNvSpPr>
              <p:nvPr/>
            </p:nvSpPr>
            <p:spPr bwMode="auto">
              <a:xfrm flipV="1">
                <a:off x="2770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Line 1816"/>
              <p:cNvSpPr>
                <a:spLocks noChangeShapeType="1"/>
              </p:cNvSpPr>
              <p:nvPr/>
            </p:nvSpPr>
            <p:spPr bwMode="auto">
              <a:xfrm flipV="1">
                <a:off x="2770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Line 1817"/>
              <p:cNvSpPr>
                <a:spLocks noChangeShapeType="1"/>
              </p:cNvSpPr>
              <p:nvPr/>
            </p:nvSpPr>
            <p:spPr bwMode="auto">
              <a:xfrm flipV="1">
                <a:off x="2770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Line 1818"/>
              <p:cNvSpPr>
                <a:spLocks noChangeShapeType="1"/>
              </p:cNvSpPr>
              <p:nvPr/>
            </p:nvSpPr>
            <p:spPr bwMode="auto">
              <a:xfrm flipV="1">
                <a:off x="2770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Line 1819"/>
              <p:cNvSpPr>
                <a:spLocks noChangeShapeType="1"/>
              </p:cNvSpPr>
              <p:nvPr/>
            </p:nvSpPr>
            <p:spPr bwMode="auto">
              <a:xfrm flipV="1">
                <a:off x="2770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Line 1820"/>
              <p:cNvSpPr>
                <a:spLocks noChangeShapeType="1"/>
              </p:cNvSpPr>
              <p:nvPr/>
            </p:nvSpPr>
            <p:spPr bwMode="auto">
              <a:xfrm flipV="1">
                <a:off x="2770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Line 1821"/>
              <p:cNvSpPr>
                <a:spLocks noChangeShapeType="1"/>
              </p:cNvSpPr>
              <p:nvPr/>
            </p:nvSpPr>
            <p:spPr bwMode="auto">
              <a:xfrm flipV="1">
                <a:off x="2770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Line 1822"/>
              <p:cNvSpPr>
                <a:spLocks noChangeShapeType="1"/>
              </p:cNvSpPr>
              <p:nvPr/>
            </p:nvSpPr>
            <p:spPr bwMode="auto">
              <a:xfrm flipV="1">
                <a:off x="2770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Line 1823"/>
              <p:cNvSpPr>
                <a:spLocks noChangeShapeType="1"/>
              </p:cNvSpPr>
              <p:nvPr/>
            </p:nvSpPr>
            <p:spPr bwMode="auto">
              <a:xfrm flipV="1">
                <a:off x="2770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Line 1824"/>
              <p:cNvSpPr>
                <a:spLocks noChangeShapeType="1"/>
              </p:cNvSpPr>
              <p:nvPr/>
            </p:nvSpPr>
            <p:spPr bwMode="auto">
              <a:xfrm flipV="1">
                <a:off x="2770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Line 1825"/>
              <p:cNvSpPr>
                <a:spLocks noChangeShapeType="1"/>
              </p:cNvSpPr>
              <p:nvPr/>
            </p:nvSpPr>
            <p:spPr bwMode="auto">
              <a:xfrm flipV="1">
                <a:off x="2770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Line 1826"/>
              <p:cNvSpPr>
                <a:spLocks noChangeShapeType="1"/>
              </p:cNvSpPr>
              <p:nvPr/>
            </p:nvSpPr>
            <p:spPr bwMode="auto">
              <a:xfrm flipV="1">
                <a:off x="2770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Line 1827"/>
              <p:cNvSpPr>
                <a:spLocks noChangeShapeType="1"/>
              </p:cNvSpPr>
              <p:nvPr/>
            </p:nvSpPr>
            <p:spPr bwMode="auto">
              <a:xfrm flipV="1">
                <a:off x="2770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Line 1828"/>
              <p:cNvSpPr>
                <a:spLocks noChangeShapeType="1"/>
              </p:cNvSpPr>
              <p:nvPr/>
            </p:nvSpPr>
            <p:spPr bwMode="auto">
              <a:xfrm flipV="1">
                <a:off x="2770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Line 1829"/>
              <p:cNvSpPr>
                <a:spLocks noChangeShapeType="1"/>
              </p:cNvSpPr>
              <p:nvPr/>
            </p:nvSpPr>
            <p:spPr bwMode="auto">
              <a:xfrm flipV="1">
                <a:off x="2770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Line 1830"/>
              <p:cNvSpPr>
                <a:spLocks noChangeShapeType="1"/>
              </p:cNvSpPr>
              <p:nvPr/>
            </p:nvSpPr>
            <p:spPr bwMode="auto">
              <a:xfrm flipV="1">
                <a:off x="2770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Line 1831"/>
              <p:cNvSpPr>
                <a:spLocks noChangeShapeType="1"/>
              </p:cNvSpPr>
              <p:nvPr/>
            </p:nvSpPr>
            <p:spPr bwMode="auto">
              <a:xfrm flipV="1">
                <a:off x="2770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Line 1832"/>
              <p:cNvSpPr>
                <a:spLocks noChangeShapeType="1"/>
              </p:cNvSpPr>
              <p:nvPr/>
            </p:nvSpPr>
            <p:spPr bwMode="auto">
              <a:xfrm flipV="1">
                <a:off x="2770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Line 1833"/>
              <p:cNvSpPr>
                <a:spLocks noChangeShapeType="1"/>
              </p:cNvSpPr>
              <p:nvPr/>
            </p:nvSpPr>
            <p:spPr bwMode="auto">
              <a:xfrm flipV="1">
                <a:off x="2770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Line 1834"/>
              <p:cNvSpPr>
                <a:spLocks noChangeShapeType="1"/>
              </p:cNvSpPr>
              <p:nvPr/>
            </p:nvSpPr>
            <p:spPr bwMode="auto">
              <a:xfrm flipV="1">
                <a:off x="2770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Line 1835"/>
              <p:cNvSpPr>
                <a:spLocks noChangeShapeType="1"/>
              </p:cNvSpPr>
              <p:nvPr/>
            </p:nvSpPr>
            <p:spPr bwMode="auto">
              <a:xfrm flipV="1">
                <a:off x="2770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Line 1836"/>
              <p:cNvSpPr>
                <a:spLocks noChangeShapeType="1"/>
              </p:cNvSpPr>
              <p:nvPr/>
            </p:nvSpPr>
            <p:spPr bwMode="auto">
              <a:xfrm flipV="1">
                <a:off x="2770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Line 1837"/>
              <p:cNvSpPr>
                <a:spLocks noChangeShapeType="1"/>
              </p:cNvSpPr>
              <p:nvPr/>
            </p:nvSpPr>
            <p:spPr bwMode="auto">
              <a:xfrm flipV="1">
                <a:off x="2770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Line 1838"/>
              <p:cNvSpPr>
                <a:spLocks noChangeShapeType="1"/>
              </p:cNvSpPr>
              <p:nvPr/>
            </p:nvSpPr>
            <p:spPr bwMode="auto">
              <a:xfrm flipV="1">
                <a:off x="2770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Line 1839"/>
              <p:cNvSpPr>
                <a:spLocks noChangeShapeType="1"/>
              </p:cNvSpPr>
              <p:nvPr/>
            </p:nvSpPr>
            <p:spPr bwMode="auto">
              <a:xfrm flipV="1">
                <a:off x="2770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Line 1840"/>
              <p:cNvSpPr>
                <a:spLocks noChangeShapeType="1"/>
              </p:cNvSpPr>
              <p:nvPr/>
            </p:nvSpPr>
            <p:spPr bwMode="auto">
              <a:xfrm flipV="1">
                <a:off x="2770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Line 1841"/>
              <p:cNvSpPr>
                <a:spLocks noChangeShapeType="1"/>
              </p:cNvSpPr>
              <p:nvPr/>
            </p:nvSpPr>
            <p:spPr bwMode="auto">
              <a:xfrm flipV="1">
                <a:off x="2770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Line 1842"/>
              <p:cNvSpPr>
                <a:spLocks noChangeShapeType="1"/>
              </p:cNvSpPr>
              <p:nvPr/>
            </p:nvSpPr>
            <p:spPr bwMode="auto">
              <a:xfrm flipV="1">
                <a:off x="2770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Line 1843"/>
              <p:cNvSpPr>
                <a:spLocks noChangeShapeType="1"/>
              </p:cNvSpPr>
              <p:nvPr/>
            </p:nvSpPr>
            <p:spPr bwMode="auto">
              <a:xfrm flipV="1">
                <a:off x="2770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Line 1844"/>
              <p:cNvSpPr>
                <a:spLocks noChangeShapeType="1"/>
              </p:cNvSpPr>
              <p:nvPr/>
            </p:nvSpPr>
            <p:spPr bwMode="auto">
              <a:xfrm flipV="1">
                <a:off x="2770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Line 1845"/>
              <p:cNvSpPr>
                <a:spLocks noChangeShapeType="1"/>
              </p:cNvSpPr>
              <p:nvPr/>
            </p:nvSpPr>
            <p:spPr bwMode="auto">
              <a:xfrm flipV="1">
                <a:off x="2770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Line 1846"/>
              <p:cNvSpPr>
                <a:spLocks noChangeShapeType="1"/>
              </p:cNvSpPr>
              <p:nvPr/>
            </p:nvSpPr>
            <p:spPr bwMode="auto">
              <a:xfrm flipV="1">
                <a:off x="2770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Line 1847"/>
              <p:cNvSpPr>
                <a:spLocks noChangeShapeType="1"/>
              </p:cNvSpPr>
              <p:nvPr/>
            </p:nvSpPr>
            <p:spPr bwMode="auto">
              <a:xfrm flipV="1">
                <a:off x="2770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Line 1848"/>
              <p:cNvSpPr>
                <a:spLocks noChangeShapeType="1"/>
              </p:cNvSpPr>
              <p:nvPr/>
            </p:nvSpPr>
            <p:spPr bwMode="auto">
              <a:xfrm flipV="1">
                <a:off x="2770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Line 1849"/>
              <p:cNvSpPr>
                <a:spLocks noChangeShapeType="1"/>
              </p:cNvSpPr>
              <p:nvPr/>
            </p:nvSpPr>
            <p:spPr bwMode="auto">
              <a:xfrm flipV="1">
                <a:off x="2770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Line 1850"/>
              <p:cNvSpPr>
                <a:spLocks noChangeShapeType="1"/>
              </p:cNvSpPr>
              <p:nvPr/>
            </p:nvSpPr>
            <p:spPr bwMode="auto">
              <a:xfrm flipV="1">
                <a:off x="2770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Line 1851"/>
              <p:cNvSpPr>
                <a:spLocks noChangeShapeType="1"/>
              </p:cNvSpPr>
              <p:nvPr/>
            </p:nvSpPr>
            <p:spPr bwMode="auto">
              <a:xfrm>
                <a:off x="2770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Rectangle 1852"/>
              <p:cNvSpPr>
                <a:spLocks noChangeArrowheads="1"/>
              </p:cNvSpPr>
              <p:nvPr/>
            </p:nvSpPr>
            <p:spPr bwMode="auto">
              <a:xfrm>
                <a:off x="2657" y="3482"/>
                <a:ext cx="37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1853"/>
              <p:cNvSpPr>
                <a:spLocks noEditPoints="1"/>
              </p:cNvSpPr>
              <p:nvPr/>
            </p:nvSpPr>
            <p:spPr bwMode="auto">
              <a:xfrm>
                <a:off x="2704" y="3426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0 w 64"/>
                  <a:gd name="T3" fmla="*/ 34 h 100"/>
                  <a:gd name="T4" fmla="*/ 3 w 64"/>
                  <a:gd name="T5" fmla="*/ 22 h 100"/>
                  <a:gd name="T6" fmla="*/ 7 w 64"/>
                  <a:gd name="T7" fmla="*/ 15 h 100"/>
                  <a:gd name="T8" fmla="*/ 10 w 64"/>
                  <a:gd name="T9" fmla="*/ 9 h 100"/>
                  <a:gd name="T10" fmla="*/ 14 w 64"/>
                  <a:gd name="T11" fmla="*/ 5 h 100"/>
                  <a:gd name="T12" fmla="*/ 19 w 64"/>
                  <a:gd name="T13" fmla="*/ 3 h 100"/>
                  <a:gd name="T14" fmla="*/ 25 w 64"/>
                  <a:gd name="T15" fmla="*/ 0 h 100"/>
                  <a:gd name="T16" fmla="*/ 32 w 64"/>
                  <a:gd name="T17" fmla="*/ 0 h 100"/>
                  <a:gd name="T18" fmla="*/ 39 w 64"/>
                  <a:gd name="T19" fmla="*/ 0 h 100"/>
                  <a:gd name="T20" fmla="*/ 46 w 64"/>
                  <a:gd name="T21" fmla="*/ 3 h 100"/>
                  <a:gd name="T22" fmla="*/ 50 w 64"/>
                  <a:gd name="T23" fmla="*/ 5 h 100"/>
                  <a:gd name="T24" fmla="*/ 54 w 64"/>
                  <a:gd name="T25" fmla="*/ 9 h 100"/>
                  <a:gd name="T26" fmla="*/ 56 w 64"/>
                  <a:gd name="T27" fmla="*/ 12 h 100"/>
                  <a:gd name="T28" fmla="*/ 59 w 64"/>
                  <a:gd name="T29" fmla="*/ 19 h 100"/>
                  <a:gd name="T30" fmla="*/ 61 w 64"/>
                  <a:gd name="T31" fmla="*/ 27 h 100"/>
                  <a:gd name="T32" fmla="*/ 64 w 64"/>
                  <a:gd name="T33" fmla="*/ 37 h 100"/>
                  <a:gd name="T34" fmla="*/ 64 w 64"/>
                  <a:gd name="T35" fmla="*/ 50 h 100"/>
                  <a:gd name="T36" fmla="*/ 63 w 64"/>
                  <a:gd name="T37" fmla="*/ 65 h 100"/>
                  <a:gd name="T38" fmla="*/ 60 w 64"/>
                  <a:gd name="T39" fmla="*/ 78 h 100"/>
                  <a:gd name="T40" fmla="*/ 58 w 64"/>
                  <a:gd name="T41" fmla="*/ 85 h 100"/>
                  <a:gd name="T42" fmla="*/ 54 w 64"/>
                  <a:gd name="T43" fmla="*/ 90 h 100"/>
                  <a:gd name="T44" fmla="*/ 50 w 64"/>
                  <a:gd name="T45" fmla="*/ 94 h 100"/>
                  <a:gd name="T46" fmla="*/ 45 w 64"/>
                  <a:gd name="T47" fmla="*/ 98 h 100"/>
                  <a:gd name="T48" fmla="*/ 39 w 64"/>
                  <a:gd name="T49" fmla="*/ 99 h 100"/>
                  <a:gd name="T50" fmla="*/ 32 w 64"/>
                  <a:gd name="T51" fmla="*/ 100 h 100"/>
                  <a:gd name="T52" fmla="*/ 19 w 64"/>
                  <a:gd name="T53" fmla="*/ 98 h 100"/>
                  <a:gd name="T54" fmla="*/ 9 w 64"/>
                  <a:gd name="T55" fmla="*/ 90 h 100"/>
                  <a:gd name="T56" fmla="*/ 4 w 64"/>
                  <a:gd name="T57" fmla="*/ 80 h 100"/>
                  <a:gd name="T58" fmla="*/ 0 w 64"/>
                  <a:gd name="T59" fmla="*/ 66 h 100"/>
                  <a:gd name="T60" fmla="*/ 0 w 64"/>
                  <a:gd name="T61" fmla="*/ 50 h 100"/>
                  <a:gd name="T62" fmla="*/ 13 w 64"/>
                  <a:gd name="T63" fmla="*/ 50 h 100"/>
                  <a:gd name="T64" fmla="*/ 13 w 64"/>
                  <a:gd name="T65" fmla="*/ 64 h 100"/>
                  <a:gd name="T66" fmla="*/ 15 w 64"/>
                  <a:gd name="T67" fmla="*/ 74 h 100"/>
                  <a:gd name="T68" fmla="*/ 18 w 64"/>
                  <a:gd name="T69" fmla="*/ 81 h 100"/>
                  <a:gd name="T70" fmla="*/ 23 w 64"/>
                  <a:gd name="T71" fmla="*/ 85 h 100"/>
                  <a:gd name="T72" fmla="*/ 27 w 64"/>
                  <a:gd name="T73" fmla="*/ 88 h 100"/>
                  <a:gd name="T74" fmla="*/ 32 w 64"/>
                  <a:gd name="T75" fmla="*/ 89 h 100"/>
                  <a:gd name="T76" fmla="*/ 37 w 64"/>
                  <a:gd name="T77" fmla="*/ 88 h 100"/>
                  <a:gd name="T78" fmla="*/ 42 w 64"/>
                  <a:gd name="T79" fmla="*/ 85 h 100"/>
                  <a:gd name="T80" fmla="*/ 45 w 64"/>
                  <a:gd name="T81" fmla="*/ 81 h 100"/>
                  <a:gd name="T82" fmla="*/ 49 w 64"/>
                  <a:gd name="T83" fmla="*/ 74 h 100"/>
                  <a:gd name="T84" fmla="*/ 50 w 64"/>
                  <a:gd name="T85" fmla="*/ 64 h 100"/>
                  <a:gd name="T86" fmla="*/ 51 w 64"/>
                  <a:gd name="T87" fmla="*/ 50 h 100"/>
                  <a:gd name="T88" fmla="*/ 50 w 64"/>
                  <a:gd name="T89" fmla="*/ 37 h 100"/>
                  <a:gd name="T90" fmla="*/ 49 w 64"/>
                  <a:gd name="T91" fmla="*/ 25 h 100"/>
                  <a:gd name="T92" fmla="*/ 45 w 64"/>
                  <a:gd name="T93" fmla="*/ 19 h 100"/>
                  <a:gd name="T94" fmla="*/ 42 w 64"/>
                  <a:gd name="T95" fmla="*/ 14 h 100"/>
                  <a:gd name="T96" fmla="*/ 38 w 64"/>
                  <a:gd name="T97" fmla="*/ 12 h 100"/>
                  <a:gd name="T98" fmla="*/ 32 w 64"/>
                  <a:gd name="T99" fmla="*/ 12 h 100"/>
                  <a:gd name="T100" fmla="*/ 27 w 64"/>
                  <a:gd name="T101" fmla="*/ 12 h 100"/>
                  <a:gd name="T102" fmla="*/ 23 w 64"/>
                  <a:gd name="T103" fmla="*/ 14 h 100"/>
                  <a:gd name="T104" fmla="*/ 18 w 64"/>
                  <a:gd name="T105" fmla="*/ 18 h 100"/>
                  <a:gd name="T106" fmla="*/ 15 w 64"/>
                  <a:gd name="T107" fmla="*/ 25 h 100"/>
                  <a:gd name="T108" fmla="*/ 13 w 64"/>
                  <a:gd name="T109" fmla="*/ 37 h 100"/>
                  <a:gd name="T110" fmla="*/ 13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0" y="34"/>
                    </a:lnTo>
                    <a:lnTo>
                      <a:pt x="3" y="22"/>
                    </a:lnTo>
                    <a:lnTo>
                      <a:pt x="7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59" y="19"/>
                    </a:lnTo>
                    <a:lnTo>
                      <a:pt x="61" y="27"/>
                    </a:lnTo>
                    <a:lnTo>
                      <a:pt x="64" y="37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0" y="78"/>
                    </a:lnTo>
                    <a:lnTo>
                      <a:pt x="58" y="85"/>
                    </a:lnTo>
                    <a:lnTo>
                      <a:pt x="54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2" y="100"/>
                    </a:lnTo>
                    <a:lnTo>
                      <a:pt x="19" y="98"/>
                    </a:lnTo>
                    <a:lnTo>
                      <a:pt x="9" y="90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0" y="50"/>
                    </a:lnTo>
                    <a:close/>
                    <a:moveTo>
                      <a:pt x="13" y="50"/>
                    </a:moveTo>
                    <a:lnTo>
                      <a:pt x="13" y="64"/>
                    </a:lnTo>
                    <a:lnTo>
                      <a:pt x="15" y="74"/>
                    </a:lnTo>
                    <a:lnTo>
                      <a:pt x="18" y="81"/>
                    </a:lnTo>
                    <a:lnTo>
                      <a:pt x="23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5" y="81"/>
                    </a:lnTo>
                    <a:lnTo>
                      <a:pt x="49" y="74"/>
                    </a:lnTo>
                    <a:lnTo>
                      <a:pt x="50" y="64"/>
                    </a:lnTo>
                    <a:lnTo>
                      <a:pt x="51" y="50"/>
                    </a:lnTo>
                    <a:lnTo>
                      <a:pt x="50" y="37"/>
                    </a:lnTo>
                    <a:lnTo>
                      <a:pt x="49" y="25"/>
                    </a:lnTo>
                    <a:lnTo>
                      <a:pt x="45" y="19"/>
                    </a:lnTo>
                    <a:lnTo>
                      <a:pt x="42" y="14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5" y="25"/>
                    </a:lnTo>
                    <a:lnTo>
                      <a:pt x="13" y="37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Rectangle 1854"/>
              <p:cNvSpPr>
                <a:spLocks noChangeArrowheads="1"/>
              </p:cNvSpPr>
              <p:nvPr/>
            </p:nvSpPr>
            <p:spPr bwMode="auto">
              <a:xfrm>
                <a:off x="2787" y="3511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1855"/>
              <p:cNvSpPr>
                <a:spLocks/>
              </p:cNvSpPr>
              <p:nvPr/>
            </p:nvSpPr>
            <p:spPr bwMode="auto">
              <a:xfrm>
                <a:off x="2816" y="3426"/>
                <a:ext cx="65" cy="99"/>
              </a:xfrm>
              <a:custGeom>
                <a:avLst/>
                <a:gdLst>
                  <a:gd name="T0" fmla="*/ 65 w 65"/>
                  <a:gd name="T1" fmla="*/ 85 h 99"/>
                  <a:gd name="T2" fmla="*/ 65 w 65"/>
                  <a:gd name="T3" fmla="*/ 99 h 99"/>
                  <a:gd name="T4" fmla="*/ 0 w 65"/>
                  <a:gd name="T5" fmla="*/ 99 h 99"/>
                  <a:gd name="T6" fmla="*/ 0 w 65"/>
                  <a:gd name="T7" fmla="*/ 94 h 99"/>
                  <a:gd name="T8" fmla="*/ 2 w 65"/>
                  <a:gd name="T9" fmla="*/ 90 h 99"/>
                  <a:gd name="T10" fmla="*/ 4 w 65"/>
                  <a:gd name="T11" fmla="*/ 83 h 99"/>
                  <a:gd name="T12" fmla="*/ 9 w 65"/>
                  <a:gd name="T13" fmla="*/ 76 h 99"/>
                  <a:gd name="T14" fmla="*/ 13 w 65"/>
                  <a:gd name="T15" fmla="*/ 71 h 99"/>
                  <a:gd name="T16" fmla="*/ 18 w 65"/>
                  <a:gd name="T17" fmla="*/ 66 h 99"/>
                  <a:gd name="T18" fmla="*/ 24 w 65"/>
                  <a:gd name="T19" fmla="*/ 61 h 99"/>
                  <a:gd name="T20" fmla="*/ 38 w 65"/>
                  <a:gd name="T21" fmla="*/ 50 h 99"/>
                  <a:gd name="T22" fmla="*/ 45 w 65"/>
                  <a:gd name="T23" fmla="*/ 41 h 99"/>
                  <a:gd name="T24" fmla="*/ 48 w 65"/>
                  <a:gd name="T25" fmla="*/ 37 h 99"/>
                  <a:gd name="T26" fmla="*/ 50 w 65"/>
                  <a:gd name="T27" fmla="*/ 32 h 99"/>
                  <a:gd name="T28" fmla="*/ 50 w 65"/>
                  <a:gd name="T29" fmla="*/ 27 h 99"/>
                  <a:gd name="T30" fmla="*/ 50 w 65"/>
                  <a:gd name="T31" fmla="*/ 23 h 99"/>
                  <a:gd name="T32" fmla="*/ 48 w 65"/>
                  <a:gd name="T33" fmla="*/ 19 h 99"/>
                  <a:gd name="T34" fmla="*/ 45 w 65"/>
                  <a:gd name="T35" fmla="*/ 15 h 99"/>
                  <a:gd name="T36" fmla="*/ 42 w 65"/>
                  <a:gd name="T37" fmla="*/ 13 h 99"/>
                  <a:gd name="T38" fmla="*/ 38 w 65"/>
                  <a:gd name="T39" fmla="*/ 12 h 99"/>
                  <a:gd name="T40" fmla="*/ 33 w 65"/>
                  <a:gd name="T41" fmla="*/ 12 h 99"/>
                  <a:gd name="T42" fmla="*/ 28 w 65"/>
                  <a:gd name="T43" fmla="*/ 12 h 99"/>
                  <a:gd name="T44" fmla="*/ 23 w 65"/>
                  <a:gd name="T45" fmla="*/ 13 h 99"/>
                  <a:gd name="T46" fmla="*/ 20 w 65"/>
                  <a:gd name="T47" fmla="*/ 15 h 99"/>
                  <a:gd name="T48" fmla="*/ 17 w 65"/>
                  <a:gd name="T49" fmla="*/ 19 h 99"/>
                  <a:gd name="T50" fmla="*/ 15 w 65"/>
                  <a:gd name="T51" fmla="*/ 24 h 99"/>
                  <a:gd name="T52" fmla="*/ 15 w 65"/>
                  <a:gd name="T53" fmla="*/ 29 h 99"/>
                  <a:gd name="T54" fmla="*/ 2 w 65"/>
                  <a:gd name="T55" fmla="*/ 27 h 99"/>
                  <a:gd name="T56" fmla="*/ 5 w 65"/>
                  <a:gd name="T57" fmla="*/ 15 h 99"/>
                  <a:gd name="T58" fmla="*/ 12 w 65"/>
                  <a:gd name="T59" fmla="*/ 7 h 99"/>
                  <a:gd name="T60" fmla="*/ 20 w 65"/>
                  <a:gd name="T61" fmla="*/ 2 h 99"/>
                  <a:gd name="T62" fmla="*/ 33 w 65"/>
                  <a:gd name="T63" fmla="*/ 0 h 99"/>
                  <a:gd name="T64" fmla="*/ 45 w 65"/>
                  <a:gd name="T65" fmla="*/ 2 h 99"/>
                  <a:gd name="T66" fmla="*/ 55 w 65"/>
                  <a:gd name="T67" fmla="*/ 8 h 99"/>
                  <a:gd name="T68" fmla="*/ 59 w 65"/>
                  <a:gd name="T69" fmla="*/ 12 h 99"/>
                  <a:gd name="T70" fmla="*/ 60 w 65"/>
                  <a:gd name="T71" fmla="*/ 17 h 99"/>
                  <a:gd name="T72" fmla="*/ 63 w 65"/>
                  <a:gd name="T73" fmla="*/ 22 h 99"/>
                  <a:gd name="T74" fmla="*/ 63 w 65"/>
                  <a:gd name="T75" fmla="*/ 27 h 99"/>
                  <a:gd name="T76" fmla="*/ 63 w 65"/>
                  <a:gd name="T77" fmla="*/ 33 h 99"/>
                  <a:gd name="T78" fmla="*/ 60 w 65"/>
                  <a:gd name="T79" fmla="*/ 39 h 99"/>
                  <a:gd name="T80" fmla="*/ 58 w 65"/>
                  <a:gd name="T81" fmla="*/ 44 h 99"/>
                  <a:gd name="T82" fmla="*/ 54 w 65"/>
                  <a:gd name="T83" fmla="*/ 50 h 99"/>
                  <a:gd name="T84" fmla="*/ 50 w 65"/>
                  <a:gd name="T85" fmla="*/ 54 h 99"/>
                  <a:gd name="T86" fmla="*/ 47 w 65"/>
                  <a:gd name="T87" fmla="*/ 58 h 99"/>
                  <a:gd name="T88" fmla="*/ 42 w 65"/>
                  <a:gd name="T89" fmla="*/ 63 h 99"/>
                  <a:gd name="T90" fmla="*/ 37 w 65"/>
                  <a:gd name="T91" fmla="*/ 68 h 99"/>
                  <a:gd name="T92" fmla="*/ 32 w 65"/>
                  <a:gd name="T93" fmla="*/ 71 h 99"/>
                  <a:gd name="T94" fmla="*/ 28 w 65"/>
                  <a:gd name="T95" fmla="*/ 75 h 99"/>
                  <a:gd name="T96" fmla="*/ 24 w 65"/>
                  <a:gd name="T97" fmla="*/ 78 h 99"/>
                  <a:gd name="T98" fmla="*/ 23 w 65"/>
                  <a:gd name="T99" fmla="*/ 79 h 99"/>
                  <a:gd name="T100" fmla="*/ 17 w 65"/>
                  <a:gd name="T101" fmla="*/ 85 h 99"/>
                  <a:gd name="T102" fmla="*/ 65 w 65"/>
                  <a:gd name="T103" fmla="*/ 8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" h="99">
                    <a:moveTo>
                      <a:pt x="65" y="85"/>
                    </a:moveTo>
                    <a:lnTo>
                      <a:pt x="65" y="99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2" y="90"/>
                    </a:lnTo>
                    <a:lnTo>
                      <a:pt x="4" y="83"/>
                    </a:lnTo>
                    <a:lnTo>
                      <a:pt x="9" y="76"/>
                    </a:lnTo>
                    <a:lnTo>
                      <a:pt x="13" y="71"/>
                    </a:lnTo>
                    <a:lnTo>
                      <a:pt x="18" y="66"/>
                    </a:lnTo>
                    <a:lnTo>
                      <a:pt x="24" y="61"/>
                    </a:lnTo>
                    <a:lnTo>
                      <a:pt x="38" y="50"/>
                    </a:lnTo>
                    <a:lnTo>
                      <a:pt x="45" y="41"/>
                    </a:lnTo>
                    <a:lnTo>
                      <a:pt x="48" y="37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50" y="23"/>
                    </a:lnTo>
                    <a:lnTo>
                      <a:pt x="48" y="19"/>
                    </a:lnTo>
                    <a:lnTo>
                      <a:pt x="45" y="15"/>
                    </a:lnTo>
                    <a:lnTo>
                      <a:pt x="42" y="13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8" y="12"/>
                    </a:lnTo>
                    <a:lnTo>
                      <a:pt x="23" y="13"/>
                    </a:lnTo>
                    <a:lnTo>
                      <a:pt x="20" y="15"/>
                    </a:lnTo>
                    <a:lnTo>
                      <a:pt x="17" y="19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2" y="27"/>
                    </a:lnTo>
                    <a:lnTo>
                      <a:pt x="5" y="15"/>
                    </a:lnTo>
                    <a:lnTo>
                      <a:pt x="12" y="7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0" y="17"/>
                    </a:lnTo>
                    <a:lnTo>
                      <a:pt x="63" y="22"/>
                    </a:lnTo>
                    <a:lnTo>
                      <a:pt x="63" y="27"/>
                    </a:lnTo>
                    <a:lnTo>
                      <a:pt x="63" y="33"/>
                    </a:lnTo>
                    <a:lnTo>
                      <a:pt x="60" y="39"/>
                    </a:lnTo>
                    <a:lnTo>
                      <a:pt x="58" y="44"/>
                    </a:lnTo>
                    <a:lnTo>
                      <a:pt x="54" y="50"/>
                    </a:lnTo>
                    <a:lnTo>
                      <a:pt x="50" y="54"/>
                    </a:lnTo>
                    <a:lnTo>
                      <a:pt x="47" y="58"/>
                    </a:lnTo>
                    <a:lnTo>
                      <a:pt x="42" y="63"/>
                    </a:lnTo>
                    <a:lnTo>
                      <a:pt x="37" y="68"/>
                    </a:lnTo>
                    <a:lnTo>
                      <a:pt x="32" y="71"/>
                    </a:lnTo>
                    <a:lnTo>
                      <a:pt x="28" y="75"/>
                    </a:lnTo>
                    <a:lnTo>
                      <a:pt x="24" y="78"/>
                    </a:lnTo>
                    <a:lnTo>
                      <a:pt x="23" y="79"/>
                    </a:lnTo>
                    <a:lnTo>
                      <a:pt x="17" y="85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Line 1856"/>
              <p:cNvSpPr>
                <a:spLocks noChangeShapeType="1"/>
              </p:cNvSpPr>
              <p:nvPr/>
            </p:nvSpPr>
            <p:spPr bwMode="auto">
              <a:xfrm flipV="1">
                <a:off x="3089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Line 1857"/>
              <p:cNvSpPr>
                <a:spLocks noChangeShapeType="1"/>
              </p:cNvSpPr>
              <p:nvPr/>
            </p:nvSpPr>
            <p:spPr bwMode="auto">
              <a:xfrm flipV="1">
                <a:off x="3089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Line 1858"/>
              <p:cNvSpPr>
                <a:spLocks noChangeShapeType="1"/>
              </p:cNvSpPr>
              <p:nvPr/>
            </p:nvSpPr>
            <p:spPr bwMode="auto">
              <a:xfrm flipV="1">
                <a:off x="3089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Line 1859"/>
              <p:cNvSpPr>
                <a:spLocks noChangeShapeType="1"/>
              </p:cNvSpPr>
              <p:nvPr/>
            </p:nvSpPr>
            <p:spPr bwMode="auto">
              <a:xfrm flipV="1">
                <a:off x="3089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Line 1860"/>
              <p:cNvSpPr>
                <a:spLocks noChangeShapeType="1"/>
              </p:cNvSpPr>
              <p:nvPr/>
            </p:nvSpPr>
            <p:spPr bwMode="auto">
              <a:xfrm flipV="1">
                <a:off x="3089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Line 1861"/>
              <p:cNvSpPr>
                <a:spLocks noChangeShapeType="1"/>
              </p:cNvSpPr>
              <p:nvPr/>
            </p:nvSpPr>
            <p:spPr bwMode="auto">
              <a:xfrm flipV="1">
                <a:off x="3089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Line 1862"/>
              <p:cNvSpPr>
                <a:spLocks noChangeShapeType="1"/>
              </p:cNvSpPr>
              <p:nvPr/>
            </p:nvSpPr>
            <p:spPr bwMode="auto">
              <a:xfrm flipV="1">
                <a:off x="3089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Line 1863"/>
              <p:cNvSpPr>
                <a:spLocks noChangeShapeType="1"/>
              </p:cNvSpPr>
              <p:nvPr/>
            </p:nvSpPr>
            <p:spPr bwMode="auto">
              <a:xfrm flipV="1">
                <a:off x="3089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Line 1864"/>
              <p:cNvSpPr>
                <a:spLocks noChangeShapeType="1"/>
              </p:cNvSpPr>
              <p:nvPr/>
            </p:nvSpPr>
            <p:spPr bwMode="auto">
              <a:xfrm flipV="1">
                <a:off x="3089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Line 1865"/>
              <p:cNvSpPr>
                <a:spLocks noChangeShapeType="1"/>
              </p:cNvSpPr>
              <p:nvPr/>
            </p:nvSpPr>
            <p:spPr bwMode="auto">
              <a:xfrm flipV="1">
                <a:off x="3089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Line 1866"/>
              <p:cNvSpPr>
                <a:spLocks noChangeShapeType="1"/>
              </p:cNvSpPr>
              <p:nvPr/>
            </p:nvSpPr>
            <p:spPr bwMode="auto">
              <a:xfrm flipV="1">
                <a:off x="3089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Line 1867"/>
              <p:cNvSpPr>
                <a:spLocks noChangeShapeType="1"/>
              </p:cNvSpPr>
              <p:nvPr/>
            </p:nvSpPr>
            <p:spPr bwMode="auto">
              <a:xfrm flipV="1">
                <a:off x="3089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Line 1868"/>
              <p:cNvSpPr>
                <a:spLocks noChangeShapeType="1"/>
              </p:cNvSpPr>
              <p:nvPr/>
            </p:nvSpPr>
            <p:spPr bwMode="auto">
              <a:xfrm flipV="1">
                <a:off x="3089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Line 1869"/>
              <p:cNvSpPr>
                <a:spLocks noChangeShapeType="1"/>
              </p:cNvSpPr>
              <p:nvPr/>
            </p:nvSpPr>
            <p:spPr bwMode="auto">
              <a:xfrm flipV="1">
                <a:off x="3089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Line 1870"/>
              <p:cNvSpPr>
                <a:spLocks noChangeShapeType="1"/>
              </p:cNvSpPr>
              <p:nvPr/>
            </p:nvSpPr>
            <p:spPr bwMode="auto">
              <a:xfrm flipV="1">
                <a:off x="3089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Line 1871"/>
              <p:cNvSpPr>
                <a:spLocks noChangeShapeType="1"/>
              </p:cNvSpPr>
              <p:nvPr/>
            </p:nvSpPr>
            <p:spPr bwMode="auto">
              <a:xfrm flipV="1">
                <a:off x="3089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Line 1872"/>
              <p:cNvSpPr>
                <a:spLocks noChangeShapeType="1"/>
              </p:cNvSpPr>
              <p:nvPr/>
            </p:nvSpPr>
            <p:spPr bwMode="auto">
              <a:xfrm flipV="1">
                <a:off x="3089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Line 1873"/>
              <p:cNvSpPr>
                <a:spLocks noChangeShapeType="1"/>
              </p:cNvSpPr>
              <p:nvPr/>
            </p:nvSpPr>
            <p:spPr bwMode="auto">
              <a:xfrm flipV="1">
                <a:off x="3089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Line 1874"/>
              <p:cNvSpPr>
                <a:spLocks noChangeShapeType="1"/>
              </p:cNvSpPr>
              <p:nvPr/>
            </p:nvSpPr>
            <p:spPr bwMode="auto">
              <a:xfrm flipV="1">
                <a:off x="3089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Line 1875"/>
              <p:cNvSpPr>
                <a:spLocks noChangeShapeType="1"/>
              </p:cNvSpPr>
              <p:nvPr/>
            </p:nvSpPr>
            <p:spPr bwMode="auto">
              <a:xfrm flipV="1">
                <a:off x="3089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Line 1876"/>
              <p:cNvSpPr>
                <a:spLocks noChangeShapeType="1"/>
              </p:cNvSpPr>
              <p:nvPr/>
            </p:nvSpPr>
            <p:spPr bwMode="auto">
              <a:xfrm flipV="1">
                <a:off x="3089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Line 1877"/>
              <p:cNvSpPr>
                <a:spLocks noChangeShapeType="1"/>
              </p:cNvSpPr>
              <p:nvPr/>
            </p:nvSpPr>
            <p:spPr bwMode="auto">
              <a:xfrm flipV="1">
                <a:off x="3089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Line 1878"/>
              <p:cNvSpPr>
                <a:spLocks noChangeShapeType="1"/>
              </p:cNvSpPr>
              <p:nvPr/>
            </p:nvSpPr>
            <p:spPr bwMode="auto">
              <a:xfrm flipV="1">
                <a:off x="3089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Line 1879"/>
              <p:cNvSpPr>
                <a:spLocks noChangeShapeType="1"/>
              </p:cNvSpPr>
              <p:nvPr/>
            </p:nvSpPr>
            <p:spPr bwMode="auto">
              <a:xfrm flipV="1">
                <a:off x="3089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Line 1880"/>
              <p:cNvSpPr>
                <a:spLocks noChangeShapeType="1"/>
              </p:cNvSpPr>
              <p:nvPr/>
            </p:nvSpPr>
            <p:spPr bwMode="auto">
              <a:xfrm flipV="1">
                <a:off x="3089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Line 1881"/>
              <p:cNvSpPr>
                <a:spLocks noChangeShapeType="1"/>
              </p:cNvSpPr>
              <p:nvPr/>
            </p:nvSpPr>
            <p:spPr bwMode="auto">
              <a:xfrm flipV="1">
                <a:off x="3089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Line 1882"/>
              <p:cNvSpPr>
                <a:spLocks noChangeShapeType="1"/>
              </p:cNvSpPr>
              <p:nvPr/>
            </p:nvSpPr>
            <p:spPr bwMode="auto">
              <a:xfrm flipV="1">
                <a:off x="3089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Line 1883"/>
              <p:cNvSpPr>
                <a:spLocks noChangeShapeType="1"/>
              </p:cNvSpPr>
              <p:nvPr/>
            </p:nvSpPr>
            <p:spPr bwMode="auto">
              <a:xfrm flipV="1">
                <a:off x="3089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Line 1884"/>
              <p:cNvSpPr>
                <a:spLocks noChangeShapeType="1"/>
              </p:cNvSpPr>
              <p:nvPr/>
            </p:nvSpPr>
            <p:spPr bwMode="auto">
              <a:xfrm flipV="1">
                <a:off x="3089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Line 1885"/>
              <p:cNvSpPr>
                <a:spLocks noChangeShapeType="1"/>
              </p:cNvSpPr>
              <p:nvPr/>
            </p:nvSpPr>
            <p:spPr bwMode="auto">
              <a:xfrm flipV="1">
                <a:off x="3089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Line 1886"/>
              <p:cNvSpPr>
                <a:spLocks noChangeShapeType="1"/>
              </p:cNvSpPr>
              <p:nvPr/>
            </p:nvSpPr>
            <p:spPr bwMode="auto">
              <a:xfrm flipV="1">
                <a:off x="3089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Line 1887"/>
              <p:cNvSpPr>
                <a:spLocks noChangeShapeType="1"/>
              </p:cNvSpPr>
              <p:nvPr/>
            </p:nvSpPr>
            <p:spPr bwMode="auto">
              <a:xfrm flipV="1">
                <a:off x="3089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Line 1888"/>
              <p:cNvSpPr>
                <a:spLocks noChangeShapeType="1"/>
              </p:cNvSpPr>
              <p:nvPr/>
            </p:nvSpPr>
            <p:spPr bwMode="auto">
              <a:xfrm flipV="1">
                <a:off x="3089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Line 1889"/>
              <p:cNvSpPr>
                <a:spLocks noChangeShapeType="1"/>
              </p:cNvSpPr>
              <p:nvPr/>
            </p:nvSpPr>
            <p:spPr bwMode="auto">
              <a:xfrm flipV="1">
                <a:off x="3089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Line 1890"/>
              <p:cNvSpPr>
                <a:spLocks noChangeShapeType="1"/>
              </p:cNvSpPr>
              <p:nvPr/>
            </p:nvSpPr>
            <p:spPr bwMode="auto">
              <a:xfrm flipV="1">
                <a:off x="3089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Line 1891"/>
              <p:cNvSpPr>
                <a:spLocks noChangeShapeType="1"/>
              </p:cNvSpPr>
              <p:nvPr/>
            </p:nvSpPr>
            <p:spPr bwMode="auto">
              <a:xfrm flipV="1">
                <a:off x="3089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Line 1892"/>
              <p:cNvSpPr>
                <a:spLocks noChangeShapeType="1"/>
              </p:cNvSpPr>
              <p:nvPr/>
            </p:nvSpPr>
            <p:spPr bwMode="auto">
              <a:xfrm flipV="1">
                <a:off x="3089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Line 1893"/>
              <p:cNvSpPr>
                <a:spLocks noChangeShapeType="1"/>
              </p:cNvSpPr>
              <p:nvPr/>
            </p:nvSpPr>
            <p:spPr bwMode="auto">
              <a:xfrm flipV="1">
                <a:off x="3089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Line 1894"/>
              <p:cNvSpPr>
                <a:spLocks noChangeShapeType="1"/>
              </p:cNvSpPr>
              <p:nvPr/>
            </p:nvSpPr>
            <p:spPr bwMode="auto">
              <a:xfrm flipV="1">
                <a:off x="3089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Line 1895"/>
              <p:cNvSpPr>
                <a:spLocks noChangeShapeType="1"/>
              </p:cNvSpPr>
              <p:nvPr/>
            </p:nvSpPr>
            <p:spPr bwMode="auto">
              <a:xfrm flipV="1">
                <a:off x="3089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Line 1896"/>
              <p:cNvSpPr>
                <a:spLocks noChangeShapeType="1"/>
              </p:cNvSpPr>
              <p:nvPr/>
            </p:nvSpPr>
            <p:spPr bwMode="auto">
              <a:xfrm flipV="1">
                <a:off x="3089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Line 1897"/>
              <p:cNvSpPr>
                <a:spLocks noChangeShapeType="1"/>
              </p:cNvSpPr>
              <p:nvPr/>
            </p:nvSpPr>
            <p:spPr bwMode="auto">
              <a:xfrm flipV="1">
                <a:off x="3089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Line 1898"/>
              <p:cNvSpPr>
                <a:spLocks noChangeShapeType="1"/>
              </p:cNvSpPr>
              <p:nvPr/>
            </p:nvSpPr>
            <p:spPr bwMode="auto">
              <a:xfrm flipV="1">
                <a:off x="3089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Line 1899"/>
              <p:cNvSpPr>
                <a:spLocks noChangeShapeType="1"/>
              </p:cNvSpPr>
              <p:nvPr/>
            </p:nvSpPr>
            <p:spPr bwMode="auto">
              <a:xfrm flipV="1">
                <a:off x="3089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Line 1900"/>
              <p:cNvSpPr>
                <a:spLocks noChangeShapeType="1"/>
              </p:cNvSpPr>
              <p:nvPr/>
            </p:nvSpPr>
            <p:spPr bwMode="auto">
              <a:xfrm flipV="1">
                <a:off x="3089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Line 1901"/>
              <p:cNvSpPr>
                <a:spLocks noChangeShapeType="1"/>
              </p:cNvSpPr>
              <p:nvPr/>
            </p:nvSpPr>
            <p:spPr bwMode="auto">
              <a:xfrm flipV="1">
                <a:off x="3089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Line 1902"/>
              <p:cNvSpPr>
                <a:spLocks noChangeShapeType="1"/>
              </p:cNvSpPr>
              <p:nvPr/>
            </p:nvSpPr>
            <p:spPr bwMode="auto">
              <a:xfrm flipV="1">
                <a:off x="3089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Line 1903"/>
              <p:cNvSpPr>
                <a:spLocks noChangeShapeType="1"/>
              </p:cNvSpPr>
              <p:nvPr/>
            </p:nvSpPr>
            <p:spPr bwMode="auto">
              <a:xfrm flipV="1">
                <a:off x="3089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Line 1904"/>
              <p:cNvSpPr>
                <a:spLocks noChangeShapeType="1"/>
              </p:cNvSpPr>
              <p:nvPr/>
            </p:nvSpPr>
            <p:spPr bwMode="auto">
              <a:xfrm flipV="1">
                <a:off x="3089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Line 1905"/>
              <p:cNvSpPr>
                <a:spLocks noChangeShapeType="1"/>
              </p:cNvSpPr>
              <p:nvPr/>
            </p:nvSpPr>
            <p:spPr bwMode="auto">
              <a:xfrm flipV="1">
                <a:off x="3089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Line 1906"/>
              <p:cNvSpPr>
                <a:spLocks noChangeShapeType="1"/>
              </p:cNvSpPr>
              <p:nvPr/>
            </p:nvSpPr>
            <p:spPr bwMode="auto">
              <a:xfrm flipV="1">
                <a:off x="3089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Line 1907"/>
              <p:cNvSpPr>
                <a:spLocks noChangeShapeType="1"/>
              </p:cNvSpPr>
              <p:nvPr/>
            </p:nvSpPr>
            <p:spPr bwMode="auto">
              <a:xfrm flipV="1">
                <a:off x="3089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Line 1908"/>
              <p:cNvSpPr>
                <a:spLocks noChangeShapeType="1"/>
              </p:cNvSpPr>
              <p:nvPr/>
            </p:nvSpPr>
            <p:spPr bwMode="auto">
              <a:xfrm flipV="1">
                <a:off x="3089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Line 1909"/>
              <p:cNvSpPr>
                <a:spLocks noChangeShapeType="1"/>
              </p:cNvSpPr>
              <p:nvPr/>
            </p:nvSpPr>
            <p:spPr bwMode="auto">
              <a:xfrm flipV="1">
                <a:off x="3089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Line 1910"/>
              <p:cNvSpPr>
                <a:spLocks noChangeShapeType="1"/>
              </p:cNvSpPr>
              <p:nvPr/>
            </p:nvSpPr>
            <p:spPr bwMode="auto">
              <a:xfrm flipV="1">
                <a:off x="3089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Line 1911"/>
              <p:cNvSpPr>
                <a:spLocks noChangeShapeType="1"/>
              </p:cNvSpPr>
              <p:nvPr/>
            </p:nvSpPr>
            <p:spPr bwMode="auto">
              <a:xfrm flipV="1">
                <a:off x="3089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Line 1912"/>
              <p:cNvSpPr>
                <a:spLocks noChangeShapeType="1"/>
              </p:cNvSpPr>
              <p:nvPr/>
            </p:nvSpPr>
            <p:spPr bwMode="auto">
              <a:xfrm flipV="1">
                <a:off x="3089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Line 1913"/>
              <p:cNvSpPr>
                <a:spLocks noChangeShapeType="1"/>
              </p:cNvSpPr>
              <p:nvPr/>
            </p:nvSpPr>
            <p:spPr bwMode="auto">
              <a:xfrm flipV="1">
                <a:off x="3089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Line 1914"/>
              <p:cNvSpPr>
                <a:spLocks noChangeShapeType="1"/>
              </p:cNvSpPr>
              <p:nvPr/>
            </p:nvSpPr>
            <p:spPr bwMode="auto">
              <a:xfrm flipV="1">
                <a:off x="3089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Line 1915"/>
              <p:cNvSpPr>
                <a:spLocks noChangeShapeType="1"/>
              </p:cNvSpPr>
              <p:nvPr/>
            </p:nvSpPr>
            <p:spPr bwMode="auto">
              <a:xfrm flipV="1">
                <a:off x="3089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Line 1916"/>
              <p:cNvSpPr>
                <a:spLocks noChangeShapeType="1"/>
              </p:cNvSpPr>
              <p:nvPr/>
            </p:nvSpPr>
            <p:spPr bwMode="auto">
              <a:xfrm flipV="1">
                <a:off x="3089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Line 1917"/>
              <p:cNvSpPr>
                <a:spLocks noChangeShapeType="1"/>
              </p:cNvSpPr>
              <p:nvPr/>
            </p:nvSpPr>
            <p:spPr bwMode="auto">
              <a:xfrm flipV="1">
                <a:off x="3089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Line 1918"/>
              <p:cNvSpPr>
                <a:spLocks noChangeShapeType="1"/>
              </p:cNvSpPr>
              <p:nvPr/>
            </p:nvSpPr>
            <p:spPr bwMode="auto">
              <a:xfrm flipV="1">
                <a:off x="3089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Line 1919"/>
              <p:cNvSpPr>
                <a:spLocks noChangeShapeType="1"/>
              </p:cNvSpPr>
              <p:nvPr/>
            </p:nvSpPr>
            <p:spPr bwMode="auto">
              <a:xfrm flipV="1">
                <a:off x="3089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Line 1920"/>
              <p:cNvSpPr>
                <a:spLocks noChangeShapeType="1"/>
              </p:cNvSpPr>
              <p:nvPr/>
            </p:nvSpPr>
            <p:spPr bwMode="auto">
              <a:xfrm flipV="1">
                <a:off x="3089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Line 1921"/>
              <p:cNvSpPr>
                <a:spLocks noChangeShapeType="1"/>
              </p:cNvSpPr>
              <p:nvPr/>
            </p:nvSpPr>
            <p:spPr bwMode="auto">
              <a:xfrm flipV="1">
                <a:off x="3089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Line 1922"/>
              <p:cNvSpPr>
                <a:spLocks noChangeShapeType="1"/>
              </p:cNvSpPr>
              <p:nvPr/>
            </p:nvSpPr>
            <p:spPr bwMode="auto">
              <a:xfrm flipV="1">
                <a:off x="3089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Line 1923"/>
              <p:cNvSpPr>
                <a:spLocks noChangeShapeType="1"/>
              </p:cNvSpPr>
              <p:nvPr/>
            </p:nvSpPr>
            <p:spPr bwMode="auto">
              <a:xfrm flipV="1">
                <a:off x="3089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Line 1924"/>
              <p:cNvSpPr>
                <a:spLocks noChangeShapeType="1"/>
              </p:cNvSpPr>
              <p:nvPr/>
            </p:nvSpPr>
            <p:spPr bwMode="auto">
              <a:xfrm flipV="1">
                <a:off x="3089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Line 1925"/>
              <p:cNvSpPr>
                <a:spLocks noChangeShapeType="1"/>
              </p:cNvSpPr>
              <p:nvPr/>
            </p:nvSpPr>
            <p:spPr bwMode="auto">
              <a:xfrm flipV="1">
                <a:off x="3089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Line 1926"/>
              <p:cNvSpPr>
                <a:spLocks noChangeShapeType="1"/>
              </p:cNvSpPr>
              <p:nvPr/>
            </p:nvSpPr>
            <p:spPr bwMode="auto">
              <a:xfrm flipV="1">
                <a:off x="3089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Line 1927"/>
              <p:cNvSpPr>
                <a:spLocks noChangeShapeType="1"/>
              </p:cNvSpPr>
              <p:nvPr/>
            </p:nvSpPr>
            <p:spPr bwMode="auto">
              <a:xfrm flipV="1">
                <a:off x="3089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Line 1928"/>
              <p:cNvSpPr>
                <a:spLocks noChangeShapeType="1"/>
              </p:cNvSpPr>
              <p:nvPr/>
            </p:nvSpPr>
            <p:spPr bwMode="auto">
              <a:xfrm flipV="1">
                <a:off x="3089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Line 1929"/>
              <p:cNvSpPr>
                <a:spLocks noChangeShapeType="1"/>
              </p:cNvSpPr>
              <p:nvPr/>
            </p:nvSpPr>
            <p:spPr bwMode="auto">
              <a:xfrm flipV="1">
                <a:off x="3089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Line 1930"/>
              <p:cNvSpPr>
                <a:spLocks noChangeShapeType="1"/>
              </p:cNvSpPr>
              <p:nvPr/>
            </p:nvSpPr>
            <p:spPr bwMode="auto">
              <a:xfrm flipV="1">
                <a:off x="3089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Line 1931"/>
              <p:cNvSpPr>
                <a:spLocks noChangeShapeType="1"/>
              </p:cNvSpPr>
              <p:nvPr/>
            </p:nvSpPr>
            <p:spPr bwMode="auto">
              <a:xfrm flipV="1">
                <a:off x="3089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Line 1932"/>
              <p:cNvSpPr>
                <a:spLocks noChangeShapeType="1"/>
              </p:cNvSpPr>
              <p:nvPr/>
            </p:nvSpPr>
            <p:spPr bwMode="auto">
              <a:xfrm flipV="1">
                <a:off x="3089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Line 1933"/>
              <p:cNvSpPr>
                <a:spLocks noChangeShapeType="1"/>
              </p:cNvSpPr>
              <p:nvPr/>
            </p:nvSpPr>
            <p:spPr bwMode="auto">
              <a:xfrm flipV="1">
                <a:off x="3089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Line 1934"/>
              <p:cNvSpPr>
                <a:spLocks noChangeShapeType="1"/>
              </p:cNvSpPr>
              <p:nvPr/>
            </p:nvSpPr>
            <p:spPr bwMode="auto">
              <a:xfrm flipV="1">
                <a:off x="3089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Line 1935"/>
              <p:cNvSpPr>
                <a:spLocks noChangeShapeType="1"/>
              </p:cNvSpPr>
              <p:nvPr/>
            </p:nvSpPr>
            <p:spPr bwMode="auto">
              <a:xfrm flipV="1">
                <a:off x="3089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Line 1936"/>
              <p:cNvSpPr>
                <a:spLocks noChangeShapeType="1"/>
              </p:cNvSpPr>
              <p:nvPr/>
            </p:nvSpPr>
            <p:spPr bwMode="auto">
              <a:xfrm flipV="1">
                <a:off x="3089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Line 1937"/>
              <p:cNvSpPr>
                <a:spLocks noChangeShapeType="1"/>
              </p:cNvSpPr>
              <p:nvPr/>
            </p:nvSpPr>
            <p:spPr bwMode="auto">
              <a:xfrm flipV="1">
                <a:off x="3089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Line 1938"/>
              <p:cNvSpPr>
                <a:spLocks noChangeShapeType="1"/>
              </p:cNvSpPr>
              <p:nvPr/>
            </p:nvSpPr>
            <p:spPr bwMode="auto">
              <a:xfrm flipV="1">
                <a:off x="3089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Line 1939"/>
              <p:cNvSpPr>
                <a:spLocks noChangeShapeType="1"/>
              </p:cNvSpPr>
              <p:nvPr/>
            </p:nvSpPr>
            <p:spPr bwMode="auto">
              <a:xfrm flipV="1">
                <a:off x="3089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Line 1940"/>
              <p:cNvSpPr>
                <a:spLocks noChangeShapeType="1"/>
              </p:cNvSpPr>
              <p:nvPr/>
            </p:nvSpPr>
            <p:spPr bwMode="auto">
              <a:xfrm flipV="1">
                <a:off x="3089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Line 1941"/>
              <p:cNvSpPr>
                <a:spLocks noChangeShapeType="1"/>
              </p:cNvSpPr>
              <p:nvPr/>
            </p:nvSpPr>
            <p:spPr bwMode="auto">
              <a:xfrm flipV="1">
                <a:off x="3089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Line 1942"/>
              <p:cNvSpPr>
                <a:spLocks noChangeShapeType="1"/>
              </p:cNvSpPr>
              <p:nvPr/>
            </p:nvSpPr>
            <p:spPr bwMode="auto">
              <a:xfrm flipV="1">
                <a:off x="3089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Line 1943"/>
              <p:cNvSpPr>
                <a:spLocks noChangeShapeType="1"/>
              </p:cNvSpPr>
              <p:nvPr/>
            </p:nvSpPr>
            <p:spPr bwMode="auto">
              <a:xfrm flipV="1">
                <a:off x="3089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Line 1944"/>
              <p:cNvSpPr>
                <a:spLocks noChangeShapeType="1"/>
              </p:cNvSpPr>
              <p:nvPr/>
            </p:nvSpPr>
            <p:spPr bwMode="auto">
              <a:xfrm flipV="1">
                <a:off x="3089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Line 1945"/>
              <p:cNvSpPr>
                <a:spLocks noChangeShapeType="1"/>
              </p:cNvSpPr>
              <p:nvPr/>
            </p:nvSpPr>
            <p:spPr bwMode="auto">
              <a:xfrm flipV="1">
                <a:off x="3089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Line 1946"/>
              <p:cNvSpPr>
                <a:spLocks noChangeShapeType="1"/>
              </p:cNvSpPr>
              <p:nvPr/>
            </p:nvSpPr>
            <p:spPr bwMode="auto">
              <a:xfrm flipV="1">
                <a:off x="3089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Line 1947"/>
              <p:cNvSpPr>
                <a:spLocks noChangeShapeType="1"/>
              </p:cNvSpPr>
              <p:nvPr/>
            </p:nvSpPr>
            <p:spPr bwMode="auto">
              <a:xfrm flipV="1">
                <a:off x="3089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Line 1948"/>
              <p:cNvSpPr>
                <a:spLocks noChangeShapeType="1"/>
              </p:cNvSpPr>
              <p:nvPr/>
            </p:nvSpPr>
            <p:spPr bwMode="auto">
              <a:xfrm flipV="1">
                <a:off x="3089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Line 1949"/>
              <p:cNvSpPr>
                <a:spLocks noChangeShapeType="1"/>
              </p:cNvSpPr>
              <p:nvPr/>
            </p:nvSpPr>
            <p:spPr bwMode="auto">
              <a:xfrm flipV="1">
                <a:off x="3089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Line 1950"/>
              <p:cNvSpPr>
                <a:spLocks noChangeShapeType="1"/>
              </p:cNvSpPr>
              <p:nvPr/>
            </p:nvSpPr>
            <p:spPr bwMode="auto">
              <a:xfrm flipV="1">
                <a:off x="3089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Line 1951"/>
              <p:cNvSpPr>
                <a:spLocks noChangeShapeType="1"/>
              </p:cNvSpPr>
              <p:nvPr/>
            </p:nvSpPr>
            <p:spPr bwMode="auto">
              <a:xfrm flipV="1">
                <a:off x="3089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Line 1952"/>
              <p:cNvSpPr>
                <a:spLocks noChangeShapeType="1"/>
              </p:cNvSpPr>
              <p:nvPr/>
            </p:nvSpPr>
            <p:spPr bwMode="auto">
              <a:xfrm flipV="1">
                <a:off x="3089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Line 1953"/>
              <p:cNvSpPr>
                <a:spLocks noChangeShapeType="1"/>
              </p:cNvSpPr>
              <p:nvPr/>
            </p:nvSpPr>
            <p:spPr bwMode="auto">
              <a:xfrm flipV="1">
                <a:off x="3089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Line 1954"/>
              <p:cNvSpPr>
                <a:spLocks noChangeShapeType="1"/>
              </p:cNvSpPr>
              <p:nvPr/>
            </p:nvSpPr>
            <p:spPr bwMode="auto">
              <a:xfrm flipV="1">
                <a:off x="3089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Line 1955"/>
              <p:cNvSpPr>
                <a:spLocks noChangeShapeType="1"/>
              </p:cNvSpPr>
              <p:nvPr/>
            </p:nvSpPr>
            <p:spPr bwMode="auto">
              <a:xfrm flipV="1">
                <a:off x="3089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Line 1956"/>
              <p:cNvSpPr>
                <a:spLocks noChangeShapeType="1"/>
              </p:cNvSpPr>
              <p:nvPr/>
            </p:nvSpPr>
            <p:spPr bwMode="auto">
              <a:xfrm flipV="1">
                <a:off x="3089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Line 1957"/>
              <p:cNvSpPr>
                <a:spLocks noChangeShapeType="1"/>
              </p:cNvSpPr>
              <p:nvPr/>
            </p:nvSpPr>
            <p:spPr bwMode="auto">
              <a:xfrm flipV="1">
                <a:off x="3089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Line 1958"/>
              <p:cNvSpPr>
                <a:spLocks noChangeShapeType="1"/>
              </p:cNvSpPr>
              <p:nvPr/>
            </p:nvSpPr>
            <p:spPr bwMode="auto">
              <a:xfrm flipV="1">
                <a:off x="3089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Line 1959"/>
              <p:cNvSpPr>
                <a:spLocks noChangeShapeType="1"/>
              </p:cNvSpPr>
              <p:nvPr/>
            </p:nvSpPr>
            <p:spPr bwMode="auto">
              <a:xfrm flipV="1">
                <a:off x="3089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Line 1960"/>
              <p:cNvSpPr>
                <a:spLocks noChangeShapeType="1"/>
              </p:cNvSpPr>
              <p:nvPr/>
            </p:nvSpPr>
            <p:spPr bwMode="auto">
              <a:xfrm flipV="1">
                <a:off x="3089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Line 1961"/>
              <p:cNvSpPr>
                <a:spLocks noChangeShapeType="1"/>
              </p:cNvSpPr>
              <p:nvPr/>
            </p:nvSpPr>
            <p:spPr bwMode="auto">
              <a:xfrm flipV="1">
                <a:off x="3089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Line 1962"/>
              <p:cNvSpPr>
                <a:spLocks noChangeShapeType="1"/>
              </p:cNvSpPr>
              <p:nvPr/>
            </p:nvSpPr>
            <p:spPr bwMode="auto">
              <a:xfrm flipV="1">
                <a:off x="3089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Line 1963"/>
              <p:cNvSpPr>
                <a:spLocks noChangeShapeType="1"/>
              </p:cNvSpPr>
              <p:nvPr/>
            </p:nvSpPr>
            <p:spPr bwMode="auto">
              <a:xfrm flipV="1">
                <a:off x="3089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Line 1964"/>
              <p:cNvSpPr>
                <a:spLocks noChangeShapeType="1"/>
              </p:cNvSpPr>
              <p:nvPr/>
            </p:nvSpPr>
            <p:spPr bwMode="auto">
              <a:xfrm flipV="1">
                <a:off x="3089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Line 1965"/>
              <p:cNvSpPr>
                <a:spLocks noChangeShapeType="1"/>
              </p:cNvSpPr>
              <p:nvPr/>
            </p:nvSpPr>
            <p:spPr bwMode="auto">
              <a:xfrm flipV="1">
                <a:off x="3089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Line 1966"/>
              <p:cNvSpPr>
                <a:spLocks noChangeShapeType="1"/>
              </p:cNvSpPr>
              <p:nvPr/>
            </p:nvSpPr>
            <p:spPr bwMode="auto">
              <a:xfrm flipV="1">
                <a:off x="3089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Line 1967"/>
              <p:cNvSpPr>
                <a:spLocks noChangeShapeType="1"/>
              </p:cNvSpPr>
              <p:nvPr/>
            </p:nvSpPr>
            <p:spPr bwMode="auto">
              <a:xfrm flipV="1">
                <a:off x="3089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Line 1968"/>
              <p:cNvSpPr>
                <a:spLocks noChangeShapeType="1"/>
              </p:cNvSpPr>
              <p:nvPr/>
            </p:nvSpPr>
            <p:spPr bwMode="auto">
              <a:xfrm flipV="1">
                <a:off x="3089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Line 1969"/>
              <p:cNvSpPr>
                <a:spLocks noChangeShapeType="1"/>
              </p:cNvSpPr>
              <p:nvPr/>
            </p:nvSpPr>
            <p:spPr bwMode="auto">
              <a:xfrm flipV="1">
                <a:off x="3089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Line 1970"/>
              <p:cNvSpPr>
                <a:spLocks noChangeShapeType="1"/>
              </p:cNvSpPr>
              <p:nvPr/>
            </p:nvSpPr>
            <p:spPr bwMode="auto">
              <a:xfrm flipV="1">
                <a:off x="3089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Line 1971"/>
              <p:cNvSpPr>
                <a:spLocks noChangeShapeType="1"/>
              </p:cNvSpPr>
              <p:nvPr/>
            </p:nvSpPr>
            <p:spPr bwMode="auto">
              <a:xfrm flipV="1">
                <a:off x="3089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Line 1972"/>
              <p:cNvSpPr>
                <a:spLocks noChangeShapeType="1"/>
              </p:cNvSpPr>
              <p:nvPr/>
            </p:nvSpPr>
            <p:spPr bwMode="auto">
              <a:xfrm flipV="1">
                <a:off x="3089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Line 1973"/>
              <p:cNvSpPr>
                <a:spLocks noChangeShapeType="1"/>
              </p:cNvSpPr>
              <p:nvPr/>
            </p:nvSpPr>
            <p:spPr bwMode="auto">
              <a:xfrm flipV="1">
                <a:off x="3089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Line 1974"/>
              <p:cNvSpPr>
                <a:spLocks noChangeShapeType="1"/>
              </p:cNvSpPr>
              <p:nvPr/>
            </p:nvSpPr>
            <p:spPr bwMode="auto">
              <a:xfrm flipV="1">
                <a:off x="3089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Line 1975"/>
              <p:cNvSpPr>
                <a:spLocks noChangeShapeType="1"/>
              </p:cNvSpPr>
              <p:nvPr/>
            </p:nvSpPr>
            <p:spPr bwMode="auto">
              <a:xfrm flipV="1">
                <a:off x="3089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Line 1976"/>
              <p:cNvSpPr>
                <a:spLocks noChangeShapeType="1"/>
              </p:cNvSpPr>
              <p:nvPr/>
            </p:nvSpPr>
            <p:spPr bwMode="auto">
              <a:xfrm flipV="1">
                <a:off x="3089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Line 1977"/>
              <p:cNvSpPr>
                <a:spLocks noChangeShapeType="1"/>
              </p:cNvSpPr>
              <p:nvPr/>
            </p:nvSpPr>
            <p:spPr bwMode="auto">
              <a:xfrm flipV="1">
                <a:off x="3089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Line 1978"/>
              <p:cNvSpPr>
                <a:spLocks noChangeShapeType="1"/>
              </p:cNvSpPr>
              <p:nvPr/>
            </p:nvSpPr>
            <p:spPr bwMode="auto">
              <a:xfrm flipV="1">
                <a:off x="3089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Line 1979"/>
              <p:cNvSpPr>
                <a:spLocks noChangeShapeType="1"/>
              </p:cNvSpPr>
              <p:nvPr/>
            </p:nvSpPr>
            <p:spPr bwMode="auto">
              <a:xfrm flipV="1">
                <a:off x="3089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Line 1980"/>
              <p:cNvSpPr>
                <a:spLocks noChangeShapeType="1"/>
              </p:cNvSpPr>
              <p:nvPr/>
            </p:nvSpPr>
            <p:spPr bwMode="auto">
              <a:xfrm flipV="1">
                <a:off x="3089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Line 1981"/>
              <p:cNvSpPr>
                <a:spLocks noChangeShapeType="1"/>
              </p:cNvSpPr>
              <p:nvPr/>
            </p:nvSpPr>
            <p:spPr bwMode="auto">
              <a:xfrm flipV="1">
                <a:off x="3089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Line 1982"/>
              <p:cNvSpPr>
                <a:spLocks noChangeShapeType="1"/>
              </p:cNvSpPr>
              <p:nvPr/>
            </p:nvSpPr>
            <p:spPr bwMode="auto">
              <a:xfrm flipV="1">
                <a:off x="3089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Line 1983"/>
              <p:cNvSpPr>
                <a:spLocks noChangeShapeType="1"/>
              </p:cNvSpPr>
              <p:nvPr/>
            </p:nvSpPr>
            <p:spPr bwMode="auto">
              <a:xfrm flipV="1">
                <a:off x="3089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Line 1984"/>
              <p:cNvSpPr>
                <a:spLocks noChangeShapeType="1"/>
              </p:cNvSpPr>
              <p:nvPr/>
            </p:nvSpPr>
            <p:spPr bwMode="auto">
              <a:xfrm flipV="1">
                <a:off x="3089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Line 1985"/>
              <p:cNvSpPr>
                <a:spLocks noChangeShapeType="1"/>
              </p:cNvSpPr>
              <p:nvPr/>
            </p:nvSpPr>
            <p:spPr bwMode="auto">
              <a:xfrm flipV="1">
                <a:off x="3089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Line 1986"/>
              <p:cNvSpPr>
                <a:spLocks noChangeShapeType="1"/>
              </p:cNvSpPr>
              <p:nvPr/>
            </p:nvSpPr>
            <p:spPr bwMode="auto">
              <a:xfrm flipV="1">
                <a:off x="3089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Line 1987"/>
              <p:cNvSpPr>
                <a:spLocks noChangeShapeType="1"/>
              </p:cNvSpPr>
              <p:nvPr/>
            </p:nvSpPr>
            <p:spPr bwMode="auto">
              <a:xfrm flipV="1">
                <a:off x="3089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Line 1988"/>
              <p:cNvSpPr>
                <a:spLocks noChangeShapeType="1"/>
              </p:cNvSpPr>
              <p:nvPr/>
            </p:nvSpPr>
            <p:spPr bwMode="auto">
              <a:xfrm flipV="1">
                <a:off x="3089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Line 1989"/>
              <p:cNvSpPr>
                <a:spLocks noChangeShapeType="1"/>
              </p:cNvSpPr>
              <p:nvPr/>
            </p:nvSpPr>
            <p:spPr bwMode="auto">
              <a:xfrm flipV="1">
                <a:off x="3089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Line 1990"/>
              <p:cNvSpPr>
                <a:spLocks noChangeShapeType="1"/>
              </p:cNvSpPr>
              <p:nvPr/>
            </p:nvSpPr>
            <p:spPr bwMode="auto">
              <a:xfrm>
                <a:off x="3089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1991"/>
              <p:cNvSpPr>
                <a:spLocks noEditPoints="1"/>
              </p:cNvSpPr>
              <p:nvPr/>
            </p:nvSpPr>
            <p:spPr bwMode="auto">
              <a:xfrm>
                <a:off x="3077" y="3426"/>
                <a:ext cx="63" cy="100"/>
              </a:xfrm>
              <a:custGeom>
                <a:avLst/>
                <a:gdLst>
                  <a:gd name="T0" fmla="*/ 0 w 63"/>
                  <a:gd name="T1" fmla="*/ 50 h 100"/>
                  <a:gd name="T2" fmla="*/ 0 w 63"/>
                  <a:gd name="T3" fmla="*/ 34 h 100"/>
                  <a:gd name="T4" fmla="*/ 3 w 63"/>
                  <a:gd name="T5" fmla="*/ 22 h 100"/>
                  <a:gd name="T6" fmla="*/ 6 w 63"/>
                  <a:gd name="T7" fmla="*/ 15 h 100"/>
                  <a:gd name="T8" fmla="*/ 10 w 63"/>
                  <a:gd name="T9" fmla="*/ 9 h 100"/>
                  <a:gd name="T10" fmla="*/ 13 w 63"/>
                  <a:gd name="T11" fmla="*/ 5 h 100"/>
                  <a:gd name="T12" fmla="*/ 18 w 63"/>
                  <a:gd name="T13" fmla="*/ 3 h 100"/>
                  <a:gd name="T14" fmla="*/ 25 w 63"/>
                  <a:gd name="T15" fmla="*/ 0 h 100"/>
                  <a:gd name="T16" fmla="*/ 32 w 63"/>
                  <a:gd name="T17" fmla="*/ 0 h 100"/>
                  <a:gd name="T18" fmla="*/ 40 w 63"/>
                  <a:gd name="T19" fmla="*/ 0 h 100"/>
                  <a:gd name="T20" fmla="*/ 46 w 63"/>
                  <a:gd name="T21" fmla="*/ 3 h 100"/>
                  <a:gd name="T22" fmla="*/ 50 w 63"/>
                  <a:gd name="T23" fmla="*/ 5 h 100"/>
                  <a:gd name="T24" fmla="*/ 53 w 63"/>
                  <a:gd name="T25" fmla="*/ 9 h 100"/>
                  <a:gd name="T26" fmla="*/ 56 w 63"/>
                  <a:gd name="T27" fmla="*/ 12 h 100"/>
                  <a:gd name="T28" fmla="*/ 58 w 63"/>
                  <a:gd name="T29" fmla="*/ 19 h 100"/>
                  <a:gd name="T30" fmla="*/ 62 w 63"/>
                  <a:gd name="T31" fmla="*/ 27 h 100"/>
                  <a:gd name="T32" fmla="*/ 63 w 63"/>
                  <a:gd name="T33" fmla="*/ 37 h 100"/>
                  <a:gd name="T34" fmla="*/ 63 w 63"/>
                  <a:gd name="T35" fmla="*/ 50 h 100"/>
                  <a:gd name="T36" fmla="*/ 63 w 63"/>
                  <a:gd name="T37" fmla="*/ 65 h 100"/>
                  <a:gd name="T38" fmla="*/ 59 w 63"/>
                  <a:gd name="T39" fmla="*/ 78 h 100"/>
                  <a:gd name="T40" fmla="*/ 57 w 63"/>
                  <a:gd name="T41" fmla="*/ 85 h 100"/>
                  <a:gd name="T42" fmla="*/ 53 w 63"/>
                  <a:gd name="T43" fmla="*/ 90 h 100"/>
                  <a:gd name="T44" fmla="*/ 50 w 63"/>
                  <a:gd name="T45" fmla="*/ 94 h 100"/>
                  <a:gd name="T46" fmla="*/ 45 w 63"/>
                  <a:gd name="T47" fmla="*/ 98 h 100"/>
                  <a:gd name="T48" fmla="*/ 38 w 63"/>
                  <a:gd name="T49" fmla="*/ 99 h 100"/>
                  <a:gd name="T50" fmla="*/ 32 w 63"/>
                  <a:gd name="T51" fmla="*/ 100 h 100"/>
                  <a:gd name="T52" fmla="*/ 18 w 63"/>
                  <a:gd name="T53" fmla="*/ 98 h 100"/>
                  <a:gd name="T54" fmla="*/ 10 w 63"/>
                  <a:gd name="T55" fmla="*/ 90 h 100"/>
                  <a:gd name="T56" fmla="*/ 3 w 63"/>
                  <a:gd name="T57" fmla="*/ 80 h 100"/>
                  <a:gd name="T58" fmla="*/ 1 w 63"/>
                  <a:gd name="T59" fmla="*/ 66 h 100"/>
                  <a:gd name="T60" fmla="*/ 0 w 63"/>
                  <a:gd name="T61" fmla="*/ 50 h 100"/>
                  <a:gd name="T62" fmla="*/ 12 w 63"/>
                  <a:gd name="T63" fmla="*/ 50 h 100"/>
                  <a:gd name="T64" fmla="*/ 13 w 63"/>
                  <a:gd name="T65" fmla="*/ 64 h 100"/>
                  <a:gd name="T66" fmla="*/ 15 w 63"/>
                  <a:gd name="T67" fmla="*/ 74 h 100"/>
                  <a:gd name="T68" fmla="*/ 17 w 63"/>
                  <a:gd name="T69" fmla="*/ 81 h 100"/>
                  <a:gd name="T70" fmla="*/ 22 w 63"/>
                  <a:gd name="T71" fmla="*/ 85 h 100"/>
                  <a:gd name="T72" fmla="*/ 26 w 63"/>
                  <a:gd name="T73" fmla="*/ 88 h 100"/>
                  <a:gd name="T74" fmla="*/ 32 w 63"/>
                  <a:gd name="T75" fmla="*/ 89 h 100"/>
                  <a:gd name="T76" fmla="*/ 37 w 63"/>
                  <a:gd name="T77" fmla="*/ 88 h 100"/>
                  <a:gd name="T78" fmla="*/ 41 w 63"/>
                  <a:gd name="T79" fmla="*/ 85 h 100"/>
                  <a:gd name="T80" fmla="*/ 46 w 63"/>
                  <a:gd name="T81" fmla="*/ 81 h 100"/>
                  <a:gd name="T82" fmla="*/ 48 w 63"/>
                  <a:gd name="T83" fmla="*/ 74 h 100"/>
                  <a:gd name="T84" fmla="*/ 50 w 63"/>
                  <a:gd name="T85" fmla="*/ 64 h 100"/>
                  <a:gd name="T86" fmla="*/ 51 w 63"/>
                  <a:gd name="T87" fmla="*/ 50 h 100"/>
                  <a:gd name="T88" fmla="*/ 50 w 63"/>
                  <a:gd name="T89" fmla="*/ 37 h 100"/>
                  <a:gd name="T90" fmla="*/ 48 w 63"/>
                  <a:gd name="T91" fmla="*/ 25 h 100"/>
                  <a:gd name="T92" fmla="*/ 46 w 63"/>
                  <a:gd name="T93" fmla="*/ 19 h 100"/>
                  <a:gd name="T94" fmla="*/ 41 w 63"/>
                  <a:gd name="T95" fmla="*/ 14 h 100"/>
                  <a:gd name="T96" fmla="*/ 37 w 63"/>
                  <a:gd name="T97" fmla="*/ 12 h 100"/>
                  <a:gd name="T98" fmla="*/ 31 w 63"/>
                  <a:gd name="T99" fmla="*/ 12 h 100"/>
                  <a:gd name="T100" fmla="*/ 26 w 63"/>
                  <a:gd name="T101" fmla="*/ 12 h 100"/>
                  <a:gd name="T102" fmla="*/ 22 w 63"/>
                  <a:gd name="T103" fmla="*/ 14 h 100"/>
                  <a:gd name="T104" fmla="*/ 18 w 63"/>
                  <a:gd name="T105" fmla="*/ 18 h 100"/>
                  <a:gd name="T106" fmla="*/ 15 w 63"/>
                  <a:gd name="T107" fmla="*/ 25 h 100"/>
                  <a:gd name="T108" fmla="*/ 13 w 63"/>
                  <a:gd name="T109" fmla="*/ 37 h 100"/>
                  <a:gd name="T110" fmla="*/ 12 w 63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" h="100">
                    <a:moveTo>
                      <a:pt x="0" y="50"/>
                    </a:moveTo>
                    <a:lnTo>
                      <a:pt x="0" y="34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3" y="9"/>
                    </a:lnTo>
                    <a:lnTo>
                      <a:pt x="56" y="12"/>
                    </a:lnTo>
                    <a:lnTo>
                      <a:pt x="58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3" y="50"/>
                    </a:lnTo>
                    <a:lnTo>
                      <a:pt x="63" y="65"/>
                    </a:lnTo>
                    <a:lnTo>
                      <a:pt x="59" y="78"/>
                    </a:lnTo>
                    <a:lnTo>
                      <a:pt x="57" y="85"/>
                    </a:lnTo>
                    <a:lnTo>
                      <a:pt x="53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8" y="99"/>
                    </a:lnTo>
                    <a:lnTo>
                      <a:pt x="32" y="100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3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3" y="64"/>
                    </a:lnTo>
                    <a:lnTo>
                      <a:pt x="15" y="74"/>
                    </a:lnTo>
                    <a:lnTo>
                      <a:pt x="17" y="81"/>
                    </a:lnTo>
                    <a:lnTo>
                      <a:pt x="22" y="85"/>
                    </a:lnTo>
                    <a:lnTo>
                      <a:pt x="26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1" y="85"/>
                    </a:lnTo>
                    <a:lnTo>
                      <a:pt x="46" y="81"/>
                    </a:lnTo>
                    <a:lnTo>
                      <a:pt x="48" y="74"/>
                    </a:lnTo>
                    <a:lnTo>
                      <a:pt x="50" y="64"/>
                    </a:lnTo>
                    <a:lnTo>
                      <a:pt x="51" y="50"/>
                    </a:lnTo>
                    <a:lnTo>
                      <a:pt x="50" y="37"/>
                    </a:lnTo>
                    <a:lnTo>
                      <a:pt x="48" y="25"/>
                    </a:lnTo>
                    <a:lnTo>
                      <a:pt x="46" y="19"/>
                    </a:lnTo>
                    <a:lnTo>
                      <a:pt x="41" y="14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5" y="25"/>
                    </a:lnTo>
                    <a:lnTo>
                      <a:pt x="13" y="37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Line 1992"/>
              <p:cNvSpPr>
                <a:spLocks noChangeShapeType="1"/>
              </p:cNvSpPr>
              <p:nvPr/>
            </p:nvSpPr>
            <p:spPr bwMode="auto">
              <a:xfrm flipV="1">
                <a:off x="3409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Line 1993"/>
              <p:cNvSpPr>
                <a:spLocks noChangeShapeType="1"/>
              </p:cNvSpPr>
              <p:nvPr/>
            </p:nvSpPr>
            <p:spPr bwMode="auto">
              <a:xfrm flipV="1">
                <a:off x="3409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Line 1994"/>
              <p:cNvSpPr>
                <a:spLocks noChangeShapeType="1"/>
              </p:cNvSpPr>
              <p:nvPr/>
            </p:nvSpPr>
            <p:spPr bwMode="auto">
              <a:xfrm flipV="1">
                <a:off x="3409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Line 1995"/>
              <p:cNvSpPr>
                <a:spLocks noChangeShapeType="1"/>
              </p:cNvSpPr>
              <p:nvPr/>
            </p:nvSpPr>
            <p:spPr bwMode="auto">
              <a:xfrm flipV="1">
                <a:off x="3409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Line 1996"/>
              <p:cNvSpPr>
                <a:spLocks noChangeShapeType="1"/>
              </p:cNvSpPr>
              <p:nvPr/>
            </p:nvSpPr>
            <p:spPr bwMode="auto">
              <a:xfrm flipV="1">
                <a:off x="3409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Line 1997"/>
              <p:cNvSpPr>
                <a:spLocks noChangeShapeType="1"/>
              </p:cNvSpPr>
              <p:nvPr/>
            </p:nvSpPr>
            <p:spPr bwMode="auto">
              <a:xfrm flipV="1">
                <a:off x="3409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Line 1998"/>
              <p:cNvSpPr>
                <a:spLocks noChangeShapeType="1"/>
              </p:cNvSpPr>
              <p:nvPr/>
            </p:nvSpPr>
            <p:spPr bwMode="auto">
              <a:xfrm flipV="1">
                <a:off x="3409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Line 1999"/>
              <p:cNvSpPr>
                <a:spLocks noChangeShapeType="1"/>
              </p:cNvSpPr>
              <p:nvPr/>
            </p:nvSpPr>
            <p:spPr bwMode="auto">
              <a:xfrm flipV="1">
                <a:off x="3409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Line 2000"/>
              <p:cNvSpPr>
                <a:spLocks noChangeShapeType="1"/>
              </p:cNvSpPr>
              <p:nvPr/>
            </p:nvSpPr>
            <p:spPr bwMode="auto">
              <a:xfrm flipV="1">
                <a:off x="3409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Line 2001"/>
              <p:cNvSpPr>
                <a:spLocks noChangeShapeType="1"/>
              </p:cNvSpPr>
              <p:nvPr/>
            </p:nvSpPr>
            <p:spPr bwMode="auto">
              <a:xfrm flipV="1">
                <a:off x="3409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Line 2002"/>
              <p:cNvSpPr>
                <a:spLocks noChangeShapeType="1"/>
              </p:cNvSpPr>
              <p:nvPr/>
            </p:nvSpPr>
            <p:spPr bwMode="auto">
              <a:xfrm flipV="1">
                <a:off x="3409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Line 2003"/>
              <p:cNvSpPr>
                <a:spLocks noChangeShapeType="1"/>
              </p:cNvSpPr>
              <p:nvPr/>
            </p:nvSpPr>
            <p:spPr bwMode="auto">
              <a:xfrm flipV="1">
                <a:off x="3409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Line 2004"/>
              <p:cNvSpPr>
                <a:spLocks noChangeShapeType="1"/>
              </p:cNvSpPr>
              <p:nvPr/>
            </p:nvSpPr>
            <p:spPr bwMode="auto">
              <a:xfrm flipV="1">
                <a:off x="3409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Line 2005"/>
              <p:cNvSpPr>
                <a:spLocks noChangeShapeType="1"/>
              </p:cNvSpPr>
              <p:nvPr/>
            </p:nvSpPr>
            <p:spPr bwMode="auto">
              <a:xfrm flipV="1">
                <a:off x="3409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Line 2006"/>
              <p:cNvSpPr>
                <a:spLocks noChangeShapeType="1"/>
              </p:cNvSpPr>
              <p:nvPr/>
            </p:nvSpPr>
            <p:spPr bwMode="auto">
              <a:xfrm flipV="1">
                <a:off x="3409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Line 2007"/>
              <p:cNvSpPr>
                <a:spLocks noChangeShapeType="1"/>
              </p:cNvSpPr>
              <p:nvPr/>
            </p:nvSpPr>
            <p:spPr bwMode="auto">
              <a:xfrm flipV="1">
                <a:off x="3409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Line 2008"/>
              <p:cNvSpPr>
                <a:spLocks noChangeShapeType="1"/>
              </p:cNvSpPr>
              <p:nvPr/>
            </p:nvSpPr>
            <p:spPr bwMode="auto">
              <a:xfrm flipV="1">
                <a:off x="3409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Line 2009"/>
              <p:cNvSpPr>
                <a:spLocks noChangeShapeType="1"/>
              </p:cNvSpPr>
              <p:nvPr/>
            </p:nvSpPr>
            <p:spPr bwMode="auto">
              <a:xfrm flipV="1">
                <a:off x="3409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Line 2010"/>
              <p:cNvSpPr>
                <a:spLocks noChangeShapeType="1"/>
              </p:cNvSpPr>
              <p:nvPr/>
            </p:nvSpPr>
            <p:spPr bwMode="auto">
              <a:xfrm flipV="1">
                <a:off x="3409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Line 2011"/>
              <p:cNvSpPr>
                <a:spLocks noChangeShapeType="1"/>
              </p:cNvSpPr>
              <p:nvPr/>
            </p:nvSpPr>
            <p:spPr bwMode="auto">
              <a:xfrm flipV="1">
                <a:off x="3409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Line 2012"/>
              <p:cNvSpPr>
                <a:spLocks noChangeShapeType="1"/>
              </p:cNvSpPr>
              <p:nvPr/>
            </p:nvSpPr>
            <p:spPr bwMode="auto">
              <a:xfrm flipV="1">
                <a:off x="3409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Line 2013"/>
              <p:cNvSpPr>
                <a:spLocks noChangeShapeType="1"/>
              </p:cNvSpPr>
              <p:nvPr/>
            </p:nvSpPr>
            <p:spPr bwMode="auto">
              <a:xfrm flipV="1">
                <a:off x="3409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" name="Group 2215"/>
            <p:cNvGrpSpPr>
              <a:grpSpLocks/>
            </p:cNvGrpSpPr>
            <p:nvPr/>
          </p:nvGrpSpPr>
          <p:grpSpPr bwMode="auto">
            <a:xfrm>
              <a:off x="3339" y="1068"/>
              <a:ext cx="389" cy="2458"/>
              <a:chOff x="3339" y="1068"/>
              <a:chExt cx="389" cy="2458"/>
            </a:xfrm>
          </p:grpSpPr>
          <p:sp>
            <p:nvSpPr>
              <p:cNvPr id="548" name="Line 2015"/>
              <p:cNvSpPr>
                <a:spLocks noChangeShapeType="1"/>
              </p:cNvSpPr>
              <p:nvPr/>
            </p:nvSpPr>
            <p:spPr bwMode="auto">
              <a:xfrm flipV="1">
                <a:off x="3409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Line 2016"/>
              <p:cNvSpPr>
                <a:spLocks noChangeShapeType="1"/>
              </p:cNvSpPr>
              <p:nvPr/>
            </p:nvSpPr>
            <p:spPr bwMode="auto">
              <a:xfrm flipV="1">
                <a:off x="3409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Line 2017"/>
              <p:cNvSpPr>
                <a:spLocks noChangeShapeType="1"/>
              </p:cNvSpPr>
              <p:nvPr/>
            </p:nvSpPr>
            <p:spPr bwMode="auto">
              <a:xfrm flipV="1">
                <a:off x="3409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Line 2018"/>
              <p:cNvSpPr>
                <a:spLocks noChangeShapeType="1"/>
              </p:cNvSpPr>
              <p:nvPr/>
            </p:nvSpPr>
            <p:spPr bwMode="auto">
              <a:xfrm flipV="1">
                <a:off x="3409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Line 2019"/>
              <p:cNvSpPr>
                <a:spLocks noChangeShapeType="1"/>
              </p:cNvSpPr>
              <p:nvPr/>
            </p:nvSpPr>
            <p:spPr bwMode="auto">
              <a:xfrm flipV="1">
                <a:off x="3409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Line 2020"/>
              <p:cNvSpPr>
                <a:spLocks noChangeShapeType="1"/>
              </p:cNvSpPr>
              <p:nvPr/>
            </p:nvSpPr>
            <p:spPr bwMode="auto">
              <a:xfrm flipV="1">
                <a:off x="3409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Line 2021"/>
              <p:cNvSpPr>
                <a:spLocks noChangeShapeType="1"/>
              </p:cNvSpPr>
              <p:nvPr/>
            </p:nvSpPr>
            <p:spPr bwMode="auto">
              <a:xfrm flipV="1">
                <a:off x="3409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Line 2022"/>
              <p:cNvSpPr>
                <a:spLocks noChangeShapeType="1"/>
              </p:cNvSpPr>
              <p:nvPr/>
            </p:nvSpPr>
            <p:spPr bwMode="auto">
              <a:xfrm flipV="1">
                <a:off x="3409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Line 2023"/>
              <p:cNvSpPr>
                <a:spLocks noChangeShapeType="1"/>
              </p:cNvSpPr>
              <p:nvPr/>
            </p:nvSpPr>
            <p:spPr bwMode="auto">
              <a:xfrm flipV="1">
                <a:off x="3409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Line 2024"/>
              <p:cNvSpPr>
                <a:spLocks noChangeShapeType="1"/>
              </p:cNvSpPr>
              <p:nvPr/>
            </p:nvSpPr>
            <p:spPr bwMode="auto">
              <a:xfrm flipV="1">
                <a:off x="3409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Line 2025"/>
              <p:cNvSpPr>
                <a:spLocks noChangeShapeType="1"/>
              </p:cNvSpPr>
              <p:nvPr/>
            </p:nvSpPr>
            <p:spPr bwMode="auto">
              <a:xfrm flipV="1">
                <a:off x="3409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Line 2026"/>
              <p:cNvSpPr>
                <a:spLocks noChangeShapeType="1"/>
              </p:cNvSpPr>
              <p:nvPr/>
            </p:nvSpPr>
            <p:spPr bwMode="auto">
              <a:xfrm flipV="1">
                <a:off x="3409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Line 2027"/>
              <p:cNvSpPr>
                <a:spLocks noChangeShapeType="1"/>
              </p:cNvSpPr>
              <p:nvPr/>
            </p:nvSpPr>
            <p:spPr bwMode="auto">
              <a:xfrm flipV="1">
                <a:off x="3409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Line 2028"/>
              <p:cNvSpPr>
                <a:spLocks noChangeShapeType="1"/>
              </p:cNvSpPr>
              <p:nvPr/>
            </p:nvSpPr>
            <p:spPr bwMode="auto">
              <a:xfrm flipV="1">
                <a:off x="3409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Line 2029"/>
              <p:cNvSpPr>
                <a:spLocks noChangeShapeType="1"/>
              </p:cNvSpPr>
              <p:nvPr/>
            </p:nvSpPr>
            <p:spPr bwMode="auto">
              <a:xfrm flipV="1">
                <a:off x="3409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Line 2030"/>
              <p:cNvSpPr>
                <a:spLocks noChangeShapeType="1"/>
              </p:cNvSpPr>
              <p:nvPr/>
            </p:nvSpPr>
            <p:spPr bwMode="auto">
              <a:xfrm flipV="1">
                <a:off x="3409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Line 2031"/>
              <p:cNvSpPr>
                <a:spLocks noChangeShapeType="1"/>
              </p:cNvSpPr>
              <p:nvPr/>
            </p:nvSpPr>
            <p:spPr bwMode="auto">
              <a:xfrm flipV="1">
                <a:off x="3409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Line 2032"/>
              <p:cNvSpPr>
                <a:spLocks noChangeShapeType="1"/>
              </p:cNvSpPr>
              <p:nvPr/>
            </p:nvSpPr>
            <p:spPr bwMode="auto">
              <a:xfrm flipV="1">
                <a:off x="3409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Line 2033"/>
              <p:cNvSpPr>
                <a:spLocks noChangeShapeType="1"/>
              </p:cNvSpPr>
              <p:nvPr/>
            </p:nvSpPr>
            <p:spPr bwMode="auto">
              <a:xfrm flipV="1">
                <a:off x="3409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Line 2034"/>
              <p:cNvSpPr>
                <a:spLocks noChangeShapeType="1"/>
              </p:cNvSpPr>
              <p:nvPr/>
            </p:nvSpPr>
            <p:spPr bwMode="auto">
              <a:xfrm flipV="1">
                <a:off x="3409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Line 2035"/>
              <p:cNvSpPr>
                <a:spLocks noChangeShapeType="1"/>
              </p:cNvSpPr>
              <p:nvPr/>
            </p:nvSpPr>
            <p:spPr bwMode="auto">
              <a:xfrm flipV="1">
                <a:off x="3409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Line 2036"/>
              <p:cNvSpPr>
                <a:spLocks noChangeShapeType="1"/>
              </p:cNvSpPr>
              <p:nvPr/>
            </p:nvSpPr>
            <p:spPr bwMode="auto">
              <a:xfrm flipV="1">
                <a:off x="3409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Line 2037"/>
              <p:cNvSpPr>
                <a:spLocks noChangeShapeType="1"/>
              </p:cNvSpPr>
              <p:nvPr/>
            </p:nvSpPr>
            <p:spPr bwMode="auto">
              <a:xfrm flipV="1">
                <a:off x="3409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Line 2038"/>
              <p:cNvSpPr>
                <a:spLocks noChangeShapeType="1"/>
              </p:cNvSpPr>
              <p:nvPr/>
            </p:nvSpPr>
            <p:spPr bwMode="auto">
              <a:xfrm flipV="1">
                <a:off x="3409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Line 2039"/>
              <p:cNvSpPr>
                <a:spLocks noChangeShapeType="1"/>
              </p:cNvSpPr>
              <p:nvPr/>
            </p:nvSpPr>
            <p:spPr bwMode="auto">
              <a:xfrm flipV="1">
                <a:off x="3409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Line 2040"/>
              <p:cNvSpPr>
                <a:spLocks noChangeShapeType="1"/>
              </p:cNvSpPr>
              <p:nvPr/>
            </p:nvSpPr>
            <p:spPr bwMode="auto">
              <a:xfrm flipV="1">
                <a:off x="3409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Line 2041"/>
              <p:cNvSpPr>
                <a:spLocks noChangeShapeType="1"/>
              </p:cNvSpPr>
              <p:nvPr/>
            </p:nvSpPr>
            <p:spPr bwMode="auto">
              <a:xfrm flipV="1">
                <a:off x="3409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Line 2042"/>
              <p:cNvSpPr>
                <a:spLocks noChangeShapeType="1"/>
              </p:cNvSpPr>
              <p:nvPr/>
            </p:nvSpPr>
            <p:spPr bwMode="auto">
              <a:xfrm flipV="1">
                <a:off x="3409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Line 2043"/>
              <p:cNvSpPr>
                <a:spLocks noChangeShapeType="1"/>
              </p:cNvSpPr>
              <p:nvPr/>
            </p:nvSpPr>
            <p:spPr bwMode="auto">
              <a:xfrm flipV="1">
                <a:off x="3409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Line 2044"/>
              <p:cNvSpPr>
                <a:spLocks noChangeShapeType="1"/>
              </p:cNvSpPr>
              <p:nvPr/>
            </p:nvSpPr>
            <p:spPr bwMode="auto">
              <a:xfrm flipV="1">
                <a:off x="3409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Line 2045"/>
              <p:cNvSpPr>
                <a:spLocks noChangeShapeType="1"/>
              </p:cNvSpPr>
              <p:nvPr/>
            </p:nvSpPr>
            <p:spPr bwMode="auto">
              <a:xfrm flipV="1">
                <a:off x="3409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Line 2046"/>
              <p:cNvSpPr>
                <a:spLocks noChangeShapeType="1"/>
              </p:cNvSpPr>
              <p:nvPr/>
            </p:nvSpPr>
            <p:spPr bwMode="auto">
              <a:xfrm flipV="1">
                <a:off x="3409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Line 2047"/>
              <p:cNvSpPr>
                <a:spLocks noChangeShapeType="1"/>
              </p:cNvSpPr>
              <p:nvPr/>
            </p:nvSpPr>
            <p:spPr bwMode="auto">
              <a:xfrm flipV="1">
                <a:off x="3409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Line 2048"/>
              <p:cNvSpPr>
                <a:spLocks noChangeShapeType="1"/>
              </p:cNvSpPr>
              <p:nvPr/>
            </p:nvSpPr>
            <p:spPr bwMode="auto">
              <a:xfrm flipV="1">
                <a:off x="3409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Line 2049"/>
              <p:cNvSpPr>
                <a:spLocks noChangeShapeType="1"/>
              </p:cNvSpPr>
              <p:nvPr/>
            </p:nvSpPr>
            <p:spPr bwMode="auto">
              <a:xfrm flipV="1">
                <a:off x="3409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Line 2050"/>
              <p:cNvSpPr>
                <a:spLocks noChangeShapeType="1"/>
              </p:cNvSpPr>
              <p:nvPr/>
            </p:nvSpPr>
            <p:spPr bwMode="auto">
              <a:xfrm flipV="1">
                <a:off x="3409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Line 2051"/>
              <p:cNvSpPr>
                <a:spLocks noChangeShapeType="1"/>
              </p:cNvSpPr>
              <p:nvPr/>
            </p:nvSpPr>
            <p:spPr bwMode="auto">
              <a:xfrm flipV="1">
                <a:off x="3409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Line 2052"/>
              <p:cNvSpPr>
                <a:spLocks noChangeShapeType="1"/>
              </p:cNvSpPr>
              <p:nvPr/>
            </p:nvSpPr>
            <p:spPr bwMode="auto">
              <a:xfrm flipV="1">
                <a:off x="3409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Line 2053"/>
              <p:cNvSpPr>
                <a:spLocks noChangeShapeType="1"/>
              </p:cNvSpPr>
              <p:nvPr/>
            </p:nvSpPr>
            <p:spPr bwMode="auto">
              <a:xfrm flipV="1">
                <a:off x="3409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Line 2054"/>
              <p:cNvSpPr>
                <a:spLocks noChangeShapeType="1"/>
              </p:cNvSpPr>
              <p:nvPr/>
            </p:nvSpPr>
            <p:spPr bwMode="auto">
              <a:xfrm flipV="1">
                <a:off x="3409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Line 2055"/>
              <p:cNvSpPr>
                <a:spLocks noChangeShapeType="1"/>
              </p:cNvSpPr>
              <p:nvPr/>
            </p:nvSpPr>
            <p:spPr bwMode="auto">
              <a:xfrm flipV="1">
                <a:off x="3409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Line 2056"/>
              <p:cNvSpPr>
                <a:spLocks noChangeShapeType="1"/>
              </p:cNvSpPr>
              <p:nvPr/>
            </p:nvSpPr>
            <p:spPr bwMode="auto">
              <a:xfrm flipV="1">
                <a:off x="3409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Line 2057"/>
              <p:cNvSpPr>
                <a:spLocks noChangeShapeType="1"/>
              </p:cNvSpPr>
              <p:nvPr/>
            </p:nvSpPr>
            <p:spPr bwMode="auto">
              <a:xfrm flipV="1">
                <a:off x="3409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Line 2058"/>
              <p:cNvSpPr>
                <a:spLocks noChangeShapeType="1"/>
              </p:cNvSpPr>
              <p:nvPr/>
            </p:nvSpPr>
            <p:spPr bwMode="auto">
              <a:xfrm flipV="1">
                <a:off x="3409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Line 2059"/>
              <p:cNvSpPr>
                <a:spLocks noChangeShapeType="1"/>
              </p:cNvSpPr>
              <p:nvPr/>
            </p:nvSpPr>
            <p:spPr bwMode="auto">
              <a:xfrm flipV="1">
                <a:off x="3409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Line 2060"/>
              <p:cNvSpPr>
                <a:spLocks noChangeShapeType="1"/>
              </p:cNvSpPr>
              <p:nvPr/>
            </p:nvSpPr>
            <p:spPr bwMode="auto">
              <a:xfrm flipV="1">
                <a:off x="3409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Line 2061"/>
              <p:cNvSpPr>
                <a:spLocks noChangeShapeType="1"/>
              </p:cNvSpPr>
              <p:nvPr/>
            </p:nvSpPr>
            <p:spPr bwMode="auto">
              <a:xfrm flipV="1">
                <a:off x="3409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Line 2062"/>
              <p:cNvSpPr>
                <a:spLocks noChangeShapeType="1"/>
              </p:cNvSpPr>
              <p:nvPr/>
            </p:nvSpPr>
            <p:spPr bwMode="auto">
              <a:xfrm flipV="1">
                <a:off x="3409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Line 2063"/>
              <p:cNvSpPr>
                <a:spLocks noChangeShapeType="1"/>
              </p:cNvSpPr>
              <p:nvPr/>
            </p:nvSpPr>
            <p:spPr bwMode="auto">
              <a:xfrm flipV="1">
                <a:off x="3409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Line 2064"/>
              <p:cNvSpPr>
                <a:spLocks noChangeShapeType="1"/>
              </p:cNvSpPr>
              <p:nvPr/>
            </p:nvSpPr>
            <p:spPr bwMode="auto">
              <a:xfrm flipV="1">
                <a:off x="3409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Line 2065"/>
              <p:cNvSpPr>
                <a:spLocks noChangeShapeType="1"/>
              </p:cNvSpPr>
              <p:nvPr/>
            </p:nvSpPr>
            <p:spPr bwMode="auto">
              <a:xfrm flipV="1">
                <a:off x="3409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Line 2066"/>
              <p:cNvSpPr>
                <a:spLocks noChangeShapeType="1"/>
              </p:cNvSpPr>
              <p:nvPr/>
            </p:nvSpPr>
            <p:spPr bwMode="auto">
              <a:xfrm flipV="1">
                <a:off x="3409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Line 2067"/>
              <p:cNvSpPr>
                <a:spLocks noChangeShapeType="1"/>
              </p:cNvSpPr>
              <p:nvPr/>
            </p:nvSpPr>
            <p:spPr bwMode="auto">
              <a:xfrm flipV="1">
                <a:off x="3409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Line 2068"/>
              <p:cNvSpPr>
                <a:spLocks noChangeShapeType="1"/>
              </p:cNvSpPr>
              <p:nvPr/>
            </p:nvSpPr>
            <p:spPr bwMode="auto">
              <a:xfrm flipV="1">
                <a:off x="3409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Line 2069"/>
              <p:cNvSpPr>
                <a:spLocks noChangeShapeType="1"/>
              </p:cNvSpPr>
              <p:nvPr/>
            </p:nvSpPr>
            <p:spPr bwMode="auto">
              <a:xfrm flipV="1">
                <a:off x="3409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Line 2070"/>
              <p:cNvSpPr>
                <a:spLocks noChangeShapeType="1"/>
              </p:cNvSpPr>
              <p:nvPr/>
            </p:nvSpPr>
            <p:spPr bwMode="auto">
              <a:xfrm flipV="1">
                <a:off x="3409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Line 2071"/>
              <p:cNvSpPr>
                <a:spLocks noChangeShapeType="1"/>
              </p:cNvSpPr>
              <p:nvPr/>
            </p:nvSpPr>
            <p:spPr bwMode="auto">
              <a:xfrm flipV="1">
                <a:off x="3409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Line 2072"/>
              <p:cNvSpPr>
                <a:spLocks noChangeShapeType="1"/>
              </p:cNvSpPr>
              <p:nvPr/>
            </p:nvSpPr>
            <p:spPr bwMode="auto">
              <a:xfrm flipV="1">
                <a:off x="3409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Line 2073"/>
              <p:cNvSpPr>
                <a:spLocks noChangeShapeType="1"/>
              </p:cNvSpPr>
              <p:nvPr/>
            </p:nvSpPr>
            <p:spPr bwMode="auto">
              <a:xfrm flipV="1">
                <a:off x="3409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Line 2074"/>
              <p:cNvSpPr>
                <a:spLocks noChangeShapeType="1"/>
              </p:cNvSpPr>
              <p:nvPr/>
            </p:nvSpPr>
            <p:spPr bwMode="auto">
              <a:xfrm flipV="1">
                <a:off x="3409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Line 2075"/>
              <p:cNvSpPr>
                <a:spLocks noChangeShapeType="1"/>
              </p:cNvSpPr>
              <p:nvPr/>
            </p:nvSpPr>
            <p:spPr bwMode="auto">
              <a:xfrm flipV="1">
                <a:off x="3409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Line 2076"/>
              <p:cNvSpPr>
                <a:spLocks noChangeShapeType="1"/>
              </p:cNvSpPr>
              <p:nvPr/>
            </p:nvSpPr>
            <p:spPr bwMode="auto">
              <a:xfrm flipV="1">
                <a:off x="3409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Line 2077"/>
              <p:cNvSpPr>
                <a:spLocks noChangeShapeType="1"/>
              </p:cNvSpPr>
              <p:nvPr/>
            </p:nvSpPr>
            <p:spPr bwMode="auto">
              <a:xfrm flipV="1">
                <a:off x="3409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Line 2078"/>
              <p:cNvSpPr>
                <a:spLocks noChangeShapeType="1"/>
              </p:cNvSpPr>
              <p:nvPr/>
            </p:nvSpPr>
            <p:spPr bwMode="auto">
              <a:xfrm flipV="1">
                <a:off x="3409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Line 2079"/>
              <p:cNvSpPr>
                <a:spLocks noChangeShapeType="1"/>
              </p:cNvSpPr>
              <p:nvPr/>
            </p:nvSpPr>
            <p:spPr bwMode="auto">
              <a:xfrm flipV="1">
                <a:off x="3409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Line 2080"/>
              <p:cNvSpPr>
                <a:spLocks noChangeShapeType="1"/>
              </p:cNvSpPr>
              <p:nvPr/>
            </p:nvSpPr>
            <p:spPr bwMode="auto">
              <a:xfrm flipV="1">
                <a:off x="3409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Line 2081"/>
              <p:cNvSpPr>
                <a:spLocks noChangeShapeType="1"/>
              </p:cNvSpPr>
              <p:nvPr/>
            </p:nvSpPr>
            <p:spPr bwMode="auto">
              <a:xfrm flipV="1">
                <a:off x="3409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Line 2082"/>
              <p:cNvSpPr>
                <a:spLocks noChangeShapeType="1"/>
              </p:cNvSpPr>
              <p:nvPr/>
            </p:nvSpPr>
            <p:spPr bwMode="auto">
              <a:xfrm flipV="1">
                <a:off x="3409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Line 2083"/>
              <p:cNvSpPr>
                <a:spLocks noChangeShapeType="1"/>
              </p:cNvSpPr>
              <p:nvPr/>
            </p:nvSpPr>
            <p:spPr bwMode="auto">
              <a:xfrm flipV="1">
                <a:off x="3409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Line 2084"/>
              <p:cNvSpPr>
                <a:spLocks noChangeShapeType="1"/>
              </p:cNvSpPr>
              <p:nvPr/>
            </p:nvSpPr>
            <p:spPr bwMode="auto">
              <a:xfrm flipV="1">
                <a:off x="3409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Line 2085"/>
              <p:cNvSpPr>
                <a:spLocks noChangeShapeType="1"/>
              </p:cNvSpPr>
              <p:nvPr/>
            </p:nvSpPr>
            <p:spPr bwMode="auto">
              <a:xfrm flipV="1">
                <a:off x="3409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Line 2086"/>
              <p:cNvSpPr>
                <a:spLocks noChangeShapeType="1"/>
              </p:cNvSpPr>
              <p:nvPr/>
            </p:nvSpPr>
            <p:spPr bwMode="auto">
              <a:xfrm flipV="1">
                <a:off x="3409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Line 2087"/>
              <p:cNvSpPr>
                <a:spLocks noChangeShapeType="1"/>
              </p:cNvSpPr>
              <p:nvPr/>
            </p:nvSpPr>
            <p:spPr bwMode="auto">
              <a:xfrm flipV="1">
                <a:off x="3409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Line 2088"/>
              <p:cNvSpPr>
                <a:spLocks noChangeShapeType="1"/>
              </p:cNvSpPr>
              <p:nvPr/>
            </p:nvSpPr>
            <p:spPr bwMode="auto">
              <a:xfrm flipV="1">
                <a:off x="3409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Line 2089"/>
              <p:cNvSpPr>
                <a:spLocks noChangeShapeType="1"/>
              </p:cNvSpPr>
              <p:nvPr/>
            </p:nvSpPr>
            <p:spPr bwMode="auto">
              <a:xfrm flipV="1">
                <a:off x="3409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Line 2090"/>
              <p:cNvSpPr>
                <a:spLocks noChangeShapeType="1"/>
              </p:cNvSpPr>
              <p:nvPr/>
            </p:nvSpPr>
            <p:spPr bwMode="auto">
              <a:xfrm flipV="1">
                <a:off x="3409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Line 2091"/>
              <p:cNvSpPr>
                <a:spLocks noChangeShapeType="1"/>
              </p:cNvSpPr>
              <p:nvPr/>
            </p:nvSpPr>
            <p:spPr bwMode="auto">
              <a:xfrm flipV="1">
                <a:off x="3409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Line 2092"/>
              <p:cNvSpPr>
                <a:spLocks noChangeShapeType="1"/>
              </p:cNvSpPr>
              <p:nvPr/>
            </p:nvSpPr>
            <p:spPr bwMode="auto">
              <a:xfrm flipV="1">
                <a:off x="3409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Line 2093"/>
              <p:cNvSpPr>
                <a:spLocks noChangeShapeType="1"/>
              </p:cNvSpPr>
              <p:nvPr/>
            </p:nvSpPr>
            <p:spPr bwMode="auto">
              <a:xfrm flipV="1">
                <a:off x="3409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Line 2094"/>
              <p:cNvSpPr>
                <a:spLocks noChangeShapeType="1"/>
              </p:cNvSpPr>
              <p:nvPr/>
            </p:nvSpPr>
            <p:spPr bwMode="auto">
              <a:xfrm flipV="1">
                <a:off x="3409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Line 2095"/>
              <p:cNvSpPr>
                <a:spLocks noChangeShapeType="1"/>
              </p:cNvSpPr>
              <p:nvPr/>
            </p:nvSpPr>
            <p:spPr bwMode="auto">
              <a:xfrm flipV="1">
                <a:off x="3409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Line 2096"/>
              <p:cNvSpPr>
                <a:spLocks noChangeShapeType="1"/>
              </p:cNvSpPr>
              <p:nvPr/>
            </p:nvSpPr>
            <p:spPr bwMode="auto">
              <a:xfrm flipV="1">
                <a:off x="3409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Line 2097"/>
              <p:cNvSpPr>
                <a:spLocks noChangeShapeType="1"/>
              </p:cNvSpPr>
              <p:nvPr/>
            </p:nvSpPr>
            <p:spPr bwMode="auto">
              <a:xfrm flipV="1">
                <a:off x="3409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Line 2098"/>
              <p:cNvSpPr>
                <a:spLocks noChangeShapeType="1"/>
              </p:cNvSpPr>
              <p:nvPr/>
            </p:nvSpPr>
            <p:spPr bwMode="auto">
              <a:xfrm flipV="1">
                <a:off x="3409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Line 2099"/>
              <p:cNvSpPr>
                <a:spLocks noChangeShapeType="1"/>
              </p:cNvSpPr>
              <p:nvPr/>
            </p:nvSpPr>
            <p:spPr bwMode="auto">
              <a:xfrm flipV="1">
                <a:off x="3409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Line 2100"/>
              <p:cNvSpPr>
                <a:spLocks noChangeShapeType="1"/>
              </p:cNvSpPr>
              <p:nvPr/>
            </p:nvSpPr>
            <p:spPr bwMode="auto">
              <a:xfrm flipV="1">
                <a:off x="3409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Line 2101"/>
              <p:cNvSpPr>
                <a:spLocks noChangeShapeType="1"/>
              </p:cNvSpPr>
              <p:nvPr/>
            </p:nvSpPr>
            <p:spPr bwMode="auto">
              <a:xfrm flipV="1">
                <a:off x="3409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Line 2102"/>
              <p:cNvSpPr>
                <a:spLocks noChangeShapeType="1"/>
              </p:cNvSpPr>
              <p:nvPr/>
            </p:nvSpPr>
            <p:spPr bwMode="auto">
              <a:xfrm flipV="1">
                <a:off x="3409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Line 2103"/>
              <p:cNvSpPr>
                <a:spLocks noChangeShapeType="1"/>
              </p:cNvSpPr>
              <p:nvPr/>
            </p:nvSpPr>
            <p:spPr bwMode="auto">
              <a:xfrm flipV="1">
                <a:off x="3409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Line 2104"/>
              <p:cNvSpPr>
                <a:spLocks noChangeShapeType="1"/>
              </p:cNvSpPr>
              <p:nvPr/>
            </p:nvSpPr>
            <p:spPr bwMode="auto">
              <a:xfrm flipV="1">
                <a:off x="3409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Line 2105"/>
              <p:cNvSpPr>
                <a:spLocks noChangeShapeType="1"/>
              </p:cNvSpPr>
              <p:nvPr/>
            </p:nvSpPr>
            <p:spPr bwMode="auto">
              <a:xfrm flipV="1">
                <a:off x="3409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Line 2106"/>
              <p:cNvSpPr>
                <a:spLocks noChangeShapeType="1"/>
              </p:cNvSpPr>
              <p:nvPr/>
            </p:nvSpPr>
            <p:spPr bwMode="auto">
              <a:xfrm flipV="1">
                <a:off x="3409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Line 2107"/>
              <p:cNvSpPr>
                <a:spLocks noChangeShapeType="1"/>
              </p:cNvSpPr>
              <p:nvPr/>
            </p:nvSpPr>
            <p:spPr bwMode="auto">
              <a:xfrm flipV="1">
                <a:off x="3409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Line 2108"/>
              <p:cNvSpPr>
                <a:spLocks noChangeShapeType="1"/>
              </p:cNvSpPr>
              <p:nvPr/>
            </p:nvSpPr>
            <p:spPr bwMode="auto">
              <a:xfrm flipV="1">
                <a:off x="3409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Line 2109"/>
              <p:cNvSpPr>
                <a:spLocks noChangeShapeType="1"/>
              </p:cNvSpPr>
              <p:nvPr/>
            </p:nvSpPr>
            <p:spPr bwMode="auto">
              <a:xfrm flipV="1">
                <a:off x="3409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Line 2110"/>
              <p:cNvSpPr>
                <a:spLocks noChangeShapeType="1"/>
              </p:cNvSpPr>
              <p:nvPr/>
            </p:nvSpPr>
            <p:spPr bwMode="auto">
              <a:xfrm flipV="1">
                <a:off x="3409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Line 2111"/>
              <p:cNvSpPr>
                <a:spLocks noChangeShapeType="1"/>
              </p:cNvSpPr>
              <p:nvPr/>
            </p:nvSpPr>
            <p:spPr bwMode="auto">
              <a:xfrm flipV="1">
                <a:off x="3409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Line 2112"/>
              <p:cNvSpPr>
                <a:spLocks noChangeShapeType="1"/>
              </p:cNvSpPr>
              <p:nvPr/>
            </p:nvSpPr>
            <p:spPr bwMode="auto">
              <a:xfrm flipV="1">
                <a:off x="3409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Line 2113"/>
              <p:cNvSpPr>
                <a:spLocks noChangeShapeType="1"/>
              </p:cNvSpPr>
              <p:nvPr/>
            </p:nvSpPr>
            <p:spPr bwMode="auto">
              <a:xfrm flipV="1">
                <a:off x="3409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Line 2114"/>
              <p:cNvSpPr>
                <a:spLocks noChangeShapeType="1"/>
              </p:cNvSpPr>
              <p:nvPr/>
            </p:nvSpPr>
            <p:spPr bwMode="auto">
              <a:xfrm flipV="1">
                <a:off x="3409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Line 2115"/>
              <p:cNvSpPr>
                <a:spLocks noChangeShapeType="1"/>
              </p:cNvSpPr>
              <p:nvPr/>
            </p:nvSpPr>
            <p:spPr bwMode="auto">
              <a:xfrm flipV="1">
                <a:off x="3409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Line 2116"/>
              <p:cNvSpPr>
                <a:spLocks noChangeShapeType="1"/>
              </p:cNvSpPr>
              <p:nvPr/>
            </p:nvSpPr>
            <p:spPr bwMode="auto">
              <a:xfrm flipV="1">
                <a:off x="3409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Line 2117"/>
              <p:cNvSpPr>
                <a:spLocks noChangeShapeType="1"/>
              </p:cNvSpPr>
              <p:nvPr/>
            </p:nvSpPr>
            <p:spPr bwMode="auto">
              <a:xfrm flipV="1">
                <a:off x="3409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Line 2118"/>
              <p:cNvSpPr>
                <a:spLocks noChangeShapeType="1"/>
              </p:cNvSpPr>
              <p:nvPr/>
            </p:nvSpPr>
            <p:spPr bwMode="auto">
              <a:xfrm flipV="1">
                <a:off x="3409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Line 2119"/>
              <p:cNvSpPr>
                <a:spLocks noChangeShapeType="1"/>
              </p:cNvSpPr>
              <p:nvPr/>
            </p:nvSpPr>
            <p:spPr bwMode="auto">
              <a:xfrm flipV="1">
                <a:off x="3409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Line 2120"/>
              <p:cNvSpPr>
                <a:spLocks noChangeShapeType="1"/>
              </p:cNvSpPr>
              <p:nvPr/>
            </p:nvSpPr>
            <p:spPr bwMode="auto">
              <a:xfrm flipV="1">
                <a:off x="3409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Line 2121"/>
              <p:cNvSpPr>
                <a:spLocks noChangeShapeType="1"/>
              </p:cNvSpPr>
              <p:nvPr/>
            </p:nvSpPr>
            <p:spPr bwMode="auto">
              <a:xfrm flipV="1">
                <a:off x="3409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Line 2122"/>
              <p:cNvSpPr>
                <a:spLocks noChangeShapeType="1"/>
              </p:cNvSpPr>
              <p:nvPr/>
            </p:nvSpPr>
            <p:spPr bwMode="auto">
              <a:xfrm flipV="1">
                <a:off x="3409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Line 2123"/>
              <p:cNvSpPr>
                <a:spLocks noChangeShapeType="1"/>
              </p:cNvSpPr>
              <p:nvPr/>
            </p:nvSpPr>
            <p:spPr bwMode="auto">
              <a:xfrm flipV="1">
                <a:off x="3409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Line 2124"/>
              <p:cNvSpPr>
                <a:spLocks noChangeShapeType="1"/>
              </p:cNvSpPr>
              <p:nvPr/>
            </p:nvSpPr>
            <p:spPr bwMode="auto">
              <a:xfrm flipV="1">
                <a:off x="3409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Line 2125"/>
              <p:cNvSpPr>
                <a:spLocks noChangeShapeType="1"/>
              </p:cNvSpPr>
              <p:nvPr/>
            </p:nvSpPr>
            <p:spPr bwMode="auto">
              <a:xfrm flipV="1">
                <a:off x="3409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Line 2126"/>
              <p:cNvSpPr>
                <a:spLocks noChangeShapeType="1"/>
              </p:cNvSpPr>
              <p:nvPr/>
            </p:nvSpPr>
            <p:spPr bwMode="auto">
              <a:xfrm flipV="1">
                <a:off x="3409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Line 2127"/>
              <p:cNvSpPr>
                <a:spLocks noChangeShapeType="1"/>
              </p:cNvSpPr>
              <p:nvPr/>
            </p:nvSpPr>
            <p:spPr bwMode="auto">
              <a:xfrm>
                <a:off x="3409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2128"/>
              <p:cNvSpPr>
                <a:spLocks noEditPoints="1"/>
              </p:cNvSpPr>
              <p:nvPr/>
            </p:nvSpPr>
            <p:spPr bwMode="auto">
              <a:xfrm>
                <a:off x="3339" y="3426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0 w 64"/>
                  <a:gd name="T3" fmla="*/ 34 h 100"/>
                  <a:gd name="T4" fmla="*/ 3 w 64"/>
                  <a:gd name="T5" fmla="*/ 22 h 100"/>
                  <a:gd name="T6" fmla="*/ 7 w 64"/>
                  <a:gd name="T7" fmla="*/ 15 h 100"/>
                  <a:gd name="T8" fmla="*/ 10 w 64"/>
                  <a:gd name="T9" fmla="*/ 9 h 100"/>
                  <a:gd name="T10" fmla="*/ 14 w 64"/>
                  <a:gd name="T11" fmla="*/ 5 h 100"/>
                  <a:gd name="T12" fmla="*/ 19 w 64"/>
                  <a:gd name="T13" fmla="*/ 3 h 100"/>
                  <a:gd name="T14" fmla="*/ 25 w 64"/>
                  <a:gd name="T15" fmla="*/ 0 h 100"/>
                  <a:gd name="T16" fmla="*/ 32 w 64"/>
                  <a:gd name="T17" fmla="*/ 0 h 100"/>
                  <a:gd name="T18" fmla="*/ 39 w 64"/>
                  <a:gd name="T19" fmla="*/ 0 h 100"/>
                  <a:gd name="T20" fmla="*/ 47 w 64"/>
                  <a:gd name="T21" fmla="*/ 3 h 100"/>
                  <a:gd name="T22" fmla="*/ 50 w 64"/>
                  <a:gd name="T23" fmla="*/ 5 h 100"/>
                  <a:gd name="T24" fmla="*/ 54 w 64"/>
                  <a:gd name="T25" fmla="*/ 9 h 100"/>
                  <a:gd name="T26" fmla="*/ 56 w 64"/>
                  <a:gd name="T27" fmla="*/ 12 h 100"/>
                  <a:gd name="T28" fmla="*/ 59 w 64"/>
                  <a:gd name="T29" fmla="*/ 19 h 100"/>
                  <a:gd name="T30" fmla="*/ 61 w 64"/>
                  <a:gd name="T31" fmla="*/ 27 h 100"/>
                  <a:gd name="T32" fmla="*/ 64 w 64"/>
                  <a:gd name="T33" fmla="*/ 37 h 100"/>
                  <a:gd name="T34" fmla="*/ 64 w 64"/>
                  <a:gd name="T35" fmla="*/ 50 h 100"/>
                  <a:gd name="T36" fmla="*/ 63 w 64"/>
                  <a:gd name="T37" fmla="*/ 65 h 100"/>
                  <a:gd name="T38" fmla="*/ 60 w 64"/>
                  <a:gd name="T39" fmla="*/ 78 h 100"/>
                  <a:gd name="T40" fmla="*/ 58 w 64"/>
                  <a:gd name="T41" fmla="*/ 85 h 100"/>
                  <a:gd name="T42" fmla="*/ 54 w 64"/>
                  <a:gd name="T43" fmla="*/ 90 h 100"/>
                  <a:gd name="T44" fmla="*/ 50 w 64"/>
                  <a:gd name="T45" fmla="*/ 94 h 100"/>
                  <a:gd name="T46" fmla="*/ 45 w 64"/>
                  <a:gd name="T47" fmla="*/ 98 h 100"/>
                  <a:gd name="T48" fmla="*/ 39 w 64"/>
                  <a:gd name="T49" fmla="*/ 99 h 100"/>
                  <a:gd name="T50" fmla="*/ 32 w 64"/>
                  <a:gd name="T51" fmla="*/ 100 h 100"/>
                  <a:gd name="T52" fmla="*/ 19 w 64"/>
                  <a:gd name="T53" fmla="*/ 98 h 100"/>
                  <a:gd name="T54" fmla="*/ 9 w 64"/>
                  <a:gd name="T55" fmla="*/ 90 h 100"/>
                  <a:gd name="T56" fmla="*/ 4 w 64"/>
                  <a:gd name="T57" fmla="*/ 80 h 100"/>
                  <a:gd name="T58" fmla="*/ 0 w 64"/>
                  <a:gd name="T59" fmla="*/ 66 h 100"/>
                  <a:gd name="T60" fmla="*/ 0 w 64"/>
                  <a:gd name="T61" fmla="*/ 50 h 100"/>
                  <a:gd name="T62" fmla="*/ 13 w 64"/>
                  <a:gd name="T63" fmla="*/ 50 h 100"/>
                  <a:gd name="T64" fmla="*/ 13 w 64"/>
                  <a:gd name="T65" fmla="*/ 64 h 100"/>
                  <a:gd name="T66" fmla="*/ 15 w 64"/>
                  <a:gd name="T67" fmla="*/ 74 h 100"/>
                  <a:gd name="T68" fmla="*/ 18 w 64"/>
                  <a:gd name="T69" fmla="*/ 81 h 100"/>
                  <a:gd name="T70" fmla="*/ 23 w 64"/>
                  <a:gd name="T71" fmla="*/ 85 h 100"/>
                  <a:gd name="T72" fmla="*/ 27 w 64"/>
                  <a:gd name="T73" fmla="*/ 88 h 100"/>
                  <a:gd name="T74" fmla="*/ 32 w 64"/>
                  <a:gd name="T75" fmla="*/ 89 h 100"/>
                  <a:gd name="T76" fmla="*/ 37 w 64"/>
                  <a:gd name="T77" fmla="*/ 88 h 100"/>
                  <a:gd name="T78" fmla="*/ 42 w 64"/>
                  <a:gd name="T79" fmla="*/ 85 h 100"/>
                  <a:gd name="T80" fmla="*/ 45 w 64"/>
                  <a:gd name="T81" fmla="*/ 81 h 100"/>
                  <a:gd name="T82" fmla="*/ 49 w 64"/>
                  <a:gd name="T83" fmla="*/ 74 h 100"/>
                  <a:gd name="T84" fmla="*/ 50 w 64"/>
                  <a:gd name="T85" fmla="*/ 64 h 100"/>
                  <a:gd name="T86" fmla="*/ 52 w 64"/>
                  <a:gd name="T87" fmla="*/ 50 h 100"/>
                  <a:gd name="T88" fmla="*/ 50 w 64"/>
                  <a:gd name="T89" fmla="*/ 37 h 100"/>
                  <a:gd name="T90" fmla="*/ 49 w 64"/>
                  <a:gd name="T91" fmla="*/ 25 h 100"/>
                  <a:gd name="T92" fmla="*/ 45 w 64"/>
                  <a:gd name="T93" fmla="*/ 19 h 100"/>
                  <a:gd name="T94" fmla="*/ 42 w 64"/>
                  <a:gd name="T95" fmla="*/ 14 h 100"/>
                  <a:gd name="T96" fmla="*/ 38 w 64"/>
                  <a:gd name="T97" fmla="*/ 12 h 100"/>
                  <a:gd name="T98" fmla="*/ 32 w 64"/>
                  <a:gd name="T99" fmla="*/ 12 h 100"/>
                  <a:gd name="T100" fmla="*/ 27 w 64"/>
                  <a:gd name="T101" fmla="*/ 12 h 100"/>
                  <a:gd name="T102" fmla="*/ 23 w 64"/>
                  <a:gd name="T103" fmla="*/ 14 h 100"/>
                  <a:gd name="T104" fmla="*/ 18 w 64"/>
                  <a:gd name="T105" fmla="*/ 18 h 100"/>
                  <a:gd name="T106" fmla="*/ 15 w 64"/>
                  <a:gd name="T107" fmla="*/ 25 h 100"/>
                  <a:gd name="T108" fmla="*/ 13 w 64"/>
                  <a:gd name="T109" fmla="*/ 37 h 100"/>
                  <a:gd name="T110" fmla="*/ 13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0" y="34"/>
                    </a:lnTo>
                    <a:lnTo>
                      <a:pt x="3" y="22"/>
                    </a:lnTo>
                    <a:lnTo>
                      <a:pt x="7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59" y="19"/>
                    </a:lnTo>
                    <a:lnTo>
                      <a:pt x="61" y="27"/>
                    </a:lnTo>
                    <a:lnTo>
                      <a:pt x="64" y="37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0" y="78"/>
                    </a:lnTo>
                    <a:lnTo>
                      <a:pt x="58" y="85"/>
                    </a:lnTo>
                    <a:lnTo>
                      <a:pt x="54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2" y="100"/>
                    </a:lnTo>
                    <a:lnTo>
                      <a:pt x="19" y="98"/>
                    </a:lnTo>
                    <a:lnTo>
                      <a:pt x="9" y="90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0" y="50"/>
                    </a:lnTo>
                    <a:close/>
                    <a:moveTo>
                      <a:pt x="13" y="50"/>
                    </a:moveTo>
                    <a:lnTo>
                      <a:pt x="13" y="64"/>
                    </a:lnTo>
                    <a:lnTo>
                      <a:pt x="15" y="74"/>
                    </a:lnTo>
                    <a:lnTo>
                      <a:pt x="18" y="81"/>
                    </a:lnTo>
                    <a:lnTo>
                      <a:pt x="23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5" y="81"/>
                    </a:lnTo>
                    <a:lnTo>
                      <a:pt x="49" y="74"/>
                    </a:lnTo>
                    <a:lnTo>
                      <a:pt x="50" y="64"/>
                    </a:lnTo>
                    <a:lnTo>
                      <a:pt x="52" y="50"/>
                    </a:lnTo>
                    <a:lnTo>
                      <a:pt x="50" y="37"/>
                    </a:lnTo>
                    <a:lnTo>
                      <a:pt x="49" y="25"/>
                    </a:lnTo>
                    <a:lnTo>
                      <a:pt x="45" y="19"/>
                    </a:lnTo>
                    <a:lnTo>
                      <a:pt x="42" y="14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5" y="25"/>
                    </a:lnTo>
                    <a:lnTo>
                      <a:pt x="13" y="37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Rectangle 2129"/>
              <p:cNvSpPr>
                <a:spLocks noChangeArrowheads="1"/>
              </p:cNvSpPr>
              <p:nvPr/>
            </p:nvSpPr>
            <p:spPr bwMode="auto">
              <a:xfrm>
                <a:off x="3422" y="3511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2130"/>
              <p:cNvSpPr>
                <a:spLocks/>
              </p:cNvSpPr>
              <p:nvPr/>
            </p:nvSpPr>
            <p:spPr bwMode="auto">
              <a:xfrm>
                <a:off x="3452" y="3426"/>
                <a:ext cx="64" cy="99"/>
              </a:xfrm>
              <a:custGeom>
                <a:avLst/>
                <a:gdLst>
                  <a:gd name="T0" fmla="*/ 64 w 64"/>
                  <a:gd name="T1" fmla="*/ 85 h 99"/>
                  <a:gd name="T2" fmla="*/ 64 w 64"/>
                  <a:gd name="T3" fmla="*/ 99 h 99"/>
                  <a:gd name="T4" fmla="*/ 0 w 64"/>
                  <a:gd name="T5" fmla="*/ 99 h 99"/>
                  <a:gd name="T6" fmla="*/ 0 w 64"/>
                  <a:gd name="T7" fmla="*/ 94 h 99"/>
                  <a:gd name="T8" fmla="*/ 1 w 64"/>
                  <a:gd name="T9" fmla="*/ 90 h 99"/>
                  <a:gd name="T10" fmla="*/ 3 w 64"/>
                  <a:gd name="T11" fmla="*/ 83 h 99"/>
                  <a:gd name="T12" fmla="*/ 8 w 64"/>
                  <a:gd name="T13" fmla="*/ 76 h 99"/>
                  <a:gd name="T14" fmla="*/ 12 w 64"/>
                  <a:gd name="T15" fmla="*/ 71 h 99"/>
                  <a:gd name="T16" fmla="*/ 17 w 64"/>
                  <a:gd name="T17" fmla="*/ 66 h 99"/>
                  <a:gd name="T18" fmla="*/ 23 w 64"/>
                  <a:gd name="T19" fmla="*/ 61 h 99"/>
                  <a:gd name="T20" fmla="*/ 37 w 64"/>
                  <a:gd name="T21" fmla="*/ 50 h 99"/>
                  <a:gd name="T22" fmla="*/ 44 w 64"/>
                  <a:gd name="T23" fmla="*/ 41 h 99"/>
                  <a:gd name="T24" fmla="*/ 47 w 64"/>
                  <a:gd name="T25" fmla="*/ 37 h 99"/>
                  <a:gd name="T26" fmla="*/ 49 w 64"/>
                  <a:gd name="T27" fmla="*/ 32 h 99"/>
                  <a:gd name="T28" fmla="*/ 49 w 64"/>
                  <a:gd name="T29" fmla="*/ 27 h 99"/>
                  <a:gd name="T30" fmla="*/ 49 w 64"/>
                  <a:gd name="T31" fmla="*/ 23 h 99"/>
                  <a:gd name="T32" fmla="*/ 47 w 64"/>
                  <a:gd name="T33" fmla="*/ 19 h 99"/>
                  <a:gd name="T34" fmla="*/ 44 w 64"/>
                  <a:gd name="T35" fmla="*/ 15 h 99"/>
                  <a:gd name="T36" fmla="*/ 41 w 64"/>
                  <a:gd name="T37" fmla="*/ 13 h 99"/>
                  <a:gd name="T38" fmla="*/ 37 w 64"/>
                  <a:gd name="T39" fmla="*/ 12 h 99"/>
                  <a:gd name="T40" fmla="*/ 32 w 64"/>
                  <a:gd name="T41" fmla="*/ 12 h 99"/>
                  <a:gd name="T42" fmla="*/ 27 w 64"/>
                  <a:gd name="T43" fmla="*/ 12 h 99"/>
                  <a:gd name="T44" fmla="*/ 23 w 64"/>
                  <a:gd name="T45" fmla="*/ 13 h 99"/>
                  <a:gd name="T46" fmla="*/ 19 w 64"/>
                  <a:gd name="T47" fmla="*/ 15 h 99"/>
                  <a:gd name="T48" fmla="*/ 16 w 64"/>
                  <a:gd name="T49" fmla="*/ 19 h 99"/>
                  <a:gd name="T50" fmla="*/ 14 w 64"/>
                  <a:gd name="T51" fmla="*/ 24 h 99"/>
                  <a:gd name="T52" fmla="*/ 14 w 64"/>
                  <a:gd name="T53" fmla="*/ 29 h 99"/>
                  <a:gd name="T54" fmla="*/ 1 w 64"/>
                  <a:gd name="T55" fmla="*/ 27 h 99"/>
                  <a:gd name="T56" fmla="*/ 4 w 64"/>
                  <a:gd name="T57" fmla="*/ 15 h 99"/>
                  <a:gd name="T58" fmla="*/ 11 w 64"/>
                  <a:gd name="T59" fmla="*/ 7 h 99"/>
                  <a:gd name="T60" fmla="*/ 19 w 64"/>
                  <a:gd name="T61" fmla="*/ 2 h 99"/>
                  <a:gd name="T62" fmla="*/ 32 w 64"/>
                  <a:gd name="T63" fmla="*/ 0 h 99"/>
                  <a:gd name="T64" fmla="*/ 44 w 64"/>
                  <a:gd name="T65" fmla="*/ 2 h 99"/>
                  <a:gd name="T66" fmla="*/ 54 w 64"/>
                  <a:gd name="T67" fmla="*/ 8 h 99"/>
                  <a:gd name="T68" fmla="*/ 58 w 64"/>
                  <a:gd name="T69" fmla="*/ 12 h 99"/>
                  <a:gd name="T70" fmla="*/ 61 w 64"/>
                  <a:gd name="T71" fmla="*/ 17 h 99"/>
                  <a:gd name="T72" fmla="*/ 62 w 64"/>
                  <a:gd name="T73" fmla="*/ 22 h 99"/>
                  <a:gd name="T74" fmla="*/ 63 w 64"/>
                  <a:gd name="T75" fmla="*/ 27 h 99"/>
                  <a:gd name="T76" fmla="*/ 62 w 64"/>
                  <a:gd name="T77" fmla="*/ 33 h 99"/>
                  <a:gd name="T78" fmla="*/ 61 w 64"/>
                  <a:gd name="T79" fmla="*/ 39 h 99"/>
                  <a:gd name="T80" fmla="*/ 57 w 64"/>
                  <a:gd name="T81" fmla="*/ 44 h 99"/>
                  <a:gd name="T82" fmla="*/ 53 w 64"/>
                  <a:gd name="T83" fmla="*/ 50 h 99"/>
                  <a:gd name="T84" fmla="*/ 49 w 64"/>
                  <a:gd name="T85" fmla="*/ 54 h 99"/>
                  <a:gd name="T86" fmla="*/ 46 w 64"/>
                  <a:gd name="T87" fmla="*/ 58 h 99"/>
                  <a:gd name="T88" fmla="*/ 41 w 64"/>
                  <a:gd name="T89" fmla="*/ 63 h 99"/>
                  <a:gd name="T90" fmla="*/ 36 w 64"/>
                  <a:gd name="T91" fmla="*/ 68 h 99"/>
                  <a:gd name="T92" fmla="*/ 31 w 64"/>
                  <a:gd name="T93" fmla="*/ 71 h 99"/>
                  <a:gd name="T94" fmla="*/ 27 w 64"/>
                  <a:gd name="T95" fmla="*/ 75 h 99"/>
                  <a:gd name="T96" fmla="*/ 23 w 64"/>
                  <a:gd name="T97" fmla="*/ 78 h 99"/>
                  <a:gd name="T98" fmla="*/ 22 w 64"/>
                  <a:gd name="T99" fmla="*/ 79 h 99"/>
                  <a:gd name="T100" fmla="*/ 16 w 64"/>
                  <a:gd name="T101" fmla="*/ 85 h 99"/>
                  <a:gd name="T102" fmla="*/ 64 w 64"/>
                  <a:gd name="T103" fmla="*/ 8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" h="99">
                    <a:moveTo>
                      <a:pt x="64" y="85"/>
                    </a:moveTo>
                    <a:lnTo>
                      <a:pt x="64" y="99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1" y="90"/>
                    </a:lnTo>
                    <a:lnTo>
                      <a:pt x="3" y="83"/>
                    </a:lnTo>
                    <a:lnTo>
                      <a:pt x="8" y="76"/>
                    </a:lnTo>
                    <a:lnTo>
                      <a:pt x="12" y="71"/>
                    </a:lnTo>
                    <a:lnTo>
                      <a:pt x="17" y="66"/>
                    </a:lnTo>
                    <a:lnTo>
                      <a:pt x="23" y="61"/>
                    </a:lnTo>
                    <a:lnTo>
                      <a:pt x="37" y="50"/>
                    </a:lnTo>
                    <a:lnTo>
                      <a:pt x="44" y="41"/>
                    </a:lnTo>
                    <a:lnTo>
                      <a:pt x="47" y="37"/>
                    </a:lnTo>
                    <a:lnTo>
                      <a:pt x="49" y="32"/>
                    </a:lnTo>
                    <a:lnTo>
                      <a:pt x="49" y="27"/>
                    </a:lnTo>
                    <a:lnTo>
                      <a:pt x="49" y="23"/>
                    </a:lnTo>
                    <a:lnTo>
                      <a:pt x="47" y="19"/>
                    </a:lnTo>
                    <a:lnTo>
                      <a:pt x="44" y="15"/>
                    </a:lnTo>
                    <a:lnTo>
                      <a:pt x="41" y="13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3" y="13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4" y="24"/>
                    </a:lnTo>
                    <a:lnTo>
                      <a:pt x="14" y="29"/>
                    </a:lnTo>
                    <a:lnTo>
                      <a:pt x="1" y="27"/>
                    </a:lnTo>
                    <a:lnTo>
                      <a:pt x="4" y="15"/>
                    </a:lnTo>
                    <a:lnTo>
                      <a:pt x="11" y="7"/>
                    </a:lnTo>
                    <a:lnTo>
                      <a:pt x="19" y="2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58" y="12"/>
                    </a:lnTo>
                    <a:lnTo>
                      <a:pt x="61" y="17"/>
                    </a:lnTo>
                    <a:lnTo>
                      <a:pt x="62" y="22"/>
                    </a:lnTo>
                    <a:lnTo>
                      <a:pt x="63" y="27"/>
                    </a:lnTo>
                    <a:lnTo>
                      <a:pt x="62" y="33"/>
                    </a:lnTo>
                    <a:lnTo>
                      <a:pt x="61" y="39"/>
                    </a:lnTo>
                    <a:lnTo>
                      <a:pt x="57" y="44"/>
                    </a:lnTo>
                    <a:lnTo>
                      <a:pt x="53" y="50"/>
                    </a:lnTo>
                    <a:lnTo>
                      <a:pt x="49" y="54"/>
                    </a:lnTo>
                    <a:lnTo>
                      <a:pt x="46" y="58"/>
                    </a:lnTo>
                    <a:lnTo>
                      <a:pt x="41" y="63"/>
                    </a:lnTo>
                    <a:lnTo>
                      <a:pt x="36" y="68"/>
                    </a:lnTo>
                    <a:lnTo>
                      <a:pt x="31" y="71"/>
                    </a:lnTo>
                    <a:lnTo>
                      <a:pt x="27" y="75"/>
                    </a:lnTo>
                    <a:lnTo>
                      <a:pt x="23" y="78"/>
                    </a:lnTo>
                    <a:lnTo>
                      <a:pt x="22" y="79"/>
                    </a:lnTo>
                    <a:lnTo>
                      <a:pt x="16" y="85"/>
                    </a:lnTo>
                    <a:lnTo>
                      <a:pt x="64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Line 2131"/>
              <p:cNvSpPr>
                <a:spLocks noChangeShapeType="1"/>
              </p:cNvSpPr>
              <p:nvPr/>
            </p:nvSpPr>
            <p:spPr bwMode="auto">
              <a:xfrm flipV="1">
                <a:off x="3728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Line 2132"/>
              <p:cNvSpPr>
                <a:spLocks noChangeShapeType="1"/>
              </p:cNvSpPr>
              <p:nvPr/>
            </p:nvSpPr>
            <p:spPr bwMode="auto">
              <a:xfrm flipV="1">
                <a:off x="3728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Line 2133"/>
              <p:cNvSpPr>
                <a:spLocks noChangeShapeType="1"/>
              </p:cNvSpPr>
              <p:nvPr/>
            </p:nvSpPr>
            <p:spPr bwMode="auto">
              <a:xfrm flipV="1">
                <a:off x="3728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Line 2134"/>
              <p:cNvSpPr>
                <a:spLocks noChangeShapeType="1"/>
              </p:cNvSpPr>
              <p:nvPr/>
            </p:nvSpPr>
            <p:spPr bwMode="auto">
              <a:xfrm flipV="1">
                <a:off x="3728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Line 2135"/>
              <p:cNvSpPr>
                <a:spLocks noChangeShapeType="1"/>
              </p:cNvSpPr>
              <p:nvPr/>
            </p:nvSpPr>
            <p:spPr bwMode="auto">
              <a:xfrm flipV="1">
                <a:off x="3728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Line 2136"/>
              <p:cNvSpPr>
                <a:spLocks noChangeShapeType="1"/>
              </p:cNvSpPr>
              <p:nvPr/>
            </p:nvSpPr>
            <p:spPr bwMode="auto">
              <a:xfrm flipV="1">
                <a:off x="3728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Line 2137"/>
              <p:cNvSpPr>
                <a:spLocks noChangeShapeType="1"/>
              </p:cNvSpPr>
              <p:nvPr/>
            </p:nvSpPr>
            <p:spPr bwMode="auto">
              <a:xfrm flipV="1">
                <a:off x="3728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Line 2138"/>
              <p:cNvSpPr>
                <a:spLocks noChangeShapeType="1"/>
              </p:cNvSpPr>
              <p:nvPr/>
            </p:nvSpPr>
            <p:spPr bwMode="auto">
              <a:xfrm flipV="1">
                <a:off x="3728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Line 2139"/>
              <p:cNvSpPr>
                <a:spLocks noChangeShapeType="1"/>
              </p:cNvSpPr>
              <p:nvPr/>
            </p:nvSpPr>
            <p:spPr bwMode="auto">
              <a:xfrm flipV="1">
                <a:off x="3728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Line 2140"/>
              <p:cNvSpPr>
                <a:spLocks noChangeShapeType="1"/>
              </p:cNvSpPr>
              <p:nvPr/>
            </p:nvSpPr>
            <p:spPr bwMode="auto">
              <a:xfrm flipV="1">
                <a:off x="3728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Line 2141"/>
              <p:cNvSpPr>
                <a:spLocks noChangeShapeType="1"/>
              </p:cNvSpPr>
              <p:nvPr/>
            </p:nvSpPr>
            <p:spPr bwMode="auto">
              <a:xfrm flipV="1">
                <a:off x="3728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Line 2142"/>
              <p:cNvSpPr>
                <a:spLocks noChangeShapeType="1"/>
              </p:cNvSpPr>
              <p:nvPr/>
            </p:nvSpPr>
            <p:spPr bwMode="auto">
              <a:xfrm flipV="1">
                <a:off x="3728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Line 2143"/>
              <p:cNvSpPr>
                <a:spLocks noChangeShapeType="1"/>
              </p:cNvSpPr>
              <p:nvPr/>
            </p:nvSpPr>
            <p:spPr bwMode="auto">
              <a:xfrm flipV="1">
                <a:off x="3728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Line 2144"/>
              <p:cNvSpPr>
                <a:spLocks noChangeShapeType="1"/>
              </p:cNvSpPr>
              <p:nvPr/>
            </p:nvSpPr>
            <p:spPr bwMode="auto">
              <a:xfrm flipV="1">
                <a:off x="3728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Line 2145"/>
              <p:cNvSpPr>
                <a:spLocks noChangeShapeType="1"/>
              </p:cNvSpPr>
              <p:nvPr/>
            </p:nvSpPr>
            <p:spPr bwMode="auto">
              <a:xfrm flipV="1">
                <a:off x="3728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Line 2146"/>
              <p:cNvSpPr>
                <a:spLocks noChangeShapeType="1"/>
              </p:cNvSpPr>
              <p:nvPr/>
            </p:nvSpPr>
            <p:spPr bwMode="auto">
              <a:xfrm flipV="1">
                <a:off x="3728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Line 2147"/>
              <p:cNvSpPr>
                <a:spLocks noChangeShapeType="1"/>
              </p:cNvSpPr>
              <p:nvPr/>
            </p:nvSpPr>
            <p:spPr bwMode="auto">
              <a:xfrm flipV="1">
                <a:off x="3728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Line 2148"/>
              <p:cNvSpPr>
                <a:spLocks noChangeShapeType="1"/>
              </p:cNvSpPr>
              <p:nvPr/>
            </p:nvSpPr>
            <p:spPr bwMode="auto">
              <a:xfrm flipV="1">
                <a:off x="3728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Line 2149"/>
              <p:cNvSpPr>
                <a:spLocks noChangeShapeType="1"/>
              </p:cNvSpPr>
              <p:nvPr/>
            </p:nvSpPr>
            <p:spPr bwMode="auto">
              <a:xfrm flipV="1">
                <a:off x="3728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Line 2150"/>
              <p:cNvSpPr>
                <a:spLocks noChangeShapeType="1"/>
              </p:cNvSpPr>
              <p:nvPr/>
            </p:nvSpPr>
            <p:spPr bwMode="auto">
              <a:xfrm flipV="1">
                <a:off x="3728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Line 2151"/>
              <p:cNvSpPr>
                <a:spLocks noChangeShapeType="1"/>
              </p:cNvSpPr>
              <p:nvPr/>
            </p:nvSpPr>
            <p:spPr bwMode="auto">
              <a:xfrm flipV="1">
                <a:off x="3728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Line 2152"/>
              <p:cNvSpPr>
                <a:spLocks noChangeShapeType="1"/>
              </p:cNvSpPr>
              <p:nvPr/>
            </p:nvSpPr>
            <p:spPr bwMode="auto">
              <a:xfrm flipV="1">
                <a:off x="3728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Line 2153"/>
              <p:cNvSpPr>
                <a:spLocks noChangeShapeType="1"/>
              </p:cNvSpPr>
              <p:nvPr/>
            </p:nvSpPr>
            <p:spPr bwMode="auto">
              <a:xfrm flipV="1">
                <a:off x="3728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Line 2154"/>
              <p:cNvSpPr>
                <a:spLocks noChangeShapeType="1"/>
              </p:cNvSpPr>
              <p:nvPr/>
            </p:nvSpPr>
            <p:spPr bwMode="auto">
              <a:xfrm flipV="1">
                <a:off x="3728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Line 2155"/>
              <p:cNvSpPr>
                <a:spLocks noChangeShapeType="1"/>
              </p:cNvSpPr>
              <p:nvPr/>
            </p:nvSpPr>
            <p:spPr bwMode="auto">
              <a:xfrm flipV="1">
                <a:off x="3728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Line 2156"/>
              <p:cNvSpPr>
                <a:spLocks noChangeShapeType="1"/>
              </p:cNvSpPr>
              <p:nvPr/>
            </p:nvSpPr>
            <p:spPr bwMode="auto">
              <a:xfrm flipV="1">
                <a:off x="3728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Line 2157"/>
              <p:cNvSpPr>
                <a:spLocks noChangeShapeType="1"/>
              </p:cNvSpPr>
              <p:nvPr/>
            </p:nvSpPr>
            <p:spPr bwMode="auto">
              <a:xfrm flipV="1">
                <a:off x="3728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Line 2158"/>
              <p:cNvSpPr>
                <a:spLocks noChangeShapeType="1"/>
              </p:cNvSpPr>
              <p:nvPr/>
            </p:nvSpPr>
            <p:spPr bwMode="auto">
              <a:xfrm flipV="1">
                <a:off x="3728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Line 2159"/>
              <p:cNvSpPr>
                <a:spLocks noChangeShapeType="1"/>
              </p:cNvSpPr>
              <p:nvPr/>
            </p:nvSpPr>
            <p:spPr bwMode="auto">
              <a:xfrm flipV="1">
                <a:off x="3728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Line 2160"/>
              <p:cNvSpPr>
                <a:spLocks noChangeShapeType="1"/>
              </p:cNvSpPr>
              <p:nvPr/>
            </p:nvSpPr>
            <p:spPr bwMode="auto">
              <a:xfrm flipV="1">
                <a:off x="3728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Line 2161"/>
              <p:cNvSpPr>
                <a:spLocks noChangeShapeType="1"/>
              </p:cNvSpPr>
              <p:nvPr/>
            </p:nvSpPr>
            <p:spPr bwMode="auto">
              <a:xfrm flipV="1">
                <a:off x="3728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Line 2162"/>
              <p:cNvSpPr>
                <a:spLocks noChangeShapeType="1"/>
              </p:cNvSpPr>
              <p:nvPr/>
            </p:nvSpPr>
            <p:spPr bwMode="auto">
              <a:xfrm flipV="1">
                <a:off x="3728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Line 2163"/>
              <p:cNvSpPr>
                <a:spLocks noChangeShapeType="1"/>
              </p:cNvSpPr>
              <p:nvPr/>
            </p:nvSpPr>
            <p:spPr bwMode="auto">
              <a:xfrm flipV="1">
                <a:off x="3728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Line 2164"/>
              <p:cNvSpPr>
                <a:spLocks noChangeShapeType="1"/>
              </p:cNvSpPr>
              <p:nvPr/>
            </p:nvSpPr>
            <p:spPr bwMode="auto">
              <a:xfrm flipV="1">
                <a:off x="3728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Line 2165"/>
              <p:cNvSpPr>
                <a:spLocks noChangeShapeType="1"/>
              </p:cNvSpPr>
              <p:nvPr/>
            </p:nvSpPr>
            <p:spPr bwMode="auto">
              <a:xfrm flipV="1">
                <a:off x="3728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Line 2166"/>
              <p:cNvSpPr>
                <a:spLocks noChangeShapeType="1"/>
              </p:cNvSpPr>
              <p:nvPr/>
            </p:nvSpPr>
            <p:spPr bwMode="auto">
              <a:xfrm flipV="1">
                <a:off x="3728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Line 2167"/>
              <p:cNvSpPr>
                <a:spLocks noChangeShapeType="1"/>
              </p:cNvSpPr>
              <p:nvPr/>
            </p:nvSpPr>
            <p:spPr bwMode="auto">
              <a:xfrm flipV="1">
                <a:off x="3728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Line 2168"/>
              <p:cNvSpPr>
                <a:spLocks noChangeShapeType="1"/>
              </p:cNvSpPr>
              <p:nvPr/>
            </p:nvSpPr>
            <p:spPr bwMode="auto">
              <a:xfrm flipV="1">
                <a:off x="3728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Line 2169"/>
              <p:cNvSpPr>
                <a:spLocks noChangeShapeType="1"/>
              </p:cNvSpPr>
              <p:nvPr/>
            </p:nvSpPr>
            <p:spPr bwMode="auto">
              <a:xfrm flipV="1">
                <a:off x="3728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Line 2170"/>
              <p:cNvSpPr>
                <a:spLocks noChangeShapeType="1"/>
              </p:cNvSpPr>
              <p:nvPr/>
            </p:nvSpPr>
            <p:spPr bwMode="auto">
              <a:xfrm flipV="1">
                <a:off x="3728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Line 2171"/>
              <p:cNvSpPr>
                <a:spLocks noChangeShapeType="1"/>
              </p:cNvSpPr>
              <p:nvPr/>
            </p:nvSpPr>
            <p:spPr bwMode="auto">
              <a:xfrm flipV="1">
                <a:off x="3728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Line 2172"/>
              <p:cNvSpPr>
                <a:spLocks noChangeShapeType="1"/>
              </p:cNvSpPr>
              <p:nvPr/>
            </p:nvSpPr>
            <p:spPr bwMode="auto">
              <a:xfrm flipV="1">
                <a:off x="3728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Line 2173"/>
              <p:cNvSpPr>
                <a:spLocks noChangeShapeType="1"/>
              </p:cNvSpPr>
              <p:nvPr/>
            </p:nvSpPr>
            <p:spPr bwMode="auto">
              <a:xfrm flipV="1">
                <a:off x="3728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Line 2174"/>
              <p:cNvSpPr>
                <a:spLocks noChangeShapeType="1"/>
              </p:cNvSpPr>
              <p:nvPr/>
            </p:nvSpPr>
            <p:spPr bwMode="auto">
              <a:xfrm flipV="1">
                <a:off x="3728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Line 2175"/>
              <p:cNvSpPr>
                <a:spLocks noChangeShapeType="1"/>
              </p:cNvSpPr>
              <p:nvPr/>
            </p:nvSpPr>
            <p:spPr bwMode="auto">
              <a:xfrm flipV="1">
                <a:off x="3728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Line 2176"/>
              <p:cNvSpPr>
                <a:spLocks noChangeShapeType="1"/>
              </p:cNvSpPr>
              <p:nvPr/>
            </p:nvSpPr>
            <p:spPr bwMode="auto">
              <a:xfrm flipV="1">
                <a:off x="3728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Line 2177"/>
              <p:cNvSpPr>
                <a:spLocks noChangeShapeType="1"/>
              </p:cNvSpPr>
              <p:nvPr/>
            </p:nvSpPr>
            <p:spPr bwMode="auto">
              <a:xfrm flipV="1">
                <a:off x="3728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Line 2178"/>
              <p:cNvSpPr>
                <a:spLocks noChangeShapeType="1"/>
              </p:cNvSpPr>
              <p:nvPr/>
            </p:nvSpPr>
            <p:spPr bwMode="auto">
              <a:xfrm flipV="1">
                <a:off x="3728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Line 2179"/>
              <p:cNvSpPr>
                <a:spLocks noChangeShapeType="1"/>
              </p:cNvSpPr>
              <p:nvPr/>
            </p:nvSpPr>
            <p:spPr bwMode="auto">
              <a:xfrm flipV="1">
                <a:off x="3728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Line 2180"/>
              <p:cNvSpPr>
                <a:spLocks noChangeShapeType="1"/>
              </p:cNvSpPr>
              <p:nvPr/>
            </p:nvSpPr>
            <p:spPr bwMode="auto">
              <a:xfrm flipV="1">
                <a:off x="3728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Line 2181"/>
              <p:cNvSpPr>
                <a:spLocks noChangeShapeType="1"/>
              </p:cNvSpPr>
              <p:nvPr/>
            </p:nvSpPr>
            <p:spPr bwMode="auto">
              <a:xfrm flipV="1">
                <a:off x="3728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Line 2182"/>
              <p:cNvSpPr>
                <a:spLocks noChangeShapeType="1"/>
              </p:cNvSpPr>
              <p:nvPr/>
            </p:nvSpPr>
            <p:spPr bwMode="auto">
              <a:xfrm flipV="1">
                <a:off x="3728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Line 2183"/>
              <p:cNvSpPr>
                <a:spLocks noChangeShapeType="1"/>
              </p:cNvSpPr>
              <p:nvPr/>
            </p:nvSpPr>
            <p:spPr bwMode="auto">
              <a:xfrm flipV="1">
                <a:off x="3728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Line 2184"/>
              <p:cNvSpPr>
                <a:spLocks noChangeShapeType="1"/>
              </p:cNvSpPr>
              <p:nvPr/>
            </p:nvSpPr>
            <p:spPr bwMode="auto">
              <a:xfrm flipV="1">
                <a:off x="3728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Line 2185"/>
              <p:cNvSpPr>
                <a:spLocks noChangeShapeType="1"/>
              </p:cNvSpPr>
              <p:nvPr/>
            </p:nvSpPr>
            <p:spPr bwMode="auto">
              <a:xfrm flipV="1">
                <a:off x="3728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Line 2186"/>
              <p:cNvSpPr>
                <a:spLocks noChangeShapeType="1"/>
              </p:cNvSpPr>
              <p:nvPr/>
            </p:nvSpPr>
            <p:spPr bwMode="auto">
              <a:xfrm flipV="1">
                <a:off x="3728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Line 2187"/>
              <p:cNvSpPr>
                <a:spLocks noChangeShapeType="1"/>
              </p:cNvSpPr>
              <p:nvPr/>
            </p:nvSpPr>
            <p:spPr bwMode="auto">
              <a:xfrm flipV="1">
                <a:off x="3728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Line 2188"/>
              <p:cNvSpPr>
                <a:spLocks noChangeShapeType="1"/>
              </p:cNvSpPr>
              <p:nvPr/>
            </p:nvSpPr>
            <p:spPr bwMode="auto">
              <a:xfrm flipV="1">
                <a:off x="3728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Line 2189"/>
              <p:cNvSpPr>
                <a:spLocks noChangeShapeType="1"/>
              </p:cNvSpPr>
              <p:nvPr/>
            </p:nvSpPr>
            <p:spPr bwMode="auto">
              <a:xfrm flipV="1">
                <a:off x="3728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Line 2190"/>
              <p:cNvSpPr>
                <a:spLocks noChangeShapeType="1"/>
              </p:cNvSpPr>
              <p:nvPr/>
            </p:nvSpPr>
            <p:spPr bwMode="auto">
              <a:xfrm flipV="1">
                <a:off x="3728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Line 2191"/>
              <p:cNvSpPr>
                <a:spLocks noChangeShapeType="1"/>
              </p:cNvSpPr>
              <p:nvPr/>
            </p:nvSpPr>
            <p:spPr bwMode="auto">
              <a:xfrm flipV="1">
                <a:off x="3728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Line 2192"/>
              <p:cNvSpPr>
                <a:spLocks noChangeShapeType="1"/>
              </p:cNvSpPr>
              <p:nvPr/>
            </p:nvSpPr>
            <p:spPr bwMode="auto">
              <a:xfrm flipV="1">
                <a:off x="3728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Line 2193"/>
              <p:cNvSpPr>
                <a:spLocks noChangeShapeType="1"/>
              </p:cNvSpPr>
              <p:nvPr/>
            </p:nvSpPr>
            <p:spPr bwMode="auto">
              <a:xfrm flipV="1">
                <a:off x="3728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Line 2194"/>
              <p:cNvSpPr>
                <a:spLocks noChangeShapeType="1"/>
              </p:cNvSpPr>
              <p:nvPr/>
            </p:nvSpPr>
            <p:spPr bwMode="auto">
              <a:xfrm flipV="1">
                <a:off x="3728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Line 2195"/>
              <p:cNvSpPr>
                <a:spLocks noChangeShapeType="1"/>
              </p:cNvSpPr>
              <p:nvPr/>
            </p:nvSpPr>
            <p:spPr bwMode="auto">
              <a:xfrm flipV="1">
                <a:off x="3728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Line 2196"/>
              <p:cNvSpPr>
                <a:spLocks noChangeShapeType="1"/>
              </p:cNvSpPr>
              <p:nvPr/>
            </p:nvSpPr>
            <p:spPr bwMode="auto">
              <a:xfrm flipV="1">
                <a:off x="3728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Line 2197"/>
              <p:cNvSpPr>
                <a:spLocks noChangeShapeType="1"/>
              </p:cNvSpPr>
              <p:nvPr/>
            </p:nvSpPr>
            <p:spPr bwMode="auto">
              <a:xfrm flipV="1">
                <a:off x="3728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Line 2198"/>
              <p:cNvSpPr>
                <a:spLocks noChangeShapeType="1"/>
              </p:cNvSpPr>
              <p:nvPr/>
            </p:nvSpPr>
            <p:spPr bwMode="auto">
              <a:xfrm flipV="1">
                <a:off x="3728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Line 2199"/>
              <p:cNvSpPr>
                <a:spLocks noChangeShapeType="1"/>
              </p:cNvSpPr>
              <p:nvPr/>
            </p:nvSpPr>
            <p:spPr bwMode="auto">
              <a:xfrm flipV="1">
                <a:off x="3728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Line 2200"/>
              <p:cNvSpPr>
                <a:spLocks noChangeShapeType="1"/>
              </p:cNvSpPr>
              <p:nvPr/>
            </p:nvSpPr>
            <p:spPr bwMode="auto">
              <a:xfrm flipV="1">
                <a:off x="3728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Line 2201"/>
              <p:cNvSpPr>
                <a:spLocks noChangeShapeType="1"/>
              </p:cNvSpPr>
              <p:nvPr/>
            </p:nvSpPr>
            <p:spPr bwMode="auto">
              <a:xfrm flipV="1">
                <a:off x="3728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Line 2202"/>
              <p:cNvSpPr>
                <a:spLocks noChangeShapeType="1"/>
              </p:cNvSpPr>
              <p:nvPr/>
            </p:nvSpPr>
            <p:spPr bwMode="auto">
              <a:xfrm flipV="1">
                <a:off x="3728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Line 2203"/>
              <p:cNvSpPr>
                <a:spLocks noChangeShapeType="1"/>
              </p:cNvSpPr>
              <p:nvPr/>
            </p:nvSpPr>
            <p:spPr bwMode="auto">
              <a:xfrm flipV="1">
                <a:off x="3728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Line 2204"/>
              <p:cNvSpPr>
                <a:spLocks noChangeShapeType="1"/>
              </p:cNvSpPr>
              <p:nvPr/>
            </p:nvSpPr>
            <p:spPr bwMode="auto">
              <a:xfrm flipV="1">
                <a:off x="3728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Line 2205"/>
              <p:cNvSpPr>
                <a:spLocks noChangeShapeType="1"/>
              </p:cNvSpPr>
              <p:nvPr/>
            </p:nvSpPr>
            <p:spPr bwMode="auto">
              <a:xfrm flipV="1">
                <a:off x="3728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Line 2206"/>
              <p:cNvSpPr>
                <a:spLocks noChangeShapeType="1"/>
              </p:cNvSpPr>
              <p:nvPr/>
            </p:nvSpPr>
            <p:spPr bwMode="auto">
              <a:xfrm flipV="1">
                <a:off x="3728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Line 2207"/>
              <p:cNvSpPr>
                <a:spLocks noChangeShapeType="1"/>
              </p:cNvSpPr>
              <p:nvPr/>
            </p:nvSpPr>
            <p:spPr bwMode="auto">
              <a:xfrm flipV="1">
                <a:off x="3728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Line 2208"/>
              <p:cNvSpPr>
                <a:spLocks noChangeShapeType="1"/>
              </p:cNvSpPr>
              <p:nvPr/>
            </p:nvSpPr>
            <p:spPr bwMode="auto">
              <a:xfrm flipV="1">
                <a:off x="3728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Line 2209"/>
              <p:cNvSpPr>
                <a:spLocks noChangeShapeType="1"/>
              </p:cNvSpPr>
              <p:nvPr/>
            </p:nvSpPr>
            <p:spPr bwMode="auto">
              <a:xfrm flipV="1">
                <a:off x="3728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Line 2210"/>
              <p:cNvSpPr>
                <a:spLocks noChangeShapeType="1"/>
              </p:cNvSpPr>
              <p:nvPr/>
            </p:nvSpPr>
            <p:spPr bwMode="auto">
              <a:xfrm flipV="1">
                <a:off x="3728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Line 2211"/>
              <p:cNvSpPr>
                <a:spLocks noChangeShapeType="1"/>
              </p:cNvSpPr>
              <p:nvPr/>
            </p:nvSpPr>
            <p:spPr bwMode="auto">
              <a:xfrm flipV="1">
                <a:off x="3728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Line 2212"/>
              <p:cNvSpPr>
                <a:spLocks noChangeShapeType="1"/>
              </p:cNvSpPr>
              <p:nvPr/>
            </p:nvSpPr>
            <p:spPr bwMode="auto">
              <a:xfrm flipV="1">
                <a:off x="3728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Line 2213"/>
              <p:cNvSpPr>
                <a:spLocks noChangeShapeType="1"/>
              </p:cNvSpPr>
              <p:nvPr/>
            </p:nvSpPr>
            <p:spPr bwMode="auto">
              <a:xfrm flipV="1">
                <a:off x="3728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Line 2214"/>
              <p:cNvSpPr>
                <a:spLocks noChangeShapeType="1"/>
              </p:cNvSpPr>
              <p:nvPr/>
            </p:nvSpPr>
            <p:spPr bwMode="auto">
              <a:xfrm flipV="1">
                <a:off x="3728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Group 2416"/>
            <p:cNvGrpSpPr>
              <a:grpSpLocks/>
            </p:cNvGrpSpPr>
            <p:nvPr/>
          </p:nvGrpSpPr>
          <p:grpSpPr bwMode="auto">
            <a:xfrm>
              <a:off x="3658" y="1068"/>
              <a:ext cx="707" cy="2458"/>
              <a:chOff x="3658" y="1068"/>
              <a:chExt cx="707" cy="2458"/>
            </a:xfrm>
          </p:grpSpPr>
          <p:sp>
            <p:nvSpPr>
              <p:cNvPr id="348" name="Line 2216"/>
              <p:cNvSpPr>
                <a:spLocks noChangeShapeType="1"/>
              </p:cNvSpPr>
              <p:nvPr/>
            </p:nvSpPr>
            <p:spPr bwMode="auto">
              <a:xfrm flipV="1">
                <a:off x="3728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Line 2217"/>
              <p:cNvSpPr>
                <a:spLocks noChangeShapeType="1"/>
              </p:cNvSpPr>
              <p:nvPr/>
            </p:nvSpPr>
            <p:spPr bwMode="auto">
              <a:xfrm flipV="1">
                <a:off x="3728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Line 2218"/>
              <p:cNvSpPr>
                <a:spLocks noChangeShapeType="1"/>
              </p:cNvSpPr>
              <p:nvPr/>
            </p:nvSpPr>
            <p:spPr bwMode="auto">
              <a:xfrm flipV="1">
                <a:off x="3728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Line 2219"/>
              <p:cNvSpPr>
                <a:spLocks noChangeShapeType="1"/>
              </p:cNvSpPr>
              <p:nvPr/>
            </p:nvSpPr>
            <p:spPr bwMode="auto">
              <a:xfrm flipV="1">
                <a:off x="3728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Line 2220"/>
              <p:cNvSpPr>
                <a:spLocks noChangeShapeType="1"/>
              </p:cNvSpPr>
              <p:nvPr/>
            </p:nvSpPr>
            <p:spPr bwMode="auto">
              <a:xfrm flipV="1">
                <a:off x="3728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Line 2221"/>
              <p:cNvSpPr>
                <a:spLocks noChangeShapeType="1"/>
              </p:cNvSpPr>
              <p:nvPr/>
            </p:nvSpPr>
            <p:spPr bwMode="auto">
              <a:xfrm flipV="1">
                <a:off x="3728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Line 2222"/>
              <p:cNvSpPr>
                <a:spLocks noChangeShapeType="1"/>
              </p:cNvSpPr>
              <p:nvPr/>
            </p:nvSpPr>
            <p:spPr bwMode="auto">
              <a:xfrm flipV="1">
                <a:off x="3728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Line 2223"/>
              <p:cNvSpPr>
                <a:spLocks noChangeShapeType="1"/>
              </p:cNvSpPr>
              <p:nvPr/>
            </p:nvSpPr>
            <p:spPr bwMode="auto">
              <a:xfrm flipV="1">
                <a:off x="3728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Line 2224"/>
              <p:cNvSpPr>
                <a:spLocks noChangeShapeType="1"/>
              </p:cNvSpPr>
              <p:nvPr/>
            </p:nvSpPr>
            <p:spPr bwMode="auto">
              <a:xfrm flipV="1">
                <a:off x="3728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Line 2225"/>
              <p:cNvSpPr>
                <a:spLocks noChangeShapeType="1"/>
              </p:cNvSpPr>
              <p:nvPr/>
            </p:nvSpPr>
            <p:spPr bwMode="auto">
              <a:xfrm flipV="1">
                <a:off x="3728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Line 2226"/>
              <p:cNvSpPr>
                <a:spLocks noChangeShapeType="1"/>
              </p:cNvSpPr>
              <p:nvPr/>
            </p:nvSpPr>
            <p:spPr bwMode="auto">
              <a:xfrm flipV="1">
                <a:off x="3728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Line 2227"/>
              <p:cNvSpPr>
                <a:spLocks noChangeShapeType="1"/>
              </p:cNvSpPr>
              <p:nvPr/>
            </p:nvSpPr>
            <p:spPr bwMode="auto">
              <a:xfrm flipV="1">
                <a:off x="3728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Line 2228"/>
              <p:cNvSpPr>
                <a:spLocks noChangeShapeType="1"/>
              </p:cNvSpPr>
              <p:nvPr/>
            </p:nvSpPr>
            <p:spPr bwMode="auto">
              <a:xfrm flipV="1">
                <a:off x="3728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Line 2229"/>
              <p:cNvSpPr>
                <a:spLocks noChangeShapeType="1"/>
              </p:cNvSpPr>
              <p:nvPr/>
            </p:nvSpPr>
            <p:spPr bwMode="auto">
              <a:xfrm flipV="1">
                <a:off x="3728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Line 2230"/>
              <p:cNvSpPr>
                <a:spLocks noChangeShapeType="1"/>
              </p:cNvSpPr>
              <p:nvPr/>
            </p:nvSpPr>
            <p:spPr bwMode="auto">
              <a:xfrm flipV="1">
                <a:off x="3728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Line 2231"/>
              <p:cNvSpPr>
                <a:spLocks noChangeShapeType="1"/>
              </p:cNvSpPr>
              <p:nvPr/>
            </p:nvSpPr>
            <p:spPr bwMode="auto">
              <a:xfrm flipV="1">
                <a:off x="3728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Line 2232"/>
              <p:cNvSpPr>
                <a:spLocks noChangeShapeType="1"/>
              </p:cNvSpPr>
              <p:nvPr/>
            </p:nvSpPr>
            <p:spPr bwMode="auto">
              <a:xfrm flipV="1">
                <a:off x="3728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Line 2233"/>
              <p:cNvSpPr>
                <a:spLocks noChangeShapeType="1"/>
              </p:cNvSpPr>
              <p:nvPr/>
            </p:nvSpPr>
            <p:spPr bwMode="auto">
              <a:xfrm flipV="1">
                <a:off x="3728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Line 2234"/>
              <p:cNvSpPr>
                <a:spLocks noChangeShapeType="1"/>
              </p:cNvSpPr>
              <p:nvPr/>
            </p:nvSpPr>
            <p:spPr bwMode="auto">
              <a:xfrm flipV="1">
                <a:off x="3728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Line 2235"/>
              <p:cNvSpPr>
                <a:spLocks noChangeShapeType="1"/>
              </p:cNvSpPr>
              <p:nvPr/>
            </p:nvSpPr>
            <p:spPr bwMode="auto">
              <a:xfrm flipV="1">
                <a:off x="3728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Line 2236"/>
              <p:cNvSpPr>
                <a:spLocks noChangeShapeType="1"/>
              </p:cNvSpPr>
              <p:nvPr/>
            </p:nvSpPr>
            <p:spPr bwMode="auto">
              <a:xfrm flipV="1">
                <a:off x="3728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Line 2237"/>
              <p:cNvSpPr>
                <a:spLocks noChangeShapeType="1"/>
              </p:cNvSpPr>
              <p:nvPr/>
            </p:nvSpPr>
            <p:spPr bwMode="auto">
              <a:xfrm flipV="1">
                <a:off x="3728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Line 2238"/>
              <p:cNvSpPr>
                <a:spLocks noChangeShapeType="1"/>
              </p:cNvSpPr>
              <p:nvPr/>
            </p:nvSpPr>
            <p:spPr bwMode="auto">
              <a:xfrm flipV="1">
                <a:off x="3728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Line 2239"/>
              <p:cNvSpPr>
                <a:spLocks noChangeShapeType="1"/>
              </p:cNvSpPr>
              <p:nvPr/>
            </p:nvSpPr>
            <p:spPr bwMode="auto">
              <a:xfrm flipV="1">
                <a:off x="3728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Line 2240"/>
              <p:cNvSpPr>
                <a:spLocks noChangeShapeType="1"/>
              </p:cNvSpPr>
              <p:nvPr/>
            </p:nvSpPr>
            <p:spPr bwMode="auto">
              <a:xfrm flipV="1">
                <a:off x="3728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Line 2241"/>
              <p:cNvSpPr>
                <a:spLocks noChangeShapeType="1"/>
              </p:cNvSpPr>
              <p:nvPr/>
            </p:nvSpPr>
            <p:spPr bwMode="auto">
              <a:xfrm flipV="1">
                <a:off x="3728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Line 2242"/>
              <p:cNvSpPr>
                <a:spLocks noChangeShapeType="1"/>
              </p:cNvSpPr>
              <p:nvPr/>
            </p:nvSpPr>
            <p:spPr bwMode="auto">
              <a:xfrm flipV="1">
                <a:off x="3728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Line 2243"/>
              <p:cNvSpPr>
                <a:spLocks noChangeShapeType="1"/>
              </p:cNvSpPr>
              <p:nvPr/>
            </p:nvSpPr>
            <p:spPr bwMode="auto">
              <a:xfrm flipV="1">
                <a:off x="3728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Line 2244"/>
              <p:cNvSpPr>
                <a:spLocks noChangeShapeType="1"/>
              </p:cNvSpPr>
              <p:nvPr/>
            </p:nvSpPr>
            <p:spPr bwMode="auto">
              <a:xfrm flipV="1">
                <a:off x="3728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Line 2245"/>
              <p:cNvSpPr>
                <a:spLocks noChangeShapeType="1"/>
              </p:cNvSpPr>
              <p:nvPr/>
            </p:nvSpPr>
            <p:spPr bwMode="auto">
              <a:xfrm flipV="1">
                <a:off x="3728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Line 2246"/>
              <p:cNvSpPr>
                <a:spLocks noChangeShapeType="1"/>
              </p:cNvSpPr>
              <p:nvPr/>
            </p:nvSpPr>
            <p:spPr bwMode="auto">
              <a:xfrm flipV="1">
                <a:off x="3728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Line 2247"/>
              <p:cNvSpPr>
                <a:spLocks noChangeShapeType="1"/>
              </p:cNvSpPr>
              <p:nvPr/>
            </p:nvSpPr>
            <p:spPr bwMode="auto">
              <a:xfrm flipV="1">
                <a:off x="3728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Line 2248"/>
              <p:cNvSpPr>
                <a:spLocks noChangeShapeType="1"/>
              </p:cNvSpPr>
              <p:nvPr/>
            </p:nvSpPr>
            <p:spPr bwMode="auto">
              <a:xfrm flipV="1">
                <a:off x="3728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Line 2249"/>
              <p:cNvSpPr>
                <a:spLocks noChangeShapeType="1"/>
              </p:cNvSpPr>
              <p:nvPr/>
            </p:nvSpPr>
            <p:spPr bwMode="auto">
              <a:xfrm flipV="1">
                <a:off x="3728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Line 2250"/>
              <p:cNvSpPr>
                <a:spLocks noChangeShapeType="1"/>
              </p:cNvSpPr>
              <p:nvPr/>
            </p:nvSpPr>
            <p:spPr bwMode="auto">
              <a:xfrm flipV="1">
                <a:off x="3728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Line 2251"/>
              <p:cNvSpPr>
                <a:spLocks noChangeShapeType="1"/>
              </p:cNvSpPr>
              <p:nvPr/>
            </p:nvSpPr>
            <p:spPr bwMode="auto">
              <a:xfrm flipV="1">
                <a:off x="3728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Line 2252"/>
              <p:cNvSpPr>
                <a:spLocks noChangeShapeType="1"/>
              </p:cNvSpPr>
              <p:nvPr/>
            </p:nvSpPr>
            <p:spPr bwMode="auto">
              <a:xfrm flipV="1">
                <a:off x="3728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Line 2253"/>
              <p:cNvSpPr>
                <a:spLocks noChangeShapeType="1"/>
              </p:cNvSpPr>
              <p:nvPr/>
            </p:nvSpPr>
            <p:spPr bwMode="auto">
              <a:xfrm flipV="1">
                <a:off x="3728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Line 2254"/>
              <p:cNvSpPr>
                <a:spLocks noChangeShapeType="1"/>
              </p:cNvSpPr>
              <p:nvPr/>
            </p:nvSpPr>
            <p:spPr bwMode="auto">
              <a:xfrm flipV="1">
                <a:off x="3728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Line 2255"/>
              <p:cNvSpPr>
                <a:spLocks noChangeShapeType="1"/>
              </p:cNvSpPr>
              <p:nvPr/>
            </p:nvSpPr>
            <p:spPr bwMode="auto">
              <a:xfrm flipV="1">
                <a:off x="3728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Line 2256"/>
              <p:cNvSpPr>
                <a:spLocks noChangeShapeType="1"/>
              </p:cNvSpPr>
              <p:nvPr/>
            </p:nvSpPr>
            <p:spPr bwMode="auto">
              <a:xfrm flipV="1">
                <a:off x="3728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Line 2257"/>
              <p:cNvSpPr>
                <a:spLocks noChangeShapeType="1"/>
              </p:cNvSpPr>
              <p:nvPr/>
            </p:nvSpPr>
            <p:spPr bwMode="auto">
              <a:xfrm flipV="1">
                <a:off x="3728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Line 2258"/>
              <p:cNvSpPr>
                <a:spLocks noChangeShapeType="1"/>
              </p:cNvSpPr>
              <p:nvPr/>
            </p:nvSpPr>
            <p:spPr bwMode="auto">
              <a:xfrm flipV="1">
                <a:off x="3728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Line 2259"/>
              <p:cNvSpPr>
                <a:spLocks noChangeShapeType="1"/>
              </p:cNvSpPr>
              <p:nvPr/>
            </p:nvSpPr>
            <p:spPr bwMode="auto">
              <a:xfrm flipV="1">
                <a:off x="3728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Line 2260"/>
              <p:cNvSpPr>
                <a:spLocks noChangeShapeType="1"/>
              </p:cNvSpPr>
              <p:nvPr/>
            </p:nvSpPr>
            <p:spPr bwMode="auto">
              <a:xfrm flipV="1">
                <a:off x="3728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Line 2261"/>
              <p:cNvSpPr>
                <a:spLocks noChangeShapeType="1"/>
              </p:cNvSpPr>
              <p:nvPr/>
            </p:nvSpPr>
            <p:spPr bwMode="auto">
              <a:xfrm flipV="1">
                <a:off x="3728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Line 2262"/>
              <p:cNvSpPr>
                <a:spLocks noChangeShapeType="1"/>
              </p:cNvSpPr>
              <p:nvPr/>
            </p:nvSpPr>
            <p:spPr bwMode="auto">
              <a:xfrm flipV="1">
                <a:off x="3728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Line 2263"/>
              <p:cNvSpPr>
                <a:spLocks noChangeShapeType="1"/>
              </p:cNvSpPr>
              <p:nvPr/>
            </p:nvSpPr>
            <p:spPr bwMode="auto">
              <a:xfrm flipV="1">
                <a:off x="3728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Line 2264"/>
              <p:cNvSpPr>
                <a:spLocks noChangeShapeType="1"/>
              </p:cNvSpPr>
              <p:nvPr/>
            </p:nvSpPr>
            <p:spPr bwMode="auto">
              <a:xfrm flipV="1">
                <a:off x="3728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Line 2265"/>
              <p:cNvSpPr>
                <a:spLocks noChangeShapeType="1"/>
              </p:cNvSpPr>
              <p:nvPr/>
            </p:nvSpPr>
            <p:spPr bwMode="auto">
              <a:xfrm flipV="1">
                <a:off x="3728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Line 2266"/>
              <p:cNvSpPr>
                <a:spLocks noChangeShapeType="1"/>
              </p:cNvSpPr>
              <p:nvPr/>
            </p:nvSpPr>
            <p:spPr bwMode="auto">
              <a:xfrm>
                <a:off x="3728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2267"/>
              <p:cNvSpPr>
                <a:spLocks noEditPoints="1"/>
              </p:cNvSpPr>
              <p:nvPr/>
            </p:nvSpPr>
            <p:spPr bwMode="auto">
              <a:xfrm>
                <a:off x="3658" y="3426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0 w 64"/>
                  <a:gd name="T3" fmla="*/ 34 h 100"/>
                  <a:gd name="T4" fmla="*/ 4 w 64"/>
                  <a:gd name="T5" fmla="*/ 22 h 100"/>
                  <a:gd name="T6" fmla="*/ 6 w 64"/>
                  <a:gd name="T7" fmla="*/ 15 h 100"/>
                  <a:gd name="T8" fmla="*/ 10 w 64"/>
                  <a:gd name="T9" fmla="*/ 9 h 100"/>
                  <a:gd name="T10" fmla="*/ 14 w 64"/>
                  <a:gd name="T11" fmla="*/ 5 h 100"/>
                  <a:gd name="T12" fmla="*/ 19 w 64"/>
                  <a:gd name="T13" fmla="*/ 3 h 100"/>
                  <a:gd name="T14" fmla="*/ 25 w 64"/>
                  <a:gd name="T15" fmla="*/ 0 h 100"/>
                  <a:gd name="T16" fmla="*/ 33 w 64"/>
                  <a:gd name="T17" fmla="*/ 0 h 100"/>
                  <a:gd name="T18" fmla="*/ 40 w 64"/>
                  <a:gd name="T19" fmla="*/ 0 h 100"/>
                  <a:gd name="T20" fmla="*/ 46 w 64"/>
                  <a:gd name="T21" fmla="*/ 3 h 100"/>
                  <a:gd name="T22" fmla="*/ 50 w 64"/>
                  <a:gd name="T23" fmla="*/ 5 h 100"/>
                  <a:gd name="T24" fmla="*/ 54 w 64"/>
                  <a:gd name="T25" fmla="*/ 9 h 100"/>
                  <a:gd name="T26" fmla="*/ 56 w 64"/>
                  <a:gd name="T27" fmla="*/ 12 h 100"/>
                  <a:gd name="T28" fmla="*/ 60 w 64"/>
                  <a:gd name="T29" fmla="*/ 19 h 100"/>
                  <a:gd name="T30" fmla="*/ 62 w 64"/>
                  <a:gd name="T31" fmla="*/ 27 h 100"/>
                  <a:gd name="T32" fmla="*/ 64 w 64"/>
                  <a:gd name="T33" fmla="*/ 37 h 100"/>
                  <a:gd name="T34" fmla="*/ 64 w 64"/>
                  <a:gd name="T35" fmla="*/ 50 h 100"/>
                  <a:gd name="T36" fmla="*/ 64 w 64"/>
                  <a:gd name="T37" fmla="*/ 65 h 100"/>
                  <a:gd name="T38" fmla="*/ 60 w 64"/>
                  <a:gd name="T39" fmla="*/ 78 h 100"/>
                  <a:gd name="T40" fmla="*/ 57 w 64"/>
                  <a:gd name="T41" fmla="*/ 85 h 100"/>
                  <a:gd name="T42" fmla="*/ 54 w 64"/>
                  <a:gd name="T43" fmla="*/ 90 h 100"/>
                  <a:gd name="T44" fmla="*/ 50 w 64"/>
                  <a:gd name="T45" fmla="*/ 94 h 100"/>
                  <a:gd name="T46" fmla="*/ 45 w 64"/>
                  <a:gd name="T47" fmla="*/ 98 h 100"/>
                  <a:gd name="T48" fmla="*/ 39 w 64"/>
                  <a:gd name="T49" fmla="*/ 99 h 100"/>
                  <a:gd name="T50" fmla="*/ 33 w 64"/>
                  <a:gd name="T51" fmla="*/ 100 h 100"/>
                  <a:gd name="T52" fmla="*/ 19 w 64"/>
                  <a:gd name="T53" fmla="*/ 98 h 100"/>
                  <a:gd name="T54" fmla="*/ 10 w 64"/>
                  <a:gd name="T55" fmla="*/ 90 h 100"/>
                  <a:gd name="T56" fmla="*/ 4 w 64"/>
                  <a:gd name="T57" fmla="*/ 80 h 100"/>
                  <a:gd name="T58" fmla="*/ 1 w 64"/>
                  <a:gd name="T59" fmla="*/ 66 h 100"/>
                  <a:gd name="T60" fmla="*/ 0 w 64"/>
                  <a:gd name="T61" fmla="*/ 50 h 100"/>
                  <a:gd name="T62" fmla="*/ 13 w 64"/>
                  <a:gd name="T63" fmla="*/ 50 h 100"/>
                  <a:gd name="T64" fmla="*/ 14 w 64"/>
                  <a:gd name="T65" fmla="*/ 64 h 100"/>
                  <a:gd name="T66" fmla="*/ 15 w 64"/>
                  <a:gd name="T67" fmla="*/ 74 h 100"/>
                  <a:gd name="T68" fmla="*/ 19 w 64"/>
                  <a:gd name="T69" fmla="*/ 81 h 100"/>
                  <a:gd name="T70" fmla="*/ 23 w 64"/>
                  <a:gd name="T71" fmla="*/ 85 h 100"/>
                  <a:gd name="T72" fmla="*/ 26 w 64"/>
                  <a:gd name="T73" fmla="*/ 88 h 100"/>
                  <a:gd name="T74" fmla="*/ 33 w 64"/>
                  <a:gd name="T75" fmla="*/ 89 h 100"/>
                  <a:gd name="T76" fmla="*/ 38 w 64"/>
                  <a:gd name="T77" fmla="*/ 88 h 100"/>
                  <a:gd name="T78" fmla="*/ 41 w 64"/>
                  <a:gd name="T79" fmla="*/ 85 h 100"/>
                  <a:gd name="T80" fmla="*/ 46 w 64"/>
                  <a:gd name="T81" fmla="*/ 81 h 100"/>
                  <a:gd name="T82" fmla="*/ 49 w 64"/>
                  <a:gd name="T83" fmla="*/ 74 h 100"/>
                  <a:gd name="T84" fmla="*/ 51 w 64"/>
                  <a:gd name="T85" fmla="*/ 64 h 100"/>
                  <a:gd name="T86" fmla="*/ 51 w 64"/>
                  <a:gd name="T87" fmla="*/ 50 h 100"/>
                  <a:gd name="T88" fmla="*/ 51 w 64"/>
                  <a:gd name="T89" fmla="*/ 37 h 100"/>
                  <a:gd name="T90" fmla="*/ 49 w 64"/>
                  <a:gd name="T91" fmla="*/ 25 h 100"/>
                  <a:gd name="T92" fmla="*/ 46 w 64"/>
                  <a:gd name="T93" fmla="*/ 19 h 100"/>
                  <a:gd name="T94" fmla="*/ 43 w 64"/>
                  <a:gd name="T95" fmla="*/ 14 h 100"/>
                  <a:gd name="T96" fmla="*/ 38 w 64"/>
                  <a:gd name="T97" fmla="*/ 12 h 100"/>
                  <a:gd name="T98" fmla="*/ 31 w 64"/>
                  <a:gd name="T99" fmla="*/ 12 h 100"/>
                  <a:gd name="T100" fmla="*/ 26 w 64"/>
                  <a:gd name="T101" fmla="*/ 12 h 100"/>
                  <a:gd name="T102" fmla="*/ 23 w 64"/>
                  <a:gd name="T103" fmla="*/ 14 h 100"/>
                  <a:gd name="T104" fmla="*/ 19 w 64"/>
                  <a:gd name="T105" fmla="*/ 18 h 100"/>
                  <a:gd name="T106" fmla="*/ 15 w 64"/>
                  <a:gd name="T107" fmla="*/ 25 h 100"/>
                  <a:gd name="T108" fmla="*/ 14 w 64"/>
                  <a:gd name="T109" fmla="*/ 37 h 100"/>
                  <a:gd name="T110" fmla="*/ 13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0" y="34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60" y="19"/>
                    </a:lnTo>
                    <a:lnTo>
                      <a:pt x="62" y="27"/>
                    </a:lnTo>
                    <a:lnTo>
                      <a:pt x="64" y="37"/>
                    </a:lnTo>
                    <a:lnTo>
                      <a:pt x="64" y="50"/>
                    </a:lnTo>
                    <a:lnTo>
                      <a:pt x="64" y="65"/>
                    </a:lnTo>
                    <a:lnTo>
                      <a:pt x="60" y="78"/>
                    </a:lnTo>
                    <a:lnTo>
                      <a:pt x="57" y="85"/>
                    </a:lnTo>
                    <a:lnTo>
                      <a:pt x="54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3" y="100"/>
                    </a:lnTo>
                    <a:lnTo>
                      <a:pt x="19" y="98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3" y="50"/>
                    </a:moveTo>
                    <a:lnTo>
                      <a:pt x="14" y="64"/>
                    </a:lnTo>
                    <a:lnTo>
                      <a:pt x="15" y="74"/>
                    </a:lnTo>
                    <a:lnTo>
                      <a:pt x="19" y="81"/>
                    </a:lnTo>
                    <a:lnTo>
                      <a:pt x="23" y="85"/>
                    </a:lnTo>
                    <a:lnTo>
                      <a:pt x="26" y="88"/>
                    </a:lnTo>
                    <a:lnTo>
                      <a:pt x="33" y="89"/>
                    </a:lnTo>
                    <a:lnTo>
                      <a:pt x="38" y="88"/>
                    </a:lnTo>
                    <a:lnTo>
                      <a:pt x="41" y="85"/>
                    </a:lnTo>
                    <a:lnTo>
                      <a:pt x="46" y="81"/>
                    </a:lnTo>
                    <a:lnTo>
                      <a:pt x="49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9" y="25"/>
                    </a:lnTo>
                    <a:lnTo>
                      <a:pt x="46" y="19"/>
                    </a:lnTo>
                    <a:lnTo>
                      <a:pt x="43" y="14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14" y="37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Rectangle 2268"/>
              <p:cNvSpPr>
                <a:spLocks noChangeArrowheads="1"/>
              </p:cNvSpPr>
              <p:nvPr/>
            </p:nvSpPr>
            <p:spPr bwMode="auto">
              <a:xfrm>
                <a:off x="3740" y="3511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Freeform 2269"/>
              <p:cNvSpPr>
                <a:spLocks noEditPoints="1"/>
              </p:cNvSpPr>
              <p:nvPr/>
            </p:nvSpPr>
            <p:spPr bwMode="auto">
              <a:xfrm>
                <a:off x="3768" y="3428"/>
                <a:ext cx="68" cy="97"/>
              </a:xfrm>
              <a:custGeom>
                <a:avLst/>
                <a:gdLst>
                  <a:gd name="T0" fmla="*/ 45 w 68"/>
                  <a:gd name="T1" fmla="*/ 97 h 97"/>
                  <a:gd name="T2" fmla="*/ 45 w 68"/>
                  <a:gd name="T3" fmla="*/ 73 h 97"/>
                  <a:gd name="T4" fmla="*/ 0 w 68"/>
                  <a:gd name="T5" fmla="*/ 73 h 97"/>
                  <a:gd name="T6" fmla="*/ 0 w 68"/>
                  <a:gd name="T7" fmla="*/ 61 h 97"/>
                  <a:gd name="T8" fmla="*/ 47 w 68"/>
                  <a:gd name="T9" fmla="*/ 0 h 97"/>
                  <a:gd name="T10" fmla="*/ 57 w 68"/>
                  <a:gd name="T11" fmla="*/ 0 h 97"/>
                  <a:gd name="T12" fmla="*/ 57 w 68"/>
                  <a:gd name="T13" fmla="*/ 61 h 97"/>
                  <a:gd name="T14" fmla="*/ 68 w 68"/>
                  <a:gd name="T15" fmla="*/ 61 h 97"/>
                  <a:gd name="T16" fmla="*/ 68 w 68"/>
                  <a:gd name="T17" fmla="*/ 73 h 97"/>
                  <a:gd name="T18" fmla="*/ 57 w 68"/>
                  <a:gd name="T19" fmla="*/ 73 h 97"/>
                  <a:gd name="T20" fmla="*/ 57 w 68"/>
                  <a:gd name="T21" fmla="*/ 97 h 97"/>
                  <a:gd name="T22" fmla="*/ 45 w 68"/>
                  <a:gd name="T23" fmla="*/ 97 h 97"/>
                  <a:gd name="T24" fmla="*/ 45 w 68"/>
                  <a:gd name="T25" fmla="*/ 61 h 97"/>
                  <a:gd name="T26" fmla="*/ 45 w 68"/>
                  <a:gd name="T27" fmla="*/ 23 h 97"/>
                  <a:gd name="T28" fmla="*/ 16 w 68"/>
                  <a:gd name="T29" fmla="*/ 61 h 97"/>
                  <a:gd name="T30" fmla="*/ 45 w 68"/>
                  <a:gd name="T3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97">
                    <a:moveTo>
                      <a:pt x="45" y="97"/>
                    </a:moveTo>
                    <a:lnTo>
                      <a:pt x="45" y="73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57" y="61"/>
                    </a:lnTo>
                    <a:lnTo>
                      <a:pt x="68" y="61"/>
                    </a:lnTo>
                    <a:lnTo>
                      <a:pt x="68" y="73"/>
                    </a:lnTo>
                    <a:lnTo>
                      <a:pt x="57" y="73"/>
                    </a:lnTo>
                    <a:lnTo>
                      <a:pt x="57" y="97"/>
                    </a:lnTo>
                    <a:lnTo>
                      <a:pt x="45" y="97"/>
                    </a:lnTo>
                    <a:close/>
                    <a:moveTo>
                      <a:pt x="45" y="61"/>
                    </a:moveTo>
                    <a:lnTo>
                      <a:pt x="45" y="23"/>
                    </a:lnTo>
                    <a:lnTo>
                      <a:pt x="16" y="61"/>
                    </a:lnTo>
                    <a:lnTo>
                      <a:pt x="4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Line 2270"/>
              <p:cNvSpPr>
                <a:spLocks noChangeShapeType="1"/>
              </p:cNvSpPr>
              <p:nvPr/>
            </p:nvSpPr>
            <p:spPr bwMode="auto">
              <a:xfrm flipV="1">
                <a:off x="4047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Line 2271"/>
              <p:cNvSpPr>
                <a:spLocks noChangeShapeType="1"/>
              </p:cNvSpPr>
              <p:nvPr/>
            </p:nvSpPr>
            <p:spPr bwMode="auto">
              <a:xfrm flipV="1">
                <a:off x="4047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Line 2272"/>
              <p:cNvSpPr>
                <a:spLocks noChangeShapeType="1"/>
              </p:cNvSpPr>
              <p:nvPr/>
            </p:nvSpPr>
            <p:spPr bwMode="auto">
              <a:xfrm flipV="1">
                <a:off x="4047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Line 2273"/>
              <p:cNvSpPr>
                <a:spLocks noChangeShapeType="1"/>
              </p:cNvSpPr>
              <p:nvPr/>
            </p:nvSpPr>
            <p:spPr bwMode="auto">
              <a:xfrm flipV="1">
                <a:off x="4047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Line 2274"/>
              <p:cNvSpPr>
                <a:spLocks noChangeShapeType="1"/>
              </p:cNvSpPr>
              <p:nvPr/>
            </p:nvSpPr>
            <p:spPr bwMode="auto">
              <a:xfrm flipV="1">
                <a:off x="4047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Line 2275"/>
              <p:cNvSpPr>
                <a:spLocks noChangeShapeType="1"/>
              </p:cNvSpPr>
              <p:nvPr/>
            </p:nvSpPr>
            <p:spPr bwMode="auto">
              <a:xfrm flipV="1">
                <a:off x="4047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Line 2276"/>
              <p:cNvSpPr>
                <a:spLocks noChangeShapeType="1"/>
              </p:cNvSpPr>
              <p:nvPr/>
            </p:nvSpPr>
            <p:spPr bwMode="auto">
              <a:xfrm flipV="1">
                <a:off x="4047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Line 2277"/>
              <p:cNvSpPr>
                <a:spLocks noChangeShapeType="1"/>
              </p:cNvSpPr>
              <p:nvPr/>
            </p:nvSpPr>
            <p:spPr bwMode="auto">
              <a:xfrm flipV="1">
                <a:off x="4047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Line 2278"/>
              <p:cNvSpPr>
                <a:spLocks noChangeShapeType="1"/>
              </p:cNvSpPr>
              <p:nvPr/>
            </p:nvSpPr>
            <p:spPr bwMode="auto">
              <a:xfrm flipV="1">
                <a:off x="4047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Line 2279"/>
              <p:cNvSpPr>
                <a:spLocks noChangeShapeType="1"/>
              </p:cNvSpPr>
              <p:nvPr/>
            </p:nvSpPr>
            <p:spPr bwMode="auto">
              <a:xfrm flipV="1">
                <a:off x="4047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Line 2280"/>
              <p:cNvSpPr>
                <a:spLocks noChangeShapeType="1"/>
              </p:cNvSpPr>
              <p:nvPr/>
            </p:nvSpPr>
            <p:spPr bwMode="auto">
              <a:xfrm flipV="1">
                <a:off x="4047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Line 2281"/>
              <p:cNvSpPr>
                <a:spLocks noChangeShapeType="1"/>
              </p:cNvSpPr>
              <p:nvPr/>
            </p:nvSpPr>
            <p:spPr bwMode="auto">
              <a:xfrm flipV="1">
                <a:off x="4047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Line 2282"/>
              <p:cNvSpPr>
                <a:spLocks noChangeShapeType="1"/>
              </p:cNvSpPr>
              <p:nvPr/>
            </p:nvSpPr>
            <p:spPr bwMode="auto">
              <a:xfrm flipV="1">
                <a:off x="4047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Line 2283"/>
              <p:cNvSpPr>
                <a:spLocks noChangeShapeType="1"/>
              </p:cNvSpPr>
              <p:nvPr/>
            </p:nvSpPr>
            <p:spPr bwMode="auto">
              <a:xfrm flipV="1">
                <a:off x="4047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Line 2284"/>
              <p:cNvSpPr>
                <a:spLocks noChangeShapeType="1"/>
              </p:cNvSpPr>
              <p:nvPr/>
            </p:nvSpPr>
            <p:spPr bwMode="auto">
              <a:xfrm flipV="1">
                <a:off x="4047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Line 2285"/>
              <p:cNvSpPr>
                <a:spLocks noChangeShapeType="1"/>
              </p:cNvSpPr>
              <p:nvPr/>
            </p:nvSpPr>
            <p:spPr bwMode="auto">
              <a:xfrm flipV="1">
                <a:off x="4047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Line 2286"/>
              <p:cNvSpPr>
                <a:spLocks noChangeShapeType="1"/>
              </p:cNvSpPr>
              <p:nvPr/>
            </p:nvSpPr>
            <p:spPr bwMode="auto">
              <a:xfrm flipV="1">
                <a:off x="4047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Line 2287"/>
              <p:cNvSpPr>
                <a:spLocks noChangeShapeType="1"/>
              </p:cNvSpPr>
              <p:nvPr/>
            </p:nvSpPr>
            <p:spPr bwMode="auto">
              <a:xfrm flipV="1">
                <a:off x="4047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Line 2288"/>
              <p:cNvSpPr>
                <a:spLocks noChangeShapeType="1"/>
              </p:cNvSpPr>
              <p:nvPr/>
            </p:nvSpPr>
            <p:spPr bwMode="auto">
              <a:xfrm flipV="1">
                <a:off x="4047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Line 2289"/>
              <p:cNvSpPr>
                <a:spLocks noChangeShapeType="1"/>
              </p:cNvSpPr>
              <p:nvPr/>
            </p:nvSpPr>
            <p:spPr bwMode="auto">
              <a:xfrm flipV="1">
                <a:off x="4047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Line 2290"/>
              <p:cNvSpPr>
                <a:spLocks noChangeShapeType="1"/>
              </p:cNvSpPr>
              <p:nvPr/>
            </p:nvSpPr>
            <p:spPr bwMode="auto">
              <a:xfrm flipV="1">
                <a:off x="4047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Line 2291"/>
              <p:cNvSpPr>
                <a:spLocks noChangeShapeType="1"/>
              </p:cNvSpPr>
              <p:nvPr/>
            </p:nvSpPr>
            <p:spPr bwMode="auto">
              <a:xfrm flipV="1">
                <a:off x="4047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Line 2292"/>
              <p:cNvSpPr>
                <a:spLocks noChangeShapeType="1"/>
              </p:cNvSpPr>
              <p:nvPr/>
            </p:nvSpPr>
            <p:spPr bwMode="auto">
              <a:xfrm flipV="1">
                <a:off x="4047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Line 2293"/>
              <p:cNvSpPr>
                <a:spLocks noChangeShapeType="1"/>
              </p:cNvSpPr>
              <p:nvPr/>
            </p:nvSpPr>
            <p:spPr bwMode="auto">
              <a:xfrm flipV="1">
                <a:off x="4047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Line 2294"/>
              <p:cNvSpPr>
                <a:spLocks noChangeShapeType="1"/>
              </p:cNvSpPr>
              <p:nvPr/>
            </p:nvSpPr>
            <p:spPr bwMode="auto">
              <a:xfrm flipV="1">
                <a:off x="4047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Line 2295"/>
              <p:cNvSpPr>
                <a:spLocks noChangeShapeType="1"/>
              </p:cNvSpPr>
              <p:nvPr/>
            </p:nvSpPr>
            <p:spPr bwMode="auto">
              <a:xfrm flipV="1">
                <a:off x="4047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Line 2296"/>
              <p:cNvSpPr>
                <a:spLocks noChangeShapeType="1"/>
              </p:cNvSpPr>
              <p:nvPr/>
            </p:nvSpPr>
            <p:spPr bwMode="auto">
              <a:xfrm flipV="1">
                <a:off x="4047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Line 2297"/>
              <p:cNvSpPr>
                <a:spLocks noChangeShapeType="1"/>
              </p:cNvSpPr>
              <p:nvPr/>
            </p:nvSpPr>
            <p:spPr bwMode="auto">
              <a:xfrm flipV="1">
                <a:off x="4047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Line 2298"/>
              <p:cNvSpPr>
                <a:spLocks noChangeShapeType="1"/>
              </p:cNvSpPr>
              <p:nvPr/>
            </p:nvSpPr>
            <p:spPr bwMode="auto">
              <a:xfrm flipV="1">
                <a:off x="4047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Line 2299"/>
              <p:cNvSpPr>
                <a:spLocks noChangeShapeType="1"/>
              </p:cNvSpPr>
              <p:nvPr/>
            </p:nvSpPr>
            <p:spPr bwMode="auto">
              <a:xfrm flipV="1">
                <a:off x="4047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Line 2300"/>
              <p:cNvSpPr>
                <a:spLocks noChangeShapeType="1"/>
              </p:cNvSpPr>
              <p:nvPr/>
            </p:nvSpPr>
            <p:spPr bwMode="auto">
              <a:xfrm flipV="1">
                <a:off x="4047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Line 2301"/>
              <p:cNvSpPr>
                <a:spLocks noChangeShapeType="1"/>
              </p:cNvSpPr>
              <p:nvPr/>
            </p:nvSpPr>
            <p:spPr bwMode="auto">
              <a:xfrm flipV="1">
                <a:off x="4047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Line 2302"/>
              <p:cNvSpPr>
                <a:spLocks noChangeShapeType="1"/>
              </p:cNvSpPr>
              <p:nvPr/>
            </p:nvSpPr>
            <p:spPr bwMode="auto">
              <a:xfrm flipV="1">
                <a:off x="4047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Line 2303"/>
              <p:cNvSpPr>
                <a:spLocks noChangeShapeType="1"/>
              </p:cNvSpPr>
              <p:nvPr/>
            </p:nvSpPr>
            <p:spPr bwMode="auto">
              <a:xfrm flipV="1">
                <a:off x="4047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Line 2304"/>
              <p:cNvSpPr>
                <a:spLocks noChangeShapeType="1"/>
              </p:cNvSpPr>
              <p:nvPr/>
            </p:nvSpPr>
            <p:spPr bwMode="auto">
              <a:xfrm flipV="1">
                <a:off x="4047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Line 2305"/>
              <p:cNvSpPr>
                <a:spLocks noChangeShapeType="1"/>
              </p:cNvSpPr>
              <p:nvPr/>
            </p:nvSpPr>
            <p:spPr bwMode="auto">
              <a:xfrm flipV="1">
                <a:off x="4047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Line 2306"/>
              <p:cNvSpPr>
                <a:spLocks noChangeShapeType="1"/>
              </p:cNvSpPr>
              <p:nvPr/>
            </p:nvSpPr>
            <p:spPr bwMode="auto">
              <a:xfrm flipV="1">
                <a:off x="4047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Line 2307"/>
              <p:cNvSpPr>
                <a:spLocks noChangeShapeType="1"/>
              </p:cNvSpPr>
              <p:nvPr/>
            </p:nvSpPr>
            <p:spPr bwMode="auto">
              <a:xfrm flipV="1">
                <a:off x="4047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Line 2308"/>
              <p:cNvSpPr>
                <a:spLocks noChangeShapeType="1"/>
              </p:cNvSpPr>
              <p:nvPr/>
            </p:nvSpPr>
            <p:spPr bwMode="auto">
              <a:xfrm flipV="1">
                <a:off x="4047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Line 2309"/>
              <p:cNvSpPr>
                <a:spLocks noChangeShapeType="1"/>
              </p:cNvSpPr>
              <p:nvPr/>
            </p:nvSpPr>
            <p:spPr bwMode="auto">
              <a:xfrm flipV="1">
                <a:off x="4047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Line 2310"/>
              <p:cNvSpPr>
                <a:spLocks noChangeShapeType="1"/>
              </p:cNvSpPr>
              <p:nvPr/>
            </p:nvSpPr>
            <p:spPr bwMode="auto">
              <a:xfrm flipV="1">
                <a:off x="4047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Line 2311"/>
              <p:cNvSpPr>
                <a:spLocks noChangeShapeType="1"/>
              </p:cNvSpPr>
              <p:nvPr/>
            </p:nvSpPr>
            <p:spPr bwMode="auto">
              <a:xfrm flipV="1">
                <a:off x="4047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Line 2312"/>
              <p:cNvSpPr>
                <a:spLocks noChangeShapeType="1"/>
              </p:cNvSpPr>
              <p:nvPr/>
            </p:nvSpPr>
            <p:spPr bwMode="auto">
              <a:xfrm flipV="1">
                <a:off x="4047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Line 2313"/>
              <p:cNvSpPr>
                <a:spLocks noChangeShapeType="1"/>
              </p:cNvSpPr>
              <p:nvPr/>
            </p:nvSpPr>
            <p:spPr bwMode="auto">
              <a:xfrm flipV="1">
                <a:off x="4047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Line 2314"/>
              <p:cNvSpPr>
                <a:spLocks noChangeShapeType="1"/>
              </p:cNvSpPr>
              <p:nvPr/>
            </p:nvSpPr>
            <p:spPr bwMode="auto">
              <a:xfrm flipV="1">
                <a:off x="4047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Line 2315"/>
              <p:cNvSpPr>
                <a:spLocks noChangeShapeType="1"/>
              </p:cNvSpPr>
              <p:nvPr/>
            </p:nvSpPr>
            <p:spPr bwMode="auto">
              <a:xfrm flipV="1">
                <a:off x="4047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Line 2316"/>
              <p:cNvSpPr>
                <a:spLocks noChangeShapeType="1"/>
              </p:cNvSpPr>
              <p:nvPr/>
            </p:nvSpPr>
            <p:spPr bwMode="auto">
              <a:xfrm flipV="1">
                <a:off x="4047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Line 2317"/>
              <p:cNvSpPr>
                <a:spLocks noChangeShapeType="1"/>
              </p:cNvSpPr>
              <p:nvPr/>
            </p:nvSpPr>
            <p:spPr bwMode="auto">
              <a:xfrm flipV="1">
                <a:off x="4047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Line 2318"/>
              <p:cNvSpPr>
                <a:spLocks noChangeShapeType="1"/>
              </p:cNvSpPr>
              <p:nvPr/>
            </p:nvSpPr>
            <p:spPr bwMode="auto">
              <a:xfrm flipV="1">
                <a:off x="4047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Line 2319"/>
              <p:cNvSpPr>
                <a:spLocks noChangeShapeType="1"/>
              </p:cNvSpPr>
              <p:nvPr/>
            </p:nvSpPr>
            <p:spPr bwMode="auto">
              <a:xfrm flipV="1">
                <a:off x="4047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Line 2320"/>
              <p:cNvSpPr>
                <a:spLocks noChangeShapeType="1"/>
              </p:cNvSpPr>
              <p:nvPr/>
            </p:nvSpPr>
            <p:spPr bwMode="auto">
              <a:xfrm flipV="1">
                <a:off x="4047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Line 2321"/>
              <p:cNvSpPr>
                <a:spLocks noChangeShapeType="1"/>
              </p:cNvSpPr>
              <p:nvPr/>
            </p:nvSpPr>
            <p:spPr bwMode="auto">
              <a:xfrm flipV="1">
                <a:off x="4047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Line 2322"/>
              <p:cNvSpPr>
                <a:spLocks noChangeShapeType="1"/>
              </p:cNvSpPr>
              <p:nvPr/>
            </p:nvSpPr>
            <p:spPr bwMode="auto">
              <a:xfrm flipV="1">
                <a:off x="4047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Line 2323"/>
              <p:cNvSpPr>
                <a:spLocks noChangeShapeType="1"/>
              </p:cNvSpPr>
              <p:nvPr/>
            </p:nvSpPr>
            <p:spPr bwMode="auto">
              <a:xfrm flipV="1">
                <a:off x="4047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Line 2324"/>
              <p:cNvSpPr>
                <a:spLocks noChangeShapeType="1"/>
              </p:cNvSpPr>
              <p:nvPr/>
            </p:nvSpPr>
            <p:spPr bwMode="auto">
              <a:xfrm flipV="1">
                <a:off x="4047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Line 2325"/>
              <p:cNvSpPr>
                <a:spLocks noChangeShapeType="1"/>
              </p:cNvSpPr>
              <p:nvPr/>
            </p:nvSpPr>
            <p:spPr bwMode="auto">
              <a:xfrm flipV="1">
                <a:off x="4047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Line 2326"/>
              <p:cNvSpPr>
                <a:spLocks noChangeShapeType="1"/>
              </p:cNvSpPr>
              <p:nvPr/>
            </p:nvSpPr>
            <p:spPr bwMode="auto">
              <a:xfrm flipV="1">
                <a:off x="4047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Line 2327"/>
              <p:cNvSpPr>
                <a:spLocks noChangeShapeType="1"/>
              </p:cNvSpPr>
              <p:nvPr/>
            </p:nvSpPr>
            <p:spPr bwMode="auto">
              <a:xfrm flipV="1">
                <a:off x="4047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Line 2328"/>
              <p:cNvSpPr>
                <a:spLocks noChangeShapeType="1"/>
              </p:cNvSpPr>
              <p:nvPr/>
            </p:nvSpPr>
            <p:spPr bwMode="auto">
              <a:xfrm flipV="1">
                <a:off x="4047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Line 2329"/>
              <p:cNvSpPr>
                <a:spLocks noChangeShapeType="1"/>
              </p:cNvSpPr>
              <p:nvPr/>
            </p:nvSpPr>
            <p:spPr bwMode="auto">
              <a:xfrm flipV="1">
                <a:off x="4047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Line 2330"/>
              <p:cNvSpPr>
                <a:spLocks noChangeShapeType="1"/>
              </p:cNvSpPr>
              <p:nvPr/>
            </p:nvSpPr>
            <p:spPr bwMode="auto">
              <a:xfrm flipV="1">
                <a:off x="4047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Line 2331"/>
              <p:cNvSpPr>
                <a:spLocks noChangeShapeType="1"/>
              </p:cNvSpPr>
              <p:nvPr/>
            </p:nvSpPr>
            <p:spPr bwMode="auto">
              <a:xfrm flipV="1">
                <a:off x="4047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Line 2332"/>
              <p:cNvSpPr>
                <a:spLocks noChangeShapeType="1"/>
              </p:cNvSpPr>
              <p:nvPr/>
            </p:nvSpPr>
            <p:spPr bwMode="auto">
              <a:xfrm flipV="1">
                <a:off x="4047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Line 2333"/>
              <p:cNvSpPr>
                <a:spLocks noChangeShapeType="1"/>
              </p:cNvSpPr>
              <p:nvPr/>
            </p:nvSpPr>
            <p:spPr bwMode="auto">
              <a:xfrm flipV="1">
                <a:off x="4047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Line 2334"/>
              <p:cNvSpPr>
                <a:spLocks noChangeShapeType="1"/>
              </p:cNvSpPr>
              <p:nvPr/>
            </p:nvSpPr>
            <p:spPr bwMode="auto">
              <a:xfrm flipV="1">
                <a:off x="4047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Line 2335"/>
              <p:cNvSpPr>
                <a:spLocks noChangeShapeType="1"/>
              </p:cNvSpPr>
              <p:nvPr/>
            </p:nvSpPr>
            <p:spPr bwMode="auto">
              <a:xfrm flipV="1">
                <a:off x="4047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Line 2336"/>
              <p:cNvSpPr>
                <a:spLocks noChangeShapeType="1"/>
              </p:cNvSpPr>
              <p:nvPr/>
            </p:nvSpPr>
            <p:spPr bwMode="auto">
              <a:xfrm flipV="1">
                <a:off x="4047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Line 2337"/>
              <p:cNvSpPr>
                <a:spLocks noChangeShapeType="1"/>
              </p:cNvSpPr>
              <p:nvPr/>
            </p:nvSpPr>
            <p:spPr bwMode="auto">
              <a:xfrm flipV="1">
                <a:off x="4047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Line 2338"/>
              <p:cNvSpPr>
                <a:spLocks noChangeShapeType="1"/>
              </p:cNvSpPr>
              <p:nvPr/>
            </p:nvSpPr>
            <p:spPr bwMode="auto">
              <a:xfrm flipV="1">
                <a:off x="4047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Line 2339"/>
              <p:cNvSpPr>
                <a:spLocks noChangeShapeType="1"/>
              </p:cNvSpPr>
              <p:nvPr/>
            </p:nvSpPr>
            <p:spPr bwMode="auto">
              <a:xfrm flipV="1">
                <a:off x="4047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Line 2340"/>
              <p:cNvSpPr>
                <a:spLocks noChangeShapeType="1"/>
              </p:cNvSpPr>
              <p:nvPr/>
            </p:nvSpPr>
            <p:spPr bwMode="auto">
              <a:xfrm flipV="1">
                <a:off x="4047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Line 2341"/>
              <p:cNvSpPr>
                <a:spLocks noChangeShapeType="1"/>
              </p:cNvSpPr>
              <p:nvPr/>
            </p:nvSpPr>
            <p:spPr bwMode="auto">
              <a:xfrm flipV="1">
                <a:off x="4047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Line 2342"/>
              <p:cNvSpPr>
                <a:spLocks noChangeShapeType="1"/>
              </p:cNvSpPr>
              <p:nvPr/>
            </p:nvSpPr>
            <p:spPr bwMode="auto">
              <a:xfrm flipV="1">
                <a:off x="4047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Line 2343"/>
              <p:cNvSpPr>
                <a:spLocks noChangeShapeType="1"/>
              </p:cNvSpPr>
              <p:nvPr/>
            </p:nvSpPr>
            <p:spPr bwMode="auto">
              <a:xfrm flipV="1">
                <a:off x="4047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Line 2344"/>
              <p:cNvSpPr>
                <a:spLocks noChangeShapeType="1"/>
              </p:cNvSpPr>
              <p:nvPr/>
            </p:nvSpPr>
            <p:spPr bwMode="auto">
              <a:xfrm flipV="1">
                <a:off x="4047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Line 2345"/>
              <p:cNvSpPr>
                <a:spLocks noChangeShapeType="1"/>
              </p:cNvSpPr>
              <p:nvPr/>
            </p:nvSpPr>
            <p:spPr bwMode="auto">
              <a:xfrm flipV="1">
                <a:off x="4047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Line 2346"/>
              <p:cNvSpPr>
                <a:spLocks noChangeShapeType="1"/>
              </p:cNvSpPr>
              <p:nvPr/>
            </p:nvSpPr>
            <p:spPr bwMode="auto">
              <a:xfrm flipV="1">
                <a:off x="4047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Line 2347"/>
              <p:cNvSpPr>
                <a:spLocks noChangeShapeType="1"/>
              </p:cNvSpPr>
              <p:nvPr/>
            </p:nvSpPr>
            <p:spPr bwMode="auto">
              <a:xfrm flipV="1">
                <a:off x="4047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Line 2348"/>
              <p:cNvSpPr>
                <a:spLocks noChangeShapeType="1"/>
              </p:cNvSpPr>
              <p:nvPr/>
            </p:nvSpPr>
            <p:spPr bwMode="auto">
              <a:xfrm flipV="1">
                <a:off x="4047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Line 2349"/>
              <p:cNvSpPr>
                <a:spLocks noChangeShapeType="1"/>
              </p:cNvSpPr>
              <p:nvPr/>
            </p:nvSpPr>
            <p:spPr bwMode="auto">
              <a:xfrm flipV="1">
                <a:off x="4047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Line 2350"/>
              <p:cNvSpPr>
                <a:spLocks noChangeShapeType="1"/>
              </p:cNvSpPr>
              <p:nvPr/>
            </p:nvSpPr>
            <p:spPr bwMode="auto">
              <a:xfrm flipV="1">
                <a:off x="4047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Line 2351"/>
              <p:cNvSpPr>
                <a:spLocks noChangeShapeType="1"/>
              </p:cNvSpPr>
              <p:nvPr/>
            </p:nvSpPr>
            <p:spPr bwMode="auto">
              <a:xfrm flipV="1">
                <a:off x="4047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Line 2352"/>
              <p:cNvSpPr>
                <a:spLocks noChangeShapeType="1"/>
              </p:cNvSpPr>
              <p:nvPr/>
            </p:nvSpPr>
            <p:spPr bwMode="auto">
              <a:xfrm flipV="1">
                <a:off x="4047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Line 2353"/>
              <p:cNvSpPr>
                <a:spLocks noChangeShapeType="1"/>
              </p:cNvSpPr>
              <p:nvPr/>
            </p:nvSpPr>
            <p:spPr bwMode="auto">
              <a:xfrm flipV="1">
                <a:off x="4047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Line 2354"/>
              <p:cNvSpPr>
                <a:spLocks noChangeShapeType="1"/>
              </p:cNvSpPr>
              <p:nvPr/>
            </p:nvSpPr>
            <p:spPr bwMode="auto">
              <a:xfrm flipV="1">
                <a:off x="4047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Line 2355"/>
              <p:cNvSpPr>
                <a:spLocks noChangeShapeType="1"/>
              </p:cNvSpPr>
              <p:nvPr/>
            </p:nvSpPr>
            <p:spPr bwMode="auto">
              <a:xfrm flipV="1">
                <a:off x="4047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Line 2356"/>
              <p:cNvSpPr>
                <a:spLocks noChangeShapeType="1"/>
              </p:cNvSpPr>
              <p:nvPr/>
            </p:nvSpPr>
            <p:spPr bwMode="auto">
              <a:xfrm flipV="1">
                <a:off x="4047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Line 2357"/>
              <p:cNvSpPr>
                <a:spLocks noChangeShapeType="1"/>
              </p:cNvSpPr>
              <p:nvPr/>
            </p:nvSpPr>
            <p:spPr bwMode="auto">
              <a:xfrm flipV="1">
                <a:off x="4047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Line 2358"/>
              <p:cNvSpPr>
                <a:spLocks noChangeShapeType="1"/>
              </p:cNvSpPr>
              <p:nvPr/>
            </p:nvSpPr>
            <p:spPr bwMode="auto">
              <a:xfrm flipV="1">
                <a:off x="4047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Line 2359"/>
              <p:cNvSpPr>
                <a:spLocks noChangeShapeType="1"/>
              </p:cNvSpPr>
              <p:nvPr/>
            </p:nvSpPr>
            <p:spPr bwMode="auto">
              <a:xfrm flipV="1">
                <a:off x="4047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Line 2360"/>
              <p:cNvSpPr>
                <a:spLocks noChangeShapeType="1"/>
              </p:cNvSpPr>
              <p:nvPr/>
            </p:nvSpPr>
            <p:spPr bwMode="auto">
              <a:xfrm flipV="1">
                <a:off x="4047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Line 2361"/>
              <p:cNvSpPr>
                <a:spLocks noChangeShapeType="1"/>
              </p:cNvSpPr>
              <p:nvPr/>
            </p:nvSpPr>
            <p:spPr bwMode="auto">
              <a:xfrm flipV="1">
                <a:off x="4047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Line 2362"/>
              <p:cNvSpPr>
                <a:spLocks noChangeShapeType="1"/>
              </p:cNvSpPr>
              <p:nvPr/>
            </p:nvSpPr>
            <p:spPr bwMode="auto">
              <a:xfrm flipV="1">
                <a:off x="4047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Line 2363"/>
              <p:cNvSpPr>
                <a:spLocks noChangeShapeType="1"/>
              </p:cNvSpPr>
              <p:nvPr/>
            </p:nvSpPr>
            <p:spPr bwMode="auto">
              <a:xfrm flipV="1">
                <a:off x="4047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Line 2364"/>
              <p:cNvSpPr>
                <a:spLocks noChangeShapeType="1"/>
              </p:cNvSpPr>
              <p:nvPr/>
            </p:nvSpPr>
            <p:spPr bwMode="auto">
              <a:xfrm flipV="1">
                <a:off x="4047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Line 2365"/>
              <p:cNvSpPr>
                <a:spLocks noChangeShapeType="1"/>
              </p:cNvSpPr>
              <p:nvPr/>
            </p:nvSpPr>
            <p:spPr bwMode="auto">
              <a:xfrm flipV="1">
                <a:off x="4047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Line 2366"/>
              <p:cNvSpPr>
                <a:spLocks noChangeShapeType="1"/>
              </p:cNvSpPr>
              <p:nvPr/>
            </p:nvSpPr>
            <p:spPr bwMode="auto">
              <a:xfrm flipV="1">
                <a:off x="4047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Line 2367"/>
              <p:cNvSpPr>
                <a:spLocks noChangeShapeType="1"/>
              </p:cNvSpPr>
              <p:nvPr/>
            </p:nvSpPr>
            <p:spPr bwMode="auto">
              <a:xfrm flipV="1">
                <a:off x="4047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Line 2368"/>
              <p:cNvSpPr>
                <a:spLocks noChangeShapeType="1"/>
              </p:cNvSpPr>
              <p:nvPr/>
            </p:nvSpPr>
            <p:spPr bwMode="auto">
              <a:xfrm flipV="1">
                <a:off x="4047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Line 2369"/>
              <p:cNvSpPr>
                <a:spLocks noChangeShapeType="1"/>
              </p:cNvSpPr>
              <p:nvPr/>
            </p:nvSpPr>
            <p:spPr bwMode="auto">
              <a:xfrm flipV="1">
                <a:off x="4047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Line 2370"/>
              <p:cNvSpPr>
                <a:spLocks noChangeShapeType="1"/>
              </p:cNvSpPr>
              <p:nvPr/>
            </p:nvSpPr>
            <p:spPr bwMode="auto">
              <a:xfrm flipV="1">
                <a:off x="4047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Line 2371"/>
              <p:cNvSpPr>
                <a:spLocks noChangeShapeType="1"/>
              </p:cNvSpPr>
              <p:nvPr/>
            </p:nvSpPr>
            <p:spPr bwMode="auto">
              <a:xfrm flipV="1">
                <a:off x="4047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Line 2372"/>
              <p:cNvSpPr>
                <a:spLocks noChangeShapeType="1"/>
              </p:cNvSpPr>
              <p:nvPr/>
            </p:nvSpPr>
            <p:spPr bwMode="auto">
              <a:xfrm flipV="1">
                <a:off x="4047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Line 2373"/>
              <p:cNvSpPr>
                <a:spLocks noChangeShapeType="1"/>
              </p:cNvSpPr>
              <p:nvPr/>
            </p:nvSpPr>
            <p:spPr bwMode="auto">
              <a:xfrm flipV="1">
                <a:off x="4047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Line 2374"/>
              <p:cNvSpPr>
                <a:spLocks noChangeShapeType="1"/>
              </p:cNvSpPr>
              <p:nvPr/>
            </p:nvSpPr>
            <p:spPr bwMode="auto">
              <a:xfrm flipV="1">
                <a:off x="4047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Line 2375"/>
              <p:cNvSpPr>
                <a:spLocks noChangeShapeType="1"/>
              </p:cNvSpPr>
              <p:nvPr/>
            </p:nvSpPr>
            <p:spPr bwMode="auto">
              <a:xfrm flipV="1">
                <a:off x="4047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Line 2376"/>
              <p:cNvSpPr>
                <a:spLocks noChangeShapeType="1"/>
              </p:cNvSpPr>
              <p:nvPr/>
            </p:nvSpPr>
            <p:spPr bwMode="auto">
              <a:xfrm flipV="1">
                <a:off x="4047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Line 2377"/>
              <p:cNvSpPr>
                <a:spLocks noChangeShapeType="1"/>
              </p:cNvSpPr>
              <p:nvPr/>
            </p:nvSpPr>
            <p:spPr bwMode="auto">
              <a:xfrm flipV="1">
                <a:off x="4047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Line 2378"/>
              <p:cNvSpPr>
                <a:spLocks noChangeShapeType="1"/>
              </p:cNvSpPr>
              <p:nvPr/>
            </p:nvSpPr>
            <p:spPr bwMode="auto">
              <a:xfrm flipV="1">
                <a:off x="4047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Line 2379"/>
              <p:cNvSpPr>
                <a:spLocks noChangeShapeType="1"/>
              </p:cNvSpPr>
              <p:nvPr/>
            </p:nvSpPr>
            <p:spPr bwMode="auto">
              <a:xfrm flipV="1">
                <a:off x="4047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Line 2380"/>
              <p:cNvSpPr>
                <a:spLocks noChangeShapeType="1"/>
              </p:cNvSpPr>
              <p:nvPr/>
            </p:nvSpPr>
            <p:spPr bwMode="auto">
              <a:xfrm flipV="1">
                <a:off x="4047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Line 2381"/>
              <p:cNvSpPr>
                <a:spLocks noChangeShapeType="1"/>
              </p:cNvSpPr>
              <p:nvPr/>
            </p:nvSpPr>
            <p:spPr bwMode="auto">
              <a:xfrm flipV="1">
                <a:off x="4047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Line 2382"/>
              <p:cNvSpPr>
                <a:spLocks noChangeShapeType="1"/>
              </p:cNvSpPr>
              <p:nvPr/>
            </p:nvSpPr>
            <p:spPr bwMode="auto">
              <a:xfrm flipV="1">
                <a:off x="4047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Line 2383"/>
              <p:cNvSpPr>
                <a:spLocks noChangeShapeType="1"/>
              </p:cNvSpPr>
              <p:nvPr/>
            </p:nvSpPr>
            <p:spPr bwMode="auto">
              <a:xfrm flipV="1">
                <a:off x="4047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Line 2384"/>
              <p:cNvSpPr>
                <a:spLocks noChangeShapeType="1"/>
              </p:cNvSpPr>
              <p:nvPr/>
            </p:nvSpPr>
            <p:spPr bwMode="auto">
              <a:xfrm flipV="1">
                <a:off x="4047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Line 2385"/>
              <p:cNvSpPr>
                <a:spLocks noChangeShapeType="1"/>
              </p:cNvSpPr>
              <p:nvPr/>
            </p:nvSpPr>
            <p:spPr bwMode="auto">
              <a:xfrm flipV="1">
                <a:off x="4047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Line 2386"/>
              <p:cNvSpPr>
                <a:spLocks noChangeShapeType="1"/>
              </p:cNvSpPr>
              <p:nvPr/>
            </p:nvSpPr>
            <p:spPr bwMode="auto">
              <a:xfrm flipV="1">
                <a:off x="4047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Line 2387"/>
              <p:cNvSpPr>
                <a:spLocks noChangeShapeType="1"/>
              </p:cNvSpPr>
              <p:nvPr/>
            </p:nvSpPr>
            <p:spPr bwMode="auto">
              <a:xfrm flipV="1">
                <a:off x="4047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Line 2388"/>
              <p:cNvSpPr>
                <a:spLocks noChangeShapeType="1"/>
              </p:cNvSpPr>
              <p:nvPr/>
            </p:nvSpPr>
            <p:spPr bwMode="auto">
              <a:xfrm flipV="1">
                <a:off x="4047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Line 2389"/>
              <p:cNvSpPr>
                <a:spLocks noChangeShapeType="1"/>
              </p:cNvSpPr>
              <p:nvPr/>
            </p:nvSpPr>
            <p:spPr bwMode="auto">
              <a:xfrm flipV="1">
                <a:off x="4047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Line 2390"/>
              <p:cNvSpPr>
                <a:spLocks noChangeShapeType="1"/>
              </p:cNvSpPr>
              <p:nvPr/>
            </p:nvSpPr>
            <p:spPr bwMode="auto">
              <a:xfrm flipV="1">
                <a:off x="4047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Line 2391"/>
              <p:cNvSpPr>
                <a:spLocks noChangeShapeType="1"/>
              </p:cNvSpPr>
              <p:nvPr/>
            </p:nvSpPr>
            <p:spPr bwMode="auto">
              <a:xfrm flipV="1">
                <a:off x="4047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Line 2392"/>
              <p:cNvSpPr>
                <a:spLocks noChangeShapeType="1"/>
              </p:cNvSpPr>
              <p:nvPr/>
            </p:nvSpPr>
            <p:spPr bwMode="auto">
              <a:xfrm flipV="1">
                <a:off x="4047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Line 2393"/>
              <p:cNvSpPr>
                <a:spLocks noChangeShapeType="1"/>
              </p:cNvSpPr>
              <p:nvPr/>
            </p:nvSpPr>
            <p:spPr bwMode="auto">
              <a:xfrm flipV="1">
                <a:off x="4047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Line 2394"/>
              <p:cNvSpPr>
                <a:spLocks noChangeShapeType="1"/>
              </p:cNvSpPr>
              <p:nvPr/>
            </p:nvSpPr>
            <p:spPr bwMode="auto">
              <a:xfrm flipV="1">
                <a:off x="4047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Line 2395"/>
              <p:cNvSpPr>
                <a:spLocks noChangeShapeType="1"/>
              </p:cNvSpPr>
              <p:nvPr/>
            </p:nvSpPr>
            <p:spPr bwMode="auto">
              <a:xfrm flipV="1">
                <a:off x="4047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Line 2396"/>
              <p:cNvSpPr>
                <a:spLocks noChangeShapeType="1"/>
              </p:cNvSpPr>
              <p:nvPr/>
            </p:nvSpPr>
            <p:spPr bwMode="auto">
              <a:xfrm flipV="1">
                <a:off x="4047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Line 2397"/>
              <p:cNvSpPr>
                <a:spLocks noChangeShapeType="1"/>
              </p:cNvSpPr>
              <p:nvPr/>
            </p:nvSpPr>
            <p:spPr bwMode="auto">
              <a:xfrm flipV="1">
                <a:off x="4047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Line 2398"/>
              <p:cNvSpPr>
                <a:spLocks noChangeShapeType="1"/>
              </p:cNvSpPr>
              <p:nvPr/>
            </p:nvSpPr>
            <p:spPr bwMode="auto">
              <a:xfrm flipV="1">
                <a:off x="4047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Line 2399"/>
              <p:cNvSpPr>
                <a:spLocks noChangeShapeType="1"/>
              </p:cNvSpPr>
              <p:nvPr/>
            </p:nvSpPr>
            <p:spPr bwMode="auto">
              <a:xfrm flipV="1">
                <a:off x="4047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Line 2400"/>
              <p:cNvSpPr>
                <a:spLocks noChangeShapeType="1"/>
              </p:cNvSpPr>
              <p:nvPr/>
            </p:nvSpPr>
            <p:spPr bwMode="auto">
              <a:xfrm flipV="1">
                <a:off x="4047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Line 2401"/>
              <p:cNvSpPr>
                <a:spLocks noChangeShapeType="1"/>
              </p:cNvSpPr>
              <p:nvPr/>
            </p:nvSpPr>
            <p:spPr bwMode="auto">
              <a:xfrm flipV="1">
                <a:off x="4047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Line 2402"/>
              <p:cNvSpPr>
                <a:spLocks noChangeShapeType="1"/>
              </p:cNvSpPr>
              <p:nvPr/>
            </p:nvSpPr>
            <p:spPr bwMode="auto">
              <a:xfrm flipV="1">
                <a:off x="4047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Line 2403"/>
              <p:cNvSpPr>
                <a:spLocks noChangeShapeType="1"/>
              </p:cNvSpPr>
              <p:nvPr/>
            </p:nvSpPr>
            <p:spPr bwMode="auto">
              <a:xfrm flipV="1">
                <a:off x="4047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Line 2404"/>
              <p:cNvSpPr>
                <a:spLocks noChangeShapeType="1"/>
              </p:cNvSpPr>
              <p:nvPr/>
            </p:nvSpPr>
            <p:spPr bwMode="auto">
              <a:xfrm>
                <a:off x="4047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Freeform 2405"/>
              <p:cNvSpPr>
                <a:spLocks noEditPoints="1"/>
              </p:cNvSpPr>
              <p:nvPr/>
            </p:nvSpPr>
            <p:spPr bwMode="auto">
              <a:xfrm>
                <a:off x="3977" y="3426"/>
                <a:ext cx="65" cy="100"/>
              </a:xfrm>
              <a:custGeom>
                <a:avLst/>
                <a:gdLst>
                  <a:gd name="T0" fmla="*/ 0 w 65"/>
                  <a:gd name="T1" fmla="*/ 50 h 100"/>
                  <a:gd name="T2" fmla="*/ 1 w 65"/>
                  <a:gd name="T3" fmla="*/ 34 h 100"/>
                  <a:gd name="T4" fmla="*/ 4 w 65"/>
                  <a:gd name="T5" fmla="*/ 22 h 100"/>
                  <a:gd name="T6" fmla="*/ 6 w 65"/>
                  <a:gd name="T7" fmla="*/ 15 h 100"/>
                  <a:gd name="T8" fmla="*/ 10 w 65"/>
                  <a:gd name="T9" fmla="*/ 9 h 100"/>
                  <a:gd name="T10" fmla="*/ 14 w 65"/>
                  <a:gd name="T11" fmla="*/ 5 h 100"/>
                  <a:gd name="T12" fmla="*/ 20 w 65"/>
                  <a:gd name="T13" fmla="*/ 3 h 100"/>
                  <a:gd name="T14" fmla="*/ 25 w 65"/>
                  <a:gd name="T15" fmla="*/ 0 h 100"/>
                  <a:gd name="T16" fmla="*/ 32 w 65"/>
                  <a:gd name="T17" fmla="*/ 0 h 100"/>
                  <a:gd name="T18" fmla="*/ 40 w 65"/>
                  <a:gd name="T19" fmla="*/ 0 h 100"/>
                  <a:gd name="T20" fmla="*/ 46 w 65"/>
                  <a:gd name="T21" fmla="*/ 3 h 100"/>
                  <a:gd name="T22" fmla="*/ 50 w 65"/>
                  <a:gd name="T23" fmla="*/ 5 h 100"/>
                  <a:gd name="T24" fmla="*/ 54 w 65"/>
                  <a:gd name="T25" fmla="*/ 9 h 100"/>
                  <a:gd name="T26" fmla="*/ 56 w 65"/>
                  <a:gd name="T27" fmla="*/ 12 h 100"/>
                  <a:gd name="T28" fmla="*/ 60 w 65"/>
                  <a:gd name="T29" fmla="*/ 19 h 100"/>
                  <a:gd name="T30" fmla="*/ 62 w 65"/>
                  <a:gd name="T31" fmla="*/ 27 h 100"/>
                  <a:gd name="T32" fmla="*/ 63 w 65"/>
                  <a:gd name="T33" fmla="*/ 37 h 100"/>
                  <a:gd name="T34" fmla="*/ 65 w 65"/>
                  <a:gd name="T35" fmla="*/ 50 h 100"/>
                  <a:gd name="T36" fmla="*/ 63 w 65"/>
                  <a:gd name="T37" fmla="*/ 65 h 100"/>
                  <a:gd name="T38" fmla="*/ 61 w 65"/>
                  <a:gd name="T39" fmla="*/ 78 h 100"/>
                  <a:gd name="T40" fmla="*/ 57 w 65"/>
                  <a:gd name="T41" fmla="*/ 85 h 100"/>
                  <a:gd name="T42" fmla="*/ 55 w 65"/>
                  <a:gd name="T43" fmla="*/ 90 h 100"/>
                  <a:gd name="T44" fmla="*/ 50 w 65"/>
                  <a:gd name="T45" fmla="*/ 94 h 100"/>
                  <a:gd name="T46" fmla="*/ 45 w 65"/>
                  <a:gd name="T47" fmla="*/ 98 h 100"/>
                  <a:gd name="T48" fmla="*/ 39 w 65"/>
                  <a:gd name="T49" fmla="*/ 99 h 100"/>
                  <a:gd name="T50" fmla="*/ 32 w 65"/>
                  <a:gd name="T51" fmla="*/ 100 h 100"/>
                  <a:gd name="T52" fmla="*/ 20 w 65"/>
                  <a:gd name="T53" fmla="*/ 98 h 100"/>
                  <a:gd name="T54" fmla="*/ 10 w 65"/>
                  <a:gd name="T55" fmla="*/ 90 h 100"/>
                  <a:gd name="T56" fmla="*/ 4 w 65"/>
                  <a:gd name="T57" fmla="*/ 80 h 100"/>
                  <a:gd name="T58" fmla="*/ 1 w 65"/>
                  <a:gd name="T59" fmla="*/ 66 h 100"/>
                  <a:gd name="T60" fmla="*/ 0 w 65"/>
                  <a:gd name="T61" fmla="*/ 50 h 100"/>
                  <a:gd name="T62" fmla="*/ 12 w 65"/>
                  <a:gd name="T63" fmla="*/ 50 h 100"/>
                  <a:gd name="T64" fmla="*/ 14 w 65"/>
                  <a:gd name="T65" fmla="*/ 64 h 100"/>
                  <a:gd name="T66" fmla="*/ 15 w 65"/>
                  <a:gd name="T67" fmla="*/ 74 h 100"/>
                  <a:gd name="T68" fmla="*/ 19 w 65"/>
                  <a:gd name="T69" fmla="*/ 81 h 100"/>
                  <a:gd name="T70" fmla="*/ 22 w 65"/>
                  <a:gd name="T71" fmla="*/ 85 h 100"/>
                  <a:gd name="T72" fmla="*/ 27 w 65"/>
                  <a:gd name="T73" fmla="*/ 88 h 100"/>
                  <a:gd name="T74" fmla="*/ 32 w 65"/>
                  <a:gd name="T75" fmla="*/ 89 h 100"/>
                  <a:gd name="T76" fmla="*/ 37 w 65"/>
                  <a:gd name="T77" fmla="*/ 88 h 100"/>
                  <a:gd name="T78" fmla="*/ 42 w 65"/>
                  <a:gd name="T79" fmla="*/ 85 h 100"/>
                  <a:gd name="T80" fmla="*/ 46 w 65"/>
                  <a:gd name="T81" fmla="*/ 81 h 100"/>
                  <a:gd name="T82" fmla="*/ 49 w 65"/>
                  <a:gd name="T83" fmla="*/ 74 h 100"/>
                  <a:gd name="T84" fmla="*/ 51 w 65"/>
                  <a:gd name="T85" fmla="*/ 64 h 100"/>
                  <a:gd name="T86" fmla="*/ 51 w 65"/>
                  <a:gd name="T87" fmla="*/ 50 h 100"/>
                  <a:gd name="T88" fmla="*/ 51 w 65"/>
                  <a:gd name="T89" fmla="*/ 37 h 100"/>
                  <a:gd name="T90" fmla="*/ 49 w 65"/>
                  <a:gd name="T91" fmla="*/ 25 h 100"/>
                  <a:gd name="T92" fmla="*/ 46 w 65"/>
                  <a:gd name="T93" fmla="*/ 19 h 100"/>
                  <a:gd name="T94" fmla="*/ 42 w 65"/>
                  <a:gd name="T95" fmla="*/ 14 h 100"/>
                  <a:gd name="T96" fmla="*/ 37 w 65"/>
                  <a:gd name="T97" fmla="*/ 12 h 100"/>
                  <a:gd name="T98" fmla="*/ 32 w 65"/>
                  <a:gd name="T99" fmla="*/ 12 h 100"/>
                  <a:gd name="T100" fmla="*/ 27 w 65"/>
                  <a:gd name="T101" fmla="*/ 12 h 100"/>
                  <a:gd name="T102" fmla="*/ 22 w 65"/>
                  <a:gd name="T103" fmla="*/ 14 h 100"/>
                  <a:gd name="T104" fmla="*/ 19 w 65"/>
                  <a:gd name="T105" fmla="*/ 18 h 100"/>
                  <a:gd name="T106" fmla="*/ 15 w 65"/>
                  <a:gd name="T107" fmla="*/ 25 h 100"/>
                  <a:gd name="T108" fmla="*/ 14 w 65"/>
                  <a:gd name="T109" fmla="*/ 37 h 100"/>
                  <a:gd name="T110" fmla="*/ 12 w 65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" h="100">
                    <a:moveTo>
                      <a:pt x="0" y="50"/>
                    </a:moveTo>
                    <a:lnTo>
                      <a:pt x="1" y="34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60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5" y="50"/>
                    </a:lnTo>
                    <a:lnTo>
                      <a:pt x="63" y="65"/>
                    </a:lnTo>
                    <a:lnTo>
                      <a:pt x="61" y="78"/>
                    </a:lnTo>
                    <a:lnTo>
                      <a:pt x="57" y="85"/>
                    </a:lnTo>
                    <a:lnTo>
                      <a:pt x="55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9" y="99"/>
                    </a:lnTo>
                    <a:lnTo>
                      <a:pt x="32" y="100"/>
                    </a:lnTo>
                    <a:lnTo>
                      <a:pt x="20" y="98"/>
                    </a:lnTo>
                    <a:lnTo>
                      <a:pt x="10" y="90"/>
                    </a:lnTo>
                    <a:lnTo>
                      <a:pt x="4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2" y="50"/>
                    </a:moveTo>
                    <a:lnTo>
                      <a:pt x="14" y="64"/>
                    </a:lnTo>
                    <a:lnTo>
                      <a:pt x="15" y="74"/>
                    </a:lnTo>
                    <a:lnTo>
                      <a:pt x="19" y="81"/>
                    </a:lnTo>
                    <a:lnTo>
                      <a:pt x="22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6" y="81"/>
                    </a:lnTo>
                    <a:lnTo>
                      <a:pt x="49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49" y="25"/>
                    </a:lnTo>
                    <a:lnTo>
                      <a:pt x="46" y="19"/>
                    </a:lnTo>
                    <a:lnTo>
                      <a:pt x="42" y="14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14" y="37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Rectangle 2406"/>
              <p:cNvSpPr>
                <a:spLocks noChangeArrowheads="1"/>
              </p:cNvSpPr>
              <p:nvPr/>
            </p:nvSpPr>
            <p:spPr bwMode="auto">
              <a:xfrm>
                <a:off x="4059" y="3511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2407"/>
              <p:cNvSpPr>
                <a:spLocks noEditPoints="1"/>
              </p:cNvSpPr>
              <p:nvPr/>
            </p:nvSpPr>
            <p:spPr bwMode="auto">
              <a:xfrm>
                <a:off x="4090" y="3426"/>
                <a:ext cx="65" cy="100"/>
              </a:xfrm>
              <a:custGeom>
                <a:avLst/>
                <a:gdLst>
                  <a:gd name="T0" fmla="*/ 51 w 65"/>
                  <a:gd name="T1" fmla="*/ 27 h 100"/>
                  <a:gd name="T2" fmla="*/ 49 w 65"/>
                  <a:gd name="T3" fmla="*/ 19 h 100"/>
                  <a:gd name="T4" fmla="*/ 43 w 65"/>
                  <a:gd name="T5" fmla="*/ 14 h 100"/>
                  <a:gd name="T6" fmla="*/ 35 w 65"/>
                  <a:gd name="T7" fmla="*/ 12 h 100"/>
                  <a:gd name="T8" fmla="*/ 24 w 65"/>
                  <a:gd name="T9" fmla="*/ 14 h 100"/>
                  <a:gd name="T10" fmla="*/ 18 w 65"/>
                  <a:gd name="T11" fmla="*/ 20 h 100"/>
                  <a:gd name="T12" fmla="*/ 14 w 65"/>
                  <a:gd name="T13" fmla="*/ 34 h 100"/>
                  <a:gd name="T14" fmla="*/ 15 w 65"/>
                  <a:gd name="T15" fmla="*/ 43 h 100"/>
                  <a:gd name="T16" fmla="*/ 23 w 65"/>
                  <a:gd name="T17" fmla="*/ 38 h 100"/>
                  <a:gd name="T18" fmla="*/ 36 w 65"/>
                  <a:gd name="T19" fmla="*/ 34 h 100"/>
                  <a:gd name="T20" fmla="*/ 56 w 65"/>
                  <a:gd name="T21" fmla="*/ 43 h 100"/>
                  <a:gd name="T22" fmla="*/ 65 w 65"/>
                  <a:gd name="T23" fmla="*/ 66 h 100"/>
                  <a:gd name="T24" fmla="*/ 64 w 65"/>
                  <a:gd name="T25" fmla="*/ 78 h 100"/>
                  <a:gd name="T26" fmla="*/ 59 w 65"/>
                  <a:gd name="T27" fmla="*/ 89 h 100"/>
                  <a:gd name="T28" fmla="*/ 50 w 65"/>
                  <a:gd name="T29" fmla="*/ 95 h 100"/>
                  <a:gd name="T30" fmla="*/ 40 w 65"/>
                  <a:gd name="T31" fmla="*/ 99 h 100"/>
                  <a:gd name="T32" fmla="*/ 20 w 65"/>
                  <a:gd name="T33" fmla="*/ 98 h 100"/>
                  <a:gd name="T34" fmla="*/ 4 w 65"/>
                  <a:gd name="T35" fmla="*/ 80 h 100"/>
                  <a:gd name="T36" fmla="*/ 0 w 65"/>
                  <a:gd name="T37" fmla="*/ 53 h 100"/>
                  <a:gd name="T38" fmla="*/ 4 w 65"/>
                  <a:gd name="T39" fmla="*/ 22 h 100"/>
                  <a:gd name="T40" fmla="*/ 21 w 65"/>
                  <a:gd name="T41" fmla="*/ 3 h 100"/>
                  <a:gd name="T42" fmla="*/ 43 w 65"/>
                  <a:gd name="T43" fmla="*/ 0 h 100"/>
                  <a:gd name="T44" fmla="*/ 55 w 65"/>
                  <a:gd name="T45" fmla="*/ 7 h 100"/>
                  <a:gd name="T46" fmla="*/ 61 w 65"/>
                  <a:gd name="T47" fmla="*/ 15 h 100"/>
                  <a:gd name="T48" fmla="*/ 64 w 65"/>
                  <a:gd name="T49" fmla="*/ 25 h 100"/>
                  <a:gd name="T50" fmla="*/ 13 w 65"/>
                  <a:gd name="T51" fmla="*/ 71 h 100"/>
                  <a:gd name="T52" fmla="*/ 19 w 65"/>
                  <a:gd name="T53" fmla="*/ 83 h 100"/>
                  <a:gd name="T54" fmla="*/ 28 w 65"/>
                  <a:gd name="T55" fmla="*/ 88 h 100"/>
                  <a:gd name="T56" fmla="*/ 39 w 65"/>
                  <a:gd name="T57" fmla="*/ 88 h 100"/>
                  <a:gd name="T58" fmla="*/ 48 w 65"/>
                  <a:gd name="T59" fmla="*/ 83 h 100"/>
                  <a:gd name="T60" fmla="*/ 51 w 65"/>
                  <a:gd name="T61" fmla="*/ 73 h 100"/>
                  <a:gd name="T62" fmla="*/ 51 w 65"/>
                  <a:gd name="T63" fmla="*/ 60 h 100"/>
                  <a:gd name="T64" fmla="*/ 48 w 65"/>
                  <a:gd name="T65" fmla="*/ 51 h 100"/>
                  <a:gd name="T66" fmla="*/ 39 w 65"/>
                  <a:gd name="T67" fmla="*/ 46 h 100"/>
                  <a:gd name="T68" fmla="*/ 28 w 65"/>
                  <a:gd name="T69" fmla="*/ 46 h 100"/>
                  <a:gd name="T70" fmla="*/ 19 w 65"/>
                  <a:gd name="T71" fmla="*/ 51 h 100"/>
                  <a:gd name="T72" fmla="*/ 13 w 65"/>
                  <a:gd name="T7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100">
                    <a:moveTo>
                      <a:pt x="64" y="25"/>
                    </a:moveTo>
                    <a:lnTo>
                      <a:pt x="51" y="27"/>
                    </a:lnTo>
                    <a:lnTo>
                      <a:pt x="50" y="23"/>
                    </a:lnTo>
                    <a:lnTo>
                      <a:pt x="49" y="19"/>
                    </a:lnTo>
                    <a:lnTo>
                      <a:pt x="46" y="17"/>
                    </a:lnTo>
                    <a:lnTo>
                      <a:pt x="43" y="14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4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6" y="25"/>
                    </a:lnTo>
                    <a:lnTo>
                      <a:pt x="14" y="34"/>
                    </a:lnTo>
                    <a:lnTo>
                      <a:pt x="13" y="48"/>
                    </a:lnTo>
                    <a:lnTo>
                      <a:pt x="15" y="43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30" y="35"/>
                    </a:lnTo>
                    <a:lnTo>
                      <a:pt x="36" y="34"/>
                    </a:lnTo>
                    <a:lnTo>
                      <a:pt x="48" y="37"/>
                    </a:lnTo>
                    <a:lnTo>
                      <a:pt x="56" y="43"/>
                    </a:lnTo>
                    <a:lnTo>
                      <a:pt x="64" y="53"/>
                    </a:lnTo>
                    <a:lnTo>
                      <a:pt x="65" y="66"/>
                    </a:lnTo>
                    <a:lnTo>
                      <a:pt x="65" y="73"/>
                    </a:lnTo>
                    <a:lnTo>
                      <a:pt x="64" y="78"/>
                    </a:lnTo>
                    <a:lnTo>
                      <a:pt x="61" y="84"/>
                    </a:lnTo>
                    <a:lnTo>
                      <a:pt x="59" y="89"/>
                    </a:lnTo>
                    <a:lnTo>
                      <a:pt x="55" y="93"/>
                    </a:lnTo>
                    <a:lnTo>
                      <a:pt x="50" y="95"/>
                    </a:lnTo>
                    <a:lnTo>
                      <a:pt x="45" y="98"/>
                    </a:lnTo>
                    <a:lnTo>
                      <a:pt x="40" y="99"/>
                    </a:lnTo>
                    <a:lnTo>
                      <a:pt x="34" y="100"/>
                    </a:lnTo>
                    <a:lnTo>
                      <a:pt x="20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4" y="22"/>
                    </a:lnTo>
                    <a:lnTo>
                      <a:pt x="10" y="12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59" y="10"/>
                    </a:lnTo>
                    <a:lnTo>
                      <a:pt x="61" y="15"/>
                    </a:lnTo>
                    <a:lnTo>
                      <a:pt x="63" y="20"/>
                    </a:lnTo>
                    <a:lnTo>
                      <a:pt x="64" y="25"/>
                    </a:lnTo>
                    <a:close/>
                    <a:moveTo>
                      <a:pt x="13" y="66"/>
                    </a:moveTo>
                    <a:lnTo>
                      <a:pt x="13" y="71"/>
                    </a:lnTo>
                    <a:lnTo>
                      <a:pt x="15" y="78"/>
                    </a:lnTo>
                    <a:lnTo>
                      <a:pt x="19" y="83"/>
                    </a:lnTo>
                    <a:lnTo>
                      <a:pt x="23" y="85"/>
                    </a:lnTo>
                    <a:lnTo>
                      <a:pt x="28" y="88"/>
                    </a:lnTo>
                    <a:lnTo>
                      <a:pt x="33" y="89"/>
                    </a:lnTo>
                    <a:lnTo>
                      <a:pt x="39" y="88"/>
                    </a:lnTo>
                    <a:lnTo>
                      <a:pt x="43" y="86"/>
                    </a:lnTo>
                    <a:lnTo>
                      <a:pt x="48" y="83"/>
                    </a:lnTo>
                    <a:lnTo>
                      <a:pt x="50" y="78"/>
                    </a:lnTo>
                    <a:lnTo>
                      <a:pt x="51" y="73"/>
                    </a:lnTo>
                    <a:lnTo>
                      <a:pt x="53" y="66"/>
                    </a:lnTo>
                    <a:lnTo>
                      <a:pt x="51" y="60"/>
                    </a:lnTo>
                    <a:lnTo>
                      <a:pt x="50" y="55"/>
                    </a:lnTo>
                    <a:lnTo>
                      <a:pt x="48" y="51"/>
                    </a:lnTo>
                    <a:lnTo>
                      <a:pt x="44" y="48"/>
                    </a:lnTo>
                    <a:lnTo>
                      <a:pt x="39" y="46"/>
                    </a:lnTo>
                    <a:lnTo>
                      <a:pt x="33" y="45"/>
                    </a:lnTo>
                    <a:lnTo>
                      <a:pt x="28" y="46"/>
                    </a:lnTo>
                    <a:lnTo>
                      <a:pt x="23" y="48"/>
                    </a:lnTo>
                    <a:lnTo>
                      <a:pt x="19" y="51"/>
                    </a:lnTo>
                    <a:lnTo>
                      <a:pt x="15" y="55"/>
                    </a:lnTo>
                    <a:lnTo>
                      <a:pt x="13" y="60"/>
                    </a:lnTo>
                    <a:lnTo>
                      <a:pt x="13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Line 2408"/>
              <p:cNvSpPr>
                <a:spLocks noChangeShapeType="1"/>
              </p:cNvSpPr>
              <p:nvPr/>
            </p:nvSpPr>
            <p:spPr bwMode="auto">
              <a:xfrm flipV="1">
                <a:off x="4365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Line 2409"/>
              <p:cNvSpPr>
                <a:spLocks noChangeShapeType="1"/>
              </p:cNvSpPr>
              <p:nvPr/>
            </p:nvSpPr>
            <p:spPr bwMode="auto">
              <a:xfrm flipV="1">
                <a:off x="4365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Line 2410"/>
              <p:cNvSpPr>
                <a:spLocks noChangeShapeType="1"/>
              </p:cNvSpPr>
              <p:nvPr/>
            </p:nvSpPr>
            <p:spPr bwMode="auto">
              <a:xfrm flipV="1">
                <a:off x="4365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Line 2411"/>
              <p:cNvSpPr>
                <a:spLocks noChangeShapeType="1"/>
              </p:cNvSpPr>
              <p:nvPr/>
            </p:nvSpPr>
            <p:spPr bwMode="auto">
              <a:xfrm flipV="1">
                <a:off x="4365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Line 2412"/>
              <p:cNvSpPr>
                <a:spLocks noChangeShapeType="1"/>
              </p:cNvSpPr>
              <p:nvPr/>
            </p:nvSpPr>
            <p:spPr bwMode="auto">
              <a:xfrm flipV="1">
                <a:off x="4365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Line 2413"/>
              <p:cNvSpPr>
                <a:spLocks noChangeShapeType="1"/>
              </p:cNvSpPr>
              <p:nvPr/>
            </p:nvSpPr>
            <p:spPr bwMode="auto">
              <a:xfrm flipV="1">
                <a:off x="4365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Line 2414"/>
              <p:cNvSpPr>
                <a:spLocks noChangeShapeType="1"/>
              </p:cNvSpPr>
              <p:nvPr/>
            </p:nvSpPr>
            <p:spPr bwMode="auto">
              <a:xfrm flipV="1">
                <a:off x="4365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Line 2415"/>
              <p:cNvSpPr>
                <a:spLocks noChangeShapeType="1"/>
              </p:cNvSpPr>
              <p:nvPr/>
            </p:nvSpPr>
            <p:spPr bwMode="auto">
              <a:xfrm flipV="1">
                <a:off x="4365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2617"/>
            <p:cNvGrpSpPr>
              <a:grpSpLocks/>
            </p:cNvGrpSpPr>
            <p:nvPr/>
          </p:nvGrpSpPr>
          <p:grpSpPr bwMode="auto">
            <a:xfrm>
              <a:off x="4296" y="1068"/>
              <a:ext cx="389" cy="2458"/>
              <a:chOff x="4296" y="1068"/>
              <a:chExt cx="389" cy="2458"/>
            </a:xfrm>
          </p:grpSpPr>
          <p:sp>
            <p:nvSpPr>
              <p:cNvPr id="148" name="Line 2417"/>
              <p:cNvSpPr>
                <a:spLocks noChangeShapeType="1"/>
              </p:cNvSpPr>
              <p:nvPr/>
            </p:nvSpPr>
            <p:spPr bwMode="auto">
              <a:xfrm flipV="1">
                <a:off x="4365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Line 2418"/>
              <p:cNvSpPr>
                <a:spLocks noChangeShapeType="1"/>
              </p:cNvSpPr>
              <p:nvPr/>
            </p:nvSpPr>
            <p:spPr bwMode="auto">
              <a:xfrm flipV="1">
                <a:off x="4365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Line 2419"/>
              <p:cNvSpPr>
                <a:spLocks noChangeShapeType="1"/>
              </p:cNvSpPr>
              <p:nvPr/>
            </p:nvSpPr>
            <p:spPr bwMode="auto">
              <a:xfrm flipV="1">
                <a:off x="4365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Line 2420"/>
              <p:cNvSpPr>
                <a:spLocks noChangeShapeType="1"/>
              </p:cNvSpPr>
              <p:nvPr/>
            </p:nvSpPr>
            <p:spPr bwMode="auto">
              <a:xfrm flipV="1">
                <a:off x="4365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Line 2421"/>
              <p:cNvSpPr>
                <a:spLocks noChangeShapeType="1"/>
              </p:cNvSpPr>
              <p:nvPr/>
            </p:nvSpPr>
            <p:spPr bwMode="auto">
              <a:xfrm flipV="1">
                <a:off x="4365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Line 2422"/>
              <p:cNvSpPr>
                <a:spLocks noChangeShapeType="1"/>
              </p:cNvSpPr>
              <p:nvPr/>
            </p:nvSpPr>
            <p:spPr bwMode="auto">
              <a:xfrm flipV="1">
                <a:off x="4365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Line 2423"/>
              <p:cNvSpPr>
                <a:spLocks noChangeShapeType="1"/>
              </p:cNvSpPr>
              <p:nvPr/>
            </p:nvSpPr>
            <p:spPr bwMode="auto">
              <a:xfrm flipV="1">
                <a:off x="4365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Line 2424"/>
              <p:cNvSpPr>
                <a:spLocks noChangeShapeType="1"/>
              </p:cNvSpPr>
              <p:nvPr/>
            </p:nvSpPr>
            <p:spPr bwMode="auto">
              <a:xfrm flipV="1">
                <a:off x="4365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Line 2425"/>
              <p:cNvSpPr>
                <a:spLocks noChangeShapeType="1"/>
              </p:cNvSpPr>
              <p:nvPr/>
            </p:nvSpPr>
            <p:spPr bwMode="auto">
              <a:xfrm flipV="1">
                <a:off x="4365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Line 2426"/>
              <p:cNvSpPr>
                <a:spLocks noChangeShapeType="1"/>
              </p:cNvSpPr>
              <p:nvPr/>
            </p:nvSpPr>
            <p:spPr bwMode="auto">
              <a:xfrm flipV="1">
                <a:off x="4365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Line 2427"/>
              <p:cNvSpPr>
                <a:spLocks noChangeShapeType="1"/>
              </p:cNvSpPr>
              <p:nvPr/>
            </p:nvSpPr>
            <p:spPr bwMode="auto">
              <a:xfrm flipV="1">
                <a:off x="4365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Line 2428"/>
              <p:cNvSpPr>
                <a:spLocks noChangeShapeType="1"/>
              </p:cNvSpPr>
              <p:nvPr/>
            </p:nvSpPr>
            <p:spPr bwMode="auto">
              <a:xfrm flipV="1">
                <a:off x="4365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Line 2429"/>
              <p:cNvSpPr>
                <a:spLocks noChangeShapeType="1"/>
              </p:cNvSpPr>
              <p:nvPr/>
            </p:nvSpPr>
            <p:spPr bwMode="auto">
              <a:xfrm flipV="1">
                <a:off x="4365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Line 2430"/>
              <p:cNvSpPr>
                <a:spLocks noChangeShapeType="1"/>
              </p:cNvSpPr>
              <p:nvPr/>
            </p:nvSpPr>
            <p:spPr bwMode="auto">
              <a:xfrm flipV="1">
                <a:off x="4365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Line 2431"/>
              <p:cNvSpPr>
                <a:spLocks noChangeShapeType="1"/>
              </p:cNvSpPr>
              <p:nvPr/>
            </p:nvSpPr>
            <p:spPr bwMode="auto">
              <a:xfrm flipV="1">
                <a:off x="4365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Line 2432"/>
              <p:cNvSpPr>
                <a:spLocks noChangeShapeType="1"/>
              </p:cNvSpPr>
              <p:nvPr/>
            </p:nvSpPr>
            <p:spPr bwMode="auto">
              <a:xfrm flipV="1">
                <a:off x="4365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Line 2433"/>
              <p:cNvSpPr>
                <a:spLocks noChangeShapeType="1"/>
              </p:cNvSpPr>
              <p:nvPr/>
            </p:nvSpPr>
            <p:spPr bwMode="auto">
              <a:xfrm flipV="1">
                <a:off x="4365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Line 2434"/>
              <p:cNvSpPr>
                <a:spLocks noChangeShapeType="1"/>
              </p:cNvSpPr>
              <p:nvPr/>
            </p:nvSpPr>
            <p:spPr bwMode="auto">
              <a:xfrm flipV="1">
                <a:off x="4365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Line 2435"/>
              <p:cNvSpPr>
                <a:spLocks noChangeShapeType="1"/>
              </p:cNvSpPr>
              <p:nvPr/>
            </p:nvSpPr>
            <p:spPr bwMode="auto">
              <a:xfrm flipV="1">
                <a:off x="4365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Line 2436"/>
              <p:cNvSpPr>
                <a:spLocks noChangeShapeType="1"/>
              </p:cNvSpPr>
              <p:nvPr/>
            </p:nvSpPr>
            <p:spPr bwMode="auto">
              <a:xfrm flipV="1">
                <a:off x="4365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Line 2437"/>
              <p:cNvSpPr>
                <a:spLocks noChangeShapeType="1"/>
              </p:cNvSpPr>
              <p:nvPr/>
            </p:nvSpPr>
            <p:spPr bwMode="auto">
              <a:xfrm flipV="1">
                <a:off x="4365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Line 2438"/>
              <p:cNvSpPr>
                <a:spLocks noChangeShapeType="1"/>
              </p:cNvSpPr>
              <p:nvPr/>
            </p:nvSpPr>
            <p:spPr bwMode="auto">
              <a:xfrm flipV="1">
                <a:off x="4365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Line 2439"/>
              <p:cNvSpPr>
                <a:spLocks noChangeShapeType="1"/>
              </p:cNvSpPr>
              <p:nvPr/>
            </p:nvSpPr>
            <p:spPr bwMode="auto">
              <a:xfrm flipV="1">
                <a:off x="4365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Line 2440"/>
              <p:cNvSpPr>
                <a:spLocks noChangeShapeType="1"/>
              </p:cNvSpPr>
              <p:nvPr/>
            </p:nvSpPr>
            <p:spPr bwMode="auto">
              <a:xfrm flipV="1">
                <a:off x="4365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Line 2441"/>
              <p:cNvSpPr>
                <a:spLocks noChangeShapeType="1"/>
              </p:cNvSpPr>
              <p:nvPr/>
            </p:nvSpPr>
            <p:spPr bwMode="auto">
              <a:xfrm flipV="1">
                <a:off x="4365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Line 2442"/>
              <p:cNvSpPr>
                <a:spLocks noChangeShapeType="1"/>
              </p:cNvSpPr>
              <p:nvPr/>
            </p:nvSpPr>
            <p:spPr bwMode="auto">
              <a:xfrm flipV="1">
                <a:off x="4365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Line 2443"/>
              <p:cNvSpPr>
                <a:spLocks noChangeShapeType="1"/>
              </p:cNvSpPr>
              <p:nvPr/>
            </p:nvSpPr>
            <p:spPr bwMode="auto">
              <a:xfrm flipV="1">
                <a:off x="4365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Line 2444"/>
              <p:cNvSpPr>
                <a:spLocks noChangeShapeType="1"/>
              </p:cNvSpPr>
              <p:nvPr/>
            </p:nvSpPr>
            <p:spPr bwMode="auto">
              <a:xfrm flipV="1">
                <a:off x="4365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Line 2445"/>
              <p:cNvSpPr>
                <a:spLocks noChangeShapeType="1"/>
              </p:cNvSpPr>
              <p:nvPr/>
            </p:nvSpPr>
            <p:spPr bwMode="auto">
              <a:xfrm flipV="1">
                <a:off x="4365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Line 2446"/>
              <p:cNvSpPr>
                <a:spLocks noChangeShapeType="1"/>
              </p:cNvSpPr>
              <p:nvPr/>
            </p:nvSpPr>
            <p:spPr bwMode="auto">
              <a:xfrm flipV="1">
                <a:off x="4365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Line 2447"/>
              <p:cNvSpPr>
                <a:spLocks noChangeShapeType="1"/>
              </p:cNvSpPr>
              <p:nvPr/>
            </p:nvSpPr>
            <p:spPr bwMode="auto">
              <a:xfrm flipV="1">
                <a:off x="4365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Line 2448"/>
              <p:cNvSpPr>
                <a:spLocks noChangeShapeType="1"/>
              </p:cNvSpPr>
              <p:nvPr/>
            </p:nvSpPr>
            <p:spPr bwMode="auto">
              <a:xfrm flipV="1">
                <a:off x="4365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Line 2449"/>
              <p:cNvSpPr>
                <a:spLocks noChangeShapeType="1"/>
              </p:cNvSpPr>
              <p:nvPr/>
            </p:nvSpPr>
            <p:spPr bwMode="auto">
              <a:xfrm flipV="1">
                <a:off x="4365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Line 2450"/>
              <p:cNvSpPr>
                <a:spLocks noChangeShapeType="1"/>
              </p:cNvSpPr>
              <p:nvPr/>
            </p:nvSpPr>
            <p:spPr bwMode="auto">
              <a:xfrm flipV="1">
                <a:off x="4365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Line 2451"/>
              <p:cNvSpPr>
                <a:spLocks noChangeShapeType="1"/>
              </p:cNvSpPr>
              <p:nvPr/>
            </p:nvSpPr>
            <p:spPr bwMode="auto">
              <a:xfrm flipV="1">
                <a:off x="4365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Line 2452"/>
              <p:cNvSpPr>
                <a:spLocks noChangeShapeType="1"/>
              </p:cNvSpPr>
              <p:nvPr/>
            </p:nvSpPr>
            <p:spPr bwMode="auto">
              <a:xfrm flipV="1">
                <a:off x="4365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Line 2453"/>
              <p:cNvSpPr>
                <a:spLocks noChangeShapeType="1"/>
              </p:cNvSpPr>
              <p:nvPr/>
            </p:nvSpPr>
            <p:spPr bwMode="auto">
              <a:xfrm flipV="1">
                <a:off x="4365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Line 2454"/>
              <p:cNvSpPr>
                <a:spLocks noChangeShapeType="1"/>
              </p:cNvSpPr>
              <p:nvPr/>
            </p:nvSpPr>
            <p:spPr bwMode="auto">
              <a:xfrm flipV="1">
                <a:off x="4365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Line 2455"/>
              <p:cNvSpPr>
                <a:spLocks noChangeShapeType="1"/>
              </p:cNvSpPr>
              <p:nvPr/>
            </p:nvSpPr>
            <p:spPr bwMode="auto">
              <a:xfrm flipV="1">
                <a:off x="4365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Line 2456"/>
              <p:cNvSpPr>
                <a:spLocks noChangeShapeType="1"/>
              </p:cNvSpPr>
              <p:nvPr/>
            </p:nvSpPr>
            <p:spPr bwMode="auto">
              <a:xfrm flipV="1">
                <a:off x="4365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Line 2457"/>
              <p:cNvSpPr>
                <a:spLocks noChangeShapeType="1"/>
              </p:cNvSpPr>
              <p:nvPr/>
            </p:nvSpPr>
            <p:spPr bwMode="auto">
              <a:xfrm flipV="1">
                <a:off x="4365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Line 2458"/>
              <p:cNvSpPr>
                <a:spLocks noChangeShapeType="1"/>
              </p:cNvSpPr>
              <p:nvPr/>
            </p:nvSpPr>
            <p:spPr bwMode="auto">
              <a:xfrm flipV="1">
                <a:off x="4365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Line 2459"/>
              <p:cNvSpPr>
                <a:spLocks noChangeShapeType="1"/>
              </p:cNvSpPr>
              <p:nvPr/>
            </p:nvSpPr>
            <p:spPr bwMode="auto">
              <a:xfrm flipV="1">
                <a:off x="4365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Line 2460"/>
              <p:cNvSpPr>
                <a:spLocks noChangeShapeType="1"/>
              </p:cNvSpPr>
              <p:nvPr/>
            </p:nvSpPr>
            <p:spPr bwMode="auto">
              <a:xfrm flipV="1">
                <a:off x="4365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Line 2461"/>
              <p:cNvSpPr>
                <a:spLocks noChangeShapeType="1"/>
              </p:cNvSpPr>
              <p:nvPr/>
            </p:nvSpPr>
            <p:spPr bwMode="auto">
              <a:xfrm flipV="1">
                <a:off x="4365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Line 2462"/>
              <p:cNvSpPr>
                <a:spLocks noChangeShapeType="1"/>
              </p:cNvSpPr>
              <p:nvPr/>
            </p:nvSpPr>
            <p:spPr bwMode="auto">
              <a:xfrm flipV="1">
                <a:off x="4365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Line 2463"/>
              <p:cNvSpPr>
                <a:spLocks noChangeShapeType="1"/>
              </p:cNvSpPr>
              <p:nvPr/>
            </p:nvSpPr>
            <p:spPr bwMode="auto">
              <a:xfrm flipV="1">
                <a:off x="4365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Line 2464"/>
              <p:cNvSpPr>
                <a:spLocks noChangeShapeType="1"/>
              </p:cNvSpPr>
              <p:nvPr/>
            </p:nvSpPr>
            <p:spPr bwMode="auto">
              <a:xfrm flipV="1">
                <a:off x="4365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Line 2465"/>
              <p:cNvSpPr>
                <a:spLocks noChangeShapeType="1"/>
              </p:cNvSpPr>
              <p:nvPr/>
            </p:nvSpPr>
            <p:spPr bwMode="auto">
              <a:xfrm flipV="1">
                <a:off x="4365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Line 2466"/>
              <p:cNvSpPr>
                <a:spLocks noChangeShapeType="1"/>
              </p:cNvSpPr>
              <p:nvPr/>
            </p:nvSpPr>
            <p:spPr bwMode="auto">
              <a:xfrm flipV="1">
                <a:off x="4365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Line 2467"/>
              <p:cNvSpPr>
                <a:spLocks noChangeShapeType="1"/>
              </p:cNvSpPr>
              <p:nvPr/>
            </p:nvSpPr>
            <p:spPr bwMode="auto">
              <a:xfrm flipV="1">
                <a:off x="4365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Line 2468"/>
              <p:cNvSpPr>
                <a:spLocks noChangeShapeType="1"/>
              </p:cNvSpPr>
              <p:nvPr/>
            </p:nvSpPr>
            <p:spPr bwMode="auto">
              <a:xfrm flipV="1">
                <a:off x="4365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Line 2469"/>
              <p:cNvSpPr>
                <a:spLocks noChangeShapeType="1"/>
              </p:cNvSpPr>
              <p:nvPr/>
            </p:nvSpPr>
            <p:spPr bwMode="auto">
              <a:xfrm flipV="1">
                <a:off x="4365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Line 2470"/>
              <p:cNvSpPr>
                <a:spLocks noChangeShapeType="1"/>
              </p:cNvSpPr>
              <p:nvPr/>
            </p:nvSpPr>
            <p:spPr bwMode="auto">
              <a:xfrm flipV="1">
                <a:off x="4365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Line 2471"/>
              <p:cNvSpPr>
                <a:spLocks noChangeShapeType="1"/>
              </p:cNvSpPr>
              <p:nvPr/>
            </p:nvSpPr>
            <p:spPr bwMode="auto">
              <a:xfrm flipV="1">
                <a:off x="4365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Line 2472"/>
              <p:cNvSpPr>
                <a:spLocks noChangeShapeType="1"/>
              </p:cNvSpPr>
              <p:nvPr/>
            </p:nvSpPr>
            <p:spPr bwMode="auto">
              <a:xfrm flipV="1">
                <a:off x="4365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Line 2473"/>
              <p:cNvSpPr>
                <a:spLocks noChangeShapeType="1"/>
              </p:cNvSpPr>
              <p:nvPr/>
            </p:nvSpPr>
            <p:spPr bwMode="auto">
              <a:xfrm flipV="1">
                <a:off x="4365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Line 2474"/>
              <p:cNvSpPr>
                <a:spLocks noChangeShapeType="1"/>
              </p:cNvSpPr>
              <p:nvPr/>
            </p:nvSpPr>
            <p:spPr bwMode="auto">
              <a:xfrm flipV="1">
                <a:off x="4365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Line 2475"/>
              <p:cNvSpPr>
                <a:spLocks noChangeShapeType="1"/>
              </p:cNvSpPr>
              <p:nvPr/>
            </p:nvSpPr>
            <p:spPr bwMode="auto">
              <a:xfrm flipV="1">
                <a:off x="4365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Line 2476"/>
              <p:cNvSpPr>
                <a:spLocks noChangeShapeType="1"/>
              </p:cNvSpPr>
              <p:nvPr/>
            </p:nvSpPr>
            <p:spPr bwMode="auto">
              <a:xfrm flipV="1">
                <a:off x="4365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Line 2477"/>
              <p:cNvSpPr>
                <a:spLocks noChangeShapeType="1"/>
              </p:cNvSpPr>
              <p:nvPr/>
            </p:nvSpPr>
            <p:spPr bwMode="auto">
              <a:xfrm flipV="1">
                <a:off x="4365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Line 2478"/>
              <p:cNvSpPr>
                <a:spLocks noChangeShapeType="1"/>
              </p:cNvSpPr>
              <p:nvPr/>
            </p:nvSpPr>
            <p:spPr bwMode="auto">
              <a:xfrm flipV="1">
                <a:off x="4365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Line 2479"/>
              <p:cNvSpPr>
                <a:spLocks noChangeShapeType="1"/>
              </p:cNvSpPr>
              <p:nvPr/>
            </p:nvSpPr>
            <p:spPr bwMode="auto">
              <a:xfrm flipV="1">
                <a:off x="4365" y="213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Line 2480"/>
              <p:cNvSpPr>
                <a:spLocks noChangeShapeType="1"/>
              </p:cNvSpPr>
              <p:nvPr/>
            </p:nvSpPr>
            <p:spPr bwMode="auto">
              <a:xfrm flipV="1">
                <a:off x="4365" y="2120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Line 2481"/>
              <p:cNvSpPr>
                <a:spLocks noChangeShapeType="1"/>
              </p:cNvSpPr>
              <p:nvPr/>
            </p:nvSpPr>
            <p:spPr bwMode="auto">
              <a:xfrm flipV="1">
                <a:off x="4365" y="210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Line 2482"/>
              <p:cNvSpPr>
                <a:spLocks noChangeShapeType="1"/>
              </p:cNvSpPr>
              <p:nvPr/>
            </p:nvSpPr>
            <p:spPr bwMode="auto">
              <a:xfrm flipV="1">
                <a:off x="4365" y="208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Line 2483"/>
              <p:cNvSpPr>
                <a:spLocks noChangeShapeType="1"/>
              </p:cNvSpPr>
              <p:nvPr/>
            </p:nvSpPr>
            <p:spPr bwMode="auto">
              <a:xfrm flipV="1">
                <a:off x="4365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Line 2484"/>
              <p:cNvSpPr>
                <a:spLocks noChangeShapeType="1"/>
              </p:cNvSpPr>
              <p:nvPr/>
            </p:nvSpPr>
            <p:spPr bwMode="auto">
              <a:xfrm flipV="1">
                <a:off x="4365" y="205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Line 2485"/>
              <p:cNvSpPr>
                <a:spLocks noChangeShapeType="1"/>
              </p:cNvSpPr>
              <p:nvPr/>
            </p:nvSpPr>
            <p:spPr bwMode="auto">
              <a:xfrm flipV="1">
                <a:off x="4365" y="203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Line 2486"/>
              <p:cNvSpPr>
                <a:spLocks noChangeShapeType="1"/>
              </p:cNvSpPr>
              <p:nvPr/>
            </p:nvSpPr>
            <p:spPr bwMode="auto">
              <a:xfrm flipV="1">
                <a:off x="4365" y="201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Line 2487"/>
              <p:cNvSpPr>
                <a:spLocks noChangeShapeType="1"/>
              </p:cNvSpPr>
              <p:nvPr/>
            </p:nvSpPr>
            <p:spPr bwMode="auto">
              <a:xfrm flipV="1">
                <a:off x="4365" y="200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Line 2488"/>
              <p:cNvSpPr>
                <a:spLocks noChangeShapeType="1"/>
              </p:cNvSpPr>
              <p:nvPr/>
            </p:nvSpPr>
            <p:spPr bwMode="auto">
              <a:xfrm flipV="1">
                <a:off x="4365" y="198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Line 2489"/>
              <p:cNvSpPr>
                <a:spLocks noChangeShapeType="1"/>
              </p:cNvSpPr>
              <p:nvPr/>
            </p:nvSpPr>
            <p:spPr bwMode="auto">
              <a:xfrm flipV="1">
                <a:off x="4365" y="196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Line 2490"/>
              <p:cNvSpPr>
                <a:spLocks noChangeShapeType="1"/>
              </p:cNvSpPr>
              <p:nvPr/>
            </p:nvSpPr>
            <p:spPr bwMode="auto">
              <a:xfrm flipV="1">
                <a:off x="4365" y="195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Line 2491"/>
              <p:cNvSpPr>
                <a:spLocks noChangeShapeType="1"/>
              </p:cNvSpPr>
              <p:nvPr/>
            </p:nvSpPr>
            <p:spPr bwMode="auto">
              <a:xfrm flipV="1">
                <a:off x="4365" y="19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Line 2492"/>
              <p:cNvSpPr>
                <a:spLocks noChangeShapeType="1"/>
              </p:cNvSpPr>
              <p:nvPr/>
            </p:nvSpPr>
            <p:spPr bwMode="auto">
              <a:xfrm flipV="1">
                <a:off x="4365" y="191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Line 2493"/>
              <p:cNvSpPr>
                <a:spLocks noChangeShapeType="1"/>
              </p:cNvSpPr>
              <p:nvPr/>
            </p:nvSpPr>
            <p:spPr bwMode="auto">
              <a:xfrm flipV="1">
                <a:off x="4365" y="18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Line 2494"/>
              <p:cNvSpPr>
                <a:spLocks noChangeShapeType="1"/>
              </p:cNvSpPr>
              <p:nvPr/>
            </p:nvSpPr>
            <p:spPr bwMode="auto">
              <a:xfrm flipV="1">
                <a:off x="4365" y="188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Line 2495"/>
              <p:cNvSpPr>
                <a:spLocks noChangeShapeType="1"/>
              </p:cNvSpPr>
              <p:nvPr/>
            </p:nvSpPr>
            <p:spPr bwMode="auto">
              <a:xfrm flipV="1">
                <a:off x="4365" y="18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Line 2496"/>
              <p:cNvSpPr>
                <a:spLocks noChangeShapeType="1"/>
              </p:cNvSpPr>
              <p:nvPr/>
            </p:nvSpPr>
            <p:spPr bwMode="auto">
              <a:xfrm flipV="1">
                <a:off x="4365" y="184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Line 2497"/>
              <p:cNvSpPr>
                <a:spLocks noChangeShapeType="1"/>
              </p:cNvSpPr>
              <p:nvPr/>
            </p:nvSpPr>
            <p:spPr bwMode="auto">
              <a:xfrm flipV="1">
                <a:off x="4365" y="182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Line 2498"/>
              <p:cNvSpPr>
                <a:spLocks noChangeShapeType="1"/>
              </p:cNvSpPr>
              <p:nvPr/>
            </p:nvSpPr>
            <p:spPr bwMode="auto">
              <a:xfrm flipV="1">
                <a:off x="4365" y="18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Line 2499"/>
              <p:cNvSpPr>
                <a:spLocks noChangeShapeType="1"/>
              </p:cNvSpPr>
              <p:nvPr/>
            </p:nvSpPr>
            <p:spPr bwMode="auto">
              <a:xfrm flipV="1">
                <a:off x="4365" y="179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Line 2500"/>
              <p:cNvSpPr>
                <a:spLocks noChangeShapeType="1"/>
              </p:cNvSpPr>
              <p:nvPr/>
            </p:nvSpPr>
            <p:spPr bwMode="auto">
              <a:xfrm flipV="1">
                <a:off x="4365" y="177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Line 2501"/>
              <p:cNvSpPr>
                <a:spLocks noChangeShapeType="1"/>
              </p:cNvSpPr>
              <p:nvPr/>
            </p:nvSpPr>
            <p:spPr bwMode="auto">
              <a:xfrm flipV="1">
                <a:off x="4365" y="176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Line 2502"/>
              <p:cNvSpPr>
                <a:spLocks noChangeShapeType="1"/>
              </p:cNvSpPr>
              <p:nvPr/>
            </p:nvSpPr>
            <p:spPr bwMode="auto">
              <a:xfrm flipV="1">
                <a:off x="4365" y="17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Line 2503"/>
              <p:cNvSpPr>
                <a:spLocks noChangeShapeType="1"/>
              </p:cNvSpPr>
              <p:nvPr/>
            </p:nvSpPr>
            <p:spPr bwMode="auto">
              <a:xfrm flipV="1">
                <a:off x="4365" y="17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Line 2504"/>
              <p:cNvSpPr>
                <a:spLocks noChangeShapeType="1"/>
              </p:cNvSpPr>
              <p:nvPr/>
            </p:nvSpPr>
            <p:spPr bwMode="auto">
              <a:xfrm flipV="1">
                <a:off x="4365" y="1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Line 2505"/>
              <p:cNvSpPr>
                <a:spLocks noChangeShapeType="1"/>
              </p:cNvSpPr>
              <p:nvPr/>
            </p:nvSpPr>
            <p:spPr bwMode="auto">
              <a:xfrm flipV="1">
                <a:off x="4365" y="169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Line 2506"/>
              <p:cNvSpPr>
                <a:spLocks noChangeShapeType="1"/>
              </p:cNvSpPr>
              <p:nvPr/>
            </p:nvSpPr>
            <p:spPr bwMode="auto">
              <a:xfrm flipV="1">
                <a:off x="4365" y="16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Line 2507"/>
              <p:cNvSpPr>
                <a:spLocks noChangeShapeType="1"/>
              </p:cNvSpPr>
              <p:nvPr/>
            </p:nvSpPr>
            <p:spPr bwMode="auto">
              <a:xfrm flipV="1">
                <a:off x="4365" y="165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Line 2508"/>
              <p:cNvSpPr>
                <a:spLocks noChangeShapeType="1"/>
              </p:cNvSpPr>
              <p:nvPr/>
            </p:nvSpPr>
            <p:spPr bwMode="auto">
              <a:xfrm flipV="1">
                <a:off x="4365" y="16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Line 2509"/>
              <p:cNvSpPr>
                <a:spLocks noChangeShapeType="1"/>
              </p:cNvSpPr>
              <p:nvPr/>
            </p:nvSpPr>
            <p:spPr bwMode="auto">
              <a:xfrm flipV="1">
                <a:off x="4365" y="162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Line 2510"/>
              <p:cNvSpPr>
                <a:spLocks noChangeShapeType="1"/>
              </p:cNvSpPr>
              <p:nvPr/>
            </p:nvSpPr>
            <p:spPr bwMode="auto">
              <a:xfrm flipV="1">
                <a:off x="4365" y="160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Line 2511"/>
              <p:cNvSpPr>
                <a:spLocks noChangeShapeType="1"/>
              </p:cNvSpPr>
              <p:nvPr/>
            </p:nvSpPr>
            <p:spPr bwMode="auto">
              <a:xfrm flipV="1">
                <a:off x="4365" y="159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Line 2512"/>
              <p:cNvSpPr>
                <a:spLocks noChangeShapeType="1"/>
              </p:cNvSpPr>
              <p:nvPr/>
            </p:nvSpPr>
            <p:spPr bwMode="auto">
              <a:xfrm flipV="1">
                <a:off x="4365" y="157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Line 2513"/>
              <p:cNvSpPr>
                <a:spLocks noChangeShapeType="1"/>
              </p:cNvSpPr>
              <p:nvPr/>
            </p:nvSpPr>
            <p:spPr bwMode="auto">
              <a:xfrm flipV="1">
                <a:off x="4365" y="15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Line 2514"/>
              <p:cNvSpPr>
                <a:spLocks noChangeShapeType="1"/>
              </p:cNvSpPr>
              <p:nvPr/>
            </p:nvSpPr>
            <p:spPr bwMode="auto">
              <a:xfrm flipV="1">
                <a:off x="4365" y="15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Line 2515"/>
              <p:cNvSpPr>
                <a:spLocks noChangeShapeType="1"/>
              </p:cNvSpPr>
              <p:nvPr/>
            </p:nvSpPr>
            <p:spPr bwMode="auto">
              <a:xfrm flipV="1">
                <a:off x="4365" y="152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Line 2516"/>
              <p:cNvSpPr>
                <a:spLocks noChangeShapeType="1"/>
              </p:cNvSpPr>
              <p:nvPr/>
            </p:nvSpPr>
            <p:spPr bwMode="auto">
              <a:xfrm flipV="1">
                <a:off x="4365" y="150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Line 2517"/>
              <p:cNvSpPr>
                <a:spLocks noChangeShapeType="1"/>
              </p:cNvSpPr>
              <p:nvPr/>
            </p:nvSpPr>
            <p:spPr bwMode="auto">
              <a:xfrm flipV="1">
                <a:off x="4365" y="148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Line 2518"/>
              <p:cNvSpPr>
                <a:spLocks noChangeShapeType="1"/>
              </p:cNvSpPr>
              <p:nvPr/>
            </p:nvSpPr>
            <p:spPr bwMode="auto">
              <a:xfrm flipV="1">
                <a:off x="4365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Line 2519"/>
              <p:cNvSpPr>
                <a:spLocks noChangeShapeType="1"/>
              </p:cNvSpPr>
              <p:nvPr/>
            </p:nvSpPr>
            <p:spPr bwMode="auto">
              <a:xfrm flipV="1">
                <a:off x="4365" y="145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Line 2520"/>
              <p:cNvSpPr>
                <a:spLocks noChangeShapeType="1"/>
              </p:cNvSpPr>
              <p:nvPr/>
            </p:nvSpPr>
            <p:spPr bwMode="auto">
              <a:xfrm flipV="1">
                <a:off x="4365" y="14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Line 2521"/>
              <p:cNvSpPr>
                <a:spLocks noChangeShapeType="1"/>
              </p:cNvSpPr>
              <p:nvPr/>
            </p:nvSpPr>
            <p:spPr bwMode="auto">
              <a:xfrm flipV="1">
                <a:off x="4365" y="141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Line 2522"/>
              <p:cNvSpPr>
                <a:spLocks noChangeShapeType="1"/>
              </p:cNvSpPr>
              <p:nvPr/>
            </p:nvSpPr>
            <p:spPr bwMode="auto">
              <a:xfrm flipV="1">
                <a:off x="4365" y="140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Line 2523"/>
              <p:cNvSpPr>
                <a:spLocks noChangeShapeType="1"/>
              </p:cNvSpPr>
              <p:nvPr/>
            </p:nvSpPr>
            <p:spPr bwMode="auto">
              <a:xfrm flipV="1">
                <a:off x="4365" y="13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Line 2524"/>
              <p:cNvSpPr>
                <a:spLocks noChangeShapeType="1"/>
              </p:cNvSpPr>
              <p:nvPr/>
            </p:nvSpPr>
            <p:spPr bwMode="auto">
              <a:xfrm flipV="1">
                <a:off x="4365" y="13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Line 2525"/>
              <p:cNvSpPr>
                <a:spLocks noChangeShapeType="1"/>
              </p:cNvSpPr>
              <p:nvPr/>
            </p:nvSpPr>
            <p:spPr bwMode="auto">
              <a:xfrm flipV="1">
                <a:off x="4365" y="135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Line 2526"/>
              <p:cNvSpPr>
                <a:spLocks noChangeShapeType="1"/>
              </p:cNvSpPr>
              <p:nvPr/>
            </p:nvSpPr>
            <p:spPr bwMode="auto">
              <a:xfrm flipV="1">
                <a:off x="4365" y="133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Line 2527"/>
              <p:cNvSpPr>
                <a:spLocks noChangeShapeType="1"/>
              </p:cNvSpPr>
              <p:nvPr/>
            </p:nvSpPr>
            <p:spPr bwMode="auto">
              <a:xfrm flipV="1">
                <a:off x="4365" y="13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Line 2528"/>
              <p:cNvSpPr>
                <a:spLocks noChangeShapeType="1"/>
              </p:cNvSpPr>
              <p:nvPr/>
            </p:nvSpPr>
            <p:spPr bwMode="auto">
              <a:xfrm flipV="1">
                <a:off x="4365" y="12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Line 2529"/>
              <p:cNvSpPr>
                <a:spLocks noChangeShapeType="1"/>
              </p:cNvSpPr>
              <p:nvPr/>
            </p:nvSpPr>
            <p:spPr bwMode="auto">
              <a:xfrm flipV="1">
                <a:off x="4365" y="128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Line 2530"/>
              <p:cNvSpPr>
                <a:spLocks noChangeShapeType="1"/>
              </p:cNvSpPr>
              <p:nvPr/>
            </p:nvSpPr>
            <p:spPr bwMode="auto">
              <a:xfrm flipV="1">
                <a:off x="4365" y="126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Line 2531"/>
              <p:cNvSpPr>
                <a:spLocks noChangeShapeType="1"/>
              </p:cNvSpPr>
              <p:nvPr/>
            </p:nvSpPr>
            <p:spPr bwMode="auto">
              <a:xfrm flipV="1">
                <a:off x="4365" y="12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Line 2532"/>
              <p:cNvSpPr>
                <a:spLocks noChangeShapeType="1"/>
              </p:cNvSpPr>
              <p:nvPr/>
            </p:nvSpPr>
            <p:spPr bwMode="auto">
              <a:xfrm flipV="1">
                <a:off x="4365" y="12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Line 2533"/>
              <p:cNvSpPr>
                <a:spLocks noChangeShapeType="1"/>
              </p:cNvSpPr>
              <p:nvPr/>
            </p:nvSpPr>
            <p:spPr bwMode="auto">
              <a:xfrm flipV="1">
                <a:off x="4365" y="121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Line 2534"/>
              <p:cNvSpPr>
                <a:spLocks noChangeShapeType="1"/>
              </p:cNvSpPr>
              <p:nvPr/>
            </p:nvSpPr>
            <p:spPr bwMode="auto">
              <a:xfrm flipV="1">
                <a:off x="4365" y="1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Line 2535"/>
              <p:cNvSpPr>
                <a:spLocks noChangeShapeType="1"/>
              </p:cNvSpPr>
              <p:nvPr/>
            </p:nvSpPr>
            <p:spPr bwMode="auto">
              <a:xfrm flipV="1">
                <a:off x="4365" y="117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Line 2536"/>
              <p:cNvSpPr>
                <a:spLocks noChangeShapeType="1"/>
              </p:cNvSpPr>
              <p:nvPr/>
            </p:nvSpPr>
            <p:spPr bwMode="auto">
              <a:xfrm flipV="1">
                <a:off x="4365" y="11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Line 2537"/>
              <p:cNvSpPr>
                <a:spLocks noChangeShapeType="1"/>
              </p:cNvSpPr>
              <p:nvPr/>
            </p:nvSpPr>
            <p:spPr bwMode="auto">
              <a:xfrm flipV="1">
                <a:off x="4365" y="114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Line 2538"/>
              <p:cNvSpPr>
                <a:spLocks noChangeShapeType="1"/>
              </p:cNvSpPr>
              <p:nvPr/>
            </p:nvSpPr>
            <p:spPr bwMode="auto">
              <a:xfrm flipV="1">
                <a:off x="4365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Line 2539"/>
              <p:cNvSpPr>
                <a:spLocks noChangeShapeType="1"/>
              </p:cNvSpPr>
              <p:nvPr/>
            </p:nvSpPr>
            <p:spPr bwMode="auto">
              <a:xfrm flipV="1">
                <a:off x="4365" y="11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Line 2540"/>
              <p:cNvSpPr>
                <a:spLocks noChangeShapeType="1"/>
              </p:cNvSpPr>
              <p:nvPr/>
            </p:nvSpPr>
            <p:spPr bwMode="auto">
              <a:xfrm flipV="1">
                <a:off x="4365" y="10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Line 2541"/>
              <p:cNvSpPr>
                <a:spLocks noChangeShapeType="1"/>
              </p:cNvSpPr>
              <p:nvPr/>
            </p:nvSpPr>
            <p:spPr bwMode="auto">
              <a:xfrm flipV="1">
                <a:off x="4365" y="107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Line 2542"/>
              <p:cNvSpPr>
                <a:spLocks noChangeShapeType="1"/>
              </p:cNvSpPr>
              <p:nvPr/>
            </p:nvSpPr>
            <p:spPr bwMode="auto">
              <a:xfrm flipV="1">
                <a:off x="4365" y="3306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Line 2543"/>
              <p:cNvSpPr>
                <a:spLocks noChangeShapeType="1"/>
              </p:cNvSpPr>
              <p:nvPr/>
            </p:nvSpPr>
            <p:spPr bwMode="auto">
              <a:xfrm>
                <a:off x="4365" y="1068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544"/>
              <p:cNvSpPr>
                <a:spLocks noEditPoints="1"/>
              </p:cNvSpPr>
              <p:nvPr/>
            </p:nvSpPr>
            <p:spPr bwMode="auto">
              <a:xfrm>
                <a:off x="4296" y="3426"/>
                <a:ext cx="64" cy="100"/>
              </a:xfrm>
              <a:custGeom>
                <a:avLst/>
                <a:gdLst>
                  <a:gd name="T0" fmla="*/ 0 w 64"/>
                  <a:gd name="T1" fmla="*/ 50 h 100"/>
                  <a:gd name="T2" fmla="*/ 1 w 64"/>
                  <a:gd name="T3" fmla="*/ 34 h 100"/>
                  <a:gd name="T4" fmla="*/ 3 w 64"/>
                  <a:gd name="T5" fmla="*/ 22 h 100"/>
                  <a:gd name="T6" fmla="*/ 6 w 64"/>
                  <a:gd name="T7" fmla="*/ 15 h 100"/>
                  <a:gd name="T8" fmla="*/ 10 w 64"/>
                  <a:gd name="T9" fmla="*/ 9 h 100"/>
                  <a:gd name="T10" fmla="*/ 15 w 64"/>
                  <a:gd name="T11" fmla="*/ 5 h 100"/>
                  <a:gd name="T12" fmla="*/ 20 w 64"/>
                  <a:gd name="T13" fmla="*/ 3 h 100"/>
                  <a:gd name="T14" fmla="*/ 26 w 64"/>
                  <a:gd name="T15" fmla="*/ 0 h 100"/>
                  <a:gd name="T16" fmla="*/ 32 w 64"/>
                  <a:gd name="T17" fmla="*/ 0 h 100"/>
                  <a:gd name="T18" fmla="*/ 40 w 64"/>
                  <a:gd name="T19" fmla="*/ 0 h 100"/>
                  <a:gd name="T20" fmla="*/ 46 w 64"/>
                  <a:gd name="T21" fmla="*/ 3 h 100"/>
                  <a:gd name="T22" fmla="*/ 51 w 64"/>
                  <a:gd name="T23" fmla="*/ 5 h 100"/>
                  <a:gd name="T24" fmla="*/ 53 w 64"/>
                  <a:gd name="T25" fmla="*/ 9 h 100"/>
                  <a:gd name="T26" fmla="*/ 56 w 64"/>
                  <a:gd name="T27" fmla="*/ 12 h 100"/>
                  <a:gd name="T28" fmla="*/ 59 w 64"/>
                  <a:gd name="T29" fmla="*/ 19 h 100"/>
                  <a:gd name="T30" fmla="*/ 62 w 64"/>
                  <a:gd name="T31" fmla="*/ 27 h 100"/>
                  <a:gd name="T32" fmla="*/ 63 w 64"/>
                  <a:gd name="T33" fmla="*/ 37 h 100"/>
                  <a:gd name="T34" fmla="*/ 64 w 64"/>
                  <a:gd name="T35" fmla="*/ 50 h 100"/>
                  <a:gd name="T36" fmla="*/ 63 w 64"/>
                  <a:gd name="T37" fmla="*/ 65 h 100"/>
                  <a:gd name="T38" fmla="*/ 61 w 64"/>
                  <a:gd name="T39" fmla="*/ 78 h 100"/>
                  <a:gd name="T40" fmla="*/ 58 w 64"/>
                  <a:gd name="T41" fmla="*/ 85 h 100"/>
                  <a:gd name="T42" fmla="*/ 55 w 64"/>
                  <a:gd name="T43" fmla="*/ 90 h 100"/>
                  <a:gd name="T44" fmla="*/ 50 w 64"/>
                  <a:gd name="T45" fmla="*/ 94 h 100"/>
                  <a:gd name="T46" fmla="*/ 45 w 64"/>
                  <a:gd name="T47" fmla="*/ 98 h 100"/>
                  <a:gd name="T48" fmla="*/ 38 w 64"/>
                  <a:gd name="T49" fmla="*/ 99 h 100"/>
                  <a:gd name="T50" fmla="*/ 32 w 64"/>
                  <a:gd name="T51" fmla="*/ 100 h 100"/>
                  <a:gd name="T52" fmla="*/ 20 w 64"/>
                  <a:gd name="T53" fmla="*/ 98 h 100"/>
                  <a:gd name="T54" fmla="*/ 10 w 64"/>
                  <a:gd name="T55" fmla="*/ 90 h 100"/>
                  <a:gd name="T56" fmla="*/ 5 w 64"/>
                  <a:gd name="T57" fmla="*/ 80 h 100"/>
                  <a:gd name="T58" fmla="*/ 1 w 64"/>
                  <a:gd name="T59" fmla="*/ 66 h 100"/>
                  <a:gd name="T60" fmla="*/ 0 w 64"/>
                  <a:gd name="T61" fmla="*/ 50 h 100"/>
                  <a:gd name="T62" fmla="*/ 13 w 64"/>
                  <a:gd name="T63" fmla="*/ 50 h 100"/>
                  <a:gd name="T64" fmla="*/ 13 w 64"/>
                  <a:gd name="T65" fmla="*/ 64 h 100"/>
                  <a:gd name="T66" fmla="*/ 15 w 64"/>
                  <a:gd name="T67" fmla="*/ 74 h 100"/>
                  <a:gd name="T68" fmla="*/ 18 w 64"/>
                  <a:gd name="T69" fmla="*/ 81 h 100"/>
                  <a:gd name="T70" fmla="*/ 22 w 64"/>
                  <a:gd name="T71" fmla="*/ 85 h 100"/>
                  <a:gd name="T72" fmla="*/ 27 w 64"/>
                  <a:gd name="T73" fmla="*/ 88 h 100"/>
                  <a:gd name="T74" fmla="*/ 32 w 64"/>
                  <a:gd name="T75" fmla="*/ 89 h 100"/>
                  <a:gd name="T76" fmla="*/ 37 w 64"/>
                  <a:gd name="T77" fmla="*/ 88 h 100"/>
                  <a:gd name="T78" fmla="*/ 42 w 64"/>
                  <a:gd name="T79" fmla="*/ 85 h 100"/>
                  <a:gd name="T80" fmla="*/ 46 w 64"/>
                  <a:gd name="T81" fmla="*/ 81 h 100"/>
                  <a:gd name="T82" fmla="*/ 48 w 64"/>
                  <a:gd name="T83" fmla="*/ 74 h 100"/>
                  <a:gd name="T84" fmla="*/ 51 w 64"/>
                  <a:gd name="T85" fmla="*/ 64 h 100"/>
                  <a:gd name="T86" fmla="*/ 51 w 64"/>
                  <a:gd name="T87" fmla="*/ 50 h 100"/>
                  <a:gd name="T88" fmla="*/ 51 w 64"/>
                  <a:gd name="T89" fmla="*/ 37 h 100"/>
                  <a:gd name="T90" fmla="*/ 50 w 64"/>
                  <a:gd name="T91" fmla="*/ 25 h 100"/>
                  <a:gd name="T92" fmla="*/ 46 w 64"/>
                  <a:gd name="T93" fmla="*/ 19 h 100"/>
                  <a:gd name="T94" fmla="*/ 42 w 64"/>
                  <a:gd name="T95" fmla="*/ 14 h 100"/>
                  <a:gd name="T96" fmla="*/ 37 w 64"/>
                  <a:gd name="T97" fmla="*/ 12 h 100"/>
                  <a:gd name="T98" fmla="*/ 32 w 64"/>
                  <a:gd name="T99" fmla="*/ 12 h 100"/>
                  <a:gd name="T100" fmla="*/ 27 w 64"/>
                  <a:gd name="T101" fmla="*/ 12 h 100"/>
                  <a:gd name="T102" fmla="*/ 22 w 64"/>
                  <a:gd name="T103" fmla="*/ 14 h 100"/>
                  <a:gd name="T104" fmla="*/ 18 w 64"/>
                  <a:gd name="T105" fmla="*/ 18 h 100"/>
                  <a:gd name="T106" fmla="*/ 16 w 64"/>
                  <a:gd name="T107" fmla="*/ 25 h 100"/>
                  <a:gd name="T108" fmla="*/ 13 w 64"/>
                  <a:gd name="T109" fmla="*/ 37 h 100"/>
                  <a:gd name="T110" fmla="*/ 13 w 64"/>
                  <a:gd name="T111" fmla="*/ 5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100">
                    <a:moveTo>
                      <a:pt x="0" y="50"/>
                    </a:moveTo>
                    <a:lnTo>
                      <a:pt x="1" y="34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3"/>
                    </a:lnTo>
                    <a:lnTo>
                      <a:pt x="51" y="5"/>
                    </a:lnTo>
                    <a:lnTo>
                      <a:pt x="53" y="9"/>
                    </a:lnTo>
                    <a:lnTo>
                      <a:pt x="56" y="12"/>
                    </a:lnTo>
                    <a:lnTo>
                      <a:pt x="59" y="19"/>
                    </a:lnTo>
                    <a:lnTo>
                      <a:pt x="62" y="27"/>
                    </a:lnTo>
                    <a:lnTo>
                      <a:pt x="63" y="37"/>
                    </a:lnTo>
                    <a:lnTo>
                      <a:pt x="64" y="50"/>
                    </a:lnTo>
                    <a:lnTo>
                      <a:pt x="63" y="65"/>
                    </a:lnTo>
                    <a:lnTo>
                      <a:pt x="61" y="78"/>
                    </a:lnTo>
                    <a:lnTo>
                      <a:pt x="58" y="85"/>
                    </a:lnTo>
                    <a:lnTo>
                      <a:pt x="55" y="90"/>
                    </a:lnTo>
                    <a:lnTo>
                      <a:pt x="50" y="94"/>
                    </a:lnTo>
                    <a:lnTo>
                      <a:pt x="45" y="98"/>
                    </a:lnTo>
                    <a:lnTo>
                      <a:pt x="38" y="99"/>
                    </a:lnTo>
                    <a:lnTo>
                      <a:pt x="32" y="100"/>
                    </a:lnTo>
                    <a:lnTo>
                      <a:pt x="20" y="98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6"/>
                    </a:lnTo>
                    <a:lnTo>
                      <a:pt x="0" y="50"/>
                    </a:lnTo>
                    <a:close/>
                    <a:moveTo>
                      <a:pt x="13" y="50"/>
                    </a:moveTo>
                    <a:lnTo>
                      <a:pt x="13" y="64"/>
                    </a:lnTo>
                    <a:lnTo>
                      <a:pt x="15" y="74"/>
                    </a:lnTo>
                    <a:lnTo>
                      <a:pt x="18" y="81"/>
                    </a:lnTo>
                    <a:lnTo>
                      <a:pt x="22" y="85"/>
                    </a:lnTo>
                    <a:lnTo>
                      <a:pt x="27" y="88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2" y="85"/>
                    </a:lnTo>
                    <a:lnTo>
                      <a:pt x="46" y="81"/>
                    </a:lnTo>
                    <a:lnTo>
                      <a:pt x="48" y="7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1" y="37"/>
                    </a:lnTo>
                    <a:lnTo>
                      <a:pt x="50" y="25"/>
                    </a:lnTo>
                    <a:lnTo>
                      <a:pt x="46" y="19"/>
                    </a:lnTo>
                    <a:lnTo>
                      <a:pt x="42" y="14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5"/>
                    </a:lnTo>
                    <a:lnTo>
                      <a:pt x="13" y="37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Rectangle 2545"/>
              <p:cNvSpPr>
                <a:spLocks noChangeArrowheads="1"/>
              </p:cNvSpPr>
              <p:nvPr/>
            </p:nvSpPr>
            <p:spPr bwMode="auto">
              <a:xfrm>
                <a:off x="4379" y="3511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546"/>
              <p:cNvSpPr>
                <a:spLocks noEditPoints="1"/>
              </p:cNvSpPr>
              <p:nvPr/>
            </p:nvSpPr>
            <p:spPr bwMode="auto">
              <a:xfrm>
                <a:off x="4410" y="3426"/>
                <a:ext cx="63" cy="100"/>
              </a:xfrm>
              <a:custGeom>
                <a:avLst/>
                <a:gdLst>
                  <a:gd name="T0" fmla="*/ 14 w 63"/>
                  <a:gd name="T1" fmla="*/ 41 h 100"/>
                  <a:gd name="T2" fmla="*/ 7 w 63"/>
                  <a:gd name="T3" fmla="*/ 37 h 100"/>
                  <a:gd name="T4" fmla="*/ 3 w 63"/>
                  <a:gd name="T5" fmla="*/ 29 h 100"/>
                  <a:gd name="T6" fmla="*/ 4 w 63"/>
                  <a:gd name="T7" fmla="*/ 18 h 100"/>
                  <a:gd name="T8" fmla="*/ 10 w 63"/>
                  <a:gd name="T9" fmla="*/ 7 h 100"/>
                  <a:gd name="T10" fmla="*/ 31 w 63"/>
                  <a:gd name="T11" fmla="*/ 0 h 100"/>
                  <a:gd name="T12" fmla="*/ 53 w 63"/>
                  <a:gd name="T13" fmla="*/ 7 h 100"/>
                  <a:gd name="T14" fmla="*/ 59 w 63"/>
                  <a:gd name="T15" fmla="*/ 18 h 100"/>
                  <a:gd name="T16" fmla="*/ 60 w 63"/>
                  <a:gd name="T17" fmla="*/ 29 h 100"/>
                  <a:gd name="T18" fmla="*/ 56 w 63"/>
                  <a:gd name="T19" fmla="*/ 37 h 100"/>
                  <a:gd name="T20" fmla="*/ 50 w 63"/>
                  <a:gd name="T21" fmla="*/ 41 h 100"/>
                  <a:gd name="T22" fmla="*/ 50 w 63"/>
                  <a:gd name="T23" fmla="*/ 46 h 100"/>
                  <a:gd name="T24" fmla="*/ 59 w 63"/>
                  <a:gd name="T25" fmla="*/ 54 h 100"/>
                  <a:gd name="T26" fmla="*/ 63 w 63"/>
                  <a:gd name="T27" fmla="*/ 64 h 100"/>
                  <a:gd name="T28" fmla="*/ 61 w 63"/>
                  <a:gd name="T29" fmla="*/ 81 h 100"/>
                  <a:gd name="T30" fmla="*/ 44 w 63"/>
                  <a:gd name="T31" fmla="*/ 98 h 100"/>
                  <a:gd name="T32" fmla="*/ 19 w 63"/>
                  <a:gd name="T33" fmla="*/ 98 h 100"/>
                  <a:gd name="T34" fmla="*/ 3 w 63"/>
                  <a:gd name="T35" fmla="*/ 81 h 100"/>
                  <a:gd name="T36" fmla="*/ 0 w 63"/>
                  <a:gd name="T37" fmla="*/ 63 h 100"/>
                  <a:gd name="T38" fmla="*/ 5 w 63"/>
                  <a:gd name="T39" fmla="*/ 53 h 100"/>
                  <a:gd name="T40" fmla="*/ 13 w 63"/>
                  <a:gd name="T41" fmla="*/ 45 h 100"/>
                  <a:gd name="T42" fmla="*/ 15 w 63"/>
                  <a:gd name="T43" fmla="*/ 24 h 100"/>
                  <a:gd name="T44" fmla="*/ 18 w 63"/>
                  <a:gd name="T45" fmla="*/ 32 h 100"/>
                  <a:gd name="T46" fmla="*/ 23 w 63"/>
                  <a:gd name="T47" fmla="*/ 37 h 100"/>
                  <a:gd name="T48" fmla="*/ 31 w 63"/>
                  <a:gd name="T49" fmla="*/ 39 h 100"/>
                  <a:gd name="T50" fmla="*/ 40 w 63"/>
                  <a:gd name="T51" fmla="*/ 37 h 100"/>
                  <a:gd name="T52" fmla="*/ 45 w 63"/>
                  <a:gd name="T53" fmla="*/ 32 h 100"/>
                  <a:gd name="T54" fmla="*/ 48 w 63"/>
                  <a:gd name="T55" fmla="*/ 25 h 100"/>
                  <a:gd name="T56" fmla="*/ 45 w 63"/>
                  <a:gd name="T57" fmla="*/ 18 h 100"/>
                  <a:gd name="T58" fmla="*/ 40 w 63"/>
                  <a:gd name="T59" fmla="*/ 13 h 100"/>
                  <a:gd name="T60" fmla="*/ 31 w 63"/>
                  <a:gd name="T61" fmla="*/ 12 h 100"/>
                  <a:gd name="T62" fmla="*/ 23 w 63"/>
                  <a:gd name="T63" fmla="*/ 13 h 100"/>
                  <a:gd name="T64" fmla="*/ 18 w 63"/>
                  <a:gd name="T65" fmla="*/ 18 h 100"/>
                  <a:gd name="T66" fmla="*/ 15 w 63"/>
                  <a:gd name="T67" fmla="*/ 24 h 100"/>
                  <a:gd name="T68" fmla="*/ 14 w 63"/>
                  <a:gd name="T69" fmla="*/ 74 h 100"/>
                  <a:gd name="T70" fmla="*/ 16 w 63"/>
                  <a:gd name="T71" fmla="*/ 81 h 100"/>
                  <a:gd name="T72" fmla="*/ 21 w 63"/>
                  <a:gd name="T73" fmla="*/ 86 h 100"/>
                  <a:gd name="T74" fmla="*/ 31 w 63"/>
                  <a:gd name="T75" fmla="*/ 89 h 100"/>
                  <a:gd name="T76" fmla="*/ 41 w 63"/>
                  <a:gd name="T77" fmla="*/ 86 h 100"/>
                  <a:gd name="T78" fmla="*/ 48 w 63"/>
                  <a:gd name="T79" fmla="*/ 79 h 100"/>
                  <a:gd name="T80" fmla="*/ 50 w 63"/>
                  <a:gd name="T81" fmla="*/ 69 h 100"/>
                  <a:gd name="T82" fmla="*/ 48 w 63"/>
                  <a:gd name="T83" fmla="*/ 59 h 100"/>
                  <a:gd name="T84" fmla="*/ 41 w 63"/>
                  <a:gd name="T85" fmla="*/ 53 h 100"/>
                  <a:gd name="T86" fmla="*/ 31 w 63"/>
                  <a:gd name="T87" fmla="*/ 50 h 100"/>
                  <a:gd name="T88" fmla="*/ 21 w 63"/>
                  <a:gd name="T89" fmla="*/ 53 h 100"/>
                  <a:gd name="T90" fmla="*/ 15 w 63"/>
                  <a:gd name="T91" fmla="*/ 59 h 100"/>
                  <a:gd name="T92" fmla="*/ 13 w 63"/>
                  <a:gd name="T93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100">
                    <a:moveTo>
                      <a:pt x="18" y="44"/>
                    </a:moveTo>
                    <a:lnTo>
                      <a:pt x="14" y="41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4" y="33"/>
                    </a:lnTo>
                    <a:lnTo>
                      <a:pt x="3" y="29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20" y="2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7"/>
                    </a:lnTo>
                    <a:lnTo>
                      <a:pt x="56" y="13"/>
                    </a:lnTo>
                    <a:lnTo>
                      <a:pt x="59" y="18"/>
                    </a:lnTo>
                    <a:lnTo>
                      <a:pt x="60" y="25"/>
                    </a:lnTo>
                    <a:lnTo>
                      <a:pt x="60" y="29"/>
                    </a:lnTo>
                    <a:lnTo>
                      <a:pt x="59" y="33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0" y="41"/>
                    </a:lnTo>
                    <a:lnTo>
                      <a:pt x="45" y="44"/>
                    </a:lnTo>
                    <a:lnTo>
                      <a:pt x="50" y="46"/>
                    </a:lnTo>
                    <a:lnTo>
                      <a:pt x="55" y="49"/>
                    </a:lnTo>
                    <a:lnTo>
                      <a:pt x="59" y="54"/>
                    </a:lnTo>
                    <a:lnTo>
                      <a:pt x="61" y="58"/>
                    </a:lnTo>
                    <a:lnTo>
                      <a:pt x="63" y="64"/>
                    </a:lnTo>
                    <a:lnTo>
                      <a:pt x="63" y="69"/>
                    </a:lnTo>
                    <a:lnTo>
                      <a:pt x="61" y="81"/>
                    </a:lnTo>
                    <a:lnTo>
                      <a:pt x="54" y="91"/>
                    </a:lnTo>
                    <a:lnTo>
                      <a:pt x="44" y="98"/>
                    </a:lnTo>
                    <a:lnTo>
                      <a:pt x="31" y="100"/>
                    </a:lnTo>
                    <a:lnTo>
                      <a:pt x="19" y="98"/>
                    </a:lnTo>
                    <a:lnTo>
                      <a:pt x="9" y="91"/>
                    </a:lnTo>
                    <a:lnTo>
                      <a:pt x="3" y="81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3" y="58"/>
                    </a:lnTo>
                    <a:lnTo>
                      <a:pt x="5" y="53"/>
                    </a:lnTo>
                    <a:lnTo>
                      <a:pt x="8" y="49"/>
                    </a:lnTo>
                    <a:lnTo>
                      <a:pt x="13" y="45"/>
                    </a:lnTo>
                    <a:lnTo>
                      <a:pt x="18" y="44"/>
                    </a:lnTo>
                    <a:close/>
                    <a:moveTo>
                      <a:pt x="15" y="24"/>
                    </a:moveTo>
                    <a:lnTo>
                      <a:pt x="16" y="28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3" y="37"/>
                    </a:lnTo>
                    <a:lnTo>
                      <a:pt x="26" y="38"/>
                    </a:lnTo>
                    <a:lnTo>
                      <a:pt x="31" y="39"/>
                    </a:lnTo>
                    <a:lnTo>
                      <a:pt x="36" y="38"/>
                    </a:lnTo>
                    <a:lnTo>
                      <a:pt x="40" y="37"/>
                    </a:lnTo>
                    <a:lnTo>
                      <a:pt x="43" y="34"/>
                    </a:lnTo>
                    <a:lnTo>
                      <a:pt x="45" y="32"/>
                    </a:lnTo>
                    <a:lnTo>
                      <a:pt x="46" y="29"/>
                    </a:lnTo>
                    <a:lnTo>
                      <a:pt x="48" y="25"/>
                    </a:lnTo>
                    <a:lnTo>
                      <a:pt x="46" y="22"/>
                    </a:lnTo>
                    <a:lnTo>
                      <a:pt x="45" y="18"/>
                    </a:lnTo>
                    <a:lnTo>
                      <a:pt x="43" y="15"/>
                    </a:lnTo>
                    <a:lnTo>
                      <a:pt x="40" y="13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6" y="12"/>
                    </a:lnTo>
                    <a:lnTo>
                      <a:pt x="23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5" y="24"/>
                    </a:lnTo>
                    <a:close/>
                    <a:moveTo>
                      <a:pt x="13" y="69"/>
                    </a:moveTo>
                    <a:lnTo>
                      <a:pt x="14" y="74"/>
                    </a:lnTo>
                    <a:lnTo>
                      <a:pt x="15" y="79"/>
                    </a:lnTo>
                    <a:lnTo>
                      <a:pt x="16" y="81"/>
                    </a:lnTo>
                    <a:lnTo>
                      <a:pt x="19" y="84"/>
                    </a:lnTo>
                    <a:lnTo>
                      <a:pt x="21" y="86"/>
                    </a:lnTo>
                    <a:lnTo>
                      <a:pt x="26" y="88"/>
                    </a:lnTo>
                    <a:lnTo>
                      <a:pt x="31" y="89"/>
                    </a:lnTo>
                    <a:lnTo>
                      <a:pt x="36" y="88"/>
                    </a:lnTo>
                    <a:lnTo>
                      <a:pt x="41" y="86"/>
                    </a:lnTo>
                    <a:lnTo>
                      <a:pt x="45" y="83"/>
                    </a:lnTo>
                    <a:lnTo>
                      <a:pt x="48" y="79"/>
                    </a:lnTo>
                    <a:lnTo>
                      <a:pt x="50" y="75"/>
                    </a:lnTo>
                    <a:lnTo>
                      <a:pt x="50" y="69"/>
                    </a:lnTo>
                    <a:lnTo>
                      <a:pt x="50" y="64"/>
                    </a:lnTo>
                    <a:lnTo>
                      <a:pt x="48" y="59"/>
                    </a:lnTo>
                    <a:lnTo>
                      <a:pt x="45" y="55"/>
                    </a:lnTo>
                    <a:lnTo>
                      <a:pt x="41" y="53"/>
                    </a:lnTo>
                    <a:lnTo>
                      <a:pt x="36" y="50"/>
                    </a:lnTo>
                    <a:lnTo>
                      <a:pt x="31" y="50"/>
                    </a:lnTo>
                    <a:lnTo>
                      <a:pt x="26" y="50"/>
                    </a:lnTo>
                    <a:lnTo>
                      <a:pt x="21" y="53"/>
                    </a:lnTo>
                    <a:lnTo>
                      <a:pt x="18" y="55"/>
                    </a:lnTo>
                    <a:lnTo>
                      <a:pt x="15" y="59"/>
                    </a:lnTo>
                    <a:lnTo>
                      <a:pt x="14" y="64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Line 2547"/>
              <p:cNvSpPr>
                <a:spLocks noChangeShapeType="1"/>
              </p:cNvSpPr>
              <p:nvPr/>
            </p:nvSpPr>
            <p:spPr bwMode="auto">
              <a:xfrm flipV="1">
                <a:off x="4685" y="333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Line 2548"/>
              <p:cNvSpPr>
                <a:spLocks noChangeShapeType="1"/>
              </p:cNvSpPr>
              <p:nvPr/>
            </p:nvSpPr>
            <p:spPr bwMode="auto">
              <a:xfrm flipV="1">
                <a:off x="4685" y="331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Line 2549"/>
              <p:cNvSpPr>
                <a:spLocks noChangeShapeType="1"/>
              </p:cNvSpPr>
              <p:nvPr/>
            </p:nvSpPr>
            <p:spPr bwMode="auto">
              <a:xfrm flipV="1">
                <a:off x="4685" y="330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Line 2550"/>
              <p:cNvSpPr>
                <a:spLocks noChangeShapeType="1"/>
              </p:cNvSpPr>
              <p:nvPr/>
            </p:nvSpPr>
            <p:spPr bwMode="auto">
              <a:xfrm flipV="1">
                <a:off x="4685" y="328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Line 2551"/>
              <p:cNvSpPr>
                <a:spLocks noChangeShapeType="1"/>
              </p:cNvSpPr>
              <p:nvPr/>
            </p:nvSpPr>
            <p:spPr bwMode="auto">
              <a:xfrm flipV="1">
                <a:off x="4685" y="326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Line 2552"/>
              <p:cNvSpPr>
                <a:spLocks noChangeShapeType="1"/>
              </p:cNvSpPr>
              <p:nvPr/>
            </p:nvSpPr>
            <p:spPr bwMode="auto">
              <a:xfrm flipV="1">
                <a:off x="4685" y="325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Line 2553"/>
              <p:cNvSpPr>
                <a:spLocks noChangeShapeType="1"/>
              </p:cNvSpPr>
              <p:nvPr/>
            </p:nvSpPr>
            <p:spPr bwMode="auto">
              <a:xfrm flipV="1">
                <a:off x="4685" y="3233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Line 2554"/>
              <p:cNvSpPr>
                <a:spLocks noChangeShapeType="1"/>
              </p:cNvSpPr>
              <p:nvPr/>
            </p:nvSpPr>
            <p:spPr bwMode="auto">
              <a:xfrm flipV="1">
                <a:off x="4685" y="321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Line 2555"/>
              <p:cNvSpPr>
                <a:spLocks noChangeShapeType="1"/>
              </p:cNvSpPr>
              <p:nvPr/>
            </p:nvSpPr>
            <p:spPr bwMode="auto">
              <a:xfrm flipV="1">
                <a:off x="4685" y="319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Line 2556"/>
              <p:cNvSpPr>
                <a:spLocks noChangeShapeType="1"/>
              </p:cNvSpPr>
              <p:nvPr/>
            </p:nvSpPr>
            <p:spPr bwMode="auto">
              <a:xfrm flipV="1">
                <a:off x="4685" y="31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Line 2557"/>
              <p:cNvSpPr>
                <a:spLocks noChangeShapeType="1"/>
              </p:cNvSpPr>
              <p:nvPr/>
            </p:nvSpPr>
            <p:spPr bwMode="auto">
              <a:xfrm flipV="1">
                <a:off x="4685" y="316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Line 2558"/>
              <p:cNvSpPr>
                <a:spLocks noChangeShapeType="1"/>
              </p:cNvSpPr>
              <p:nvPr/>
            </p:nvSpPr>
            <p:spPr bwMode="auto">
              <a:xfrm flipV="1">
                <a:off x="4685" y="314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Line 2559"/>
              <p:cNvSpPr>
                <a:spLocks noChangeShapeType="1"/>
              </p:cNvSpPr>
              <p:nvPr/>
            </p:nvSpPr>
            <p:spPr bwMode="auto">
              <a:xfrm flipV="1">
                <a:off x="4685" y="313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Line 2560"/>
              <p:cNvSpPr>
                <a:spLocks noChangeShapeType="1"/>
              </p:cNvSpPr>
              <p:nvPr/>
            </p:nvSpPr>
            <p:spPr bwMode="auto">
              <a:xfrm flipV="1">
                <a:off x="4685" y="311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Line 2561"/>
              <p:cNvSpPr>
                <a:spLocks noChangeShapeType="1"/>
              </p:cNvSpPr>
              <p:nvPr/>
            </p:nvSpPr>
            <p:spPr bwMode="auto">
              <a:xfrm flipV="1">
                <a:off x="4685" y="3096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Line 2562"/>
              <p:cNvSpPr>
                <a:spLocks noChangeShapeType="1"/>
              </p:cNvSpPr>
              <p:nvPr/>
            </p:nvSpPr>
            <p:spPr bwMode="auto">
              <a:xfrm flipV="1">
                <a:off x="4685" y="307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Line 2563"/>
              <p:cNvSpPr>
                <a:spLocks noChangeShapeType="1"/>
              </p:cNvSpPr>
              <p:nvPr/>
            </p:nvSpPr>
            <p:spPr bwMode="auto">
              <a:xfrm flipV="1">
                <a:off x="4685" y="306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Line 2564"/>
              <p:cNvSpPr>
                <a:spLocks noChangeShapeType="1"/>
              </p:cNvSpPr>
              <p:nvPr/>
            </p:nvSpPr>
            <p:spPr bwMode="auto">
              <a:xfrm flipV="1">
                <a:off x="4685" y="304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Line 2565"/>
              <p:cNvSpPr>
                <a:spLocks noChangeShapeType="1"/>
              </p:cNvSpPr>
              <p:nvPr/>
            </p:nvSpPr>
            <p:spPr bwMode="auto">
              <a:xfrm flipV="1">
                <a:off x="4685" y="302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Line 2566"/>
              <p:cNvSpPr>
                <a:spLocks noChangeShapeType="1"/>
              </p:cNvSpPr>
              <p:nvPr/>
            </p:nvSpPr>
            <p:spPr bwMode="auto">
              <a:xfrm flipV="1">
                <a:off x="4685" y="30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Line 2567"/>
              <p:cNvSpPr>
                <a:spLocks noChangeShapeType="1"/>
              </p:cNvSpPr>
              <p:nvPr/>
            </p:nvSpPr>
            <p:spPr bwMode="auto">
              <a:xfrm flipV="1">
                <a:off x="4685" y="299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Line 2568"/>
              <p:cNvSpPr>
                <a:spLocks noChangeShapeType="1"/>
              </p:cNvSpPr>
              <p:nvPr/>
            </p:nvSpPr>
            <p:spPr bwMode="auto">
              <a:xfrm flipV="1">
                <a:off x="4685" y="297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Line 2569"/>
              <p:cNvSpPr>
                <a:spLocks noChangeShapeType="1"/>
              </p:cNvSpPr>
              <p:nvPr/>
            </p:nvSpPr>
            <p:spPr bwMode="auto">
              <a:xfrm flipV="1">
                <a:off x="4685" y="296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Line 2570"/>
              <p:cNvSpPr>
                <a:spLocks noChangeShapeType="1"/>
              </p:cNvSpPr>
              <p:nvPr/>
            </p:nvSpPr>
            <p:spPr bwMode="auto">
              <a:xfrm flipV="1">
                <a:off x="4685" y="294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Line 2571"/>
              <p:cNvSpPr>
                <a:spLocks noChangeShapeType="1"/>
              </p:cNvSpPr>
              <p:nvPr/>
            </p:nvSpPr>
            <p:spPr bwMode="auto">
              <a:xfrm flipV="1">
                <a:off x="4685" y="29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Line 2572"/>
              <p:cNvSpPr>
                <a:spLocks noChangeShapeType="1"/>
              </p:cNvSpPr>
              <p:nvPr/>
            </p:nvSpPr>
            <p:spPr bwMode="auto">
              <a:xfrm flipV="1">
                <a:off x="4685" y="29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Line 2573"/>
              <p:cNvSpPr>
                <a:spLocks noChangeShapeType="1"/>
              </p:cNvSpPr>
              <p:nvPr/>
            </p:nvSpPr>
            <p:spPr bwMode="auto">
              <a:xfrm flipV="1">
                <a:off x="4685" y="289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Line 2574"/>
              <p:cNvSpPr>
                <a:spLocks noChangeShapeType="1"/>
              </p:cNvSpPr>
              <p:nvPr/>
            </p:nvSpPr>
            <p:spPr bwMode="auto">
              <a:xfrm flipV="1">
                <a:off x="4685" y="287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Line 2575"/>
              <p:cNvSpPr>
                <a:spLocks noChangeShapeType="1"/>
              </p:cNvSpPr>
              <p:nvPr/>
            </p:nvSpPr>
            <p:spPr bwMode="auto">
              <a:xfrm flipV="1">
                <a:off x="4685" y="285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Line 2576"/>
              <p:cNvSpPr>
                <a:spLocks noChangeShapeType="1"/>
              </p:cNvSpPr>
              <p:nvPr/>
            </p:nvSpPr>
            <p:spPr bwMode="auto">
              <a:xfrm flipV="1">
                <a:off x="4685" y="28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Line 2577"/>
              <p:cNvSpPr>
                <a:spLocks noChangeShapeType="1"/>
              </p:cNvSpPr>
              <p:nvPr/>
            </p:nvSpPr>
            <p:spPr bwMode="auto">
              <a:xfrm flipV="1">
                <a:off x="4685" y="282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Line 2578"/>
              <p:cNvSpPr>
                <a:spLocks noChangeShapeType="1"/>
              </p:cNvSpPr>
              <p:nvPr/>
            </p:nvSpPr>
            <p:spPr bwMode="auto">
              <a:xfrm flipV="1">
                <a:off x="4685" y="280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Line 2579"/>
              <p:cNvSpPr>
                <a:spLocks noChangeShapeType="1"/>
              </p:cNvSpPr>
              <p:nvPr/>
            </p:nvSpPr>
            <p:spPr bwMode="auto">
              <a:xfrm flipV="1">
                <a:off x="4685" y="278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Line 2580"/>
              <p:cNvSpPr>
                <a:spLocks noChangeShapeType="1"/>
              </p:cNvSpPr>
              <p:nvPr/>
            </p:nvSpPr>
            <p:spPr bwMode="auto">
              <a:xfrm flipV="1">
                <a:off x="4685" y="27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Line 2581"/>
              <p:cNvSpPr>
                <a:spLocks noChangeShapeType="1"/>
              </p:cNvSpPr>
              <p:nvPr/>
            </p:nvSpPr>
            <p:spPr bwMode="auto">
              <a:xfrm flipV="1">
                <a:off x="4685" y="275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Line 2582"/>
              <p:cNvSpPr>
                <a:spLocks noChangeShapeType="1"/>
              </p:cNvSpPr>
              <p:nvPr/>
            </p:nvSpPr>
            <p:spPr bwMode="auto">
              <a:xfrm flipV="1">
                <a:off x="4685" y="273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Line 2583"/>
              <p:cNvSpPr>
                <a:spLocks noChangeShapeType="1"/>
              </p:cNvSpPr>
              <p:nvPr/>
            </p:nvSpPr>
            <p:spPr bwMode="auto">
              <a:xfrm flipV="1">
                <a:off x="4685" y="271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Line 2584"/>
              <p:cNvSpPr>
                <a:spLocks noChangeShapeType="1"/>
              </p:cNvSpPr>
              <p:nvPr/>
            </p:nvSpPr>
            <p:spPr bwMode="auto">
              <a:xfrm flipV="1">
                <a:off x="4685" y="270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Line 2585"/>
              <p:cNvSpPr>
                <a:spLocks noChangeShapeType="1"/>
              </p:cNvSpPr>
              <p:nvPr/>
            </p:nvSpPr>
            <p:spPr bwMode="auto">
              <a:xfrm flipV="1">
                <a:off x="4685" y="268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Line 2586"/>
              <p:cNvSpPr>
                <a:spLocks noChangeShapeType="1"/>
              </p:cNvSpPr>
              <p:nvPr/>
            </p:nvSpPr>
            <p:spPr bwMode="auto">
              <a:xfrm flipV="1">
                <a:off x="4685" y="26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Line 2587"/>
              <p:cNvSpPr>
                <a:spLocks noChangeShapeType="1"/>
              </p:cNvSpPr>
              <p:nvPr/>
            </p:nvSpPr>
            <p:spPr bwMode="auto">
              <a:xfrm flipV="1">
                <a:off x="4685" y="265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Line 2588"/>
              <p:cNvSpPr>
                <a:spLocks noChangeShapeType="1"/>
              </p:cNvSpPr>
              <p:nvPr/>
            </p:nvSpPr>
            <p:spPr bwMode="auto">
              <a:xfrm flipV="1">
                <a:off x="4685" y="263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Line 2589"/>
              <p:cNvSpPr>
                <a:spLocks noChangeShapeType="1"/>
              </p:cNvSpPr>
              <p:nvPr/>
            </p:nvSpPr>
            <p:spPr bwMode="auto">
              <a:xfrm flipV="1">
                <a:off x="4685" y="261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Line 2590"/>
              <p:cNvSpPr>
                <a:spLocks noChangeShapeType="1"/>
              </p:cNvSpPr>
              <p:nvPr/>
            </p:nvSpPr>
            <p:spPr bwMode="auto">
              <a:xfrm flipV="1">
                <a:off x="4685" y="260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Line 2591"/>
              <p:cNvSpPr>
                <a:spLocks noChangeShapeType="1"/>
              </p:cNvSpPr>
              <p:nvPr/>
            </p:nvSpPr>
            <p:spPr bwMode="auto">
              <a:xfrm flipV="1">
                <a:off x="4685" y="2582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Line 2592"/>
              <p:cNvSpPr>
                <a:spLocks noChangeShapeType="1"/>
              </p:cNvSpPr>
              <p:nvPr/>
            </p:nvSpPr>
            <p:spPr bwMode="auto">
              <a:xfrm flipV="1">
                <a:off x="4685" y="256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Line 2593"/>
              <p:cNvSpPr>
                <a:spLocks noChangeShapeType="1"/>
              </p:cNvSpPr>
              <p:nvPr/>
            </p:nvSpPr>
            <p:spPr bwMode="auto">
              <a:xfrm flipV="1">
                <a:off x="4685" y="254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Line 2594"/>
              <p:cNvSpPr>
                <a:spLocks noChangeShapeType="1"/>
              </p:cNvSpPr>
              <p:nvPr/>
            </p:nvSpPr>
            <p:spPr bwMode="auto">
              <a:xfrm flipV="1">
                <a:off x="4685" y="253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Line 2595"/>
              <p:cNvSpPr>
                <a:spLocks noChangeShapeType="1"/>
              </p:cNvSpPr>
              <p:nvPr/>
            </p:nvSpPr>
            <p:spPr bwMode="auto">
              <a:xfrm flipV="1">
                <a:off x="4685" y="25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Line 2596"/>
              <p:cNvSpPr>
                <a:spLocks noChangeShapeType="1"/>
              </p:cNvSpPr>
              <p:nvPr/>
            </p:nvSpPr>
            <p:spPr bwMode="auto">
              <a:xfrm flipV="1">
                <a:off x="4685" y="24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Line 2597"/>
              <p:cNvSpPr>
                <a:spLocks noChangeShapeType="1"/>
              </p:cNvSpPr>
              <p:nvPr/>
            </p:nvSpPr>
            <p:spPr bwMode="auto">
              <a:xfrm flipV="1">
                <a:off x="4685" y="24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Line 2598"/>
              <p:cNvSpPr>
                <a:spLocks noChangeShapeType="1"/>
              </p:cNvSpPr>
              <p:nvPr/>
            </p:nvSpPr>
            <p:spPr bwMode="auto">
              <a:xfrm flipV="1">
                <a:off x="4685" y="246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Line 2599"/>
              <p:cNvSpPr>
                <a:spLocks noChangeShapeType="1"/>
              </p:cNvSpPr>
              <p:nvPr/>
            </p:nvSpPr>
            <p:spPr bwMode="auto">
              <a:xfrm flipV="1">
                <a:off x="4685" y="2445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Line 2600"/>
              <p:cNvSpPr>
                <a:spLocks noChangeShapeType="1"/>
              </p:cNvSpPr>
              <p:nvPr/>
            </p:nvSpPr>
            <p:spPr bwMode="auto">
              <a:xfrm flipV="1">
                <a:off x="4685" y="242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Line 2601"/>
              <p:cNvSpPr>
                <a:spLocks noChangeShapeType="1"/>
              </p:cNvSpPr>
              <p:nvPr/>
            </p:nvSpPr>
            <p:spPr bwMode="auto">
              <a:xfrm flipV="1">
                <a:off x="4685" y="24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Line 2602"/>
              <p:cNvSpPr>
                <a:spLocks noChangeShapeType="1"/>
              </p:cNvSpPr>
              <p:nvPr/>
            </p:nvSpPr>
            <p:spPr bwMode="auto">
              <a:xfrm flipV="1">
                <a:off x="4685" y="2394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Line 2603"/>
              <p:cNvSpPr>
                <a:spLocks noChangeShapeType="1"/>
              </p:cNvSpPr>
              <p:nvPr/>
            </p:nvSpPr>
            <p:spPr bwMode="auto">
              <a:xfrm flipV="1">
                <a:off x="4685" y="237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Line 2604"/>
              <p:cNvSpPr>
                <a:spLocks noChangeShapeType="1"/>
              </p:cNvSpPr>
              <p:nvPr/>
            </p:nvSpPr>
            <p:spPr bwMode="auto">
              <a:xfrm flipV="1">
                <a:off x="4685" y="236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Line 2605"/>
              <p:cNvSpPr>
                <a:spLocks noChangeShapeType="1"/>
              </p:cNvSpPr>
              <p:nvPr/>
            </p:nvSpPr>
            <p:spPr bwMode="auto">
              <a:xfrm flipV="1">
                <a:off x="4685" y="234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Line 2606"/>
              <p:cNvSpPr>
                <a:spLocks noChangeShapeType="1"/>
              </p:cNvSpPr>
              <p:nvPr/>
            </p:nvSpPr>
            <p:spPr bwMode="auto">
              <a:xfrm flipV="1">
                <a:off x="4685" y="23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Line 2607"/>
              <p:cNvSpPr>
                <a:spLocks noChangeShapeType="1"/>
              </p:cNvSpPr>
              <p:nvPr/>
            </p:nvSpPr>
            <p:spPr bwMode="auto">
              <a:xfrm flipV="1">
                <a:off x="4685" y="2308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Line 2608"/>
              <p:cNvSpPr>
                <a:spLocks noChangeShapeType="1"/>
              </p:cNvSpPr>
              <p:nvPr/>
            </p:nvSpPr>
            <p:spPr bwMode="auto">
              <a:xfrm flipV="1">
                <a:off x="4685" y="22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Line 2609"/>
              <p:cNvSpPr>
                <a:spLocks noChangeShapeType="1"/>
              </p:cNvSpPr>
              <p:nvPr/>
            </p:nvSpPr>
            <p:spPr bwMode="auto">
              <a:xfrm flipV="1">
                <a:off x="4685" y="227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Line 2610"/>
              <p:cNvSpPr>
                <a:spLocks noChangeShapeType="1"/>
              </p:cNvSpPr>
              <p:nvPr/>
            </p:nvSpPr>
            <p:spPr bwMode="auto">
              <a:xfrm flipV="1">
                <a:off x="4685" y="2257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Line 2611"/>
              <p:cNvSpPr>
                <a:spLocks noChangeShapeType="1"/>
              </p:cNvSpPr>
              <p:nvPr/>
            </p:nvSpPr>
            <p:spPr bwMode="auto">
              <a:xfrm flipV="1">
                <a:off x="4685" y="22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Line 2612"/>
              <p:cNvSpPr>
                <a:spLocks noChangeShapeType="1"/>
              </p:cNvSpPr>
              <p:nvPr/>
            </p:nvSpPr>
            <p:spPr bwMode="auto">
              <a:xfrm flipV="1">
                <a:off x="4685" y="22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Line 2613"/>
              <p:cNvSpPr>
                <a:spLocks noChangeShapeType="1"/>
              </p:cNvSpPr>
              <p:nvPr/>
            </p:nvSpPr>
            <p:spPr bwMode="auto">
              <a:xfrm flipV="1">
                <a:off x="4685" y="220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Line 2614"/>
              <p:cNvSpPr>
                <a:spLocks noChangeShapeType="1"/>
              </p:cNvSpPr>
              <p:nvPr/>
            </p:nvSpPr>
            <p:spPr bwMode="auto">
              <a:xfrm flipV="1">
                <a:off x="4685" y="218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Line 2615"/>
              <p:cNvSpPr>
                <a:spLocks noChangeShapeType="1"/>
              </p:cNvSpPr>
              <p:nvPr/>
            </p:nvSpPr>
            <p:spPr bwMode="auto">
              <a:xfrm flipV="1">
                <a:off x="4685" y="2171"/>
                <a:ext cx="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Line 2616"/>
              <p:cNvSpPr>
                <a:spLocks noChangeShapeType="1"/>
              </p:cNvSpPr>
              <p:nvPr/>
            </p:nvSpPr>
            <p:spPr bwMode="auto">
              <a:xfrm flipV="1">
                <a:off x="4685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" name="Line 2618"/>
            <p:cNvSpPr>
              <a:spLocks noChangeShapeType="1"/>
            </p:cNvSpPr>
            <p:nvPr/>
          </p:nvSpPr>
          <p:spPr bwMode="auto">
            <a:xfrm flipV="1">
              <a:off x="4685" y="2138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2619"/>
            <p:cNvSpPr>
              <a:spLocks noChangeShapeType="1"/>
            </p:cNvSpPr>
            <p:nvPr/>
          </p:nvSpPr>
          <p:spPr bwMode="auto">
            <a:xfrm flipV="1">
              <a:off x="4685" y="2120"/>
              <a:ext cx="0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2620"/>
            <p:cNvSpPr>
              <a:spLocks noChangeShapeType="1"/>
            </p:cNvSpPr>
            <p:nvPr/>
          </p:nvSpPr>
          <p:spPr bwMode="auto">
            <a:xfrm flipV="1">
              <a:off x="4685" y="2103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2621"/>
            <p:cNvSpPr>
              <a:spLocks noChangeShapeType="1"/>
            </p:cNvSpPr>
            <p:nvPr/>
          </p:nvSpPr>
          <p:spPr bwMode="auto">
            <a:xfrm flipV="1">
              <a:off x="4685" y="2087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2622"/>
            <p:cNvSpPr>
              <a:spLocks noChangeShapeType="1"/>
            </p:cNvSpPr>
            <p:nvPr/>
          </p:nvSpPr>
          <p:spPr bwMode="auto">
            <a:xfrm flipV="1">
              <a:off x="4685" y="2069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2623"/>
            <p:cNvSpPr>
              <a:spLocks noChangeShapeType="1"/>
            </p:cNvSpPr>
            <p:nvPr/>
          </p:nvSpPr>
          <p:spPr bwMode="auto">
            <a:xfrm flipV="1">
              <a:off x="4685" y="2052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Line 2624"/>
            <p:cNvSpPr>
              <a:spLocks noChangeShapeType="1"/>
            </p:cNvSpPr>
            <p:nvPr/>
          </p:nvSpPr>
          <p:spPr bwMode="auto">
            <a:xfrm flipV="1">
              <a:off x="4685" y="2034"/>
              <a:ext cx="0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2625"/>
            <p:cNvSpPr>
              <a:spLocks noChangeShapeType="1"/>
            </p:cNvSpPr>
            <p:nvPr/>
          </p:nvSpPr>
          <p:spPr bwMode="auto">
            <a:xfrm flipV="1">
              <a:off x="4685" y="2018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2626"/>
            <p:cNvSpPr>
              <a:spLocks noChangeShapeType="1"/>
            </p:cNvSpPr>
            <p:nvPr/>
          </p:nvSpPr>
          <p:spPr bwMode="auto">
            <a:xfrm flipV="1">
              <a:off x="4685" y="2001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2627"/>
            <p:cNvSpPr>
              <a:spLocks noChangeShapeType="1"/>
            </p:cNvSpPr>
            <p:nvPr/>
          </p:nvSpPr>
          <p:spPr bwMode="auto">
            <a:xfrm flipV="1">
              <a:off x="4685" y="1983"/>
              <a:ext cx="0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2628"/>
            <p:cNvSpPr>
              <a:spLocks noChangeShapeType="1"/>
            </p:cNvSpPr>
            <p:nvPr/>
          </p:nvSpPr>
          <p:spPr bwMode="auto">
            <a:xfrm flipV="1">
              <a:off x="4685" y="1966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2629"/>
            <p:cNvSpPr>
              <a:spLocks noChangeShapeType="1"/>
            </p:cNvSpPr>
            <p:nvPr/>
          </p:nvSpPr>
          <p:spPr bwMode="auto">
            <a:xfrm flipV="1">
              <a:off x="4685" y="1950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2630"/>
            <p:cNvSpPr>
              <a:spLocks noChangeShapeType="1"/>
            </p:cNvSpPr>
            <p:nvPr/>
          </p:nvSpPr>
          <p:spPr bwMode="auto">
            <a:xfrm flipV="1">
              <a:off x="4685" y="1932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631"/>
            <p:cNvSpPr>
              <a:spLocks noChangeShapeType="1"/>
            </p:cNvSpPr>
            <p:nvPr/>
          </p:nvSpPr>
          <p:spPr bwMode="auto">
            <a:xfrm flipV="1">
              <a:off x="4685" y="1915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2632"/>
            <p:cNvSpPr>
              <a:spLocks noChangeShapeType="1"/>
            </p:cNvSpPr>
            <p:nvPr/>
          </p:nvSpPr>
          <p:spPr bwMode="auto">
            <a:xfrm flipV="1">
              <a:off x="4685" y="1898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2633"/>
            <p:cNvSpPr>
              <a:spLocks noChangeShapeType="1"/>
            </p:cNvSpPr>
            <p:nvPr/>
          </p:nvSpPr>
          <p:spPr bwMode="auto">
            <a:xfrm flipV="1">
              <a:off x="4685" y="1881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2634"/>
            <p:cNvSpPr>
              <a:spLocks noChangeShapeType="1"/>
            </p:cNvSpPr>
            <p:nvPr/>
          </p:nvSpPr>
          <p:spPr bwMode="auto">
            <a:xfrm flipV="1">
              <a:off x="4685" y="1864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2635"/>
            <p:cNvSpPr>
              <a:spLocks noChangeShapeType="1"/>
            </p:cNvSpPr>
            <p:nvPr/>
          </p:nvSpPr>
          <p:spPr bwMode="auto">
            <a:xfrm flipV="1">
              <a:off x="4685" y="1846"/>
              <a:ext cx="0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Line 2636"/>
            <p:cNvSpPr>
              <a:spLocks noChangeShapeType="1"/>
            </p:cNvSpPr>
            <p:nvPr/>
          </p:nvSpPr>
          <p:spPr bwMode="auto">
            <a:xfrm flipV="1">
              <a:off x="4685" y="1829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2637"/>
            <p:cNvSpPr>
              <a:spLocks noChangeShapeType="1"/>
            </p:cNvSpPr>
            <p:nvPr/>
          </p:nvSpPr>
          <p:spPr bwMode="auto">
            <a:xfrm flipV="1">
              <a:off x="4685" y="1813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2638"/>
            <p:cNvSpPr>
              <a:spLocks noChangeShapeType="1"/>
            </p:cNvSpPr>
            <p:nvPr/>
          </p:nvSpPr>
          <p:spPr bwMode="auto">
            <a:xfrm flipV="1">
              <a:off x="4685" y="1795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2639"/>
            <p:cNvSpPr>
              <a:spLocks noChangeShapeType="1"/>
            </p:cNvSpPr>
            <p:nvPr/>
          </p:nvSpPr>
          <p:spPr bwMode="auto">
            <a:xfrm flipV="1">
              <a:off x="4685" y="1778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2640"/>
            <p:cNvSpPr>
              <a:spLocks noChangeShapeType="1"/>
            </p:cNvSpPr>
            <p:nvPr/>
          </p:nvSpPr>
          <p:spPr bwMode="auto">
            <a:xfrm flipV="1">
              <a:off x="4685" y="1761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2641"/>
            <p:cNvSpPr>
              <a:spLocks noChangeShapeType="1"/>
            </p:cNvSpPr>
            <p:nvPr/>
          </p:nvSpPr>
          <p:spPr bwMode="auto">
            <a:xfrm flipV="1">
              <a:off x="4685" y="1744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2642"/>
            <p:cNvSpPr>
              <a:spLocks noChangeShapeType="1"/>
            </p:cNvSpPr>
            <p:nvPr/>
          </p:nvSpPr>
          <p:spPr bwMode="auto">
            <a:xfrm flipV="1">
              <a:off x="4685" y="1727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2643"/>
            <p:cNvSpPr>
              <a:spLocks noChangeShapeType="1"/>
            </p:cNvSpPr>
            <p:nvPr/>
          </p:nvSpPr>
          <p:spPr bwMode="auto">
            <a:xfrm flipV="1">
              <a:off x="4685" y="1710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2644"/>
            <p:cNvSpPr>
              <a:spLocks noChangeShapeType="1"/>
            </p:cNvSpPr>
            <p:nvPr/>
          </p:nvSpPr>
          <p:spPr bwMode="auto">
            <a:xfrm flipV="1">
              <a:off x="4685" y="1692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2645"/>
            <p:cNvSpPr>
              <a:spLocks noChangeShapeType="1"/>
            </p:cNvSpPr>
            <p:nvPr/>
          </p:nvSpPr>
          <p:spPr bwMode="auto">
            <a:xfrm flipV="1">
              <a:off x="4685" y="1676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2646"/>
            <p:cNvSpPr>
              <a:spLocks noChangeShapeType="1"/>
            </p:cNvSpPr>
            <p:nvPr/>
          </p:nvSpPr>
          <p:spPr bwMode="auto">
            <a:xfrm flipV="1">
              <a:off x="4685" y="1658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2647"/>
            <p:cNvSpPr>
              <a:spLocks noChangeShapeType="1"/>
            </p:cNvSpPr>
            <p:nvPr/>
          </p:nvSpPr>
          <p:spPr bwMode="auto">
            <a:xfrm flipV="1">
              <a:off x="4685" y="1641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2648"/>
            <p:cNvSpPr>
              <a:spLocks noChangeShapeType="1"/>
            </p:cNvSpPr>
            <p:nvPr/>
          </p:nvSpPr>
          <p:spPr bwMode="auto">
            <a:xfrm flipV="1">
              <a:off x="4685" y="1624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2649"/>
            <p:cNvSpPr>
              <a:spLocks noChangeShapeType="1"/>
            </p:cNvSpPr>
            <p:nvPr/>
          </p:nvSpPr>
          <p:spPr bwMode="auto">
            <a:xfrm flipV="1">
              <a:off x="4685" y="1607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2650"/>
            <p:cNvSpPr>
              <a:spLocks noChangeShapeType="1"/>
            </p:cNvSpPr>
            <p:nvPr/>
          </p:nvSpPr>
          <p:spPr bwMode="auto">
            <a:xfrm flipV="1">
              <a:off x="4685" y="1590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2651"/>
            <p:cNvSpPr>
              <a:spLocks noChangeShapeType="1"/>
            </p:cNvSpPr>
            <p:nvPr/>
          </p:nvSpPr>
          <p:spPr bwMode="auto">
            <a:xfrm flipV="1">
              <a:off x="4685" y="1573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2652"/>
            <p:cNvSpPr>
              <a:spLocks noChangeShapeType="1"/>
            </p:cNvSpPr>
            <p:nvPr/>
          </p:nvSpPr>
          <p:spPr bwMode="auto">
            <a:xfrm flipV="1">
              <a:off x="4685" y="1555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2653"/>
            <p:cNvSpPr>
              <a:spLocks noChangeShapeType="1"/>
            </p:cNvSpPr>
            <p:nvPr/>
          </p:nvSpPr>
          <p:spPr bwMode="auto">
            <a:xfrm flipV="1">
              <a:off x="4685" y="1539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2654"/>
            <p:cNvSpPr>
              <a:spLocks noChangeShapeType="1"/>
            </p:cNvSpPr>
            <p:nvPr/>
          </p:nvSpPr>
          <p:spPr bwMode="auto">
            <a:xfrm flipV="1">
              <a:off x="4685" y="1522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2655"/>
            <p:cNvSpPr>
              <a:spLocks noChangeShapeType="1"/>
            </p:cNvSpPr>
            <p:nvPr/>
          </p:nvSpPr>
          <p:spPr bwMode="auto">
            <a:xfrm flipV="1">
              <a:off x="4685" y="1504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2656"/>
            <p:cNvSpPr>
              <a:spLocks noChangeShapeType="1"/>
            </p:cNvSpPr>
            <p:nvPr/>
          </p:nvSpPr>
          <p:spPr bwMode="auto">
            <a:xfrm flipV="1">
              <a:off x="4685" y="1487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2657"/>
            <p:cNvSpPr>
              <a:spLocks noChangeShapeType="1"/>
            </p:cNvSpPr>
            <p:nvPr/>
          </p:nvSpPr>
          <p:spPr bwMode="auto">
            <a:xfrm flipV="1">
              <a:off x="4685" y="1470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2658"/>
            <p:cNvSpPr>
              <a:spLocks noChangeShapeType="1"/>
            </p:cNvSpPr>
            <p:nvPr/>
          </p:nvSpPr>
          <p:spPr bwMode="auto">
            <a:xfrm flipV="1">
              <a:off x="4685" y="1453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2659"/>
            <p:cNvSpPr>
              <a:spLocks noChangeShapeType="1"/>
            </p:cNvSpPr>
            <p:nvPr/>
          </p:nvSpPr>
          <p:spPr bwMode="auto">
            <a:xfrm flipV="1">
              <a:off x="4685" y="1436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2660"/>
            <p:cNvSpPr>
              <a:spLocks noChangeShapeType="1"/>
            </p:cNvSpPr>
            <p:nvPr/>
          </p:nvSpPr>
          <p:spPr bwMode="auto">
            <a:xfrm flipV="1">
              <a:off x="4685" y="1418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2661"/>
            <p:cNvSpPr>
              <a:spLocks noChangeShapeType="1"/>
            </p:cNvSpPr>
            <p:nvPr/>
          </p:nvSpPr>
          <p:spPr bwMode="auto">
            <a:xfrm flipV="1">
              <a:off x="4685" y="1402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2662"/>
            <p:cNvSpPr>
              <a:spLocks noChangeShapeType="1"/>
            </p:cNvSpPr>
            <p:nvPr/>
          </p:nvSpPr>
          <p:spPr bwMode="auto">
            <a:xfrm flipV="1">
              <a:off x="4685" y="1385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2663"/>
            <p:cNvSpPr>
              <a:spLocks noChangeShapeType="1"/>
            </p:cNvSpPr>
            <p:nvPr/>
          </p:nvSpPr>
          <p:spPr bwMode="auto">
            <a:xfrm flipV="1">
              <a:off x="4685" y="1367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Line 2664"/>
            <p:cNvSpPr>
              <a:spLocks noChangeShapeType="1"/>
            </p:cNvSpPr>
            <p:nvPr/>
          </p:nvSpPr>
          <p:spPr bwMode="auto">
            <a:xfrm flipV="1">
              <a:off x="4685" y="1350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Line 2665"/>
            <p:cNvSpPr>
              <a:spLocks noChangeShapeType="1"/>
            </p:cNvSpPr>
            <p:nvPr/>
          </p:nvSpPr>
          <p:spPr bwMode="auto">
            <a:xfrm flipV="1">
              <a:off x="4685" y="1334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Line 2666"/>
            <p:cNvSpPr>
              <a:spLocks noChangeShapeType="1"/>
            </p:cNvSpPr>
            <p:nvPr/>
          </p:nvSpPr>
          <p:spPr bwMode="auto">
            <a:xfrm flipV="1">
              <a:off x="4685" y="1316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2667"/>
            <p:cNvSpPr>
              <a:spLocks noChangeShapeType="1"/>
            </p:cNvSpPr>
            <p:nvPr/>
          </p:nvSpPr>
          <p:spPr bwMode="auto">
            <a:xfrm flipV="1">
              <a:off x="4685" y="1299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2668"/>
            <p:cNvSpPr>
              <a:spLocks noChangeShapeType="1"/>
            </p:cNvSpPr>
            <p:nvPr/>
          </p:nvSpPr>
          <p:spPr bwMode="auto">
            <a:xfrm flipV="1">
              <a:off x="4685" y="1281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2669"/>
            <p:cNvSpPr>
              <a:spLocks noChangeShapeType="1"/>
            </p:cNvSpPr>
            <p:nvPr/>
          </p:nvSpPr>
          <p:spPr bwMode="auto">
            <a:xfrm flipV="1">
              <a:off x="4685" y="1265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Line 2670"/>
            <p:cNvSpPr>
              <a:spLocks noChangeShapeType="1"/>
            </p:cNvSpPr>
            <p:nvPr/>
          </p:nvSpPr>
          <p:spPr bwMode="auto">
            <a:xfrm flipV="1">
              <a:off x="4685" y="1248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2671"/>
            <p:cNvSpPr>
              <a:spLocks noChangeShapeType="1"/>
            </p:cNvSpPr>
            <p:nvPr/>
          </p:nvSpPr>
          <p:spPr bwMode="auto">
            <a:xfrm flipV="1">
              <a:off x="4685" y="1230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Line 2672"/>
            <p:cNvSpPr>
              <a:spLocks noChangeShapeType="1"/>
            </p:cNvSpPr>
            <p:nvPr/>
          </p:nvSpPr>
          <p:spPr bwMode="auto">
            <a:xfrm flipV="1">
              <a:off x="4685" y="1213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2673"/>
            <p:cNvSpPr>
              <a:spLocks noChangeShapeType="1"/>
            </p:cNvSpPr>
            <p:nvPr/>
          </p:nvSpPr>
          <p:spPr bwMode="auto">
            <a:xfrm flipV="1">
              <a:off x="4685" y="1197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Line 2674"/>
            <p:cNvSpPr>
              <a:spLocks noChangeShapeType="1"/>
            </p:cNvSpPr>
            <p:nvPr/>
          </p:nvSpPr>
          <p:spPr bwMode="auto">
            <a:xfrm flipV="1">
              <a:off x="4685" y="1179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2675"/>
            <p:cNvSpPr>
              <a:spLocks noChangeShapeType="1"/>
            </p:cNvSpPr>
            <p:nvPr/>
          </p:nvSpPr>
          <p:spPr bwMode="auto">
            <a:xfrm flipV="1">
              <a:off x="4685" y="1162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Line 2676"/>
            <p:cNvSpPr>
              <a:spLocks noChangeShapeType="1"/>
            </p:cNvSpPr>
            <p:nvPr/>
          </p:nvSpPr>
          <p:spPr bwMode="auto">
            <a:xfrm flipV="1">
              <a:off x="4685" y="1144"/>
              <a:ext cx="0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Line 2677"/>
            <p:cNvSpPr>
              <a:spLocks noChangeShapeType="1"/>
            </p:cNvSpPr>
            <p:nvPr/>
          </p:nvSpPr>
          <p:spPr bwMode="auto">
            <a:xfrm flipV="1">
              <a:off x="4685" y="1128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Line 2678"/>
            <p:cNvSpPr>
              <a:spLocks noChangeShapeType="1"/>
            </p:cNvSpPr>
            <p:nvPr/>
          </p:nvSpPr>
          <p:spPr bwMode="auto">
            <a:xfrm flipV="1">
              <a:off x="4685" y="1111"/>
              <a:ext cx="0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2679"/>
            <p:cNvSpPr>
              <a:spLocks noChangeShapeType="1"/>
            </p:cNvSpPr>
            <p:nvPr/>
          </p:nvSpPr>
          <p:spPr bwMode="auto">
            <a:xfrm flipV="1">
              <a:off x="4685" y="1093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Line 2680"/>
            <p:cNvSpPr>
              <a:spLocks noChangeShapeType="1"/>
            </p:cNvSpPr>
            <p:nvPr/>
          </p:nvSpPr>
          <p:spPr bwMode="auto">
            <a:xfrm flipV="1">
              <a:off x="4685" y="1076"/>
              <a:ext cx="0" cy="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Line 2681"/>
            <p:cNvSpPr>
              <a:spLocks noChangeShapeType="1"/>
            </p:cNvSpPr>
            <p:nvPr/>
          </p:nvSpPr>
          <p:spPr bwMode="auto">
            <a:xfrm flipV="1">
              <a:off x="4685" y="3306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Line 2682"/>
            <p:cNvSpPr>
              <a:spLocks noChangeShapeType="1"/>
            </p:cNvSpPr>
            <p:nvPr/>
          </p:nvSpPr>
          <p:spPr bwMode="auto">
            <a:xfrm>
              <a:off x="4685" y="1068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2683"/>
            <p:cNvSpPr>
              <a:spLocks/>
            </p:cNvSpPr>
            <p:nvPr/>
          </p:nvSpPr>
          <p:spPr bwMode="auto">
            <a:xfrm>
              <a:off x="4680" y="3426"/>
              <a:ext cx="37" cy="99"/>
            </a:xfrm>
            <a:custGeom>
              <a:avLst/>
              <a:gdLst>
                <a:gd name="T0" fmla="*/ 37 w 37"/>
                <a:gd name="T1" fmla="*/ 99 h 99"/>
                <a:gd name="T2" fmla="*/ 23 w 37"/>
                <a:gd name="T3" fmla="*/ 99 h 99"/>
                <a:gd name="T4" fmla="*/ 23 w 37"/>
                <a:gd name="T5" fmla="*/ 22 h 99"/>
                <a:gd name="T6" fmla="*/ 19 w 37"/>
                <a:gd name="T7" fmla="*/ 25 h 99"/>
                <a:gd name="T8" fmla="*/ 13 w 37"/>
                <a:gd name="T9" fmla="*/ 30 h 99"/>
                <a:gd name="T10" fmla="*/ 7 w 37"/>
                <a:gd name="T11" fmla="*/ 34 h 99"/>
                <a:gd name="T12" fmla="*/ 0 w 37"/>
                <a:gd name="T13" fmla="*/ 37 h 99"/>
                <a:gd name="T14" fmla="*/ 0 w 37"/>
                <a:gd name="T15" fmla="*/ 24 h 99"/>
                <a:gd name="T16" fmla="*/ 9 w 37"/>
                <a:gd name="T17" fmla="*/ 19 h 99"/>
                <a:gd name="T18" fmla="*/ 18 w 37"/>
                <a:gd name="T19" fmla="*/ 13 h 99"/>
                <a:gd name="T20" fmla="*/ 24 w 37"/>
                <a:gd name="T21" fmla="*/ 7 h 99"/>
                <a:gd name="T22" fmla="*/ 28 w 37"/>
                <a:gd name="T23" fmla="*/ 0 h 99"/>
                <a:gd name="T24" fmla="*/ 37 w 37"/>
                <a:gd name="T25" fmla="*/ 0 h 99"/>
                <a:gd name="T26" fmla="*/ 37 w 37"/>
                <a:gd name="T2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99">
                  <a:moveTo>
                    <a:pt x="37" y="99"/>
                  </a:moveTo>
                  <a:lnTo>
                    <a:pt x="23" y="99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3" y="30"/>
                  </a:lnTo>
                  <a:lnTo>
                    <a:pt x="7" y="34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9" y="19"/>
                  </a:lnTo>
                  <a:lnTo>
                    <a:pt x="18" y="13"/>
                  </a:lnTo>
                  <a:lnTo>
                    <a:pt x="24" y="7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37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2684"/>
            <p:cNvSpPr>
              <a:spLocks noChangeArrowheads="1"/>
            </p:cNvSpPr>
            <p:nvPr/>
          </p:nvSpPr>
          <p:spPr bwMode="auto">
            <a:xfrm>
              <a:off x="1494" y="1068"/>
              <a:ext cx="3191" cy="22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685"/>
            <p:cNvSpPr>
              <a:spLocks noEditPoints="1"/>
            </p:cNvSpPr>
            <p:nvPr/>
          </p:nvSpPr>
          <p:spPr bwMode="auto">
            <a:xfrm>
              <a:off x="869" y="2723"/>
              <a:ext cx="100" cy="61"/>
            </a:xfrm>
            <a:custGeom>
              <a:avLst/>
              <a:gdLst>
                <a:gd name="T0" fmla="*/ 98 w 100"/>
                <a:gd name="T1" fmla="*/ 12 h 61"/>
                <a:gd name="T2" fmla="*/ 87 w 100"/>
                <a:gd name="T3" fmla="*/ 12 h 61"/>
                <a:gd name="T4" fmla="*/ 93 w 100"/>
                <a:gd name="T5" fmla="*/ 16 h 61"/>
                <a:gd name="T6" fmla="*/ 97 w 100"/>
                <a:gd name="T7" fmla="*/ 21 h 61"/>
                <a:gd name="T8" fmla="*/ 98 w 100"/>
                <a:gd name="T9" fmla="*/ 26 h 61"/>
                <a:gd name="T10" fmla="*/ 100 w 100"/>
                <a:gd name="T11" fmla="*/ 32 h 61"/>
                <a:gd name="T12" fmla="*/ 100 w 100"/>
                <a:gd name="T13" fmla="*/ 37 h 61"/>
                <a:gd name="T14" fmla="*/ 97 w 100"/>
                <a:gd name="T15" fmla="*/ 42 h 61"/>
                <a:gd name="T16" fmla="*/ 95 w 100"/>
                <a:gd name="T17" fmla="*/ 47 h 61"/>
                <a:gd name="T18" fmla="*/ 91 w 100"/>
                <a:gd name="T19" fmla="*/ 51 h 61"/>
                <a:gd name="T20" fmla="*/ 87 w 100"/>
                <a:gd name="T21" fmla="*/ 55 h 61"/>
                <a:gd name="T22" fmla="*/ 82 w 100"/>
                <a:gd name="T23" fmla="*/ 57 h 61"/>
                <a:gd name="T24" fmla="*/ 76 w 100"/>
                <a:gd name="T25" fmla="*/ 60 h 61"/>
                <a:gd name="T26" fmla="*/ 70 w 100"/>
                <a:gd name="T27" fmla="*/ 61 h 61"/>
                <a:gd name="T28" fmla="*/ 62 w 100"/>
                <a:gd name="T29" fmla="*/ 61 h 61"/>
                <a:gd name="T30" fmla="*/ 56 w 100"/>
                <a:gd name="T31" fmla="*/ 61 h 61"/>
                <a:gd name="T32" fmla="*/ 50 w 100"/>
                <a:gd name="T33" fmla="*/ 60 h 61"/>
                <a:gd name="T34" fmla="*/ 44 w 100"/>
                <a:gd name="T35" fmla="*/ 57 h 61"/>
                <a:gd name="T36" fmla="*/ 39 w 100"/>
                <a:gd name="T37" fmla="*/ 55 h 61"/>
                <a:gd name="T38" fmla="*/ 34 w 100"/>
                <a:gd name="T39" fmla="*/ 51 h 61"/>
                <a:gd name="T40" fmla="*/ 30 w 100"/>
                <a:gd name="T41" fmla="*/ 47 h 61"/>
                <a:gd name="T42" fmla="*/ 27 w 100"/>
                <a:gd name="T43" fmla="*/ 42 h 61"/>
                <a:gd name="T44" fmla="*/ 26 w 100"/>
                <a:gd name="T45" fmla="*/ 37 h 61"/>
                <a:gd name="T46" fmla="*/ 25 w 100"/>
                <a:gd name="T47" fmla="*/ 32 h 61"/>
                <a:gd name="T48" fmla="*/ 26 w 100"/>
                <a:gd name="T49" fmla="*/ 26 h 61"/>
                <a:gd name="T50" fmla="*/ 29 w 100"/>
                <a:gd name="T51" fmla="*/ 21 h 61"/>
                <a:gd name="T52" fmla="*/ 32 w 100"/>
                <a:gd name="T53" fmla="*/ 16 h 61"/>
                <a:gd name="T54" fmla="*/ 36 w 100"/>
                <a:gd name="T55" fmla="*/ 12 h 61"/>
                <a:gd name="T56" fmla="*/ 0 w 100"/>
                <a:gd name="T57" fmla="*/ 12 h 61"/>
                <a:gd name="T58" fmla="*/ 0 w 100"/>
                <a:gd name="T59" fmla="*/ 0 h 61"/>
                <a:gd name="T60" fmla="*/ 98 w 100"/>
                <a:gd name="T61" fmla="*/ 0 h 61"/>
                <a:gd name="T62" fmla="*/ 98 w 100"/>
                <a:gd name="T63" fmla="*/ 12 h 61"/>
                <a:gd name="T64" fmla="*/ 62 w 100"/>
                <a:gd name="T65" fmla="*/ 49 h 61"/>
                <a:gd name="T66" fmla="*/ 69 w 100"/>
                <a:gd name="T67" fmla="*/ 49 h 61"/>
                <a:gd name="T68" fmla="*/ 74 w 100"/>
                <a:gd name="T69" fmla="*/ 47 h 61"/>
                <a:gd name="T70" fmla="*/ 79 w 100"/>
                <a:gd name="T71" fmla="*/ 45 h 61"/>
                <a:gd name="T72" fmla="*/ 82 w 100"/>
                <a:gd name="T73" fmla="*/ 44 h 61"/>
                <a:gd name="T74" fmla="*/ 86 w 100"/>
                <a:gd name="T75" fmla="*/ 40 h 61"/>
                <a:gd name="T76" fmla="*/ 87 w 100"/>
                <a:gd name="T77" fmla="*/ 35 h 61"/>
                <a:gd name="T78" fmla="*/ 88 w 100"/>
                <a:gd name="T79" fmla="*/ 30 h 61"/>
                <a:gd name="T80" fmla="*/ 87 w 100"/>
                <a:gd name="T81" fmla="*/ 26 h 61"/>
                <a:gd name="T82" fmla="*/ 86 w 100"/>
                <a:gd name="T83" fmla="*/ 21 h 61"/>
                <a:gd name="T84" fmla="*/ 82 w 100"/>
                <a:gd name="T85" fmla="*/ 17 h 61"/>
                <a:gd name="T86" fmla="*/ 79 w 100"/>
                <a:gd name="T87" fmla="*/ 16 h 61"/>
                <a:gd name="T88" fmla="*/ 75 w 100"/>
                <a:gd name="T89" fmla="*/ 14 h 61"/>
                <a:gd name="T90" fmla="*/ 70 w 100"/>
                <a:gd name="T91" fmla="*/ 12 h 61"/>
                <a:gd name="T92" fmla="*/ 64 w 100"/>
                <a:gd name="T93" fmla="*/ 12 h 61"/>
                <a:gd name="T94" fmla="*/ 51 w 100"/>
                <a:gd name="T95" fmla="*/ 14 h 61"/>
                <a:gd name="T96" fmla="*/ 44 w 100"/>
                <a:gd name="T97" fmla="*/ 17 h 61"/>
                <a:gd name="T98" fmla="*/ 40 w 100"/>
                <a:gd name="T99" fmla="*/ 21 h 61"/>
                <a:gd name="T100" fmla="*/ 37 w 100"/>
                <a:gd name="T101" fmla="*/ 26 h 61"/>
                <a:gd name="T102" fmla="*/ 37 w 100"/>
                <a:gd name="T103" fmla="*/ 31 h 61"/>
                <a:gd name="T104" fmla="*/ 37 w 100"/>
                <a:gd name="T105" fmla="*/ 36 h 61"/>
                <a:gd name="T106" fmla="*/ 40 w 100"/>
                <a:gd name="T107" fmla="*/ 40 h 61"/>
                <a:gd name="T108" fmla="*/ 44 w 100"/>
                <a:gd name="T109" fmla="*/ 44 h 61"/>
                <a:gd name="T110" fmla="*/ 46 w 100"/>
                <a:gd name="T111" fmla="*/ 46 h 61"/>
                <a:gd name="T112" fmla="*/ 51 w 100"/>
                <a:gd name="T113" fmla="*/ 47 h 61"/>
                <a:gd name="T114" fmla="*/ 56 w 100"/>
                <a:gd name="T115" fmla="*/ 49 h 61"/>
                <a:gd name="T116" fmla="*/ 62 w 100"/>
                <a:gd name="T11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61">
                  <a:moveTo>
                    <a:pt x="98" y="12"/>
                  </a:moveTo>
                  <a:lnTo>
                    <a:pt x="87" y="12"/>
                  </a:lnTo>
                  <a:lnTo>
                    <a:pt x="93" y="16"/>
                  </a:lnTo>
                  <a:lnTo>
                    <a:pt x="97" y="21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1" y="51"/>
                  </a:lnTo>
                  <a:lnTo>
                    <a:pt x="87" y="55"/>
                  </a:lnTo>
                  <a:lnTo>
                    <a:pt x="82" y="57"/>
                  </a:lnTo>
                  <a:lnTo>
                    <a:pt x="76" y="60"/>
                  </a:lnTo>
                  <a:lnTo>
                    <a:pt x="70" y="61"/>
                  </a:lnTo>
                  <a:lnTo>
                    <a:pt x="62" y="61"/>
                  </a:lnTo>
                  <a:lnTo>
                    <a:pt x="56" y="61"/>
                  </a:lnTo>
                  <a:lnTo>
                    <a:pt x="50" y="60"/>
                  </a:lnTo>
                  <a:lnTo>
                    <a:pt x="44" y="57"/>
                  </a:lnTo>
                  <a:lnTo>
                    <a:pt x="39" y="55"/>
                  </a:lnTo>
                  <a:lnTo>
                    <a:pt x="34" y="51"/>
                  </a:lnTo>
                  <a:lnTo>
                    <a:pt x="30" y="47"/>
                  </a:lnTo>
                  <a:lnTo>
                    <a:pt x="27" y="42"/>
                  </a:lnTo>
                  <a:lnTo>
                    <a:pt x="26" y="37"/>
                  </a:lnTo>
                  <a:lnTo>
                    <a:pt x="25" y="32"/>
                  </a:lnTo>
                  <a:lnTo>
                    <a:pt x="26" y="26"/>
                  </a:lnTo>
                  <a:lnTo>
                    <a:pt x="29" y="21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2"/>
                  </a:lnTo>
                  <a:close/>
                  <a:moveTo>
                    <a:pt x="62" y="49"/>
                  </a:moveTo>
                  <a:lnTo>
                    <a:pt x="69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2" y="44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8" y="30"/>
                  </a:lnTo>
                  <a:lnTo>
                    <a:pt x="87" y="26"/>
                  </a:lnTo>
                  <a:lnTo>
                    <a:pt x="86" y="21"/>
                  </a:lnTo>
                  <a:lnTo>
                    <a:pt x="82" y="17"/>
                  </a:lnTo>
                  <a:lnTo>
                    <a:pt x="79" y="16"/>
                  </a:lnTo>
                  <a:lnTo>
                    <a:pt x="75" y="14"/>
                  </a:lnTo>
                  <a:lnTo>
                    <a:pt x="70" y="12"/>
                  </a:lnTo>
                  <a:lnTo>
                    <a:pt x="64" y="12"/>
                  </a:lnTo>
                  <a:lnTo>
                    <a:pt x="51" y="14"/>
                  </a:lnTo>
                  <a:lnTo>
                    <a:pt x="44" y="17"/>
                  </a:lnTo>
                  <a:lnTo>
                    <a:pt x="40" y="21"/>
                  </a:lnTo>
                  <a:lnTo>
                    <a:pt x="37" y="26"/>
                  </a:lnTo>
                  <a:lnTo>
                    <a:pt x="37" y="31"/>
                  </a:lnTo>
                  <a:lnTo>
                    <a:pt x="37" y="36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51" y="47"/>
                  </a:lnTo>
                  <a:lnTo>
                    <a:pt x="56" y="49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686"/>
            <p:cNvSpPr>
              <a:spLocks/>
            </p:cNvSpPr>
            <p:nvPr/>
          </p:nvSpPr>
          <p:spPr bwMode="auto">
            <a:xfrm>
              <a:off x="821" y="2658"/>
              <a:ext cx="78" cy="51"/>
            </a:xfrm>
            <a:custGeom>
              <a:avLst/>
              <a:gdLst>
                <a:gd name="T0" fmla="*/ 68 w 78"/>
                <a:gd name="T1" fmla="*/ 0 h 51"/>
                <a:gd name="T2" fmla="*/ 78 w 78"/>
                <a:gd name="T3" fmla="*/ 0 h 51"/>
                <a:gd name="T4" fmla="*/ 78 w 78"/>
                <a:gd name="T5" fmla="*/ 51 h 51"/>
                <a:gd name="T6" fmla="*/ 74 w 78"/>
                <a:gd name="T7" fmla="*/ 51 h 51"/>
                <a:gd name="T8" fmla="*/ 70 w 78"/>
                <a:gd name="T9" fmla="*/ 50 h 51"/>
                <a:gd name="T10" fmla="*/ 66 w 78"/>
                <a:gd name="T11" fmla="*/ 48 h 51"/>
                <a:gd name="T12" fmla="*/ 61 w 78"/>
                <a:gd name="T13" fmla="*/ 45 h 51"/>
                <a:gd name="T14" fmla="*/ 57 w 78"/>
                <a:gd name="T15" fmla="*/ 41 h 51"/>
                <a:gd name="T16" fmla="*/ 52 w 78"/>
                <a:gd name="T17" fmla="*/ 38 h 51"/>
                <a:gd name="T18" fmla="*/ 48 w 78"/>
                <a:gd name="T19" fmla="*/ 33 h 51"/>
                <a:gd name="T20" fmla="*/ 43 w 78"/>
                <a:gd name="T21" fmla="*/ 26 h 51"/>
                <a:gd name="T22" fmla="*/ 39 w 78"/>
                <a:gd name="T23" fmla="*/ 21 h 51"/>
                <a:gd name="T24" fmla="*/ 36 w 78"/>
                <a:gd name="T25" fmla="*/ 18 h 51"/>
                <a:gd name="T26" fmla="*/ 32 w 78"/>
                <a:gd name="T27" fmla="*/ 15 h 51"/>
                <a:gd name="T28" fmla="*/ 26 w 78"/>
                <a:gd name="T29" fmla="*/ 13 h 51"/>
                <a:gd name="T30" fmla="*/ 21 w 78"/>
                <a:gd name="T31" fmla="*/ 11 h 51"/>
                <a:gd name="T32" fmla="*/ 17 w 78"/>
                <a:gd name="T33" fmla="*/ 11 h 51"/>
                <a:gd name="T34" fmla="*/ 14 w 78"/>
                <a:gd name="T35" fmla="*/ 13 h 51"/>
                <a:gd name="T36" fmla="*/ 12 w 78"/>
                <a:gd name="T37" fmla="*/ 15 h 51"/>
                <a:gd name="T38" fmla="*/ 9 w 78"/>
                <a:gd name="T39" fmla="*/ 18 h 51"/>
                <a:gd name="T40" fmla="*/ 8 w 78"/>
                <a:gd name="T41" fmla="*/ 21 h 51"/>
                <a:gd name="T42" fmla="*/ 8 w 78"/>
                <a:gd name="T43" fmla="*/ 25 h 51"/>
                <a:gd name="T44" fmla="*/ 8 w 78"/>
                <a:gd name="T45" fmla="*/ 30 h 51"/>
                <a:gd name="T46" fmla="*/ 9 w 78"/>
                <a:gd name="T47" fmla="*/ 33 h 51"/>
                <a:gd name="T48" fmla="*/ 12 w 78"/>
                <a:gd name="T49" fmla="*/ 36 h 51"/>
                <a:gd name="T50" fmla="*/ 14 w 78"/>
                <a:gd name="T51" fmla="*/ 39 h 51"/>
                <a:gd name="T52" fmla="*/ 18 w 78"/>
                <a:gd name="T53" fmla="*/ 40 h 51"/>
                <a:gd name="T54" fmla="*/ 22 w 78"/>
                <a:gd name="T55" fmla="*/ 40 h 51"/>
                <a:gd name="T56" fmla="*/ 21 w 78"/>
                <a:gd name="T57" fmla="*/ 50 h 51"/>
                <a:gd name="T58" fmla="*/ 14 w 78"/>
                <a:gd name="T59" fmla="*/ 49 h 51"/>
                <a:gd name="T60" fmla="*/ 8 w 78"/>
                <a:gd name="T61" fmla="*/ 46 h 51"/>
                <a:gd name="T62" fmla="*/ 4 w 78"/>
                <a:gd name="T63" fmla="*/ 43 h 51"/>
                <a:gd name="T64" fmla="*/ 2 w 78"/>
                <a:gd name="T65" fmla="*/ 38 h 51"/>
                <a:gd name="T66" fmla="*/ 0 w 78"/>
                <a:gd name="T67" fmla="*/ 33 h 51"/>
                <a:gd name="T68" fmla="*/ 0 w 78"/>
                <a:gd name="T69" fmla="*/ 25 h 51"/>
                <a:gd name="T70" fmla="*/ 0 w 78"/>
                <a:gd name="T71" fmla="*/ 19 h 51"/>
                <a:gd name="T72" fmla="*/ 2 w 78"/>
                <a:gd name="T73" fmla="*/ 13 h 51"/>
                <a:gd name="T74" fmla="*/ 6 w 78"/>
                <a:gd name="T75" fmla="*/ 8 h 51"/>
                <a:gd name="T76" fmla="*/ 9 w 78"/>
                <a:gd name="T77" fmla="*/ 4 h 51"/>
                <a:gd name="T78" fmla="*/ 14 w 78"/>
                <a:gd name="T79" fmla="*/ 1 h 51"/>
                <a:gd name="T80" fmla="*/ 21 w 78"/>
                <a:gd name="T81" fmla="*/ 1 h 51"/>
                <a:gd name="T82" fmla="*/ 26 w 78"/>
                <a:gd name="T83" fmla="*/ 1 h 51"/>
                <a:gd name="T84" fmla="*/ 29 w 78"/>
                <a:gd name="T85" fmla="*/ 3 h 51"/>
                <a:gd name="T86" fmla="*/ 34 w 78"/>
                <a:gd name="T87" fmla="*/ 5 h 51"/>
                <a:gd name="T88" fmla="*/ 39 w 78"/>
                <a:gd name="T89" fmla="*/ 9 h 51"/>
                <a:gd name="T90" fmla="*/ 43 w 78"/>
                <a:gd name="T91" fmla="*/ 13 h 51"/>
                <a:gd name="T92" fmla="*/ 48 w 78"/>
                <a:gd name="T93" fmla="*/ 16 h 51"/>
                <a:gd name="T94" fmla="*/ 53 w 78"/>
                <a:gd name="T95" fmla="*/ 23 h 51"/>
                <a:gd name="T96" fmla="*/ 57 w 78"/>
                <a:gd name="T97" fmla="*/ 28 h 51"/>
                <a:gd name="T98" fmla="*/ 61 w 78"/>
                <a:gd name="T99" fmla="*/ 31 h 51"/>
                <a:gd name="T100" fmla="*/ 63 w 78"/>
                <a:gd name="T101" fmla="*/ 34 h 51"/>
                <a:gd name="T102" fmla="*/ 68 w 78"/>
                <a:gd name="T103" fmla="*/ 38 h 51"/>
                <a:gd name="T104" fmla="*/ 68 w 78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51">
                  <a:moveTo>
                    <a:pt x="68" y="0"/>
                  </a:moveTo>
                  <a:lnTo>
                    <a:pt x="78" y="0"/>
                  </a:lnTo>
                  <a:lnTo>
                    <a:pt x="78" y="51"/>
                  </a:lnTo>
                  <a:lnTo>
                    <a:pt x="74" y="51"/>
                  </a:lnTo>
                  <a:lnTo>
                    <a:pt x="70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57" y="41"/>
                  </a:lnTo>
                  <a:lnTo>
                    <a:pt x="52" y="38"/>
                  </a:lnTo>
                  <a:lnTo>
                    <a:pt x="48" y="33"/>
                  </a:lnTo>
                  <a:lnTo>
                    <a:pt x="43" y="26"/>
                  </a:lnTo>
                  <a:lnTo>
                    <a:pt x="39" y="21"/>
                  </a:lnTo>
                  <a:lnTo>
                    <a:pt x="36" y="18"/>
                  </a:lnTo>
                  <a:lnTo>
                    <a:pt x="32" y="15"/>
                  </a:lnTo>
                  <a:lnTo>
                    <a:pt x="26" y="13"/>
                  </a:lnTo>
                  <a:lnTo>
                    <a:pt x="21" y="11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9" y="33"/>
                  </a:lnTo>
                  <a:lnTo>
                    <a:pt x="12" y="36"/>
                  </a:lnTo>
                  <a:lnTo>
                    <a:pt x="14" y="39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1" y="50"/>
                  </a:lnTo>
                  <a:lnTo>
                    <a:pt x="14" y="49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8"/>
                  </a:lnTo>
                  <a:lnTo>
                    <a:pt x="9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3" y="13"/>
                  </a:lnTo>
                  <a:lnTo>
                    <a:pt x="48" y="16"/>
                  </a:lnTo>
                  <a:lnTo>
                    <a:pt x="53" y="23"/>
                  </a:lnTo>
                  <a:lnTo>
                    <a:pt x="57" y="28"/>
                  </a:lnTo>
                  <a:lnTo>
                    <a:pt x="61" y="31"/>
                  </a:lnTo>
                  <a:lnTo>
                    <a:pt x="63" y="34"/>
                  </a:lnTo>
                  <a:lnTo>
                    <a:pt x="68" y="3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687"/>
            <p:cNvSpPr>
              <a:spLocks/>
            </p:cNvSpPr>
            <p:nvPr/>
          </p:nvSpPr>
          <p:spPr bwMode="auto">
            <a:xfrm>
              <a:off x="877" y="2574"/>
              <a:ext cx="90" cy="76"/>
            </a:xfrm>
            <a:custGeom>
              <a:avLst/>
              <a:gdLst>
                <a:gd name="T0" fmla="*/ 0 w 90"/>
                <a:gd name="T1" fmla="*/ 0 h 76"/>
                <a:gd name="T2" fmla="*/ 17 w 90"/>
                <a:gd name="T3" fmla="*/ 0 h 76"/>
                <a:gd name="T4" fmla="*/ 17 w 90"/>
                <a:gd name="T5" fmla="*/ 3 h 76"/>
                <a:gd name="T6" fmla="*/ 13 w 90"/>
                <a:gd name="T7" fmla="*/ 3 h 76"/>
                <a:gd name="T8" fmla="*/ 10 w 90"/>
                <a:gd name="T9" fmla="*/ 5 h 76"/>
                <a:gd name="T10" fmla="*/ 7 w 90"/>
                <a:gd name="T11" fmla="*/ 7 h 76"/>
                <a:gd name="T12" fmla="*/ 5 w 90"/>
                <a:gd name="T13" fmla="*/ 10 h 76"/>
                <a:gd name="T14" fmla="*/ 3 w 90"/>
                <a:gd name="T15" fmla="*/ 15 h 76"/>
                <a:gd name="T16" fmla="*/ 3 w 90"/>
                <a:gd name="T17" fmla="*/ 19 h 76"/>
                <a:gd name="T18" fmla="*/ 3 w 90"/>
                <a:gd name="T19" fmla="*/ 49 h 76"/>
                <a:gd name="T20" fmla="*/ 78 w 90"/>
                <a:gd name="T21" fmla="*/ 49 h 76"/>
                <a:gd name="T22" fmla="*/ 80 w 90"/>
                <a:gd name="T23" fmla="*/ 49 h 76"/>
                <a:gd name="T24" fmla="*/ 83 w 90"/>
                <a:gd name="T25" fmla="*/ 48 h 76"/>
                <a:gd name="T26" fmla="*/ 85 w 90"/>
                <a:gd name="T27" fmla="*/ 47 h 76"/>
                <a:gd name="T28" fmla="*/ 87 w 90"/>
                <a:gd name="T29" fmla="*/ 46 h 76"/>
                <a:gd name="T30" fmla="*/ 87 w 90"/>
                <a:gd name="T31" fmla="*/ 43 h 76"/>
                <a:gd name="T32" fmla="*/ 88 w 90"/>
                <a:gd name="T33" fmla="*/ 39 h 76"/>
                <a:gd name="T34" fmla="*/ 88 w 90"/>
                <a:gd name="T35" fmla="*/ 36 h 76"/>
                <a:gd name="T36" fmla="*/ 90 w 90"/>
                <a:gd name="T37" fmla="*/ 36 h 76"/>
                <a:gd name="T38" fmla="*/ 90 w 90"/>
                <a:gd name="T39" fmla="*/ 76 h 76"/>
                <a:gd name="T40" fmla="*/ 88 w 90"/>
                <a:gd name="T41" fmla="*/ 76 h 76"/>
                <a:gd name="T42" fmla="*/ 88 w 90"/>
                <a:gd name="T43" fmla="*/ 73 h 76"/>
                <a:gd name="T44" fmla="*/ 87 w 90"/>
                <a:gd name="T45" fmla="*/ 69 h 76"/>
                <a:gd name="T46" fmla="*/ 87 w 90"/>
                <a:gd name="T47" fmla="*/ 67 h 76"/>
                <a:gd name="T48" fmla="*/ 85 w 90"/>
                <a:gd name="T49" fmla="*/ 66 h 76"/>
                <a:gd name="T50" fmla="*/ 83 w 90"/>
                <a:gd name="T51" fmla="*/ 64 h 76"/>
                <a:gd name="T52" fmla="*/ 80 w 90"/>
                <a:gd name="T53" fmla="*/ 63 h 76"/>
                <a:gd name="T54" fmla="*/ 78 w 90"/>
                <a:gd name="T55" fmla="*/ 63 h 76"/>
                <a:gd name="T56" fmla="*/ 12 w 90"/>
                <a:gd name="T57" fmla="*/ 63 h 76"/>
                <a:gd name="T58" fmla="*/ 8 w 90"/>
                <a:gd name="T59" fmla="*/ 63 h 76"/>
                <a:gd name="T60" fmla="*/ 6 w 90"/>
                <a:gd name="T61" fmla="*/ 64 h 76"/>
                <a:gd name="T62" fmla="*/ 5 w 90"/>
                <a:gd name="T63" fmla="*/ 66 h 76"/>
                <a:gd name="T64" fmla="*/ 3 w 90"/>
                <a:gd name="T65" fmla="*/ 67 h 76"/>
                <a:gd name="T66" fmla="*/ 2 w 90"/>
                <a:gd name="T67" fmla="*/ 69 h 76"/>
                <a:gd name="T68" fmla="*/ 2 w 90"/>
                <a:gd name="T69" fmla="*/ 73 h 76"/>
                <a:gd name="T70" fmla="*/ 2 w 90"/>
                <a:gd name="T71" fmla="*/ 76 h 76"/>
                <a:gd name="T72" fmla="*/ 0 w 90"/>
                <a:gd name="T73" fmla="*/ 76 h 76"/>
                <a:gd name="T74" fmla="*/ 0 w 90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76">
                  <a:moveTo>
                    <a:pt x="0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49"/>
                  </a:lnTo>
                  <a:lnTo>
                    <a:pt x="78" y="49"/>
                  </a:lnTo>
                  <a:lnTo>
                    <a:pt x="80" y="49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6"/>
                  </a:lnTo>
                  <a:lnTo>
                    <a:pt x="87" y="43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0" y="76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7" y="69"/>
                  </a:lnTo>
                  <a:lnTo>
                    <a:pt x="87" y="67"/>
                  </a:lnTo>
                  <a:lnTo>
                    <a:pt x="85" y="66"/>
                  </a:lnTo>
                  <a:lnTo>
                    <a:pt x="83" y="64"/>
                  </a:lnTo>
                  <a:lnTo>
                    <a:pt x="80" y="63"/>
                  </a:lnTo>
                  <a:lnTo>
                    <a:pt x="78" y="63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5" y="66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688"/>
            <p:cNvSpPr>
              <a:spLocks/>
            </p:cNvSpPr>
            <p:nvPr/>
          </p:nvSpPr>
          <p:spPr bwMode="auto">
            <a:xfrm>
              <a:off x="869" y="2531"/>
              <a:ext cx="98" cy="39"/>
            </a:xfrm>
            <a:custGeom>
              <a:avLst/>
              <a:gdLst>
                <a:gd name="T0" fmla="*/ 98 w 98"/>
                <a:gd name="T1" fmla="*/ 39 h 39"/>
                <a:gd name="T2" fmla="*/ 0 w 98"/>
                <a:gd name="T3" fmla="*/ 10 h 39"/>
                <a:gd name="T4" fmla="*/ 0 w 98"/>
                <a:gd name="T5" fmla="*/ 0 h 39"/>
                <a:gd name="T6" fmla="*/ 98 w 98"/>
                <a:gd name="T7" fmla="*/ 29 h 39"/>
                <a:gd name="T8" fmla="*/ 98 w 9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9">
                  <a:moveTo>
                    <a:pt x="98" y="3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98" y="29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689"/>
            <p:cNvSpPr>
              <a:spLocks/>
            </p:cNvSpPr>
            <p:nvPr/>
          </p:nvSpPr>
          <p:spPr bwMode="auto">
            <a:xfrm>
              <a:off x="869" y="2490"/>
              <a:ext cx="126" cy="33"/>
            </a:xfrm>
            <a:custGeom>
              <a:avLst/>
              <a:gdLst>
                <a:gd name="T0" fmla="*/ 126 w 126"/>
                <a:gd name="T1" fmla="*/ 9 h 33"/>
                <a:gd name="T2" fmla="*/ 112 w 126"/>
                <a:gd name="T3" fmla="*/ 18 h 33"/>
                <a:gd name="T4" fmla="*/ 97 w 126"/>
                <a:gd name="T5" fmla="*/ 25 h 33"/>
                <a:gd name="T6" fmla="*/ 80 w 126"/>
                <a:gd name="T7" fmla="*/ 31 h 33"/>
                <a:gd name="T8" fmla="*/ 62 w 126"/>
                <a:gd name="T9" fmla="*/ 33 h 33"/>
                <a:gd name="T10" fmla="*/ 47 w 126"/>
                <a:gd name="T11" fmla="*/ 31 h 33"/>
                <a:gd name="T12" fmla="*/ 32 w 126"/>
                <a:gd name="T13" fmla="*/ 28 h 33"/>
                <a:gd name="T14" fmla="*/ 16 w 126"/>
                <a:gd name="T15" fmla="*/ 20 h 33"/>
                <a:gd name="T16" fmla="*/ 0 w 126"/>
                <a:gd name="T17" fmla="*/ 9 h 33"/>
                <a:gd name="T18" fmla="*/ 0 w 126"/>
                <a:gd name="T19" fmla="*/ 0 h 33"/>
                <a:gd name="T20" fmla="*/ 6 w 126"/>
                <a:gd name="T21" fmla="*/ 4 h 33"/>
                <a:gd name="T22" fmla="*/ 11 w 126"/>
                <a:gd name="T23" fmla="*/ 6 h 33"/>
                <a:gd name="T24" fmla="*/ 16 w 126"/>
                <a:gd name="T25" fmla="*/ 9 h 33"/>
                <a:gd name="T26" fmla="*/ 19 w 126"/>
                <a:gd name="T27" fmla="*/ 10 h 33"/>
                <a:gd name="T28" fmla="*/ 29 w 126"/>
                <a:gd name="T29" fmla="*/ 14 h 33"/>
                <a:gd name="T30" fmla="*/ 37 w 126"/>
                <a:gd name="T31" fmla="*/ 16 h 33"/>
                <a:gd name="T32" fmla="*/ 62 w 126"/>
                <a:gd name="T33" fmla="*/ 20 h 33"/>
                <a:gd name="T34" fmla="*/ 83 w 126"/>
                <a:gd name="T35" fmla="*/ 18 h 33"/>
                <a:gd name="T36" fmla="*/ 105 w 126"/>
                <a:gd name="T37" fmla="*/ 11 h 33"/>
                <a:gd name="T38" fmla="*/ 126 w 126"/>
                <a:gd name="T39" fmla="*/ 0 h 33"/>
                <a:gd name="T40" fmla="*/ 126 w 126"/>
                <a:gd name="T4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33">
                  <a:moveTo>
                    <a:pt x="126" y="9"/>
                  </a:moveTo>
                  <a:lnTo>
                    <a:pt x="112" y="18"/>
                  </a:lnTo>
                  <a:lnTo>
                    <a:pt x="97" y="25"/>
                  </a:lnTo>
                  <a:lnTo>
                    <a:pt x="80" y="31"/>
                  </a:lnTo>
                  <a:lnTo>
                    <a:pt x="62" y="33"/>
                  </a:lnTo>
                  <a:lnTo>
                    <a:pt x="47" y="31"/>
                  </a:lnTo>
                  <a:lnTo>
                    <a:pt x="32" y="28"/>
                  </a:lnTo>
                  <a:lnTo>
                    <a:pt x="16" y="20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1" y="6"/>
                  </a:lnTo>
                  <a:lnTo>
                    <a:pt x="16" y="9"/>
                  </a:lnTo>
                  <a:lnTo>
                    <a:pt x="19" y="10"/>
                  </a:lnTo>
                  <a:lnTo>
                    <a:pt x="29" y="14"/>
                  </a:lnTo>
                  <a:lnTo>
                    <a:pt x="37" y="16"/>
                  </a:lnTo>
                  <a:lnTo>
                    <a:pt x="62" y="20"/>
                  </a:lnTo>
                  <a:lnTo>
                    <a:pt x="83" y="18"/>
                  </a:lnTo>
                  <a:lnTo>
                    <a:pt x="105" y="11"/>
                  </a:lnTo>
                  <a:lnTo>
                    <a:pt x="126" y="0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2690"/>
            <p:cNvSpPr>
              <a:spLocks noEditPoints="1"/>
            </p:cNvSpPr>
            <p:nvPr/>
          </p:nvSpPr>
          <p:spPr bwMode="auto">
            <a:xfrm>
              <a:off x="869" y="2420"/>
              <a:ext cx="100" cy="61"/>
            </a:xfrm>
            <a:custGeom>
              <a:avLst/>
              <a:gdLst>
                <a:gd name="T0" fmla="*/ 98 w 100"/>
                <a:gd name="T1" fmla="*/ 13 h 61"/>
                <a:gd name="T2" fmla="*/ 87 w 100"/>
                <a:gd name="T3" fmla="*/ 13 h 61"/>
                <a:gd name="T4" fmla="*/ 93 w 100"/>
                <a:gd name="T5" fmla="*/ 17 h 61"/>
                <a:gd name="T6" fmla="*/ 97 w 100"/>
                <a:gd name="T7" fmla="*/ 20 h 61"/>
                <a:gd name="T8" fmla="*/ 98 w 100"/>
                <a:gd name="T9" fmla="*/ 25 h 61"/>
                <a:gd name="T10" fmla="*/ 100 w 100"/>
                <a:gd name="T11" fmla="*/ 32 h 61"/>
                <a:gd name="T12" fmla="*/ 100 w 100"/>
                <a:gd name="T13" fmla="*/ 37 h 61"/>
                <a:gd name="T14" fmla="*/ 97 w 100"/>
                <a:gd name="T15" fmla="*/ 42 h 61"/>
                <a:gd name="T16" fmla="*/ 95 w 100"/>
                <a:gd name="T17" fmla="*/ 47 h 61"/>
                <a:gd name="T18" fmla="*/ 91 w 100"/>
                <a:gd name="T19" fmla="*/ 51 h 61"/>
                <a:gd name="T20" fmla="*/ 87 w 100"/>
                <a:gd name="T21" fmla="*/ 54 h 61"/>
                <a:gd name="T22" fmla="*/ 82 w 100"/>
                <a:gd name="T23" fmla="*/ 58 h 61"/>
                <a:gd name="T24" fmla="*/ 76 w 100"/>
                <a:gd name="T25" fmla="*/ 59 h 61"/>
                <a:gd name="T26" fmla="*/ 70 w 100"/>
                <a:gd name="T27" fmla="*/ 60 h 61"/>
                <a:gd name="T28" fmla="*/ 62 w 100"/>
                <a:gd name="T29" fmla="*/ 61 h 61"/>
                <a:gd name="T30" fmla="*/ 56 w 100"/>
                <a:gd name="T31" fmla="*/ 60 h 61"/>
                <a:gd name="T32" fmla="*/ 50 w 100"/>
                <a:gd name="T33" fmla="*/ 60 h 61"/>
                <a:gd name="T34" fmla="*/ 44 w 100"/>
                <a:gd name="T35" fmla="*/ 58 h 61"/>
                <a:gd name="T36" fmla="*/ 39 w 100"/>
                <a:gd name="T37" fmla="*/ 55 h 61"/>
                <a:gd name="T38" fmla="*/ 34 w 100"/>
                <a:gd name="T39" fmla="*/ 51 h 61"/>
                <a:gd name="T40" fmla="*/ 30 w 100"/>
                <a:gd name="T41" fmla="*/ 48 h 61"/>
                <a:gd name="T42" fmla="*/ 27 w 100"/>
                <a:gd name="T43" fmla="*/ 43 h 61"/>
                <a:gd name="T44" fmla="*/ 26 w 100"/>
                <a:gd name="T45" fmla="*/ 38 h 61"/>
                <a:gd name="T46" fmla="*/ 25 w 100"/>
                <a:gd name="T47" fmla="*/ 32 h 61"/>
                <a:gd name="T48" fmla="*/ 26 w 100"/>
                <a:gd name="T49" fmla="*/ 25 h 61"/>
                <a:gd name="T50" fmla="*/ 29 w 100"/>
                <a:gd name="T51" fmla="*/ 20 h 61"/>
                <a:gd name="T52" fmla="*/ 32 w 100"/>
                <a:gd name="T53" fmla="*/ 17 h 61"/>
                <a:gd name="T54" fmla="*/ 36 w 100"/>
                <a:gd name="T55" fmla="*/ 13 h 61"/>
                <a:gd name="T56" fmla="*/ 0 w 100"/>
                <a:gd name="T57" fmla="*/ 13 h 61"/>
                <a:gd name="T58" fmla="*/ 0 w 100"/>
                <a:gd name="T59" fmla="*/ 0 h 61"/>
                <a:gd name="T60" fmla="*/ 98 w 100"/>
                <a:gd name="T61" fmla="*/ 0 h 61"/>
                <a:gd name="T62" fmla="*/ 98 w 100"/>
                <a:gd name="T63" fmla="*/ 13 h 61"/>
                <a:gd name="T64" fmla="*/ 62 w 100"/>
                <a:gd name="T65" fmla="*/ 48 h 61"/>
                <a:gd name="T66" fmla="*/ 69 w 100"/>
                <a:gd name="T67" fmla="*/ 48 h 61"/>
                <a:gd name="T68" fmla="*/ 74 w 100"/>
                <a:gd name="T69" fmla="*/ 47 h 61"/>
                <a:gd name="T70" fmla="*/ 79 w 100"/>
                <a:gd name="T71" fmla="*/ 45 h 61"/>
                <a:gd name="T72" fmla="*/ 82 w 100"/>
                <a:gd name="T73" fmla="*/ 43 h 61"/>
                <a:gd name="T74" fmla="*/ 86 w 100"/>
                <a:gd name="T75" fmla="*/ 39 h 61"/>
                <a:gd name="T76" fmla="*/ 87 w 100"/>
                <a:gd name="T77" fmla="*/ 35 h 61"/>
                <a:gd name="T78" fmla="*/ 88 w 100"/>
                <a:gd name="T79" fmla="*/ 30 h 61"/>
                <a:gd name="T80" fmla="*/ 87 w 100"/>
                <a:gd name="T81" fmla="*/ 25 h 61"/>
                <a:gd name="T82" fmla="*/ 86 w 100"/>
                <a:gd name="T83" fmla="*/ 22 h 61"/>
                <a:gd name="T84" fmla="*/ 82 w 100"/>
                <a:gd name="T85" fmla="*/ 18 h 61"/>
                <a:gd name="T86" fmla="*/ 79 w 100"/>
                <a:gd name="T87" fmla="*/ 15 h 61"/>
                <a:gd name="T88" fmla="*/ 75 w 100"/>
                <a:gd name="T89" fmla="*/ 14 h 61"/>
                <a:gd name="T90" fmla="*/ 70 w 100"/>
                <a:gd name="T91" fmla="*/ 13 h 61"/>
                <a:gd name="T92" fmla="*/ 64 w 100"/>
                <a:gd name="T93" fmla="*/ 13 h 61"/>
                <a:gd name="T94" fmla="*/ 51 w 100"/>
                <a:gd name="T95" fmla="*/ 14 h 61"/>
                <a:gd name="T96" fmla="*/ 44 w 100"/>
                <a:gd name="T97" fmla="*/ 18 h 61"/>
                <a:gd name="T98" fmla="*/ 40 w 100"/>
                <a:gd name="T99" fmla="*/ 22 h 61"/>
                <a:gd name="T100" fmla="*/ 37 w 100"/>
                <a:gd name="T101" fmla="*/ 27 h 61"/>
                <a:gd name="T102" fmla="*/ 37 w 100"/>
                <a:gd name="T103" fmla="*/ 30 h 61"/>
                <a:gd name="T104" fmla="*/ 37 w 100"/>
                <a:gd name="T105" fmla="*/ 35 h 61"/>
                <a:gd name="T106" fmla="*/ 40 w 100"/>
                <a:gd name="T107" fmla="*/ 40 h 61"/>
                <a:gd name="T108" fmla="*/ 44 w 100"/>
                <a:gd name="T109" fmla="*/ 43 h 61"/>
                <a:gd name="T110" fmla="*/ 46 w 100"/>
                <a:gd name="T111" fmla="*/ 45 h 61"/>
                <a:gd name="T112" fmla="*/ 51 w 100"/>
                <a:gd name="T113" fmla="*/ 47 h 61"/>
                <a:gd name="T114" fmla="*/ 56 w 100"/>
                <a:gd name="T115" fmla="*/ 48 h 61"/>
                <a:gd name="T116" fmla="*/ 62 w 100"/>
                <a:gd name="T117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61">
                  <a:moveTo>
                    <a:pt x="98" y="13"/>
                  </a:moveTo>
                  <a:lnTo>
                    <a:pt x="87" y="13"/>
                  </a:lnTo>
                  <a:lnTo>
                    <a:pt x="93" y="17"/>
                  </a:lnTo>
                  <a:lnTo>
                    <a:pt x="97" y="20"/>
                  </a:lnTo>
                  <a:lnTo>
                    <a:pt x="98" y="25"/>
                  </a:lnTo>
                  <a:lnTo>
                    <a:pt x="100" y="32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1" y="51"/>
                  </a:lnTo>
                  <a:lnTo>
                    <a:pt x="87" y="54"/>
                  </a:lnTo>
                  <a:lnTo>
                    <a:pt x="82" y="58"/>
                  </a:lnTo>
                  <a:lnTo>
                    <a:pt x="76" y="59"/>
                  </a:lnTo>
                  <a:lnTo>
                    <a:pt x="70" y="60"/>
                  </a:lnTo>
                  <a:lnTo>
                    <a:pt x="62" y="61"/>
                  </a:lnTo>
                  <a:lnTo>
                    <a:pt x="56" y="60"/>
                  </a:lnTo>
                  <a:lnTo>
                    <a:pt x="50" y="60"/>
                  </a:lnTo>
                  <a:lnTo>
                    <a:pt x="44" y="58"/>
                  </a:lnTo>
                  <a:lnTo>
                    <a:pt x="39" y="55"/>
                  </a:lnTo>
                  <a:lnTo>
                    <a:pt x="34" y="51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6" y="38"/>
                  </a:lnTo>
                  <a:lnTo>
                    <a:pt x="25" y="32"/>
                  </a:lnTo>
                  <a:lnTo>
                    <a:pt x="26" y="25"/>
                  </a:lnTo>
                  <a:lnTo>
                    <a:pt x="29" y="20"/>
                  </a:lnTo>
                  <a:lnTo>
                    <a:pt x="32" y="17"/>
                  </a:lnTo>
                  <a:lnTo>
                    <a:pt x="3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3"/>
                  </a:lnTo>
                  <a:close/>
                  <a:moveTo>
                    <a:pt x="62" y="48"/>
                  </a:moveTo>
                  <a:lnTo>
                    <a:pt x="69" y="48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2" y="43"/>
                  </a:lnTo>
                  <a:lnTo>
                    <a:pt x="86" y="39"/>
                  </a:lnTo>
                  <a:lnTo>
                    <a:pt x="87" y="35"/>
                  </a:lnTo>
                  <a:lnTo>
                    <a:pt x="88" y="30"/>
                  </a:lnTo>
                  <a:lnTo>
                    <a:pt x="87" y="25"/>
                  </a:lnTo>
                  <a:lnTo>
                    <a:pt x="86" y="22"/>
                  </a:lnTo>
                  <a:lnTo>
                    <a:pt x="82" y="18"/>
                  </a:lnTo>
                  <a:lnTo>
                    <a:pt x="79" y="15"/>
                  </a:lnTo>
                  <a:lnTo>
                    <a:pt x="75" y="14"/>
                  </a:lnTo>
                  <a:lnTo>
                    <a:pt x="70" y="13"/>
                  </a:lnTo>
                  <a:lnTo>
                    <a:pt x="64" y="13"/>
                  </a:lnTo>
                  <a:lnTo>
                    <a:pt x="51" y="14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37" y="27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40" y="40"/>
                  </a:lnTo>
                  <a:lnTo>
                    <a:pt x="44" y="43"/>
                  </a:lnTo>
                  <a:lnTo>
                    <a:pt x="46" y="45"/>
                  </a:lnTo>
                  <a:lnTo>
                    <a:pt x="51" y="47"/>
                  </a:lnTo>
                  <a:lnTo>
                    <a:pt x="56" y="48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2691"/>
            <p:cNvSpPr>
              <a:spLocks/>
            </p:cNvSpPr>
            <p:nvPr/>
          </p:nvSpPr>
          <p:spPr bwMode="auto">
            <a:xfrm>
              <a:off x="869" y="2326"/>
              <a:ext cx="98" cy="72"/>
            </a:xfrm>
            <a:custGeom>
              <a:avLst/>
              <a:gdLst>
                <a:gd name="T0" fmla="*/ 98 w 98"/>
                <a:gd name="T1" fmla="*/ 72 h 72"/>
                <a:gd name="T2" fmla="*/ 0 w 98"/>
                <a:gd name="T3" fmla="*/ 72 h 72"/>
                <a:gd name="T4" fmla="*/ 0 w 98"/>
                <a:gd name="T5" fmla="*/ 2 h 72"/>
                <a:gd name="T6" fmla="*/ 11 w 98"/>
                <a:gd name="T7" fmla="*/ 2 h 72"/>
                <a:gd name="T8" fmla="*/ 11 w 98"/>
                <a:gd name="T9" fmla="*/ 60 h 72"/>
                <a:gd name="T10" fmla="*/ 41 w 98"/>
                <a:gd name="T11" fmla="*/ 60 h 72"/>
                <a:gd name="T12" fmla="*/ 41 w 98"/>
                <a:gd name="T13" fmla="*/ 7 h 72"/>
                <a:gd name="T14" fmla="*/ 52 w 98"/>
                <a:gd name="T15" fmla="*/ 7 h 72"/>
                <a:gd name="T16" fmla="*/ 52 w 98"/>
                <a:gd name="T17" fmla="*/ 60 h 72"/>
                <a:gd name="T18" fmla="*/ 87 w 98"/>
                <a:gd name="T19" fmla="*/ 60 h 72"/>
                <a:gd name="T20" fmla="*/ 87 w 98"/>
                <a:gd name="T21" fmla="*/ 0 h 72"/>
                <a:gd name="T22" fmla="*/ 98 w 98"/>
                <a:gd name="T23" fmla="*/ 0 h 72"/>
                <a:gd name="T24" fmla="*/ 98 w 98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2">
                  <a:moveTo>
                    <a:pt x="98" y="72"/>
                  </a:moveTo>
                  <a:lnTo>
                    <a:pt x="0" y="72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60"/>
                  </a:lnTo>
                  <a:lnTo>
                    <a:pt x="41" y="60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52" y="60"/>
                  </a:lnTo>
                  <a:lnTo>
                    <a:pt x="87" y="60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9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2692"/>
            <p:cNvSpPr>
              <a:spLocks noEditPoints="1"/>
            </p:cNvSpPr>
            <p:nvPr/>
          </p:nvSpPr>
          <p:spPr bwMode="auto">
            <a:xfrm>
              <a:off x="950" y="2262"/>
              <a:ext cx="80" cy="50"/>
            </a:xfrm>
            <a:custGeom>
              <a:avLst/>
              <a:gdLst>
                <a:gd name="T0" fmla="*/ 80 w 80"/>
                <a:gd name="T1" fmla="*/ 50 h 50"/>
                <a:gd name="T2" fmla="*/ 1 w 80"/>
                <a:gd name="T3" fmla="*/ 50 h 50"/>
                <a:gd name="T4" fmla="*/ 1 w 80"/>
                <a:gd name="T5" fmla="*/ 39 h 50"/>
                <a:gd name="T6" fmla="*/ 10 w 80"/>
                <a:gd name="T7" fmla="*/ 39 h 50"/>
                <a:gd name="T8" fmla="*/ 6 w 80"/>
                <a:gd name="T9" fmla="*/ 36 h 50"/>
                <a:gd name="T10" fmla="*/ 2 w 80"/>
                <a:gd name="T11" fmla="*/ 33 h 50"/>
                <a:gd name="T12" fmla="*/ 1 w 80"/>
                <a:gd name="T13" fmla="*/ 29 h 50"/>
                <a:gd name="T14" fmla="*/ 0 w 80"/>
                <a:gd name="T15" fmla="*/ 24 h 50"/>
                <a:gd name="T16" fmla="*/ 0 w 80"/>
                <a:gd name="T17" fmla="*/ 19 h 50"/>
                <a:gd name="T18" fmla="*/ 1 w 80"/>
                <a:gd name="T19" fmla="*/ 15 h 50"/>
                <a:gd name="T20" fmla="*/ 4 w 80"/>
                <a:gd name="T21" fmla="*/ 12 h 50"/>
                <a:gd name="T22" fmla="*/ 6 w 80"/>
                <a:gd name="T23" fmla="*/ 8 h 50"/>
                <a:gd name="T24" fmla="*/ 10 w 80"/>
                <a:gd name="T25" fmla="*/ 5 h 50"/>
                <a:gd name="T26" fmla="*/ 15 w 80"/>
                <a:gd name="T27" fmla="*/ 3 h 50"/>
                <a:gd name="T28" fmla="*/ 21 w 80"/>
                <a:gd name="T29" fmla="*/ 2 h 50"/>
                <a:gd name="T30" fmla="*/ 30 w 80"/>
                <a:gd name="T31" fmla="*/ 0 h 50"/>
                <a:gd name="T32" fmla="*/ 37 w 80"/>
                <a:gd name="T33" fmla="*/ 2 h 50"/>
                <a:gd name="T34" fmla="*/ 45 w 80"/>
                <a:gd name="T35" fmla="*/ 4 h 50"/>
                <a:gd name="T36" fmla="*/ 50 w 80"/>
                <a:gd name="T37" fmla="*/ 7 h 50"/>
                <a:gd name="T38" fmla="*/ 54 w 80"/>
                <a:gd name="T39" fmla="*/ 9 h 50"/>
                <a:gd name="T40" fmla="*/ 56 w 80"/>
                <a:gd name="T41" fmla="*/ 13 h 50"/>
                <a:gd name="T42" fmla="*/ 59 w 80"/>
                <a:gd name="T43" fmla="*/ 19 h 50"/>
                <a:gd name="T44" fmla="*/ 60 w 80"/>
                <a:gd name="T45" fmla="*/ 25 h 50"/>
                <a:gd name="T46" fmla="*/ 59 w 80"/>
                <a:gd name="T47" fmla="*/ 29 h 50"/>
                <a:gd name="T48" fmla="*/ 57 w 80"/>
                <a:gd name="T49" fmla="*/ 33 h 50"/>
                <a:gd name="T50" fmla="*/ 55 w 80"/>
                <a:gd name="T51" fmla="*/ 36 h 50"/>
                <a:gd name="T52" fmla="*/ 51 w 80"/>
                <a:gd name="T53" fmla="*/ 39 h 50"/>
                <a:gd name="T54" fmla="*/ 80 w 80"/>
                <a:gd name="T55" fmla="*/ 39 h 50"/>
                <a:gd name="T56" fmla="*/ 80 w 80"/>
                <a:gd name="T57" fmla="*/ 50 h 50"/>
                <a:gd name="T58" fmla="*/ 30 w 80"/>
                <a:gd name="T59" fmla="*/ 39 h 50"/>
                <a:gd name="T60" fmla="*/ 36 w 80"/>
                <a:gd name="T61" fmla="*/ 39 h 50"/>
                <a:gd name="T62" fmla="*/ 41 w 80"/>
                <a:gd name="T63" fmla="*/ 38 h 50"/>
                <a:gd name="T64" fmla="*/ 46 w 80"/>
                <a:gd name="T65" fmla="*/ 35 h 50"/>
                <a:gd name="T66" fmla="*/ 49 w 80"/>
                <a:gd name="T67" fmla="*/ 33 h 50"/>
                <a:gd name="T68" fmla="*/ 50 w 80"/>
                <a:gd name="T69" fmla="*/ 29 h 50"/>
                <a:gd name="T70" fmla="*/ 50 w 80"/>
                <a:gd name="T71" fmla="*/ 25 h 50"/>
                <a:gd name="T72" fmla="*/ 50 w 80"/>
                <a:gd name="T73" fmla="*/ 21 h 50"/>
                <a:gd name="T74" fmla="*/ 49 w 80"/>
                <a:gd name="T75" fmla="*/ 18 h 50"/>
                <a:gd name="T76" fmla="*/ 45 w 80"/>
                <a:gd name="T77" fmla="*/ 15 h 50"/>
                <a:gd name="T78" fmla="*/ 41 w 80"/>
                <a:gd name="T79" fmla="*/ 13 h 50"/>
                <a:gd name="T80" fmla="*/ 36 w 80"/>
                <a:gd name="T81" fmla="*/ 12 h 50"/>
                <a:gd name="T82" fmla="*/ 30 w 80"/>
                <a:gd name="T83" fmla="*/ 10 h 50"/>
                <a:gd name="T84" fmla="*/ 24 w 80"/>
                <a:gd name="T85" fmla="*/ 12 h 50"/>
                <a:gd name="T86" fmla="*/ 19 w 80"/>
                <a:gd name="T87" fmla="*/ 13 h 50"/>
                <a:gd name="T88" fmla="*/ 15 w 80"/>
                <a:gd name="T89" fmla="*/ 15 h 50"/>
                <a:gd name="T90" fmla="*/ 11 w 80"/>
                <a:gd name="T91" fmla="*/ 18 h 50"/>
                <a:gd name="T92" fmla="*/ 10 w 80"/>
                <a:gd name="T93" fmla="*/ 21 h 50"/>
                <a:gd name="T94" fmla="*/ 9 w 80"/>
                <a:gd name="T95" fmla="*/ 25 h 50"/>
                <a:gd name="T96" fmla="*/ 10 w 80"/>
                <a:gd name="T97" fmla="*/ 29 h 50"/>
                <a:gd name="T98" fmla="*/ 11 w 80"/>
                <a:gd name="T99" fmla="*/ 31 h 50"/>
                <a:gd name="T100" fmla="*/ 15 w 80"/>
                <a:gd name="T101" fmla="*/ 35 h 50"/>
                <a:gd name="T102" fmla="*/ 19 w 80"/>
                <a:gd name="T103" fmla="*/ 38 h 50"/>
                <a:gd name="T104" fmla="*/ 24 w 80"/>
                <a:gd name="T105" fmla="*/ 39 h 50"/>
                <a:gd name="T106" fmla="*/ 30 w 80"/>
                <a:gd name="T107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50">
                  <a:moveTo>
                    <a:pt x="80" y="50"/>
                  </a:moveTo>
                  <a:lnTo>
                    <a:pt x="1" y="50"/>
                  </a:lnTo>
                  <a:lnTo>
                    <a:pt x="1" y="39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2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5" y="4"/>
                  </a:lnTo>
                  <a:lnTo>
                    <a:pt x="50" y="7"/>
                  </a:lnTo>
                  <a:lnTo>
                    <a:pt x="54" y="9"/>
                  </a:lnTo>
                  <a:lnTo>
                    <a:pt x="56" y="13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59" y="29"/>
                  </a:lnTo>
                  <a:lnTo>
                    <a:pt x="57" y="33"/>
                  </a:lnTo>
                  <a:lnTo>
                    <a:pt x="55" y="36"/>
                  </a:lnTo>
                  <a:lnTo>
                    <a:pt x="51" y="39"/>
                  </a:lnTo>
                  <a:lnTo>
                    <a:pt x="80" y="39"/>
                  </a:lnTo>
                  <a:lnTo>
                    <a:pt x="80" y="50"/>
                  </a:lnTo>
                  <a:close/>
                  <a:moveTo>
                    <a:pt x="30" y="39"/>
                  </a:moveTo>
                  <a:lnTo>
                    <a:pt x="36" y="39"/>
                  </a:lnTo>
                  <a:lnTo>
                    <a:pt x="41" y="38"/>
                  </a:lnTo>
                  <a:lnTo>
                    <a:pt x="46" y="35"/>
                  </a:lnTo>
                  <a:lnTo>
                    <a:pt x="49" y="33"/>
                  </a:lnTo>
                  <a:lnTo>
                    <a:pt x="50" y="29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49" y="18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24" y="12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9" y="25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5" y="35"/>
                  </a:lnTo>
                  <a:lnTo>
                    <a:pt x="19" y="38"/>
                  </a:lnTo>
                  <a:lnTo>
                    <a:pt x="24" y="39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2693"/>
            <p:cNvSpPr>
              <a:spLocks/>
            </p:cNvSpPr>
            <p:nvPr/>
          </p:nvSpPr>
          <p:spPr bwMode="auto">
            <a:xfrm>
              <a:off x="979" y="2226"/>
              <a:ext cx="62" cy="23"/>
            </a:xfrm>
            <a:custGeom>
              <a:avLst/>
              <a:gdLst>
                <a:gd name="T0" fmla="*/ 62 w 62"/>
                <a:gd name="T1" fmla="*/ 0 h 23"/>
                <a:gd name="T2" fmla="*/ 62 w 62"/>
                <a:gd name="T3" fmla="*/ 9 h 23"/>
                <a:gd name="T4" fmla="*/ 13 w 62"/>
                <a:gd name="T5" fmla="*/ 9 h 23"/>
                <a:gd name="T6" fmla="*/ 16 w 62"/>
                <a:gd name="T7" fmla="*/ 11 h 23"/>
                <a:gd name="T8" fmla="*/ 18 w 62"/>
                <a:gd name="T9" fmla="*/ 15 h 23"/>
                <a:gd name="T10" fmla="*/ 21 w 62"/>
                <a:gd name="T11" fmla="*/ 19 h 23"/>
                <a:gd name="T12" fmla="*/ 22 w 62"/>
                <a:gd name="T13" fmla="*/ 23 h 23"/>
                <a:gd name="T14" fmla="*/ 15 w 62"/>
                <a:gd name="T15" fmla="*/ 23 h 23"/>
                <a:gd name="T16" fmla="*/ 12 w 62"/>
                <a:gd name="T17" fmla="*/ 18 h 23"/>
                <a:gd name="T18" fmla="*/ 7 w 62"/>
                <a:gd name="T19" fmla="*/ 11 h 23"/>
                <a:gd name="T20" fmla="*/ 3 w 62"/>
                <a:gd name="T21" fmla="*/ 8 h 23"/>
                <a:gd name="T22" fmla="*/ 0 w 62"/>
                <a:gd name="T23" fmla="*/ 5 h 23"/>
                <a:gd name="T24" fmla="*/ 0 w 62"/>
                <a:gd name="T25" fmla="*/ 0 h 23"/>
                <a:gd name="T26" fmla="*/ 62 w 62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3">
                  <a:moveTo>
                    <a:pt x="62" y="0"/>
                  </a:moveTo>
                  <a:lnTo>
                    <a:pt x="62" y="9"/>
                  </a:lnTo>
                  <a:lnTo>
                    <a:pt x="13" y="9"/>
                  </a:lnTo>
                  <a:lnTo>
                    <a:pt x="16" y="11"/>
                  </a:lnTo>
                  <a:lnTo>
                    <a:pt x="18" y="15"/>
                  </a:lnTo>
                  <a:lnTo>
                    <a:pt x="21" y="19"/>
                  </a:lnTo>
                  <a:lnTo>
                    <a:pt x="22" y="23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2694"/>
            <p:cNvSpPr>
              <a:spLocks noEditPoints="1"/>
            </p:cNvSpPr>
            <p:nvPr/>
          </p:nvSpPr>
          <p:spPr bwMode="auto">
            <a:xfrm>
              <a:off x="869" y="2144"/>
              <a:ext cx="100" cy="61"/>
            </a:xfrm>
            <a:custGeom>
              <a:avLst/>
              <a:gdLst>
                <a:gd name="T0" fmla="*/ 98 w 100"/>
                <a:gd name="T1" fmla="*/ 12 h 61"/>
                <a:gd name="T2" fmla="*/ 87 w 100"/>
                <a:gd name="T3" fmla="*/ 12 h 61"/>
                <a:gd name="T4" fmla="*/ 93 w 100"/>
                <a:gd name="T5" fmla="*/ 16 h 61"/>
                <a:gd name="T6" fmla="*/ 97 w 100"/>
                <a:gd name="T7" fmla="*/ 21 h 61"/>
                <a:gd name="T8" fmla="*/ 98 w 100"/>
                <a:gd name="T9" fmla="*/ 26 h 61"/>
                <a:gd name="T10" fmla="*/ 100 w 100"/>
                <a:gd name="T11" fmla="*/ 32 h 61"/>
                <a:gd name="T12" fmla="*/ 100 w 100"/>
                <a:gd name="T13" fmla="*/ 37 h 61"/>
                <a:gd name="T14" fmla="*/ 97 w 100"/>
                <a:gd name="T15" fmla="*/ 42 h 61"/>
                <a:gd name="T16" fmla="*/ 95 w 100"/>
                <a:gd name="T17" fmla="*/ 47 h 61"/>
                <a:gd name="T18" fmla="*/ 91 w 100"/>
                <a:gd name="T19" fmla="*/ 51 h 61"/>
                <a:gd name="T20" fmla="*/ 87 w 100"/>
                <a:gd name="T21" fmla="*/ 55 h 61"/>
                <a:gd name="T22" fmla="*/ 82 w 100"/>
                <a:gd name="T23" fmla="*/ 57 h 61"/>
                <a:gd name="T24" fmla="*/ 76 w 100"/>
                <a:gd name="T25" fmla="*/ 60 h 61"/>
                <a:gd name="T26" fmla="*/ 70 w 100"/>
                <a:gd name="T27" fmla="*/ 61 h 61"/>
                <a:gd name="T28" fmla="*/ 62 w 100"/>
                <a:gd name="T29" fmla="*/ 61 h 61"/>
                <a:gd name="T30" fmla="*/ 56 w 100"/>
                <a:gd name="T31" fmla="*/ 61 h 61"/>
                <a:gd name="T32" fmla="*/ 50 w 100"/>
                <a:gd name="T33" fmla="*/ 60 h 61"/>
                <a:gd name="T34" fmla="*/ 44 w 100"/>
                <a:gd name="T35" fmla="*/ 57 h 61"/>
                <a:gd name="T36" fmla="*/ 39 w 100"/>
                <a:gd name="T37" fmla="*/ 55 h 61"/>
                <a:gd name="T38" fmla="*/ 34 w 100"/>
                <a:gd name="T39" fmla="*/ 52 h 61"/>
                <a:gd name="T40" fmla="*/ 30 w 100"/>
                <a:gd name="T41" fmla="*/ 47 h 61"/>
                <a:gd name="T42" fmla="*/ 27 w 100"/>
                <a:gd name="T43" fmla="*/ 42 h 61"/>
                <a:gd name="T44" fmla="*/ 26 w 100"/>
                <a:gd name="T45" fmla="*/ 37 h 61"/>
                <a:gd name="T46" fmla="*/ 25 w 100"/>
                <a:gd name="T47" fmla="*/ 32 h 61"/>
                <a:gd name="T48" fmla="*/ 26 w 100"/>
                <a:gd name="T49" fmla="*/ 26 h 61"/>
                <a:gd name="T50" fmla="*/ 29 w 100"/>
                <a:gd name="T51" fmla="*/ 21 h 61"/>
                <a:gd name="T52" fmla="*/ 32 w 100"/>
                <a:gd name="T53" fmla="*/ 16 h 61"/>
                <a:gd name="T54" fmla="*/ 36 w 100"/>
                <a:gd name="T55" fmla="*/ 12 h 61"/>
                <a:gd name="T56" fmla="*/ 0 w 100"/>
                <a:gd name="T57" fmla="*/ 12 h 61"/>
                <a:gd name="T58" fmla="*/ 0 w 100"/>
                <a:gd name="T59" fmla="*/ 0 h 61"/>
                <a:gd name="T60" fmla="*/ 98 w 100"/>
                <a:gd name="T61" fmla="*/ 0 h 61"/>
                <a:gd name="T62" fmla="*/ 98 w 100"/>
                <a:gd name="T63" fmla="*/ 12 h 61"/>
                <a:gd name="T64" fmla="*/ 62 w 100"/>
                <a:gd name="T65" fmla="*/ 49 h 61"/>
                <a:gd name="T66" fmla="*/ 69 w 100"/>
                <a:gd name="T67" fmla="*/ 49 h 61"/>
                <a:gd name="T68" fmla="*/ 74 w 100"/>
                <a:gd name="T69" fmla="*/ 47 h 61"/>
                <a:gd name="T70" fmla="*/ 79 w 100"/>
                <a:gd name="T71" fmla="*/ 46 h 61"/>
                <a:gd name="T72" fmla="*/ 82 w 100"/>
                <a:gd name="T73" fmla="*/ 44 h 61"/>
                <a:gd name="T74" fmla="*/ 86 w 100"/>
                <a:gd name="T75" fmla="*/ 40 h 61"/>
                <a:gd name="T76" fmla="*/ 87 w 100"/>
                <a:gd name="T77" fmla="*/ 35 h 61"/>
                <a:gd name="T78" fmla="*/ 88 w 100"/>
                <a:gd name="T79" fmla="*/ 30 h 61"/>
                <a:gd name="T80" fmla="*/ 87 w 100"/>
                <a:gd name="T81" fmla="*/ 26 h 61"/>
                <a:gd name="T82" fmla="*/ 86 w 100"/>
                <a:gd name="T83" fmla="*/ 21 h 61"/>
                <a:gd name="T84" fmla="*/ 82 w 100"/>
                <a:gd name="T85" fmla="*/ 17 h 61"/>
                <a:gd name="T86" fmla="*/ 79 w 100"/>
                <a:gd name="T87" fmla="*/ 16 h 61"/>
                <a:gd name="T88" fmla="*/ 75 w 100"/>
                <a:gd name="T89" fmla="*/ 14 h 61"/>
                <a:gd name="T90" fmla="*/ 70 w 100"/>
                <a:gd name="T91" fmla="*/ 14 h 61"/>
                <a:gd name="T92" fmla="*/ 64 w 100"/>
                <a:gd name="T93" fmla="*/ 12 h 61"/>
                <a:gd name="T94" fmla="*/ 51 w 100"/>
                <a:gd name="T95" fmla="*/ 14 h 61"/>
                <a:gd name="T96" fmla="*/ 44 w 100"/>
                <a:gd name="T97" fmla="*/ 19 h 61"/>
                <a:gd name="T98" fmla="*/ 40 w 100"/>
                <a:gd name="T99" fmla="*/ 22 h 61"/>
                <a:gd name="T100" fmla="*/ 37 w 100"/>
                <a:gd name="T101" fmla="*/ 26 h 61"/>
                <a:gd name="T102" fmla="*/ 37 w 100"/>
                <a:gd name="T103" fmla="*/ 31 h 61"/>
                <a:gd name="T104" fmla="*/ 37 w 100"/>
                <a:gd name="T105" fmla="*/ 36 h 61"/>
                <a:gd name="T106" fmla="*/ 40 w 100"/>
                <a:gd name="T107" fmla="*/ 40 h 61"/>
                <a:gd name="T108" fmla="*/ 44 w 100"/>
                <a:gd name="T109" fmla="*/ 44 h 61"/>
                <a:gd name="T110" fmla="*/ 46 w 100"/>
                <a:gd name="T111" fmla="*/ 46 h 61"/>
                <a:gd name="T112" fmla="*/ 51 w 100"/>
                <a:gd name="T113" fmla="*/ 47 h 61"/>
                <a:gd name="T114" fmla="*/ 56 w 100"/>
                <a:gd name="T115" fmla="*/ 49 h 61"/>
                <a:gd name="T116" fmla="*/ 62 w 100"/>
                <a:gd name="T11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61">
                  <a:moveTo>
                    <a:pt x="98" y="12"/>
                  </a:moveTo>
                  <a:lnTo>
                    <a:pt x="87" y="12"/>
                  </a:lnTo>
                  <a:lnTo>
                    <a:pt x="93" y="16"/>
                  </a:lnTo>
                  <a:lnTo>
                    <a:pt x="97" y="21"/>
                  </a:lnTo>
                  <a:lnTo>
                    <a:pt x="98" y="26"/>
                  </a:lnTo>
                  <a:lnTo>
                    <a:pt x="100" y="32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1" y="51"/>
                  </a:lnTo>
                  <a:lnTo>
                    <a:pt x="87" y="55"/>
                  </a:lnTo>
                  <a:lnTo>
                    <a:pt x="82" y="57"/>
                  </a:lnTo>
                  <a:lnTo>
                    <a:pt x="76" y="60"/>
                  </a:lnTo>
                  <a:lnTo>
                    <a:pt x="70" y="61"/>
                  </a:lnTo>
                  <a:lnTo>
                    <a:pt x="62" y="61"/>
                  </a:lnTo>
                  <a:lnTo>
                    <a:pt x="56" y="61"/>
                  </a:lnTo>
                  <a:lnTo>
                    <a:pt x="50" y="60"/>
                  </a:lnTo>
                  <a:lnTo>
                    <a:pt x="44" y="57"/>
                  </a:lnTo>
                  <a:lnTo>
                    <a:pt x="39" y="55"/>
                  </a:lnTo>
                  <a:lnTo>
                    <a:pt x="34" y="52"/>
                  </a:lnTo>
                  <a:lnTo>
                    <a:pt x="30" y="47"/>
                  </a:lnTo>
                  <a:lnTo>
                    <a:pt x="27" y="42"/>
                  </a:lnTo>
                  <a:lnTo>
                    <a:pt x="26" y="37"/>
                  </a:lnTo>
                  <a:lnTo>
                    <a:pt x="25" y="32"/>
                  </a:lnTo>
                  <a:lnTo>
                    <a:pt x="26" y="26"/>
                  </a:lnTo>
                  <a:lnTo>
                    <a:pt x="29" y="21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2"/>
                  </a:lnTo>
                  <a:close/>
                  <a:moveTo>
                    <a:pt x="62" y="49"/>
                  </a:moveTo>
                  <a:lnTo>
                    <a:pt x="69" y="49"/>
                  </a:lnTo>
                  <a:lnTo>
                    <a:pt x="74" y="47"/>
                  </a:lnTo>
                  <a:lnTo>
                    <a:pt x="79" y="46"/>
                  </a:lnTo>
                  <a:lnTo>
                    <a:pt x="82" y="44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8" y="30"/>
                  </a:lnTo>
                  <a:lnTo>
                    <a:pt x="87" y="26"/>
                  </a:lnTo>
                  <a:lnTo>
                    <a:pt x="86" y="21"/>
                  </a:lnTo>
                  <a:lnTo>
                    <a:pt x="82" y="17"/>
                  </a:lnTo>
                  <a:lnTo>
                    <a:pt x="79" y="16"/>
                  </a:lnTo>
                  <a:lnTo>
                    <a:pt x="75" y="14"/>
                  </a:lnTo>
                  <a:lnTo>
                    <a:pt x="70" y="14"/>
                  </a:lnTo>
                  <a:lnTo>
                    <a:pt x="64" y="12"/>
                  </a:lnTo>
                  <a:lnTo>
                    <a:pt x="51" y="14"/>
                  </a:lnTo>
                  <a:lnTo>
                    <a:pt x="44" y="19"/>
                  </a:lnTo>
                  <a:lnTo>
                    <a:pt x="40" y="22"/>
                  </a:lnTo>
                  <a:lnTo>
                    <a:pt x="37" y="26"/>
                  </a:lnTo>
                  <a:lnTo>
                    <a:pt x="37" y="31"/>
                  </a:lnTo>
                  <a:lnTo>
                    <a:pt x="37" y="36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51" y="47"/>
                  </a:lnTo>
                  <a:lnTo>
                    <a:pt x="56" y="49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2695"/>
            <p:cNvSpPr>
              <a:spLocks/>
            </p:cNvSpPr>
            <p:nvPr/>
          </p:nvSpPr>
          <p:spPr bwMode="auto">
            <a:xfrm>
              <a:off x="894" y="2067"/>
              <a:ext cx="75" cy="61"/>
            </a:xfrm>
            <a:custGeom>
              <a:avLst/>
              <a:gdLst>
                <a:gd name="T0" fmla="*/ 47 w 75"/>
                <a:gd name="T1" fmla="*/ 12 h 61"/>
                <a:gd name="T2" fmla="*/ 49 w 75"/>
                <a:gd name="T3" fmla="*/ 0 h 61"/>
                <a:gd name="T4" fmla="*/ 55 w 75"/>
                <a:gd name="T5" fmla="*/ 1 h 61"/>
                <a:gd name="T6" fmla="*/ 60 w 75"/>
                <a:gd name="T7" fmla="*/ 4 h 61"/>
                <a:gd name="T8" fmla="*/ 65 w 75"/>
                <a:gd name="T9" fmla="*/ 6 h 61"/>
                <a:gd name="T10" fmla="*/ 68 w 75"/>
                <a:gd name="T11" fmla="*/ 10 h 61"/>
                <a:gd name="T12" fmla="*/ 72 w 75"/>
                <a:gd name="T13" fmla="*/ 16 h 61"/>
                <a:gd name="T14" fmla="*/ 73 w 75"/>
                <a:gd name="T15" fmla="*/ 22 h 61"/>
                <a:gd name="T16" fmla="*/ 75 w 75"/>
                <a:gd name="T17" fmla="*/ 30 h 61"/>
                <a:gd name="T18" fmla="*/ 72 w 75"/>
                <a:gd name="T19" fmla="*/ 42 h 61"/>
                <a:gd name="T20" fmla="*/ 65 w 75"/>
                <a:gd name="T21" fmla="*/ 52 h 61"/>
                <a:gd name="T22" fmla="*/ 54 w 75"/>
                <a:gd name="T23" fmla="*/ 60 h 61"/>
                <a:gd name="T24" fmla="*/ 37 w 75"/>
                <a:gd name="T25" fmla="*/ 61 h 61"/>
                <a:gd name="T26" fmla="*/ 27 w 75"/>
                <a:gd name="T27" fmla="*/ 61 h 61"/>
                <a:gd name="T28" fmla="*/ 17 w 75"/>
                <a:gd name="T29" fmla="*/ 57 h 61"/>
                <a:gd name="T30" fmla="*/ 12 w 75"/>
                <a:gd name="T31" fmla="*/ 55 h 61"/>
                <a:gd name="T32" fmla="*/ 9 w 75"/>
                <a:gd name="T33" fmla="*/ 51 h 61"/>
                <a:gd name="T34" fmla="*/ 5 w 75"/>
                <a:gd name="T35" fmla="*/ 46 h 61"/>
                <a:gd name="T36" fmla="*/ 2 w 75"/>
                <a:gd name="T37" fmla="*/ 41 h 61"/>
                <a:gd name="T38" fmla="*/ 1 w 75"/>
                <a:gd name="T39" fmla="*/ 35 h 61"/>
                <a:gd name="T40" fmla="*/ 0 w 75"/>
                <a:gd name="T41" fmla="*/ 30 h 61"/>
                <a:gd name="T42" fmla="*/ 1 w 75"/>
                <a:gd name="T43" fmla="*/ 22 h 61"/>
                <a:gd name="T44" fmla="*/ 4 w 75"/>
                <a:gd name="T45" fmla="*/ 16 h 61"/>
                <a:gd name="T46" fmla="*/ 6 w 75"/>
                <a:gd name="T47" fmla="*/ 11 h 61"/>
                <a:gd name="T48" fmla="*/ 11 w 75"/>
                <a:gd name="T49" fmla="*/ 6 h 61"/>
                <a:gd name="T50" fmla="*/ 16 w 75"/>
                <a:gd name="T51" fmla="*/ 4 h 61"/>
                <a:gd name="T52" fmla="*/ 24 w 75"/>
                <a:gd name="T53" fmla="*/ 1 h 61"/>
                <a:gd name="T54" fmla="*/ 25 w 75"/>
                <a:gd name="T55" fmla="*/ 15 h 61"/>
                <a:gd name="T56" fmla="*/ 21 w 75"/>
                <a:gd name="T57" fmla="*/ 16 h 61"/>
                <a:gd name="T58" fmla="*/ 17 w 75"/>
                <a:gd name="T59" fmla="*/ 17 h 61"/>
                <a:gd name="T60" fmla="*/ 15 w 75"/>
                <a:gd name="T61" fmla="*/ 20 h 61"/>
                <a:gd name="T62" fmla="*/ 12 w 75"/>
                <a:gd name="T63" fmla="*/ 25 h 61"/>
                <a:gd name="T64" fmla="*/ 12 w 75"/>
                <a:gd name="T65" fmla="*/ 30 h 61"/>
                <a:gd name="T66" fmla="*/ 12 w 75"/>
                <a:gd name="T67" fmla="*/ 35 h 61"/>
                <a:gd name="T68" fmla="*/ 15 w 75"/>
                <a:gd name="T69" fmla="*/ 40 h 61"/>
                <a:gd name="T70" fmla="*/ 19 w 75"/>
                <a:gd name="T71" fmla="*/ 43 h 61"/>
                <a:gd name="T72" fmla="*/ 21 w 75"/>
                <a:gd name="T73" fmla="*/ 46 h 61"/>
                <a:gd name="T74" fmla="*/ 26 w 75"/>
                <a:gd name="T75" fmla="*/ 47 h 61"/>
                <a:gd name="T76" fmla="*/ 31 w 75"/>
                <a:gd name="T77" fmla="*/ 48 h 61"/>
                <a:gd name="T78" fmla="*/ 37 w 75"/>
                <a:gd name="T79" fmla="*/ 48 h 61"/>
                <a:gd name="T80" fmla="*/ 44 w 75"/>
                <a:gd name="T81" fmla="*/ 48 h 61"/>
                <a:gd name="T82" fmla="*/ 50 w 75"/>
                <a:gd name="T83" fmla="*/ 47 h 61"/>
                <a:gd name="T84" fmla="*/ 54 w 75"/>
                <a:gd name="T85" fmla="*/ 46 h 61"/>
                <a:gd name="T86" fmla="*/ 57 w 75"/>
                <a:gd name="T87" fmla="*/ 43 h 61"/>
                <a:gd name="T88" fmla="*/ 61 w 75"/>
                <a:gd name="T89" fmla="*/ 40 h 61"/>
                <a:gd name="T90" fmla="*/ 62 w 75"/>
                <a:gd name="T91" fmla="*/ 35 h 61"/>
                <a:gd name="T92" fmla="*/ 63 w 75"/>
                <a:gd name="T93" fmla="*/ 30 h 61"/>
                <a:gd name="T94" fmla="*/ 63 w 75"/>
                <a:gd name="T95" fmla="*/ 26 h 61"/>
                <a:gd name="T96" fmla="*/ 61 w 75"/>
                <a:gd name="T97" fmla="*/ 22 h 61"/>
                <a:gd name="T98" fmla="*/ 60 w 75"/>
                <a:gd name="T99" fmla="*/ 19 h 61"/>
                <a:gd name="T100" fmla="*/ 56 w 75"/>
                <a:gd name="T101" fmla="*/ 16 h 61"/>
                <a:gd name="T102" fmla="*/ 52 w 75"/>
                <a:gd name="T103" fmla="*/ 14 h 61"/>
                <a:gd name="T104" fmla="*/ 47 w 75"/>
                <a:gd name="T105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61">
                  <a:moveTo>
                    <a:pt x="47" y="12"/>
                  </a:moveTo>
                  <a:lnTo>
                    <a:pt x="49" y="0"/>
                  </a:lnTo>
                  <a:lnTo>
                    <a:pt x="55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3" y="22"/>
                  </a:lnTo>
                  <a:lnTo>
                    <a:pt x="75" y="30"/>
                  </a:lnTo>
                  <a:lnTo>
                    <a:pt x="72" y="42"/>
                  </a:lnTo>
                  <a:lnTo>
                    <a:pt x="65" y="52"/>
                  </a:lnTo>
                  <a:lnTo>
                    <a:pt x="54" y="60"/>
                  </a:lnTo>
                  <a:lnTo>
                    <a:pt x="37" y="61"/>
                  </a:lnTo>
                  <a:lnTo>
                    <a:pt x="27" y="61"/>
                  </a:lnTo>
                  <a:lnTo>
                    <a:pt x="17" y="57"/>
                  </a:lnTo>
                  <a:lnTo>
                    <a:pt x="12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4"/>
                  </a:lnTo>
                  <a:lnTo>
                    <a:pt x="24" y="1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5" y="40"/>
                  </a:lnTo>
                  <a:lnTo>
                    <a:pt x="19" y="43"/>
                  </a:lnTo>
                  <a:lnTo>
                    <a:pt x="21" y="46"/>
                  </a:lnTo>
                  <a:lnTo>
                    <a:pt x="26" y="47"/>
                  </a:lnTo>
                  <a:lnTo>
                    <a:pt x="31" y="48"/>
                  </a:lnTo>
                  <a:lnTo>
                    <a:pt x="37" y="48"/>
                  </a:lnTo>
                  <a:lnTo>
                    <a:pt x="44" y="48"/>
                  </a:lnTo>
                  <a:lnTo>
                    <a:pt x="50" y="47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61" y="40"/>
                  </a:lnTo>
                  <a:lnTo>
                    <a:pt x="62" y="35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1" y="22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2" y="14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2696"/>
            <p:cNvSpPr>
              <a:spLocks noEditPoints="1"/>
            </p:cNvSpPr>
            <p:nvPr/>
          </p:nvSpPr>
          <p:spPr bwMode="auto">
            <a:xfrm>
              <a:off x="894" y="1996"/>
              <a:ext cx="75" cy="63"/>
            </a:xfrm>
            <a:custGeom>
              <a:avLst/>
              <a:gdLst>
                <a:gd name="T0" fmla="*/ 37 w 75"/>
                <a:gd name="T1" fmla="*/ 63 h 63"/>
                <a:gd name="T2" fmla="*/ 26 w 75"/>
                <a:gd name="T3" fmla="*/ 62 h 63"/>
                <a:gd name="T4" fmla="*/ 16 w 75"/>
                <a:gd name="T5" fmla="*/ 60 h 63"/>
                <a:gd name="T6" fmla="*/ 9 w 75"/>
                <a:gd name="T7" fmla="*/ 53 h 63"/>
                <a:gd name="T8" fmla="*/ 2 w 75"/>
                <a:gd name="T9" fmla="*/ 43 h 63"/>
                <a:gd name="T10" fmla="*/ 0 w 75"/>
                <a:gd name="T11" fmla="*/ 32 h 63"/>
                <a:gd name="T12" fmla="*/ 2 w 75"/>
                <a:gd name="T13" fmla="*/ 19 h 63"/>
                <a:gd name="T14" fmla="*/ 10 w 75"/>
                <a:gd name="T15" fmla="*/ 9 h 63"/>
                <a:gd name="T16" fmla="*/ 21 w 75"/>
                <a:gd name="T17" fmla="*/ 2 h 63"/>
                <a:gd name="T18" fmla="*/ 36 w 75"/>
                <a:gd name="T19" fmla="*/ 0 h 63"/>
                <a:gd name="T20" fmla="*/ 49 w 75"/>
                <a:gd name="T21" fmla="*/ 1 h 63"/>
                <a:gd name="T22" fmla="*/ 58 w 75"/>
                <a:gd name="T23" fmla="*/ 4 h 63"/>
                <a:gd name="T24" fmla="*/ 63 w 75"/>
                <a:gd name="T25" fmla="*/ 6 h 63"/>
                <a:gd name="T26" fmla="*/ 67 w 75"/>
                <a:gd name="T27" fmla="*/ 11 h 63"/>
                <a:gd name="T28" fmla="*/ 71 w 75"/>
                <a:gd name="T29" fmla="*/ 15 h 63"/>
                <a:gd name="T30" fmla="*/ 72 w 75"/>
                <a:gd name="T31" fmla="*/ 20 h 63"/>
                <a:gd name="T32" fmla="*/ 75 w 75"/>
                <a:gd name="T33" fmla="*/ 26 h 63"/>
                <a:gd name="T34" fmla="*/ 75 w 75"/>
                <a:gd name="T35" fmla="*/ 32 h 63"/>
                <a:gd name="T36" fmla="*/ 72 w 75"/>
                <a:gd name="T37" fmla="*/ 45 h 63"/>
                <a:gd name="T38" fmla="*/ 65 w 75"/>
                <a:gd name="T39" fmla="*/ 55 h 63"/>
                <a:gd name="T40" fmla="*/ 54 w 75"/>
                <a:gd name="T41" fmla="*/ 62 h 63"/>
                <a:gd name="T42" fmla="*/ 37 w 75"/>
                <a:gd name="T43" fmla="*/ 63 h 63"/>
                <a:gd name="T44" fmla="*/ 37 w 75"/>
                <a:gd name="T45" fmla="*/ 51 h 63"/>
                <a:gd name="T46" fmla="*/ 44 w 75"/>
                <a:gd name="T47" fmla="*/ 51 h 63"/>
                <a:gd name="T48" fmla="*/ 49 w 75"/>
                <a:gd name="T49" fmla="*/ 50 h 63"/>
                <a:gd name="T50" fmla="*/ 54 w 75"/>
                <a:gd name="T51" fmla="*/ 48 h 63"/>
                <a:gd name="T52" fmla="*/ 57 w 75"/>
                <a:gd name="T53" fmla="*/ 46 h 63"/>
                <a:gd name="T54" fmla="*/ 61 w 75"/>
                <a:gd name="T55" fmla="*/ 41 h 63"/>
                <a:gd name="T56" fmla="*/ 62 w 75"/>
                <a:gd name="T57" fmla="*/ 37 h 63"/>
                <a:gd name="T58" fmla="*/ 63 w 75"/>
                <a:gd name="T59" fmla="*/ 32 h 63"/>
                <a:gd name="T60" fmla="*/ 62 w 75"/>
                <a:gd name="T61" fmla="*/ 26 h 63"/>
                <a:gd name="T62" fmla="*/ 61 w 75"/>
                <a:gd name="T63" fmla="*/ 22 h 63"/>
                <a:gd name="T64" fmla="*/ 57 w 75"/>
                <a:gd name="T65" fmla="*/ 19 h 63"/>
                <a:gd name="T66" fmla="*/ 54 w 75"/>
                <a:gd name="T67" fmla="*/ 16 h 63"/>
                <a:gd name="T68" fmla="*/ 49 w 75"/>
                <a:gd name="T69" fmla="*/ 14 h 63"/>
                <a:gd name="T70" fmla="*/ 44 w 75"/>
                <a:gd name="T71" fmla="*/ 12 h 63"/>
                <a:gd name="T72" fmla="*/ 37 w 75"/>
                <a:gd name="T73" fmla="*/ 12 h 63"/>
                <a:gd name="T74" fmla="*/ 31 w 75"/>
                <a:gd name="T75" fmla="*/ 12 h 63"/>
                <a:gd name="T76" fmla="*/ 26 w 75"/>
                <a:gd name="T77" fmla="*/ 14 h 63"/>
                <a:gd name="T78" fmla="*/ 22 w 75"/>
                <a:gd name="T79" fmla="*/ 16 h 63"/>
                <a:gd name="T80" fmla="*/ 19 w 75"/>
                <a:gd name="T81" fmla="*/ 19 h 63"/>
                <a:gd name="T82" fmla="*/ 15 w 75"/>
                <a:gd name="T83" fmla="*/ 22 h 63"/>
                <a:gd name="T84" fmla="*/ 12 w 75"/>
                <a:gd name="T85" fmla="*/ 26 h 63"/>
                <a:gd name="T86" fmla="*/ 12 w 75"/>
                <a:gd name="T87" fmla="*/ 32 h 63"/>
                <a:gd name="T88" fmla="*/ 12 w 75"/>
                <a:gd name="T89" fmla="*/ 37 h 63"/>
                <a:gd name="T90" fmla="*/ 15 w 75"/>
                <a:gd name="T91" fmla="*/ 41 h 63"/>
                <a:gd name="T92" fmla="*/ 19 w 75"/>
                <a:gd name="T93" fmla="*/ 46 h 63"/>
                <a:gd name="T94" fmla="*/ 22 w 75"/>
                <a:gd name="T95" fmla="*/ 48 h 63"/>
                <a:gd name="T96" fmla="*/ 26 w 75"/>
                <a:gd name="T97" fmla="*/ 50 h 63"/>
                <a:gd name="T98" fmla="*/ 31 w 75"/>
                <a:gd name="T99" fmla="*/ 51 h 63"/>
                <a:gd name="T100" fmla="*/ 37 w 75"/>
                <a:gd name="T10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" h="63">
                  <a:moveTo>
                    <a:pt x="37" y="63"/>
                  </a:moveTo>
                  <a:lnTo>
                    <a:pt x="26" y="62"/>
                  </a:lnTo>
                  <a:lnTo>
                    <a:pt x="16" y="60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58" y="4"/>
                  </a:lnTo>
                  <a:lnTo>
                    <a:pt x="63" y="6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2" y="20"/>
                  </a:lnTo>
                  <a:lnTo>
                    <a:pt x="75" y="26"/>
                  </a:lnTo>
                  <a:lnTo>
                    <a:pt x="75" y="32"/>
                  </a:lnTo>
                  <a:lnTo>
                    <a:pt x="72" y="45"/>
                  </a:lnTo>
                  <a:lnTo>
                    <a:pt x="65" y="55"/>
                  </a:lnTo>
                  <a:lnTo>
                    <a:pt x="54" y="62"/>
                  </a:lnTo>
                  <a:lnTo>
                    <a:pt x="37" y="63"/>
                  </a:lnTo>
                  <a:close/>
                  <a:moveTo>
                    <a:pt x="37" y="51"/>
                  </a:moveTo>
                  <a:lnTo>
                    <a:pt x="44" y="51"/>
                  </a:lnTo>
                  <a:lnTo>
                    <a:pt x="49" y="50"/>
                  </a:lnTo>
                  <a:lnTo>
                    <a:pt x="54" y="48"/>
                  </a:lnTo>
                  <a:lnTo>
                    <a:pt x="57" y="46"/>
                  </a:lnTo>
                  <a:lnTo>
                    <a:pt x="61" y="41"/>
                  </a:lnTo>
                  <a:lnTo>
                    <a:pt x="62" y="37"/>
                  </a:lnTo>
                  <a:lnTo>
                    <a:pt x="63" y="32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57" y="19"/>
                  </a:lnTo>
                  <a:lnTo>
                    <a:pt x="54" y="16"/>
                  </a:lnTo>
                  <a:lnTo>
                    <a:pt x="49" y="14"/>
                  </a:lnTo>
                  <a:lnTo>
                    <a:pt x="44" y="12"/>
                  </a:lnTo>
                  <a:lnTo>
                    <a:pt x="37" y="12"/>
                  </a:lnTo>
                  <a:lnTo>
                    <a:pt x="31" y="1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9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31" y="51"/>
                  </a:lnTo>
                  <a:lnTo>
                    <a:pt x="3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2697"/>
            <p:cNvSpPr>
              <a:spLocks/>
            </p:cNvSpPr>
            <p:nvPr/>
          </p:nvSpPr>
          <p:spPr bwMode="auto">
            <a:xfrm>
              <a:off x="894" y="1927"/>
              <a:ext cx="75" cy="59"/>
            </a:xfrm>
            <a:custGeom>
              <a:avLst/>
              <a:gdLst>
                <a:gd name="T0" fmla="*/ 51 w 75"/>
                <a:gd name="T1" fmla="*/ 46 h 59"/>
                <a:gd name="T2" fmla="*/ 57 w 75"/>
                <a:gd name="T3" fmla="*/ 43 h 59"/>
                <a:gd name="T4" fmla="*/ 62 w 75"/>
                <a:gd name="T5" fmla="*/ 38 h 59"/>
                <a:gd name="T6" fmla="*/ 63 w 75"/>
                <a:gd name="T7" fmla="*/ 29 h 59"/>
                <a:gd name="T8" fmla="*/ 62 w 75"/>
                <a:gd name="T9" fmla="*/ 20 h 59"/>
                <a:gd name="T10" fmla="*/ 57 w 75"/>
                <a:gd name="T11" fmla="*/ 14 h 59"/>
                <a:gd name="T12" fmla="*/ 51 w 75"/>
                <a:gd name="T13" fmla="*/ 14 h 59"/>
                <a:gd name="T14" fmla="*/ 47 w 75"/>
                <a:gd name="T15" fmla="*/ 18 h 59"/>
                <a:gd name="T16" fmla="*/ 45 w 75"/>
                <a:gd name="T17" fmla="*/ 24 h 59"/>
                <a:gd name="T18" fmla="*/ 41 w 75"/>
                <a:gd name="T19" fmla="*/ 37 h 59"/>
                <a:gd name="T20" fmla="*/ 37 w 75"/>
                <a:gd name="T21" fmla="*/ 46 h 59"/>
                <a:gd name="T22" fmla="*/ 31 w 75"/>
                <a:gd name="T23" fmla="*/ 54 h 59"/>
                <a:gd name="T24" fmla="*/ 21 w 75"/>
                <a:gd name="T25" fmla="*/ 58 h 59"/>
                <a:gd name="T26" fmla="*/ 12 w 75"/>
                <a:gd name="T27" fmla="*/ 55 h 59"/>
                <a:gd name="T28" fmla="*/ 5 w 75"/>
                <a:gd name="T29" fmla="*/ 49 h 59"/>
                <a:gd name="T30" fmla="*/ 2 w 75"/>
                <a:gd name="T31" fmla="*/ 41 h 59"/>
                <a:gd name="T32" fmla="*/ 0 w 75"/>
                <a:gd name="T33" fmla="*/ 32 h 59"/>
                <a:gd name="T34" fmla="*/ 2 w 75"/>
                <a:gd name="T35" fmla="*/ 18 h 59"/>
                <a:gd name="T36" fmla="*/ 10 w 75"/>
                <a:gd name="T37" fmla="*/ 9 h 59"/>
                <a:gd name="T38" fmla="*/ 20 w 75"/>
                <a:gd name="T39" fmla="*/ 4 h 59"/>
                <a:gd name="T40" fmla="*/ 17 w 75"/>
                <a:gd name="T41" fmla="*/ 19 h 59"/>
                <a:gd name="T42" fmla="*/ 14 w 75"/>
                <a:gd name="T43" fmla="*/ 24 h 59"/>
                <a:gd name="T44" fmla="*/ 12 w 75"/>
                <a:gd name="T45" fmla="*/ 32 h 59"/>
                <a:gd name="T46" fmla="*/ 12 w 75"/>
                <a:gd name="T47" fmla="*/ 39 h 59"/>
                <a:gd name="T48" fmla="*/ 17 w 75"/>
                <a:gd name="T49" fmla="*/ 44 h 59"/>
                <a:gd name="T50" fmla="*/ 22 w 75"/>
                <a:gd name="T51" fmla="*/ 44 h 59"/>
                <a:gd name="T52" fmla="*/ 25 w 75"/>
                <a:gd name="T53" fmla="*/ 41 h 59"/>
                <a:gd name="T54" fmla="*/ 27 w 75"/>
                <a:gd name="T55" fmla="*/ 38 h 59"/>
                <a:gd name="T56" fmla="*/ 30 w 75"/>
                <a:gd name="T57" fmla="*/ 30 h 59"/>
                <a:gd name="T58" fmla="*/ 34 w 75"/>
                <a:gd name="T59" fmla="*/ 17 h 59"/>
                <a:gd name="T60" fmla="*/ 37 w 75"/>
                <a:gd name="T61" fmla="*/ 8 h 59"/>
                <a:gd name="T62" fmla="*/ 45 w 75"/>
                <a:gd name="T63" fmla="*/ 2 h 59"/>
                <a:gd name="T64" fmla="*/ 52 w 75"/>
                <a:gd name="T65" fmla="*/ 0 h 59"/>
                <a:gd name="T66" fmla="*/ 63 w 75"/>
                <a:gd name="T67" fmla="*/ 4 h 59"/>
                <a:gd name="T68" fmla="*/ 70 w 75"/>
                <a:gd name="T69" fmla="*/ 9 h 59"/>
                <a:gd name="T70" fmla="*/ 73 w 75"/>
                <a:gd name="T71" fmla="*/ 20 h 59"/>
                <a:gd name="T72" fmla="*/ 73 w 75"/>
                <a:gd name="T73" fmla="*/ 40 h 59"/>
                <a:gd name="T74" fmla="*/ 65 w 75"/>
                <a:gd name="T75" fmla="*/ 54 h 59"/>
                <a:gd name="T76" fmla="*/ 52 w 75"/>
                <a:gd name="T7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59">
                  <a:moveTo>
                    <a:pt x="52" y="59"/>
                  </a:moveTo>
                  <a:lnTo>
                    <a:pt x="51" y="46"/>
                  </a:lnTo>
                  <a:lnTo>
                    <a:pt x="55" y="45"/>
                  </a:lnTo>
                  <a:lnTo>
                    <a:pt x="57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44" y="29"/>
                  </a:lnTo>
                  <a:lnTo>
                    <a:pt x="41" y="37"/>
                  </a:lnTo>
                  <a:lnTo>
                    <a:pt x="40" y="41"/>
                  </a:lnTo>
                  <a:lnTo>
                    <a:pt x="37" y="46"/>
                  </a:lnTo>
                  <a:lnTo>
                    <a:pt x="35" y="51"/>
                  </a:lnTo>
                  <a:lnTo>
                    <a:pt x="31" y="54"/>
                  </a:lnTo>
                  <a:lnTo>
                    <a:pt x="26" y="56"/>
                  </a:lnTo>
                  <a:lnTo>
                    <a:pt x="21" y="58"/>
                  </a:lnTo>
                  <a:lnTo>
                    <a:pt x="16" y="56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2" y="18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2" y="39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9" y="34"/>
                  </a:lnTo>
                  <a:lnTo>
                    <a:pt x="30" y="30"/>
                  </a:lnTo>
                  <a:lnTo>
                    <a:pt x="31" y="23"/>
                  </a:lnTo>
                  <a:lnTo>
                    <a:pt x="34" y="17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3" y="4"/>
                  </a:lnTo>
                  <a:lnTo>
                    <a:pt x="67" y="7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3" y="20"/>
                  </a:lnTo>
                  <a:lnTo>
                    <a:pt x="75" y="29"/>
                  </a:lnTo>
                  <a:lnTo>
                    <a:pt x="73" y="40"/>
                  </a:lnTo>
                  <a:lnTo>
                    <a:pt x="68" y="49"/>
                  </a:lnTo>
                  <a:lnTo>
                    <a:pt x="65" y="54"/>
                  </a:lnTo>
                  <a:lnTo>
                    <a:pt x="58" y="56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698"/>
            <p:cNvSpPr>
              <a:spLocks noEditPoints="1"/>
            </p:cNvSpPr>
            <p:nvPr/>
          </p:nvSpPr>
          <p:spPr bwMode="auto">
            <a:xfrm>
              <a:off x="872" y="1858"/>
              <a:ext cx="97" cy="59"/>
            </a:xfrm>
            <a:custGeom>
              <a:avLst/>
              <a:gdLst>
                <a:gd name="T0" fmla="*/ 51 w 97"/>
                <a:gd name="T1" fmla="*/ 59 h 59"/>
                <a:gd name="T2" fmla="*/ 34 w 97"/>
                <a:gd name="T3" fmla="*/ 58 h 59"/>
                <a:gd name="T4" fmla="*/ 21 w 97"/>
                <a:gd name="T5" fmla="*/ 54 h 59"/>
                <a:gd name="T6" fmla="*/ 11 w 97"/>
                <a:gd name="T7" fmla="*/ 48 h 59"/>
                <a:gd name="T8" fmla="*/ 6 w 97"/>
                <a:gd name="T9" fmla="*/ 45 h 59"/>
                <a:gd name="T10" fmla="*/ 2 w 97"/>
                <a:gd name="T11" fmla="*/ 40 h 59"/>
                <a:gd name="T12" fmla="*/ 1 w 97"/>
                <a:gd name="T13" fmla="*/ 35 h 59"/>
                <a:gd name="T14" fmla="*/ 0 w 97"/>
                <a:gd name="T15" fmla="*/ 30 h 59"/>
                <a:gd name="T16" fmla="*/ 1 w 97"/>
                <a:gd name="T17" fmla="*/ 23 h 59"/>
                <a:gd name="T18" fmla="*/ 2 w 97"/>
                <a:gd name="T19" fmla="*/ 18 h 59"/>
                <a:gd name="T20" fmla="*/ 6 w 97"/>
                <a:gd name="T21" fmla="*/ 15 h 59"/>
                <a:gd name="T22" fmla="*/ 10 w 97"/>
                <a:gd name="T23" fmla="*/ 10 h 59"/>
                <a:gd name="T24" fmla="*/ 21 w 97"/>
                <a:gd name="T25" fmla="*/ 5 h 59"/>
                <a:gd name="T26" fmla="*/ 33 w 97"/>
                <a:gd name="T27" fmla="*/ 1 h 59"/>
                <a:gd name="T28" fmla="*/ 49 w 97"/>
                <a:gd name="T29" fmla="*/ 0 h 59"/>
                <a:gd name="T30" fmla="*/ 63 w 97"/>
                <a:gd name="T31" fmla="*/ 1 h 59"/>
                <a:gd name="T32" fmla="*/ 76 w 97"/>
                <a:gd name="T33" fmla="*/ 5 h 59"/>
                <a:gd name="T34" fmla="*/ 87 w 97"/>
                <a:gd name="T35" fmla="*/ 10 h 59"/>
                <a:gd name="T36" fmla="*/ 90 w 97"/>
                <a:gd name="T37" fmla="*/ 15 h 59"/>
                <a:gd name="T38" fmla="*/ 94 w 97"/>
                <a:gd name="T39" fmla="*/ 20 h 59"/>
                <a:gd name="T40" fmla="*/ 95 w 97"/>
                <a:gd name="T41" fmla="*/ 25 h 59"/>
                <a:gd name="T42" fmla="*/ 97 w 97"/>
                <a:gd name="T43" fmla="*/ 30 h 59"/>
                <a:gd name="T44" fmla="*/ 95 w 97"/>
                <a:gd name="T45" fmla="*/ 36 h 59"/>
                <a:gd name="T46" fmla="*/ 94 w 97"/>
                <a:gd name="T47" fmla="*/ 41 h 59"/>
                <a:gd name="T48" fmla="*/ 90 w 97"/>
                <a:gd name="T49" fmla="*/ 46 h 59"/>
                <a:gd name="T50" fmla="*/ 85 w 97"/>
                <a:gd name="T51" fmla="*/ 49 h 59"/>
                <a:gd name="T52" fmla="*/ 79 w 97"/>
                <a:gd name="T53" fmla="*/ 53 h 59"/>
                <a:gd name="T54" fmla="*/ 73 w 97"/>
                <a:gd name="T55" fmla="*/ 56 h 59"/>
                <a:gd name="T56" fmla="*/ 51 w 97"/>
                <a:gd name="T57" fmla="*/ 59 h 59"/>
                <a:gd name="T58" fmla="*/ 47 w 97"/>
                <a:gd name="T59" fmla="*/ 12 h 59"/>
                <a:gd name="T60" fmla="*/ 31 w 97"/>
                <a:gd name="T61" fmla="*/ 13 h 59"/>
                <a:gd name="T62" fmla="*/ 18 w 97"/>
                <a:gd name="T63" fmla="*/ 16 h 59"/>
                <a:gd name="T64" fmla="*/ 13 w 97"/>
                <a:gd name="T65" fmla="*/ 17 h 59"/>
                <a:gd name="T66" fmla="*/ 10 w 97"/>
                <a:gd name="T67" fmla="*/ 20 h 59"/>
                <a:gd name="T68" fmla="*/ 7 w 97"/>
                <a:gd name="T69" fmla="*/ 22 h 59"/>
                <a:gd name="T70" fmla="*/ 5 w 97"/>
                <a:gd name="T71" fmla="*/ 26 h 59"/>
                <a:gd name="T72" fmla="*/ 5 w 97"/>
                <a:gd name="T73" fmla="*/ 30 h 59"/>
                <a:gd name="T74" fmla="*/ 5 w 97"/>
                <a:gd name="T75" fmla="*/ 33 h 59"/>
                <a:gd name="T76" fmla="*/ 7 w 97"/>
                <a:gd name="T77" fmla="*/ 38 h 59"/>
                <a:gd name="T78" fmla="*/ 11 w 97"/>
                <a:gd name="T79" fmla="*/ 41 h 59"/>
                <a:gd name="T80" fmla="*/ 15 w 97"/>
                <a:gd name="T81" fmla="*/ 42 h 59"/>
                <a:gd name="T82" fmla="*/ 19 w 97"/>
                <a:gd name="T83" fmla="*/ 43 h 59"/>
                <a:gd name="T84" fmla="*/ 31 w 97"/>
                <a:gd name="T85" fmla="*/ 46 h 59"/>
                <a:gd name="T86" fmla="*/ 47 w 97"/>
                <a:gd name="T87" fmla="*/ 47 h 59"/>
                <a:gd name="T88" fmla="*/ 47 w 97"/>
                <a:gd name="T89" fmla="*/ 12 h 59"/>
                <a:gd name="T90" fmla="*/ 51 w 97"/>
                <a:gd name="T91" fmla="*/ 47 h 59"/>
                <a:gd name="T92" fmla="*/ 72 w 97"/>
                <a:gd name="T93" fmla="*/ 45 h 59"/>
                <a:gd name="T94" fmla="*/ 79 w 97"/>
                <a:gd name="T95" fmla="*/ 43 h 59"/>
                <a:gd name="T96" fmla="*/ 84 w 97"/>
                <a:gd name="T97" fmla="*/ 41 h 59"/>
                <a:gd name="T98" fmla="*/ 88 w 97"/>
                <a:gd name="T99" fmla="*/ 38 h 59"/>
                <a:gd name="T100" fmla="*/ 90 w 97"/>
                <a:gd name="T101" fmla="*/ 36 h 59"/>
                <a:gd name="T102" fmla="*/ 92 w 97"/>
                <a:gd name="T103" fmla="*/ 32 h 59"/>
                <a:gd name="T104" fmla="*/ 93 w 97"/>
                <a:gd name="T105" fmla="*/ 28 h 59"/>
                <a:gd name="T106" fmla="*/ 92 w 97"/>
                <a:gd name="T107" fmla="*/ 25 h 59"/>
                <a:gd name="T108" fmla="*/ 88 w 97"/>
                <a:gd name="T109" fmla="*/ 21 h 59"/>
                <a:gd name="T110" fmla="*/ 85 w 97"/>
                <a:gd name="T111" fmla="*/ 18 h 59"/>
                <a:gd name="T112" fmla="*/ 80 w 97"/>
                <a:gd name="T113" fmla="*/ 16 h 59"/>
                <a:gd name="T114" fmla="*/ 76 w 97"/>
                <a:gd name="T115" fmla="*/ 15 h 59"/>
                <a:gd name="T116" fmla="*/ 66 w 97"/>
                <a:gd name="T117" fmla="*/ 13 h 59"/>
                <a:gd name="T118" fmla="*/ 51 w 97"/>
                <a:gd name="T119" fmla="*/ 12 h 59"/>
                <a:gd name="T120" fmla="*/ 51 w 97"/>
                <a:gd name="T121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59">
                  <a:moveTo>
                    <a:pt x="51" y="59"/>
                  </a:moveTo>
                  <a:lnTo>
                    <a:pt x="34" y="58"/>
                  </a:lnTo>
                  <a:lnTo>
                    <a:pt x="21" y="54"/>
                  </a:lnTo>
                  <a:lnTo>
                    <a:pt x="11" y="48"/>
                  </a:lnTo>
                  <a:lnTo>
                    <a:pt x="6" y="45"/>
                  </a:lnTo>
                  <a:lnTo>
                    <a:pt x="2" y="40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21" y="5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3" y="1"/>
                  </a:lnTo>
                  <a:lnTo>
                    <a:pt x="76" y="5"/>
                  </a:lnTo>
                  <a:lnTo>
                    <a:pt x="87" y="10"/>
                  </a:lnTo>
                  <a:lnTo>
                    <a:pt x="90" y="15"/>
                  </a:lnTo>
                  <a:lnTo>
                    <a:pt x="94" y="20"/>
                  </a:lnTo>
                  <a:lnTo>
                    <a:pt x="95" y="25"/>
                  </a:lnTo>
                  <a:lnTo>
                    <a:pt x="97" y="30"/>
                  </a:lnTo>
                  <a:lnTo>
                    <a:pt x="95" y="36"/>
                  </a:lnTo>
                  <a:lnTo>
                    <a:pt x="94" y="41"/>
                  </a:lnTo>
                  <a:lnTo>
                    <a:pt x="90" y="46"/>
                  </a:lnTo>
                  <a:lnTo>
                    <a:pt x="85" y="49"/>
                  </a:lnTo>
                  <a:lnTo>
                    <a:pt x="79" y="53"/>
                  </a:lnTo>
                  <a:lnTo>
                    <a:pt x="73" y="56"/>
                  </a:lnTo>
                  <a:lnTo>
                    <a:pt x="51" y="59"/>
                  </a:lnTo>
                  <a:close/>
                  <a:moveTo>
                    <a:pt x="47" y="12"/>
                  </a:moveTo>
                  <a:lnTo>
                    <a:pt x="31" y="13"/>
                  </a:lnTo>
                  <a:lnTo>
                    <a:pt x="18" y="16"/>
                  </a:lnTo>
                  <a:lnTo>
                    <a:pt x="13" y="17"/>
                  </a:lnTo>
                  <a:lnTo>
                    <a:pt x="10" y="20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9" y="43"/>
                  </a:lnTo>
                  <a:lnTo>
                    <a:pt x="31" y="46"/>
                  </a:lnTo>
                  <a:lnTo>
                    <a:pt x="47" y="47"/>
                  </a:lnTo>
                  <a:lnTo>
                    <a:pt x="47" y="12"/>
                  </a:lnTo>
                  <a:close/>
                  <a:moveTo>
                    <a:pt x="51" y="47"/>
                  </a:moveTo>
                  <a:lnTo>
                    <a:pt x="72" y="45"/>
                  </a:lnTo>
                  <a:lnTo>
                    <a:pt x="79" y="43"/>
                  </a:lnTo>
                  <a:lnTo>
                    <a:pt x="84" y="41"/>
                  </a:lnTo>
                  <a:lnTo>
                    <a:pt x="88" y="38"/>
                  </a:lnTo>
                  <a:lnTo>
                    <a:pt x="90" y="36"/>
                  </a:lnTo>
                  <a:lnTo>
                    <a:pt x="92" y="32"/>
                  </a:lnTo>
                  <a:lnTo>
                    <a:pt x="93" y="28"/>
                  </a:lnTo>
                  <a:lnTo>
                    <a:pt x="92" y="25"/>
                  </a:lnTo>
                  <a:lnTo>
                    <a:pt x="88" y="21"/>
                  </a:lnTo>
                  <a:lnTo>
                    <a:pt x="85" y="18"/>
                  </a:lnTo>
                  <a:lnTo>
                    <a:pt x="80" y="16"/>
                  </a:lnTo>
                  <a:lnTo>
                    <a:pt x="76" y="15"/>
                  </a:lnTo>
                  <a:lnTo>
                    <a:pt x="66" y="13"/>
                  </a:lnTo>
                  <a:lnTo>
                    <a:pt x="51" y="12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699"/>
            <p:cNvSpPr>
              <a:spLocks/>
            </p:cNvSpPr>
            <p:nvPr/>
          </p:nvSpPr>
          <p:spPr bwMode="auto">
            <a:xfrm>
              <a:off x="869" y="1813"/>
              <a:ext cx="126" cy="33"/>
            </a:xfrm>
            <a:custGeom>
              <a:avLst/>
              <a:gdLst>
                <a:gd name="T0" fmla="*/ 126 w 126"/>
                <a:gd name="T1" fmla="*/ 25 h 33"/>
                <a:gd name="T2" fmla="*/ 126 w 126"/>
                <a:gd name="T3" fmla="*/ 33 h 33"/>
                <a:gd name="T4" fmla="*/ 105 w 126"/>
                <a:gd name="T5" fmla="*/ 22 h 33"/>
                <a:gd name="T6" fmla="*/ 83 w 126"/>
                <a:gd name="T7" fmla="*/ 15 h 33"/>
                <a:gd name="T8" fmla="*/ 62 w 126"/>
                <a:gd name="T9" fmla="*/ 12 h 33"/>
                <a:gd name="T10" fmla="*/ 39 w 126"/>
                <a:gd name="T11" fmla="*/ 16 h 33"/>
                <a:gd name="T12" fmla="*/ 29 w 126"/>
                <a:gd name="T13" fmla="*/ 19 h 33"/>
                <a:gd name="T14" fmla="*/ 20 w 126"/>
                <a:gd name="T15" fmla="*/ 22 h 33"/>
                <a:gd name="T16" fmla="*/ 16 w 126"/>
                <a:gd name="T17" fmla="*/ 24 h 33"/>
                <a:gd name="T18" fmla="*/ 11 w 126"/>
                <a:gd name="T19" fmla="*/ 26 h 33"/>
                <a:gd name="T20" fmla="*/ 6 w 126"/>
                <a:gd name="T21" fmla="*/ 30 h 33"/>
                <a:gd name="T22" fmla="*/ 0 w 126"/>
                <a:gd name="T23" fmla="*/ 33 h 33"/>
                <a:gd name="T24" fmla="*/ 0 w 126"/>
                <a:gd name="T25" fmla="*/ 25 h 33"/>
                <a:gd name="T26" fmla="*/ 16 w 126"/>
                <a:gd name="T27" fmla="*/ 14 h 33"/>
                <a:gd name="T28" fmla="*/ 32 w 126"/>
                <a:gd name="T29" fmla="*/ 5 h 33"/>
                <a:gd name="T30" fmla="*/ 47 w 126"/>
                <a:gd name="T31" fmla="*/ 1 h 33"/>
                <a:gd name="T32" fmla="*/ 62 w 126"/>
                <a:gd name="T33" fmla="*/ 0 h 33"/>
                <a:gd name="T34" fmla="*/ 80 w 126"/>
                <a:gd name="T35" fmla="*/ 2 h 33"/>
                <a:gd name="T36" fmla="*/ 97 w 126"/>
                <a:gd name="T37" fmla="*/ 7 h 33"/>
                <a:gd name="T38" fmla="*/ 112 w 126"/>
                <a:gd name="T39" fmla="*/ 15 h 33"/>
                <a:gd name="T40" fmla="*/ 126 w 126"/>
                <a:gd name="T4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33">
                  <a:moveTo>
                    <a:pt x="126" y="25"/>
                  </a:moveTo>
                  <a:lnTo>
                    <a:pt x="126" y="33"/>
                  </a:lnTo>
                  <a:lnTo>
                    <a:pt x="105" y="22"/>
                  </a:lnTo>
                  <a:lnTo>
                    <a:pt x="83" y="15"/>
                  </a:lnTo>
                  <a:lnTo>
                    <a:pt x="62" y="12"/>
                  </a:lnTo>
                  <a:lnTo>
                    <a:pt x="39" y="16"/>
                  </a:lnTo>
                  <a:lnTo>
                    <a:pt x="29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6" y="3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6" y="14"/>
                  </a:lnTo>
                  <a:lnTo>
                    <a:pt x="32" y="5"/>
                  </a:lnTo>
                  <a:lnTo>
                    <a:pt x="47" y="1"/>
                  </a:lnTo>
                  <a:lnTo>
                    <a:pt x="62" y="0"/>
                  </a:lnTo>
                  <a:lnTo>
                    <a:pt x="80" y="2"/>
                  </a:lnTo>
                  <a:lnTo>
                    <a:pt x="97" y="7"/>
                  </a:lnTo>
                  <a:lnTo>
                    <a:pt x="112" y="15"/>
                  </a:lnTo>
                  <a:lnTo>
                    <a:pt x="12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703"/>
            <p:cNvSpPr>
              <a:spLocks/>
            </p:cNvSpPr>
            <p:nvPr/>
          </p:nvSpPr>
          <p:spPr bwMode="auto">
            <a:xfrm>
              <a:off x="2953" y="3657"/>
              <a:ext cx="61" cy="74"/>
            </a:xfrm>
            <a:custGeom>
              <a:avLst/>
              <a:gdLst>
                <a:gd name="T0" fmla="*/ 49 w 61"/>
                <a:gd name="T1" fmla="*/ 47 h 74"/>
                <a:gd name="T2" fmla="*/ 61 w 61"/>
                <a:gd name="T3" fmla="*/ 48 h 74"/>
                <a:gd name="T4" fmla="*/ 60 w 61"/>
                <a:gd name="T5" fmla="*/ 55 h 74"/>
                <a:gd name="T6" fmla="*/ 58 w 61"/>
                <a:gd name="T7" fmla="*/ 60 h 74"/>
                <a:gd name="T8" fmla="*/ 55 w 61"/>
                <a:gd name="T9" fmla="*/ 63 h 74"/>
                <a:gd name="T10" fmla="*/ 52 w 61"/>
                <a:gd name="T11" fmla="*/ 67 h 74"/>
                <a:gd name="T12" fmla="*/ 45 w 61"/>
                <a:gd name="T13" fmla="*/ 71 h 74"/>
                <a:gd name="T14" fmla="*/ 39 w 61"/>
                <a:gd name="T15" fmla="*/ 73 h 74"/>
                <a:gd name="T16" fmla="*/ 32 w 61"/>
                <a:gd name="T17" fmla="*/ 74 h 74"/>
                <a:gd name="T18" fmla="*/ 19 w 61"/>
                <a:gd name="T19" fmla="*/ 72 h 74"/>
                <a:gd name="T20" fmla="*/ 9 w 61"/>
                <a:gd name="T21" fmla="*/ 64 h 74"/>
                <a:gd name="T22" fmla="*/ 2 w 61"/>
                <a:gd name="T23" fmla="*/ 53 h 74"/>
                <a:gd name="T24" fmla="*/ 0 w 61"/>
                <a:gd name="T25" fmla="*/ 37 h 74"/>
                <a:gd name="T26" fmla="*/ 0 w 61"/>
                <a:gd name="T27" fmla="*/ 27 h 74"/>
                <a:gd name="T28" fmla="*/ 4 w 61"/>
                <a:gd name="T29" fmla="*/ 17 h 74"/>
                <a:gd name="T30" fmla="*/ 7 w 61"/>
                <a:gd name="T31" fmla="*/ 12 h 74"/>
                <a:gd name="T32" fmla="*/ 10 w 61"/>
                <a:gd name="T33" fmla="*/ 7 h 74"/>
                <a:gd name="T34" fmla="*/ 15 w 61"/>
                <a:gd name="T35" fmla="*/ 5 h 74"/>
                <a:gd name="T36" fmla="*/ 20 w 61"/>
                <a:gd name="T37" fmla="*/ 2 h 74"/>
                <a:gd name="T38" fmla="*/ 27 w 61"/>
                <a:gd name="T39" fmla="*/ 1 h 74"/>
                <a:gd name="T40" fmla="*/ 32 w 61"/>
                <a:gd name="T41" fmla="*/ 0 h 74"/>
                <a:gd name="T42" fmla="*/ 39 w 61"/>
                <a:gd name="T43" fmla="*/ 1 h 74"/>
                <a:gd name="T44" fmla="*/ 45 w 61"/>
                <a:gd name="T45" fmla="*/ 2 h 74"/>
                <a:gd name="T46" fmla="*/ 50 w 61"/>
                <a:gd name="T47" fmla="*/ 6 h 74"/>
                <a:gd name="T48" fmla="*/ 55 w 61"/>
                <a:gd name="T49" fmla="*/ 11 h 74"/>
                <a:gd name="T50" fmla="*/ 58 w 61"/>
                <a:gd name="T51" fmla="*/ 16 h 74"/>
                <a:gd name="T52" fmla="*/ 60 w 61"/>
                <a:gd name="T53" fmla="*/ 23 h 74"/>
                <a:gd name="T54" fmla="*/ 47 w 61"/>
                <a:gd name="T55" fmla="*/ 25 h 74"/>
                <a:gd name="T56" fmla="*/ 45 w 61"/>
                <a:gd name="T57" fmla="*/ 21 h 74"/>
                <a:gd name="T58" fmla="*/ 44 w 61"/>
                <a:gd name="T59" fmla="*/ 17 h 74"/>
                <a:gd name="T60" fmla="*/ 42 w 61"/>
                <a:gd name="T61" fmla="*/ 15 h 74"/>
                <a:gd name="T62" fmla="*/ 37 w 61"/>
                <a:gd name="T63" fmla="*/ 12 h 74"/>
                <a:gd name="T64" fmla="*/ 32 w 61"/>
                <a:gd name="T65" fmla="*/ 11 h 74"/>
                <a:gd name="T66" fmla="*/ 27 w 61"/>
                <a:gd name="T67" fmla="*/ 12 h 74"/>
                <a:gd name="T68" fmla="*/ 22 w 61"/>
                <a:gd name="T69" fmla="*/ 15 h 74"/>
                <a:gd name="T70" fmla="*/ 18 w 61"/>
                <a:gd name="T71" fmla="*/ 17 h 74"/>
                <a:gd name="T72" fmla="*/ 15 w 61"/>
                <a:gd name="T73" fmla="*/ 21 h 74"/>
                <a:gd name="T74" fmla="*/ 14 w 61"/>
                <a:gd name="T75" fmla="*/ 26 h 74"/>
                <a:gd name="T76" fmla="*/ 13 w 61"/>
                <a:gd name="T77" fmla="*/ 31 h 74"/>
                <a:gd name="T78" fmla="*/ 13 w 61"/>
                <a:gd name="T79" fmla="*/ 37 h 74"/>
                <a:gd name="T80" fmla="*/ 13 w 61"/>
                <a:gd name="T81" fmla="*/ 43 h 74"/>
                <a:gd name="T82" fmla="*/ 14 w 61"/>
                <a:gd name="T83" fmla="*/ 48 h 74"/>
                <a:gd name="T84" fmla="*/ 15 w 61"/>
                <a:gd name="T85" fmla="*/ 53 h 74"/>
                <a:gd name="T86" fmla="*/ 18 w 61"/>
                <a:gd name="T87" fmla="*/ 57 h 74"/>
                <a:gd name="T88" fmla="*/ 22 w 61"/>
                <a:gd name="T89" fmla="*/ 60 h 74"/>
                <a:gd name="T90" fmla="*/ 27 w 61"/>
                <a:gd name="T91" fmla="*/ 62 h 74"/>
                <a:gd name="T92" fmla="*/ 32 w 61"/>
                <a:gd name="T93" fmla="*/ 63 h 74"/>
                <a:gd name="T94" fmla="*/ 35 w 61"/>
                <a:gd name="T95" fmla="*/ 62 h 74"/>
                <a:gd name="T96" fmla="*/ 39 w 61"/>
                <a:gd name="T97" fmla="*/ 61 h 74"/>
                <a:gd name="T98" fmla="*/ 43 w 61"/>
                <a:gd name="T99" fmla="*/ 60 h 74"/>
                <a:gd name="T100" fmla="*/ 45 w 61"/>
                <a:gd name="T101" fmla="*/ 56 h 74"/>
                <a:gd name="T102" fmla="*/ 48 w 61"/>
                <a:gd name="T103" fmla="*/ 52 h 74"/>
                <a:gd name="T104" fmla="*/ 49 w 61"/>
                <a:gd name="T105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74">
                  <a:moveTo>
                    <a:pt x="49" y="47"/>
                  </a:moveTo>
                  <a:lnTo>
                    <a:pt x="61" y="48"/>
                  </a:lnTo>
                  <a:lnTo>
                    <a:pt x="60" y="55"/>
                  </a:lnTo>
                  <a:lnTo>
                    <a:pt x="58" y="60"/>
                  </a:lnTo>
                  <a:lnTo>
                    <a:pt x="55" y="63"/>
                  </a:lnTo>
                  <a:lnTo>
                    <a:pt x="52" y="67"/>
                  </a:lnTo>
                  <a:lnTo>
                    <a:pt x="45" y="71"/>
                  </a:lnTo>
                  <a:lnTo>
                    <a:pt x="39" y="73"/>
                  </a:lnTo>
                  <a:lnTo>
                    <a:pt x="32" y="74"/>
                  </a:lnTo>
                  <a:lnTo>
                    <a:pt x="19" y="72"/>
                  </a:lnTo>
                  <a:lnTo>
                    <a:pt x="9" y="64"/>
                  </a:lnTo>
                  <a:lnTo>
                    <a:pt x="2" y="53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0" y="23"/>
                  </a:lnTo>
                  <a:lnTo>
                    <a:pt x="47" y="25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22" y="15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4" y="48"/>
                  </a:lnTo>
                  <a:lnTo>
                    <a:pt x="15" y="53"/>
                  </a:lnTo>
                  <a:lnTo>
                    <a:pt x="18" y="57"/>
                  </a:lnTo>
                  <a:lnTo>
                    <a:pt x="22" y="60"/>
                  </a:lnTo>
                  <a:lnTo>
                    <a:pt x="27" y="62"/>
                  </a:lnTo>
                  <a:lnTo>
                    <a:pt x="32" y="63"/>
                  </a:lnTo>
                  <a:lnTo>
                    <a:pt x="35" y="62"/>
                  </a:lnTo>
                  <a:lnTo>
                    <a:pt x="39" y="61"/>
                  </a:lnTo>
                  <a:lnTo>
                    <a:pt x="43" y="60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704"/>
            <p:cNvSpPr>
              <a:spLocks noEditPoints="1"/>
            </p:cNvSpPr>
            <p:nvPr/>
          </p:nvSpPr>
          <p:spPr bwMode="auto">
            <a:xfrm>
              <a:off x="3022" y="3657"/>
              <a:ext cx="63" cy="74"/>
            </a:xfrm>
            <a:custGeom>
              <a:avLst/>
              <a:gdLst>
                <a:gd name="T0" fmla="*/ 0 w 63"/>
                <a:gd name="T1" fmla="*/ 37 h 74"/>
                <a:gd name="T2" fmla="*/ 1 w 63"/>
                <a:gd name="T3" fmla="*/ 25 h 74"/>
                <a:gd name="T4" fmla="*/ 4 w 63"/>
                <a:gd name="T5" fmla="*/ 16 h 74"/>
                <a:gd name="T6" fmla="*/ 10 w 63"/>
                <a:gd name="T7" fmla="*/ 8 h 74"/>
                <a:gd name="T8" fmla="*/ 20 w 63"/>
                <a:gd name="T9" fmla="*/ 2 h 74"/>
                <a:gd name="T10" fmla="*/ 31 w 63"/>
                <a:gd name="T11" fmla="*/ 0 h 74"/>
                <a:gd name="T12" fmla="*/ 45 w 63"/>
                <a:gd name="T13" fmla="*/ 2 h 74"/>
                <a:gd name="T14" fmla="*/ 55 w 63"/>
                <a:gd name="T15" fmla="*/ 10 h 74"/>
                <a:gd name="T16" fmla="*/ 61 w 63"/>
                <a:gd name="T17" fmla="*/ 21 h 74"/>
                <a:gd name="T18" fmla="*/ 63 w 63"/>
                <a:gd name="T19" fmla="*/ 36 h 74"/>
                <a:gd name="T20" fmla="*/ 62 w 63"/>
                <a:gd name="T21" fmla="*/ 48 h 74"/>
                <a:gd name="T22" fmla="*/ 60 w 63"/>
                <a:gd name="T23" fmla="*/ 58 h 74"/>
                <a:gd name="T24" fmla="*/ 57 w 63"/>
                <a:gd name="T25" fmla="*/ 62 h 74"/>
                <a:gd name="T26" fmla="*/ 52 w 63"/>
                <a:gd name="T27" fmla="*/ 67 h 74"/>
                <a:gd name="T28" fmla="*/ 48 w 63"/>
                <a:gd name="T29" fmla="*/ 69 h 74"/>
                <a:gd name="T30" fmla="*/ 44 w 63"/>
                <a:gd name="T31" fmla="*/ 72 h 74"/>
                <a:gd name="T32" fmla="*/ 37 w 63"/>
                <a:gd name="T33" fmla="*/ 73 h 74"/>
                <a:gd name="T34" fmla="*/ 31 w 63"/>
                <a:gd name="T35" fmla="*/ 74 h 74"/>
                <a:gd name="T36" fmla="*/ 19 w 63"/>
                <a:gd name="T37" fmla="*/ 72 h 74"/>
                <a:gd name="T38" fmla="*/ 9 w 63"/>
                <a:gd name="T39" fmla="*/ 64 h 74"/>
                <a:gd name="T40" fmla="*/ 1 w 63"/>
                <a:gd name="T41" fmla="*/ 53 h 74"/>
                <a:gd name="T42" fmla="*/ 0 w 63"/>
                <a:gd name="T43" fmla="*/ 37 h 74"/>
                <a:gd name="T44" fmla="*/ 12 w 63"/>
                <a:gd name="T45" fmla="*/ 37 h 74"/>
                <a:gd name="T46" fmla="*/ 12 w 63"/>
                <a:gd name="T47" fmla="*/ 43 h 74"/>
                <a:gd name="T48" fmla="*/ 14 w 63"/>
                <a:gd name="T49" fmla="*/ 48 h 74"/>
                <a:gd name="T50" fmla="*/ 15 w 63"/>
                <a:gd name="T51" fmla="*/ 53 h 74"/>
                <a:gd name="T52" fmla="*/ 17 w 63"/>
                <a:gd name="T53" fmla="*/ 56 h 74"/>
                <a:gd name="T54" fmla="*/ 22 w 63"/>
                <a:gd name="T55" fmla="*/ 60 h 74"/>
                <a:gd name="T56" fmla="*/ 26 w 63"/>
                <a:gd name="T57" fmla="*/ 62 h 74"/>
                <a:gd name="T58" fmla="*/ 31 w 63"/>
                <a:gd name="T59" fmla="*/ 63 h 74"/>
                <a:gd name="T60" fmla="*/ 37 w 63"/>
                <a:gd name="T61" fmla="*/ 62 h 74"/>
                <a:gd name="T62" fmla="*/ 41 w 63"/>
                <a:gd name="T63" fmla="*/ 60 h 74"/>
                <a:gd name="T64" fmla="*/ 45 w 63"/>
                <a:gd name="T65" fmla="*/ 56 h 74"/>
                <a:gd name="T66" fmla="*/ 47 w 63"/>
                <a:gd name="T67" fmla="*/ 53 h 74"/>
                <a:gd name="T68" fmla="*/ 50 w 63"/>
                <a:gd name="T69" fmla="*/ 48 h 74"/>
                <a:gd name="T70" fmla="*/ 51 w 63"/>
                <a:gd name="T71" fmla="*/ 43 h 74"/>
                <a:gd name="T72" fmla="*/ 51 w 63"/>
                <a:gd name="T73" fmla="*/ 37 h 74"/>
                <a:gd name="T74" fmla="*/ 51 w 63"/>
                <a:gd name="T75" fmla="*/ 31 h 74"/>
                <a:gd name="T76" fmla="*/ 50 w 63"/>
                <a:gd name="T77" fmla="*/ 26 h 74"/>
                <a:gd name="T78" fmla="*/ 47 w 63"/>
                <a:gd name="T79" fmla="*/ 21 h 74"/>
                <a:gd name="T80" fmla="*/ 45 w 63"/>
                <a:gd name="T81" fmla="*/ 18 h 74"/>
                <a:gd name="T82" fmla="*/ 41 w 63"/>
                <a:gd name="T83" fmla="*/ 15 h 74"/>
                <a:gd name="T84" fmla="*/ 37 w 63"/>
                <a:gd name="T85" fmla="*/ 12 h 74"/>
                <a:gd name="T86" fmla="*/ 31 w 63"/>
                <a:gd name="T87" fmla="*/ 11 h 74"/>
                <a:gd name="T88" fmla="*/ 26 w 63"/>
                <a:gd name="T89" fmla="*/ 12 h 74"/>
                <a:gd name="T90" fmla="*/ 22 w 63"/>
                <a:gd name="T91" fmla="*/ 15 h 74"/>
                <a:gd name="T92" fmla="*/ 17 w 63"/>
                <a:gd name="T93" fmla="*/ 18 h 74"/>
                <a:gd name="T94" fmla="*/ 15 w 63"/>
                <a:gd name="T95" fmla="*/ 21 h 74"/>
                <a:gd name="T96" fmla="*/ 14 w 63"/>
                <a:gd name="T97" fmla="*/ 26 h 74"/>
                <a:gd name="T98" fmla="*/ 12 w 63"/>
                <a:gd name="T99" fmla="*/ 31 h 74"/>
                <a:gd name="T100" fmla="*/ 12 w 63"/>
                <a:gd name="T10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74">
                  <a:moveTo>
                    <a:pt x="0" y="37"/>
                  </a:moveTo>
                  <a:lnTo>
                    <a:pt x="1" y="25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5" y="2"/>
                  </a:lnTo>
                  <a:lnTo>
                    <a:pt x="55" y="10"/>
                  </a:lnTo>
                  <a:lnTo>
                    <a:pt x="61" y="21"/>
                  </a:lnTo>
                  <a:lnTo>
                    <a:pt x="63" y="36"/>
                  </a:lnTo>
                  <a:lnTo>
                    <a:pt x="62" y="48"/>
                  </a:lnTo>
                  <a:lnTo>
                    <a:pt x="60" y="58"/>
                  </a:lnTo>
                  <a:lnTo>
                    <a:pt x="57" y="62"/>
                  </a:lnTo>
                  <a:lnTo>
                    <a:pt x="52" y="67"/>
                  </a:lnTo>
                  <a:lnTo>
                    <a:pt x="48" y="69"/>
                  </a:lnTo>
                  <a:lnTo>
                    <a:pt x="44" y="72"/>
                  </a:lnTo>
                  <a:lnTo>
                    <a:pt x="37" y="73"/>
                  </a:lnTo>
                  <a:lnTo>
                    <a:pt x="31" y="74"/>
                  </a:lnTo>
                  <a:lnTo>
                    <a:pt x="19" y="72"/>
                  </a:lnTo>
                  <a:lnTo>
                    <a:pt x="9" y="64"/>
                  </a:lnTo>
                  <a:lnTo>
                    <a:pt x="1" y="53"/>
                  </a:lnTo>
                  <a:lnTo>
                    <a:pt x="0" y="37"/>
                  </a:lnTo>
                  <a:close/>
                  <a:moveTo>
                    <a:pt x="12" y="37"/>
                  </a:moveTo>
                  <a:lnTo>
                    <a:pt x="12" y="43"/>
                  </a:lnTo>
                  <a:lnTo>
                    <a:pt x="14" y="48"/>
                  </a:lnTo>
                  <a:lnTo>
                    <a:pt x="15" y="53"/>
                  </a:lnTo>
                  <a:lnTo>
                    <a:pt x="17" y="56"/>
                  </a:lnTo>
                  <a:lnTo>
                    <a:pt x="22" y="60"/>
                  </a:lnTo>
                  <a:lnTo>
                    <a:pt x="26" y="62"/>
                  </a:lnTo>
                  <a:lnTo>
                    <a:pt x="31" y="63"/>
                  </a:lnTo>
                  <a:lnTo>
                    <a:pt x="37" y="62"/>
                  </a:lnTo>
                  <a:lnTo>
                    <a:pt x="41" y="60"/>
                  </a:lnTo>
                  <a:lnTo>
                    <a:pt x="45" y="56"/>
                  </a:lnTo>
                  <a:lnTo>
                    <a:pt x="47" y="53"/>
                  </a:lnTo>
                  <a:lnTo>
                    <a:pt x="50" y="48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51" y="31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1" y="11"/>
                  </a:lnTo>
                  <a:lnTo>
                    <a:pt x="26" y="12"/>
                  </a:lnTo>
                  <a:lnTo>
                    <a:pt x="22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705"/>
            <p:cNvSpPr>
              <a:spLocks/>
            </p:cNvSpPr>
            <p:nvPr/>
          </p:nvSpPr>
          <p:spPr bwMode="auto">
            <a:xfrm>
              <a:off x="3095" y="3657"/>
              <a:ext cx="59" cy="74"/>
            </a:xfrm>
            <a:custGeom>
              <a:avLst/>
              <a:gdLst>
                <a:gd name="T0" fmla="*/ 14 w 59"/>
                <a:gd name="T1" fmla="*/ 50 h 74"/>
                <a:gd name="T2" fmla="*/ 17 w 59"/>
                <a:gd name="T3" fmla="*/ 57 h 74"/>
                <a:gd name="T4" fmla="*/ 22 w 59"/>
                <a:gd name="T5" fmla="*/ 61 h 74"/>
                <a:gd name="T6" fmla="*/ 30 w 59"/>
                <a:gd name="T7" fmla="*/ 63 h 74"/>
                <a:gd name="T8" fmla="*/ 39 w 59"/>
                <a:gd name="T9" fmla="*/ 62 h 74"/>
                <a:gd name="T10" fmla="*/ 45 w 59"/>
                <a:gd name="T11" fmla="*/ 57 h 74"/>
                <a:gd name="T12" fmla="*/ 45 w 59"/>
                <a:gd name="T13" fmla="*/ 51 h 74"/>
                <a:gd name="T14" fmla="*/ 41 w 59"/>
                <a:gd name="T15" fmla="*/ 47 h 74"/>
                <a:gd name="T16" fmla="*/ 35 w 59"/>
                <a:gd name="T17" fmla="*/ 45 h 74"/>
                <a:gd name="T18" fmla="*/ 23 w 59"/>
                <a:gd name="T19" fmla="*/ 41 h 74"/>
                <a:gd name="T20" fmla="*/ 13 w 59"/>
                <a:gd name="T21" fmla="*/ 37 h 74"/>
                <a:gd name="T22" fmla="*/ 5 w 59"/>
                <a:gd name="T23" fmla="*/ 31 h 74"/>
                <a:gd name="T24" fmla="*/ 2 w 59"/>
                <a:gd name="T25" fmla="*/ 21 h 74"/>
                <a:gd name="T26" fmla="*/ 4 w 59"/>
                <a:gd name="T27" fmla="*/ 12 h 74"/>
                <a:gd name="T28" fmla="*/ 10 w 59"/>
                <a:gd name="T29" fmla="*/ 5 h 74"/>
                <a:gd name="T30" fmla="*/ 18 w 59"/>
                <a:gd name="T31" fmla="*/ 1 h 74"/>
                <a:gd name="T32" fmla="*/ 28 w 59"/>
                <a:gd name="T33" fmla="*/ 0 h 74"/>
                <a:gd name="T34" fmla="*/ 41 w 59"/>
                <a:gd name="T35" fmla="*/ 2 h 74"/>
                <a:gd name="T36" fmla="*/ 50 w 59"/>
                <a:gd name="T37" fmla="*/ 8 h 74"/>
                <a:gd name="T38" fmla="*/ 55 w 59"/>
                <a:gd name="T39" fmla="*/ 20 h 74"/>
                <a:gd name="T40" fmla="*/ 40 w 59"/>
                <a:gd name="T41" fmla="*/ 17 h 74"/>
                <a:gd name="T42" fmla="*/ 35 w 59"/>
                <a:gd name="T43" fmla="*/ 12 h 74"/>
                <a:gd name="T44" fmla="*/ 28 w 59"/>
                <a:gd name="T45" fmla="*/ 11 h 74"/>
                <a:gd name="T46" fmla="*/ 20 w 59"/>
                <a:gd name="T47" fmla="*/ 12 h 74"/>
                <a:gd name="T48" fmla="*/ 15 w 59"/>
                <a:gd name="T49" fmla="*/ 16 h 74"/>
                <a:gd name="T50" fmla="*/ 15 w 59"/>
                <a:gd name="T51" fmla="*/ 21 h 74"/>
                <a:gd name="T52" fmla="*/ 18 w 59"/>
                <a:gd name="T53" fmla="*/ 25 h 74"/>
                <a:gd name="T54" fmla="*/ 22 w 59"/>
                <a:gd name="T55" fmla="*/ 27 h 74"/>
                <a:gd name="T56" fmla="*/ 29 w 59"/>
                <a:gd name="T57" fmla="*/ 28 h 74"/>
                <a:gd name="T58" fmla="*/ 43 w 59"/>
                <a:gd name="T59" fmla="*/ 33 h 74"/>
                <a:gd name="T60" fmla="*/ 51 w 59"/>
                <a:gd name="T61" fmla="*/ 37 h 74"/>
                <a:gd name="T62" fmla="*/ 58 w 59"/>
                <a:gd name="T63" fmla="*/ 45 h 74"/>
                <a:gd name="T64" fmla="*/ 59 w 59"/>
                <a:gd name="T65" fmla="*/ 51 h 74"/>
                <a:gd name="T66" fmla="*/ 55 w 59"/>
                <a:gd name="T67" fmla="*/ 63 h 74"/>
                <a:gd name="T68" fmla="*/ 50 w 59"/>
                <a:gd name="T69" fmla="*/ 69 h 74"/>
                <a:gd name="T70" fmla="*/ 39 w 59"/>
                <a:gd name="T71" fmla="*/ 73 h 74"/>
                <a:gd name="T72" fmla="*/ 19 w 59"/>
                <a:gd name="T73" fmla="*/ 73 h 74"/>
                <a:gd name="T74" fmla="*/ 5 w 59"/>
                <a:gd name="T75" fmla="*/ 64 h 74"/>
                <a:gd name="T76" fmla="*/ 0 w 59"/>
                <a:gd name="T77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4">
                  <a:moveTo>
                    <a:pt x="0" y="51"/>
                  </a:moveTo>
                  <a:lnTo>
                    <a:pt x="14" y="50"/>
                  </a:lnTo>
                  <a:lnTo>
                    <a:pt x="14" y="53"/>
                  </a:lnTo>
                  <a:lnTo>
                    <a:pt x="17" y="57"/>
                  </a:lnTo>
                  <a:lnTo>
                    <a:pt x="19" y="60"/>
                  </a:lnTo>
                  <a:lnTo>
                    <a:pt x="22" y="61"/>
                  </a:lnTo>
                  <a:lnTo>
                    <a:pt x="27" y="62"/>
                  </a:lnTo>
                  <a:lnTo>
                    <a:pt x="30" y="63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3" y="60"/>
                  </a:lnTo>
                  <a:lnTo>
                    <a:pt x="45" y="57"/>
                  </a:lnTo>
                  <a:lnTo>
                    <a:pt x="46" y="53"/>
                  </a:lnTo>
                  <a:lnTo>
                    <a:pt x="45" y="51"/>
                  </a:lnTo>
                  <a:lnTo>
                    <a:pt x="44" y="48"/>
                  </a:lnTo>
                  <a:lnTo>
                    <a:pt x="41" y="47"/>
                  </a:lnTo>
                  <a:lnTo>
                    <a:pt x="39" y="46"/>
                  </a:lnTo>
                  <a:lnTo>
                    <a:pt x="35" y="45"/>
                  </a:lnTo>
                  <a:lnTo>
                    <a:pt x="30" y="43"/>
                  </a:lnTo>
                  <a:lnTo>
                    <a:pt x="23" y="41"/>
                  </a:lnTo>
                  <a:lnTo>
                    <a:pt x="18" y="40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5" y="31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1" y="2"/>
                  </a:lnTo>
                  <a:lnTo>
                    <a:pt x="48" y="5"/>
                  </a:lnTo>
                  <a:lnTo>
                    <a:pt x="50" y="8"/>
                  </a:lnTo>
                  <a:lnTo>
                    <a:pt x="53" y="13"/>
                  </a:lnTo>
                  <a:lnTo>
                    <a:pt x="55" y="20"/>
                  </a:lnTo>
                  <a:lnTo>
                    <a:pt x="41" y="21"/>
                  </a:lnTo>
                  <a:lnTo>
                    <a:pt x="40" y="17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20" y="26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9" y="28"/>
                  </a:lnTo>
                  <a:lnTo>
                    <a:pt x="37" y="31"/>
                  </a:lnTo>
                  <a:lnTo>
                    <a:pt x="43" y="33"/>
                  </a:lnTo>
                  <a:lnTo>
                    <a:pt x="46" y="35"/>
                  </a:lnTo>
                  <a:lnTo>
                    <a:pt x="51" y="37"/>
                  </a:lnTo>
                  <a:lnTo>
                    <a:pt x="56" y="41"/>
                  </a:lnTo>
                  <a:lnTo>
                    <a:pt x="58" y="45"/>
                  </a:lnTo>
                  <a:lnTo>
                    <a:pt x="59" y="47"/>
                  </a:lnTo>
                  <a:lnTo>
                    <a:pt x="59" y="51"/>
                  </a:lnTo>
                  <a:lnTo>
                    <a:pt x="58" y="57"/>
                  </a:lnTo>
                  <a:lnTo>
                    <a:pt x="55" y="63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5" y="71"/>
                  </a:lnTo>
                  <a:lnTo>
                    <a:pt x="39" y="73"/>
                  </a:lnTo>
                  <a:lnTo>
                    <a:pt x="30" y="74"/>
                  </a:lnTo>
                  <a:lnTo>
                    <a:pt x="19" y="73"/>
                  </a:lnTo>
                  <a:lnTo>
                    <a:pt x="10" y="68"/>
                  </a:lnTo>
                  <a:lnTo>
                    <a:pt x="5" y="64"/>
                  </a:lnTo>
                  <a:lnTo>
                    <a:pt x="3" y="5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706"/>
            <p:cNvSpPr>
              <a:spLocks noEditPoints="1"/>
            </p:cNvSpPr>
            <p:nvPr/>
          </p:nvSpPr>
          <p:spPr bwMode="auto">
            <a:xfrm>
              <a:off x="3164" y="3634"/>
              <a:ext cx="60" cy="97"/>
            </a:xfrm>
            <a:custGeom>
              <a:avLst/>
              <a:gdLst>
                <a:gd name="T0" fmla="*/ 0 w 60"/>
                <a:gd name="T1" fmla="*/ 51 h 97"/>
                <a:gd name="T2" fmla="*/ 1 w 60"/>
                <a:gd name="T3" fmla="*/ 35 h 97"/>
                <a:gd name="T4" fmla="*/ 5 w 60"/>
                <a:gd name="T5" fmla="*/ 21 h 97"/>
                <a:gd name="T6" fmla="*/ 11 w 60"/>
                <a:gd name="T7" fmla="*/ 10 h 97"/>
                <a:gd name="T8" fmla="*/ 15 w 60"/>
                <a:gd name="T9" fmla="*/ 7 h 97"/>
                <a:gd name="T10" fmla="*/ 20 w 60"/>
                <a:gd name="T11" fmla="*/ 3 h 97"/>
                <a:gd name="T12" fmla="*/ 25 w 60"/>
                <a:gd name="T13" fmla="*/ 0 h 97"/>
                <a:gd name="T14" fmla="*/ 30 w 60"/>
                <a:gd name="T15" fmla="*/ 0 h 97"/>
                <a:gd name="T16" fmla="*/ 36 w 60"/>
                <a:gd name="T17" fmla="*/ 0 h 97"/>
                <a:gd name="T18" fmla="*/ 41 w 60"/>
                <a:gd name="T19" fmla="*/ 3 h 97"/>
                <a:gd name="T20" fmla="*/ 45 w 60"/>
                <a:gd name="T21" fmla="*/ 7 h 97"/>
                <a:gd name="T22" fmla="*/ 50 w 60"/>
                <a:gd name="T23" fmla="*/ 10 h 97"/>
                <a:gd name="T24" fmla="*/ 55 w 60"/>
                <a:gd name="T25" fmla="*/ 21 h 97"/>
                <a:gd name="T26" fmla="*/ 58 w 60"/>
                <a:gd name="T27" fmla="*/ 34 h 97"/>
                <a:gd name="T28" fmla="*/ 60 w 60"/>
                <a:gd name="T29" fmla="*/ 50 h 97"/>
                <a:gd name="T30" fmla="*/ 58 w 60"/>
                <a:gd name="T31" fmla="*/ 64 h 97"/>
                <a:gd name="T32" fmla="*/ 56 w 60"/>
                <a:gd name="T33" fmla="*/ 76 h 97"/>
                <a:gd name="T34" fmla="*/ 50 w 60"/>
                <a:gd name="T35" fmla="*/ 86 h 97"/>
                <a:gd name="T36" fmla="*/ 45 w 60"/>
                <a:gd name="T37" fmla="*/ 91 h 97"/>
                <a:gd name="T38" fmla="*/ 40 w 60"/>
                <a:gd name="T39" fmla="*/ 95 h 97"/>
                <a:gd name="T40" fmla="*/ 35 w 60"/>
                <a:gd name="T41" fmla="*/ 96 h 97"/>
                <a:gd name="T42" fmla="*/ 30 w 60"/>
                <a:gd name="T43" fmla="*/ 97 h 97"/>
                <a:gd name="T44" fmla="*/ 24 w 60"/>
                <a:gd name="T45" fmla="*/ 96 h 97"/>
                <a:gd name="T46" fmla="*/ 19 w 60"/>
                <a:gd name="T47" fmla="*/ 94 h 97"/>
                <a:gd name="T48" fmla="*/ 14 w 60"/>
                <a:gd name="T49" fmla="*/ 91 h 97"/>
                <a:gd name="T50" fmla="*/ 10 w 60"/>
                <a:gd name="T51" fmla="*/ 86 h 97"/>
                <a:gd name="T52" fmla="*/ 6 w 60"/>
                <a:gd name="T53" fmla="*/ 80 h 97"/>
                <a:gd name="T54" fmla="*/ 4 w 60"/>
                <a:gd name="T55" fmla="*/ 74 h 97"/>
                <a:gd name="T56" fmla="*/ 0 w 60"/>
                <a:gd name="T57" fmla="*/ 51 h 97"/>
                <a:gd name="T58" fmla="*/ 47 w 60"/>
                <a:gd name="T59" fmla="*/ 48 h 97"/>
                <a:gd name="T60" fmla="*/ 46 w 60"/>
                <a:gd name="T61" fmla="*/ 31 h 97"/>
                <a:gd name="T62" fmla="*/ 43 w 60"/>
                <a:gd name="T63" fmla="*/ 19 h 97"/>
                <a:gd name="T64" fmla="*/ 42 w 60"/>
                <a:gd name="T65" fmla="*/ 14 h 97"/>
                <a:gd name="T66" fmla="*/ 40 w 60"/>
                <a:gd name="T67" fmla="*/ 10 h 97"/>
                <a:gd name="T68" fmla="*/ 37 w 60"/>
                <a:gd name="T69" fmla="*/ 7 h 97"/>
                <a:gd name="T70" fmla="*/ 34 w 60"/>
                <a:gd name="T71" fmla="*/ 5 h 97"/>
                <a:gd name="T72" fmla="*/ 30 w 60"/>
                <a:gd name="T73" fmla="*/ 4 h 97"/>
                <a:gd name="T74" fmla="*/ 26 w 60"/>
                <a:gd name="T75" fmla="*/ 5 h 97"/>
                <a:gd name="T76" fmla="*/ 21 w 60"/>
                <a:gd name="T77" fmla="*/ 8 h 97"/>
                <a:gd name="T78" fmla="*/ 19 w 60"/>
                <a:gd name="T79" fmla="*/ 12 h 97"/>
                <a:gd name="T80" fmla="*/ 17 w 60"/>
                <a:gd name="T81" fmla="*/ 15 h 97"/>
                <a:gd name="T82" fmla="*/ 16 w 60"/>
                <a:gd name="T83" fmla="*/ 20 h 97"/>
                <a:gd name="T84" fmla="*/ 14 w 60"/>
                <a:gd name="T85" fmla="*/ 31 h 97"/>
                <a:gd name="T86" fmla="*/ 14 w 60"/>
                <a:gd name="T87" fmla="*/ 48 h 97"/>
                <a:gd name="T88" fmla="*/ 47 w 60"/>
                <a:gd name="T89" fmla="*/ 48 h 97"/>
                <a:gd name="T90" fmla="*/ 14 w 60"/>
                <a:gd name="T91" fmla="*/ 51 h 97"/>
                <a:gd name="T92" fmla="*/ 15 w 60"/>
                <a:gd name="T93" fmla="*/ 73 h 97"/>
                <a:gd name="T94" fmla="*/ 16 w 60"/>
                <a:gd name="T95" fmla="*/ 80 h 97"/>
                <a:gd name="T96" fmla="*/ 19 w 60"/>
                <a:gd name="T97" fmla="*/ 85 h 97"/>
                <a:gd name="T98" fmla="*/ 21 w 60"/>
                <a:gd name="T99" fmla="*/ 89 h 97"/>
                <a:gd name="T100" fmla="*/ 24 w 60"/>
                <a:gd name="T101" fmla="*/ 91 h 97"/>
                <a:gd name="T102" fmla="*/ 27 w 60"/>
                <a:gd name="T103" fmla="*/ 92 h 97"/>
                <a:gd name="T104" fmla="*/ 31 w 60"/>
                <a:gd name="T105" fmla="*/ 92 h 97"/>
                <a:gd name="T106" fmla="*/ 35 w 60"/>
                <a:gd name="T107" fmla="*/ 92 h 97"/>
                <a:gd name="T108" fmla="*/ 38 w 60"/>
                <a:gd name="T109" fmla="*/ 89 h 97"/>
                <a:gd name="T110" fmla="*/ 41 w 60"/>
                <a:gd name="T111" fmla="*/ 86 h 97"/>
                <a:gd name="T112" fmla="*/ 43 w 60"/>
                <a:gd name="T113" fmla="*/ 81 h 97"/>
                <a:gd name="T114" fmla="*/ 45 w 60"/>
                <a:gd name="T115" fmla="*/ 76 h 97"/>
                <a:gd name="T116" fmla="*/ 46 w 60"/>
                <a:gd name="T117" fmla="*/ 65 h 97"/>
                <a:gd name="T118" fmla="*/ 47 w 60"/>
                <a:gd name="T119" fmla="*/ 51 h 97"/>
                <a:gd name="T120" fmla="*/ 14 w 60"/>
                <a:gd name="T121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97">
                  <a:moveTo>
                    <a:pt x="0" y="51"/>
                  </a:moveTo>
                  <a:lnTo>
                    <a:pt x="1" y="35"/>
                  </a:lnTo>
                  <a:lnTo>
                    <a:pt x="5" y="21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45" y="7"/>
                  </a:lnTo>
                  <a:lnTo>
                    <a:pt x="50" y="10"/>
                  </a:lnTo>
                  <a:lnTo>
                    <a:pt x="55" y="21"/>
                  </a:lnTo>
                  <a:lnTo>
                    <a:pt x="58" y="34"/>
                  </a:lnTo>
                  <a:lnTo>
                    <a:pt x="60" y="50"/>
                  </a:lnTo>
                  <a:lnTo>
                    <a:pt x="58" y="64"/>
                  </a:lnTo>
                  <a:lnTo>
                    <a:pt x="56" y="76"/>
                  </a:lnTo>
                  <a:lnTo>
                    <a:pt x="50" y="86"/>
                  </a:lnTo>
                  <a:lnTo>
                    <a:pt x="45" y="91"/>
                  </a:lnTo>
                  <a:lnTo>
                    <a:pt x="40" y="95"/>
                  </a:lnTo>
                  <a:lnTo>
                    <a:pt x="35" y="96"/>
                  </a:lnTo>
                  <a:lnTo>
                    <a:pt x="30" y="97"/>
                  </a:lnTo>
                  <a:lnTo>
                    <a:pt x="24" y="96"/>
                  </a:lnTo>
                  <a:lnTo>
                    <a:pt x="19" y="94"/>
                  </a:lnTo>
                  <a:lnTo>
                    <a:pt x="14" y="91"/>
                  </a:lnTo>
                  <a:lnTo>
                    <a:pt x="10" y="8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1"/>
                  </a:lnTo>
                  <a:close/>
                  <a:moveTo>
                    <a:pt x="47" y="48"/>
                  </a:moveTo>
                  <a:lnTo>
                    <a:pt x="46" y="31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7" y="7"/>
                  </a:lnTo>
                  <a:lnTo>
                    <a:pt x="34" y="5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4" y="31"/>
                  </a:lnTo>
                  <a:lnTo>
                    <a:pt x="14" y="48"/>
                  </a:lnTo>
                  <a:lnTo>
                    <a:pt x="47" y="48"/>
                  </a:lnTo>
                  <a:close/>
                  <a:moveTo>
                    <a:pt x="14" y="51"/>
                  </a:moveTo>
                  <a:lnTo>
                    <a:pt x="15" y="73"/>
                  </a:lnTo>
                  <a:lnTo>
                    <a:pt x="16" y="80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4" y="91"/>
                  </a:lnTo>
                  <a:lnTo>
                    <a:pt x="27" y="92"/>
                  </a:lnTo>
                  <a:lnTo>
                    <a:pt x="31" y="92"/>
                  </a:lnTo>
                  <a:lnTo>
                    <a:pt x="35" y="92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3" y="81"/>
                  </a:lnTo>
                  <a:lnTo>
                    <a:pt x="45" y="76"/>
                  </a:lnTo>
                  <a:lnTo>
                    <a:pt x="46" y="65"/>
                  </a:lnTo>
                  <a:lnTo>
                    <a:pt x="47" y="51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707"/>
            <p:cNvSpPr>
              <a:spLocks noEditPoints="1"/>
            </p:cNvSpPr>
            <p:nvPr/>
          </p:nvSpPr>
          <p:spPr bwMode="auto">
            <a:xfrm>
              <a:off x="1490" y="1061"/>
              <a:ext cx="344" cy="175"/>
            </a:xfrm>
            <a:custGeom>
              <a:avLst/>
              <a:gdLst>
                <a:gd name="T0" fmla="*/ 14 w 344"/>
                <a:gd name="T1" fmla="*/ 11 h 175"/>
                <a:gd name="T2" fmla="*/ 17 w 344"/>
                <a:gd name="T3" fmla="*/ 24 h 175"/>
                <a:gd name="T4" fmla="*/ 28 w 344"/>
                <a:gd name="T5" fmla="*/ 30 h 175"/>
                <a:gd name="T6" fmla="*/ 39 w 344"/>
                <a:gd name="T7" fmla="*/ 22 h 175"/>
                <a:gd name="T8" fmla="*/ 45 w 344"/>
                <a:gd name="T9" fmla="*/ 38 h 175"/>
                <a:gd name="T10" fmla="*/ 49 w 344"/>
                <a:gd name="T11" fmla="*/ 41 h 175"/>
                <a:gd name="T12" fmla="*/ 56 w 344"/>
                <a:gd name="T13" fmla="*/ 43 h 175"/>
                <a:gd name="T14" fmla="*/ 68 w 344"/>
                <a:gd name="T15" fmla="*/ 36 h 175"/>
                <a:gd name="T16" fmla="*/ 74 w 344"/>
                <a:gd name="T17" fmla="*/ 52 h 175"/>
                <a:gd name="T18" fmla="*/ 84 w 344"/>
                <a:gd name="T19" fmla="*/ 43 h 175"/>
                <a:gd name="T20" fmla="*/ 89 w 344"/>
                <a:gd name="T21" fmla="*/ 58 h 175"/>
                <a:gd name="T22" fmla="*/ 96 w 344"/>
                <a:gd name="T23" fmla="*/ 63 h 175"/>
                <a:gd name="T24" fmla="*/ 106 w 344"/>
                <a:gd name="T25" fmla="*/ 43 h 175"/>
                <a:gd name="T26" fmla="*/ 96 w 344"/>
                <a:gd name="T27" fmla="*/ 50 h 175"/>
                <a:gd name="T28" fmla="*/ 95 w 344"/>
                <a:gd name="T29" fmla="*/ 38 h 175"/>
                <a:gd name="T30" fmla="*/ 83 w 344"/>
                <a:gd name="T31" fmla="*/ 31 h 175"/>
                <a:gd name="T32" fmla="*/ 71 w 344"/>
                <a:gd name="T33" fmla="*/ 38 h 175"/>
                <a:gd name="T34" fmla="*/ 65 w 344"/>
                <a:gd name="T35" fmla="*/ 24 h 175"/>
                <a:gd name="T36" fmla="*/ 55 w 344"/>
                <a:gd name="T37" fmla="*/ 31 h 175"/>
                <a:gd name="T38" fmla="*/ 49 w 344"/>
                <a:gd name="T39" fmla="*/ 16 h 175"/>
                <a:gd name="T40" fmla="*/ 45 w 344"/>
                <a:gd name="T41" fmla="*/ 14 h 175"/>
                <a:gd name="T42" fmla="*/ 38 w 344"/>
                <a:gd name="T43" fmla="*/ 10 h 175"/>
                <a:gd name="T44" fmla="*/ 30 w 344"/>
                <a:gd name="T45" fmla="*/ 5 h 175"/>
                <a:gd name="T46" fmla="*/ 18 w 344"/>
                <a:gd name="T47" fmla="*/ 1 h 175"/>
                <a:gd name="T48" fmla="*/ 156 w 344"/>
                <a:gd name="T49" fmla="*/ 90 h 175"/>
                <a:gd name="T50" fmla="*/ 164 w 344"/>
                <a:gd name="T51" fmla="*/ 94 h 175"/>
                <a:gd name="T52" fmla="*/ 173 w 344"/>
                <a:gd name="T53" fmla="*/ 86 h 175"/>
                <a:gd name="T54" fmla="*/ 175 w 344"/>
                <a:gd name="T55" fmla="*/ 99 h 175"/>
                <a:gd name="T56" fmla="*/ 183 w 344"/>
                <a:gd name="T57" fmla="*/ 103 h 175"/>
                <a:gd name="T58" fmla="*/ 196 w 344"/>
                <a:gd name="T59" fmla="*/ 96 h 175"/>
                <a:gd name="T60" fmla="*/ 205 w 344"/>
                <a:gd name="T61" fmla="*/ 101 h 175"/>
                <a:gd name="T62" fmla="*/ 215 w 344"/>
                <a:gd name="T63" fmla="*/ 118 h 175"/>
                <a:gd name="T64" fmla="*/ 225 w 344"/>
                <a:gd name="T65" fmla="*/ 109 h 175"/>
                <a:gd name="T66" fmla="*/ 227 w 344"/>
                <a:gd name="T67" fmla="*/ 123 h 175"/>
                <a:gd name="T68" fmla="*/ 239 w 344"/>
                <a:gd name="T69" fmla="*/ 131 h 175"/>
                <a:gd name="T70" fmla="*/ 253 w 344"/>
                <a:gd name="T71" fmla="*/ 136 h 175"/>
                <a:gd name="T72" fmla="*/ 261 w 344"/>
                <a:gd name="T73" fmla="*/ 114 h 175"/>
                <a:gd name="T74" fmla="*/ 247 w 344"/>
                <a:gd name="T75" fmla="*/ 109 h 175"/>
                <a:gd name="T76" fmla="*/ 246 w 344"/>
                <a:gd name="T77" fmla="*/ 109 h 175"/>
                <a:gd name="T78" fmla="*/ 231 w 344"/>
                <a:gd name="T79" fmla="*/ 99 h 175"/>
                <a:gd name="T80" fmla="*/ 222 w 344"/>
                <a:gd name="T81" fmla="*/ 97 h 175"/>
                <a:gd name="T82" fmla="*/ 215 w 344"/>
                <a:gd name="T83" fmla="*/ 94 h 175"/>
                <a:gd name="T84" fmla="*/ 202 w 344"/>
                <a:gd name="T85" fmla="*/ 87 h 175"/>
                <a:gd name="T86" fmla="*/ 193 w 344"/>
                <a:gd name="T87" fmla="*/ 83 h 175"/>
                <a:gd name="T88" fmla="*/ 185 w 344"/>
                <a:gd name="T89" fmla="*/ 80 h 175"/>
                <a:gd name="T90" fmla="*/ 177 w 344"/>
                <a:gd name="T91" fmla="*/ 76 h 175"/>
                <a:gd name="T92" fmla="*/ 167 w 344"/>
                <a:gd name="T93" fmla="*/ 72 h 175"/>
                <a:gd name="T94" fmla="*/ 313 w 344"/>
                <a:gd name="T95" fmla="*/ 139 h 175"/>
                <a:gd name="T96" fmla="*/ 309 w 344"/>
                <a:gd name="T97" fmla="*/ 163 h 175"/>
                <a:gd name="T98" fmla="*/ 318 w 344"/>
                <a:gd name="T99" fmla="*/ 167 h 175"/>
                <a:gd name="T100" fmla="*/ 325 w 344"/>
                <a:gd name="T101" fmla="*/ 170 h 175"/>
                <a:gd name="T102" fmla="*/ 335 w 344"/>
                <a:gd name="T103" fmla="*/ 175 h 175"/>
                <a:gd name="T104" fmla="*/ 337 w 344"/>
                <a:gd name="T105" fmla="*/ 151 h 175"/>
                <a:gd name="T106" fmla="*/ 327 w 344"/>
                <a:gd name="T107" fmla="*/ 147 h 175"/>
                <a:gd name="T108" fmla="*/ 323 w 344"/>
                <a:gd name="T109" fmla="*/ 144 h 175"/>
                <a:gd name="T110" fmla="*/ 315 w 344"/>
                <a:gd name="T111" fmla="*/ 1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175">
                  <a:moveTo>
                    <a:pt x="17" y="0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0" y="22"/>
                  </a:lnTo>
                  <a:lnTo>
                    <a:pt x="14" y="11"/>
                  </a:lnTo>
                  <a:lnTo>
                    <a:pt x="9" y="21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20" y="26"/>
                  </a:lnTo>
                  <a:lnTo>
                    <a:pt x="24" y="15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0" y="19"/>
                  </a:lnTo>
                  <a:lnTo>
                    <a:pt x="25" y="29"/>
                  </a:lnTo>
                  <a:lnTo>
                    <a:pt x="28" y="30"/>
                  </a:lnTo>
                  <a:lnTo>
                    <a:pt x="29" y="31"/>
                  </a:lnTo>
                  <a:lnTo>
                    <a:pt x="33" y="32"/>
                  </a:lnTo>
                  <a:lnTo>
                    <a:pt x="37" y="21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9" y="22"/>
                  </a:lnTo>
                  <a:lnTo>
                    <a:pt x="33" y="32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40" y="36"/>
                  </a:lnTo>
                  <a:lnTo>
                    <a:pt x="41" y="37"/>
                  </a:lnTo>
                  <a:lnTo>
                    <a:pt x="45" y="38"/>
                  </a:lnTo>
                  <a:lnTo>
                    <a:pt x="49" y="27"/>
                  </a:lnTo>
                  <a:lnTo>
                    <a:pt x="44" y="37"/>
                  </a:lnTo>
                  <a:lnTo>
                    <a:pt x="46" y="38"/>
                  </a:lnTo>
                  <a:lnTo>
                    <a:pt x="51" y="29"/>
                  </a:lnTo>
                  <a:lnTo>
                    <a:pt x="45" y="38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1" y="42"/>
                  </a:lnTo>
                  <a:lnTo>
                    <a:pt x="55" y="43"/>
                  </a:lnTo>
                  <a:lnTo>
                    <a:pt x="59" y="32"/>
                  </a:lnTo>
                  <a:lnTo>
                    <a:pt x="54" y="42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61" y="46"/>
                  </a:lnTo>
                  <a:lnTo>
                    <a:pt x="65" y="35"/>
                  </a:lnTo>
                  <a:lnTo>
                    <a:pt x="60" y="45"/>
                  </a:lnTo>
                  <a:lnTo>
                    <a:pt x="63" y="46"/>
                  </a:lnTo>
                  <a:lnTo>
                    <a:pt x="68" y="36"/>
                  </a:lnTo>
                  <a:lnTo>
                    <a:pt x="61" y="46"/>
                  </a:lnTo>
                  <a:lnTo>
                    <a:pt x="65" y="48"/>
                  </a:lnTo>
                  <a:lnTo>
                    <a:pt x="66" y="48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74" y="52"/>
                  </a:lnTo>
                  <a:lnTo>
                    <a:pt x="78" y="41"/>
                  </a:lnTo>
                  <a:lnTo>
                    <a:pt x="73" y="51"/>
                  </a:lnTo>
                  <a:lnTo>
                    <a:pt x="75" y="52"/>
                  </a:lnTo>
                  <a:lnTo>
                    <a:pt x="76" y="53"/>
                  </a:lnTo>
                  <a:lnTo>
                    <a:pt x="80" y="55"/>
                  </a:lnTo>
                  <a:lnTo>
                    <a:pt x="84" y="43"/>
                  </a:lnTo>
                  <a:lnTo>
                    <a:pt x="76" y="52"/>
                  </a:lnTo>
                  <a:lnTo>
                    <a:pt x="80" y="56"/>
                  </a:lnTo>
                  <a:lnTo>
                    <a:pt x="83" y="57"/>
                  </a:lnTo>
                  <a:lnTo>
                    <a:pt x="90" y="60"/>
                  </a:lnTo>
                  <a:lnTo>
                    <a:pt x="94" y="48"/>
                  </a:lnTo>
                  <a:lnTo>
                    <a:pt x="89" y="58"/>
                  </a:lnTo>
                  <a:lnTo>
                    <a:pt x="91" y="60"/>
                  </a:lnTo>
                  <a:lnTo>
                    <a:pt x="93" y="61"/>
                  </a:lnTo>
                  <a:lnTo>
                    <a:pt x="96" y="62"/>
                  </a:lnTo>
                  <a:lnTo>
                    <a:pt x="100" y="51"/>
                  </a:lnTo>
                  <a:lnTo>
                    <a:pt x="93" y="60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3" y="66"/>
                  </a:lnTo>
                  <a:lnTo>
                    <a:pt x="105" y="66"/>
                  </a:lnTo>
                  <a:lnTo>
                    <a:pt x="112" y="45"/>
                  </a:lnTo>
                  <a:lnTo>
                    <a:pt x="110" y="45"/>
                  </a:lnTo>
                  <a:lnTo>
                    <a:pt x="106" y="43"/>
                  </a:lnTo>
                  <a:lnTo>
                    <a:pt x="103" y="53"/>
                  </a:lnTo>
                  <a:lnTo>
                    <a:pt x="111" y="46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101" y="40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0" y="36"/>
                  </a:lnTo>
                  <a:lnTo>
                    <a:pt x="86" y="46"/>
                  </a:lnTo>
                  <a:lnTo>
                    <a:pt x="95" y="38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4" y="32"/>
                  </a:lnTo>
                  <a:lnTo>
                    <a:pt x="80" y="42"/>
                  </a:lnTo>
                  <a:lnTo>
                    <a:pt x="85" y="32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78" y="30"/>
                  </a:lnTo>
                  <a:lnTo>
                    <a:pt x="74" y="40"/>
                  </a:lnTo>
                  <a:lnTo>
                    <a:pt x="79" y="30"/>
                  </a:lnTo>
                  <a:lnTo>
                    <a:pt x="76" y="29"/>
                  </a:lnTo>
                  <a:lnTo>
                    <a:pt x="71" y="38"/>
                  </a:lnTo>
                  <a:lnTo>
                    <a:pt x="78" y="30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5" y="24"/>
                  </a:lnTo>
                  <a:lnTo>
                    <a:pt x="61" y="33"/>
                  </a:lnTo>
                  <a:lnTo>
                    <a:pt x="66" y="24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59" y="21"/>
                  </a:lnTo>
                  <a:lnTo>
                    <a:pt x="55" y="31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49" y="16"/>
                  </a:lnTo>
                  <a:lnTo>
                    <a:pt x="45" y="26"/>
                  </a:lnTo>
                  <a:lnTo>
                    <a:pt x="50" y="16"/>
                  </a:lnTo>
                  <a:lnTo>
                    <a:pt x="48" y="15"/>
                  </a:lnTo>
                  <a:lnTo>
                    <a:pt x="43" y="25"/>
                  </a:lnTo>
                  <a:lnTo>
                    <a:pt x="49" y="16"/>
                  </a:lnTo>
                  <a:lnTo>
                    <a:pt x="45" y="14"/>
                  </a:lnTo>
                  <a:lnTo>
                    <a:pt x="44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7" y="10"/>
                  </a:lnTo>
                  <a:lnTo>
                    <a:pt x="33" y="20"/>
                  </a:lnTo>
                  <a:lnTo>
                    <a:pt x="38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7" y="17"/>
                  </a:lnTo>
                  <a:lnTo>
                    <a:pt x="35" y="10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0" y="2"/>
                  </a:lnTo>
                  <a:lnTo>
                    <a:pt x="17" y="12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17" y="0"/>
                  </a:lnTo>
                  <a:close/>
                  <a:moveTo>
                    <a:pt x="164" y="68"/>
                  </a:moveTo>
                  <a:lnTo>
                    <a:pt x="156" y="90"/>
                  </a:lnTo>
                  <a:lnTo>
                    <a:pt x="157" y="91"/>
                  </a:lnTo>
                  <a:lnTo>
                    <a:pt x="161" y="80"/>
                  </a:lnTo>
                  <a:lnTo>
                    <a:pt x="154" y="88"/>
                  </a:lnTo>
                  <a:lnTo>
                    <a:pt x="157" y="92"/>
                  </a:lnTo>
                  <a:lnTo>
                    <a:pt x="160" y="93"/>
                  </a:lnTo>
                  <a:lnTo>
                    <a:pt x="164" y="94"/>
                  </a:lnTo>
                  <a:lnTo>
                    <a:pt x="167" y="83"/>
                  </a:lnTo>
                  <a:lnTo>
                    <a:pt x="162" y="93"/>
                  </a:lnTo>
                  <a:lnTo>
                    <a:pt x="165" y="94"/>
                  </a:lnTo>
                  <a:lnTo>
                    <a:pt x="166" y="96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66" y="94"/>
                  </a:lnTo>
                  <a:lnTo>
                    <a:pt x="170" y="98"/>
                  </a:lnTo>
                  <a:lnTo>
                    <a:pt x="172" y="99"/>
                  </a:lnTo>
                  <a:lnTo>
                    <a:pt x="176" y="101"/>
                  </a:lnTo>
                  <a:lnTo>
                    <a:pt x="180" y="90"/>
                  </a:lnTo>
                  <a:lnTo>
                    <a:pt x="175" y="99"/>
                  </a:lnTo>
                  <a:lnTo>
                    <a:pt x="177" y="101"/>
                  </a:lnTo>
                  <a:lnTo>
                    <a:pt x="178" y="102"/>
                  </a:lnTo>
                  <a:lnTo>
                    <a:pt x="182" y="103"/>
                  </a:lnTo>
                  <a:lnTo>
                    <a:pt x="186" y="92"/>
                  </a:lnTo>
                  <a:lnTo>
                    <a:pt x="181" y="102"/>
                  </a:lnTo>
                  <a:lnTo>
                    <a:pt x="183" y="103"/>
                  </a:lnTo>
                  <a:lnTo>
                    <a:pt x="188" y="93"/>
                  </a:lnTo>
                  <a:lnTo>
                    <a:pt x="182" y="103"/>
                  </a:lnTo>
                  <a:lnTo>
                    <a:pt x="186" y="106"/>
                  </a:lnTo>
                  <a:lnTo>
                    <a:pt x="188" y="107"/>
                  </a:lnTo>
                  <a:lnTo>
                    <a:pt x="196" y="107"/>
                  </a:lnTo>
                  <a:lnTo>
                    <a:pt x="196" y="96"/>
                  </a:lnTo>
                  <a:lnTo>
                    <a:pt x="191" y="106"/>
                  </a:lnTo>
                  <a:lnTo>
                    <a:pt x="197" y="109"/>
                  </a:lnTo>
                  <a:lnTo>
                    <a:pt x="200" y="111"/>
                  </a:lnTo>
                  <a:lnTo>
                    <a:pt x="197" y="109"/>
                  </a:lnTo>
                  <a:lnTo>
                    <a:pt x="200" y="111"/>
                  </a:lnTo>
                  <a:lnTo>
                    <a:pt x="205" y="101"/>
                  </a:lnTo>
                  <a:lnTo>
                    <a:pt x="198" y="111"/>
                  </a:lnTo>
                  <a:lnTo>
                    <a:pt x="202" y="113"/>
                  </a:lnTo>
                  <a:lnTo>
                    <a:pt x="203" y="113"/>
                  </a:lnTo>
                  <a:lnTo>
                    <a:pt x="206" y="114"/>
                  </a:lnTo>
                  <a:lnTo>
                    <a:pt x="207" y="116"/>
                  </a:lnTo>
                  <a:lnTo>
                    <a:pt x="215" y="118"/>
                  </a:lnTo>
                  <a:lnTo>
                    <a:pt x="218" y="107"/>
                  </a:lnTo>
                  <a:lnTo>
                    <a:pt x="213" y="117"/>
                  </a:lnTo>
                  <a:lnTo>
                    <a:pt x="216" y="118"/>
                  </a:lnTo>
                  <a:lnTo>
                    <a:pt x="217" y="119"/>
                  </a:lnTo>
                  <a:lnTo>
                    <a:pt x="221" y="121"/>
                  </a:lnTo>
                  <a:lnTo>
                    <a:pt x="225" y="109"/>
                  </a:lnTo>
                  <a:lnTo>
                    <a:pt x="217" y="118"/>
                  </a:lnTo>
                  <a:lnTo>
                    <a:pt x="221" y="122"/>
                  </a:lnTo>
                  <a:lnTo>
                    <a:pt x="223" y="123"/>
                  </a:lnTo>
                  <a:lnTo>
                    <a:pt x="231" y="126"/>
                  </a:lnTo>
                  <a:lnTo>
                    <a:pt x="234" y="114"/>
                  </a:lnTo>
                  <a:lnTo>
                    <a:pt x="227" y="123"/>
                  </a:lnTo>
                  <a:lnTo>
                    <a:pt x="232" y="128"/>
                  </a:lnTo>
                  <a:lnTo>
                    <a:pt x="241" y="128"/>
                  </a:lnTo>
                  <a:lnTo>
                    <a:pt x="241" y="117"/>
                  </a:lnTo>
                  <a:lnTo>
                    <a:pt x="233" y="126"/>
                  </a:lnTo>
                  <a:lnTo>
                    <a:pt x="237" y="129"/>
                  </a:lnTo>
                  <a:lnTo>
                    <a:pt x="239" y="131"/>
                  </a:lnTo>
                  <a:lnTo>
                    <a:pt x="247" y="133"/>
                  </a:lnTo>
                  <a:lnTo>
                    <a:pt x="251" y="122"/>
                  </a:lnTo>
                  <a:lnTo>
                    <a:pt x="246" y="132"/>
                  </a:lnTo>
                  <a:lnTo>
                    <a:pt x="248" y="133"/>
                  </a:lnTo>
                  <a:lnTo>
                    <a:pt x="249" y="134"/>
                  </a:lnTo>
                  <a:lnTo>
                    <a:pt x="253" y="136"/>
                  </a:lnTo>
                  <a:lnTo>
                    <a:pt x="257" y="124"/>
                  </a:lnTo>
                  <a:lnTo>
                    <a:pt x="249" y="133"/>
                  </a:lnTo>
                  <a:lnTo>
                    <a:pt x="251" y="134"/>
                  </a:lnTo>
                  <a:lnTo>
                    <a:pt x="267" y="118"/>
                  </a:lnTo>
                  <a:lnTo>
                    <a:pt x="263" y="114"/>
                  </a:lnTo>
                  <a:lnTo>
                    <a:pt x="261" y="114"/>
                  </a:lnTo>
                  <a:lnTo>
                    <a:pt x="257" y="113"/>
                  </a:lnTo>
                  <a:lnTo>
                    <a:pt x="253" y="123"/>
                  </a:lnTo>
                  <a:lnTo>
                    <a:pt x="258" y="113"/>
                  </a:lnTo>
                  <a:lnTo>
                    <a:pt x="256" y="112"/>
                  </a:lnTo>
                  <a:lnTo>
                    <a:pt x="254" y="112"/>
                  </a:lnTo>
                  <a:lnTo>
                    <a:pt x="247" y="109"/>
                  </a:lnTo>
                  <a:lnTo>
                    <a:pt x="243" y="119"/>
                  </a:lnTo>
                  <a:lnTo>
                    <a:pt x="252" y="112"/>
                  </a:lnTo>
                  <a:lnTo>
                    <a:pt x="246" y="106"/>
                  </a:lnTo>
                  <a:lnTo>
                    <a:pt x="237" y="106"/>
                  </a:lnTo>
                  <a:lnTo>
                    <a:pt x="237" y="117"/>
                  </a:lnTo>
                  <a:lnTo>
                    <a:pt x="246" y="109"/>
                  </a:lnTo>
                  <a:lnTo>
                    <a:pt x="241" y="104"/>
                  </a:lnTo>
                  <a:lnTo>
                    <a:pt x="238" y="104"/>
                  </a:lnTo>
                  <a:lnTo>
                    <a:pt x="231" y="102"/>
                  </a:lnTo>
                  <a:lnTo>
                    <a:pt x="227" y="112"/>
                  </a:lnTo>
                  <a:lnTo>
                    <a:pt x="236" y="104"/>
                  </a:lnTo>
                  <a:lnTo>
                    <a:pt x="231" y="99"/>
                  </a:lnTo>
                  <a:lnTo>
                    <a:pt x="228" y="99"/>
                  </a:lnTo>
                  <a:lnTo>
                    <a:pt x="225" y="98"/>
                  </a:lnTo>
                  <a:lnTo>
                    <a:pt x="221" y="108"/>
                  </a:lnTo>
                  <a:lnTo>
                    <a:pt x="226" y="98"/>
                  </a:lnTo>
                  <a:lnTo>
                    <a:pt x="223" y="97"/>
                  </a:lnTo>
                  <a:lnTo>
                    <a:pt x="222" y="97"/>
                  </a:lnTo>
                  <a:lnTo>
                    <a:pt x="215" y="94"/>
                  </a:lnTo>
                  <a:lnTo>
                    <a:pt x="211" y="104"/>
                  </a:lnTo>
                  <a:lnTo>
                    <a:pt x="216" y="94"/>
                  </a:lnTo>
                  <a:lnTo>
                    <a:pt x="213" y="93"/>
                  </a:lnTo>
                  <a:lnTo>
                    <a:pt x="208" y="103"/>
                  </a:lnTo>
                  <a:lnTo>
                    <a:pt x="215" y="94"/>
                  </a:lnTo>
                  <a:lnTo>
                    <a:pt x="211" y="92"/>
                  </a:lnTo>
                  <a:lnTo>
                    <a:pt x="210" y="91"/>
                  </a:lnTo>
                  <a:lnTo>
                    <a:pt x="207" y="90"/>
                  </a:lnTo>
                  <a:lnTo>
                    <a:pt x="202" y="99"/>
                  </a:lnTo>
                  <a:lnTo>
                    <a:pt x="208" y="91"/>
                  </a:lnTo>
                  <a:lnTo>
                    <a:pt x="202" y="87"/>
                  </a:lnTo>
                  <a:lnTo>
                    <a:pt x="198" y="85"/>
                  </a:lnTo>
                  <a:lnTo>
                    <a:pt x="192" y="85"/>
                  </a:lnTo>
                  <a:lnTo>
                    <a:pt x="192" y="96"/>
                  </a:lnTo>
                  <a:lnTo>
                    <a:pt x="198" y="87"/>
                  </a:lnTo>
                  <a:lnTo>
                    <a:pt x="195" y="85"/>
                  </a:lnTo>
                  <a:lnTo>
                    <a:pt x="193" y="83"/>
                  </a:lnTo>
                  <a:lnTo>
                    <a:pt x="191" y="82"/>
                  </a:lnTo>
                  <a:lnTo>
                    <a:pt x="190" y="82"/>
                  </a:lnTo>
                  <a:lnTo>
                    <a:pt x="186" y="81"/>
                  </a:lnTo>
                  <a:lnTo>
                    <a:pt x="182" y="91"/>
                  </a:lnTo>
                  <a:lnTo>
                    <a:pt x="187" y="81"/>
                  </a:lnTo>
                  <a:lnTo>
                    <a:pt x="185" y="80"/>
                  </a:lnTo>
                  <a:lnTo>
                    <a:pt x="183" y="80"/>
                  </a:lnTo>
                  <a:lnTo>
                    <a:pt x="180" y="78"/>
                  </a:lnTo>
                  <a:lnTo>
                    <a:pt x="176" y="88"/>
                  </a:lnTo>
                  <a:lnTo>
                    <a:pt x="185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3" y="75"/>
                  </a:lnTo>
                  <a:lnTo>
                    <a:pt x="170" y="85"/>
                  </a:lnTo>
                  <a:lnTo>
                    <a:pt x="175" y="75"/>
                  </a:lnTo>
                  <a:lnTo>
                    <a:pt x="172" y="73"/>
                  </a:lnTo>
                  <a:lnTo>
                    <a:pt x="171" y="73"/>
                  </a:lnTo>
                  <a:lnTo>
                    <a:pt x="167" y="72"/>
                  </a:lnTo>
                  <a:lnTo>
                    <a:pt x="164" y="82"/>
                  </a:lnTo>
                  <a:lnTo>
                    <a:pt x="172" y="75"/>
                  </a:lnTo>
                  <a:lnTo>
                    <a:pt x="167" y="70"/>
                  </a:lnTo>
                  <a:lnTo>
                    <a:pt x="165" y="70"/>
                  </a:lnTo>
                  <a:lnTo>
                    <a:pt x="164" y="68"/>
                  </a:lnTo>
                  <a:close/>
                  <a:moveTo>
                    <a:pt x="313" y="139"/>
                  </a:moveTo>
                  <a:lnTo>
                    <a:pt x="305" y="160"/>
                  </a:lnTo>
                  <a:lnTo>
                    <a:pt x="307" y="162"/>
                  </a:lnTo>
                  <a:lnTo>
                    <a:pt x="310" y="151"/>
                  </a:lnTo>
                  <a:lnTo>
                    <a:pt x="305" y="160"/>
                  </a:lnTo>
                  <a:lnTo>
                    <a:pt x="308" y="162"/>
                  </a:lnTo>
                  <a:lnTo>
                    <a:pt x="309" y="163"/>
                  </a:lnTo>
                  <a:lnTo>
                    <a:pt x="313" y="164"/>
                  </a:lnTo>
                  <a:lnTo>
                    <a:pt x="317" y="153"/>
                  </a:lnTo>
                  <a:lnTo>
                    <a:pt x="310" y="163"/>
                  </a:lnTo>
                  <a:lnTo>
                    <a:pt x="314" y="165"/>
                  </a:lnTo>
                  <a:lnTo>
                    <a:pt x="315" y="165"/>
                  </a:lnTo>
                  <a:lnTo>
                    <a:pt x="318" y="167"/>
                  </a:lnTo>
                  <a:lnTo>
                    <a:pt x="319" y="168"/>
                  </a:lnTo>
                  <a:lnTo>
                    <a:pt x="323" y="169"/>
                  </a:lnTo>
                  <a:lnTo>
                    <a:pt x="327" y="158"/>
                  </a:lnTo>
                  <a:lnTo>
                    <a:pt x="322" y="168"/>
                  </a:lnTo>
                  <a:lnTo>
                    <a:pt x="324" y="169"/>
                  </a:lnTo>
                  <a:lnTo>
                    <a:pt x="325" y="170"/>
                  </a:lnTo>
                  <a:lnTo>
                    <a:pt x="329" y="172"/>
                  </a:lnTo>
                  <a:lnTo>
                    <a:pt x="333" y="160"/>
                  </a:lnTo>
                  <a:lnTo>
                    <a:pt x="325" y="169"/>
                  </a:lnTo>
                  <a:lnTo>
                    <a:pt x="329" y="173"/>
                  </a:lnTo>
                  <a:lnTo>
                    <a:pt x="332" y="174"/>
                  </a:lnTo>
                  <a:lnTo>
                    <a:pt x="335" y="175"/>
                  </a:lnTo>
                  <a:lnTo>
                    <a:pt x="343" y="154"/>
                  </a:lnTo>
                  <a:lnTo>
                    <a:pt x="339" y="153"/>
                  </a:lnTo>
                  <a:lnTo>
                    <a:pt x="335" y="163"/>
                  </a:lnTo>
                  <a:lnTo>
                    <a:pt x="344" y="156"/>
                  </a:lnTo>
                  <a:lnTo>
                    <a:pt x="339" y="151"/>
                  </a:lnTo>
                  <a:lnTo>
                    <a:pt x="337" y="151"/>
                  </a:lnTo>
                  <a:lnTo>
                    <a:pt x="333" y="149"/>
                  </a:lnTo>
                  <a:lnTo>
                    <a:pt x="329" y="159"/>
                  </a:lnTo>
                  <a:lnTo>
                    <a:pt x="334" y="149"/>
                  </a:lnTo>
                  <a:lnTo>
                    <a:pt x="332" y="148"/>
                  </a:lnTo>
                  <a:lnTo>
                    <a:pt x="330" y="148"/>
                  </a:lnTo>
                  <a:lnTo>
                    <a:pt x="327" y="147"/>
                  </a:lnTo>
                  <a:lnTo>
                    <a:pt x="323" y="157"/>
                  </a:lnTo>
                  <a:lnTo>
                    <a:pt x="328" y="147"/>
                  </a:lnTo>
                  <a:lnTo>
                    <a:pt x="325" y="146"/>
                  </a:lnTo>
                  <a:lnTo>
                    <a:pt x="320" y="156"/>
                  </a:lnTo>
                  <a:lnTo>
                    <a:pt x="327" y="147"/>
                  </a:lnTo>
                  <a:lnTo>
                    <a:pt x="323" y="144"/>
                  </a:lnTo>
                  <a:lnTo>
                    <a:pt x="322" y="143"/>
                  </a:lnTo>
                  <a:lnTo>
                    <a:pt x="320" y="143"/>
                  </a:lnTo>
                  <a:lnTo>
                    <a:pt x="317" y="142"/>
                  </a:lnTo>
                  <a:lnTo>
                    <a:pt x="313" y="152"/>
                  </a:lnTo>
                  <a:lnTo>
                    <a:pt x="318" y="142"/>
                  </a:lnTo>
                  <a:lnTo>
                    <a:pt x="315" y="141"/>
                  </a:lnTo>
                  <a:lnTo>
                    <a:pt x="314" y="141"/>
                  </a:lnTo>
                  <a:lnTo>
                    <a:pt x="313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708"/>
            <p:cNvSpPr>
              <a:spLocks noEditPoints="1"/>
            </p:cNvSpPr>
            <p:nvPr/>
          </p:nvSpPr>
          <p:spPr bwMode="auto">
            <a:xfrm>
              <a:off x="1825" y="1215"/>
              <a:ext cx="340" cy="176"/>
            </a:xfrm>
            <a:custGeom>
              <a:avLst/>
              <a:gdLst>
                <a:gd name="T0" fmla="*/ 3 w 340"/>
                <a:gd name="T1" fmla="*/ 21 h 176"/>
                <a:gd name="T2" fmla="*/ 7 w 340"/>
                <a:gd name="T3" fmla="*/ 23 h 176"/>
                <a:gd name="T4" fmla="*/ 19 w 340"/>
                <a:gd name="T5" fmla="*/ 29 h 176"/>
                <a:gd name="T6" fmla="*/ 23 w 340"/>
                <a:gd name="T7" fmla="*/ 30 h 176"/>
                <a:gd name="T8" fmla="*/ 31 w 340"/>
                <a:gd name="T9" fmla="*/ 35 h 176"/>
                <a:gd name="T10" fmla="*/ 35 w 340"/>
                <a:gd name="T11" fmla="*/ 36 h 176"/>
                <a:gd name="T12" fmla="*/ 48 w 340"/>
                <a:gd name="T13" fmla="*/ 43 h 176"/>
                <a:gd name="T14" fmla="*/ 51 w 340"/>
                <a:gd name="T15" fmla="*/ 44 h 176"/>
                <a:gd name="T16" fmla="*/ 61 w 340"/>
                <a:gd name="T17" fmla="*/ 50 h 176"/>
                <a:gd name="T18" fmla="*/ 73 w 340"/>
                <a:gd name="T19" fmla="*/ 55 h 176"/>
                <a:gd name="T20" fmla="*/ 78 w 340"/>
                <a:gd name="T21" fmla="*/ 58 h 176"/>
                <a:gd name="T22" fmla="*/ 94 w 340"/>
                <a:gd name="T23" fmla="*/ 51 h 176"/>
                <a:gd name="T24" fmla="*/ 94 w 340"/>
                <a:gd name="T25" fmla="*/ 65 h 176"/>
                <a:gd name="T26" fmla="*/ 109 w 340"/>
                <a:gd name="T27" fmla="*/ 46 h 176"/>
                <a:gd name="T28" fmla="*/ 100 w 340"/>
                <a:gd name="T29" fmla="*/ 55 h 176"/>
                <a:gd name="T30" fmla="*/ 97 w 340"/>
                <a:gd name="T31" fmla="*/ 41 h 176"/>
                <a:gd name="T32" fmla="*/ 84 w 340"/>
                <a:gd name="T33" fmla="*/ 48 h 176"/>
                <a:gd name="T34" fmla="*/ 78 w 340"/>
                <a:gd name="T35" fmla="*/ 45 h 176"/>
                <a:gd name="T36" fmla="*/ 71 w 340"/>
                <a:gd name="T37" fmla="*/ 30 h 176"/>
                <a:gd name="T38" fmla="*/ 61 w 340"/>
                <a:gd name="T39" fmla="*/ 38 h 176"/>
                <a:gd name="T40" fmla="*/ 55 w 340"/>
                <a:gd name="T41" fmla="*/ 34 h 176"/>
                <a:gd name="T42" fmla="*/ 45 w 340"/>
                <a:gd name="T43" fmla="*/ 30 h 176"/>
                <a:gd name="T44" fmla="*/ 39 w 340"/>
                <a:gd name="T45" fmla="*/ 26 h 176"/>
                <a:gd name="T46" fmla="*/ 33 w 340"/>
                <a:gd name="T47" fmla="*/ 24 h 176"/>
                <a:gd name="T48" fmla="*/ 26 w 340"/>
                <a:gd name="T49" fmla="*/ 20 h 176"/>
                <a:gd name="T50" fmla="*/ 17 w 340"/>
                <a:gd name="T51" fmla="*/ 16 h 176"/>
                <a:gd name="T52" fmla="*/ 10 w 340"/>
                <a:gd name="T53" fmla="*/ 13 h 176"/>
                <a:gd name="T54" fmla="*/ 161 w 340"/>
                <a:gd name="T55" fmla="*/ 70 h 176"/>
                <a:gd name="T56" fmla="*/ 155 w 340"/>
                <a:gd name="T57" fmla="*/ 94 h 176"/>
                <a:gd name="T58" fmla="*/ 167 w 340"/>
                <a:gd name="T59" fmla="*/ 86 h 176"/>
                <a:gd name="T60" fmla="*/ 173 w 340"/>
                <a:gd name="T61" fmla="*/ 89 h 176"/>
                <a:gd name="T62" fmla="*/ 180 w 340"/>
                <a:gd name="T63" fmla="*/ 92 h 176"/>
                <a:gd name="T64" fmla="*/ 190 w 340"/>
                <a:gd name="T65" fmla="*/ 96 h 176"/>
                <a:gd name="T66" fmla="*/ 196 w 340"/>
                <a:gd name="T67" fmla="*/ 100 h 176"/>
                <a:gd name="T68" fmla="*/ 202 w 340"/>
                <a:gd name="T69" fmla="*/ 102 h 176"/>
                <a:gd name="T70" fmla="*/ 202 w 340"/>
                <a:gd name="T71" fmla="*/ 116 h 176"/>
                <a:gd name="T72" fmla="*/ 216 w 340"/>
                <a:gd name="T73" fmla="*/ 121 h 176"/>
                <a:gd name="T74" fmla="*/ 227 w 340"/>
                <a:gd name="T75" fmla="*/ 125 h 176"/>
                <a:gd name="T76" fmla="*/ 237 w 340"/>
                <a:gd name="T77" fmla="*/ 131 h 176"/>
                <a:gd name="T78" fmla="*/ 247 w 340"/>
                <a:gd name="T79" fmla="*/ 136 h 176"/>
                <a:gd name="T80" fmla="*/ 253 w 340"/>
                <a:gd name="T81" fmla="*/ 138 h 176"/>
                <a:gd name="T82" fmla="*/ 256 w 340"/>
                <a:gd name="T83" fmla="*/ 115 h 176"/>
                <a:gd name="T84" fmla="*/ 247 w 340"/>
                <a:gd name="T85" fmla="*/ 110 h 176"/>
                <a:gd name="T86" fmla="*/ 229 w 340"/>
                <a:gd name="T87" fmla="*/ 102 h 176"/>
                <a:gd name="T88" fmla="*/ 226 w 340"/>
                <a:gd name="T89" fmla="*/ 101 h 176"/>
                <a:gd name="T90" fmla="*/ 211 w 340"/>
                <a:gd name="T91" fmla="*/ 95 h 176"/>
                <a:gd name="T92" fmla="*/ 198 w 340"/>
                <a:gd name="T93" fmla="*/ 101 h 176"/>
                <a:gd name="T94" fmla="*/ 192 w 340"/>
                <a:gd name="T95" fmla="*/ 99 h 176"/>
                <a:gd name="T96" fmla="*/ 182 w 340"/>
                <a:gd name="T97" fmla="*/ 94 h 176"/>
                <a:gd name="T98" fmla="*/ 176 w 340"/>
                <a:gd name="T99" fmla="*/ 91 h 176"/>
                <a:gd name="T100" fmla="*/ 170 w 340"/>
                <a:gd name="T101" fmla="*/ 87 h 176"/>
                <a:gd name="T102" fmla="*/ 163 w 340"/>
                <a:gd name="T103" fmla="*/ 85 h 176"/>
                <a:gd name="T104" fmla="*/ 163 w 340"/>
                <a:gd name="T105" fmla="*/ 72 h 176"/>
                <a:gd name="T106" fmla="*/ 300 w 340"/>
                <a:gd name="T107" fmla="*/ 162 h 176"/>
                <a:gd name="T108" fmla="*/ 308 w 340"/>
                <a:gd name="T109" fmla="*/ 165 h 176"/>
                <a:gd name="T110" fmla="*/ 317 w 340"/>
                <a:gd name="T111" fmla="*/ 170 h 176"/>
                <a:gd name="T112" fmla="*/ 324 w 340"/>
                <a:gd name="T113" fmla="*/ 172 h 176"/>
                <a:gd name="T114" fmla="*/ 329 w 340"/>
                <a:gd name="T115" fmla="*/ 162 h 176"/>
                <a:gd name="T116" fmla="*/ 323 w 340"/>
                <a:gd name="T117" fmla="*/ 160 h 176"/>
                <a:gd name="T118" fmla="*/ 313 w 340"/>
                <a:gd name="T119" fmla="*/ 155 h 176"/>
                <a:gd name="T120" fmla="*/ 307 w 340"/>
                <a:gd name="T121" fmla="*/ 1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176">
                  <a:moveTo>
                    <a:pt x="8" y="0"/>
                  </a:moveTo>
                  <a:lnTo>
                    <a:pt x="0" y="21"/>
                  </a:lnTo>
                  <a:lnTo>
                    <a:pt x="4" y="23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4" y="14"/>
                  </a:lnTo>
                  <a:lnTo>
                    <a:pt x="7" y="23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20" y="30"/>
                  </a:lnTo>
                  <a:lnTo>
                    <a:pt x="24" y="19"/>
                  </a:lnTo>
                  <a:lnTo>
                    <a:pt x="19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30" y="21"/>
                  </a:lnTo>
                  <a:lnTo>
                    <a:pt x="23" y="30"/>
                  </a:lnTo>
                  <a:lnTo>
                    <a:pt x="26" y="34"/>
                  </a:lnTo>
                  <a:lnTo>
                    <a:pt x="29" y="35"/>
                  </a:lnTo>
                  <a:lnTo>
                    <a:pt x="33" y="36"/>
                  </a:lnTo>
                  <a:lnTo>
                    <a:pt x="36" y="25"/>
                  </a:lnTo>
                  <a:lnTo>
                    <a:pt x="31" y="35"/>
                  </a:lnTo>
                  <a:lnTo>
                    <a:pt x="34" y="36"/>
                  </a:lnTo>
                  <a:lnTo>
                    <a:pt x="35" y="38"/>
                  </a:lnTo>
                  <a:lnTo>
                    <a:pt x="39" y="39"/>
                  </a:lnTo>
                  <a:lnTo>
                    <a:pt x="43" y="28"/>
                  </a:lnTo>
                  <a:lnTo>
                    <a:pt x="35" y="36"/>
                  </a:lnTo>
                  <a:lnTo>
                    <a:pt x="39" y="40"/>
                  </a:lnTo>
                  <a:lnTo>
                    <a:pt x="41" y="41"/>
                  </a:lnTo>
                  <a:lnTo>
                    <a:pt x="49" y="44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50" y="44"/>
                  </a:lnTo>
                  <a:lnTo>
                    <a:pt x="51" y="45"/>
                  </a:lnTo>
                  <a:lnTo>
                    <a:pt x="55" y="46"/>
                  </a:lnTo>
                  <a:lnTo>
                    <a:pt x="59" y="35"/>
                  </a:lnTo>
                  <a:lnTo>
                    <a:pt x="51" y="44"/>
                  </a:lnTo>
                  <a:lnTo>
                    <a:pt x="56" y="49"/>
                  </a:lnTo>
                  <a:lnTo>
                    <a:pt x="65" y="49"/>
                  </a:lnTo>
                  <a:lnTo>
                    <a:pt x="65" y="38"/>
                  </a:lnTo>
                  <a:lnTo>
                    <a:pt x="58" y="46"/>
                  </a:lnTo>
                  <a:lnTo>
                    <a:pt x="61" y="50"/>
                  </a:lnTo>
                  <a:lnTo>
                    <a:pt x="64" y="51"/>
                  </a:lnTo>
                  <a:lnTo>
                    <a:pt x="68" y="53"/>
                  </a:lnTo>
                  <a:lnTo>
                    <a:pt x="71" y="41"/>
                  </a:lnTo>
                  <a:lnTo>
                    <a:pt x="66" y="51"/>
                  </a:lnTo>
                  <a:lnTo>
                    <a:pt x="73" y="55"/>
                  </a:lnTo>
                  <a:lnTo>
                    <a:pt x="75" y="56"/>
                  </a:lnTo>
                  <a:lnTo>
                    <a:pt x="80" y="56"/>
                  </a:lnTo>
                  <a:lnTo>
                    <a:pt x="80" y="45"/>
                  </a:lnTo>
                  <a:lnTo>
                    <a:pt x="74" y="55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81" y="59"/>
                  </a:lnTo>
                  <a:lnTo>
                    <a:pt x="83" y="60"/>
                  </a:lnTo>
                  <a:lnTo>
                    <a:pt x="90" y="63"/>
                  </a:lnTo>
                  <a:lnTo>
                    <a:pt x="94" y="51"/>
                  </a:lnTo>
                  <a:lnTo>
                    <a:pt x="89" y="61"/>
                  </a:lnTo>
                  <a:lnTo>
                    <a:pt x="91" y="63"/>
                  </a:lnTo>
                  <a:lnTo>
                    <a:pt x="96" y="53"/>
                  </a:lnTo>
                  <a:lnTo>
                    <a:pt x="90" y="63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7"/>
                  </a:lnTo>
                  <a:lnTo>
                    <a:pt x="101" y="67"/>
                  </a:lnTo>
                  <a:lnTo>
                    <a:pt x="109" y="46"/>
                  </a:lnTo>
                  <a:lnTo>
                    <a:pt x="106" y="46"/>
                  </a:lnTo>
                  <a:lnTo>
                    <a:pt x="102" y="56"/>
                  </a:lnTo>
                  <a:lnTo>
                    <a:pt x="107" y="46"/>
                  </a:lnTo>
                  <a:lnTo>
                    <a:pt x="105" y="45"/>
                  </a:lnTo>
                  <a:lnTo>
                    <a:pt x="100" y="55"/>
                  </a:lnTo>
                  <a:lnTo>
                    <a:pt x="106" y="46"/>
                  </a:lnTo>
                  <a:lnTo>
                    <a:pt x="102" y="44"/>
                  </a:lnTo>
                  <a:lnTo>
                    <a:pt x="101" y="43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0" y="39"/>
                  </a:lnTo>
                  <a:lnTo>
                    <a:pt x="86" y="49"/>
                  </a:lnTo>
                  <a:lnTo>
                    <a:pt x="91" y="39"/>
                  </a:lnTo>
                  <a:lnTo>
                    <a:pt x="89" y="38"/>
                  </a:lnTo>
                  <a:lnTo>
                    <a:pt x="84" y="48"/>
                  </a:lnTo>
                  <a:lnTo>
                    <a:pt x="90" y="39"/>
                  </a:lnTo>
                  <a:lnTo>
                    <a:pt x="86" y="36"/>
                  </a:lnTo>
                  <a:lnTo>
                    <a:pt x="84" y="34"/>
                  </a:lnTo>
                  <a:lnTo>
                    <a:pt x="78" y="34"/>
                  </a:lnTo>
                  <a:lnTo>
                    <a:pt x="78" y="45"/>
                  </a:lnTo>
                  <a:lnTo>
                    <a:pt x="84" y="36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1" y="30"/>
                  </a:lnTo>
                  <a:lnTo>
                    <a:pt x="68" y="40"/>
                  </a:lnTo>
                  <a:lnTo>
                    <a:pt x="76" y="33"/>
                  </a:lnTo>
                  <a:lnTo>
                    <a:pt x="70" y="26"/>
                  </a:lnTo>
                  <a:lnTo>
                    <a:pt x="61" y="26"/>
                  </a:lnTo>
                  <a:lnTo>
                    <a:pt x="61" y="38"/>
                  </a:lnTo>
                  <a:lnTo>
                    <a:pt x="70" y="30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59" y="24"/>
                  </a:lnTo>
                  <a:lnTo>
                    <a:pt x="55" y="34"/>
                  </a:lnTo>
                  <a:lnTo>
                    <a:pt x="60" y="24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49" y="20"/>
                  </a:lnTo>
                  <a:lnTo>
                    <a:pt x="45" y="30"/>
                  </a:lnTo>
                  <a:lnTo>
                    <a:pt x="54" y="23"/>
                  </a:lnTo>
                  <a:lnTo>
                    <a:pt x="49" y="18"/>
                  </a:lnTo>
                  <a:lnTo>
                    <a:pt x="46" y="18"/>
                  </a:lnTo>
                  <a:lnTo>
                    <a:pt x="43" y="16"/>
                  </a:lnTo>
                  <a:lnTo>
                    <a:pt x="39" y="26"/>
                  </a:lnTo>
                  <a:lnTo>
                    <a:pt x="44" y="16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6" y="14"/>
                  </a:lnTo>
                  <a:lnTo>
                    <a:pt x="33" y="24"/>
                  </a:lnTo>
                  <a:lnTo>
                    <a:pt x="41" y="16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26" y="20"/>
                  </a:lnTo>
                  <a:lnTo>
                    <a:pt x="31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0" y="6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3"/>
                  </a:lnTo>
                  <a:lnTo>
                    <a:pt x="10" y="13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8" y="0"/>
                  </a:lnTo>
                  <a:close/>
                  <a:moveTo>
                    <a:pt x="161" y="70"/>
                  </a:moveTo>
                  <a:lnTo>
                    <a:pt x="151" y="90"/>
                  </a:lnTo>
                  <a:lnTo>
                    <a:pt x="152" y="91"/>
                  </a:lnTo>
                  <a:lnTo>
                    <a:pt x="157" y="81"/>
                  </a:lnTo>
                  <a:lnTo>
                    <a:pt x="151" y="91"/>
                  </a:lnTo>
                  <a:lnTo>
                    <a:pt x="155" y="94"/>
                  </a:lnTo>
                  <a:lnTo>
                    <a:pt x="156" y="94"/>
                  </a:lnTo>
                  <a:lnTo>
                    <a:pt x="158" y="95"/>
                  </a:lnTo>
                  <a:lnTo>
                    <a:pt x="160" y="96"/>
                  </a:lnTo>
                  <a:lnTo>
                    <a:pt x="163" y="97"/>
                  </a:lnTo>
                  <a:lnTo>
                    <a:pt x="167" y="86"/>
                  </a:lnTo>
                  <a:lnTo>
                    <a:pt x="162" y="96"/>
                  </a:lnTo>
                  <a:lnTo>
                    <a:pt x="165" y="97"/>
                  </a:lnTo>
                  <a:lnTo>
                    <a:pt x="166" y="99"/>
                  </a:lnTo>
                  <a:lnTo>
                    <a:pt x="170" y="100"/>
                  </a:lnTo>
                  <a:lnTo>
                    <a:pt x="173" y="89"/>
                  </a:lnTo>
                  <a:lnTo>
                    <a:pt x="166" y="97"/>
                  </a:lnTo>
                  <a:lnTo>
                    <a:pt x="170" y="101"/>
                  </a:lnTo>
                  <a:lnTo>
                    <a:pt x="172" y="102"/>
                  </a:lnTo>
                  <a:lnTo>
                    <a:pt x="176" y="104"/>
                  </a:lnTo>
                  <a:lnTo>
                    <a:pt x="180" y="92"/>
                  </a:lnTo>
                  <a:lnTo>
                    <a:pt x="175" y="102"/>
                  </a:lnTo>
                  <a:lnTo>
                    <a:pt x="177" y="104"/>
                  </a:lnTo>
                  <a:lnTo>
                    <a:pt x="178" y="105"/>
                  </a:lnTo>
                  <a:lnTo>
                    <a:pt x="186" y="107"/>
                  </a:lnTo>
                  <a:lnTo>
                    <a:pt x="190" y="96"/>
                  </a:lnTo>
                  <a:lnTo>
                    <a:pt x="182" y="105"/>
                  </a:lnTo>
                  <a:lnTo>
                    <a:pt x="186" y="109"/>
                  </a:lnTo>
                  <a:lnTo>
                    <a:pt x="188" y="110"/>
                  </a:lnTo>
                  <a:lnTo>
                    <a:pt x="192" y="111"/>
                  </a:lnTo>
                  <a:lnTo>
                    <a:pt x="196" y="100"/>
                  </a:lnTo>
                  <a:lnTo>
                    <a:pt x="191" y="110"/>
                  </a:lnTo>
                  <a:lnTo>
                    <a:pt x="193" y="111"/>
                  </a:lnTo>
                  <a:lnTo>
                    <a:pt x="195" y="112"/>
                  </a:lnTo>
                  <a:lnTo>
                    <a:pt x="198" y="114"/>
                  </a:lnTo>
                  <a:lnTo>
                    <a:pt x="202" y="102"/>
                  </a:lnTo>
                  <a:lnTo>
                    <a:pt x="197" y="112"/>
                  </a:lnTo>
                  <a:lnTo>
                    <a:pt x="200" y="114"/>
                  </a:lnTo>
                  <a:lnTo>
                    <a:pt x="205" y="104"/>
                  </a:lnTo>
                  <a:lnTo>
                    <a:pt x="198" y="114"/>
                  </a:lnTo>
                  <a:lnTo>
                    <a:pt x="202" y="116"/>
                  </a:lnTo>
                  <a:lnTo>
                    <a:pt x="205" y="117"/>
                  </a:lnTo>
                  <a:lnTo>
                    <a:pt x="211" y="117"/>
                  </a:lnTo>
                  <a:lnTo>
                    <a:pt x="211" y="106"/>
                  </a:lnTo>
                  <a:lnTo>
                    <a:pt x="206" y="116"/>
                  </a:lnTo>
                  <a:lnTo>
                    <a:pt x="216" y="121"/>
                  </a:lnTo>
                  <a:lnTo>
                    <a:pt x="221" y="111"/>
                  </a:lnTo>
                  <a:lnTo>
                    <a:pt x="215" y="121"/>
                  </a:lnTo>
                  <a:lnTo>
                    <a:pt x="218" y="124"/>
                  </a:lnTo>
                  <a:lnTo>
                    <a:pt x="221" y="125"/>
                  </a:lnTo>
                  <a:lnTo>
                    <a:pt x="227" y="125"/>
                  </a:lnTo>
                  <a:lnTo>
                    <a:pt x="227" y="114"/>
                  </a:lnTo>
                  <a:lnTo>
                    <a:pt x="222" y="124"/>
                  </a:lnTo>
                  <a:lnTo>
                    <a:pt x="232" y="128"/>
                  </a:lnTo>
                  <a:lnTo>
                    <a:pt x="233" y="130"/>
                  </a:lnTo>
                  <a:lnTo>
                    <a:pt x="237" y="131"/>
                  </a:lnTo>
                  <a:lnTo>
                    <a:pt x="241" y="120"/>
                  </a:lnTo>
                  <a:lnTo>
                    <a:pt x="233" y="128"/>
                  </a:lnTo>
                  <a:lnTo>
                    <a:pt x="237" y="132"/>
                  </a:lnTo>
                  <a:lnTo>
                    <a:pt x="239" y="133"/>
                  </a:lnTo>
                  <a:lnTo>
                    <a:pt x="247" y="136"/>
                  </a:lnTo>
                  <a:lnTo>
                    <a:pt x="251" y="125"/>
                  </a:lnTo>
                  <a:lnTo>
                    <a:pt x="246" y="135"/>
                  </a:lnTo>
                  <a:lnTo>
                    <a:pt x="248" y="136"/>
                  </a:lnTo>
                  <a:lnTo>
                    <a:pt x="249" y="137"/>
                  </a:lnTo>
                  <a:lnTo>
                    <a:pt x="253" y="138"/>
                  </a:lnTo>
                  <a:lnTo>
                    <a:pt x="261" y="117"/>
                  </a:lnTo>
                  <a:lnTo>
                    <a:pt x="257" y="116"/>
                  </a:lnTo>
                  <a:lnTo>
                    <a:pt x="253" y="126"/>
                  </a:lnTo>
                  <a:lnTo>
                    <a:pt x="258" y="116"/>
                  </a:lnTo>
                  <a:lnTo>
                    <a:pt x="256" y="115"/>
                  </a:lnTo>
                  <a:lnTo>
                    <a:pt x="254" y="115"/>
                  </a:lnTo>
                  <a:lnTo>
                    <a:pt x="247" y="112"/>
                  </a:lnTo>
                  <a:lnTo>
                    <a:pt x="243" y="122"/>
                  </a:lnTo>
                  <a:lnTo>
                    <a:pt x="252" y="115"/>
                  </a:lnTo>
                  <a:lnTo>
                    <a:pt x="247" y="110"/>
                  </a:lnTo>
                  <a:lnTo>
                    <a:pt x="244" y="110"/>
                  </a:lnTo>
                  <a:lnTo>
                    <a:pt x="241" y="109"/>
                  </a:lnTo>
                  <a:lnTo>
                    <a:pt x="237" y="119"/>
                  </a:lnTo>
                  <a:lnTo>
                    <a:pt x="242" y="109"/>
                  </a:lnTo>
                  <a:lnTo>
                    <a:pt x="229" y="102"/>
                  </a:lnTo>
                  <a:lnTo>
                    <a:pt x="224" y="102"/>
                  </a:lnTo>
                  <a:lnTo>
                    <a:pt x="224" y="114"/>
                  </a:lnTo>
                  <a:lnTo>
                    <a:pt x="231" y="105"/>
                  </a:lnTo>
                  <a:lnTo>
                    <a:pt x="227" y="102"/>
                  </a:lnTo>
                  <a:lnTo>
                    <a:pt x="226" y="101"/>
                  </a:lnTo>
                  <a:lnTo>
                    <a:pt x="213" y="95"/>
                  </a:lnTo>
                  <a:lnTo>
                    <a:pt x="208" y="95"/>
                  </a:lnTo>
                  <a:lnTo>
                    <a:pt x="208" y="106"/>
                  </a:lnTo>
                  <a:lnTo>
                    <a:pt x="215" y="97"/>
                  </a:lnTo>
                  <a:lnTo>
                    <a:pt x="211" y="95"/>
                  </a:lnTo>
                  <a:lnTo>
                    <a:pt x="210" y="94"/>
                  </a:lnTo>
                  <a:lnTo>
                    <a:pt x="207" y="92"/>
                  </a:lnTo>
                  <a:lnTo>
                    <a:pt x="206" y="92"/>
                  </a:lnTo>
                  <a:lnTo>
                    <a:pt x="202" y="91"/>
                  </a:lnTo>
                  <a:lnTo>
                    <a:pt x="198" y="101"/>
                  </a:lnTo>
                  <a:lnTo>
                    <a:pt x="203" y="91"/>
                  </a:lnTo>
                  <a:lnTo>
                    <a:pt x="201" y="90"/>
                  </a:lnTo>
                  <a:lnTo>
                    <a:pt x="200" y="90"/>
                  </a:lnTo>
                  <a:lnTo>
                    <a:pt x="196" y="89"/>
                  </a:lnTo>
                  <a:lnTo>
                    <a:pt x="192" y="99"/>
                  </a:lnTo>
                  <a:lnTo>
                    <a:pt x="201" y="91"/>
                  </a:lnTo>
                  <a:lnTo>
                    <a:pt x="196" y="86"/>
                  </a:lnTo>
                  <a:lnTo>
                    <a:pt x="193" y="86"/>
                  </a:lnTo>
                  <a:lnTo>
                    <a:pt x="186" y="84"/>
                  </a:lnTo>
                  <a:lnTo>
                    <a:pt x="182" y="94"/>
                  </a:lnTo>
                  <a:lnTo>
                    <a:pt x="187" y="84"/>
                  </a:lnTo>
                  <a:lnTo>
                    <a:pt x="185" y="82"/>
                  </a:lnTo>
                  <a:lnTo>
                    <a:pt x="183" y="82"/>
                  </a:lnTo>
                  <a:lnTo>
                    <a:pt x="180" y="81"/>
                  </a:lnTo>
                  <a:lnTo>
                    <a:pt x="176" y="91"/>
                  </a:lnTo>
                  <a:lnTo>
                    <a:pt x="185" y="84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3" y="77"/>
                  </a:lnTo>
                  <a:lnTo>
                    <a:pt x="170" y="87"/>
                  </a:lnTo>
                  <a:lnTo>
                    <a:pt x="175" y="77"/>
                  </a:lnTo>
                  <a:lnTo>
                    <a:pt x="172" y="76"/>
                  </a:lnTo>
                  <a:lnTo>
                    <a:pt x="171" y="76"/>
                  </a:lnTo>
                  <a:lnTo>
                    <a:pt x="167" y="75"/>
                  </a:lnTo>
                  <a:lnTo>
                    <a:pt x="163" y="85"/>
                  </a:lnTo>
                  <a:lnTo>
                    <a:pt x="168" y="75"/>
                  </a:lnTo>
                  <a:lnTo>
                    <a:pt x="166" y="74"/>
                  </a:lnTo>
                  <a:lnTo>
                    <a:pt x="161" y="84"/>
                  </a:lnTo>
                  <a:lnTo>
                    <a:pt x="167" y="75"/>
                  </a:lnTo>
                  <a:lnTo>
                    <a:pt x="163" y="72"/>
                  </a:lnTo>
                  <a:lnTo>
                    <a:pt x="162" y="71"/>
                  </a:lnTo>
                  <a:lnTo>
                    <a:pt x="161" y="70"/>
                  </a:lnTo>
                  <a:close/>
                  <a:moveTo>
                    <a:pt x="314" y="143"/>
                  </a:moveTo>
                  <a:lnTo>
                    <a:pt x="298" y="160"/>
                  </a:lnTo>
                  <a:lnTo>
                    <a:pt x="300" y="162"/>
                  </a:lnTo>
                  <a:lnTo>
                    <a:pt x="303" y="163"/>
                  </a:lnTo>
                  <a:lnTo>
                    <a:pt x="307" y="165"/>
                  </a:lnTo>
                  <a:lnTo>
                    <a:pt x="310" y="153"/>
                  </a:lnTo>
                  <a:lnTo>
                    <a:pt x="305" y="163"/>
                  </a:lnTo>
                  <a:lnTo>
                    <a:pt x="308" y="165"/>
                  </a:lnTo>
                  <a:lnTo>
                    <a:pt x="309" y="166"/>
                  </a:lnTo>
                  <a:lnTo>
                    <a:pt x="317" y="168"/>
                  </a:lnTo>
                  <a:lnTo>
                    <a:pt x="320" y="157"/>
                  </a:lnTo>
                  <a:lnTo>
                    <a:pt x="313" y="166"/>
                  </a:lnTo>
                  <a:lnTo>
                    <a:pt x="317" y="170"/>
                  </a:lnTo>
                  <a:lnTo>
                    <a:pt x="319" y="171"/>
                  </a:lnTo>
                  <a:lnTo>
                    <a:pt x="323" y="172"/>
                  </a:lnTo>
                  <a:lnTo>
                    <a:pt x="327" y="161"/>
                  </a:lnTo>
                  <a:lnTo>
                    <a:pt x="322" y="171"/>
                  </a:lnTo>
                  <a:lnTo>
                    <a:pt x="324" y="172"/>
                  </a:lnTo>
                  <a:lnTo>
                    <a:pt x="325" y="173"/>
                  </a:lnTo>
                  <a:lnTo>
                    <a:pt x="333" y="176"/>
                  </a:lnTo>
                  <a:lnTo>
                    <a:pt x="340" y="155"/>
                  </a:lnTo>
                  <a:lnTo>
                    <a:pt x="333" y="152"/>
                  </a:lnTo>
                  <a:lnTo>
                    <a:pt x="329" y="162"/>
                  </a:lnTo>
                  <a:lnTo>
                    <a:pt x="334" y="152"/>
                  </a:lnTo>
                  <a:lnTo>
                    <a:pt x="332" y="151"/>
                  </a:lnTo>
                  <a:lnTo>
                    <a:pt x="330" y="151"/>
                  </a:lnTo>
                  <a:lnTo>
                    <a:pt x="327" y="150"/>
                  </a:lnTo>
                  <a:lnTo>
                    <a:pt x="323" y="160"/>
                  </a:lnTo>
                  <a:lnTo>
                    <a:pt x="332" y="152"/>
                  </a:lnTo>
                  <a:lnTo>
                    <a:pt x="327" y="147"/>
                  </a:lnTo>
                  <a:lnTo>
                    <a:pt x="324" y="147"/>
                  </a:lnTo>
                  <a:lnTo>
                    <a:pt x="317" y="145"/>
                  </a:lnTo>
                  <a:lnTo>
                    <a:pt x="313" y="155"/>
                  </a:lnTo>
                  <a:lnTo>
                    <a:pt x="318" y="145"/>
                  </a:lnTo>
                  <a:lnTo>
                    <a:pt x="315" y="143"/>
                  </a:lnTo>
                  <a:lnTo>
                    <a:pt x="314" y="143"/>
                  </a:lnTo>
                  <a:lnTo>
                    <a:pt x="310" y="142"/>
                  </a:lnTo>
                  <a:lnTo>
                    <a:pt x="307" y="152"/>
                  </a:lnTo>
                  <a:lnTo>
                    <a:pt x="315" y="145"/>
                  </a:lnTo>
                  <a:lnTo>
                    <a:pt x="314" y="14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709"/>
            <p:cNvSpPr>
              <a:spLocks noEditPoints="1"/>
            </p:cNvSpPr>
            <p:nvPr/>
          </p:nvSpPr>
          <p:spPr bwMode="auto">
            <a:xfrm>
              <a:off x="2154" y="1372"/>
              <a:ext cx="342" cy="173"/>
            </a:xfrm>
            <a:custGeom>
              <a:avLst/>
              <a:gdLst>
                <a:gd name="T0" fmla="*/ 14 w 342"/>
                <a:gd name="T1" fmla="*/ 11 h 173"/>
                <a:gd name="T2" fmla="*/ 15 w 342"/>
                <a:gd name="T3" fmla="*/ 24 h 173"/>
                <a:gd name="T4" fmla="*/ 30 w 342"/>
                <a:gd name="T5" fmla="*/ 29 h 173"/>
                <a:gd name="T6" fmla="*/ 36 w 342"/>
                <a:gd name="T7" fmla="*/ 21 h 173"/>
                <a:gd name="T8" fmla="*/ 39 w 342"/>
                <a:gd name="T9" fmla="*/ 36 h 173"/>
                <a:gd name="T10" fmla="*/ 45 w 342"/>
                <a:gd name="T11" fmla="*/ 39 h 173"/>
                <a:gd name="T12" fmla="*/ 55 w 342"/>
                <a:gd name="T13" fmla="*/ 42 h 173"/>
                <a:gd name="T14" fmla="*/ 59 w 342"/>
                <a:gd name="T15" fmla="*/ 45 h 173"/>
                <a:gd name="T16" fmla="*/ 66 w 342"/>
                <a:gd name="T17" fmla="*/ 47 h 173"/>
                <a:gd name="T18" fmla="*/ 74 w 342"/>
                <a:gd name="T19" fmla="*/ 52 h 173"/>
                <a:gd name="T20" fmla="*/ 82 w 342"/>
                <a:gd name="T21" fmla="*/ 56 h 173"/>
                <a:gd name="T22" fmla="*/ 96 w 342"/>
                <a:gd name="T23" fmla="*/ 62 h 173"/>
                <a:gd name="T24" fmla="*/ 106 w 342"/>
                <a:gd name="T25" fmla="*/ 54 h 173"/>
                <a:gd name="T26" fmla="*/ 106 w 342"/>
                <a:gd name="T27" fmla="*/ 42 h 173"/>
                <a:gd name="T28" fmla="*/ 96 w 342"/>
                <a:gd name="T29" fmla="*/ 50 h 173"/>
                <a:gd name="T30" fmla="*/ 91 w 342"/>
                <a:gd name="T31" fmla="*/ 35 h 173"/>
                <a:gd name="T32" fmla="*/ 83 w 342"/>
                <a:gd name="T33" fmla="*/ 30 h 173"/>
                <a:gd name="T34" fmla="*/ 75 w 342"/>
                <a:gd name="T35" fmla="*/ 28 h 173"/>
                <a:gd name="T36" fmla="*/ 71 w 342"/>
                <a:gd name="T37" fmla="*/ 26 h 173"/>
                <a:gd name="T38" fmla="*/ 55 w 342"/>
                <a:gd name="T39" fmla="*/ 30 h 173"/>
                <a:gd name="T40" fmla="*/ 55 w 342"/>
                <a:gd name="T41" fmla="*/ 19 h 173"/>
                <a:gd name="T42" fmla="*/ 45 w 342"/>
                <a:gd name="T43" fmla="*/ 14 h 173"/>
                <a:gd name="T44" fmla="*/ 41 w 342"/>
                <a:gd name="T45" fmla="*/ 13 h 173"/>
                <a:gd name="T46" fmla="*/ 27 w 342"/>
                <a:gd name="T47" fmla="*/ 5 h 173"/>
                <a:gd name="T48" fmla="*/ 19 w 342"/>
                <a:gd name="T49" fmla="*/ 1 h 173"/>
                <a:gd name="T50" fmla="*/ 164 w 342"/>
                <a:gd name="T51" fmla="*/ 69 h 173"/>
                <a:gd name="T52" fmla="*/ 158 w 342"/>
                <a:gd name="T53" fmla="*/ 90 h 173"/>
                <a:gd name="T54" fmla="*/ 171 w 342"/>
                <a:gd name="T55" fmla="*/ 96 h 173"/>
                <a:gd name="T56" fmla="*/ 178 w 342"/>
                <a:gd name="T57" fmla="*/ 101 h 173"/>
                <a:gd name="T58" fmla="*/ 192 w 342"/>
                <a:gd name="T59" fmla="*/ 106 h 173"/>
                <a:gd name="T60" fmla="*/ 202 w 342"/>
                <a:gd name="T61" fmla="*/ 98 h 173"/>
                <a:gd name="T62" fmla="*/ 203 w 342"/>
                <a:gd name="T63" fmla="*/ 111 h 173"/>
                <a:gd name="T64" fmla="*/ 210 w 342"/>
                <a:gd name="T65" fmla="*/ 116 h 173"/>
                <a:gd name="T66" fmla="*/ 220 w 342"/>
                <a:gd name="T67" fmla="*/ 120 h 173"/>
                <a:gd name="T68" fmla="*/ 224 w 342"/>
                <a:gd name="T69" fmla="*/ 122 h 173"/>
                <a:gd name="T70" fmla="*/ 235 w 342"/>
                <a:gd name="T71" fmla="*/ 126 h 173"/>
                <a:gd name="T72" fmla="*/ 244 w 342"/>
                <a:gd name="T73" fmla="*/ 131 h 173"/>
                <a:gd name="T74" fmla="*/ 259 w 342"/>
                <a:gd name="T75" fmla="*/ 125 h 173"/>
                <a:gd name="T76" fmla="*/ 262 w 342"/>
                <a:gd name="T77" fmla="*/ 113 h 173"/>
                <a:gd name="T78" fmla="*/ 247 w 342"/>
                <a:gd name="T79" fmla="*/ 120 h 173"/>
                <a:gd name="T80" fmla="*/ 237 w 342"/>
                <a:gd name="T81" fmla="*/ 103 h 173"/>
                <a:gd name="T82" fmla="*/ 233 w 342"/>
                <a:gd name="T83" fmla="*/ 101 h 173"/>
                <a:gd name="T84" fmla="*/ 225 w 342"/>
                <a:gd name="T85" fmla="*/ 97 h 173"/>
                <a:gd name="T86" fmla="*/ 217 w 342"/>
                <a:gd name="T87" fmla="*/ 94 h 173"/>
                <a:gd name="T88" fmla="*/ 209 w 342"/>
                <a:gd name="T89" fmla="*/ 90 h 173"/>
                <a:gd name="T90" fmla="*/ 202 w 342"/>
                <a:gd name="T91" fmla="*/ 85 h 173"/>
                <a:gd name="T92" fmla="*/ 193 w 342"/>
                <a:gd name="T93" fmla="*/ 82 h 173"/>
                <a:gd name="T94" fmla="*/ 179 w 342"/>
                <a:gd name="T95" fmla="*/ 76 h 173"/>
                <a:gd name="T96" fmla="*/ 169 w 342"/>
                <a:gd name="T97" fmla="*/ 84 h 173"/>
                <a:gd name="T98" fmla="*/ 167 w 342"/>
                <a:gd name="T99" fmla="*/ 71 h 173"/>
                <a:gd name="T100" fmla="*/ 305 w 342"/>
                <a:gd name="T101" fmla="*/ 158 h 173"/>
                <a:gd name="T102" fmla="*/ 314 w 342"/>
                <a:gd name="T103" fmla="*/ 163 h 173"/>
                <a:gd name="T104" fmla="*/ 329 w 342"/>
                <a:gd name="T105" fmla="*/ 157 h 173"/>
                <a:gd name="T106" fmla="*/ 335 w 342"/>
                <a:gd name="T107" fmla="*/ 173 h 173"/>
                <a:gd name="T108" fmla="*/ 333 w 342"/>
                <a:gd name="T109" fmla="*/ 159 h 173"/>
                <a:gd name="T110" fmla="*/ 323 w 342"/>
                <a:gd name="T111" fmla="*/ 143 h 173"/>
                <a:gd name="T112" fmla="*/ 319 w 342"/>
                <a:gd name="T113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2" h="173">
                  <a:moveTo>
                    <a:pt x="16" y="0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4" y="1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20" y="14"/>
                  </a:lnTo>
                  <a:lnTo>
                    <a:pt x="15" y="24"/>
                  </a:lnTo>
                  <a:lnTo>
                    <a:pt x="17" y="25"/>
                  </a:lnTo>
                  <a:lnTo>
                    <a:pt x="22" y="15"/>
                  </a:lnTo>
                  <a:lnTo>
                    <a:pt x="16" y="25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30" y="29"/>
                  </a:lnTo>
                  <a:lnTo>
                    <a:pt x="30" y="18"/>
                  </a:lnTo>
                  <a:lnTo>
                    <a:pt x="22" y="26"/>
                  </a:lnTo>
                  <a:lnTo>
                    <a:pt x="26" y="30"/>
                  </a:lnTo>
                  <a:lnTo>
                    <a:pt x="29" y="31"/>
                  </a:lnTo>
                  <a:lnTo>
                    <a:pt x="32" y="32"/>
                  </a:lnTo>
                  <a:lnTo>
                    <a:pt x="36" y="21"/>
                  </a:lnTo>
                  <a:lnTo>
                    <a:pt x="31" y="31"/>
                  </a:lnTo>
                  <a:lnTo>
                    <a:pt x="34" y="32"/>
                  </a:lnTo>
                  <a:lnTo>
                    <a:pt x="39" y="23"/>
                  </a:lnTo>
                  <a:lnTo>
                    <a:pt x="32" y="32"/>
                  </a:lnTo>
                  <a:lnTo>
                    <a:pt x="36" y="35"/>
                  </a:lnTo>
                  <a:lnTo>
                    <a:pt x="39" y="36"/>
                  </a:lnTo>
                  <a:lnTo>
                    <a:pt x="45" y="36"/>
                  </a:lnTo>
                  <a:lnTo>
                    <a:pt x="45" y="25"/>
                  </a:lnTo>
                  <a:lnTo>
                    <a:pt x="39" y="35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5" y="39"/>
                  </a:lnTo>
                  <a:lnTo>
                    <a:pt x="49" y="40"/>
                  </a:lnTo>
                  <a:lnTo>
                    <a:pt x="52" y="29"/>
                  </a:lnTo>
                  <a:lnTo>
                    <a:pt x="47" y="39"/>
                  </a:lnTo>
                  <a:lnTo>
                    <a:pt x="50" y="40"/>
                  </a:lnTo>
                  <a:lnTo>
                    <a:pt x="51" y="41"/>
                  </a:lnTo>
                  <a:lnTo>
                    <a:pt x="55" y="42"/>
                  </a:lnTo>
                  <a:lnTo>
                    <a:pt x="59" y="31"/>
                  </a:lnTo>
                  <a:lnTo>
                    <a:pt x="54" y="41"/>
                  </a:lnTo>
                  <a:lnTo>
                    <a:pt x="56" y="42"/>
                  </a:lnTo>
                  <a:lnTo>
                    <a:pt x="61" y="32"/>
                  </a:lnTo>
                  <a:lnTo>
                    <a:pt x="55" y="42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4" y="47"/>
                  </a:lnTo>
                  <a:lnTo>
                    <a:pt x="67" y="49"/>
                  </a:lnTo>
                  <a:lnTo>
                    <a:pt x="71" y="37"/>
                  </a:lnTo>
                  <a:lnTo>
                    <a:pt x="66" y="47"/>
                  </a:lnTo>
                  <a:lnTo>
                    <a:pt x="69" y="49"/>
                  </a:lnTo>
                  <a:lnTo>
                    <a:pt x="70" y="50"/>
                  </a:lnTo>
                  <a:lnTo>
                    <a:pt x="74" y="51"/>
                  </a:lnTo>
                  <a:lnTo>
                    <a:pt x="77" y="40"/>
                  </a:lnTo>
                  <a:lnTo>
                    <a:pt x="70" y="49"/>
                  </a:lnTo>
                  <a:lnTo>
                    <a:pt x="74" y="52"/>
                  </a:lnTo>
                  <a:lnTo>
                    <a:pt x="76" y="54"/>
                  </a:lnTo>
                  <a:lnTo>
                    <a:pt x="80" y="55"/>
                  </a:lnTo>
                  <a:lnTo>
                    <a:pt x="83" y="44"/>
                  </a:lnTo>
                  <a:lnTo>
                    <a:pt x="79" y="54"/>
                  </a:lnTo>
                  <a:lnTo>
                    <a:pt x="81" y="55"/>
                  </a:lnTo>
                  <a:lnTo>
                    <a:pt x="82" y="56"/>
                  </a:lnTo>
                  <a:lnTo>
                    <a:pt x="90" y="59"/>
                  </a:lnTo>
                  <a:lnTo>
                    <a:pt x="93" y="47"/>
                  </a:lnTo>
                  <a:lnTo>
                    <a:pt x="86" y="56"/>
                  </a:lnTo>
                  <a:lnTo>
                    <a:pt x="90" y="60"/>
                  </a:lnTo>
                  <a:lnTo>
                    <a:pt x="92" y="61"/>
                  </a:lnTo>
                  <a:lnTo>
                    <a:pt x="96" y="62"/>
                  </a:lnTo>
                  <a:lnTo>
                    <a:pt x="100" y="51"/>
                  </a:lnTo>
                  <a:lnTo>
                    <a:pt x="95" y="61"/>
                  </a:lnTo>
                  <a:lnTo>
                    <a:pt x="97" y="62"/>
                  </a:lnTo>
                  <a:lnTo>
                    <a:pt x="98" y="64"/>
                  </a:lnTo>
                  <a:lnTo>
                    <a:pt x="102" y="65"/>
                  </a:lnTo>
                  <a:lnTo>
                    <a:pt x="106" y="54"/>
                  </a:lnTo>
                  <a:lnTo>
                    <a:pt x="101" y="64"/>
                  </a:lnTo>
                  <a:lnTo>
                    <a:pt x="103" y="65"/>
                  </a:lnTo>
                  <a:lnTo>
                    <a:pt x="113" y="45"/>
                  </a:lnTo>
                  <a:lnTo>
                    <a:pt x="111" y="44"/>
                  </a:lnTo>
                  <a:lnTo>
                    <a:pt x="110" y="44"/>
                  </a:lnTo>
                  <a:lnTo>
                    <a:pt x="106" y="42"/>
                  </a:lnTo>
                  <a:lnTo>
                    <a:pt x="102" y="52"/>
                  </a:lnTo>
                  <a:lnTo>
                    <a:pt x="107" y="42"/>
                  </a:lnTo>
                  <a:lnTo>
                    <a:pt x="105" y="41"/>
                  </a:lnTo>
                  <a:lnTo>
                    <a:pt x="103" y="4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105" y="42"/>
                  </a:lnTo>
                  <a:lnTo>
                    <a:pt x="100" y="37"/>
                  </a:lnTo>
                  <a:lnTo>
                    <a:pt x="97" y="37"/>
                  </a:lnTo>
                  <a:lnTo>
                    <a:pt x="90" y="35"/>
                  </a:lnTo>
                  <a:lnTo>
                    <a:pt x="86" y="45"/>
                  </a:lnTo>
                  <a:lnTo>
                    <a:pt x="91" y="35"/>
                  </a:lnTo>
                  <a:lnTo>
                    <a:pt x="88" y="34"/>
                  </a:lnTo>
                  <a:lnTo>
                    <a:pt x="87" y="34"/>
                  </a:lnTo>
                  <a:lnTo>
                    <a:pt x="83" y="32"/>
                  </a:lnTo>
                  <a:lnTo>
                    <a:pt x="80" y="42"/>
                  </a:lnTo>
                  <a:lnTo>
                    <a:pt x="88" y="35"/>
                  </a:lnTo>
                  <a:lnTo>
                    <a:pt x="83" y="30"/>
                  </a:lnTo>
                  <a:lnTo>
                    <a:pt x="81" y="30"/>
                  </a:lnTo>
                  <a:lnTo>
                    <a:pt x="77" y="29"/>
                  </a:lnTo>
                  <a:lnTo>
                    <a:pt x="74" y="39"/>
                  </a:lnTo>
                  <a:lnTo>
                    <a:pt x="79" y="29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1" y="26"/>
                  </a:lnTo>
                  <a:lnTo>
                    <a:pt x="67" y="36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67" y="24"/>
                  </a:lnTo>
                  <a:lnTo>
                    <a:pt x="66" y="23"/>
                  </a:lnTo>
                  <a:lnTo>
                    <a:pt x="64" y="21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5" y="30"/>
                  </a:lnTo>
                  <a:lnTo>
                    <a:pt x="60" y="20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2" y="18"/>
                  </a:lnTo>
                  <a:lnTo>
                    <a:pt x="49" y="28"/>
                  </a:lnTo>
                  <a:lnTo>
                    <a:pt x="55" y="19"/>
                  </a:lnTo>
                  <a:lnTo>
                    <a:pt x="51" y="16"/>
                  </a:lnTo>
                  <a:lnTo>
                    <a:pt x="49" y="14"/>
                  </a:lnTo>
                  <a:lnTo>
                    <a:pt x="42" y="14"/>
                  </a:lnTo>
                  <a:lnTo>
                    <a:pt x="42" y="25"/>
                  </a:lnTo>
                  <a:lnTo>
                    <a:pt x="49" y="16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6" y="10"/>
                  </a:lnTo>
                  <a:lnTo>
                    <a:pt x="32" y="20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6" y="6"/>
                  </a:lnTo>
                  <a:lnTo>
                    <a:pt x="26" y="18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6" y="13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16" y="0"/>
                  </a:lnTo>
                  <a:close/>
                  <a:moveTo>
                    <a:pt x="164" y="69"/>
                  </a:moveTo>
                  <a:lnTo>
                    <a:pt x="152" y="87"/>
                  </a:lnTo>
                  <a:lnTo>
                    <a:pt x="154" y="90"/>
                  </a:lnTo>
                  <a:lnTo>
                    <a:pt x="157" y="91"/>
                  </a:lnTo>
                  <a:lnTo>
                    <a:pt x="163" y="91"/>
                  </a:lnTo>
                  <a:lnTo>
                    <a:pt x="163" y="80"/>
                  </a:lnTo>
                  <a:lnTo>
                    <a:pt x="158" y="90"/>
                  </a:lnTo>
                  <a:lnTo>
                    <a:pt x="164" y="94"/>
                  </a:lnTo>
                  <a:lnTo>
                    <a:pt x="166" y="95"/>
                  </a:lnTo>
                  <a:lnTo>
                    <a:pt x="169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96"/>
                  </a:lnTo>
                  <a:lnTo>
                    <a:pt x="172" y="97"/>
                  </a:lnTo>
                  <a:lnTo>
                    <a:pt x="176" y="98"/>
                  </a:lnTo>
                  <a:lnTo>
                    <a:pt x="179" y="87"/>
                  </a:lnTo>
                  <a:lnTo>
                    <a:pt x="172" y="96"/>
                  </a:lnTo>
                  <a:lnTo>
                    <a:pt x="176" y="100"/>
                  </a:lnTo>
                  <a:lnTo>
                    <a:pt x="178" y="101"/>
                  </a:lnTo>
                  <a:lnTo>
                    <a:pt x="186" y="103"/>
                  </a:lnTo>
                  <a:lnTo>
                    <a:pt x="189" y="92"/>
                  </a:lnTo>
                  <a:lnTo>
                    <a:pt x="184" y="102"/>
                  </a:lnTo>
                  <a:lnTo>
                    <a:pt x="187" y="103"/>
                  </a:lnTo>
                  <a:lnTo>
                    <a:pt x="188" y="105"/>
                  </a:lnTo>
                  <a:lnTo>
                    <a:pt x="192" y="106"/>
                  </a:lnTo>
                  <a:lnTo>
                    <a:pt x="196" y="95"/>
                  </a:lnTo>
                  <a:lnTo>
                    <a:pt x="188" y="103"/>
                  </a:lnTo>
                  <a:lnTo>
                    <a:pt x="192" y="107"/>
                  </a:lnTo>
                  <a:lnTo>
                    <a:pt x="194" y="108"/>
                  </a:lnTo>
                  <a:lnTo>
                    <a:pt x="198" y="110"/>
                  </a:lnTo>
                  <a:lnTo>
                    <a:pt x="202" y="98"/>
                  </a:lnTo>
                  <a:lnTo>
                    <a:pt x="197" y="108"/>
                  </a:lnTo>
                  <a:lnTo>
                    <a:pt x="199" y="110"/>
                  </a:lnTo>
                  <a:lnTo>
                    <a:pt x="201" y="111"/>
                  </a:lnTo>
                  <a:lnTo>
                    <a:pt x="204" y="112"/>
                  </a:lnTo>
                  <a:lnTo>
                    <a:pt x="208" y="101"/>
                  </a:lnTo>
                  <a:lnTo>
                    <a:pt x="203" y="111"/>
                  </a:lnTo>
                  <a:lnTo>
                    <a:pt x="206" y="112"/>
                  </a:lnTo>
                  <a:lnTo>
                    <a:pt x="210" y="102"/>
                  </a:lnTo>
                  <a:lnTo>
                    <a:pt x="204" y="112"/>
                  </a:lnTo>
                  <a:lnTo>
                    <a:pt x="208" y="115"/>
                  </a:lnTo>
                  <a:lnTo>
                    <a:pt x="209" y="115"/>
                  </a:lnTo>
                  <a:lnTo>
                    <a:pt x="210" y="116"/>
                  </a:lnTo>
                  <a:lnTo>
                    <a:pt x="214" y="117"/>
                  </a:lnTo>
                  <a:lnTo>
                    <a:pt x="218" y="106"/>
                  </a:lnTo>
                  <a:lnTo>
                    <a:pt x="213" y="116"/>
                  </a:lnTo>
                  <a:lnTo>
                    <a:pt x="215" y="117"/>
                  </a:lnTo>
                  <a:lnTo>
                    <a:pt x="217" y="118"/>
                  </a:lnTo>
                  <a:lnTo>
                    <a:pt x="220" y="120"/>
                  </a:lnTo>
                  <a:lnTo>
                    <a:pt x="224" y="108"/>
                  </a:lnTo>
                  <a:lnTo>
                    <a:pt x="219" y="118"/>
                  </a:lnTo>
                  <a:lnTo>
                    <a:pt x="222" y="120"/>
                  </a:lnTo>
                  <a:lnTo>
                    <a:pt x="227" y="110"/>
                  </a:lnTo>
                  <a:lnTo>
                    <a:pt x="220" y="120"/>
                  </a:lnTo>
                  <a:lnTo>
                    <a:pt x="224" y="122"/>
                  </a:lnTo>
                  <a:lnTo>
                    <a:pt x="225" y="122"/>
                  </a:lnTo>
                  <a:lnTo>
                    <a:pt x="228" y="123"/>
                  </a:lnTo>
                  <a:lnTo>
                    <a:pt x="229" y="125"/>
                  </a:lnTo>
                  <a:lnTo>
                    <a:pt x="237" y="127"/>
                  </a:lnTo>
                  <a:lnTo>
                    <a:pt x="240" y="116"/>
                  </a:lnTo>
                  <a:lnTo>
                    <a:pt x="235" y="126"/>
                  </a:lnTo>
                  <a:lnTo>
                    <a:pt x="238" y="127"/>
                  </a:lnTo>
                  <a:lnTo>
                    <a:pt x="243" y="117"/>
                  </a:lnTo>
                  <a:lnTo>
                    <a:pt x="237" y="127"/>
                  </a:lnTo>
                  <a:lnTo>
                    <a:pt x="240" y="130"/>
                  </a:lnTo>
                  <a:lnTo>
                    <a:pt x="242" y="130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53" y="135"/>
                  </a:lnTo>
                  <a:lnTo>
                    <a:pt x="257" y="12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9" y="125"/>
                  </a:lnTo>
                  <a:lnTo>
                    <a:pt x="253" y="135"/>
                  </a:lnTo>
                  <a:lnTo>
                    <a:pt x="254" y="135"/>
                  </a:lnTo>
                  <a:lnTo>
                    <a:pt x="267" y="116"/>
                  </a:lnTo>
                  <a:lnTo>
                    <a:pt x="265" y="116"/>
                  </a:lnTo>
                  <a:lnTo>
                    <a:pt x="264" y="115"/>
                  </a:lnTo>
                  <a:lnTo>
                    <a:pt x="262" y="113"/>
                  </a:lnTo>
                  <a:lnTo>
                    <a:pt x="260" y="113"/>
                  </a:lnTo>
                  <a:lnTo>
                    <a:pt x="253" y="111"/>
                  </a:lnTo>
                  <a:lnTo>
                    <a:pt x="249" y="121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47" y="120"/>
                  </a:lnTo>
                  <a:lnTo>
                    <a:pt x="253" y="111"/>
                  </a:lnTo>
                  <a:lnTo>
                    <a:pt x="249" y="108"/>
                  </a:lnTo>
                  <a:lnTo>
                    <a:pt x="248" y="107"/>
                  </a:lnTo>
                  <a:lnTo>
                    <a:pt x="245" y="106"/>
                  </a:lnTo>
                  <a:lnTo>
                    <a:pt x="244" y="106"/>
                  </a:lnTo>
                  <a:lnTo>
                    <a:pt x="237" y="103"/>
                  </a:lnTo>
                  <a:lnTo>
                    <a:pt x="233" y="113"/>
                  </a:lnTo>
                  <a:lnTo>
                    <a:pt x="238" y="103"/>
                  </a:lnTo>
                  <a:lnTo>
                    <a:pt x="235" y="102"/>
                  </a:lnTo>
                  <a:lnTo>
                    <a:pt x="230" y="112"/>
                  </a:lnTo>
                  <a:lnTo>
                    <a:pt x="237" y="103"/>
                  </a:lnTo>
                  <a:lnTo>
                    <a:pt x="233" y="101"/>
                  </a:lnTo>
                  <a:lnTo>
                    <a:pt x="232" y="100"/>
                  </a:lnTo>
                  <a:lnTo>
                    <a:pt x="229" y="98"/>
                  </a:lnTo>
                  <a:lnTo>
                    <a:pt x="228" y="98"/>
                  </a:lnTo>
                  <a:lnTo>
                    <a:pt x="224" y="97"/>
                  </a:lnTo>
                  <a:lnTo>
                    <a:pt x="220" y="107"/>
                  </a:lnTo>
                  <a:lnTo>
                    <a:pt x="225" y="97"/>
                  </a:lnTo>
                  <a:lnTo>
                    <a:pt x="223" y="96"/>
                  </a:lnTo>
                  <a:lnTo>
                    <a:pt x="222" y="96"/>
                  </a:lnTo>
                  <a:lnTo>
                    <a:pt x="218" y="95"/>
                  </a:lnTo>
                  <a:lnTo>
                    <a:pt x="214" y="105"/>
                  </a:lnTo>
                  <a:lnTo>
                    <a:pt x="220" y="96"/>
                  </a:lnTo>
                  <a:lnTo>
                    <a:pt x="217" y="94"/>
                  </a:lnTo>
                  <a:lnTo>
                    <a:pt x="215" y="92"/>
                  </a:lnTo>
                  <a:lnTo>
                    <a:pt x="213" y="91"/>
                  </a:lnTo>
                  <a:lnTo>
                    <a:pt x="212" y="91"/>
                  </a:lnTo>
                  <a:lnTo>
                    <a:pt x="208" y="90"/>
                  </a:lnTo>
                  <a:lnTo>
                    <a:pt x="204" y="100"/>
                  </a:lnTo>
                  <a:lnTo>
                    <a:pt x="209" y="90"/>
                  </a:lnTo>
                  <a:lnTo>
                    <a:pt x="207" y="89"/>
                  </a:lnTo>
                  <a:lnTo>
                    <a:pt x="206" y="89"/>
                  </a:lnTo>
                  <a:lnTo>
                    <a:pt x="202" y="87"/>
                  </a:lnTo>
                  <a:lnTo>
                    <a:pt x="198" y="97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9" y="85"/>
                  </a:lnTo>
                  <a:lnTo>
                    <a:pt x="196" y="84"/>
                  </a:lnTo>
                  <a:lnTo>
                    <a:pt x="192" y="94"/>
                  </a:lnTo>
                  <a:lnTo>
                    <a:pt x="197" y="84"/>
                  </a:lnTo>
                  <a:lnTo>
                    <a:pt x="194" y="82"/>
                  </a:lnTo>
                  <a:lnTo>
                    <a:pt x="193" y="82"/>
                  </a:lnTo>
                  <a:lnTo>
                    <a:pt x="186" y="80"/>
                  </a:lnTo>
                  <a:lnTo>
                    <a:pt x="182" y="90"/>
                  </a:lnTo>
                  <a:lnTo>
                    <a:pt x="191" y="82"/>
                  </a:lnTo>
                  <a:lnTo>
                    <a:pt x="186" y="77"/>
                  </a:lnTo>
                  <a:lnTo>
                    <a:pt x="183" y="77"/>
                  </a:lnTo>
                  <a:lnTo>
                    <a:pt x="179" y="76"/>
                  </a:lnTo>
                  <a:lnTo>
                    <a:pt x="176" y="86"/>
                  </a:lnTo>
                  <a:lnTo>
                    <a:pt x="181" y="76"/>
                  </a:lnTo>
                  <a:lnTo>
                    <a:pt x="178" y="75"/>
                  </a:lnTo>
                  <a:lnTo>
                    <a:pt x="177" y="75"/>
                  </a:lnTo>
                  <a:lnTo>
                    <a:pt x="173" y="74"/>
                  </a:lnTo>
                  <a:lnTo>
                    <a:pt x="169" y="84"/>
                  </a:lnTo>
                  <a:lnTo>
                    <a:pt x="176" y="75"/>
                  </a:lnTo>
                  <a:lnTo>
                    <a:pt x="169" y="71"/>
                  </a:lnTo>
                  <a:lnTo>
                    <a:pt x="166" y="69"/>
                  </a:lnTo>
                  <a:lnTo>
                    <a:pt x="161" y="69"/>
                  </a:lnTo>
                  <a:lnTo>
                    <a:pt x="161" y="80"/>
                  </a:lnTo>
                  <a:lnTo>
                    <a:pt x="167" y="71"/>
                  </a:lnTo>
                  <a:lnTo>
                    <a:pt x="164" y="69"/>
                  </a:lnTo>
                  <a:close/>
                  <a:moveTo>
                    <a:pt x="314" y="137"/>
                  </a:moveTo>
                  <a:lnTo>
                    <a:pt x="306" y="158"/>
                  </a:lnTo>
                  <a:lnTo>
                    <a:pt x="306" y="159"/>
                  </a:lnTo>
                  <a:lnTo>
                    <a:pt x="310" y="148"/>
                  </a:lnTo>
                  <a:lnTo>
                    <a:pt x="305" y="158"/>
                  </a:lnTo>
                  <a:lnTo>
                    <a:pt x="308" y="159"/>
                  </a:lnTo>
                  <a:lnTo>
                    <a:pt x="313" y="150"/>
                  </a:lnTo>
                  <a:lnTo>
                    <a:pt x="306" y="159"/>
                  </a:lnTo>
                  <a:lnTo>
                    <a:pt x="310" y="162"/>
                  </a:lnTo>
                  <a:lnTo>
                    <a:pt x="311" y="162"/>
                  </a:lnTo>
                  <a:lnTo>
                    <a:pt x="314" y="163"/>
                  </a:lnTo>
                  <a:lnTo>
                    <a:pt x="315" y="164"/>
                  </a:lnTo>
                  <a:lnTo>
                    <a:pt x="323" y="167"/>
                  </a:lnTo>
                  <a:lnTo>
                    <a:pt x="326" y="156"/>
                  </a:lnTo>
                  <a:lnTo>
                    <a:pt x="321" y="166"/>
                  </a:lnTo>
                  <a:lnTo>
                    <a:pt x="324" y="167"/>
                  </a:lnTo>
                  <a:lnTo>
                    <a:pt x="329" y="157"/>
                  </a:lnTo>
                  <a:lnTo>
                    <a:pt x="323" y="167"/>
                  </a:lnTo>
                  <a:lnTo>
                    <a:pt x="326" y="169"/>
                  </a:lnTo>
                  <a:lnTo>
                    <a:pt x="328" y="169"/>
                  </a:lnTo>
                  <a:lnTo>
                    <a:pt x="330" y="171"/>
                  </a:lnTo>
                  <a:lnTo>
                    <a:pt x="331" y="172"/>
                  </a:lnTo>
                  <a:lnTo>
                    <a:pt x="335" y="173"/>
                  </a:lnTo>
                  <a:lnTo>
                    <a:pt x="342" y="152"/>
                  </a:lnTo>
                  <a:lnTo>
                    <a:pt x="339" y="151"/>
                  </a:lnTo>
                  <a:lnTo>
                    <a:pt x="335" y="161"/>
                  </a:lnTo>
                  <a:lnTo>
                    <a:pt x="340" y="151"/>
                  </a:lnTo>
                  <a:lnTo>
                    <a:pt x="338" y="150"/>
                  </a:lnTo>
                  <a:lnTo>
                    <a:pt x="333" y="159"/>
                  </a:lnTo>
                  <a:lnTo>
                    <a:pt x="339" y="151"/>
                  </a:lnTo>
                  <a:lnTo>
                    <a:pt x="335" y="148"/>
                  </a:lnTo>
                  <a:lnTo>
                    <a:pt x="334" y="147"/>
                  </a:lnTo>
                  <a:lnTo>
                    <a:pt x="331" y="146"/>
                  </a:lnTo>
                  <a:lnTo>
                    <a:pt x="330" y="146"/>
                  </a:lnTo>
                  <a:lnTo>
                    <a:pt x="323" y="143"/>
                  </a:lnTo>
                  <a:lnTo>
                    <a:pt x="319" y="153"/>
                  </a:lnTo>
                  <a:lnTo>
                    <a:pt x="324" y="143"/>
                  </a:lnTo>
                  <a:lnTo>
                    <a:pt x="321" y="142"/>
                  </a:lnTo>
                  <a:lnTo>
                    <a:pt x="316" y="152"/>
                  </a:lnTo>
                  <a:lnTo>
                    <a:pt x="323" y="143"/>
                  </a:lnTo>
                  <a:lnTo>
                    <a:pt x="319" y="141"/>
                  </a:lnTo>
                  <a:lnTo>
                    <a:pt x="318" y="140"/>
                  </a:lnTo>
                  <a:lnTo>
                    <a:pt x="315" y="138"/>
                  </a:lnTo>
                  <a:lnTo>
                    <a:pt x="314" y="138"/>
                  </a:lnTo>
                  <a:lnTo>
                    <a:pt x="314" y="13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710"/>
            <p:cNvSpPr>
              <a:spLocks noEditPoints="1"/>
            </p:cNvSpPr>
            <p:nvPr/>
          </p:nvSpPr>
          <p:spPr bwMode="auto">
            <a:xfrm>
              <a:off x="2489" y="1524"/>
              <a:ext cx="340" cy="172"/>
            </a:xfrm>
            <a:custGeom>
              <a:avLst/>
              <a:gdLst>
                <a:gd name="T0" fmla="*/ 5 w 340"/>
                <a:gd name="T1" fmla="*/ 22 h 172"/>
                <a:gd name="T2" fmla="*/ 12 w 340"/>
                <a:gd name="T3" fmla="*/ 27 h 172"/>
                <a:gd name="T4" fmla="*/ 26 w 340"/>
                <a:gd name="T5" fmla="*/ 32 h 172"/>
                <a:gd name="T6" fmla="*/ 36 w 340"/>
                <a:gd name="T7" fmla="*/ 25 h 172"/>
                <a:gd name="T8" fmla="*/ 41 w 340"/>
                <a:gd name="T9" fmla="*/ 39 h 172"/>
                <a:gd name="T10" fmla="*/ 49 w 340"/>
                <a:gd name="T11" fmla="*/ 44 h 172"/>
                <a:gd name="T12" fmla="*/ 57 w 340"/>
                <a:gd name="T13" fmla="*/ 47 h 172"/>
                <a:gd name="T14" fmla="*/ 61 w 340"/>
                <a:gd name="T15" fmla="*/ 49 h 172"/>
                <a:gd name="T16" fmla="*/ 77 w 340"/>
                <a:gd name="T17" fmla="*/ 44 h 172"/>
                <a:gd name="T18" fmla="*/ 77 w 340"/>
                <a:gd name="T19" fmla="*/ 56 h 172"/>
                <a:gd name="T20" fmla="*/ 93 w 340"/>
                <a:gd name="T21" fmla="*/ 51 h 172"/>
                <a:gd name="T22" fmla="*/ 92 w 340"/>
                <a:gd name="T23" fmla="*/ 62 h 172"/>
                <a:gd name="T24" fmla="*/ 102 w 340"/>
                <a:gd name="T25" fmla="*/ 56 h 172"/>
                <a:gd name="T26" fmla="*/ 101 w 340"/>
                <a:gd name="T27" fmla="*/ 42 h 172"/>
                <a:gd name="T28" fmla="*/ 92 w 340"/>
                <a:gd name="T29" fmla="*/ 39 h 172"/>
                <a:gd name="T30" fmla="*/ 83 w 340"/>
                <a:gd name="T31" fmla="*/ 35 h 172"/>
                <a:gd name="T32" fmla="*/ 73 w 340"/>
                <a:gd name="T33" fmla="*/ 42 h 172"/>
                <a:gd name="T34" fmla="*/ 72 w 340"/>
                <a:gd name="T35" fmla="*/ 29 h 172"/>
                <a:gd name="T36" fmla="*/ 64 w 340"/>
                <a:gd name="T37" fmla="*/ 25 h 172"/>
                <a:gd name="T38" fmla="*/ 56 w 340"/>
                <a:gd name="T39" fmla="*/ 21 h 172"/>
                <a:gd name="T40" fmla="*/ 42 w 340"/>
                <a:gd name="T41" fmla="*/ 16 h 172"/>
                <a:gd name="T42" fmla="*/ 32 w 340"/>
                <a:gd name="T43" fmla="*/ 24 h 172"/>
                <a:gd name="T44" fmla="*/ 31 w 340"/>
                <a:gd name="T45" fmla="*/ 10 h 172"/>
                <a:gd name="T46" fmla="*/ 20 w 340"/>
                <a:gd name="T47" fmla="*/ 4 h 172"/>
                <a:gd name="T48" fmla="*/ 11 w 340"/>
                <a:gd name="T49" fmla="*/ 1 h 172"/>
                <a:gd name="T50" fmla="*/ 157 w 340"/>
                <a:gd name="T51" fmla="*/ 93 h 172"/>
                <a:gd name="T52" fmla="*/ 167 w 340"/>
                <a:gd name="T53" fmla="*/ 85 h 172"/>
                <a:gd name="T54" fmla="*/ 167 w 340"/>
                <a:gd name="T55" fmla="*/ 97 h 172"/>
                <a:gd name="T56" fmla="*/ 183 w 340"/>
                <a:gd name="T57" fmla="*/ 92 h 172"/>
                <a:gd name="T58" fmla="*/ 182 w 340"/>
                <a:gd name="T59" fmla="*/ 103 h 172"/>
                <a:gd name="T60" fmla="*/ 198 w 340"/>
                <a:gd name="T61" fmla="*/ 112 h 172"/>
                <a:gd name="T62" fmla="*/ 202 w 340"/>
                <a:gd name="T63" fmla="*/ 115 h 172"/>
                <a:gd name="T64" fmla="*/ 213 w 340"/>
                <a:gd name="T65" fmla="*/ 118 h 172"/>
                <a:gd name="T66" fmla="*/ 227 w 340"/>
                <a:gd name="T67" fmla="*/ 123 h 172"/>
                <a:gd name="T68" fmla="*/ 230 w 340"/>
                <a:gd name="T69" fmla="*/ 127 h 172"/>
                <a:gd name="T70" fmla="*/ 240 w 340"/>
                <a:gd name="T71" fmla="*/ 118 h 172"/>
                <a:gd name="T72" fmla="*/ 242 w 340"/>
                <a:gd name="T73" fmla="*/ 132 h 172"/>
                <a:gd name="T74" fmla="*/ 253 w 340"/>
                <a:gd name="T75" fmla="*/ 137 h 172"/>
                <a:gd name="T76" fmla="*/ 254 w 340"/>
                <a:gd name="T77" fmla="*/ 113 h 172"/>
                <a:gd name="T78" fmla="*/ 245 w 340"/>
                <a:gd name="T79" fmla="*/ 108 h 172"/>
                <a:gd name="T80" fmla="*/ 238 w 340"/>
                <a:gd name="T81" fmla="*/ 106 h 172"/>
                <a:gd name="T82" fmla="*/ 224 w 340"/>
                <a:gd name="T83" fmla="*/ 101 h 172"/>
                <a:gd name="T84" fmla="*/ 222 w 340"/>
                <a:gd name="T85" fmla="*/ 98 h 172"/>
                <a:gd name="T86" fmla="*/ 214 w 340"/>
                <a:gd name="T87" fmla="*/ 96 h 172"/>
                <a:gd name="T88" fmla="*/ 200 w 340"/>
                <a:gd name="T89" fmla="*/ 88 h 172"/>
                <a:gd name="T90" fmla="*/ 193 w 340"/>
                <a:gd name="T91" fmla="*/ 85 h 172"/>
                <a:gd name="T92" fmla="*/ 183 w 340"/>
                <a:gd name="T93" fmla="*/ 81 h 172"/>
                <a:gd name="T94" fmla="*/ 179 w 340"/>
                <a:gd name="T95" fmla="*/ 78 h 172"/>
                <a:gd name="T96" fmla="*/ 172 w 340"/>
                <a:gd name="T97" fmla="*/ 75 h 172"/>
                <a:gd name="T98" fmla="*/ 164 w 340"/>
                <a:gd name="T99" fmla="*/ 72 h 172"/>
                <a:gd name="T100" fmla="*/ 304 w 340"/>
                <a:gd name="T101" fmla="*/ 161 h 172"/>
                <a:gd name="T102" fmla="*/ 316 w 340"/>
                <a:gd name="T103" fmla="*/ 164 h 172"/>
                <a:gd name="T104" fmla="*/ 319 w 340"/>
                <a:gd name="T105" fmla="*/ 168 h 172"/>
                <a:gd name="T106" fmla="*/ 329 w 340"/>
                <a:gd name="T107" fmla="*/ 172 h 172"/>
                <a:gd name="T108" fmla="*/ 336 w 340"/>
                <a:gd name="T109" fmla="*/ 151 h 172"/>
                <a:gd name="T110" fmla="*/ 326 w 340"/>
                <a:gd name="T111" fmla="*/ 147 h 172"/>
                <a:gd name="T112" fmla="*/ 323 w 340"/>
                <a:gd name="T113" fmla="*/ 144 h 172"/>
                <a:gd name="T114" fmla="*/ 315 w 340"/>
                <a:gd name="T115" fmla="*/ 14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172">
                  <a:moveTo>
                    <a:pt x="7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7" y="1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4"/>
                  </a:lnTo>
                  <a:lnTo>
                    <a:pt x="10" y="25"/>
                  </a:lnTo>
                  <a:lnTo>
                    <a:pt x="14" y="14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20" y="30"/>
                  </a:lnTo>
                  <a:lnTo>
                    <a:pt x="24" y="19"/>
                  </a:lnTo>
                  <a:lnTo>
                    <a:pt x="19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6" y="32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9" y="35"/>
                  </a:lnTo>
                  <a:lnTo>
                    <a:pt x="32" y="36"/>
                  </a:lnTo>
                  <a:lnTo>
                    <a:pt x="36" y="25"/>
                  </a:lnTo>
                  <a:lnTo>
                    <a:pt x="31" y="35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42" y="40"/>
                  </a:lnTo>
                  <a:lnTo>
                    <a:pt x="46" y="29"/>
                  </a:lnTo>
                  <a:lnTo>
                    <a:pt x="41" y="39"/>
                  </a:lnTo>
                  <a:lnTo>
                    <a:pt x="44" y="40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2" y="31"/>
                  </a:lnTo>
                  <a:lnTo>
                    <a:pt x="45" y="40"/>
                  </a:lnTo>
                  <a:lnTo>
                    <a:pt x="49" y="44"/>
                  </a:lnTo>
                  <a:lnTo>
                    <a:pt x="51" y="45"/>
                  </a:lnTo>
                  <a:lnTo>
                    <a:pt x="55" y="46"/>
                  </a:lnTo>
                  <a:lnTo>
                    <a:pt x="59" y="35"/>
                  </a:lnTo>
                  <a:lnTo>
                    <a:pt x="54" y="45"/>
                  </a:lnTo>
                  <a:lnTo>
                    <a:pt x="56" y="46"/>
                  </a:lnTo>
                  <a:lnTo>
                    <a:pt x="57" y="47"/>
                  </a:lnTo>
                  <a:lnTo>
                    <a:pt x="61" y="49"/>
                  </a:lnTo>
                  <a:lnTo>
                    <a:pt x="65" y="37"/>
                  </a:lnTo>
                  <a:lnTo>
                    <a:pt x="60" y="47"/>
                  </a:lnTo>
                  <a:lnTo>
                    <a:pt x="62" y="49"/>
                  </a:lnTo>
                  <a:lnTo>
                    <a:pt x="67" y="39"/>
                  </a:lnTo>
                  <a:lnTo>
                    <a:pt x="61" y="49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8" y="52"/>
                  </a:lnTo>
                  <a:lnTo>
                    <a:pt x="70" y="54"/>
                  </a:lnTo>
                  <a:lnTo>
                    <a:pt x="73" y="55"/>
                  </a:lnTo>
                  <a:lnTo>
                    <a:pt x="77" y="44"/>
                  </a:lnTo>
                  <a:lnTo>
                    <a:pt x="72" y="54"/>
                  </a:lnTo>
                  <a:lnTo>
                    <a:pt x="75" y="55"/>
                  </a:lnTo>
                  <a:lnTo>
                    <a:pt x="76" y="56"/>
                  </a:lnTo>
                  <a:lnTo>
                    <a:pt x="80" y="57"/>
                  </a:lnTo>
                  <a:lnTo>
                    <a:pt x="83" y="46"/>
                  </a:lnTo>
                  <a:lnTo>
                    <a:pt x="77" y="56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5" y="60"/>
                  </a:lnTo>
                  <a:lnTo>
                    <a:pt x="86" y="61"/>
                  </a:lnTo>
                  <a:lnTo>
                    <a:pt x="90" y="62"/>
                  </a:lnTo>
                  <a:lnTo>
                    <a:pt x="93" y="51"/>
                  </a:lnTo>
                  <a:lnTo>
                    <a:pt x="88" y="61"/>
                  </a:lnTo>
                  <a:lnTo>
                    <a:pt x="91" y="62"/>
                  </a:lnTo>
                  <a:lnTo>
                    <a:pt x="92" y="64"/>
                  </a:lnTo>
                  <a:lnTo>
                    <a:pt x="96" y="65"/>
                  </a:lnTo>
                  <a:lnTo>
                    <a:pt x="100" y="54"/>
                  </a:lnTo>
                  <a:lnTo>
                    <a:pt x="92" y="62"/>
                  </a:lnTo>
                  <a:lnTo>
                    <a:pt x="96" y="66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10" y="46"/>
                  </a:lnTo>
                  <a:lnTo>
                    <a:pt x="106" y="46"/>
                  </a:lnTo>
                  <a:lnTo>
                    <a:pt x="102" y="56"/>
                  </a:lnTo>
                  <a:lnTo>
                    <a:pt x="111" y="49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100" y="42"/>
                  </a:lnTo>
                  <a:lnTo>
                    <a:pt x="96" y="52"/>
                  </a:lnTo>
                  <a:lnTo>
                    <a:pt x="101" y="42"/>
                  </a:lnTo>
                  <a:lnTo>
                    <a:pt x="98" y="41"/>
                  </a:lnTo>
                  <a:lnTo>
                    <a:pt x="97" y="41"/>
                  </a:lnTo>
                  <a:lnTo>
                    <a:pt x="93" y="40"/>
                  </a:lnTo>
                  <a:lnTo>
                    <a:pt x="90" y="50"/>
                  </a:lnTo>
                  <a:lnTo>
                    <a:pt x="95" y="40"/>
                  </a:lnTo>
                  <a:lnTo>
                    <a:pt x="92" y="39"/>
                  </a:lnTo>
                  <a:lnTo>
                    <a:pt x="87" y="49"/>
                  </a:lnTo>
                  <a:lnTo>
                    <a:pt x="93" y="40"/>
                  </a:lnTo>
                  <a:lnTo>
                    <a:pt x="90" y="37"/>
                  </a:lnTo>
                  <a:lnTo>
                    <a:pt x="88" y="36"/>
                  </a:lnTo>
                  <a:lnTo>
                    <a:pt x="87" y="36"/>
                  </a:lnTo>
                  <a:lnTo>
                    <a:pt x="83" y="35"/>
                  </a:lnTo>
                  <a:lnTo>
                    <a:pt x="80" y="45"/>
                  </a:lnTo>
                  <a:lnTo>
                    <a:pt x="85" y="35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77" y="32"/>
                  </a:lnTo>
                  <a:lnTo>
                    <a:pt x="73" y="42"/>
                  </a:lnTo>
                  <a:lnTo>
                    <a:pt x="78" y="32"/>
                  </a:lnTo>
                  <a:lnTo>
                    <a:pt x="76" y="31"/>
                  </a:lnTo>
                  <a:lnTo>
                    <a:pt x="71" y="41"/>
                  </a:lnTo>
                  <a:lnTo>
                    <a:pt x="77" y="32"/>
                  </a:lnTo>
                  <a:lnTo>
                    <a:pt x="73" y="30"/>
                  </a:lnTo>
                  <a:lnTo>
                    <a:pt x="72" y="29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5" y="26"/>
                  </a:lnTo>
                  <a:lnTo>
                    <a:pt x="61" y="36"/>
                  </a:lnTo>
                  <a:lnTo>
                    <a:pt x="66" y="26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59" y="24"/>
                  </a:lnTo>
                  <a:lnTo>
                    <a:pt x="55" y="34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6" y="2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54" y="20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2" y="16"/>
                  </a:lnTo>
                  <a:lnTo>
                    <a:pt x="39" y="26"/>
                  </a:lnTo>
                  <a:lnTo>
                    <a:pt x="44" y="16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6" y="14"/>
                  </a:lnTo>
                  <a:lnTo>
                    <a:pt x="32" y="24"/>
                  </a:lnTo>
                  <a:lnTo>
                    <a:pt x="41" y="16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26" y="20"/>
                  </a:lnTo>
                  <a:lnTo>
                    <a:pt x="31" y="10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0" y="6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0" y="12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0"/>
                  </a:lnTo>
                  <a:close/>
                  <a:moveTo>
                    <a:pt x="164" y="72"/>
                  </a:moveTo>
                  <a:lnTo>
                    <a:pt x="148" y="88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7" y="93"/>
                  </a:lnTo>
                  <a:lnTo>
                    <a:pt x="161" y="82"/>
                  </a:lnTo>
                  <a:lnTo>
                    <a:pt x="156" y="92"/>
                  </a:lnTo>
                  <a:lnTo>
                    <a:pt x="158" y="93"/>
                  </a:lnTo>
                  <a:lnTo>
                    <a:pt x="159" y="95"/>
                  </a:lnTo>
                  <a:lnTo>
                    <a:pt x="163" y="96"/>
                  </a:lnTo>
                  <a:lnTo>
                    <a:pt x="167" y="8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7"/>
                  </a:lnTo>
                  <a:lnTo>
                    <a:pt x="169" y="98"/>
                  </a:lnTo>
                  <a:lnTo>
                    <a:pt x="173" y="87"/>
                  </a:lnTo>
                  <a:lnTo>
                    <a:pt x="167" y="97"/>
                  </a:lnTo>
                  <a:lnTo>
                    <a:pt x="171" y="100"/>
                  </a:lnTo>
                  <a:lnTo>
                    <a:pt x="172" y="100"/>
                  </a:lnTo>
                  <a:lnTo>
                    <a:pt x="174" y="101"/>
                  </a:lnTo>
                  <a:lnTo>
                    <a:pt x="176" y="102"/>
                  </a:lnTo>
                  <a:lnTo>
                    <a:pt x="179" y="103"/>
                  </a:lnTo>
                  <a:lnTo>
                    <a:pt x="183" y="92"/>
                  </a:lnTo>
                  <a:lnTo>
                    <a:pt x="178" y="102"/>
                  </a:lnTo>
                  <a:lnTo>
                    <a:pt x="181" y="103"/>
                  </a:lnTo>
                  <a:lnTo>
                    <a:pt x="182" y="105"/>
                  </a:lnTo>
                  <a:lnTo>
                    <a:pt x="186" y="106"/>
                  </a:lnTo>
                  <a:lnTo>
                    <a:pt x="189" y="95"/>
                  </a:lnTo>
                  <a:lnTo>
                    <a:pt x="182" y="103"/>
                  </a:lnTo>
                  <a:lnTo>
                    <a:pt x="186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6" y="98"/>
                  </a:lnTo>
                  <a:lnTo>
                    <a:pt x="192" y="110"/>
                  </a:lnTo>
                  <a:lnTo>
                    <a:pt x="198" y="112"/>
                  </a:lnTo>
                  <a:lnTo>
                    <a:pt x="202" y="101"/>
                  </a:lnTo>
                  <a:lnTo>
                    <a:pt x="197" y="111"/>
                  </a:lnTo>
                  <a:lnTo>
                    <a:pt x="199" y="112"/>
                  </a:lnTo>
                  <a:lnTo>
                    <a:pt x="204" y="102"/>
                  </a:lnTo>
                  <a:lnTo>
                    <a:pt x="198" y="112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5" y="116"/>
                  </a:lnTo>
                  <a:lnTo>
                    <a:pt x="207" y="117"/>
                  </a:lnTo>
                  <a:lnTo>
                    <a:pt x="214" y="120"/>
                  </a:lnTo>
                  <a:lnTo>
                    <a:pt x="218" y="108"/>
                  </a:lnTo>
                  <a:lnTo>
                    <a:pt x="213" y="118"/>
                  </a:lnTo>
                  <a:lnTo>
                    <a:pt x="215" y="120"/>
                  </a:lnTo>
                  <a:lnTo>
                    <a:pt x="220" y="110"/>
                  </a:lnTo>
                  <a:lnTo>
                    <a:pt x="214" y="120"/>
                  </a:lnTo>
                  <a:lnTo>
                    <a:pt x="218" y="122"/>
                  </a:lnTo>
                  <a:lnTo>
                    <a:pt x="220" y="123"/>
                  </a:lnTo>
                  <a:lnTo>
                    <a:pt x="227" y="123"/>
                  </a:lnTo>
                  <a:lnTo>
                    <a:pt x="227" y="112"/>
                  </a:lnTo>
                  <a:lnTo>
                    <a:pt x="220" y="122"/>
                  </a:lnTo>
                  <a:lnTo>
                    <a:pt x="224" y="125"/>
                  </a:lnTo>
                  <a:lnTo>
                    <a:pt x="225" y="125"/>
                  </a:lnTo>
                  <a:lnTo>
                    <a:pt x="227" y="126"/>
                  </a:lnTo>
                  <a:lnTo>
                    <a:pt x="230" y="127"/>
                  </a:lnTo>
                  <a:lnTo>
                    <a:pt x="234" y="116"/>
                  </a:lnTo>
                  <a:lnTo>
                    <a:pt x="229" y="126"/>
                  </a:lnTo>
                  <a:lnTo>
                    <a:pt x="232" y="127"/>
                  </a:lnTo>
                  <a:lnTo>
                    <a:pt x="233" y="128"/>
                  </a:lnTo>
                  <a:lnTo>
                    <a:pt x="237" y="130"/>
                  </a:lnTo>
                  <a:lnTo>
                    <a:pt x="240" y="118"/>
                  </a:lnTo>
                  <a:lnTo>
                    <a:pt x="235" y="128"/>
                  </a:lnTo>
                  <a:lnTo>
                    <a:pt x="238" y="130"/>
                  </a:lnTo>
                  <a:lnTo>
                    <a:pt x="243" y="120"/>
                  </a:lnTo>
                  <a:lnTo>
                    <a:pt x="237" y="130"/>
                  </a:lnTo>
                  <a:lnTo>
                    <a:pt x="240" y="132"/>
                  </a:lnTo>
                  <a:lnTo>
                    <a:pt x="242" y="132"/>
                  </a:lnTo>
                  <a:lnTo>
                    <a:pt x="244" y="133"/>
                  </a:lnTo>
                  <a:lnTo>
                    <a:pt x="245" y="134"/>
                  </a:lnTo>
                  <a:lnTo>
                    <a:pt x="253" y="137"/>
                  </a:lnTo>
                  <a:lnTo>
                    <a:pt x="257" y="126"/>
                  </a:lnTo>
                  <a:lnTo>
                    <a:pt x="252" y="136"/>
                  </a:lnTo>
                  <a:lnTo>
                    <a:pt x="253" y="137"/>
                  </a:lnTo>
                  <a:lnTo>
                    <a:pt x="263" y="117"/>
                  </a:lnTo>
                  <a:lnTo>
                    <a:pt x="261" y="116"/>
                  </a:lnTo>
                  <a:lnTo>
                    <a:pt x="260" y="116"/>
                  </a:lnTo>
                  <a:lnTo>
                    <a:pt x="253" y="113"/>
                  </a:lnTo>
                  <a:lnTo>
                    <a:pt x="249" y="123"/>
                  </a:lnTo>
                  <a:lnTo>
                    <a:pt x="254" y="113"/>
                  </a:lnTo>
                  <a:lnTo>
                    <a:pt x="252" y="112"/>
                  </a:lnTo>
                  <a:lnTo>
                    <a:pt x="247" y="122"/>
                  </a:lnTo>
                  <a:lnTo>
                    <a:pt x="253" y="113"/>
                  </a:lnTo>
                  <a:lnTo>
                    <a:pt x="249" y="111"/>
                  </a:lnTo>
                  <a:lnTo>
                    <a:pt x="248" y="110"/>
                  </a:lnTo>
                  <a:lnTo>
                    <a:pt x="245" y="108"/>
                  </a:lnTo>
                  <a:lnTo>
                    <a:pt x="244" y="108"/>
                  </a:lnTo>
                  <a:lnTo>
                    <a:pt x="240" y="107"/>
                  </a:lnTo>
                  <a:lnTo>
                    <a:pt x="237" y="117"/>
                  </a:lnTo>
                  <a:lnTo>
                    <a:pt x="242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4" y="105"/>
                  </a:lnTo>
                  <a:lnTo>
                    <a:pt x="230" y="115"/>
                  </a:lnTo>
                  <a:lnTo>
                    <a:pt x="237" y="106"/>
                  </a:lnTo>
                  <a:lnTo>
                    <a:pt x="233" y="103"/>
                  </a:lnTo>
                  <a:lnTo>
                    <a:pt x="230" y="101"/>
                  </a:lnTo>
                  <a:lnTo>
                    <a:pt x="224" y="101"/>
                  </a:lnTo>
                  <a:lnTo>
                    <a:pt x="224" y="112"/>
                  </a:lnTo>
                  <a:lnTo>
                    <a:pt x="230" y="103"/>
                  </a:lnTo>
                  <a:lnTo>
                    <a:pt x="227" y="101"/>
                  </a:lnTo>
                  <a:lnTo>
                    <a:pt x="225" y="100"/>
                  </a:lnTo>
                  <a:lnTo>
                    <a:pt x="223" y="98"/>
                  </a:lnTo>
                  <a:lnTo>
                    <a:pt x="222" y="98"/>
                  </a:lnTo>
                  <a:lnTo>
                    <a:pt x="214" y="96"/>
                  </a:lnTo>
                  <a:lnTo>
                    <a:pt x="210" y="106"/>
                  </a:lnTo>
                  <a:lnTo>
                    <a:pt x="215" y="96"/>
                  </a:lnTo>
                  <a:lnTo>
                    <a:pt x="213" y="95"/>
                  </a:lnTo>
                  <a:lnTo>
                    <a:pt x="208" y="105"/>
                  </a:lnTo>
                  <a:lnTo>
                    <a:pt x="214" y="96"/>
                  </a:lnTo>
                  <a:lnTo>
                    <a:pt x="210" y="93"/>
                  </a:lnTo>
                  <a:lnTo>
                    <a:pt x="209" y="92"/>
                  </a:lnTo>
                  <a:lnTo>
                    <a:pt x="207" y="91"/>
                  </a:lnTo>
                  <a:lnTo>
                    <a:pt x="203" y="90"/>
                  </a:lnTo>
                  <a:lnTo>
                    <a:pt x="207" y="91"/>
                  </a:lnTo>
                  <a:lnTo>
                    <a:pt x="200" y="88"/>
                  </a:lnTo>
                  <a:lnTo>
                    <a:pt x="203" y="90"/>
                  </a:lnTo>
                  <a:lnTo>
                    <a:pt x="196" y="87"/>
                  </a:lnTo>
                  <a:lnTo>
                    <a:pt x="192" y="97"/>
                  </a:lnTo>
                  <a:lnTo>
                    <a:pt x="200" y="90"/>
                  </a:lnTo>
                  <a:lnTo>
                    <a:pt x="196" y="85"/>
                  </a:lnTo>
                  <a:lnTo>
                    <a:pt x="193" y="85"/>
                  </a:lnTo>
                  <a:lnTo>
                    <a:pt x="189" y="83"/>
                  </a:lnTo>
                  <a:lnTo>
                    <a:pt x="186" y="93"/>
                  </a:lnTo>
                  <a:lnTo>
                    <a:pt x="191" y="83"/>
                  </a:lnTo>
                  <a:lnTo>
                    <a:pt x="188" y="82"/>
                  </a:lnTo>
                  <a:lnTo>
                    <a:pt x="187" y="82"/>
                  </a:lnTo>
                  <a:lnTo>
                    <a:pt x="183" y="81"/>
                  </a:lnTo>
                  <a:lnTo>
                    <a:pt x="179" y="91"/>
                  </a:lnTo>
                  <a:lnTo>
                    <a:pt x="184" y="81"/>
                  </a:lnTo>
                  <a:lnTo>
                    <a:pt x="182" y="80"/>
                  </a:lnTo>
                  <a:lnTo>
                    <a:pt x="177" y="90"/>
                  </a:lnTo>
                  <a:lnTo>
                    <a:pt x="183" y="81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7" y="77"/>
                  </a:lnTo>
                  <a:lnTo>
                    <a:pt x="173" y="76"/>
                  </a:lnTo>
                  <a:lnTo>
                    <a:pt x="169" y="86"/>
                  </a:lnTo>
                  <a:lnTo>
                    <a:pt x="174" y="76"/>
                  </a:lnTo>
                  <a:lnTo>
                    <a:pt x="172" y="75"/>
                  </a:lnTo>
                  <a:lnTo>
                    <a:pt x="171" y="75"/>
                  </a:lnTo>
                  <a:lnTo>
                    <a:pt x="167" y="73"/>
                  </a:lnTo>
                  <a:lnTo>
                    <a:pt x="163" y="83"/>
                  </a:lnTo>
                  <a:lnTo>
                    <a:pt x="168" y="73"/>
                  </a:lnTo>
                  <a:lnTo>
                    <a:pt x="166" y="72"/>
                  </a:lnTo>
                  <a:lnTo>
                    <a:pt x="164" y="72"/>
                  </a:lnTo>
                  <a:lnTo>
                    <a:pt x="161" y="71"/>
                  </a:lnTo>
                  <a:lnTo>
                    <a:pt x="157" y="81"/>
                  </a:lnTo>
                  <a:lnTo>
                    <a:pt x="166" y="73"/>
                  </a:lnTo>
                  <a:lnTo>
                    <a:pt x="164" y="72"/>
                  </a:lnTo>
                  <a:close/>
                  <a:moveTo>
                    <a:pt x="311" y="139"/>
                  </a:moveTo>
                  <a:lnTo>
                    <a:pt x="304" y="161"/>
                  </a:lnTo>
                  <a:lnTo>
                    <a:pt x="306" y="162"/>
                  </a:lnTo>
                  <a:lnTo>
                    <a:pt x="310" y="151"/>
                  </a:lnTo>
                  <a:lnTo>
                    <a:pt x="304" y="161"/>
                  </a:lnTo>
                  <a:lnTo>
                    <a:pt x="308" y="163"/>
                  </a:lnTo>
                  <a:lnTo>
                    <a:pt x="310" y="164"/>
                  </a:lnTo>
                  <a:lnTo>
                    <a:pt x="316" y="164"/>
                  </a:lnTo>
                  <a:lnTo>
                    <a:pt x="316" y="153"/>
                  </a:lnTo>
                  <a:lnTo>
                    <a:pt x="310" y="163"/>
                  </a:lnTo>
                  <a:lnTo>
                    <a:pt x="314" y="166"/>
                  </a:lnTo>
                  <a:lnTo>
                    <a:pt x="315" y="166"/>
                  </a:lnTo>
                  <a:lnTo>
                    <a:pt x="318" y="167"/>
                  </a:lnTo>
                  <a:lnTo>
                    <a:pt x="319" y="168"/>
                  </a:lnTo>
                  <a:lnTo>
                    <a:pt x="323" y="169"/>
                  </a:lnTo>
                  <a:lnTo>
                    <a:pt x="326" y="158"/>
                  </a:lnTo>
                  <a:lnTo>
                    <a:pt x="321" y="168"/>
                  </a:lnTo>
                  <a:lnTo>
                    <a:pt x="324" y="169"/>
                  </a:lnTo>
                  <a:lnTo>
                    <a:pt x="325" y="171"/>
                  </a:lnTo>
                  <a:lnTo>
                    <a:pt x="329" y="172"/>
                  </a:lnTo>
                  <a:lnTo>
                    <a:pt x="332" y="161"/>
                  </a:lnTo>
                  <a:lnTo>
                    <a:pt x="327" y="171"/>
                  </a:lnTo>
                  <a:lnTo>
                    <a:pt x="330" y="172"/>
                  </a:lnTo>
                  <a:lnTo>
                    <a:pt x="340" y="152"/>
                  </a:lnTo>
                  <a:lnTo>
                    <a:pt x="337" y="151"/>
                  </a:lnTo>
                  <a:lnTo>
                    <a:pt x="336" y="151"/>
                  </a:lnTo>
                  <a:lnTo>
                    <a:pt x="332" y="149"/>
                  </a:lnTo>
                  <a:lnTo>
                    <a:pt x="329" y="159"/>
                  </a:lnTo>
                  <a:lnTo>
                    <a:pt x="334" y="149"/>
                  </a:lnTo>
                  <a:lnTo>
                    <a:pt x="331" y="148"/>
                  </a:lnTo>
                  <a:lnTo>
                    <a:pt x="330" y="148"/>
                  </a:lnTo>
                  <a:lnTo>
                    <a:pt x="326" y="147"/>
                  </a:lnTo>
                  <a:lnTo>
                    <a:pt x="323" y="157"/>
                  </a:lnTo>
                  <a:lnTo>
                    <a:pt x="327" y="147"/>
                  </a:lnTo>
                  <a:lnTo>
                    <a:pt x="325" y="146"/>
                  </a:lnTo>
                  <a:lnTo>
                    <a:pt x="320" y="156"/>
                  </a:lnTo>
                  <a:lnTo>
                    <a:pt x="326" y="147"/>
                  </a:lnTo>
                  <a:lnTo>
                    <a:pt x="323" y="144"/>
                  </a:lnTo>
                  <a:lnTo>
                    <a:pt x="320" y="142"/>
                  </a:lnTo>
                  <a:lnTo>
                    <a:pt x="314" y="142"/>
                  </a:lnTo>
                  <a:lnTo>
                    <a:pt x="314" y="153"/>
                  </a:lnTo>
                  <a:lnTo>
                    <a:pt x="320" y="144"/>
                  </a:lnTo>
                  <a:lnTo>
                    <a:pt x="316" y="142"/>
                  </a:lnTo>
                  <a:lnTo>
                    <a:pt x="315" y="141"/>
                  </a:lnTo>
                  <a:lnTo>
                    <a:pt x="314" y="141"/>
                  </a:lnTo>
                  <a:lnTo>
                    <a:pt x="31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711"/>
            <p:cNvSpPr>
              <a:spLocks noEditPoints="1"/>
            </p:cNvSpPr>
            <p:nvPr/>
          </p:nvSpPr>
          <p:spPr bwMode="auto">
            <a:xfrm>
              <a:off x="2819" y="1676"/>
              <a:ext cx="341" cy="173"/>
            </a:xfrm>
            <a:custGeom>
              <a:avLst/>
              <a:gdLst>
                <a:gd name="T0" fmla="*/ 19 w 341"/>
                <a:gd name="T1" fmla="*/ 16 h 173"/>
                <a:gd name="T2" fmla="*/ 20 w 341"/>
                <a:gd name="T3" fmla="*/ 30 h 173"/>
                <a:gd name="T4" fmla="*/ 27 w 341"/>
                <a:gd name="T5" fmla="*/ 34 h 173"/>
                <a:gd name="T6" fmla="*/ 31 w 341"/>
                <a:gd name="T7" fmla="*/ 35 h 173"/>
                <a:gd name="T8" fmla="*/ 40 w 341"/>
                <a:gd name="T9" fmla="*/ 39 h 173"/>
                <a:gd name="T10" fmla="*/ 49 w 341"/>
                <a:gd name="T11" fmla="*/ 42 h 173"/>
                <a:gd name="T12" fmla="*/ 56 w 341"/>
                <a:gd name="T13" fmla="*/ 47 h 173"/>
                <a:gd name="T14" fmla="*/ 66 w 341"/>
                <a:gd name="T15" fmla="*/ 51 h 173"/>
                <a:gd name="T16" fmla="*/ 80 w 341"/>
                <a:gd name="T17" fmla="*/ 43 h 173"/>
                <a:gd name="T18" fmla="*/ 81 w 341"/>
                <a:gd name="T19" fmla="*/ 57 h 173"/>
                <a:gd name="T20" fmla="*/ 90 w 341"/>
                <a:gd name="T21" fmla="*/ 61 h 173"/>
                <a:gd name="T22" fmla="*/ 97 w 341"/>
                <a:gd name="T23" fmla="*/ 66 h 173"/>
                <a:gd name="T24" fmla="*/ 110 w 341"/>
                <a:gd name="T25" fmla="*/ 46 h 173"/>
                <a:gd name="T26" fmla="*/ 98 w 341"/>
                <a:gd name="T27" fmla="*/ 53 h 173"/>
                <a:gd name="T28" fmla="*/ 92 w 341"/>
                <a:gd name="T29" fmla="*/ 39 h 173"/>
                <a:gd name="T30" fmla="*/ 82 w 341"/>
                <a:gd name="T31" fmla="*/ 46 h 173"/>
                <a:gd name="T32" fmla="*/ 77 w 341"/>
                <a:gd name="T33" fmla="*/ 31 h 173"/>
                <a:gd name="T34" fmla="*/ 68 w 341"/>
                <a:gd name="T35" fmla="*/ 27 h 173"/>
                <a:gd name="T36" fmla="*/ 61 w 341"/>
                <a:gd name="T37" fmla="*/ 24 h 173"/>
                <a:gd name="T38" fmla="*/ 51 w 341"/>
                <a:gd name="T39" fmla="*/ 20 h 173"/>
                <a:gd name="T40" fmla="*/ 41 w 341"/>
                <a:gd name="T41" fmla="*/ 27 h 173"/>
                <a:gd name="T42" fmla="*/ 35 w 341"/>
                <a:gd name="T43" fmla="*/ 12 h 173"/>
                <a:gd name="T44" fmla="*/ 25 w 341"/>
                <a:gd name="T45" fmla="*/ 20 h 173"/>
                <a:gd name="T46" fmla="*/ 19 w 341"/>
                <a:gd name="T47" fmla="*/ 5 h 173"/>
                <a:gd name="T48" fmla="*/ 153 w 341"/>
                <a:gd name="T49" fmla="*/ 91 h 173"/>
                <a:gd name="T50" fmla="*/ 162 w 341"/>
                <a:gd name="T51" fmla="*/ 95 h 173"/>
                <a:gd name="T52" fmla="*/ 166 w 341"/>
                <a:gd name="T53" fmla="*/ 97 h 173"/>
                <a:gd name="T54" fmla="*/ 173 w 341"/>
                <a:gd name="T55" fmla="*/ 100 h 173"/>
                <a:gd name="T56" fmla="*/ 181 w 341"/>
                <a:gd name="T57" fmla="*/ 103 h 173"/>
                <a:gd name="T58" fmla="*/ 190 w 341"/>
                <a:gd name="T59" fmla="*/ 108 h 173"/>
                <a:gd name="T60" fmla="*/ 200 w 341"/>
                <a:gd name="T61" fmla="*/ 100 h 173"/>
                <a:gd name="T62" fmla="*/ 202 w 341"/>
                <a:gd name="T63" fmla="*/ 113 h 173"/>
                <a:gd name="T64" fmla="*/ 218 w 341"/>
                <a:gd name="T65" fmla="*/ 121 h 173"/>
                <a:gd name="T66" fmla="*/ 224 w 341"/>
                <a:gd name="T67" fmla="*/ 123 h 173"/>
                <a:gd name="T68" fmla="*/ 237 w 341"/>
                <a:gd name="T69" fmla="*/ 128 h 173"/>
                <a:gd name="T70" fmla="*/ 244 w 341"/>
                <a:gd name="T71" fmla="*/ 133 h 173"/>
                <a:gd name="T72" fmla="*/ 255 w 341"/>
                <a:gd name="T73" fmla="*/ 137 h 173"/>
                <a:gd name="T74" fmla="*/ 259 w 341"/>
                <a:gd name="T75" fmla="*/ 114 h 173"/>
                <a:gd name="T76" fmla="*/ 245 w 341"/>
                <a:gd name="T77" fmla="*/ 108 h 173"/>
                <a:gd name="T78" fmla="*/ 232 w 341"/>
                <a:gd name="T79" fmla="*/ 114 h 173"/>
                <a:gd name="T80" fmla="*/ 229 w 341"/>
                <a:gd name="T81" fmla="*/ 100 h 173"/>
                <a:gd name="T82" fmla="*/ 220 w 341"/>
                <a:gd name="T83" fmla="*/ 97 h 173"/>
                <a:gd name="T84" fmla="*/ 213 w 341"/>
                <a:gd name="T85" fmla="*/ 95 h 173"/>
                <a:gd name="T86" fmla="*/ 197 w 341"/>
                <a:gd name="T87" fmla="*/ 98 h 173"/>
                <a:gd name="T88" fmla="*/ 199 w 341"/>
                <a:gd name="T89" fmla="*/ 88 h 173"/>
                <a:gd name="T90" fmla="*/ 187 w 341"/>
                <a:gd name="T91" fmla="*/ 81 h 173"/>
                <a:gd name="T92" fmla="*/ 179 w 341"/>
                <a:gd name="T93" fmla="*/ 78 h 173"/>
                <a:gd name="T94" fmla="*/ 171 w 341"/>
                <a:gd name="T95" fmla="*/ 73 h 173"/>
                <a:gd name="T96" fmla="*/ 163 w 341"/>
                <a:gd name="T97" fmla="*/ 71 h 173"/>
                <a:gd name="T98" fmla="*/ 308 w 341"/>
                <a:gd name="T99" fmla="*/ 161 h 173"/>
                <a:gd name="T100" fmla="*/ 315 w 341"/>
                <a:gd name="T101" fmla="*/ 166 h 173"/>
                <a:gd name="T102" fmla="*/ 324 w 341"/>
                <a:gd name="T103" fmla="*/ 169 h 173"/>
                <a:gd name="T104" fmla="*/ 334 w 341"/>
                <a:gd name="T105" fmla="*/ 173 h 173"/>
                <a:gd name="T106" fmla="*/ 335 w 341"/>
                <a:gd name="T107" fmla="*/ 149 h 173"/>
                <a:gd name="T108" fmla="*/ 325 w 341"/>
                <a:gd name="T109" fmla="*/ 146 h 173"/>
                <a:gd name="T110" fmla="*/ 315 w 341"/>
                <a:gd name="T11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" h="173">
                  <a:moveTo>
                    <a:pt x="10" y="0"/>
                  </a:moveTo>
                  <a:lnTo>
                    <a:pt x="0" y="20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21" y="17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9" y="21"/>
                  </a:lnTo>
                  <a:lnTo>
                    <a:pt x="24" y="31"/>
                  </a:lnTo>
                  <a:lnTo>
                    <a:pt x="26" y="32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35" y="24"/>
                  </a:lnTo>
                  <a:lnTo>
                    <a:pt x="30" y="34"/>
                  </a:lnTo>
                  <a:lnTo>
                    <a:pt x="32" y="35"/>
                  </a:lnTo>
                  <a:lnTo>
                    <a:pt x="37" y="25"/>
                  </a:lnTo>
                  <a:lnTo>
                    <a:pt x="31" y="35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7" y="39"/>
                  </a:lnTo>
                  <a:lnTo>
                    <a:pt x="41" y="40"/>
                  </a:lnTo>
                  <a:lnTo>
                    <a:pt x="45" y="29"/>
                  </a:lnTo>
                  <a:lnTo>
                    <a:pt x="40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7" y="42"/>
                  </a:lnTo>
                  <a:lnTo>
                    <a:pt x="51" y="31"/>
                  </a:lnTo>
                  <a:lnTo>
                    <a:pt x="46" y="41"/>
                  </a:lnTo>
                  <a:lnTo>
                    <a:pt x="49" y="42"/>
                  </a:lnTo>
                  <a:lnTo>
                    <a:pt x="50" y="43"/>
                  </a:lnTo>
                  <a:lnTo>
                    <a:pt x="54" y="45"/>
                  </a:lnTo>
                  <a:lnTo>
                    <a:pt x="57" y="34"/>
                  </a:lnTo>
                  <a:lnTo>
                    <a:pt x="50" y="42"/>
                  </a:lnTo>
                  <a:lnTo>
                    <a:pt x="54" y="46"/>
                  </a:lnTo>
                  <a:lnTo>
                    <a:pt x="56" y="47"/>
                  </a:lnTo>
                  <a:lnTo>
                    <a:pt x="60" y="48"/>
                  </a:lnTo>
                  <a:lnTo>
                    <a:pt x="63" y="37"/>
                  </a:lnTo>
                  <a:lnTo>
                    <a:pt x="59" y="47"/>
                  </a:lnTo>
                  <a:lnTo>
                    <a:pt x="61" y="48"/>
                  </a:lnTo>
                  <a:lnTo>
                    <a:pt x="62" y="50"/>
                  </a:lnTo>
                  <a:lnTo>
                    <a:pt x="66" y="51"/>
                  </a:lnTo>
                  <a:lnTo>
                    <a:pt x="70" y="40"/>
                  </a:lnTo>
                  <a:lnTo>
                    <a:pt x="65" y="50"/>
                  </a:lnTo>
                  <a:lnTo>
                    <a:pt x="67" y="51"/>
                  </a:lnTo>
                  <a:lnTo>
                    <a:pt x="68" y="52"/>
                  </a:lnTo>
                  <a:lnTo>
                    <a:pt x="76" y="55"/>
                  </a:lnTo>
                  <a:lnTo>
                    <a:pt x="80" y="43"/>
                  </a:lnTo>
                  <a:lnTo>
                    <a:pt x="72" y="52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82" y="58"/>
                  </a:lnTo>
                  <a:lnTo>
                    <a:pt x="86" y="47"/>
                  </a:lnTo>
                  <a:lnTo>
                    <a:pt x="81" y="57"/>
                  </a:lnTo>
                  <a:lnTo>
                    <a:pt x="83" y="58"/>
                  </a:lnTo>
                  <a:lnTo>
                    <a:pt x="85" y="60"/>
                  </a:lnTo>
                  <a:lnTo>
                    <a:pt x="88" y="61"/>
                  </a:lnTo>
                  <a:lnTo>
                    <a:pt x="92" y="5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5" y="51"/>
                  </a:lnTo>
                  <a:lnTo>
                    <a:pt x="88" y="61"/>
                  </a:lnTo>
                  <a:lnTo>
                    <a:pt x="92" y="63"/>
                  </a:lnTo>
                  <a:lnTo>
                    <a:pt x="93" y="63"/>
                  </a:lnTo>
                  <a:lnTo>
                    <a:pt x="96" y="65"/>
                  </a:lnTo>
                  <a:lnTo>
                    <a:pt x="97" y="66"/>
                  </a:lnTo>
                  <a:lnTo>
                    <a:pt x="101" y="67"/>
                  </a:lnTo>
                  <a:lnTo>
                    <a:pt x="105" y="56"/>
                  </a:lnTo>
                  <a:lnTo>
                    <a:pt x="100" y="66"/>
                  </a:lnTo>
                  <a:lnTo>
                    <a:pt x="102" y="67"/>
                  </a:lnTo>
                  <a:lnTo>
                    <a:pt x="112" y="47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5" y="45"/>
                  </a:lnTo>
                  <a:lnTo>
                    <a:pt x="101" y="55"/>
                  </a:lnTo>
                  <a:lnTo>
                    <a:pt x="106" y="45"/>
                  </a:lnTo>
                  <a:lnTo>
                    <a:pt x="103" y="43"/>
                  </a:lnTo>
                  <a:lnTo>
                    <a:pt x="98" y="53"/>
                  </a:lnTo>
                  <a:lnTo>
                    <a:pt x="105" y="45"/>
                  </a:lnTo>
                  <a:lnTo>
                    <a:pt x="101" y="42"/>
                  </a:lnTo>
                  <a:lnTo>
                    <a:pt x="100" y="41"/>
                  </a:lnTo>
                  <a:lnTo>
                    <a:pt x="97" y="40"/>
                  </a:lnTo>
                  <a:lnTo>
                    <a:pt x="96" y="40"/>
                  </a:lnTo>
                  <a:lnTo>
                    <a:pt x="92" y="39"/>
                  </a:lnTo>
                  <a:lnTo>
                    <a:pt x="88" y="48"/>
                  </a:lnTo>
                  <a:lnTo>
                    <a:pt x="93" y="39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86" y="36"/>
                  </a:lnTo>
                  <a:lnTo>
                    <a:pt x="82" y="46"/>
                  </a:lnTo>
                  <a:lnTo>
                    <a:pt x="91" y="39"/>
                  </a:lnTo>
                  <a:lnTo>
                    <a:pt x="86" y="34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2" y="4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3" y="30"/>
                  </a:lnTo>
                  <a:lnTo>
                    <a:pt x="70" y="29"/>
                  </a:lnTo>
                  <a:lnTo>
                    <a:pt x="66" y="39"/>
                  </a:lnTo>
                  <a:lnTo>
                    <a:pt x="71" y="29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3" y="26"/>
                  </a:lnTo>
                  <a:lnTo>
                    <a:pt x="60" y="36"/>
                  </a:lnTo>
                  <a:lnTo>
                    <a:pt x="68" y="29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57" y="22"/>
                  </a:lnTo>
                  <a:lnTo>
                    <a:pt x="54" y="32"/>
                  </a:lnTo>
                  <a:lnTo>
                    <a:pt x="59" y="22"/>
                  </a:lnTo>
                  <a:lnTo>
                    <a:pt x="56" y="21"/>
                  </a:lnTo>
                  <a:lnTo>
                    <a:pt x="55" y="21"/>
                  </a:lnTo>
                  <a:lnTo>
                    <a:pt x="51" y="20"/>
                  </a:lnTo>
                  <a:lnTo>
                    <a:pt x="47" y="30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5" y="17"/>
                  </a:lnTo>
                  <a:lnTo>
                    <a:pt x="41" y="27"/>
                  </a:lnTo>
                  <a:lnTo>
                    <a:pt x="47" y="19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1" y="22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5" y="20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9" y="5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0" y="0"/>
                  </a:lnTo>
                  <a:close/>
                  <a:moveTo>
                    <a:pt x="161" y="70"/>
                  </a:moveTo>
                  <a:lnTo>
                    <a:pt x="153" y="91"/>
                  </a:lnTo>
                  <a:lnTo>
                    <a:pt x="156" y="92"/>
                  </a:lnTo>
                  <a:lnTo>
                    <a:pt x="159" y="81"/>
                  </a:lnTo>
                  <a:lnTo>
                    <a:pt x="154" y="91"/>
                  </a:lnTo>
                  <a:lnTo>
                    <a:pt x="157" y="92"/>
                  </a:lnTo>
                  <a:lnTo>
                    <a:pt x="158" y="93"/>
                  </a:lnTo>
                  <a:lnTo>
                    <a:pt x="162" y="95"/>
                  </a:lnTo>
                  <a:lnTo>
                    <a:pt x="166" y="83"/>
                  </a:lnTo>
                  <a:lnTo>
                    <a:pt x="161" y="93"/>
                  </a:lnTo>
                  <a:lnTo>
                    <a:pt x="163" y="95"/>
                  </a:lnTo>
                  <a:lnTo>
                    <a:pt x="168" y="85"/>
                  </a:lnTo>
                  <a:lnTo>
                    <a:pt x="162" y="95"/>
                  </a:lnTo>
                  <a:lnTo>
                    <a:pt x="166" y="97"/>
                  </a:lnTo>
                  <a:lnTo>
                    <a:pt x="167" y="97"/>
                  </a:lnTo>
                  <a:lnTo>
                    <a:pt x="168" y="98"/>
                  </a:lnTo>
                  <a:lnTo>
                    <a:pt x="172" y="100"/>
                  </a:lnTo>
                  <a:lnTo>
                    <a:pt x="176" y="88"/>
                  </a:lnTo>
                  <a:lnTo>
                    <a:pt x="171" y="98"/>
                  </a:lnTo>
                  <a:lnTo>
                    <a:pt x="173" y="100"/>
                  </a:lnTo>
                  <a:lnTo>
                    <a:pt x="174" y="101"/>
                  </a:lnTo>
                  <a:lnTo>
                    <a:pt x="178" y="102"/>
                  </a:lnTo>
                  <a:lnTo>
                    <a:pt x="182" y="91"/>
                  </a:lnTo>
                  <a:lnTo>
                    <a:pt x="177" y="101"/>
                  </a:lnTo>
                  <a:lnTo>
                    <a:pt x="179" y="102"/>
                  </a:lnTo>
                  <a:lnTo>
                    <a:pt x="181" y="103"/>
                  </a:lnTo>
                  <a:lnTo>
                    <a:pt x="184" y="104"/>
                  </a:lnTo>
                  <a:lnTo>
                    <a:pt x="188" y="93"/>
                  </a:lnTo>
                  <a:lnTo>
                    <a:pt x="181" y="102"/>
                  </a:lnTo>
                  <a:lnTo>
                    <a:pt x="184" y="106"/>
                  </a:lnTo>
                  <a:lnTo>
                    <a:pt x="187" y="107"/>
                  </a:lnTo>
                  <a:lnTo>
                    <a:pt x="190" y="108"/>
                  </a:lnTo>
                  <a:lnTo>
                    <a:pt x="194" y="97"/>
                  </a:lnTo>
                  <a:lnTo>
                    <a:pt x="189" y="107"/>
                  </a:lnTo>
                  <a:lnTo>
                    <a:pt x="192" y="108"/>
                  </a:lnTo>
                  <a:lnTo>
                    <a:pt x="193" y="109"/>
                  </a:lnTo>
                  <a:lnTo>
                    <a:pt x="197" y="111"/>
                  </a:lnTo>
                  <a:lnTo>
                    <a:pt x="200" y="100"/>
                  </a:lnTo>
                  <a:lnTo>
                    <a:pt x="195" y="109"/>
                  </a:lnTo>
                  <a:lnTo>
                    <a:pt x="198" y="111"/>
                  </a:lnTo>
                  <a:lnTo>
                    <a:pt x="203" y="101"/>
                  </a:lnTo>
                  <a:lnTo>
                    <a:pt x="197" y="111"/>
                  </a:lnTo>
                  <a:lnTo>
                    <a:pt x="200" y="113"/>
                  </a:lnTo>
                  <a:lnTo>
                    <a:pt x="202" y="113"/>
                  </a:lnTo>
                  <a:lnTo>
                    <a:pt x="204" y="114"/>
                  </a:lnTo>
                  <a:lnTo>
                    <a:pt x="205" y="116"/>
                  </a:lnTo>
                  <a:lnTo>
                    <a:pt x="213" y="118"/>
                  </a:lnTo>
                  <a:lnTo>
                    <a:pt x="217" y="107"/>
                  </a:lnTo>
                  <a:lnTo>
                    <a:pt x="212" y="117"/>
                  </a:lnTo>
                  <a:lnTo>
                    <a:pt x="218" y="121"/>
                  </a:lnTo>
                  <a:lnTo>
                    <a:pt x="220" y="122"/>
                  </a:lnTo>
                  <a:lnTo>
                    <a:pt x="225" y="122"/>
                  </a:lnTo>
                  <a:lnTo>
                    <a:pt x="225" y="111"/>
                  </a:lnTo>
                  <a:lnTo>
                    <a:pt x="219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7" y="124"/>
                  </a:lnTo>
                  <a:lnTo>
                    <a:pt x="228" y="126"/>
                  </a:lnTo>
                  <a:lnTo>
                    <a:pt x="235" y="128"/>
                  </a:lnTo>
                  <a:lnTo>
                    <a:pt x="239" y="117"/>
                  </a:lnTo>
                  <a:lnTo>
                    <a:pt x="234" y="127"/>
                  </a:lnTo>
                  <a:lnTo>
                    <a:pt x="237" y="128"/>
                  </a:lnTo>
                  <a:lnTo>
                    <a:pt x="238" y="129"/>
                  </a:lnTo>
                  <a:lnTo>
                    <a:pt x="242" y="131"/>
                  </a:lnTo>
                  <a:lnTo>
                    <a:pt x="245" y="119"/>
                  </a:lnTo>
                  <a:lnTo>
                    <a:pt x="238" y="128"/>
                  </a:lnTo>
                  <a:lnTo>
                    <a:pt x="242" y="132"/>
                  </a:lnTo>
                  <a:lnTo>
                    <a:pt x="244" y="133"/>
                  </a:lnTo>
                  <a:lnTo>
                    <a:pt x="251" y="136"/>
                  </a:lnTo>
                  <a:lnTo>
                    <a:pt x="255" y="124"/>
                  </a:lnTo>
                  <a:lnTo>
                    <a:pt x="250" y="134"/>
                  </a:lnTo>
                  <a:lnTo>
                    <a:pt x="253" y="136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63" y="116"/>
                  </a:lnTo>
                  <a:lnTo>
                    <a:pt x="261" y="116"/>
                  </a:lnTo>
                  <a:lnTo>
                    <a:pt x="258" y="126"/>
                  </a:lnTo>
                  <a:lnTo>
                    <a:pt x="263" y="116"/>
                  </a:lnTo>
                  <a:lnTo>
                    <a:pt x="260" y="114"/>
                  </a:lnTo>
                  <a:lnTo>
                    <a:pt x="259" y="114"/>
                  </a:lnTo>
                  <a:lnTo>
                    <a:pt x="251" y="112"/>
                  </a:lnTo>
                  <a:lnTo>
                    <a:pt x="248" y="122"/>
                  </a:lnTo>
                  <a:lnTo>
                    <a:pt x="256" y="114"/>
                  </a:lnTo>
                  <a:lnTo>
                    <a:pt x="251" y="109"/>
                  </a:lnTo>
                  <a:lnTo>
                    <a:pt x="249" y="109"/>
                  </a:lnTo>
                  <a:lnTo>
                    <a:pt x="245" y="108"/>
                  </a:lnTo>
                  <a:lnTo>
                    <a:pt x="242" y="118"/>
                  </a:lnTo>
                  <a:lnTo>
                    <a:pt x="247" y="108"/>
                  </a:lnTo>
                  <a:lnTo>
                    <a:pt x="244" y="107"/>
                  </a:lnTo>
                  <a:lnTo>
                    <a:pt x="243" y="107"/>
                  </a:lnTo>
                  <a:lnTo>
                    <a:pt x="235" y="104"/>
                  </a:lnTo>
                  <a:lnTo>
                    <a:pt x="232" y="114"/>
                  </a:lnTo>
                  <a:lnTo>
                    <a:pt x="237" y="104"/>
                  </a:lnTo>
                  <a:lnTo>
                    <a:pt x="234" y="103"/>
                  </a:lnTo>
                  <a:lnTo>
                    <a:pt x="229" y="113"/>
                  </a:lnTo>
                  <a:lnTo>
                    <a:pt x="235" y="104"/>
                  </a:lnTo>
                  <a:lnTo>
                    <a:pt x="232" y="102"/>
                  </a:lnTo>
                  <a:lnTo>
                    <a:pt x="229" y="100"/>
                  </a:lnTo>
                  <a:lnTo>
                    <a:pt x="223" y="100"/>
                  </a:lnTo>
                  <a:lnTo>
                    <a:pt x="223" y="111"/>
                  </a:lnTo>
                  <a:lnTo>
                    <a:pt x="229" y="102"/>
                  </a:lnTo>
                  <a:lnTo>
                    <a:pt x="223" y="98"/>
                  </a:lnTo>
                  <a:lnTo>
                    <a:pt x="220" y="96"/>
                  </a:lnTo>
                  <a:lnTo>
                    <a:pt x="220" y="97"/>
                  </a:lnTo>
                  <a:lnTo>
                    <a:pt x="213" y="95"/>
                  </a:lnTo>
                  <a:lnTo>
                    <a:pt x="209" y="104"/>
                  </a:lnTo>
                  <a:lnTo>
                    <a:pt x="214" y="95"/>
                  </a:lnTo>
                  <a:lnTo>
                    <a:pt x="212" y="93"/>
                  </a:lnTo>
                  <a:lnTo>
                    <a:pt x="207" y="103"/>
                  </a:lnTo>
                  <a:lnTo>
                    <a:pt x="213" y="95"/>
                  </a:lnTo>
                  <a:lnTo>
                    <a:pt x="209" y="92"/>
                  </a:lnTo>
                  <a:lnTo>
                    <a:pt x="208" y="91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0" y="88"/>
                  </a:lnTo>
                  <a:lnTo>
                    <a:pt x="197" y="98"/>
                  </a:lnTo>
                  <a:lnTo>
                    <a:pt x="202" y="88"/>
                  </a:lnTo>
                  <a:lnTo>
                    <a:pt x="199" y="87"/>
                  </a:lnTo>
                  <a:lnTo>
                    <a:pt x="198" y="87"/>
                  </a:lnTo>
                  <a:lnTo>
                    <a:pt x="194" y="86"/>
                  </a:lnTo>
                  <a:lnTo>
                    <a:pt x="190" y="96"/>
                  </a:lnTo>
                  <a:lnTo>
                    <a:pt x="199" y="88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8" y="82"/>
                  </a:lnTo>
                  <a:lnTo>
                    <a:pt x="184" y="92"/>
                  </a:lnTo>
                  <a:lnTo>
                    <a:pt x="189" y="82"/>
                  </a:lnTo>
                  <a:lnTo>
                    <a:pt x="187" y="81"/>
                  </a:lnTo>
                  <a:lnTo>
                    <a:pt x="186" y="81"/>
                  </a:lnTo>
                  <a:lnTo>
                    <a:pt x="182" y="80"/>
                  </a:lnTo>
                  <a:lnTo>
                    <a:pt x="178" y="90"/>
                  </a:lnTo>
                  <a:lnTo>
                    <a:pt x="183" y="80"/>
                  </a:lnTo>
                  <a:lnTo>
                    <a:pt x="181" y="78"/>
                  </a:lnTo>
                  <a:lnTo>
                    <a:pt x="179" y="78"/>
                  </a:lnTo>
                  <a:lnTo>
                    <a:pt x="176" y="77"/>
                  </a:lnTo>
                  <a:lnTo>
                    <a:pt x="172" y="87"/>
                  </a:lnTo>
                  <a:lnTo>
                    <a:pt x="178" y="78"/>
                  </a:lnTo>
                  <a:lnTo>
                    <a:pt x="174" y="76"/>
                  </a:lnTo>
                  <a:lnTo>
                    <a:pt x="173" y="75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6" y="72"/>
                  </a:lnTo>
                  <a:lnTo>
                    <a:pt x="162" y="82"/>
                  </a:lnTo>
                  <a:lnTo>
                    <a:pt x="167" y="72"/>
                  </a:lnTo>
                  <a:lnTo>
                    <a:pt x="164" y="71"/>
                  </a:lnTo>
                  <a:lnTo>
                    <a:pt x="163" y="71"/>
                  </a:lnTo>
                  <a:lnTo>
                    <a:pt x="161" y="70"/>
                  </a:lnTo>
                  <a:close/>
                  <a:moveTo>
                    <a:pt x="313" y="139"/>
                  </a:moveTo>
                  <a:lnTo>
                    <a:pt x="305" y="161"/>
                  </a:lnTo>
                  <a:lnTo>
                    <a:pt x="309" y="162"/>
                  </a:lnTo>
                  <a:lnTo>
                    <a:pt x="313" y="151"/>
                  </a:lnTo>
                  <a:lnTo>
                    <a:pt x="308" y="161"/>
                  </a:lnTo>
                  <a:lnTo>
                    <a:pt x="310" y="162"/>
                  </a:lnTo>
                  <a:lnTo>
                    <a:pt x="311" y="163"/>
                  </a:lnTo>
                  <a:lnTo>
                    <a:pt x="315" y="164"/>
                  </a:lnTo>
                  <a:lnTo>
                    <a:pt x="319" y="153"/>
                  </a:lnTo>
                  <a:lnTo>
                    <a:pt x="311" y="162"/>
                  </a:lnTo>
                  <a:lnTo>
                    <a:pt x="315" y="166"/>
                  </a:lnTo>
                  <a:lnTo>
                    <a:pt x="317" y="167"/>
                  </a:lnTo>
                  <a:lnTo>
                    <a:pt x="321" y="168"/>
                  </a:lnTo>
                  <a:lnTo>
                    <a:pt x="325" y="157"/>
                  </a:lnTo>
                  <a:lnTo>
                    <a:pt x="320" y="167"/>
                  </a:lnTo>
                  <a:lnTo>
                    <a:pt x="322" y="168"/>
                  </a:lnTo>
                  <a:lnTo>
                    <a:pt x="324" y="169"/>
                  </a:lnTo>
                  <a:lnTo>
                    <a:pt x="327" y="170"/>
                  </a:lnTo>
                  <a:lnTo>
                    <a:pt x="331" y="159"/>
                  </a:lnTo>
                  <a:lnTo>
                    <a:pt x="326" y="169"/>
                  </a:lnTo>
                  <a:lnTo>
                    <a:pt x="329" y="170"/>
                  </a:lnTo>
                  <a:lnTo>
                    <a:pt x="330" y="172"/>
                  </a:lnTo>
                  <a:lnTo>
                    <a:pt x="334" y="173"/>
                  </a:lnTo>
                  <a:lnTo>
                    <a:pt x="341" y="152"/>
                  </a:lnTo>
                  <a:lnTo>
                    <a:pt x="337" y="151"/>
                  </a:lnTo>
                  <a:lnTo>
                    <a:pt x="334" y="161"/>
                  </a:lnTo>
                  <a:lnTo>
                    <a:pt x="339" y="151"/>
                  </a:lnTo>
                  <a:lnTo>
                    <a:pt x="336" y="149"/>
                  </a:lnTo>
                  <a:lnTo>
                    <a:pt x="335" y="149"/>
                  </a:lnTo>
                  <a:lnTo>
                    <a:pt x="331" y="148"/>
                  </a:lnTo>
                  <a:lnTo>
                    <a:pt x="327" y="158"/>
                  </a:lnTo>
                  <a:lnTo>
                    <a:pt x="332" y="148"/>
                  </a:lnTo>
                  <a:lnTo>
                    <a:pt x="330" y="147"/>
                  </a:lnTo>
                  <a:lnTo>
                    <a:pt x="329" y="147"/>
                  </a:lnTo>
                  <a:lnTo>
                    <a:pt x="325" y="146"/>
                  </a:lnTo>
                  <a:lnTo>
                    <a:pt x="321" y="156"/>
                  </a:lnTo>
                  <a:lnTo>
                    <a:pt x="330" y="148"/>
                  </a:lnTo>
                  <a:lnTo>
                    <a:pt x="325" y="143"/>
                  </a:lnTo>
                  <a:lnTo>
                    <a:pt x="322" y="143"/>
                  </a:lnTo>
                  <a:lnTo>
                    <a:pt x="319" y="142"/>
                  </a:lnTo>
                  <a:lnTo>
                    <a:pt x="315" y="152"/>
                  </a:lnTo>
                  <a:lnTo>
                    <a:pt x="320" y="142"/>
                  </a:lnTo>
                  <a:lnTo>
                    <a:pt x="317" y="141"/>
                  </a:lnTo>
                  <a:lnTo>
                    <a:pt x="316" y="141"/>
                  </a:lnTo>
                  <a:lnTo>
                    <a:pt x="313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12"/>
            <p:cNvSpPr>
              <a:spLocks noEditPoints="1"/>
            </p:cNvSpPr>
            <p:nvPr/>
          </p:nvSpPr>
          <p:spPr bwMode="auto">
            <a:xfrm>
              <a:off x="3150" y="1829"/>
              <a:ext cx="343" cy="169"/>
            </a:xfrm>
            <a:custGeom>
              <a:avLst/>
              <a:gdLst>
                <a:gd name="T0" fmla="*/ 9 w 343"/>
                <a:gd name="T1" fmla="*/ 24 h 169"/>
                <a:gd name="T2" fmla="*/ 19 w 343"/>
                <a:gd name="T3" fmla="*/ 27 h 169"/>
                <a:gd name="T4" fmla="*/ 33 w 343"/>
                <a:gd name="T5" fmla="*/ 21 h 169"/>
                <a:gd name="T6" fmla="*/ 34 w 343"/>
                <a:gd name="T7" fmla="*/ 34 h 169"/>
                <a:gd name="T8" fmla="*/ 45 w 343"/>
                <a:gd name="T9" fmla="*/ 40 h 169"/>
                <a:gd name="T10" fmla="*/ 54 w 343"/>
                <a:gd name="T11" fmla="*/ 44 h 169"/>
                <a:gd name="T12" fmla="*/ 57 w 343"/>
                <a:gd name="T13" fmla="*/ 45 h 169"/>
                <a:gd name="T14" fmla="*/ 74 w 343"/>
                <a:gd name="T15" fmla="*/ 40 h 169"/>
                <a:gd name="T16" fmla="*/ 76 w 343"/>
                <a:gd name="T17" fmla="*/ 52 h 169"/>
                <a:gd name="T18" fmla="*/ 87 w 343"/>
                <a:gd name="T19" fmla="*/ 59 h 169"/>
                <a:gd name="T20" fmla="*/ 99 w 343"/>
                <a:gd name="T21" fmla="*/ 51 h 169"/>
                <a:gd name="T22" fmla="*/ 99 w 343"/>
                <a:gd name="T23" fmla="*/ 64 h 169"/>
                <a:gd name="T24" fmla="*/ 102 w 343"/>
                <a:gd name="T25" fmla="*/ 54 h 169"/>
                <a:gd name="T26" fmla="*/ 96 w 343"/>
                <a:gd name="T27" fmla="*/ 39 h 169"/>
                <a:gd name="T28" fmla="*/ 86 w 343"/>
                <a:gd name="T29" fmla="*/ 46 h 169"/>
                <a:gd name="T30" fmla="*/ 81 w 343"/>
                <a:gd name="T31" fmla="*/ 31 h 169"/>
                <a:gd name="T32" fmla="*/ 72 w 343"/>
                <a:gd name="T33" fmla="*/ 27 h 169"/>
                <a:gd name="T34" fmla="*/ 65 w 343"/>
                <a:gd name="T35" fmla="*/ 24 h 169"/>
                <a:gd name="T36" fmla="*/ 55 w 343"/>
                <a:gd name="T37" fmla="*/ 20 h 169"/>
                <a:gd name="T38" fmla="*/ 41 w 343"/>
                <a:gd name="T39" fmla="*/ 25 h 169"/>
                <a:gd name="T40" fmla="*/ 40 w 343"/>
                <a:gd name="T41" fmla="*/ 13 h 169"/>
                <a:gd name="T42" fmla="*/ 29 w 343"/>
                <a:gd name="T43" fmla="*/ 6 h 169"/>
                <a:gd name="T44" fmla="*/ 20 w 343"/>
                <a:gd name="T45" fmla="*/ 4 h 169"/>
                <a:gd name="T46" fmla="*/ 16 w 343"/>
                <a:gd name="T47" fmla="*/ 3 h 169"/>
                <a:gd name="T48" fmla="*/ 153 w 343"/>
                <a:gd name="T49" fmla="*/ 88 h 169"/>
                <a:gd name="T50" fmla="*/ 170 w 343"/>
                <a:gd name="T51" fmla="*/ 83 h 169"/>
                <a:gd name="T52" fmla="*/ 170 w 343"/>
                <a:gd name="T53" fmla="*/ 96 h 169"/>
                <a:gd name="T54" fmla="*/ 179 w 343"/>
                <a:gd name="T55" fmla="*/ 101 h 169"/>
                <a:gd name="T56" fmla="*/ 187 w 343"/>
                <a:gd name="T57" fmla="*/ 103 h 169"/>
                <a:gd name="T58" fmla="*/ 196 w 343"/>
                <a:gd name="T59" fmla="*/ 107 h 169"/>
                <a:gd name="T60" fmla="*/ 203 w 343"/>
                <a:gd name="T61" fmla="*/ 112 h 169"/>
                <a:gd name="T62" fmla="*/ 213 w 343"/>
                <a:gd name="T63" fmla="*/ 116 h 169"/>
                <a:gd name="T64" fmla="*/ 219 w 343"/>
                <a:gd name="T65" fmla="*/ 120 h 169"/>
                <a:gd name="T66" fmla="*/ 229 w 343"/>
                <a:gd name="T67" fmla="*/ 123 h 169"/>
                <a:gd name="T68" fmla="*/ 233 w 343"/>
                <a:gd name="T69" fmla="*/ 126 h 169"/>
                <a:gd name="T70" fmla="*/ 242 w 343"/>
                <a:gd name="T71" fmla="*/ 130 h 169"/>
                <a:gd name="T72" fmla="*/ 255 w 343"/>
                <a:gd name="T73" fmla="*/ 135 h 169"/>
                <a:gd name="T74" fmla="*/ 255 w 343"/>
                <a:gd name="T75" fmla="*/ 111 h 169"/>
                <a:gd name="T76" fmla="*/ 245 w 343"/>
                <a:gd name="T77" fmla="*/ 118 h 169"/>
                <a:gd name="T78" fmla="*/ 242 w 343"/>
                <a:gd name="T79" fmla="*/ 105 h 169"/>
                <a:gd name="T80" fmla="*/ 234 w 343"/>
                <a:gd name="T81" fmla="*/ 101 h 169"/>
                <a:gd name="T82" fmla="*/ 226 w 343"/>
                <a:gd name="T83" fmla="*/ 97 h 169"/>
                <a:gd name="T84" fmla="*/ 217 w 343"/>
                <a:gd name="T85" fmla="*/ 93 h 169"/>
                <a:gd name="T86" fmla="*/ 207 w 343"/>
                <a:gd name="T87" fmla="*/ 101 h 169"/>
                <a:gd name="T88" fmla="*/ 206 w 343"/>
                <a:gd name="T89" fmla="*/ 87 h 169"/>
                <a:gd name="T90" fmla="*/ 197 w 343"/>
                <a:gd name="T91" fmla="*/ 83 h 169"/>
                <a:gd name="T92" fmla="*/ 186 w 343"/>
                <a:gd name="T93" fmla="*/ 91 h 169"/>
                <a:gd name="T94" fmla="*/ 186 w 343"/>
                <a:gd name="T95" fmla="*/ 80 h 169"/>
                <a:gd name="T96" fmla="*/ 177 w 343"/>
                <a:gd name="T97" fmla="*/ 75 h 169"/>
                <a:gd name="T98" fmla="*/ 168 w 343"/>
                <a:gd name="T99" fmla="*/ 71 h 169"/>
                <a:gd name="T100" fmla="*/ 316 w 343"/>
                <a:gd name="T101" fmla="*/ 137 h 169"/>
                <a:gd name="T102" fmla="*/ 314 w 343"/>
                <a:gd name="T103" fmla="*/ 161 h 169"/>
                <a:gd name="T104" fmla="*/ 321 w 343"/>
                <a:gd name="T105" fmla="*/ 166 h 169"/>
                <a:gd name="T106" fmla="*/ 331 w 343"/>
                <a:gd name="T107" fmla="*/ 169 h 169"/>
                <a:gd name="T108" fmla="*/ 339 w 343"/>
                <a:gd name="T109" fmla="*/ 148 h 169"/>
                <a:gd name="T110" fmla="*/ 329 w 343"/>
                <a:gd name="T111" fmla="*/ 144 h 169"/>
                <a:gd name="T112" fmla="*/ 325 w 343"/>
                <a:gd name="T113" fmla="*/ 142 h 169"/>
                <a:gd name="T114" fmla="*/ 318 w 343"/>
                <a:gd name="T115" fmla="*/ 13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3" h="169">
                  <a:moveTo>
                    <a:pt x="13" y="0"/>
                  </a:moveTo>
                  <a:lnTo>
                    <a:pt x="0" y="19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9" y="27"/>
                  </a:lnTo>
                  <a:lnTo>
                    <a:pt x="23" y="16"/>
                  </a:lnTo>
                  <a:lnTo>
                    <a:pt x="15" y="25"/>
                  </a:lnTo>
                  <a:lnTo>
                    <a:pt x="19" y="29"/>
                  </a:lnTo>
                  <a:lnTo>
                    <a:pt x="21" y="30"/>
                  </a:lnTo>
                  <a:lnTo>
                    <a:pt x="29" y="32"/>
                  </a:lnTo>
                  <a:lnTo>
                    <a:pt x="33" y="21"/>
                  </a:lnTo>
                  <a:lnTo>
                    <a:pt x="28" y="31"/>
                  </a:lnTo>
                  <a:lnTo>
                    <a:pt x="30" y="32"/>
                  </a:lnTo>
                  <a:lnTo>
                    <a:pt x="31" y="34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5" y="39"/>
                  </a:lnTo>
                  <a:lnTo>
                    <a:pt x="49" y="27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48" y="41"/>
                  </a:lnTo>
                  <a:lnTo>
                    <a:pt x="51" y="42"/>
                  </a:lnTo>
                  <a:lnTo>
                    <a:pt x="55" y="31"/>
                  </a:lnTo>
                  <a:lnTo>
                    <a:pt x="50" y="41"/>
                  </a:lnTo>
                  <a:lnTo>
                    <a:pt x="52" y="42"/>
                  </a:lnTo>
                  <a:lnTo>
                    <a:pt x="54" y="44"/>
                  </a:lnTo>
                  <a:lnTo>
                    <a:pt x="57" y="45"/>
                  </a:lnTo>
                  <a:lnTo>
                    <a:pt x="61" y="34"/>
                  </a:lnTo>
                  <a:lnTo>
                    <a:pt x="56" y="44"/>
                  </a:lnTo>
                  <a:lnTo>
                    <a:pt x="59" y="45"/>
                  </a:lnTo>
                  <a:lnTo>
                    <a:pt x="64" y="35"/>
                  </a:lnTo>
                  <a:lnTo>
                    <a:pt x="57" y="45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6" y="50"/>
                  </a:lnTo>
                  <a:lnTo>
                    <a:pt x="70" y="51"/>
                  </a:lnTo>
                  <a:lnTo>
                    <a:pt x="74" y="40"/>
                  </a:lnTo>
                  <a:lnTo>
                    <a:pt x="69" y="50"/>
                  </a:lnTo>
                  <a:lnTo>
                    <a:pt x="71" y="51"/>
                  </a:lnTo>
                  <a:lnTo>
                    <a:pt x="72" y="52"/>
                  </a:lnTo>
                  <a:lnTo>
                    <a:pt x="80" y="55"/>
                  </a:lnTo>
                  <a:lnTo>
                    <a:pt x="84" y="44"/>
                  </a:lnTo>
                  <a:lnTo>
                    <a:pt x="76" y="52"/>
                  </a:lnTo>
                  <a:lnTo>
                    <a:pt x="80" y="56"/>
                  </a:lnTo>
                  <a:lnTo>
                    <a:pt x="82" y="57"/>
                  </a:lnTo>
                  <a:lnTo>
                    <a:pt x="86" y="59"/>
                  </a:lnTo>
                  <a:lnTo>
                    <a:pt x="90" y="47"/>
                  </a:lnTo>
                  <a:lnTo>
                    <a:pt x="85" y="57"/>
                  </a:lnTo>
                  <a:lnTo>
                    <a:pt x="87" y="59"/>
                  </a:lnTo>
                  <a:lnTo>
                    <a:pt x="89" y="60"/>
                  </a:lnTo>
                  <a:lnTo>
                    <a:pt x="92" y="61"/>
                  </a:lnTo>
                  <a:lnTo>
                    <a:pt x="96" y="50"/>
                  </a:lnTo>
                  <a:lnTo>
                    <a:pt x="91" y="60"/>
                  </a:lnTo>
                  <a:lnTo>
                    <a:pt x="94" y="61"/>
                  </a:lnTo>
                  <a:lnTo>
                    <a:pt x="99" y="51"/>
                  </a:lnTo>
                  <a:lnTo>
                    <a:pt x="92" y="61"/>
                  </a:lnTo>
                  <a:lnTo>
                    <a:pt x="96" y="64"/>
                  </a:lnTo>
                  <a:lnTo>
                    <a:pt x="99" y="65"/>
                  </a:lnTo>
                  <a:lnTo>
                    <a:pt x="105" y="65"/>
                  </a:lnTo>
                  <a:lnTo>
                    <a:pt x="105" y="54"/>
                  </a:lnTo>
                  <a:lnTo>
                    <a:pt x="99" y="64"/>
                  </a:lnTo>
                  <a:lnTo>
                    <a:pt x="102" y="65"/>
                  </a:lnTo>
                  <a:lnTo>
                    <a:pt x="115" y="46"/>
                  </a:lnTo>
                  <a:lnTo>
                    <a:pt x="111" y="45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9" y="45"/>
                  </a:lnTo>
                  <a:lnTo>
                    <a:pt x="105" y="42"/>
                  </a:lnTo>
                  <a:lnTo>
                    <a:pt x="104" y="41"/>
                  </a:lnTo>
                  <a:lnTo>
                    <a:pt x="101" y="40"/>
                  </a:lnTo>
                  <a:lnTo>
                    <a:pt x="100" y="40"/>
                  </a:lnTo>
                  <a:lnTo>
                    <a:pt x="96" y="39"/>
                  </a:lnTo>
                  <a:lnTo>
                    <a:pt x="92" y="49"/>
                  </a:lnTo>
                  <a:lnTo>
                    <a:pt x="97" y="39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0" y="36"/>
                  </a:lnTo>
                  <a:lnTo>
                    <a:pt x="86" y="46"/>
                  </a:lnTo>
                  <a:lnTo>
                    <a:pt x="95" y="39"/>
                  </a:lnTo>
                  <a:lnTo>
                    <a:pt x="90" y="34"/>
                  </a:lnTo>
                  <a:lnTo>
                    <a:pt x="87" y="34"/>
                  </a:lnTo>
                  <a:lnTo>
                    <a:pt x="80" y="31"/>
                  </a:lnTo>
                  <a:lnTo>
                    <a:pt x="76" y="41"/>
                  </a:lnTo>
                  <a:lnTo>
                    <a:pt x="81" y="31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4" y="29"/>
                  </a:lnTo>
                  <a:lnTo>
                    <a:pt x="70" y="39"/>
                  </a:lnTo>
                  <a:lnTo>
                    <a:pt x="75" y="29"/>
                  </a:lnTo>
                  <a:lnTo>
                    <a:pt x="72" y="27"/>
                  </a:lnTo>
                  <a:lnTo>
                    <a:pt x="67" y="37"/>
                  </a:lnTo>
                  <a:lnTo>
                    <a:pt x="74" y="29"/>
                  </a:lnTo>
                  <a:lnTo>
                    <a:pt x="70" y="26"/>
                  </a:lnTo>
                  <a:lnTo>
                    <a:pt x="69" y="25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1" y="22"/>
                  </a:lnTo>
                  <a:lnTo>
                    <a:pt x="57" y="32"/>
                  </a:lnTo>
                  <a:lnTo>
                    <a:pt x="62" y="22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5" y="20"/>
                  </a:lnTo>
                  <a:lnTo>
                    <a:pt x="51" y="30"/>
                  </a:lnTo>
                  <a:lnTo>
                    <a:pt x="60" y="22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5" y="15"/>
                  </a:lnTo>
                  <a:lnTo>
                    <a:pt x="41" y="25"/>
                  </a:lnTo>
                  <a:lnTo>
                    <a:pt x="46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39" y="13"/>
                  </a:lnTo>
                  <a:lnTo>
                    <a:pt x="35" y="22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29" y="9"/>
                  </a:lnTo>
                  <a:lnTo>
                    <a:pt x="25" y="19"/>
                  </a:lnTo>
                  <a:lnTo>
                    <a:pt x="34" y="11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5"/>
                  </a:lnTo>
                  <a:lnTo>
                    <a:pt x="19" y="15"/>
                  </a:lnTo>
                  <a:lnTo>
                    <a:pt x="24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6" y="3"/>
                  </a:lnTo>
                  <a:lnTo>
                    <a:pt x="13" y="13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13" y="0"/>
                  </a:lnTo>
                  <a:close/>
                  <a:moveTo>
                    <a:pt x="163" y="69"/>
                  </a:moveTo>
                  <a:lnTo>
                    <a:pt x="153" y="88"/>
                  </a:lnTo>
                  <a:lnTo>
                    <a:pt x="155" y="88"/>
                  </a:lnTo>
                  <a:lnTo>
                    <a:pt x="160" y="78"/>
                  </a:lnTo>
                  <a:lnTo>
                    <a:pt x="153" y="88"/>
                  </a:lnTo>
                  <a:lnTo>
                    <a:pt x="157" y="91"/>
                  </a:lnTo>
                  <a:lnTo>
                    <a:pt x="158" y="91"/>
                  </a:lnTo>
                  <a:lnTo>
                    <a:pt x="161" y="92"/>
                  </a:lnTo>
                  <a:lnTo>
                    <a:pt x="162" y="93"/>
                  </a:lnTo>
                  <a:lnTo>
                    <a:pt x="166" y="95"/>
                  </a:lnTo>
                  <a:lnTo>
                    <a:pt x="170" y="83"/>
                  </a:lnTo>
                  <a:lnTo>
                    <a:pt x="165" y="93"/>
                  </a:lnTo>
                  <a:lnTo>
                    <a:pt x="167" y="95"/>
                  </a:lnTo>
                  <a:lnTo>
                    <a:pt x="168" y="96"/>
                  </a:lnTo>
                  <a:lnTo>
                    <a:pt x="172" y="97"/>
                  </a:lnTo>
                  <a:lnTo>
                    <a:pt x="176" y="86"/>
                  </a:lnTo>
                  <a:lnTo>
                    <a:pt x="170" y="96"/>
                  </a:lnTo>
                  <a:lnTo>
                    <a:pt x="173" y="98"/>
                  </a:lnTo>
                  <a:lnTo>
                    <a:pt x="176" y="100"/>
                  </a:lnTo>
                  <a:lnTo>
                    <a:pt x="182" y="100"/>
                  </a:lnTo>
                  <a:lnTo>
                    <a:pt x="182" y="88"/>
                  </a:lnTo>
                  <a:lnTo>
                    <a:pt x="176" y="98"/>
                  </a:lnTo>
                  <a:lnTo>
                    <a:pt x="179" y="101"/>
                  </a:lnTo>
                  <a:lnTo>
                    <a:pt x="181" y="101"/>
                  </a:lnTo>
                  <a:lnTo>
                    <a:pt x="183" y="102"/>
                  </a:lnTo>
                  <a:lnTo>
                    <a:pt x="184" y="103"/>
                  </a:lnTo>
                  <a:lnTo>
                    <a:pt x="188" y="105"/>
                  </a:lnTo>
                  <a:lnTo>
                    <a:pt x="192" y="93"/>
                  </a:lnTo>
                  <a:lnTo>
                    <a:pt x="187" y="103"/>
                  </a:lnTo>
                  <a:lnTo>
                    <a:pt x="189" y="105"/>
                  </a:lnTo>
                  <a:lnTo>
                    <a:pt x="191" y="106"/>
                  </a:lnTo>
                  <a:lnTo>
                    <a:pt x="194" y="107"/>
                  </a:lnTo>
                  <a:lnTo>
                    <a:pt x="198" y="96"/>
                  </a:lnTo>
                  <a:lnTo>
                    <a:pt x="193" y="106"/>
                  </a:lnTo>
                  <a:lnTo>
                    <a:pt x="196" y="107"/>
                  </a:lnTo>
                  <a:lnTo>
                    <a:pt x="201" y="97"/>
                  </a:lnTo>
                  <a:lnTo>
                    <a:pt x="194" y="107"/>
                  </a:lnTo>
                  <a:lnTo>
                    <a:pt x="198" y="110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07" y="113"/>
                  </a:lnTo>
                  <a:lnTo>
                    <a:pt x="211" y="102"/>
                  </a:lnTo>
                  <a:lnTo>
                    <a:pt x="206" y="112"/>
                  </a:lnTo>
                  <a:lnTo>
                    <a:pt x="208" y="113"/>
                  </a:lnTo>
                  <a:lnTo>
                    <a:pt x="209" y="115"/>
                  </a:lnTo>
                  <a:lnTo>
                    <a:pt x="213" y="116"/>
                  </a:lnTo>
                  <a:lnTo>
                    <a:pt x="217" y="105"/>
                  </a:lnTo>
                  <a:lnTo>
                    <a:pt x="211" y="115"/>
                  </a:lnTo>
                  <a:lnTo>
                    <a:pt x="214" y="117"/>
                  </a:lnTo>
                  <a:lnTo>
                    <a:pt x="216" y="117"/>
                  </a:lnTo>
                  <a:lnTo>
                    <a:pt x="218" y="118"/>
                  </a:lnTo>
                  <a:lnTo>
                    <a:pt x="219" y="120"/>
                  </a:lnTo>
                  <a:lnTo>
                    <a:pt x="223" y="121"/>
                  </a:lnTo>
                  <a:lnTo>
                    <a:pt x="227" y="110"/>
                  </a:lnTo>
                  <a:lnTo>
                    <a:pt x="222" y="120"/>
                  </a:lnTo>
                  <a:lnTo>
                    <a:pt x="224" y="121"/>
                  </a:lnTo>
                  <a:lnTo>
                    <a:pt x="226" y="122"/>
                  </a:lnTo>
                  <a:lnTo>
                    <a:pt x="229" y="123"/>
                  </a:lnTo>
                  <a:lnTo>
                    <a:pt x="233" y="112"/>
                  </a:lnTo>
                  <a:lnTo>
                    <a:pt x="228" y="122"/>
                  </a:lnTo>
                  <a:lnTo>
                    <a:pt x="231" y="123"/>
                  </a:lnTo>
                  <a:lnTo>
                    <a:pt x="236" y="113"/>
                  </a:lnTo>
                  <a:lnTo>
                    <a:pt x="229" y="123"/>
                  </a:lnTo>
                  <a:lnTo>
                    <a:pt x="233" y="126"/>
                  </a:lnTo>
                  <a:lnTo>
                    <a:pt x="236" y="127"/>
                  </a:lnTo>
                  <a:lnTo>
                    <a:pt x="243" y="127"/>
                  </a:lnTo>
                  <a:lnTo>
                    <a:pt x="243" y="116"/>
                  </a:lnTo>
                  <a:lnTo>
                    <a:pt x="236" y="125"/>
                  </a:lnTo>
                  <a:lnTo>
                    <a:pt x="239" y="128"/>
                  </a:lnTo>
                  <a:lnTo>
                    <a:pt x="242" y="130"/>
                  </a:lnTo>
                  <a:lnTo>
                    <a:pt x="245" y="131"/>
                  </a:lnTo>
                  <a:lnTo>
                    <a:pt x="249" y="120"/>
                  </a:lnTo>
                  <a:lnTo>
                    <a:pt x="244" y="130"/>
                  </a:lnTo>
                  <a:lnTo>
                    <a:pt x="247" y="131"/>
                  </a:lnTo>
                  <a:lnTo>
                    <a:pt x="248" y="132"/>
                  </a:lnTo>
                  <a:lnTo>
                    <a:pt x="255" y="135"/>
                  </a:lnTo>
                  <a:lnTo>
                    <a:pt x="259" y="123"/>
                  </a:lnTo>
                  <a:lnTo>
                    <a:pt x="252" y="132"/>
                  </a:lnTo>
                  <a:lnTo>
                    <a:pt x="268" y="116"/>
                  </a:lnTo>
                  <a:lnTo>
                    <a:pt x="265" y="113"/>
                  </a:lnTo>
                  <a:lnTo>
                    <a:pt x="263" y="113"/>
                  </a:lnTo>
                  <a:lnTo>
                    <a:pt x="255" y="111"/>
                  </a:lnTo>
                  <a:lnTo>
                    <a:pt x="252" y="121"/>
                  </a:lnTo>
                  <a:lnTo>
                    <a:pt x="257" y="111"/>
                  </a:lnTo>
                  <a:lnTo>
                    <a:pt x="254" y="110"/>
                  </a:lnTo>
                  <a:lnTo>
                    <a:pt x="253" y="110"/>
                  </a:lnTo>
                  <a:lnTo>
                    <a:pt x="249" y="108"/>
                  </a:lnTo>
                  <a:lnTo>
                    <a:pt x="245" y="118"/>
                  </a:lnTo>
                  <a:lnTo>
                    <a:pt x="254" y="111"/>
                  </a:lnTo>
                  <a:lnTo>
                    <a:pt x="248" y="105"/>
                  </a:lnTo>
                  <a:lnTo>
                    <a:pt x="239" y="105"/>
                  </a:lnTo>
                  <a:lnTo>
                    <a:pt x="239" y="116"/>
                  </a:lnTo>
                  <a:lnTo>
                    <a:pt x="245" y="107"/>
                  </a:lnTo>
                  <a:lnTo>
                    <a:pt x="242" y="105"/>
                  </a:lnTo>
                  <a:lnTo>
                    <a:pt x="241" y="103"/>
                  </a:lnTo>
                  <a:lnTo>
                    <a:pt x="238" y="102"/>
                  </a:lnTo>
                  <a:lnTo>
                    <a:pt x="237" y="102"/>
                  </a:lnTo>
                  <a:lnTo>
                    <a:pt x="233" y="101"/>
                  </a:lnTo>
                  <a:lnTo>
                    <a:pt x="229" y="111"/>
                  </a:lnTo>
                  <a:lnTo>
                    <a:pt x="234" y="101"/>
                  </a:lnTo>
                  <a:lnTo>
                    <a:pt x="232" y="100"/>
                  </a:lnTo>
                  <a:lnTo>
                    <a:pt x="231" y="100"/>
                  </a:lnTo>
                  <a:lnTo>
                    <a:pt x="227" y="98"/>
                  </a:lnTo>
                  <a:lnTo>
                    <a:pt x="223" y="108"/>
                  </a:lnTo>
                  <a:lnTo>
                    <a:pt x="228" y="98"/>
                  </a:lnTo>
                  <a:lnTo>
                    <a:pt x="226" y="97"/>
                  </a:lnTo>
                  <a:lnTo>
                    <a:pt x="221" y="107"/>
                  </a:lnTo>
                  <a:lnTo>
                    <a:pt x="227" y="98"/>
                  </a:lnTo>
                  <a:lnTo>
                    <a:pt x="223" y="96"/>
                  </a:lnTo>
                  <a:lnTo>
                    <a:pt x="222" y="95"/>
                  </a:lnTo>
                  <a:lnTo>
                    <a:pt x="221" y="95"/>
                  </a:lnTo>
                  <a:lnTo>
                    <a:pt x="217" y="93"/>
                  </a:lnTo>
                  <a:lnTo>
                    <a:pt x="213" y="103"/>
                  </a:lnTo>
                  <a:lnTo>
                    <a:pt x="218" y="93"/>
                  </a:lnTo>
                  <a:lnTo>
                    <a:pt x="216" y="92"/>
                  </a:lnTo>
                  <a:lnTo>
                    <a:pt x="214" y="92"/>
                  </a:lnTo>
                  <a:lnTo>
                    <a:pt x="211" y="91"/>
                  </a:lnTo>
                  <a:lnTo>
                    <a:pt x="207" y="101"/>
                  </a:lnTo>
                  <a:lnTo>
                    <a:pt x="212" y="91"/>
                  </a:lnTo>
                  <a:lnTo>
                    <a:pt x="209" y="90"/>
                  </a:lnTo>
                  <a:lnTo>
                    <a:pt x="204" y="100"/>
                  </a:lnTo>
                  <a:lnTo>
                    <a:pt x="211" y="91"/>
                  </a:lnTo>
                  <a:lnTo>
                    <a:pt x="207" y="88"/>
                  </a:lnTo>
                  <a:lnTo>
                    <a:pt x="206" y="87"/>
                  </a:lnTo>
                  <a:lnTo>
                    <a:pt x="203" y="86"/>
                  </a:lnTo>
                  <a:lnTo>
                    <a:pt x="202" y="86"/>
                  </a:lnTo>
                  <a:lnTo>
                    <a:pt x="198" y="85"/>
                  </a:lnTo>
                  <a:lnTo>
                    <a:pt x="194" y="95"/>
                  </a:lnTo>
                  <a:lnTo>
                    <a:pt x="199" y="85"/>
                  </a:lnTo>
                  <a:lnTo>
                    <a:pt x="197" y="83"/>
                  </a:lnTo>
                  <a:lnTo>
                    <a:pt x="196" y="83"/>
                  </a:lnTo>
                  <a:lnTo>
                    <a:pt x="192" y="82"/>
                  </a:lnTo>
                  <a:lnTo>
                    <a:pt x="188" y="92"/>
                  </a:lnTo>
                  <a:lnTo>
                    <a:pt x="193" y="82"/>
                  </a:lnTo>
                  <a:lnTo>
                    <a:pt x="191" y="81"/>
                  </a:lnTo>
                  <a:lnTo>
                    <a:pt x="186" y="91"/>
                  </a:lnTo>
                  <a:lnTo>
                    <a:pt x="192" y="82"/>
                  </a:lnTo>
                  <a:lnTo>
                    <a:pt x="188" y="80"/>
                  </a:lnTo>
                  <a:lnTo>
                    <a:pt x="186" y="77"/>
                  </a:lnTo>
                  <a:lnTo>
                    <a:pt x="179" y="77"/>
                  </a:lnTo>
                  <a:lnTo>
                    <a:pt x="179" y="88"/>
                  </a:lnTo>
                  <a:lnTo>
                    <a:pt x="186" y="80"/>
                  </a:lnTo>
                  <a:lnTo>
                    <a:pt x="182" y="77"/>
                  </a:lnTo>
                  <a:lnTo>
                    <a:pt x="181" y="76"/>
                  </a:lnTo>
                  <a:lnTo>
                    <a:pt x="179" y="76"/>
                  </a:lnTo>
                  <a:lnTo>
                    <a:pt x="176" y="75"/>
                  </a:lnTo>
                  <a:lnTo>
                    <a:pt x="172" y="85"/>
                  </a:lnTo>
                  <a:lnTo>
                    <a:pt x="177" y="75"/>
                  </a:lnTo>
                  <a:lnTo>
                    <a:pt x="175" y="74"/>
                  </a:lnTo>
                  <a:lnTo>
                    <a:pt x="173" y="74"/>
                  </a:lnTo>
                  <a:lnTo>
                    <a:pt x="170" y="72"/>
                  </a:lnTo>
                  <a:lnTo>
                    <a:pt x="166" y="82"/>
                  </a:lnTo>
                  <a:lnTo>
                    <a:pt x="171" y="72"/>
                  </a:lnTo>
                  <a:lnTo>
                    <a:pt x="168" y="71"/>
                  </a:lnTo>
                  <a:lnTo>
                    <a:pt x="163" y="81"/>
                  </a:lnTo>
                  <a:lnTo>
                    <a:pt x="170" y="72"/>
                  </a:lnTo>
                  <a:lnTo>
                    <a:pt x="166" y="70"/>
                  </a:lnTo>
                  <a:lnTo>
                    <a:pt x="165" y="69"/>
                  </a:lnTo>
                  <a:lnTo>
                    <a:pt x="163" y="69"/>
                  </a:lnTo>
                  <a:close/>
                  <a:moveTo>
                    <a:pt x="316" y="137"/>
                  </a:moveTo>
                  <a:lnTo>
                    <a:pt x="306" y="157"/>
                  </a:lnTo>
                  <a:lnTo>
                    <a:pt x="309" y="159"/>
                  </a:lnTo>
                  <a:lnTo>
                    <a:pt x="313" y="161"/>
                  </a:lnTo>
                  <a:lnTo>
                    <a:pt x="316" y="149"/>
                  </a:lnTo>
                  <a:lnTo>
                    <a:pt x="311" y="159"/>
                  </a:lnTo>
                  <a:lnTo>
                    <a:pt x="314" y="161"/>
                  </a:lnTo>
                  <a:lnTo>
                    <a:pt x="319" y="151"/>
                  </a:lnTo>
                  <a:lnTo>
                    <a:pt x="313" y="161"/>
                  </a:lnTo>
                  <a:lnTo>
                    <a:pt x="316" y="163"/>
                  </a:lnTo>
                  <a:lnTo>
                    <a:pt x="318" y="163"/>
                  </a:lnTo>
                  <a:lnTo>
                    <a:pt x="320" y="164"/>
                  </a:lnTo>
                  <a:lnTo>
                    <a:pt x="321" y="166"/>
                  </a:lnTo>
                  <a:lnTo>
                    <a:pt x="325" y="167"/>
                  </a:lnTo>
                  <a:lnTo>
                    <a:pt x="329" y="156"/>
                  </a:lnTo>
                  <a:lnTo>
                    <a:pt x="324" y="166"/>
                  </a:lnTo>
                  <a:lnTo>
                    <a:pt x="326" y="167"/>
                  </a:lnTo>
                  <a:lnTo>
                    <a:pt x="328" y="168"/>
                  </a:lnTo>
                  <a:lnTo>
                    <a:pt x="331" y="169"/>
                  </a:lnTo>
                  <a:lnTo>
                    <a:pt x="335" y="158"/>
                  </a:lnTo>
                  <a:lnTo>
                    <a:pt x="330" y="168"/>
                  </a:lnTo>
                  <a:lnTo>
                    <a:pt x="333" y="169"/>
                  </a:lnTo>
                  <a:lnTo>
                    <a:pt x="343" y="149"/>
                  </a:lnTo>
                  <a:lnTo>
                    <a:pt x="340" y="148"/>
                  </a:lnTo>
                  <a:lnTo>
                    <a:pt x="339" y="148"/>
                  </a:lnTo>
                  <a:lnTo>
                    <a:pt x="335" y="147"/>
                  </a:lnTo>
                  <a:lnTo>
                    <a:pt x="331" y="157"/>
                  </a:lnTo>
                  <a:lnTo>
                    <a:pt x="336" y="147"/>
                  </a:lnTo>
                  <a:lnTo>
                    <a:pt x="334" y="146"/>
                  </a:lnTo>
                  <a:lnTo>
                    <a:pt x="333" y="146"/>
                  </a:lnTo>
                  <a:lnTo>
                    <a:pt x="329" y="144"/>
                  </a:lnTo>
                  <a:lnTo>
                    <a:pt x="325" y="154"/>
                  </a:lnTo>
                  <a:lnTo>
                    <a:pt x="330" y="144"/>
                  </a:lnTo>
                  <a:lnTo>
                    <a:pt x="328" y="143"/>
                  </a:lnTo>
                  <a:lnTo>
                    <a:pt x="323" y="153"/>
                  </a:lnTo>
                  <a:lnTo>
                    <a:pt x="329" y="144"/>
                  </a:lnTo>
                  <a:lnTo>
                    <a:pt x="325" y="142"/>
                  </a:lnTo>
                  <a:lnTo>
                    <a:pt x="324" y="141"/>
                  </a:lnTo>
                  <a:lnTo>
                    <a:pt x="321" y="139"/>
                  </a:lnTo>
                  <a:lnTo>
                    <a:pt x="320" y="139"/>
                  </a:lnTo>
                  <a:lnTo>
                    <a:pt x="316" y="138"/>
                  </a:lnTo>
                  <a:lnTo>
                    <a:pt x="313" y="148"/>
                  </a:lnTo>
                  <a:lnTo>
                    <a:pt x="318" y="138"/>
                  </a:lnTo>
                  <a:lnTo>
                    <a:pt x="316" y="13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713"/>
            <p:cNvSpPr>
              <a:spLocks noEditPoints="1"/>
            </p:cNvSpPr>
            <p:nvPr/>
          </p:nvSpPr>
          <p:spPr bwMode="auto">
            <a:xfrm>
              <a:off x="3481" y="1980"/>
              <a:ext cx="345" cy="169"/>
            </a:xfrm>
            <a:custGeom>
              <a:avLst/>
              <a:gdLst>
                <a:gd name="T0" fmla="*/ 10 w 345"/>
                <a:gd name="T1" fmla="*/ 23 h 169"/>
                <a:gd name="T2" fmla="*/ 20 w 345"/>
                <a:gd name="T3" fmla="*/ 15 h 169"/>
                <a:gd name="T4" fmla="*/ 22 w 345"/>
                <a:gd name="T5" fmla="*/ 28 h 169"/>
                <a:gd name="T6" fmla="*/ 29 w 345"/>
                <a:gd name="T7" fmla="*/ 32 h 169"/>
                <a:gd name="T8" fmla="*/ 39 w 345"/>
                <a:gd name="T9" fmla="*/ 36 h 169"/>
                <a:gd name="T10" fmla="*/ 49 w 345"/>
                <a:gd name="T11" fmla="*/ 27 h 169"/>
                <a:gd name="T12" fmla="*/ 55 w 345"/>
                <a:gd name="T13" fmla="*/ 43 h 169"/>
                <a:gd name="T14" fmla="*/ 65 w 345"/>
                <a:gd name="T15" fmla="*/ 35 h 169"/>
                <a:gd name="T16" fmla="*/ 66 w 345"/>
                <a:gd name="T17" fmla="*/ 48 h 169"/>
                <a:gd name="T18" fmla="*/ 74 w 345"/>
                <a:gd name="T19" fmla="*/ 52 h 169"/>
                <a:gd name="T20" fmla="*/ 78 w 345"/>
                <a:gd name="T21" fmla="*/ 53 h 169"/>
                <a:gd name="T22" fmla="*/ 94 w 345"/>
                <a:gd name="T23" fmla="*/ 48 h 169"/>
                <a:gd name="T24" fmla="*/ 95 w 345"/>
                <a:gd name="T25" fmla="*/ 61 h 169"/>
                <a:gd name="T26" fmla="*/ 104 w 345"/>
                <a:gd name="T27" fmla="*/ 64 h 169"/>
                <a:gd name="T28" fmla="*/ 110 w 345"/>
                <a:gd name="T29" fmla="*/ 43 h 169"/>
                <a:gd name="T30" fmla="*/ 100 w 345"/>
                <a:gd name="T31" fmla="*/ 40 h 169"/>
                <a:gd name="T32" fmla="*/ 90 w 345"/>
                <a:gd name="T33" fmla="*/ 47 h 169"/>
                <a:gd name="T34" fmla="*/ 89 w 345"/>
                <a:gd name="T35" fmla="*/ 33 h 169"/>
                <a:gd name="T36" fmla="*/ 80 w 345"/>
                <a:gd name="T37" fmla="*/ 30 h 169"/>
                <a:gd name="T38" fmla="*/ 73 w 345"/>
                <a:gd name="T39" fmla="*/ 26 h 169"/>
                <a:gd name="T40" fmla="*/ 64 w 345"/>
                <a:gd name="T41" fmla="*/ 22 h 169"/>
                <a:gd name="T42" fmla="*/ 53 w 345"/>
                <a:gd name="T43" fmla="*/ 30 h 169"/>
                <a:gd name="T44" fmla="*/ 45 w 345"/>
                <a:gd name="T45" fmla="*/ 26 h 169"/>
                <a:gd name="T46" fmla="*/ 44 w 345"/>
                <a:gd name="T47" fmla="*/ 13 h 169"/>
                <a:gd name="T48" fmla="*/ 35 w 345"/>
                <a:gd name="T49" fmla="*/ 10 h 169"/>
                <a:gd name="T50" fmla="*/ 28 w 345"/>
                <a:gd name="T51" fmla="*/ 6 h 169"/>
                <a:gd name="T52" fmla="*/ 19 w 345"/>
                <a:gd name="T53" fmla="*/ 2 h 169"/>
                <a:gd name="T54" fmla="*/ 164 w 345"/>
                <a:gd name="T55" fmla="*/ 67 h 169"/>
                <a:gd name="T56" fmla="*/ 160 w 345"/>
                <a:gd name="T57" fmla="*/ 91 h 169"/>
                <a:gd name="T58" fmla="*/ 173 w 345"/>
                <a:gd name="T59" fmla="*/ 97 h 169"/>
                <a:gd name="T60" fmla="*/ 183 w 345"/>
                <a:gd name="T61" fmla="*/ 88 h 169"/>
                <a:gd name="T62" fmla="*/ 182 w 345"/>
                <a:gd name="T63" fmla="*/ 99 h 169"/>
                <a:gd name="T64" fmla="*/ 193 w 345"/>
                <a:gd name="T65" fmla="*/ 106 h 169"/>
                <a:gd name="T66" fmla="*/ 201 w 345"/>
                <a:gd name="T67" fmla="*/ 109 h 169"/>
                <a:gd name="T68" fmla="*/ 215 w 345"/>
                <a:gd name="T69" fmla="*/ 113 h 169"/>
                <a:gd name="T70" fmla="*/ 217 w 345"/>
                <a:gd name="T71" fmla="*/ 117 h 169"/>
                <a:gd name="T72" fmla="*/ 227 w 345"/>
                <a:gd name="T73" fmla="*/ 120 h 169"/>
                <a:gd name="T74" fmla="*/ 241 w 345"/>
                <a:gd name="T75" fmla="*/ 114 h 169"/>
                <a:gd name="T76" fmla="*/ 242 w 345"/>
                <a:gd name="T77" fmla="*/ 127 h 169"/>
                <a:gd name="T78" fmla="*/ 251 w 345"/>
                <a:gd name="T79" fmla="*/ 132 h 169"/>
                <a:gd name="T80" fmla="*/ 259 w 345"/>
                <a:gd name="T81" fmla="*/ 112 h 169"/>
                <a:gd name="T82" fmla="*/ 256 w 345"/>
                <a:gd name="T83" fmla="*/ 109 h 169"/>
                <a:gd name="T84" fmla="*/ 248 w 345"/>
                <a:gd name="T85" fmla="*/ 106 h 169"/>
                <a:gd name="T86" fmla="*/ 237 w 345"/>
                <a:gd name="T87" fmla="*/ 99 h 169"/>
                <a:gd name="T88" fmla="*/ 228 w 345"/>
                <a:gd name="T89" fmla="*/ 97 h 169"/>
                <a:gd name="T90" fmla="*/ 225 w 345"/>
                <a:gd name="T91" fmla="*/ 96 h 169"/>
                <a:gd name="T92" fmla="*/ 215 w 345"/>
                <a:gd name="T93" fmla="*/ 91 h 169"/>
                <a:gd name="T94" fmla="*/ 207 w 345"/>
                <a:gd name="T95" fmla="*/ 87 h 169"/>
                <a:gd name="T96" fmla="*/ 200 w 345"/>
                <a:gd name="T97" fmla="*/ 84 h 169"/>
                <a:gd name="T98" fmla="*/ 190 w 345"/>
                <a:gd name="T99" fmla="*/ 79 h 169"/>
                <a:gd name="T100" fmla="*/ 180 w 345"/>
                <a:gd name="T101" fmla="*/ 87 h 169"/>
                <a:gd name="T102" fmla="*/ 182 w 345"/>
                <a:gd name="T103" fmla="*/ 77 h 169"/>
                <a:gd name="T104" fmla="*/ 166 w 345"/>
                <a:gd name="T105" fmla="*/ 68 h 169"/>
                <a:gd name="T106" fmla="*/ 314 w 345"/>
                <a:gd name="T107" fmla="*/ 147 h 169"/>
                <a:gd name="T108" fmla="*/ 317 w 345"/>
                <a:gd name="T109" fmla="*/ 162 h 169"/>
                <a:gd name="T110" fmla="*/ 330 w 345"/>
                <a:gd name="T111" fmla="*/ 168 h 169"/>
                <a:gd name="T112" fmla="*/ 342 w 345"/>
                <a:gd name="T113" fmla="*/ 148 h 169"/>
                <a:gd name="T114" fmla="*/ 330 w 345"/>
                <a:gd name="T115" fmla="*/ 142 h 169"/>
                <a:gd name="T116" fmla="*/ 317 w 345"/>
                <a:gd name="T117" fmla="*/ 13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" h="169">
                  <a:moveTo>
                    <a:pt x="13" y="0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7" y="26"/>
                  </a:lnTo>
                  <a:lnTo>
                    <a:pt x="20" y="15"/>
                  </a:lnTo>
                  <a:lnTo>
                    <a:pt x="15" y="25"/>
                  </a:lnTo>
                  <a:lnTo>
                    <a:pt x="18" y="26"/>
                  </a:lnTo>
                  <a:lnTo>
                    <a:pt x="23" y="16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30"/>
                  </a:lnTo>
                  <a:lnTo>
                    <a:pt x="27" y="31"/>
                  </a:lnTo>
                  <a:lnTo>
                    <a:pt x="30" y="20"/>
                  </a:lnTo>
                  <a:lnTo>
                    <a:pt x="25" y="30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3" y="33"/>
                  </a:lnTo>
                  <a:lnTo>
                    <a:pt x="37" y="22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3" y="25"/>
                  </a:lnTo>
                  <a:lnTo>
                    <a:pt x="38" y="35"/>
                  </a:lnTo>
                  <a:lnTo>
                    <a:pt x="40" y="36"/>
                  </a:lnTo>
                  <a:lnTo>
                    <a:pt x="41" y="37"/>
                  </a:lnTo>
                  <a:lnTo>
                    <a:pt x="45" y="38"/>
                  </a:lnTo>
                  <a:lnTo>
                    <a:pt x="49" y="27"/>
                  </a:lnTo>
                  <a:lnTo>
                    <a:pt x="43" y="37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1"/>
                  </a:lnTo>
                  <a:lnTo>
                    <a:pt x="51" y="42"/>
                  </a:lnTo>
                  <a:lnTo>
                    <a:pt x="55" y="43"/>
                  </a:lnTo>
                  <a:lnTo>
                    <a:pt x="59" y="32"/>
                  </a:lnTo>
                  <a:lnTo>
                    <a:pt x="54" y="42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61" y="46"/>
                  </a:lnTo>
                  <a:lnTo>
                    <a:pt x="65" y="35"/>
                  </a:lnTo>
                  <a:lnTo>
                    <a:pt x="60" y="45"/>
                  </a:lnTo>
                  <a:lnTo>
                    <a:pt x="63" y="46"/>
                  </a:lnTo>
                  <a:lnTo>
                    <a:pt x="68" y="36"/>
                  </a:lnTo>
                  <a:lnTo>
                    <a:pt x="61" y="46"/>
                  </a:lnTo>
                  <a:lnTo>
                    <a:pt x="65" y="48"/>
                  </a:lnTo>
                  <a:lnTo>
                    <a:pt x="66" y="48"/>
                  </a:lnTo>
                  <a:lnTo>
                    <a:pt x="68" y="49"/>
                  </a:lnTo>
                  <a:lnTo>
                    <a:pt x="71" y="51"/>
                  </a:lnTo>
                  <a:lnTo>
                    <a:pt x="75" y="40"/>
                  </a:lnTo>
                  <a:lnTo>
                    <a:pt x="70" y="49"/>
                  </a:lnTo>
                  <a:lnTo>
                    <a:pt x="73" y="51"/>
                  </a:lnTo>
                  <a:lnTo>
                    <a:pt x="74" y="52"/>
                  </a:lnTo>
                  <a:lnTo>
                    <a:pt x="78" y="53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79" y="53"/>
                  </a:lnTo>
                  <a:lnTo>
                    <a:pt x="84" y="43"/>
                  </a:lnTo>
                  <a:lnTo>
                    <a:pt x="78" y="53"/>
                  </a:lnTo>
                  <a:lnTo>
                    <a:pt x="81" y="56"/>
                  </a:lnTo>
                  <a:lnTo>
                    <a:pt x="83" y="56"/>
                  </a:lnTo>
                  <a:lnTo>
                    <a:pt x="85" y="57"/>
                  </a:lnTo>
                  <a:lnTo>
                    <a:pt x="86" y="58"/>
                  </a:lnTo>
                  <a:lnTo>
                    <a:pt x="90" y="59"/>
                  </a:lnTo>
                  <a:lnTo>
                    <a:pt x="94" y="48"/>
                  </a:lnTo>
                  <a:lnTo>
                    <a:pt x="89" y="58"/>
                  </a:lnTo>
                  <a:lnTo>
                    <a:pt x="91" y="59"/>
                  </a:lnTo>
                  <a:lnTo>
                    <a:pt x="93" y="61"/>
                  </a:lnTo>
                  <a:lnTo>
                    <a:pt x="96" y="62"/>
                  </a:lnTo>
                  <a:lnTo>
                    <a:pt x="100" y="51"/>
                  </a:lnTo>
                  <a:lnTo>
                    <a:pt x="95" y="61"/>
                  </a:lnTo>
                  <a:lnTo>
                    <a:pt x="98" y="62"/>
                  </a:lnTo>
                  <a:lnTo>
                    <a:pt x="99" y="63"/>
                  </a:lnTo>
                  <a:lnTo>
                    <a:pt x="103" y="64"/>
                  </a:lnTo>
                  <a:lnTo>
                    <a:pt x="106" y="53"/>
                  </a:lnTo>
                  <a:lnTo>
                    <a:pt x="101" y="63"/>
                  </a:lnTo>
                  <a:lnTo>
                    <a:pt x="104" y="64"/>
                  </a:lnTo>
                  <a:lnTo>
                    <a:pt x="109" y="54"/>
                  </a:lnTo>
                  <a:lnTo>
                    <a:pt x="103" y="64"/>
                  </a:lnTo>
                  <a:lnTo>
                    <a:pt x="115" y="46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10" y="43"/>
                  </a:lnTo>
                  <a:lnTo>
                    <a:pt x="106" y="42"/>
                  </a:lnTo>
                  <a:lnTo>
                    <a:pt x="103" y="52"/>
                  </a:lnTo>
                  <a:lnTo>
                    <a:pt x="107" y="42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0" y="40"/>
                  </a:lnTo>
                  <a:lnTo>
                    <a:pt x="96" y="49"/>
                  </a:lnTo>
                  <a:lnTo>
                    <a:pt x="101" y="40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4" y="37"/>
                  </a:lnTo>
                  <a:lnTo>
                    <a:pt x="90" y="47"/>
                  </a:lnTo>
                  <a:lnTo>
                    <a:pt x="95" y="37"/>
                  </a:lnTo>
                  <a:lnTo>
                    <a:pt x="93" y="36"/>
                  </a:lnTo>
                  <a:lnTo>
                    <a:pt x="88" y="46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1" y="31"/>
                  </a:lnTo>
                  <a:lnTo>
                    <a:pt x="78" y="41"/>
                  </a:lnTo>
                  <a:lnTo>
                    <a:pt x="83" y="31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5" y="28"/>
                  </a:lnTo>
                  <a:lnTo>
                    <a:pt x="71" y="38"/>
                  </a:lnTo>
                  <a:lnTo>
                    <a:pt x="78" y="30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5" y="23"/>
                  </a:lnTo>
                  <a:lnTo>
                    <a:pt x="61" y="33"/>
                  </a:lnTo>
                  <a:lnTo>
                    <a:pt x="66" y="23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59" y="21"/>
                  </a:lnTo>
                  <a:lnTo>
                    <a:pt x="55" y="31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3" y="30"/>
                  </a:lnTo>
                  <a:lnTo>
                    <a:pt x="59" y="21"/>
                  </a:lnTo>
                  <a:lnTo>
                    <a:pt x="55" y="18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49" y="16"/>
                  </a:lnTo>
                  <a:lnTo>
                    <a:pt x="45" y="26"/>
                  </a:lnTo>
                  <a:lnTo>
                    <a:pt x="50" y="16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3" y="13"/>
                  </a:lnTo>
                  <a:lnTo>
                    <a:pt x="39" y="23"/>
                  </a:lnTo>
                  <a:lnTo>
                    <a:pt x="44" y="13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37" y="11"/>
                  </a:lnTo>
                  <a:lnTo>
                    <a:pt x="33" y="21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7" y="18"/>
                  </a:lnTo>
                  <a:lnTo>
                    <a:pt x="33" y="10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0" y="3"/>
                  </a:lnTo>
                  <a:lnTo>
                    <a:pt x="17" y="13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0" y="11"/>
                  </a:lnTo>
                  <a:lnTo>
                    <a:pt x="17" y="2"/>
                  </a:lnTo>
                  <a:lnTo>
                    <a:pt x="13" y="0"/>
                  </a:lnTo>
                  <a:close/>
                  <a:moveTo>
                    <a:pt x="164" y="67"/>
                  </a:moveTo>
                  <a:lnTo>
                    <a:pt x="156" y="88"/>
                  </a:lnTo>
                  <a:lnTo>
                    <a:pt x="157" y="89"/>
                  </a:lnTo>
                  <a:lnTo>
                    <a:pt x="161" y="78"/>
                  </a:lnTo>
                  <a:lnTo>
                    <a:pt x="156" y="88"/>
                  </a:lnTo>
                  <a:lnTo>
                    <a:pt x="159" y="89"/>
                  </a:lnTo>
                  <a:lnTo>
                    <a:pt x="160" y="91"/>
                  </a:lnTo>
                  <a:lnTo>
                    <a:pt x="167" y="93"/>
                  </a:lnTo>
                  <a:lnTo>
                    <a:pt x="171" y="82"/>
                  </a:lnTo>
                  <a:lnTo>
                    <a:pt x="164" y="91"/>
                  </a:lnTo>
                  <a:lnTo>
                    <a:pt x="167" y="94"/>
                  </a:lnTo>
                  <a:lnTo>
                    <a:pt x="170" y="96"/>
                  </a:lnTo>
                  <a:lnTo>
                    <a:pt x="173" y="97"/>
                  </a:lnTo>
                  <a:lnTo>
                    <a:pt x="177" y="86"/>
                  </a:lnTo>
                  <a:lnTo>
                    <a:pt x="172" y="96"/>
                  </a:lnTo>
                  <a:lnTo>
                    <a:pt x="175" y="97"/>
                  </a:lnTo>
                  <a:lnTo>
                    <a:pt x="176" y="98"/>
                  </a:lnTo>
                  <a:lnTo>
                    <a:pt x="180" y="99"/>
                  </a:lnTo>
                  <a:lnTo>
                    <a:pt x="183" y="88"/>
                  </a:lnTo>
                  <a:lnTo>
                    <a:pt x="178" y="98"/>
                  </a:lnTo>
                  <a:lnTo>
                    <a:pt x="181" y="99"/>
                  </a:lnTo>
                  <a:lnTo>
                    <a:pt x="182" y="101"/>
                  </a:lnTo>
                  <a:lnTo>
                    <a:pt x="186" y="102"/>
                  </a:lnTo>
                  <a:lnTo>
                    <a:pt x="190" y="91"/>
                  </a:lnTo>
                  <a:lnTo>
                    <a:pt x="182" y="99"/>
                  </a:lnTo>
                  <a:lnTo>
                    <a:pt x="186" y="103"/>
                  </a:lnTo>
                  <a:lnTo>
                    <a:pt x="188" y="104"/>
                  </a:lnTo>
                  <a:lnTo>
                    <a:pt x="192" y="106"/>
                  </a:lnTo>
                  <a:lnTo>
                    <a:pt x="196" y="94"/>
                  </a:lnTo>
                  <a:lnTo>
                    <a:pt x="191" y="104"/>
                  </a:lnTo>
                  <a:lnTo>
                    <a:pt x="193" y="106"/>
                  </a:lnTo>
                  <a:lnTo>
                    <a:pt x="195" y="107"/>
                  </a:lnTo>
                  <a:lnTo>
                    <a:pt x="198" y="108"/>
                  </a:lnTo>
                  <a:lnTo>
                    <a:pt x="202" y="97"/>
                  </a:lnTo>
                  <a:lnTo>
                    <a:pt x="197" y="107"/>
                  </a:lnTo>
                  <a:lnTo>
                    <a:pt x="200" y="108"/>
                  </a:lnTo>
                  <a:lnTo>
                    <a:pt x="201" y="109"/>
                  </a:lnTo>
                  <a:lnTo>
                    <a:pt x="205" y="111"/>
                  </a:lnTo>
                  <a:lnTo>
                    <a:pt x="208" y="99"/>
                  </a:lnTo>
                  <a:lnTo>
                    <a:pt x="202" y="109"/>
                  </a:lnTo>
                  <a:lnTo>
                    <a:pt x="206" y="112"/>
                  </a:lnTo>
                  <a:lnTo>
                    <a:pt x="208" y="113"/>
                  </a:lnTo>
                  <a:lnTo>
                    <a:pt x="215" y="113"/>
                  </a:lnTo>
                  <a:lnTo>
                    <a:pt x="215" y="102"/>
                  </a:lnTo>
                  <a:lnTo>
                    <a:pt x="208" y="112"/>
                  </a:lnTo>
                  <a:lnTo>
                    <a:pt x="212" y="114"/>
                  </a:lnTo>
                  <a:lnTo>
                    <a:pt x="213" y="114"/>
                  </a:lnTo>
                  <a:lnTo>
                    <a:pt x="216" y="115"/>
                  </a:lnTo>
                  <a:lnTo>
                    <a:pt x="217" y="117"/>
                  </a:lnTo>
                  <a:lnTo>
                    <a:pt x="221" y="118"/>
                  </a:lnTo>
                  <a:lnTo>
                    <a:pt x="225" y="107"/>
                  </a:lnTo>
                  <a:lnTo>
                    <a:pt x="220" y="117"/>
                  </a:lnTo>
                  <a:lnTo>
                    <a:pt x="222" y="118"/>
                  </a:lnTo>
                  <a:lnTo>
                    <a:pt x="223" y="119"/>
                  </a:lnTo>
                  <a:lnTo>
                    <a:pt x="227" y="120"/>
                  </a:lnTo>
                  <a:lnTo>
                    <a:pt x="231" y="109"/>
                  </a:lnTo>
                  <a:lnTo>
                    <a:pt x="223" y="118"/>
                  </a:lnTo>
                  <a:lnTo>
                    <a:pt x="227" y="122"/>
                  </a:lnTo>
                  <a:lnTo>
                    <a:pt x="230" y="123"/>
                  </a:lnTo>
                  <a:lnTo>
                    <a:pt x="237" y="125"/>
                  </a:lnTo>
                  <a:lnTo>
                    <a:pt x="241" y="114"/>
                  </a:lnTo>
                  <a:lnTo>
                    <a:pt x="236" y="124"/>
                  </a:lnTo>
                  <a:lnTo>
                    <a:pt x="238" y="125"/>
                  </a:lnTo>
                  <a:lnTo>
                    <a:pt x="239" y="127"/>
                  </a:lnTo>
                  <a:lnTo>
                    <a:pt x="243" y="128"/>
                  </a:lnTo>
                  <a:lnTo>
                    <a:pt x="247" y="117"/>
                  </a:lnTo>
                  <a:lnTo>
                    <a:pt x="242" y="127"/>
                  </a:lnTo>
                  <a:lnTo>
                    <a:pt x="244" y="128"/>
                  </a:lnTo>
                  <a:lnTo>
                    <a:pt x="249" y="118"/>
                  </a:lnTo>
                  <a:lnTo>
                    <a:pt x="243" y="128"/>
                  </a:lnTo>
                  <a:lnTo>
                    <a:pt x="247" y="130"/>
                  </a:lnTo>
                  <a:lnTo>
                    <a:pt x="248" y="130"/>
                  </a:lnTo>
                  <a:lnTo>
                    <a:pt x="251" y="132"/>
                  </a:lnTo>
                  <a:lnTo>
                    <a:pt x="252" y="133"/>
                  </a:lnTo>
                  <a:lnTo>
                    <a:pt x="256" y="134"/>
                  </a:lnTo>
                  <a:lnTo>
                    <a:pt x="258" y="134"/>
                  </a:lnTo>
                  <a:lnTo>
                    <a:pt x="266" y="113"/>
                  </a:lnTo>
                  <a:lnTo>
                    <a:pt x="263" y="113"/>
                  </a:lnTo>
                  <a:lnTo>
                    <a:pt x="259" y="112"/>
                  </a:lnTo>
                  <a:lnTo>
                    <a:pt x="256" y="122"/>
                  </a:lnTo>
                  <a:lnTo>
                    <a:pt x="261" y="112"/>
                  </a:lnTo>
                  <a:lnTo>
                    <a:pt x="258" y="111"/>
                  </a:lnTo>
                  <a:lnTo>
                    <a:pt x="253" y="120"/>
                  </a:lnTo>
                  <a:lnTo>
                    <a:pt x="259" y="112"/>
                  </a:lnTo>
                  <a:lnTo>
                    <a:pt x="256" y="109"/>
                  </a:lnTo>
                  <a:lnTo>
                    <a:pt x="254" y="108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7" y="106"/>
                  </a:lnTo>
                  <a:lnTo>
                    <a:pt x="243" y="115"/>
                  </a:lnTo>
                  <a:lnTo>
                    <a:pt x="248" y="106"/>
                  </a:lnTo>
                  <a:lnTo>
                    <a:pt x="246" y="104"/>
                  </a:lnTo>
                  <a:lnTo>
                    <a:pt x="244" y="104"/>
                  </a:lnTo>
                  <a:lnTo>
                    <a:pt x="237" y="102"/>
                  </a:lnTo>
                  <a:lnTo>
                    <a:pt x="233" y="112"/>
                  </a:lnTo>
                  <a:lnTo>
                    <a:pt x="242" y="104"/>
                  </a:lnTo>
                  <a:lnTo>
                    <a:pt x="237" y="99"/>
                  </a:lnTo>
                  <a:lnTo>
                    <a:pt x="234" y="99"/>
                  </a:lnTo>
                  <a:lnTo>
                    <a:pt x="231" y="98"/>
                  </a:lnTo>
                  <a:lnTo>
                    <a:pt x="227" y="108"/>
                  </a:lnTo>
                  <a:lnTo>
                    <a:pt x="232" y="98"/>
                  </a:lnTo>
                  <a:lnTo>
                    <a:pt x="230" y="97"/>
                  </a:lnTo>
                  <a:lnTo>
                    <a:pt x="228" y="97"/>
                  </a:lnTo>
                  <a:lnTo>
                    <a:pt x="225" y="96"/>
                  </a:lnTo>
                  <a:lnTo>
                    <a:pt x="221" y="106"/>
                  </a:lnTo>
                  <a:lnTo>
                    <a:pt x="226" y="96"/>
                  </a:lnTo>
                  <a:lnTo>
                    <a:pt x="223" y="94"/>
                  </a:lnTo>
                  <a:lnTo>
                    <a:pt x="218" y="104"/>
                  </a:lnTo>
                  <a:lnTo>
                    <a:pt x="225" y="96"/>
                  </a:lnTo>
                  <a:lnTo>
                    <a:pt x="221" y="93"/>
                  </a:lnTo>
                  <a:lnTo>
                    <a:pt x="218" y="91"/>
                  </a:lnTo>
                  <a:lnTo>
                    <a:pt x="212" y="91"/>
                  </a:lnTo>
                  <a:lnTo>
                    <a:pt x="212" y="102"/>
                  </a:lnTo>
                  <a:lnTo>
                    <a:pt x="218" y="93"/>
                  </a:lnTo>
                  <a:lnTo>
                    <a:pt x="215" y="91"/>
                  </a:lnTo>
                  <a:lnTo>
                    <a:pt x="213" y="89"/>
                  </a:lnTo>
                  <a:lnTo>
                    <a:pt x="212" y="89"/>
                  </a:lnTo>
                  <a:lnTo>
                    <a:pt x="208" y="88"/>
                  </a:lnTo>
                  <a:lnTo>
                    <a:pt x="205" y="98"/>
                  </a:lnTo>
                  <a:lnTo>
                    <a:pt x="210" y="88"/>
                  </a:lnTo>
                  <a:lnTo>
                    <a:pt x="207" y="87"/>
                  </a:lnTo>
                  <a:lnTo>
                    <a:pt x="206" y="87"/>
                  </a:lnTo>
                  <a:lnTo>
                    <a:pt x="202" y="86"/>
                  </a:lnTo>
                  <a:lnTo>
                    <a:pt x="198" y="96"/>
                  </a:lnTo>
                  <a:lnTo>
                    <a:pt x="203" y="86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196" y="83"/>
                  </a:lnTo>
                  <a:lnTo>
                    <a:pt x="192" y="93"/>
                  </a:lnTo>
                  <a:lnTo>
                    <a:pt x="201" y="86"/>
                  </a:lnTo>
                  <a:lnTo>
                    <a:pt x="196" y="81"/>
                  </a:lnTo>
                  <a:lnTo>
                    <a:pt x="193" y="81"/>
                  </a:lnTo>
                  <a:lnTo>
                    <a:pt x="190" y="79"/>
                  </a:lnTo>
                  <a:lnTo>
                    <a:pt x="186" y="89"/>
                  </a:lnTo>
                  <a:lnTo>
                    <a:pt x="191" y="79"/>
                  </a:lnTo>
                  <a:lnTo>
                    <a:pt x="188" y="78"/>
                  </a:lnTo>
                  <a:lnTo>
                    <a:pt x="187" y="78"/>
                  </a:lnTo>
                  <a:lnTo>
                    <a:pt x="183" y="77"/>
                  </a:lnTo>
                  <a:lnTo>
                    <a:pt x="180" y="87"/>
                  </a:lnTo>
                  <a:lnTo>
                    <a:pt x="185" y="77"/>
                  </a:lnTo>
                  <a:lnTo>
                    <a:pt x="182" y="76"/>
                  </a:lnTo>
                  <a:lnTo>
                    <a:pt x="181" y="76"/>
                  </a:lnTo>
                  <a:lnTo>
                    <a:pt x="177" y="74"/>
                  </a:lnTo>
                  <a:lnTo>
                    <a:pt x="173" y="84"/>
                  </a:lnTo>
                  <a:lnTo>
                    <a:pt x="182" y="77"/>
                  </a:lnTo>
                  <a:lnTo>
                    <a:pt x="177" y="72"/>
                  </a:lnTo>
                  <a:lnTo>
                    <a:pt x="175" y="72"/>
                  </a:lnTo>
                  <a:lnTo>
                    <a:pt x="167" y="69"/>
                  </a:lnTo>
                  <a:lnTo>
                    <a:pt x="164" y="79"/>
                  </a:lnTo>
                  <a:lnTo>
                    <a:pt x="168" y="69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4" y="67"/>
                  </a:lnTo>
                  <a:close/>
                  <a:moveTo>
                    <a:pt x="315" y="135"/>
                  </a:moveTo>
                  <a:lnTo>
                    <a:pt x="308" y="157"/>
                  </a:lnTo>
                  <a:lnTo>
                    <a:pt x="310" y="158"/>
                  </a:lnTo>
                  <a:lnTo>
                    <a:pt x="314" y="147"/>
                  </a:lnTo>
                  <a:lnTo>
                    <a:pt x="307" y="155"/>
                  </a:lnTo>
                  <a:lnTo>
                    <a:pt x="312" y="160"/>
                  </a:lnTo>
                  <a:lnTo>
                    <a:pt x="320" y="160"/>
                  </a:lnTo>
                  <a:lnTo>
                    <a:pt x="320" y="149"/>
                  </a:lnTo>
                  <a:lnTo>
                    <a:pt x="313" y="158"/>
                  </a:lnTo>
                  <a:lnTo>
                    <a:pt x="317" y="162"/>
                  </a:lnTo>
                  <a:lnTo>
                    <a:pt x="319" y="163"/>
                  </a:lnTo>
                  <a:lnTo>
                    <a:pt x="323" y="164"/>
                  </a:lnTo>
                  <a:lnTo>
                    <a:pt x="327" y="153"/>
                  </a:lnTo>
                  <a:lnTo>
                    <a:pt x="322" y="163"/>
                  </a:lnTo>
                  <a:lnTo>
                    <a:pt x="328" y="167"/>
                  </a:lnTo>
                  <a:lnTo>
                    <a:pt x="330" y="168"/>
                  </a:lnTo>
                  <a:lnTo>
                    <a:pt x="335" y="168"/>
                  </a:lnTo>
                  <a:lnTo>
                    <a:pt x="335" y="157"/>
                  </a:lnTo>
                  <a:lnTo>
                    <a:pt x="329" y="167"/>
                  </a:lnTo>
                  <a:lnTo>
                    <a:pt x="333" y="169"/>
                  </a:lnTo>
                  <a:lnTo>
                    <a:pt x="345" y="150"/>
                  </a:lnTo>
                  <a:lnTo>
                    <a:pt x="342" y="148"/>
                  </a:lnTo>
                  <a:lnTo>
                    <a:pt x="339" y="145"/>
                  </a:lnTo>
                  <a:lnTo>
                    <a:pt x="333" y="145"/>
                  </a:lnTo>
                  <a:lnTo>
                    <a:pt x="333" y="157"/>
                  </a:lnTo>
                  <a:lnTo>
                    <a:pt x="339" y="148"/>
                  </a:lnTo>
                  <a:lnTo>
                    <a:pt x="333" y="144"/>
                  </a:lnTo>
                  <a:lnTo>
                    <a:pt x="330" y="142"/>
                  </a:lnTo>
                  <a:lnTo>
                    <a:pt x="330" y="143"/>
                  </a:lnTo>
                  <a:lnTo>
                    <a:pt x="327" y="142"/>
                  </a:lnTo>
                  <a:lnTo>
                    <a:pt x="323" y="152"/>
                  </a:lnTo>
                  <a:lnTo>
                    <a:pt x="332" y="144"/>
                  </a:lnTo>
                  <a:lnTo>
                    <a:pt x="325" y="138"/>
                  </a:lnTo>
                  <a:lnTo>
                    <a:pt x="317" y="138"/>
                  </a:lnTo>
                  <a:lnTo>
                    <a:pt x="317" y="149"/>
                  </a:lnTo>
                  <a:lnTo>
                    <a:pt x="325" y="142"/>
                  </a:lnTo>
                  <a:lnTo>
                    <a:pt x="320" y="137"/>
                  </a:lnTo>
                  <a:lnTo>
                    <a:pt x="318" y="137"/>
                  </a:lnTo>
                  <a:lnTo>
                    <a:pt x="315" y="13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714"/>
            <p:cNvSpPr>
              <a:spLocks noEditPoints="1"/>
            </p:cNvSpPr>
            <p:nvPr/>
          </p:nvSpPr>
          <p:spPr bwMode="auto">
            <a:xfrm>
              <a:off x="3815" y="2129"/>
              <a:ext cx="341" cy="168"/>
            </a:xfrm>
            <a:custGeom>
              <a:avLst/>
              <a:gdLst>
                <a:gd name="T0" fmla="*/ 15 w 341"/>
                <a:gd name="T1" fmla="*/ 14 h 168"/>
                <a:gd name="T2" fmla="*/ 14 w 341"/>
                <a:gd name="T3" fmla="*/ 25 h 168"/>
                <a:gd name="T4" fmla="*/ 29 w 341"/>
                <a:gd name="T5" fmla="*/ 32 h 168"/>
                <a:gd name="T6" fmla="*/ 40 w 341"/>
                <a:gd name="T7" fmla="*/ 25 h 168"/>
                <a:gd name="T8" fmla="*/ 40 w 341"/>
                <a:gd name="T9" fmla="*/ 36 h 168"/>
                <a:gd name="T10" fmla="*/ 51 w 341"/>
                <a:gd name="T11" fmla="*/ 42 h 168"/>
                <a:gd name="T12" fmla="*/ 59 w 341"/>
                <a:gd name="T13" fmla="*/ 46 h 168"/>
                <a:gd name="T14" fmla="*/ 67 w 341"/>
                <a:gd name="T15" fmla="*/ 50 h 168"/>
                <a:gd name="T16" fmla="*/ 75 w 341"/>
                <a:gd name="T17" fmla="*/ 54 h 168"/>
                <a:gd name="T18" fmla="*/ 79 w 341"/>
                <a:gd name="T19" fmla="*/ 55 h 168"/>
                <a:gd name="T20" fmla="*/ 95 w 341"/>
                <a:gd name="T21" fmla="*/ 50 h 168"/>
                <a:gd name="T22" fmla="*/ 96 w 341"/>
                <a:gd name="T23" fmla="*/ 62 h 168"/>
                <a:gd name="T24" fmla="*/ 103 w 341"/>
                <a:gd name="T25" fmla="*/ 54 h 168"/>
                <a:gd name="T26" fmla="*/ 102 w 341"/>
                <a:gd name="T27" fmla="*/ 41 h 168"/>
                <a:gd name="T28" fmla="*/ 93 w 341"/>
                <a:gd name="T29" fmla="*/ 37 h 168"/>
                <a:gd name="T30" fmla="*/ 86 w 341"/>
                <a:gd name="T31" fmla="*/ 34 h 168"/>
                <a:gd name="T32" fmla="*/ 76 w 341"/>
                <a:gd name="T33" fmla="*/ 30 h 168"/>
                <a:gd name="T34" fmla="*/ 72 w 341"/>
                <a:gd name="T35" fmla="*/ 27 h 168"/>
                <a:gd name="T36" fmla="*/ 65 w 341"/>
                <a:gd name="T37" fmla="*/ 24 h 168"/>
                <a:gd name="T38" fmla="*/ 57 w 341"/>
                <a:gd name="T39" fmla="*/ 21 h 168"/>
                <a:gd name="T40" fmla="*/ 44 w 341"/>
                <a:gd name="T41" fmla="*/ 27 h 168"/>
                <a:gd name="T42" fmla="*/ 37 w 341"/>
                <a:gd name="T43" fmla="*/ 13 h 168"/>
                <a:gd name="T44" fmla="*/ 24 w 341"/>
                <a:gd name="T45" fmla="*/ 19 h 168"/>
                <a:gd name="T46" fmla="*/ 23 w 341"/>
                <a:gd name="T47" fmla="*/ 5 h 168"/>
                <a:gd name="T48" fmla="*/ 10 w 341"/>
                <a:gd name="T49" fmla="*/ 0 h 168"/>
                <a:gd name="T50" fmla="*/ 162 w 341"/>
                <a:gd name="T51" fmla="*/ 80 h 168"/>
                <a:gd name="T52" fmla="*/ 167 w 341"/>
                <a:gd name="T53" fmla="*/ 93 h 168"/>
                <a:gd name="T54" fmla="*/ 176 w 341"/>
                <a:gd name="T55" fmla="*/ 98 h 168"/>
                <a:gd name="T56" fmla="*/ 183 w 341"/>
                <a:gd name="T57" fmla="*/ 102 h 168"/>
                <a:gd name="T58" fmla="*/ 187 w 341"/>
                <a:gd name="T59" fmla="*/ 103 h 168"/>
                <a:gd name="T60" fmla="*/ 197 w 341"/>
                <a:gd name="T61" fmla="*/ 108 h 168"/>
                <a:gd name="T62" fmla="*/ 204 w 341"/>
                <a:gd name="T63" fmla="*/ 111 h 168"/>
                <a:gd name="T64" fmla="*/ 212 w 341"/>
                <a:gd name="T65" fmla="*/ 115 h 168"/>
                <a:gd name="T66" fmla="*/ 222 w 341"/>
                <a:gd name="T67" fmla="*/ 120 h 168"/>
                <a:gd name="T68" fmla="*/ 232 w 341"/>
                <a:gd name="T69" fmla="*/ 111 h 168"/>
                <a:gd name="T70" fmla="*/ 232 w 341"/>
                <a:gd name="T71" fmla="*/ 123 h 168"/>
                <a:gd name="T72" fmla="*/ 248 w 341"/>
                <a:gd name="T73" fmla="*/ 118 h 168"/>
                <a:gd name="T74" fmla="*/ 253 w 341"/>
                <a:gd name="T75" fmla="*/ 132 h 168"/>
                <a:gd name="T76" fmla="*/ 250 w 341"/>
                <a:gd name="T77" fmla="*/ 120 h 168"/>
                <a:gd name="T78" fmla="*/ 249 w 341"/>
                <a:gd name="T79" fmla="*/ 107 h 168"/>
                <a:gd name="T80" fmla="*/ 242 w 341"/>
                <a:gd name="T81" fmla="*/ 103 h 168"/>
                <a:gd name="T82" fmla="*/ 232 w 341"/>
                <a:gd name="T83" fmla="*/ 100 h 168"/>
                <a:gd name="T84" fmla="*/ 222 w 341"/>
                <a:gd name="T85" fmla="*/ 107 h 168"/>
                <a:gd name="T86" fmla="*/ 220 w 341"/>
                <a:gd name="T87" fmla="*/ 93 h 168"/>
                <a:gd name="T88" fmla="*/ 212 w 341"/>
                <a:gd name="T89" fmla="*/ 90 h 168"/>
                <a:gd name="T90" fmla="*/ 203 w 341"/>
                <a:gd name="T91" fmla="*/ 85 h 168"/>
                <a:gd name="T92" fmla="*/ 196 w 341"/>
                <a:gd name="T93" fmla="*/ 82 h 168"/>
                <a:gd name="T94" fmla="*/ 188 w 341"/>
                <a:gd name="T95" fmla="*/ 80 h 168"/>
                <a:gd name="T96" fmla="*/ 184 w 341"/>
                <a:gd name="T97" fmla="*/ 79 h 168"/>
                <a:gd name="T98" fmla="*/ 164 w 341"/>
                <a:gd name="T99" fmla="*/ 81 h 168"/>
                <a:gd name="T100" fmla="*/ 167 w 341"/>
                <a:gd name="T101" fmla="*/ 71 h 168"/>
                <a:gd name="T102" fmla="*/ 311 w 341"/>
                <a:gd name="T103" fmla="*/ 159 h 168"/>
                <a:gd name="T104" fmla="*/ 321 w 341"/>
                <a:gd name="T105" fmla="*/ 151 h 168"/>
                <a:gd name="T106" fmla="*/ 320 w 341"/>
                <a:gd name="T107" fmla="*/ 162 h 168"/>
                <a:gd name="T108" fmla="*/ 331 w 341"/>
                <a:gd name="T109" fmla="*/ 168 h 168"/>
                <a:gd name="T110" fmla="*/ 339 w 341"/>
                <a:gd name="T111" fmla="*/ 148 h 168"/>
                <a:gd name="T112" fmla="*/ 326 w 341"/>
                <a:gd name="T113" fmla="*/ 141 h 168"/>
                <a:gd name="T114" fmla="*/ 319 w 341"/>
                <a:gd name="T115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1" h="168">
                  <a:moveTo>
                    <a:pt x="10" y="0"/>
                  </a:moveTo>
                  <a:lnTo>
                    <a:pt x="0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11" y="25"/>
                  </a:lnTo>
                  <a:lnTo>
                    <a:pt x="15" y="1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21" y="16"/>
                  </a:lnTo>
                  <a:lnTo>
                    <a:pt x="14" y="25"/>
                  </a:lnTo>
                  <a:lnTo>
                    <a:pt x="18" y="29"/>
                  </a:lnTo>
                  <a:lnTo>
                    <a:pt x="20" y="30"/>
                  </a:lnTo>
                  <a:lnTo>
                    <a:pt x="27" y="32"/>
                  </a:lnTo>
                  <a:lnTo>
                    <a:pt x="31" y="21"/>
                  </a:lnTo>
                  <a:lnTo>
                    <a:pt x="26" y="31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4" y="35"/>
                  </a:lnTo>
                  <a:lnTo>
                    <a:pt x="37" y="24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0" y="25"/>
                  </a:lnTo>
                  <a:lnTo>
                    <a:pt x="34" y="35"/>
                  </a:lnTo>
                  <a:lnTo>
                    <a:pt x="37" y="37"/>
                  </a:lnTo>
                  <a:lnTo>
                    <a:pt x="40" y="39"/>
                  </a:lnTo>
                  <a:lnTo>
                    <a:pt x="47" y="39"/>
                  </a:lnTo>
                  <a:lnTo>
                    <a:pt x="47" y="27"/>
                  </a:lnTo>
                  <a:lnTo>
                    <a:pt x="40" y="36"/>
                  </a:lnTo>
                  <a:lnTo>
                    <a:pt x="44" y="40"/>
                  </a:lnTo>
                  <a:lnTo>
                    <a:pt x="46" y="41"/>
                  </a:lnTo>
                  <a:lnTo>
                    <a:pt x="50" y="42"/>
                  </a:lnTo>
                  <a:lnTo>
                    <a:pt x="54" y="31"/>
                  </a:lnTo>
                  <a:lnTo>
                    <a:pt x="49" y="41"/>
                  </a:lnTo>
                  <a:lnTo>
                    <a:pt x="51" y="42"/>
                  </a:lnTo>
                  <a:lnTo>
                    <a:pt x="52" y="44"/>
                  </a:lnTo>
                  <a:lnTo>
                    <a:pt x="56" y="45"/>
                  </a:lnTo>
                  <a:lnTo>
                    <a:pt x="60" y="34"/>
                  </a:lnTo>
                  <a:lnTo>
                    <a:pt x="55" y="44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2" y="47"/>
                  </a:lnTo>
                  <a:lnTo>
                    <a:pt x="66" y="36"/>
                  </a:lnTo>
                  <a:lnTo>
                    <a:pt x="60" y="46"/>
                  </a:lnTo>
                  <a:lnTo>
                    <a:pt x="64" y="49"/>
                  </a:lnTo>
                  <a:lnTo>
                    <a:pt x="65" y="49"/>
                  </a:lnTo>
                  <a:lnTo>
                    <a:pt x="67" y="50"/>
                  </a:lnTo>
                  <a:lnTo>
                    <a:pt x="69" y="51"/>
                  </a:lnTo>
                  <a:lnTo>
                    <a:pt x="72" y="52"/>
                  </a:lnTo>
                  <a:lnTo>
                    <a:pt x="76" y="41"/>
                  </a:lnTo>
                  <a:lnTo>
                    <a:pt x="71" y="51"/>
                  </a:lnTo>
                  <a:lnTo>
                    <a:pt x="74" y="52"/>
                  </a:lnTo>
                  <a:lnTo>
                    <a:pt x="75" y="54"/>
                  </a:lnTo>
                  <a:lnTo>
                    <a:pt x="79" y="55"/>
                  </a:lnTo>
                  <a:lnTo>
                    <a:pt x="82" y="44"/>
                  </a:lnTo>
                  <a:lnTo>
                    <a:pt x="77" y="54"/>
                  </a:lnTo>
                  <a:lnTo>
                    <a:pt x="80" y="55"/>
                  </a:lnTo>
                  <a:lnTo>
                    <a:pt x="85" y="45"/>
                  </a:lnTo>
                  <a:lnTo>
                    <a:pt x="79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6" y="59"/>
                  </a:lnTo>
                  <a:lnTo>
                    <a:pt x="87" y="60"/>
                  </a:lnTo>
                  <a:lnTo>
                    <a:pt x="91" y="61"/>
                  </a:lnTo>
                  <a:lnTo>
                    <a:pt x="95" y="50"/>
                  </a:lnTo>
                  <a:lnTo>
                    <a:pt x="90" y="60"/>
                  </a:lnTo>
                  <a:lnTo>
                    <a:pt x="92" y="61"/>
                  </a:lnTo>
                  <a:lnTo>
                    <a:pt x="93" y="62"/>
                  </a:lnTo>
                  <a:lnTo>
                    <a:pt x="97" y="64"/>
                  </a:lnTo>
                  <a:lnTo>
                    <a:pt x="101" y="52"/>
                  </a:lnTo>
                  <a:lnTo>
                    <a:pt x="96" y="62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11" y="45"/>
                  </a:lnTo>
                  <a:lnTo>
                    <a:pt x="107" y="44"/>
                  </a:lnTo>
                  <a:lnTo>
                    <a:pt x="103" y="54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5" y="42"/>
                  </a:lnTo>
                  <a:lnTo>
                    <a:pt x="101" y="41"/>
                  </a:lnTo>
                  <a:lnTo>
                    <a:pt x="97" y="51"/>
                  </a:lnTo>
                  <a:lnTo>
                    <a:pt x="102" y="41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5" y="39"/>
                  </a:lnTo>
                  <a:lnTo>
                    <a:pt x="91" y="49"/>
                  </a:lnTo>
                  <a:lnTo>
                    <a:pt x="96" y="39"/>
                  </a:lnTo>
                  <a:lnTo>
                    <a:pt x="93" y="37"/>
                  </a:lnTo>
                  <a:lnTo>
                    <a:pt x="89" y="47"/>
                  </a:lnTo>
                  <a:lnTo>
                    <a:pt x="95" y="39"/>
                  </a:lnTo>
                  <a:lnTo>
                    <a:pt x="91" y="36"/>
                  </a:lnTo>
                  <a:lnTo>
                    <a:pt x="90" y="35"/>
                  </a:lnTo>
                  <a:lnTo>
                    <a:pt x="87" y="34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79" y="42"/>
                  </a:lnTo>
                  <a:lnTo>
                    <a:pt x="84" y="32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6" y="30"/>
                  </a:lnTo>
                  <a:lnTo>
                    <a:pt x="72" y="40"/>
                  </a:lnTo>
                  <a:lnTo>
                    <a:pt x="77" y="30"/>
                  </a:lnTo>
                  <a:lnTo>
                    <a:pt x="75" y="29"/>
                  </a:lnTo>
                  <a:lnTo>
                    <a:pt x="70" y="39"/>
                  </a:lnTo>
                  <a:lnTo>
                    <a:pt x="76" y="30"/>
                  </a:lnTo>
                  <a:lnTo>
                    <a:pt x="72" y="27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66" y="25"/>
                  </a:lnTo>
                  <a:lnTo>
                    <a:pt x="62" y="35"/>
                  </a:lnTo>
                  <a:lnTo>
                    <a:pt x="67" y="25"/>
                  </a:lnTo>
                  <a:lnTo>
                    <a:pt x="65" y="24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6" y="32"/>
                  </a:lnTo>
                  <a:lnTo>
                    <a:pt x="61" y="23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4" y="20"/>
                  </a:lnTo>
                  <a:lnTo>
                    <a:pt x="50" y="30"/>
                  </a:lnTo>
                  <a:lnTo>
                    <a:pt x="59" y="23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7" y="13"/>
                  </a:lnTo>
                  <a:lnTo>
                    <a:pt x="34" y="23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27" y="9"/>
                  </a:lnTo>
                  <a:lnTo>
                    <a:pt x="24" y="19"/>
                  </a:lnTo>
                  <a:lnTo>
                    <a:pt x="32" y="11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1" y="5"/>
                  </a:lnTo>
                  <a:lnTo>
                    <a:pt x="18" y="15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1" y="1"/>
                  </a:lnTo>
                  <a:lnTo>
                    <a:pt x="8" y="11"/>
                  </a:lnTo>
                  <a:lnTo>
                    <a:pt x="13" y="1"/>
                  </a:lnTo>
                  <a:lnTo>
                    <a:pt x="10" y="0"/>
                  </a:lnTo>
                  <a:close/>
                  <a:moveTo>
                    <a:pt x="166" y="70"/>
                  </a:moveTo>
                  <a:lnTo>
                    <a:pt x="150" y="86"/>
                  </a:lnTo>
                  <a:lnTo>
                    <a:pt x="152" y="88"/>
                  </a:lnTo>
                  <a:lnTo>
                    <a:pt x="154" y="90"/>
                  </a:lnTo>
                  <a:lnTo>
                    <a:pt x="158" y="91"/>
                  </a:lnTo>
                  <a:lnTo>
                    <a:pt x="162" y="80"/>
                  </a:lnTo>
                  <a:lnTo>
                    <a:pt x="157" y="90"/>
                  </a:lnTo>
                  <a:lnTo>
                    <a:pt x="159" y="91"/>
                  </a:lnTo>
                  <a:lnTo>
                    <a:pt x="161" y="92"/>
                  </a:lnTo>
                  <a:lnTo>
                    <a:pt x="168" y="95"/>
                  </a:lnTo>
                  <a:lnTo>
                    <a:pt x="172" y="84"/>
                  </a:lnTo>
                  <a:lnTo>
                    <a:pt x="167" y="93"/>
                  </a:lnTo>
                  <a:lnTo>
                    <a:pt x="169" y="95"/>
                  </a:lnTo>
                  <a:lnTo>
                    <a:pt x="174" y="85"/>
                  </a:lnTo>
                  <a:lnTo>
                    <a:pt x="168" y="95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6" y="98"/>
                  </a:lnTo>
                  <a:lnTo>
                    <a:pt x="177" y="100"/>
                  </a:lnTo>
                  <a:lnTo>
                    <a:pt x="181" y="101"/>
                  </a:lnTo>
                  <a:lnTo>
                    <a:pt x="184" y="90"/>
                  </a:lnTo>
                  <a:lnTo>
                    <a:pt x="179" y="100"/>
                  </a:lnTo>
                  <a:lnTo>
                    <a:pt x="182" y="101"/>
                  </a:lnTo>
                  <a:lnTo>
                    <a:pt x="183" y="102"/>
                  </a:lnTo>
                  <a:lnTo>
                    <a:pt x="187" y="103"/>
                  </a:lnTo>
                  <a:lnTo>
                    <a:pt x="191" y="92"/>
                  </a:lnTo>
                  <a:lnTo>
                    <a:pt x="186" y="102"/>
                  </a:lnTo>
                  <a:lnTo>
                    <a:pt x="188" y="103"/>
                  </a:lnTo>
                  <a:lnTo>
                    <a:pt x="193" y="93"/>
                  </a:lnTo>
                  <a:lnTo>
                    <a:pt x="187" y="103"/>
                  </a:lnTo>
                  <a:lnTo>
                    <a:pt x="191" y="106"/>
                  </a:lnTo>
                  <a:lnTo>
                    <a:pt x="193" y="107"/>
                  </a:lnTo>
                  <a:lnTo>
                    <a:pt x="199" y="107"/>
                  </a:lnTo>
                  <a:lnTo>
                    <a:pt x="199" y="96"/>
                  </a:lnTo>
                  <a:lnTo>
                    <a:pt x="193" y="106"/>
                  </a:lnTo>
                  <a:lnTo>
                    <a:pt x="197" y="108"/>
                  </a:lnTo>
                  <a:lnTo>
                    <a:pt x="198" y="108"/>
                  </a:lnTo>
                  <a:lnTo>
                    <a:pt x="199" y="110"/>
                  </a:lnTo>
                  <a:lnTo>
                    <a:pt x="203" y="111"/>
                  </a:lnTo>
                  <a:lnTo>
                    <a:pt x="207" y="100"/>
                  </a:lnTo>
                  <a:lnTo>
                    <a:pt x="202" y="110"/>
                  </a:lnTo>
                  <a:lnTo>
                    <a:pt x="204" y="111"/>
                  </a:lnTo>
                  <a:lnTo>
                    <a:pt x="206" y="112"/>
                  </a:lnTo>
                  <a:lnTo>
                    <a:pt x="209" y="113"/>
                  </a:lnTo>
                  <a:lnTo>
                    <a:pt x="213" y="102"/>
                  </a:lnTo>
                  <a:lnTo>
                    <a:pt x="208" y="112"/>
                  </a:lnTo>
                  <a:lnTo>
                    <a:pt x="211" y="113"/>
                  </a:lnTo>
                  <a:lnTo>
                    <a:pt x="212" y="115"/>
                  </a:lnTo>
                  <a:lnTo>
                    <a:pt x="216" y="116"/>
                  </a:lnTo>
                  <a:lnTo>
                    <a:pt x="219" y="105"/>
                  </a:lnTo>
                  <a:lnTo>
                    <a:pt x="212" y="113"/>
                  </a:lnTo>
                  <a:lnTo>
                    <a:pt x="216" y="117"/>
                  </a:lnTo>
                  <a:lnTo>
                    <a:pt x="218" y="118"/>
                  </a:lnTo>
                  <a:lnTo>
                    <a:pt x="222" y="120"/>
                  </a:lnTo>
                  <a:lnTo>
                    <a:pt x="225" y="108"/>
                  </a:lnTo>
                  <a:lnTo>
                    <a:pt x="220" y="118"/>
                  </a:lnTo>
                  <a:lnTo>
                    <a:pt x="223" y="120"/>
                  </a:lnTo>
                  <a:lnTo>
                    <a:pt x="224" y="121"/>
                  </a:lnTo>
                  <a:lnTo>
                    <a:pt x="228" y="122"/>
                  </a:lnTo>
                  <a:lnTo>
                    <a:pt x="232" y="111"/>
                  </a:lnTo>
                  <a:lnTo>
                    <a:pt x="227" y="121"/>
                  </a:lnTo>
                  <a:lnTo>
                    <a:pt x="229" y="122"/>
                  </a:lnTo>
                  <a:lnTo>
                    <a:pt x="230" y="123"/>
                  </a:lnTo>
                  <a:lnTo>
                    <a:pt x="234" y="125"/>
                  </a:lnTo>
                  <a:lnTo>
                    <a:pt x="238" y="113"/>
                  </a:lnTo>
                  <a:lnTo>
                    <a:pt x="232" y="123"/>
                  </a:lnTo>
                  <a:lnTo>
                    <a:pt x="235" y="126"/>
                  </a:lnTo>
                  <a:lnTo>
                    <a:pt x="237" y="126"/>
                  </a:lnTo>
                  <a:lnTo>
                    <a:pt x="239" y="127"/>
                  </a:lnTo>
                  <a:lnTo>
                    <a:pt x="240" y="128"/>
                  </a:lnTo>
                  <a:lnTo>
                    <a:pt x="244" y="130"/>
                  </a:lnTo>
                  <a:lnTo>
                    <a:pt x="248" y="118"/>
                  </a:lnTo>
                  <a:lnTo>
                    <a:pt x="243" y="128"/>
                  </a:lnTo>
                  <a:lnTo>
                    <a:pt x="245" y="130"/>
                  </a:lnTo>
                  <a:lnTo>
                    <a:pt x="247" y="131"/>
                  </a:lnTo>
                  <a:lnTo>
                    <a:pt x="254" y="133"/>
                  </a:lnTo>
                  <a:lnTo>
                    <a:pt x="258" y="122"/>
                  </a:lnTo>
                  <a:lnTo>
                    <a:pt x="253" y="132"/>
                  </a:lnTo>
                  <a:lnTo>
                    <a:pt x="255" y="133"/>
                  </a:lnTo>
                  <a:lnTo>
                    <a:pt x="265" y="113"/>
                  </a:lnTo>
                  <a:lnTo>
                    <a:pt x="263" y="112"/>
                  </a:lnTo>
                  <a:lnTo>
                    <a:pt x="262" y="112"/>
                  </a:lnTo>
                  <a:lnTo>
                    <a:pt x="254" y="110"/>
                  </a:lnTo>
                  <a:lnTo>
                    <a:pt x="250" y="120"/>
                  </a:lnTo>
                  <a:lnTo>
                    <a:pt x="255" y="110"/>
                  </a:lnTo>
                  <a:lnTo>
                    <a:pt x="253" y="108"/>
                  </a:lnTo>
                  <a:lnTo>
                    <a:pt x="252" y="108"/>
                  </a:lnTo>
                  <a:lnTo>
                    <a:pt x="248" y="107"/>
                  </a:lnTo>
                  <a:lnTo>
                    <a:pt x="244" y="117"/>
                  </a:lnTo>
                  <a:lnTo>
                    <a:pt x="249" y="107"/>
                  </a:lnTo>
                  <a:lnTo>
                    <a:pt x="247" y="106"/>
                  </a:lnTo>
                  <a:lnTo>
                    <a:pt x="242" y="116"/>
                  </a:lnTo>
                  <a:lnTo>
                    <a:pt x="248" y="107"/>
                  </a:lnTo>
                  <a:lnTo>
                    <a:pt x="244" y="105"/>
                  </a:lnTo>
                  <a:lnTo>
                    <a:pt x="243" y="103"/>
                  </a:lnTo>
                  <a:lnTo>
                    <a:pt x="242" y="103"/>
                  </a:lnTo>
                  <a:lnTo>
                    <a:pt x="238" y="102"/>
                  </a:lnTo>
                  <a:lnTo>
                    <a:pt x="234" y="112"/>
                  </a:lnTo>
                  <a:lnTo>
                    <a:pt x="239" y="102"/>
                  </a:lnTo>
                  <a:lnTo>
                    <a:pt x="237" y="101"/>
                  </a:lnTo>
                  <a:lnTo>
                    <a:pt x="235" y="101"/>
                  </a:lnTo>
                  <a:lnTo>
                    <a:pt x="232" y="100"/>
                  </a:lnTo>
                  <a:lnTo>
                    <a:pt x="228" y="110"/>
                  </a:lnTo>
                  <a:lnTo>
                    <a:pt x="233" y="100"/>
                  </a:lnTo>
                  <a:lnTo>
                    <a:pt x="230" y="98"/>
                  </a:lnTo>
                  <a:lnTo>
                    <a:pt x="229" y="98"/>
                  </a:lnTo>
                  <a:lnTo>
                    <a:pt x="225" y="97"/>
                  </a:lnTo>
                  <a:lnTo>
                    <a:pt x="222" y="107"/>
                  </a:lnTo>
                  <a:lnTo>
                    <a:pt x="230" y="100"/>
                  </a:lnTo>
                  <a:lnTo>
                    <a:pt x="225" y="95"/>
                  </a:lnTo>
                  <a:lnTo>
                    <a:pt x="223" y="95"/>
                  </a:lnTo>
                  <a:lnTo>
                    <a:pt x="219" y="93"/>
                  </a:lnTo>
                  <a:lnTo>
                    <a:pt x="216" y="103"/>
                  </a:lnTo>
                  <a:lnTo>
                    <a:pt x="220" y="93"/>
                  </a:lnTo>
                  <a:lnTo>
                    <a:pt x="218" y="92"/>
                  </a:lnTo>
                  <a:lnTo>
                    <a:pt x="217" y="92"/>
                  </a:lnTo>
                  <a:lnTo>
                    <a:pt x="213" y="91"/>
                  </a:lnTo>
                  <a:lnTo>
                    <a:pt x="209" y="101"/>
                  </a:lnTo>
                  <a:lnTo>
                    <a:pt x="214" y="91"/>
                  </a:lnTo>
                  <a:lnTo>
                    <a:pt x="212" y="90"/>
                  </a:lnTo>
                  <a:lnTo>
                    <a:pt x="211" y="90"/>
                  </a:lnTo>
                  <a:lnTo>
                    <a:pt x="207" y="88"/>
                  </a:lnTo>
                  <a:lnTo>
                    <a:pt x="203" y="98"/>
                  </a:lnTo>
                  <a:lnTo>
                    <a:pt x="209" y="90"/>
                  </a:lnTo>
                  <a:lnTo>
                    <a:pt x="206" y="87"/>
                  </a:lnTo>
                  <a:lnTo>
                    <a:pt x="203" y="85"/>
                  </a:lnTo>
                  <a:lnTo>
                    <a:pt x="197" y="85"/>
                  </a:lnTo>
                  <a:lnTo>
                    <a:pt x="197" y="96"/>
                  </a:lnTo>
                  <a:lnTo>
                    <a:pt x="203" y="87"/>
                  </a:lnTo>
                  <a:lnTo>
                    <a:pt x="199" y="85"/>
                  </a:lnTo>
                  <a:lnTo>
                    <a:pt x="198" y="84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1" y="81"/>
                  </a:lnTo>
                  <a:lnTo>
                    <a:pt x="187" y="91"/>
                  </a:lnTo>
                  <a:lnTo>
                    <a:pt x="192" y="81"/>
                  </a:lnTo>
                  <a:lnTo>
                    <a:pt x="189" y="80"/>
                  </a:lnTo>
                  <a:lnTo>
                    <a:pt x="188" y="80"/>
                  </a:lnTo>
                  <a:lnTo>
                    <a:pt x="184" y="79"/>
                  </a:lnTo>
                  <a:lnTo>
                    <a:pt x="181" y="88"/>
                  </a:lnTo>
                  <a:lnTo>
                    <a:pt x="186" y="79"/>
                  </a:lnTo>
                  <a:lnTo>
                    <a:pt x="183" y="77"/>
                  </a:lnTo>
                  <a:lnTo>
                    <a:pt x="178" y="87"/>
                  </a:lnTo>
                  <a:lnTo>
                    <a:pt x="184" y="79"/>
                  </a:lnTo>
                  <a:lnTo>
                    <a:pt x="181" y="76"/>
                  </a:lnTo>
                  <a:lnTo>
                    <a:pt x="179" y="75"/>
                  </a:lnTo>
                  <a:lnTo>
                    <a:pt x="177" y="74"/>
                  </a:lnTo>
                  <a:lnTo>
                    <a:pt x="176" y="74"/>
                  </a:lnTo>
                  <a:lnTo>
                    <a:pt x="168" y="71"/>
                  </a:lnTo>
                  <a:lnTo>
                    <a:pt x="164" y="81"/>
                  </a:lnTo>
                  <a:lnTo>
                    <a:pt x="169" y="71"/>
                  </a:lnTo>
                  <a:lnTo>
                    <a:pt x="167" y="70"/>
                  </a:lnTo>
                  <a:lnTo>
                    <a:pt x="166" y="70"/>
                  </a:lnTo>
                  <a:lnTo>
                    <a:pt x="162" y="69"/>
                  </a:lnTo>
                  <a:lnTo>
                    <a:pt x="158" y="79"/>
                  </a:lnTo>
                  <a:lnTo>
                    <a:pt x="167" y="71"/>
                  </a:lnTo>
                  <a:lnTo>
                    <a:pt x="166" y="70"/>
                  </a:lnTo>
                  <a:close/>
                  <a:moveTo>
                    <a:pt x="319" y="138"/>
                  </a:moveTo>
                  <a:lnTo>
                    <a:pt x="303" y="154"/>
                  </a:lnTo>
                  <a:lnTo>
                    <a:pt x="305" y="157"/>
                  </a:lnTo>
                  <a:lnTo>
                    <a:pt x="308" y="158"/>
                  </a:lnTo>
                  <a:lnTo>
                    <a:pt x="311" y="159"/>
                  </a:lnTo>
                  <a:lnTo>
                    <a:pt x="315" y="148"/>
                  </a:lnTo>
                  <a:lnTo>
                    <a:pt x="310" y="158"/>
                  </a:lnTo>
                  <a:lnTo>
                    <a:pt x="313" y="159"/>
                  </a:lnTo>
                  <a:lnTo>
                    <a:pt x="314" y="161"/>
                  </a:lnTo>
                  <a:lnTo>
                    <a:pt x="318" y="162"/>
                  </a:lnTo>
                  <a:lnTo>
                    <a:pt x="321" y="151"/>
                  </a:lnTo>
                  <a:lnTo>
                    <a:pt x="316" y="161"/>
                  </a:lnTo>
                  <a:lnTo>
                    <a:pt x="319" y="162"/>
                  </a:lnTo>
                  <a:lnTo>
                    <a:pt x="320" y="163"/>
                  </a:lnTo>
                  <a:lnTo>
                    <a:pt x="324" y="164"/>
                  </a:lnTo>
                  <a:lnTo>
                    <a:pt x="328" y="153"/>
                  </a:lnTo>
                  <a:lnTo>
                    <a:pt x="320" y="162"/>
                  </a:lnTo>
                  <a:lnTo>
                    <a:pt x="324" y="166"/>
                  </a:lnTo>
                  <a:lnTo>
                    <a:pt x="326" y="167"/>
                  </a:lnTo>
                  <a:lnTo>
                    <a:pt x="330" y="168"/>
                  </a:lnTo>
                  <a:lnTo>
                    <a:pt x="334" y="157"/>
                  </a:lnTo>
                  <a:lnTo>
                    <a:pt x="329" y="167"/>
                  </a:lnTo>
                  <a:lnTo>
                    <a:pt x="331" y="168"/>
                  </a:lnTo>
                  <a:lnTo>
                    <a:pt x="341" y="148"/>
                  </a:lnTo>
                  <a:lnTo>
                    <a:pt x="339" y="147"/>
                  </a:lnTo>
                  <a:lnTo>
                    <a:pt x="338" y="147"/>
                  </a:lnTo>
                  <a:lnTo>
                    <a:pt x="334" y="146"/>
                  </a:lnTo>
                  <a:lnTo>
                    <a:pt x="330" y="156"/>
                  </a:lnTo>
                  <a:lnTo>
                    <a:pt x="339" y="148"/>
                  </a:lnTo>
                  <a:lnTo>
                    <a:pt x="334" y="143"/>
                  </a:lnTo>
                  <a:lnTo>
                    <a:pt x="331" y="143"/>
                  </a:lnTo>
                  <a:lnTo>
                    <a:pt x="328" y="142"/>
                  </a:lnTo>
                  <a:lnTo>
                    <a:pt x="324" y="152"/>
                  </a:lnTo>
                  <a:lnTo>
                    <a:pt x="329" y="142"/>
                  </a:lnTo>
                  <a:lnTo>
                    <a:pt x="326" y="141"/>
                  </a:lnTo>
                  <a:lnTo>
                    <a:pt x="325" y="141"/>
                  </a:lnTo>
                  <a:lnTo>
                    <a:pt x="321" y="140"/>
                  </a:lnTo>
                  <a:lnTo>
                    <a:pt x="318" y="150"/>
                  </a:lnTo>
                  <a:lnTo>
                    <a:pt x="323" y="140"/>
                  </a:lnTo>
                  <a:lnTo>
                    <a:pt x="320" y="138"/>
                  </a:lnTo>
                  <a:lnTo>
                    <a:pt x="319" y="138"/>
                  </a:lnTo>
                  <a:lnTo>
                    <a:pt x="315" y="137"/>
                  </a:lnTo>
                  <a:lnTo>
                    <a:pt x="311" y="147"/>
                  </a:lnTo>
                  <a:lnTo>
                    <a:pt x="320" y="140"/>
                  </a:lnTo>
                  <a:lnTo>
                    <a:pt x="319" y="13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2715"/>
            <p:cNvSpPr>
              <a:spLocks noEditPoints="1"/>
            </p:cNvSpPr>
            <p:nvPr/>
          </p:nvSpPr>
          <p:spPr bwMode="auto">
            <a:xfrm>
              <a:off x="4148" y="2277"/>
              <a:ext cx="339" cy="168"/>
            </a:xfrm>
            <a:custGeom>
              <a:avLst/>
              <a:gdLst>
                <a:gd name="T0" fmla="*/ 8 w 339"/>
                <a:gd name="T1" fmla="*/ 24 h 168"/>
                <a:gd name="T2" fmla="*/ 19 w 339"/>
                <a:gd name="T3" fmla="*/ 16 h 168"/>
                <a:gd name="T4" fmla="*/ 29 w 339"/>
                <a:gd name="T5" fmla="*/ 34 h 168"/>
                <a:gd name="T6" fmla="*/ 39 w 339"/>
                <a:gd name="T7" fmla="*/ 25 h 168"/>
                <a:gd name="T8" fmla="*/ 44 w 339"/>
                <a:gd name="T9" fmla="*/ 40 h 168"/>
                <a:gd name="T10" fmla="*/ 53 w 339"/>
                <a:gd name="T11" fmla="*/ 44 h 168"/>
                <a:gd name="T12" fmla="*/ 62 w 339"/>
                <a:gd name="T13" fmla="*/ 49 h 168"/>
                <a:gd name="T14" fmla="*/ 72 w 339"/>
                <a:gd name="T15" fmla="*/ 40 h 168"/>
                <a:gd name="T16" fmla="*/ 73 w 339"/>
                <a:gd name="T17" fmla="*/ 53 h 168"/>
                <a:gd name="T18" fmla="*/ 80 w 339"/>
                <a:gd name="T19" fmla="*/ 58 h 168"/>
                <a:gd name="T20" fmla="*/ 89 w 339"/>
                <a:gd name="T21" fmla="*/ 61 h 168"/>
                <a:gd name="T22" fmla="*/ 99 w 339"/>
                <a:gd name="T23" fmla="*/ 65 h 168"/>
                <a:gd name="T24" fmla="*/ 108 w 339"/>
                <a:gd name="T25" fmla="*/ 44 h 168"/>
                <a:gd name="T26" fmla="*/ 100 w 339"/>
                <a:gd name="T27" fmla="*/ 41 h 168"/>
                <a:gd name="T28" fmla="*/ 90 w 339"/>
                <a:gd name="T29" fmla="*/ 38 h 168"/>
                <a:gd name="T30" fmla="*/ 80 w 339"/>
                <a:gd name="T31" fmla="*/ 44 h 168"/>
                <a:gd name="T32" fmla="*/ 79 w 339"/>
                <a:gd name="T33" fmla="*/ 31 h 168"/>
                <a:gd name="T34" fmla="*/ 71 w 339"/>
                <a:gd name="T35" fmla="*/ 28 h 168"/>
                <a:gd name="T36" fmla="*/ 63 w 339"/>
                <a:gd name="T37" fmla="*/ 24 h 168"/>
                <a:gd name="T38" fmla="*/ 54 w 339"/>
                <a:gd name="T39" fmla="*/ 20 h 168"/>
                <a:gd name="T40" fmla="*/ 43 w 339"/>
                <a:gd name="T41" fmla="*/ 15 h 168"/>
                <a:gd name="T42" fmla="*/ 29 w 339"/>
                <a:gd name="T43" fmla="*/ 10 h 168"/>
                <a:gd name="T44" fmla="*/ 26 w 339"/>
                <a:gd name="T45" fmla="*/ 8 h 168"/>
                <a:gd name="T46" fmla="*/ 18 w 339"/>
                <a:gd name="T47" fmla="*/ 4 h 168"/>
                <a:gd name="T48" fmla="*/ 153 w 339"/>
                <a:gd name="T49" fmla="*/ 89 h 168"/>
                <a:gd name="T50" fmla="*/ 160 w 339"/>
                <a:gd name="T51" fmla="*/ 92 h 168"/>
                <a:gd name="T52" fmla="*/ 174 w 339"/>
                <a:gd name="T53" fmla="*/ 85 h 168"/>
                <a:gd name="T54" fmla="*/ 175 w 339"/>
                <a:gd name="T55" fmla="*/ 99 h 168"/>
                <a:gd name="T56" fmla="*/ 184 w 339"/>
                <a:gd name="T57" fmla="*/ 102 h 168"/>
                <a:gd name="T58" fmla="*/ 195 w 339"/>
                <a:gd name="T59" fmla="*/ 95 h 168"/>
                <a:gd name="T60" fmla="*/ 203 w 339"/>
                <a:gd name="T61" fmla="*/ 99 h 168"/>
                <a:gd name="T62" fmla="*/ 204 w 339"/>
                <a:gd name="T63" fmla="*/ 111 h 168"/>
                <a:gd name="T64" fmla="*/ 212 w 339"/>
                <a:gd name="T65" fmla="*/ 117 h 168"/>
                <a:gd name="T66" fmla="*/ 224 w 339"/>
                <a:gd name="T67" fmla="*/ 121 h 168"/>
                <a:gd name="T68" fmla="*/ 234 w 339"/>
                <a:gd name="T69" fmla="*/ 112 h 168"/>
                <a:gd name="T70" fmla="*/ 236 w 339"/>
                <a:gd name="T71" fmla="*/ 125 h 168"/>
                <a:gd name="T72" fmla="*/ 247 w 339"/>
                <a:gd name="T73" fmla="*/ 131 h 168"/>
                <a:gd name="T74" fmla="*/ 256 w 339"/>
                <a:gd name="T75" fmla="*/ 111 h 168"/>
                <a:gd name="T76" fmla="*/ 246 w 339"/>
                <a:gd name="T77" fmla="*/ 119 h 168"/>
                <a:gd name="T78" fmla="*/ 241 w 339"/>
                <a:gd name="T79" fmla="*/ 104 h 168"/>
                <a:gd name="T80" fmla="*/ 232 w 339"/>
                <a:gd name="T81" fmla="*/ 100 h 168"/>
                <a:gd name="T82" fmla="*/ 217 w 339"/>
                <a:gd name="T83" fmla="*/ 95 h 168"/>
                <a:gd name="T84" fmla="*/ 211 w 339"/>
                <a:gd name="T85" fmla="*/ 102 h 168"/>
                <a:gd name="T86" fmla="*/ 210 w 339"/>
                <a:gd name="T87" fmla="*/ 90 h 168"/>
                <a:gd name="T88" fmla="*/ 201 w 339"/>
                <a:gd name="T89" fmla="*/ 86 h 168"/>
                <a:gd name="T90" fmla="*/ 194 w 339"/>
                <a:gd name="T91" fmla="*/ 82 h 168"/>
                <a:gd name="T92" fmla="*/ 185 w 339"/>
                <a:gd name="T93" fmla="*/ 79 h 168"/>
                <a:gd name="T94" fmla="*/ 178 w 339"/>
                <a:gd name="T95" fmla="*/ 75 h 168"/>
                <a:gd name="T96" fmla="*/ 164 w 339"/>
                <a:gd name="T97" fmla="*/ 70 h 168"/>
                <a:gd name="T98" fmla="*/ 316 w 339"/>
                <a:gd name="T99" fmla="*/ 137 h 168"/>
                <a:gd name="T100" fmla="*/ 307 w 339"/>
                <a:gd name="T101" fmla="*/ 157 h 168"/>
                <a:gd name="T102" fmla="*/ 323 w 339"/>
                <a:gd name="T103" fmla="*/ 152 h 168"/>
                <a:gd name="T104" fmla="*/ 325 w 339"/>
                <a:gd name="T105" fmla="*/ 165 h 168"/>
                <a:gd name="T106" fmla="*/ 332 w 339"/>
                <a:gd name="T107" fmla="*/ 156 h 168"/>
                <a:gd name="T108" fmla="*/ 331 w 339"/>
                <a:gd name="T109" fmla="*/ 143 h 168"/>
                <a:gd name="T110" fmla="*/ 322 w 339"/>
                <a:gd name="T111" fmla="*/ 140 h 168"/>
                <a:gd name="T112" fmla="*/ 311 w 339"/>
                <a:gd name="T113" fmla="*/ 14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9" h="168">
                  <a:moveTo>
                    <a:pt x="7" y="0"/>
                  </a:moveTo>
                  <a:lnTo>
                    <a:pt x="0" y="21"/>
                  </a:lnTo>
                  <a:lnTo>
                    <a:pt x="7" y="24"/>
                  </a:lnTo>
                  <a:lnTo>
                    <a:pt x="11" y="13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3" y="14"/>
                  </a:lnTo>
                  <a:lnTo>
                    <a:pt x="7" y="24"/>
                  </a:lnTo>
                  <a:lnTo>
                    <a:pt x="11" y="26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19" y="16"/>
                  </a:lnTo>
                  <a:lnTo>
                    <a:pt x="13" y="26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9" y="34"/>
                  </a:lnTo>
                  <a:lnTo>
                    <a:pt x="33" y="23"/>
                  </a:lnTo>
                  <a:lnTo>
                    <a:pt x="28" y="33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6" y="36"/>
                  </a:lnTo>
                  <a:lnTo>
                    <a:pt x="39" y="25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46" y="41"/>
                  </a:lnTo>
                  <a:lnTo>
                    <a:pt x="49" y="30"/>
                  </a:lnTo>
                  <a:lnTo>
                    <a:pt x="44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52" y="44"/>
                  </a:lnTo>
                  <a:lnTo>
                    <a:pt x="56" y="33"/>
                  </a:lnTo>
                  <a:lnTo>
                    <a:pt x="51" y="43"/>
                  </a:lnTo>
                  <a:lnTo>
                    <a:pt x="53" y="44"/>
                  </a:lnTo>
                  <a:lnTo>
                    <a:pt x="58" y="34"/>
                  </a:lnTo>
                  <a:lnTo>
                    <a:pt x="52" y="44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66" y="38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4" y="50"/>
                  </a:lnTo>
                  <a:lnTo>
                    <a:pt x="68" y="51"/>
                  </a:lnTo>
                  <a:lnTo>
                    <a:pt x="72" y="40"/>
                  </a:lnTo>
                  <a:lnTo>
                    <a:pt x="67" y="50"/>
                  </a:lnTo>
                  <a:lnTo>
                    <a:pt x="69" y="51"/>
                  </a:lnTo>
                  <a:lnTo>
                    <a:pt x="71" y="53"/>
                  </a:lnTo>
                  <a:lnTo>
                    <a:pt x="74" y="54"/>
                  </a:lnTo>
                  <a:lnTo>
                    <a:pt x="78" y="43"/>
                  </a:lnTo>
                  <a:lnTo>
                    <a:pt x="73" y="53"/>
                  </a:lnTo>
                  <a:lnTo>
                    <a:pt x="76" y="54"/>
                  </a:lnTo>
                  <a:lnTo>
                    <a:pt x="77" y="55"/>
                  </a:lnTo>
                  <a:lnTo>
                    <a:pt x="80" y="56"/>
                  </a:lnTo>
                  <a:lnTo>
                    <a:pt x="84" y="45"/>
                  </a:lnTo>
                  <a:lnTo>
                    <a:pt x="77" y="54"/>
                  </a:lnTo>
                  <a:lnTo>
                    <a:pt x="80" y="58"/>
                  </a:lnTo>
                  <a:lnTo>
                    <a:pt x="83" y="59"/>
                  </a:lnTo>
                  <a:lnTo>
                    <a:pt x="87" y="60"/>
                  </a:lnTo>
                  <a:lnTo>
                    <a:pt x="90" y="4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89" y="61"/>
                  </a:lnTo>
                  <a:lnTo>
                    <a:pt x="93" y="63"/>
                  </a:lnTo>
                  <a:lnTo>
                    <a:pt x="97" y="51"/>
                  </a:lnTo>
                  <a:lnTo>
                    <a:pt x="92" y="61"/>
                  </a:lnTo>
                  <a:lnTo>
                    <a:pt x="94" y="63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103" y="54"/>
                  </a:lnTo>
                  <a:lnTo>
                    <a:pt x="97" y="64"/>
                  </a:lnTo>
                  <a:lnTo>
                    <a:pt x="99" y="65"/>
                  </a:lnTo>
                  <a:lnTo>
                    <a:pt x="112" y="46"/>
                  </a:lnTo>
                  <a:lnTo>
                    <a:pt x="109" y="45"/>
                  </a:lnTo>
                  <a:lnTo>
                    <a:pt x="108" y="44"/>
                  </a:lnTo>
                  <a:lnTo>
                    <a:pt x="107" y="44"/>
                  </a:lnTo>
                  <a:lnTo>
                    <a:pt x="103" y="43"/>
                  </a:lnTo>
                  <a:lnTo>
                    <a:pt x="99" y="53"/>
                  </a:lnTo>
                  <a:lnTo>
                    <a:pt x="104" y="43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7" y="40"/>
                  </a:lnTo>
                  <a:lnTo>
                    <a:pt x="93" y="50"/>
                  </a:lnTo>
                  <a:lnTo>
                    <a:pt x="98" y="40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0" y="38"/>
                  </a:lnTo>
                  <a:lnTo>
                    <a:pt x="87" y="48"/>
                  </a:lnTo>
                  <a:lnTo>
                    <a:pt x="95" y="40"/>
                  </a:lnTo>
                  <a:lnTo>
                    <a:pt x="90" y="35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80" y="44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2" y="33"/>
                  </a:lnTo>
                  <a:lnTo>
                    <a:pt x="78" y="31"/>
                  </a:lnTo>
                  <a:lnTo>
                    <a:pt x="74" y="4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2" y="29"/>
                  </a:lnTo>
                  <a:lnTo>
                    <a:pt x="68" y="39"/>
                  </a:lnTo>
                  <a:lnTo>
                    <a:pt x="73" y="29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6"/>
                  </a:lnTo>
                  <a:lnTo>
                    <a:pt x="62" y="36"/>
                  </a:lnTo>
                  <a:lnTo>
                    <a:pt x="68" y="28"/>
                  </a:lnTo>
                  <a:lnTo>
                    <a:pt x="64" y="25"/>
                  </a:lnTo>
                  <a:lnTo>
                    <a:pt x="63" y="24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6" y="21"/>
                  </a:lnTo>
                  <a:lnTo>
                    <a:pt x="52" y="31"/>
                  </a:lnTo>
                  <a:lnTo>
                    <a:pt x="57" y="21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46" y="18"/>
                  </a:lnTo>
                  <a:lnTo>
                    <a:pt x="42" y="28"/>
                  </a:lnTo>
                  <a:lnTo>
                    <a:pt x="51" y="20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39" y="14"/>
                  </a:lnTo>
                  <a:lnTo>
                    <a:pt x="36" y="24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29" y="10"/>
                  </a:lnTo>
                  <a:lnTo>
                    <a:pt x="26" y="20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19"/>
                  </a:lnTo>
                  <a:lnTo>
                    <a:pt x="29" y="10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17" y="16"/>
                  </a:lnTo>
                  <a:lnTo>
                    <a:pt x="23" y="8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7" y="0"/>
                  </a:lnTo>
                  <a:close/>
                  <a:moveTo>
                    <a:pt x="160" y="67"/>
                  </a:moveTo>
                  <a:lnTo>
                    <a:pt x="153" y="89"/>
                  </a:lnTo>
                  <a:lnTo>
                    <a:pt x="154" y="90"/>
                  </a:lnTo>
                  <a:lnTo>
                    <a:pt x="158" y="79"/>
                  </a:lnTo>
                  <a:lnTo>
                    <a:pt x="153" y="89"/>
                  </a:lnTo>
                  <a:lnTo>
                    <a:pt x="155" y="90"/>
                  </a:lnTo>
                  <a:lnTo>
                    <a:pt x="156" y="91"/>
                  </a:lnTo>
                  <a:lnTo>
                    <a:pt x="160" y="92"/>
                  </a:lnTo>
                  <a:lnTo>
                    <a:pt x="164" y="81"/>
                  </a:lnTo>
                  <a:lnTo>
                    <a:pt x="159" y="91"/>
                  </a:lnTo>
                  <a:lnTo>
                    <a:pt x="161" y="92"/>
                  </a:lnTo>
                  <a:lnTo>
                    <a:pt x="163" y="94"/>
                  </a:lnTo>
                  <a:lnTo>
                    <a:pt x="170" y="96"/>
                  </a:lnTo>
                  <a:lnTo>
                    <a:pt x="174" y="85"/>
                  </a:lnTo>
                  <a:lnTo>
                    <a:pt x="169" y="95"/>
                  </a:lnTo>
                  <a:lnTo>
                    <a:pt x="171" y="96"/>
                  </a:lnTo>
                  <a:lnTo>
                    <a:pt x="176" y="86"/>
                  </a:lnTo>
                  <a:lnTo>
                    <a:pt x="170" y="96"/>
                  </a:lnTo>
                  <a:lnTo>
                    <a:pt x="174" y="99"/>
                  </a:lnTo>
                  <a:lnTo>
                    <a:pt x="175" y="99"/>
                  </a:lnTo>
                  <a:lnTo>
                    <a:pt x="178" y="100"/>
                  </a:lnTo>
                  <a:lnTo>
                    <a:pt x="179" y="101"/>
                  </a:lnTo>
                  <a:lnTo>
                    <a:pt x="183" y="102"/>
                  </a:lnTo>
                  <a:lnTo>
                    <a:pt x="186" y="91"/>
                  </a:lnTo>
                  <a:lnTo>
                    <a:pt x="181" y="101"/>
                  </a:lnTo>
                  <a:lnTo>
                    <a:pt x="184" y="102"/>
                  </a:lnTo>
                  <a:lnTo>
                    <a:pt x="185" y="104"/>
                  </a:lnTo>
                  <a:lnTo>
                    <a:pt x="189" y="105"/>
                  </a:lnTo>
                  <a:lnTo>
                    <a:pt x="193" y="94"/>
                  </a:lnTo>
                  <a:lnTo>
                    <a:pt x="188" y="104"/>
                  </a:lnTo>
                  <a:lnTo>
                    <a:pt x="190" y="105"/>
                  </a:lnTo>
                  <a:lnTo>
                    <a:pt x="195" y="95"/>
                  </a:lnTo>
                  <a:lnTo>
                    <a:pt x="189" y="105"/>
                  </a:lnTo>
                  <a:lnTo>
                    <a:pt x="193" y="107"/>
                  </a:lnTo>
                  <a:lnTo>
                    <a:pt x="194" y="107"/>
                  </a:lnTo>
                  <a:lnTo>
                    <a:pt x="195" y="109"/>
                  </a:lnTo>
                  <a:lnTo>
                    <a:pt x="199" y="110"/>
                  </a:lnTo>
                  <a:lnTo>
                    <a:pt x="203" y="99"/>
                  </a:lnTo>
                  <a:lnTo>
                    <a:pt x="198" y="109"/>
                  </a:lnTo>
                  <a:lnTo>
                    <a:pt x="200" y="110"/>
                  </a:lnTo>
                  <a:lnTo>
                    <a:pt x="201" y="111"/>
                  </a:lnTo>
                  <a:lnTo>
                    <a:pt x="205" y="112"/>
                  </a:lnTo>
                  <a:lnTo>
                    <a:pt x="209" y="101"/>
                  </a:lnTo>
                  <a:lnTo>
                    <a:pt x="204" y="111"/>
                  </a:lnTo>
                  <a:lnTo>
                    <a:pt x="206" y="112"/>
                  </a:lnTo>
                  <a:lnTo>
                    <a:pt x="207" y="114"/>
                  </a:lnTo>
                  <a:lnTo>
                    <a:pt x="211" y="115"/>
                  </a:lnTo>
                  <a:lnTo>
                    <a:pt x="215" y="104"/>
                  </a:lnTo>
                  <a:lnTo>
                    <a:pt x="207" y="112"/>
                  </a:lnTo>
                  <a:lnTo>
                    <a:pt x="212" y="117"/>
                  </a:lnTo>
                  <a:lnTo>
                    <a:pt x="221" y="117"/>
                  </a:lnTo>
                  <a:lnTo>
                    <a:pt x="221" y="106"/>
                  </a:lnTo>
                  <a:lnTo>
                    <a:pt x="214" y="115"/>
                  </a:lnTo>
                  <a:lnTo>
                    <a:pt x="217" y="119"/>
                  </a:lnTo>
                  <a:lnTo>
                    <a:pt x="220" y="120"/>
                  </a:lnTo>
                  <a:lnTo>
                    <a:pt x="224" y="121"/>
                  </a:lnTo>
                  <a:lnTo>
                    <a:pt x="227" y="110"/>
                  </a:lnTo>
                  <a:lnTo>
                    <a:pt x="222" y="120"/>
                  </a:lnTo>
                  <a:lnTo>
                    <a:pt x="225" y="121"/>
                  </a:lnTo>
                  <a:lnTo>
                    <a:pt x="226" y="122"/>
                  </a:lnTo>
                  <a:lnTo>
                    <a:pt x="230" y="124"/>
                  </a:lnTo>
                  <a:lnTo>
                    <a:pt x="234" y="112"/>
                  </a:lnTo>
                  <a:lnTo>
                    <a:pt x="229" y="122"/>
                  </a:lnTo>
                  <a:lnTo>
                    <a:pt x="231" y="124"/>
                  </a:lnTo>
                  <a:lnTo>
                    <a:pt x="232" y="125"/>
                  </a:lnTo>
                  <a:lnTo>
                    <a:pt x="240" y="127"/>
                  </a:lnTo>
                  <a:lnTo>
                    <a:pt x="244" y="116"/>
                  </a:lnTo>
                  <a:lnTo>
                    <a:pt x="236" y="125"/>
                  </a:lnTo>
                  <a:lnTo>
                    <a:pt x="240" y="128"/>
                  </a:lnTo>
                  <a:lnTo>
                    <a:pt x="242" y="130"/>
                  </a:lnTo>
                  <a:lnTo>
                    <a:pt x="246" y="131"/>
                  </a:lnTo>
                  <a:lnTo>
                    <a:pt x="250" y="120"/>
                  </a:lnTo>
                  <a:lnTo>
                    <a:pt x="245" y="130"/>
                  </a:lnTo>
                  <a:lnTo>
                    <a:pt x="247" y="131"/>
                  </a:lnTo>
                  <a:lnTo>
                    <a:pt x="249" y="132"/>
                  </a:lnTo>
                  <a:lnTo>
                    <a:pt x="252" y="133"/>
                  </a:lnTo>
                  <a:lnTo>
                    <a:pt x="255" y="133"/>
                  </a:lnTo>
                  <a:lnTo>
                    <a:pt x="262" y="112"/>
                  </a:lnTo>
                  <a:lnTo>
                    <a:pt x="260" y="112"/>
                  </a:lnTo>
                  <a:lnTo>
                    <a:pt x="256" y="111"/>
                  </a:lnTo>
                  <a:lnTo>
                    <a:pt x="252" y="121"/>
                  </a:lnTo>
                  <a:lnTo>
                    <a:pt x="257" y="111"/>
                  </a:lnTo>
                  <a:lnTo>
                    <a:pt x="255" y="110"/>
                  </a:lnTo>
                  <a:lnTo>
                    <a:pt x="254" y="110"/>
                  </a:lnTo>
                  <a:lnTo>
                    <a:pt x="250" y="109"/>
                  </a:lnTo>
                  <a:lnTo>
                    <a:pt x="246" y="119"/>
                  </a:lnTo>
                  <a:lnTo>
                    <a:pt x="255" y="111"/>
                  </a:lnTo>
                  <a:lnTo>
                    <a:pt x="250" y="106"/>
                  </a:lnTo>
                  <a:lnTo>
                    <a:pt x="247" y="106"/>
                  </a:lnTo>
                  <a:lnTo>
                    <a:pt x="240" y="104"/>
                  </a:lnTo>
                  <a:lnTo>
                    <a:pt x="236" y="114"/>
                  </a:lnTo>
                  <a:lnTo>
                    <a:pt x="241" y="104"/>
                  </a:lnTo>
                  <a:lnTo>
                    <a:pt x="239" y="102"/>
                  </a:lnTo>
                  <a:lnTo>
                    <a:pt x="237" y="102"/>
                  </a:lnTo>
                  <a:lnTo>
                    <a:pt x="234" y="101"/>
                  </a:lnTo>
                  <a:lnTo>
                    <a:pt x="230" y="111"/>
                  </a:lnTo>
                  <a:lnTo>
                    <a:pt x="235" y="101"/>
                  </a:lnTo>
                  <a:lnTo>
                    <a:pt x="232" y="100"/>
                  </a:lnTo>
                  <a:lnTo>
                    <a:pt x="231" y="100"/>
                  </a:lnTo>
                  <a:lnTo>
                    <a:pt x="227" y="99"/>
                  </a:lnTo>
                  <a:lnTo>
                    <a:pt x="224" y="109"/>
                  </a:lnTo>
                  <a:lnTo>
                    <a:pt x="232" y="101"/>
                  </a:lnTo>
                  <a:lnTo>
                    <a:pt x="226" y="95"/>
                  </a:lnTo>
                  <a:lnTo>
                    <a:pt x="217" y="95"/>
                  </a:lnTo>
                  <a:lnTo>
                    <a:pt x="217" y="106"/>
                  </a:lnTo>
                  <a:lnTo>
                    <a:pt x="226" y="99"/>
                  </a:lnTo>
                  <a:lnTo>
                    <a:pt x="221" y="94"/>
                  </a:lnTo>
                  <a:lnTo>
                    <a:pt x="219" y="94"/>
                  </a:lnTo>
                  <a:lnTo>
                    <a:pt x="215" y="92"/>
                  </a:lnTo>
                  <a:lnTo>
                    <a:pt x="211" y="102"/>
                  </a:lnTo>
                  <a:lnTo>
                    <a:pt x="216" y="92"/>
                  </a:lnTo>
                  <a:lnTo>
                    <a:pt x="214" y="91"/>
                  </a:lnTo>
                  <a:lnTo>
                    <a:pt x="212" y="91"/>
                  </a:lnTo>
                  <a:lnTo>
                    <a:pt x="209" y="90"/>
                  </a:lnTo>
                  <a:lnTo>
                    <a:pt x="205" y="100"/>
                  </a:lnTo>
                  <a:lnTo>
                    <a:pt x="210" y="90"/>
                  </a:lnTo>
                  <a:lnTo>
                    <a:pt x="207" y="89"/>
                  </a:lnTo>
                  <a:lnTo>
                    <a:pt x="206" y="89"/>
                  </a:lnTo>
                  <a:lnTo>
                    <a:pt x="203" y="87"/>
                  </a:lnTo>
                  <a:lnTo>
                    <a:pt x="199" y="97"/>
                  </a:lnTo>
                  <a:lnTo>
                    <a:pt x="205" y="89"/>
                  </a:lnTo>
                  <a:lnTo>
                    <a:pt x="201" y="86"/>
                  </a:lnTo>
                  <a:lnTo>
                    <a:pt x="200" y="85"/>
                  </a:lnTo>
                  <a:lnTo>
                    <a:pt x="198" y="84"/>
                  </a:lnTo>
                  <a:lnTo>
                    <a:pt x="196" y="84"/>
                  </a:lnTo>
                  <a:lnTo>
                    <a:pt x="193" y="82"/>
                  </a:lnTo>
                  <a:lnTo>
                    <a:pt x="189" y="92"/>
                  </a:lnTo>
                  <a:lnTo>
                    <a:pt x="194" y="82"/>
                  </a:lnTo>
                  <a:lnTo>
                    <a:pt x="191" y="81"/>
                  </a:lnTo>
                  <a:lnTo>
                    <a:pt x="190" y="81"/>
                  </a:lnTo>
                  <a:lnTo>
                    <a:pt x="186" y="80"/>
                  </a:lnTo>
                  <a:lnTo>
                    <a:pt x="183" y="90"/>
                  </a:lnTo>
                  <a:lnTo>
                    <a:pt x="188" y="80"/>
                  </a:lnTo>
                  <a:lnTo>
                    <a:pt x="185" y="79"/>
                  </a:lnTo>
                  <a:lnTo>
                    <a:pt x="180" y="89"/>
                  </a:lnTo>
                  <a:lnTo>
                    <a:pt x="186" y="80"/>
                  </a:lnTo>
                  <a:lnTo>
                    <a:pt x="183" y="77"/>
                  </a:lnTo>
                  <a:lnTo>
                    <a:pt x="181" y="76"/>
                  </a:lnTo>
                  <a:lnTo>
                    <a:pt x="179" y="75"/>
                  </a:lnTo>
                  <a:lnTo>
                    <a:pt x="178" y="75"/>
                  </a:lnTo>
                  <a:lnTo>
                    <a:pt x="170" y="72"/>
                  </a:lnTo>
                  <a:lnTo>
                    <a:pt x="166" y="82"/>
                  </a:lnTo>
                  <a:lnTo>
                    <a:pt x="171" y="72"/>
                  </a:lnTo>
                  <a:lnTo>
                    <a:pt x="169" y="71"/>
                  </a:lnTo>
                  <a:lnTo>
                    <a:pt x="168" y="71"/>
                  </a:lnTo>
                  <a:lnTo>
                    <a:pt x="164" y="70"/>
                  </a:lnTo>
                  <a:lnTo>
                    <a:pt x="160" y="80"/>
                  </a:lnTo>
                  <a:lnTo>
                    <a:pt x="165" y="70"/>
                  </a:lnTo>
                  <a:lnTo>
                    <a:pt x="163" y="69"/>
                  </a:lnTo>
                  <a:lnTo>
                    <a:pt x="161" y="69"/>
                  </a:lnTo>
                  <a:lnTo>
                    <a:pt x="160" y="67"/>
                  </a:lnTo>
                  <a:close/>
                  <a:moveTo>
                    <a:pt x="316" y="137"/>
                  </a:moveTo>
                  <a:lnTo>
                    <a:pt x="303" y="156"/>
                  </a:lnTo>
                  <a:lnTo>
                    <a:pt x="305" y="157"/>
                  </a:lnTo>
                  <a:lnTo>
                    <a:pt x="307" y="158"/>
                  </a:lnTo>
                  <a:lnTo>
                    <a:pt x="313" y="158"/>
                  </a:lnTo>
                  <a:lnTo>
                    <a:pt x="313" y="147"/>
                  </a:lnTo>
                  <a:lnTo>
                    <a:pt x="307" y="157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5" y="161"/>
                  </a:lnTo>
                  <a:lnTo>
                    <a:pt x="316" y="162"/>
                  </a:lnTo>
                  <a:lnTo>
                    <a:pt x="320" y="163"/>
                  </a:lnTo>
                  <a:lnTo>
                    <a:pt x="323" y="152"/>
                  </a:lnTo>
                  <a:lnTo>
                    <a:pt x="318" y="162"/>
                  </a:lnTo>
                  <a:lnTo>
                    <a:pt x="321" y="163"/>
                  </a:lnTo>
                  <a:lnTo>
                    <a:pt x="322" y="165"/>
                  </a:lnTo>
                  <a:lnTo>
                    <a:pt x="326" y="166"/>
                  </a:lnTo>
                  <a:lnTo>
                    <a:pt x="330" y="155"/>
                  </a:lnTo>
                  <a:lnTo>
                    <a:pt x="325" y="165"/>
                  </a:lnTo>
                  <a:lnTo>
                    <a:pt x="327" y="166"/>
                  </a:lnTo>
                  <a:lnTo>
                    <a:pt x="328" y="167"/>
                  </a:lnTo>
                  <a:lnTo>
                    <a:pt x="332" y="168"/>
                  </a:lnTo>
                  <a:lnTo>
                    <a:pt x="339" y="147"/>
                  </a:lnTo>
                  <a:lnTo>
                    <a:pt x="336" y="146"/>
                  </a:lnTo>
                  <a:lnTo>
                    <a:pt x="332" y="156"/>
                  </a:lnTo>
                  <a:lnTo>
                    <a:pt x="337" y="146"/>
                  </a:lnTo>
                  <a:lnTo>
                    <a:pt x="335" y="145"/>
                  </a:lnTo>
                  <a:lnTo>
                    <a:pt x="333" y="145"/>
                  </a:lnTo>
                  <a:lnTo>
                    <a:pt x="330" y="143"/>
                  </a:lnTo>
                  <a:lnTo>
                    <a:pt x="326" y="153"/>
                  </a:lnTo>
                  <a:lnTo>
                    <a:pt x="331" y="143"/>
                  </a:lnTo>
                  <a:lnTo>
                    <a:pt x="328" y="142"/>
                  </a:lnTo>
                  <a:lnTo>
                    <a:pt x="327" y="142"/>
                  </a:lnTo>
                  <a:lnTo>
                    <a:pt x="323" y="141"/>
                  </a:lnTo>
                  <a:lnTo>
                    <a:pt x="320" y="151"/>
                  </a:lnTo>
                  <a:lnTo>
                    <a:pt x="325" y="141"/>
                  </a:lnTo>
                  <a:lnTo>
                    <a:pt x="322" y="140"/>
                  </a:lnTo>
                  <a:lnTo>
                    <a:pt x="317" y="150"/>
                  </a:lnTo>
                  <a:lnTo>
                    <a:pt x="323" y="141"/>
                  </a:lnTo>
                  <a:lnTo>
                    <a:pt x="320" y="138"/>
                  </a:lnTo>
                  <a:lnTo>
                    <a:pt x="317" y="136"/>
                  </a:lnTo>
                  <a:lnTo>
                    <a:pt x="311" y="136"/>
                  </a:lnTo>
                  <a:lnTo>
                    <a:pt x="311" y="147"/>
                  </a:lnTo>
                  <a:lnTo>
                    <a:pt x="317" y="138"/>
                  </a:lnTo>
                  <a:lnTo>
                    <a:pt x="316" y="13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2716"/>
            <p:cNvSpPr>
              <a:spLocks noEditPoints="1"/>
            </p:cNvSpPr>
            <p:nvPr/>
          </p:nvSpPr>
          <p:spPr bwMode="auto">
            <a:xfrm>
              <a:off x="4478" y="2425"/>
              <a:ext cx="212" cy="110"/>
            </a:xfrm>
            <a:custGeom>
              <a:avLst/>
              <a:gdLst>
                <a:gd name="T0" fmla="*/ 5 w 212"/>
                <a:gd name="T1" fmla="*/ 22 h 110"/>
                <a:gd name="T2" fmla="*/ 16 w 212"/>
                <a:gd name="T3" fmla="*/ 14 h 110"/>
                <a:gd name="T4" fmla="*/ 18 w 212"/>
                <a:gd name="T5" fmla="*/ 28 h 110"/>
                <a:gd name="T6" fmla="*/ 21 w 212"/>
                <a:gd name="T7" fmla="*/ 29 h 110"/>
                <a:gd name="T8" fmla="*/ 26 w 212"/>
                <a:gd name="T9" fmla="*/ 30 h 110"/>
                <a:gd name="T10" fmla="*/ 29 w 212"/>
                <a:gd name="T11" fmla="*/ 33 h 110"/>
                <a:gd name="T12" fmla="*/ 33 w 212"/>
                <a:gd name="T13" fmla="*/ 34 h 110"/>
                <a:gd name="T14" fmla="*/ 44 w 212"/>
                <a:gd name="T15" fmla="*/ 27 h 110"/>
                <a:gd name="T16" fmla="*/ 47 w 212"/>
                <a:gd name="T17" fmla="*/ 40 h 110"/>
                <a:gd name="T18" fmla="*/ 49 w 212"/>
                <a:gd name="T19" fmla="*/ 42 h 110"/>
                <a:gd name="T20" fmla="*/ 53 w 212"/>
                <a:gd name="T21" fmla="*/ 42 h 110"/>
                <a:gd name="T22" fmla="*/ 70 w 212"/>
                <a:gd name="T23" fmla="*/ 38 h 110"/>
                <a:gd name="T24" fmla="*/ 73 w 212"/>
                <a:gd name="T25" fmla="*/ 51 h 110"/>
                <a:gd name="T26" fmla="*/ 79 w 212"/>
                <a:gd name="T27" fmla="*/ 42 h 110"/>
                <a:gd name="T28" fmla="*/ 80 w 212"/>
                <a:gd name="T29" fmla="*/ 55 h 110"/>
                <a:gd name="T30" fmla="*/ 84 w 212"/>
                <a:gd name="T31" fmla="*/ 56 h 110"/>
                <a:gd name="T32" fmla="*/ 95 w 212"/>
                <a:gd name="T33" fmla="*/ 49 h 110"/>
                <a:gd name="T34" fmla="*/ 92 w 212"/>
                <a:gd name="T35" fmla="*/ 60 h 110"/>
                <a:gd name="T36" fmla="*/ 102 w 212"/>
                <a:gd name="T37" fmla="*/ 65 h 110"/>
                <a:gd name="T38" fmla="*/ 104 w 212"/>
                <a:gd name="T39" fmla="*/ 66 h 110"/>
                <a:gd name="T40" fmla="*/ 110 w 212"/>
                <a:gd name="T41" fmla="*/ 44 h 110"/>
                <a:gd name="T42" fmla="*/ 108 w 212"/>
                <a:gd name="T43" fmla="*/ 44 h 110"/>
                <a:gd name="T44" fmla="*/ 99 w 212"/>
                <a:gd name="T45" fmla="*/ 39 h 110"/>
                <a:gd name="T46" fmla="*/ 94 w 212"/>
                <a:gd name="T47" fmla="*/ 37 h 110"/>
                <a:gd name="T48" fmla="*/ 90 w 212"/>
                <a:gd name="T49" fmla="*/ 35 h 110"/>
                <a:gd name="T50" fmla="*/ 85 w 212"/>
                <a:gd name="T51" fmla="*/ 33 h 110"/>
                <a:gd name="T52" fmla="*/ 77 w 212"/>
                <a:gd name="T53" fmla="*/ 29 h 110"/>
                <a:gd name="T54" fmla="*/ 74 w 212"/>
                <a:gd name="T55" fmla="*/ 28 h 110"/>
                <a:gd name="T56" fmla="*/ 66 w 212"/>
                <a:gd name="T57" fmla="*/ 22 h 110"/>
                <a:gd name="T58" fmla="*/ 59 w 212"/>
                <a:gd name="T59" fmla="*/ 22 h 110"/>
                <a:gd name="T60" fmla="*/ 56 w 212"/>
                <a:gd name="T61" fmla="*/ 19 h 110"/>
                <a:gd name="T62" fmla="*/ 52 w 212"/>
                <a:gd name="T63" fmla="*/ 18 h 110"/>
                <a:gd name="T64" fmla="*/ 41 w 212"/>
                <a:gd name="T65" fmla="*/ 25 h 110"/>
                <a:gd name="T66" fmla="*/ 38 w 212"/>
                <a:gd name="T67" fmla="*/ 13 h 110"/>
                <a:gd name="T68" fmla="*/ 36 w 212"/>
                <a:gd name="T69" fmla="*/ 10 h 110"/>
                <a:gd name="T70" fmla="*/ 24 w 212"/>
                <a:gd name="T71" fmla="*/ 18 h 110"/>
                <a:gd name="T72" fmla="*/ 22 w 212"/>
                <a:gd name="T73" fmla="*/ 5 h 110"/>
                <a:gd name="T74" fmla="*/ 19 w 212"/>
                <a:gd name="T75" fmla="*/ 4 h 110"/>
                <a:gd name="T76" fmla="*/ 14 w 212"/>
                <a:gd name="T77" fmla="*/ 2 h 110"/>
                <a:gd name="T78" fmla="*/ 164 w 212"/>
                <a:gd name="T79" fmla="*/ 68 h 110"/>
                <a:gd name="T80" fmla="*/ 163 w 212"/>
                <a:gd name="T81" fmla="*/ 79 h 110"/>
                <a:gd name="T82" fmla="*/ 165 w 212"/>
                <a:gd name="T83" fmla="*/ 93 h 110"/>
                <a:gd name="T84" fmla="*/ 168 w 212"/>
                <a:gd name="T85" fmla="*/ 94 h 110"/>
                <a:gd name="T86" fmla="*/ 173 w 212"/>
                <a:gd name="T87" fmla="*/ 96 h 110"/>
                <a:gd name="T88" fmla="*/ 181 w 212"/>
                <a:gd name="T89" fmla="*/ 100 h 110"/>
                <a:gd name="T90" fmla="*/ 184 w 212"/>
                <a:gd name="T91" fmla="*/ 101 h 110"/>
                <a:gd name="T92" fmla="*/ 189 w 212"/>
                <a:gd name="T93" fmla="*/ 103 h 110"/>
                <a:gd name="T94" fmla="*/ 194 w 212"/>
                <a:gd name="T95" fmla="*/ 106 h 110"/>
                <a:gd name="T96" fmla="*/ 197 w 212"/>
                <a:gd name="T97" fmla="*/ 107 h 110"/>
                <a:gd name="T98" fmla="*/ 207 w 212"/>
                <a:gd name="T99" fmla="*/ 88 h 110"/>
                <a:gd name="T100" fmla="*/ 197 w 212"/>
                <a:gd name="T101" fmla="*/ 84 h 110"/>
                <a:gd name="T102" fmla="*/ 199 w 212"/>
                <a:gd name="T103" fmla="*/ 83 h 110"/>
                <a:gd name="T104" fmla="*/ 188 w 212"/>
                <a:gd name="T105" fmla="*/ 90 h 110"/>
                <a:gd name="T106" fmla="*/ 185 w 212"/>
                <a:gd name="T107" fmla="*/ 78 h 110"/>
                <a:gd name="T108" fmla="*/ 179 w 212"/>
                <a:gd name="T109" fmla="*/ 86 h 110"/>
                <a:gd name="T110" fmla="*/ 179 w 212"/>
                <a:gd name="T111" fmla="*/ 74 h 110"/>
                <a:gd name="T112" fmla="*/ 174 w 212"/>
                <a:gd name="T113" fmla="*/ 71 h 110"/>
                <a:gd name="T114" fmla="*/ 170 w 212"/>
                <a:gd name="T115" fmla="*/ 70 h 110"/>
                <a:gd name="T116" fmla="*/ 159 w 212"/>
                <a:gd name="T117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110">
                  <a:moveTo>
                    <a:pt x="12" y="0"/>
                  </a:moveTo>
                  <a:lnTo>
                    <a:pt x="0" y="19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" y="14"/>
                  </a:lnTo>
                  <a:lnTo>
                    <a:pt x="11" y="24"/>
                  </a:lnTo>
                  <a:lnTo>
                    <a:pt x="13" y="25"/>
                  </a:lnTo>
                  <a:lnTo>
                    <a:pt x="14" y="27"/>
                  </a:lnTo>
                  <a:lnTo>
                    <a:pt x="18" y="28"/>
                  </a:lnTo>
                  <a:lnTo>
                    <a:pt x="22" y="17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21" y="29"/>
                  </a:lnTo>
                  <a:lnTo>
                    <a:pt x="24" y="30"/>
                  </a:lnTo>
                  <a:lnTo>
                    <a:pt x="28" y="19"/>
                  </a:lnTo>
                  <a:lnTo>
                    <a:pt x="23" y="29"/>
                  </a:lnTo>
                  <a:lnTo>
                    <a:pt x="26" y="30"/>
                  </a:lnTo>
                  <a:lnTo>
                    <a:pt x="31" y="20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31" y="34"/>
                  </a:lnTo>
                  <a:lnTo>
                    <a:pt x="34" y="35"/>
                  </a:lnTo>
                  <a:lnTo>
                    <a:pt x="38" y="24"/>
                  </a:lnTo>
                  <a:lnTo>
                    <a:pt x="33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41" y="38"/>
                  </a:lnTo>
                  <a:lnTo>
                    <a:pt x="44" y="27"/>
                  </a:lnTo>
                  <a:lnTo>
                    <a:pt x="39" y="37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1" y="29"/>
                  </a:lnTo>
                  <a:lnTo>
                    <a:pt x="44" y="39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4" y="44"/>
                  </a:lnTo>
                  <a:lnTo>
                    <a:pt x="61" y="44"/>
                  </a:lnTo>
                  <a:lnTo>
                    <a:pt x="61" y="33"/>
                  </a:lnTo>
                  <a:lnTo>
                    <a:pt x="53" y="42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7" y="49"/>
                  </a:lnTo>
                  <a:lnTo>
                    <a:pt x="70" y="38"/>
                  </a:lnTo>
                  <a:lnTo>
                    <a:pt x="66" y="48"/>
                  </a:lnTo>
                  <a:lnTo>
                    <a:pt x="68" y="49"/>
                  </a:lnTo>
                  <a:lnTo>
                    <a:pt x="69" y="50"/>
                  </a:lnTo>
                  <a:lnTo>
                    <a:pt x="73" y="51"/>
                  </a:lnTo>
                  <a:lnTo>
                    <a:pt x="77" y="40"/>
                  </a:lnTo>
                  <a:lnTo>
                    <a:pt x="72" y="50"/>
                  </a:lnTo>
                  <a:lnTo>
                    <a:pt x="74" y="51"/>
                  </a:lnTo>
                  <a:lnTo>
                    <a:pt x="79" y="42"/>
                  </a:lnTo>
                  <a:lnTo>
                    <a:pt x="73" y="51"/>
                  </a:lnTo>
                  <a:lnTo>
                    <a:pt x="77" y="54"/>
                  </a:lnTo>
                  <a:lnTo>
                    <a:pt x="78" y="54"/>
                  </a:lnTo>
                  <a:lnTo>
                    <a:pt x="80" y="55"/>
                  </a:lnTo>
                  <a:lnTo>
                    <a:pt x="82" y="56"/>
                  </a:lnTo>
                  <a:lnTo>
                    <a:pt x="85" y="58"/>
                  </a:lnTo>
                  <a:lnTo>
                    <a:pt x="89" y="46"/>
                  </a:lnTo>
                  <a:lnTo>
                    <a:pt x="84" y="56"/>
                  </a:lnTo>
                  <a:lnTo>
                    <a:pt x="87" y="58"/>
                  </a:lnTo>
                  <a:lnTo>
                    <a:pt x="88" y="59"/>
                  </a:lnTo>
                  <a:lnTo>
                    <a:pt x="92" y="60"/>
                  </a:lnTo>
                  <a:lnTo>
                    <a:pt x="95" y="49"/>
                  </a:lnTo>
                  <a:lnTo>
                    <a:pt x="90" y="59"/>
                  </a:lnTo>
                  <a:lnTo>
                    <a:pt x="93" y="60"/>
                  </a:lnTo>
                  <a:lnTo>
                    <a:pt x="98" y="50"/>
                  </a:lnTo>
                  <a:lnTo>
                    <a:pt x="92" y="60"/>
                  </a:lnTo>
                  <a:lnTo>
                    <a:pt x="95" y="63"/>
                  </a:lnTo>
                  <a:lnTo>
                    <a:pt x="97" y="63"/>
                  </a:lnTo>
                  <a:lnTo>
                    <a:pt x="98" y="64"/>
                  </a:lnTo>
                  <a:lnTo>
                    <a:pt x="102" y="65"/>
                  </a:lnTo>
                  <a:lnTo>
                    <a:pt x="105" y="54"/>
                  </a:lnTo>
                  <a:lnTo>
                    <a:pt x="100" y="64"/>
                  </a:lnTo>
                  <a:lnTo>
                    <a:pt x="103" y="65"/>
                  </a:lnTo>
                  <a:lnTo>
                    <a:pt x="104" y="66"/>
                  </a:lnTo>
                  <a:lnTo>
                    <a:pt x="112" y="45"/>
                  </a:lnTo>
                  <a:lnTo>
                    <a:pt x="108" y="55"/>
                  </a:lnTo>
                  <a:lnTo>
                    <a:pt x="113" y="45"/>
                  </a:lnTo>
                  <a:lnTo>
                    <a:pt x="110" y="44"/>
                  </a:lnTo>
                  <a:lnTo>
                    <a:pt x="109" y="44"/>
                  </a:lnTo>
                  <a:lnTo>
                    <a:pt x="105" y="43"/>
                  </a:lnTo>
                  <a:lnTo>
                    <a:pt x="102" y="53"/>
                  </a:lnTo>
                  <a:lnTo>
                    <a:pt x="108" y="44"/>
                  </a:lnTo>
                  <a:lnTo>
                    <a:pt x="104" y="42"/>
                  </a:lnTo>
                  <a:lnTo>
                    <a:pt x="103" y="40"/>
                  </a:lnTo>
                  <a:lnTo>
                    <a:pt x="100" y="39"/>
                  </a:lnTo>
                  <a:lnTo>
                    <a:pt x="99" y="39"/>
                  </a:lnTo>
                  <a:lnTo>
                    <a:pt x="95" y="38"/>
                  </a:lnTo>
                  <a:lnTo>
                    <a:pt x="92" y="48"/>
                  </a:lnTo>
                  <a:lnTo>
                    <a:pt x="97" y="38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89" y="35"/>
                  </a:lnTo>
                  <a:lnTo>
                    <a:pt x="85" y="45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83" y="44"/>
                  </a:lnTo>
                  <a:lnTo>
                    <a:pt x="89" y="35"/>
                  </a:lnTo>
                  <a:lnTo>
                    <a:pt x="85" y="33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0" y="30"/>
                  </a:lnTo>
                  <a:lnTo>
                    <a:pt x="77" y="29"/>
                  </a:lnTo>
                  <a:lnTo>
                    <a:pt x="73" y="39"/>
                  </a:lnTo>
                  <a:lnTo>
                    <a:pt x="78" y="29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63" y="35"/>
                  </a:lnTo>
                  <a:lnTo>
                    <a:pt x="72" y="28"/>
                  </a:lnTo>
                  <a:lnTo>
                    <a:pt x="66" y="22"/>
                  </a:lnTo>
                  <a:lnTo>
                    <a:pt x="57" y="22"/>
                  </a:lnTo>
                  <a:lnTo>
                    <a:pt x="57" y="33"/>
                  </a:lnTo>
                  <a:lnTo>
                    <a:pt x="62" y="23"/>
                  </a:lnTo>
                  <a:lnTo>
                    <a:pt x="59" y="22"/>
                  </a:lnTo>
                  <a:lnTo>
                    <a:pt x="54" y="32"/>
                  </a:lnTo>
                  <a:lnTo>
                    <a:pt x="61" y="23"/>
                  </a:lnTo>
                  <a:lnTo>
                    <a:pt x="57" y="20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1" y="18"/>
                  </a:lnTo>
                  <a:lnTo>
                    <a:pt x="47" y="28"/>
                  </a:lnTo>
                  <a:lnTo>
                    <a:pt x="52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4" y="15"/>
                  </a:lnTo>
                  <a:lnTo>
                    <a:pt x="41" y="25"/>
                  </a:lnTo>
                  <a:lnTo>
                    <a:pt x="46" y="15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38" y="13"/>
                  </a:lnTo>
                  <a:lnTo>
                    <a:pt x="34" y="23"/>
                  </a:lnTo>
                  <a:lnTo>
                    <a:pt x="41" y="14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4" y="18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18" y="1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13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9" y="12"/>
                  </a:lnTo>
                  <a:lnTo>
                    <a:pt x="16" y="3"/>
                  </a:lnTo>
                  <a:lnTo>
                    <a:pt x="12" y="0"/>
                  </a:lnTo>
                  <a:close/>
                  <a:moveTo>
                    <a:pt x="164" y="68"/>
                  </a:moveTo>
                  <a:lnTo>
                    <a:pt x="154" y="88"/>
                  </a:lnTo>
                  <a:lnTo>
                    <a:pt x="155" y="89"/>
                  </a:lnTo>
                  <a:lnTo>
                    <a:pt x="159" y="90"/>
                  </a:lnTo>
                  <a:lnTo>
                    <a:pt x="163" y="79"/>
                  </a:lnTo>
                  <a:lnTo>
                    <a:pt x="158" y="89"/>
                  </a:lnTo>
                  <a:lnTo>
                    <a:pt x="160" y="90"/>
                  </a:lnTo>
                  <a:lnTo>
                    <a:pt x="161" y="91"/>
                  </a:lnTo>
                  <a:lnTo>
                    <a:pt x="165" y="93"/>
                  </a:lnTo>
                  <a:lnTo>
                    <a:pt x="169" y="81"/>
                  </a:lnTo>
                  <a:lnTo>
                    <a:pt x="164" y="91"/>
                  </a:lnTo>
                  <a:lnTo>
                    <a:pt x="166" y="93"/>
                  </a:lnTo>
                  <a:lnTo>
                    <a:pt x="168" y="94"/>
                  </a:lnTo>
                  <a:lnTo>
                    <a:pt x="171" y="95"/>
                  </a:lnTo>
                  <a:lnTo>
                    <a:pt x="175" y="84"/>
                  </a:lnTo>
                  <a:lnTo>
                    <a:pt x="169" y="94"/>
                  </a:lnTo>
                  <a:lnTo>
                    <a:pt x="173" y="96"/>
                  </a:lnTo>
                  <a:lnTo>
                    <a:pt x="174" y="96"/>
                  </a:lnTo>
                  <a:lnTo>
                    <a:pt x="176" y="98"/>
                  </a:lnTo>
                  <a:lnTo>
                    <a:pt x="178" y="99"/>
                  </a:lnTo>
                  <a:lnTo>
                    <a:pt x="181" y="100"/>
                  </a:lnTo>
                  <a:lnTo>
                    <a:pt x="185" y="89"/>
                  </a:lnTo>
                  <a:lnTo>
                    <a:pt x="180" y="99"/>
                  </a:lnTo>
                  <a:lnTo>
                    <a:pt x="183" y="100"/>
                  </a:lnTo>
                  <a:lnTo>
                    <a:pt x="184" y="101"/>
                  </a:lnTo>
                  <a:lnTo>
                    <a:pt x="188" y="103"/>
                  </a:lnTo>
                  <a:lnTo>
                    <a:pt x="191" y="91"/>
                  </a:lnTo>
                  <a:lnTo>
                    <a:pt x="186" y="101"/>
                  </a:lnTo>
                  <a:lnTo>
                    <a:pt x="189" y="103"/>
                  </a:lnTo>
                  <a:lnTo>
                    <a:pt x="194" y="93"/>
                  </a:lnTo>
                  <a:lnTo>
                    <a:pt x="188" y="103"/>
                  </a:lnTo>
                  <a:lnTo>
                    <a:pt x="191" y="105"/>
                  </a:lnTo>
                  <a:lnTo>
                    <a:pt x="194" y="106"/>
                  </a:lnTo>
                  <a:lnTo>
                    <a:pt x="201" y="106"/>
                  </a:lnTo>
                  <a:lnTo>
                    <a:pt x="201" y="95"/>
                  </a:lnTo>
                  <a:lnTo>
                    <a:pt x="194" y="104"/>
                  </a:lnTo>
                  <a:lnTo>
                    <a:pt x="197" y="107"/>
                  </a:lnTo>
                  <a:lnTo>
                    <a:pt x="200" y="109"/>
                  </a:lnTo>
                  <a:lnTo>
                    <a:pt x="204" y="110"/>
                  </a:lnTo>
                  <a:lnTo>
                    <a:pt x="211" y="89"/>
                  </a:lnTo>
                  <a:lnTo>
                    <a:pt x="207" y="88"/>
                  </a:lnTo>
                  <a:lnTo>
                    <a:pt x="204" y="98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7" y="84"/>
                  </a:lnTo>
                  <a:lnTo>
                    <a:pt x="197" y="95"/>
                  </a:lnTo>
                  <a:lnTo>
                    <a:pt x="204" y="86"/>
                  </a:lnTo>
                  <a:lnTo>
                    <a:pt x="200" y="84"/>
                  </a:lnTo>
                  <a:lnTo>
                    <a:pt x="199" y="83"/>
                  </a:lnTo>
                  <a:lnTo>
                    <a:pt x="196" y="81"/>
                  </a:lnTo>
                  <a:lnTo>
                    <a:pt x="195" y="81"/>
                  </a:lnTo>
                  <a:lnTo>
                    <a:pt x="191" y="80"/>
                  </a:lnTo>
                  <a:lnTo>
                    <a:pt x="188" y="90"/>
                  </a:lnTo>
                  <a:lnTo>
                    <a:pt x="193" y="80"/>
                  </a:lnTo>
                  <a:lnTo>
                    <a:pt x="190" y="79"/>
                  </a:lnTo>
                  <a:lnTo>
                    <a:pt x="189" y="79"/>
                  </a:lnTo>
                  <a:lnTo>
                    <a:pt x="185" y="78"/>
                  </a:lnTo>
                  <a:lnTo>
                    <a:pt x="181" y="88"/>
                  </a:lnTo>
                  <a:lnTo>
                    <a:pt x="186" y="78"/>
                  </a:lnTo>
                  <a:lnTo>
                    <a:pt x="184" y="76"/>
                  </a:lnTo>
                  <a:lnTo>
                    <a:pt x="179" y="86"/>
                  </a:lnTo>
                  <a:lnTo>
                    <a:pt x="185" y="78"/>
                  </a:lnTo>
                  <a:lnTo>
                    <a:pt x="181" y="75"/>
                  </a:lnTo>
                  <a:lnTo>
                    <a:pt x="180" y="74"/>
                  </a:lnTo>
                  <a:lnTo>
                    <a:pt x="179" y="74"/>
                  </a:lnTo>
                  <a:lnTo>
                    <a:pt x="175" y="73"/>
                  </a:lnTo>
                  <a:lnTo>
                    <a:pt x="171" y="83"/>
                  </a:lnTo>
                  <a:lnTo>
                    <a:pt x="176" y="73"/>
                  </a:lnTo>
                  <a:lnTo>
                    <a:pt x="174" y="71"/>
                  </a:lnTo>
                  <a:lnTo>
                    <a:pt x="173" y="71"/>
                  </a:lnTo>
                  <a:lnTo>
                    <a:pt x="169" y="70"/>
                  </a:lnTo>
                  <a:lnTo>
                    <a:pt x="165" y="80"/>
                  </a:lnTo>
                  <a:lnTo>
                    <a:pt x="170" y="70"/>
                  </a:lnTo>
                  <a:lnTo>
                    <a:pt x="168" y="69"/>
                  </a:lnTo>
                  <a:lnTo>
                    <a:pt x="166" y="69"/>
                  </a:lnTo>
                  <a:lnTo>
                    <a:pt x="163" y="68"/>
                  </a:lnTo>
                  <a:lnTo>
                    <a:pt x="159" y="78"/>
                  </a:lnTo>
                  <a:lnTo>
                    <a:pt x="164" y="6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2717"/>
            <p:cNvSpPr>
              <a:spLocks noEditPoints="1"/>
            </p:cNvSpPr>
            <p:nvPr/>
          </p:nvSpPr>
          <p:spPr bwMode="auto">
            <a:xfrm>
              <a:off x="1487" y="1067"/>
              <a:ext cx="348" cy="1154"/>
            </a:xfrm>
            <a:custGeom>
              <a:avLst/>
              <a:gdLst>
                <a:gd name="T0" fmla="*/ 17 w 348"/>
                <a:gd name="T1" fmla="*/ 34 h 1154"/>
                <a:gd name="T2" fmla="*/ 16 w 348"/>
                <a:gd name="T3" fmla="*/ 84 h 1154"/>
                <a:gd name="T4" fmla="*/ 22 w 348"/>
                <a:gd name="T5" fmla="*/ 115 h 1154"/>
                <a:gd name="T6" fmla="*/ 31 w 348"/>
                <a:gd name="T7" fmla="*/ 156 h 1154"/>
                <a:gd name="T8" fmla="*/ 51 w 348"/>
                <a:gd name="T9" fmla="*/ 141 h 1154"/>
                <a:gd name="T10" fmla="*/ 41 w 348"/>
                <a:gd name="T11" fmla="*/ 95 h 1154"/>
                <a:gd name="T12" fmla="*/ 41 w 348"/>
                <a:gd name="T13" fmla="*/ 87 h 1154"/>
                <a:gd name="T14" fmla="*/ 25 w 348"/>
                <a:gd name="T15" fmla="*/ 15 h 1154"/>
                <a:gd name="T16" fmla="*/ 52 w 348"/>
                <a:gd name="T17" fmla="*/ 248 h 1154"/>
                <a:gd name="T18" fmla="*/ 73 w 348"/>
                <a:gd name="T19" fmla="*/ 242 h 1154"/>
                <a:gd name="T20" fmla="*/ 71 w 348"/>
                <a:gd name="T21" fmla="*/ 337 h 1154"/>
                <a:gd name="T22" fmla="*/ 79 w 348"/>
                <a:gd name="T23" fmla="*/ 372 h 1154"/>
                <a:gd name="T24" fmla="*/ 93 w 348"/>
                <a:gd name="T25" fmla="*/ 425 h 1154"/>
                <a:gd name="T26" fmla="*/ 103 w 348"/>
                <a:gd name="T27" fmla="*/ 463 h 1154"/>
                <a:gd name="T28" fmla="*/ 127 w 348"/>
                <a:gd name="T29" fmla="*/ 471 h 1154"/>
                <a:gd name="T30" fmla="*/ 120 w 348"/>
                <a:gd name="T31" fmla="*/ 443 h 1154"/>
                <a:gd name="T32" fmla="*/ 110 w 348"/>
                <a:gd name="T33" fmla="*/ 405 h 1154"/>
                <a:gd name="T34" fmla="*/ 89 w 348"/>
                <a:gd name="T35" fmla="*/ 369 h 1154"/>
                <a:gd name="T36" fmla="*/ 94 w 348"/>
                <a:gd name="T37" fmla="*/ 339 h 1154"/>
                <a:gd name="T38" fmla="*/ 124 w 348"/>
                <a:gd name="T39" fmla="*/ 547 h 1154"/>
                <a:gd name="T40" fmla="*/ 147 w 348"/>
                <a:gd name="T41" fmla="*/ 542 h 1154"/>
                <a:gd name="T42" fmla="*/ 148 w 348"/>
                <a:gd name="T43" fmla="*/ 630 h 1154"/>
                <a:gd name="T44" fmla="*/ 164 w 348"/>
                <a:gd name="T45" fmla="*/ 649 h 1154"/>
                <a:gd name="T46" fmla="*/ 160 w 348"/>
                <a:gd name="T47" fmla="*/ 675 h 1154"/>
                <a:gd name="T48" fmla="*/ 168 w 348"/>
                <a:gd name="T49" fmla="*/ 706 h 1154"/>
                <a:gd name="T50" fmla="*/ 179 w 348"/>
                <a:gd name="T51" fmla="*/ 740 h 1154"/>
                <a:gd name="T52" fmla="*/ 189 w 348"/>
                <a:gd name="T53" fmla="*/ 770 h 1154"/>
                <a:gd name="T54" fmla="*/ 191 w 348"/>
                <a:gd name="T55" fmla="*/ 746 h 1154"/>
                <a:gd name="T56" fmla="*/ 194 w 348"/>
                <a:gd name="T57" fmla="*/ 711 h 1154"/>
                <a:gd name="T58" fmla="*/ 188 w 348"/>
                <a:gd name="T59" fmla="*/ 689 h 1154"/>
                <a:gd name="T60" fmla="*/ 178 w 348"/>
                <a:gd name="T61" fmla="*/ 656 h 1154"/>
                <a:gd name="T62" fmla="*/ 160 w 348"/>
                <a:gd name="T63" fmla="*/ 638 h 1154"/>
                <a:gd name="T64" fmla="*/ 230 w 348"/>
                <a:gd name="T65" fmla="*/ 826 h 1154"/>
                <a:gd name="T66" fmla="*/ 214 w 348"/>
                <a:gd name="T67" fmla="*/ 850 h 1154"/>
                <a:gd name="T68" fmla="*/ 237 w 348"/>
                <a:gd name="T69" fmla="*/ 849 h 1154"/>
                <a:gd name="T70" fmla="*/ 233 w 348"/>
                <a:gd name="T71" fmla="*/ 833 h 1154"/>
                <a:gd name="T72" fmla="*/ 240 w 348"/>
                <a:gd name="T73" fmla="*/ 926 h 1154"/>
                <a:gd name="T74" fmla="*/ 250 w 348"/>
                <a:gd name="T75" fmla="*/ 953 h 1154"/>
                <a:gd name="T76" fmla="*/ 266 w 348"/>
                <a:gd name="T77" fmla="*/ 966 h 1154"/>
                <a:gd name="T78" fmla="*/ 262 w 348"/>
                <a:gd name="T79" fmla="*/ 986 h 1154"/>
                <a:gd name="T80" fmla="*/ 271 w 348"/>
                <a:gd name="T81" fmla="*/ 1016 h 1154"/>
                <a:gd name="T82" fmla="*/ 281 w 348"/>
                <a:gd name="T83" fmla="*/ 1038 h 1154"/>
                <a:gd name="T84" fmla="*/ 287 w 348"/>
                <a:gd name="T85" fmla="*/ 1056 h 1154"/>
                <a:gd name="T86" fmla="*/ 294 w 348"/>
                <a:gd name="T87" fmla="*/ 1071 h 1154"/>
                <a:gd name="T88" fmla="*/ 311 w 348"/>
                <a:gd name="T89" fmla="*/ 1052 h 1154"/>
                <a:gd name="T90" fmla="*/ 306 w 348"/>
                <a:gd name="T91" fmla="*/ 1038 h 1154"/>
                <a:gd name="T92" fmla="*/ 295 w 348"/>
                <a:gd name="T93" fmla="*/ 1011 h 1154"/>
                <a:gd name="T94" fmla="*/ 275 w 348"/>
                <a:gd name="T95" fmla="*/ 992 h 1154"/>
                <a:gd name="T96" fmla="*/ 280 w 348"/>
                <a:gd name="T97" fmla="*/ 970 h 1154"/>
                <a:gd name="T98" fmla="*/ 271 w 348"/>
                <a:gd name="T99" fmla="*/ 945 h 1154"/>
                <a:gd name="T100" fmla="*/ 264 w 348"/>
                <a:gd name="T101" fmla="*/ 924 h 1154"/>
                <a:gd name="T102" fmla="*/ 338 w 348"/>
                <a:gd name="T103" fmla="*/ 1119 h 1154"/>
                <a:gd name="T104" fmla="*/ 326 w 348"/>
                <a:gd name="T105" fmla="*/ 1149 h 1154"/>
                <a:gd name="T106" fmla="*/ 342 w 348"/>
                <a:gd name="T107" fmla="*/ 113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8" h="1154">
                  <a:moveTo>
                    <a:pt x="22" y="0"/>
                  </a:moveTo>
                  <a:lnTo>
                    <a:pt x="0" y="4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6" y="36"/>
                  </a:lnTo>
                  <a:lnTo>
                    <a:pt x="17" y="34"/>
                  </a:lnTo>
                  <a:lnTo>
                    <a:pt x="6" y="36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13" y="69"/>
                  </a:lnTo>
                  <a:lnTo>
                    <a:pt x="23" y="65"/>
                  </a:lnTo>
                  <a:lnTo>
                    <a:pt x="12" y="67"/>
                  </a:lnTo>
                  <a:lnTo>
                    <a:pt x="16" y="84"/>
                  </a:lnTo>
                  <a:lnTo>
                    <a:pt x="27" y="81"/>
                  </a:lnTo>
                  <a:lnTo>
                    <a:pt x="16" y="8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3" y="116"/>
                  </a:lnTo>
                  <a:lnTo>
                    <a:pt x="33" y="112"/>
                  </a:lnTo>
                  <a:lnTo>
                    <a:pt x="22" y="115"/>
                  </a:lnTo>
                  <a:lnTo>
                    <a:pt x="25" y="130"/>
                  </a:lnTo>
                  <a:lnTo>
                    <a:pt x="25" y="126"/>
                  </a:lnTo>
                  <a:lnTo>
                    <a:pt x="30" y="146"/>
                  </a:lnTo>
                  <a:lnTo>
                    <a:pt x="40" y="142"/>
                  </a:lnTo>
                  <a:lnTo>
                    <a:pt x="28" y="145"/>
                  </a:lnTo>
                  <a:lnTo>
                    <a:pt x="31" y="159"/>
                  </a:lnTo>
                  <a:lnTo>
                    <a:pt x="31" y="156"/>
                  </a:lnTo>
                  <a:lnTo>
                    <a:pt x="32" y="161"/>
                  </a:lnTo>
                  <a:lnTo>
                    <a:pt x="35" y="172"/>
                  </a:lnTo>
                  <a:lnTo>
                    <a:pt x="56" y="166"/>
                  </a:lnTo>
                  <a:lnTo>
                    <a:pt x="53" y="154"/>
                  </a:lnTo>
                  <a:lnTo>
                    <a:pt x="42" y="157"/>
                  </a:lnTo>
                  <a:lnTo>
                    <a:pt x="53" y="156"/>
                  </a:lnTo>
                  <a:lnTo>
                    <a:pt x="51" y="141"/>
                  </a:lnTo>
                  <a:lnTo>
                    <a:pt x="52" y="145"/>
                  </a:lnTo>
                  <a:lnTo>
                    <a:pt x="47" y="125"/>
                  </a:lnTo>
                  <a:lnTo>
                    <a:pt x="36" y="127"/>
                  </a:lnTo>
                  <a:lnTo>
                    <a:pt x="47" y="126"/>
                  </a:lnTo>
                  <a:lnTo>
                    <a:pt x="44" y="111"/>
                  </a:lnTo>
                  <a:lnTo>
                    <a:pt x="46" y="115"/>
                  </a:lnTo>
                  <a:lnTo>
                    <a:pt x="41" y="95"/>
                  </a:lnTo>
                  <a:lnTo>
                    <a:pt x="30" y="97"/>
                  </a:lnTo>
                  <a:lnTo>
                    <a:pt x="41" y="96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62"/>
                  </a:lnTo>
                  <a:lnTo>
                    <a:pt x="41" y="87"/>
                  </a:lnTo>
                  <a:lnTo>
                    <a:pt x="31" y="47"/>
                  </a:lnTo>
                  <a:lnTo>
                    <a:pt x="20" y="50"/>
                  </a:lnTo>
                  <a:lnTo>
                    <a:pt x="31" y="49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5" y="15"/>
                  </a:lnTo>
                  <a:lnTo>
                    <a:pt x="13" y="18"/>
                  </a:lnTo>
                  <a:lnTo>
                    <a:pt x="25" y="16"/>
                  </a:lnTo>
                  <a:lnTo>
                    <a:pt x="22" y="0"/>
                  </a:lnTo>
                  <a:close/>
                  <a:moveTo>
                    <a:pt x="67" y="222"/>
                  </a:moveTo>
                  <a:lnTo>
                    <a:pt x="46" y="228"/>
                  </a:lnTo>
                  <a:lnTo>
                    <a:pt x="48" y="234"/>
                  </a:lnTo>
                  <a:lnTo>
                    <a:pt x="52" y="248"/>
                  </a:lnTo>
                  <a:lnTo>
                    <a:pt x="62" y="244"/>
                  </a:lnTo>
                  <a:lnTo>
                    <a:pt x="51" y="247"/>
                  </a:lnTo>
                  <a:lnTo>
                    <a:pt x="52" y="254"/>
                  </a:lnTo>
                  <a:lnTo>
                    <a:pt x="74" y="250"/>
                  </a:lnTo>
                  <a:lnTo>
                    <a:pt x="73" y="243"/>
                  </a:lnTo>
                  <a:lnTo>
                    <a:pt x="73" y="245"/>
                  </a:lnTo>
                  <a:lnTo>
                    <a:pt x="73" y="242"/>
                  </a:lnTo>
                  <a:lnTo>
                    <a:pt x="69" y="228"/>
                  </a:lnTo>
                  <a:lnTo>
                    <a:pt x="67" y="222"/>
                  </a:lnTo>
                  <a:close/>
                  <a:moveTo>
                    <a:pt x="87" y="305"/>
                  </a:moveTo>
                  <a:lnTo>
                    <a:pt x="64" y="310"/>
                  </a:lnTo>
                  <a:lnTo>
                    <a:pt x="69" y="331"/>
                  </a:lnTo>
                  <a:lnTo>
                    <a:pt x="72" y="344"/>
                  </a:lnTo>
                  <a:lnTo>
                    <a:pt x="71" y="337"/>
                  </a:lnTo>
                  <a:lnTo>
                    <a:pt x="73" y="345"/>
                  </a:lnTo>
                  <a:lnTo>
                    <a:pt x="77" y="359"/>
                  </a:lnTo>
                  <a:lnTo>
                    <a:pt x="87" y="355"/>
                  </a:lnTo>
                  <a:lnTo>
                    <a:pt x="76" y="357"/>
                  </a:lnTo>
                  <a:lnTo>
                    <a:pt x="78" y="371"/>
                  </a:lnTo>
                  <a:lnTo>
                    <a:pt x="78" y="367"/>
                  </a:lnTo>
                  <a:lnTo>
                    <a:pt x="79" y="372"/>
                  </a:lnTo>
                  <a:lnTo>
                    <a:pt x="87" y="399"/>
                  </a:lnTo>
                  <a:lnTo>
                    <a:pt x="97" y="395"/>
                  </a:lnTo>
                  <a:lnTo>
                    <a:pt x="86" y="397"/>
                  </a:lnTo>
                  <a:lnTo>
                    <a:pt x="88" y="410"/>
                  </a:lnTo>
                  <a:lnTo>
                    <a:pt x="87" y="403"/>
                  </a:lnTo>
                  <a:lnTo>
                    <a:pt x="89" y="411"/>
                  </a:lnTo>
                  <a:lnTo>
                    <a:pt x="93" y="425"/>
                  </a:lnTo>
                  <a:lnTo>
                    <a:pt x="103" y="421"/>
                  </a:lnTo>
                  <a:lnTo>
                    <a:pt x="92" y="423"/>
                  </a:lnTo>
                  <a:lnTo>
                    <a:pt x="94" y="436"/>
                  </a:lnTo>
                  <a:lnTo>
                    <a:pt x="93" y="432"/>
                  </a:lnTo>
                  <a:lnTo>
                    <a:pt x="96" y="437"/>
                  </a:lnTo>
                  <a:lnTo>
                    <a:pt x="99" y="450"/>
                  </a:lnTo>
                  <a:lnTo>
                    <a:pt x="103" y="463"/>
                  </a:lnTo>
                  <a:lnTo>
                    <a:pt x="113" y="460"/>
                  </a:lnTo>
                  <a:lnTo>
                    <a:pt x="102" y="462"/>
                  </a:lnTo>
                  <a:lnTo>
                    <a:pt x="104" y="474"/>
                  </a:lnTo>
                  <a:lnTo>
                    <a:pt x="103" y="471"/>
                  </a:lnTo>
                  <a:lnTo>
                    <a:pt x="106" y="476"/>
                  </a:lnTo>
                  <a:lnTo>
                    <a:pt x="106" y="477"/>
                  </a:lnTo>
                  <a:lnTo>
                    <a:pt x="127" y="471"/>
                  </a:lnTo>
                  <a:lnTo>
                    <a:pt x="127" y="469"/>
                  </a:lnTo>
                  <a:lnTo>
                    <a:pt x="115" y="472"/>
                  </a:lnTo>
                  <a:lnTo>
                    <a:pt x="127" y="469"/>
                  </a:lnTo>
                  <a:lnTo>
                    <a:pt x="124" y="457"/>
                  </a:lnTo>
                  <a:lnTo>
                    <a:pt x="125" y="463"/>
                  </a:lnTo>
                  <a:lnTo>
                    <a:pt x="124" y="457"/>
                  </a:lnTo>
                  <a:lnTo>
                    <a:pt x="120" y="443"/>
                  </a:lnTo>
                  <a:lnTo>
                    <a:pt x="117" y="431"/>
                  </a:lnTo>
                  <a:lnTo>
                    <a:pt x="106" y="433"/>
                  </a:lnTo>
                  <a:lnTo>
                    <a:pt x="117" y="431"/>
                  </a:lnTo>
                  <a:lnTo>
                    <a:pt x="114" y="418"/>
                  </a:lnTo>
                  <a:lnTo>
                    <a:pt x="115" y="425"/>
                  </a:lnTo>
                  <a:lnTo>
                    <a:pt x="114" y="418"/>
                  </a:lnTo>
                  <a:lnTo>
                    <a:pt x="110" y="405"/>
                  </a:lnTo>
                  <a:lnTo>
                    <a:pt x="99" y="407"/>
                  </a:lnTo>
                  <a:lnTo>
                    <a:pt x="110" y="405"/>
                  </a:lnTo>
                  <a:lnTo>
                    <a:pt x="108" y="392"/>
                  </a:lnTo>
                  <a:lnTo>
                    <a:pt x="109" y="397"/>
                  </a:lnTo>
                  <a:lnTo>
                    <a:pt x="108" y="392"/>
                  </a:lnTo>
                  <a:lnTo>
                    <a:pt x="101" y="366"/>
                  </a:lnTo>
                  <a:lnTo>
                    <a:pt x="89" y="369"/>
                  </a:lnTo>
                  <a:lnTo>
                    <a:pt x="101" y="367"/>
                  </a:lnTo>
                  <a:lnTo>
                    <a:pt x="98" y="354"/>
                  </a:lnTo>
                  <a:lnTo>
                    <a:pt x="98" y="356"/>
                  </a:lnTo>
                  <a:lnTo>
                    <a:pt x="98" y="352"/>
                  </a:lnTo>
                  <a:lnTo>
                    <a:pt x="94" y="339"/>
                  </a:lnTo>
                  <a:lnTo>
                    <a:pt x="83" y="341"/>
                  </a:lnTo>
                  <a:lnTo>
                    <a:pt x="94" y="339"/>
                  </a:lnTo>
                  <a:lnTo>
                    <a:pt x="92" y="326"/>
                  </a:lnTo>
                  <a:lnTo>
                    <a:pt x="87" y="305"/>
                  </a:lnTo>
                  <a:close/>
                  <a:moveTo>
                    <a:pt x="142" y="525"/>
                  </a:moveTo>
                  <a:lnTo>
                    <a:pt x="120" y="533"/>
                  </a:lnTo>
                  <a:lnTo>
                    <a:pt x="125" y="548"/>
                  </a:lnTo>
                  <a:lnTo>
                    <a:pt x="135" y="544"/>
                  </a:lnTo>
                  <a:lnTo>
                    <a:pt x="124" y="547"/>
                  </a:lnTo>
                  <a:lnTo>
                    <a:pt x="127" y="559"/>
                  </a:lnTo>
                  <a:lnTo>
                    <a:pt x="125" y="555"/>
                  </a:lnTo>
                  <a:lnTo>
                    <a:pt x="128" y="560"/>
                  </a:lnTo>
                  <a:lnTo>
                    <a:pt x="149" y="554"/>
                  </a:lnTo>
                  <a:lnTo>
                    <a:pt x="138" y="557"/>
                  </a:lnTo>
                  <a:lnTo>
                    <a:pt x="149" y="554"/>
                  </a:lnTo>
                  <a:lnTo>
                    <a:pt x="147" y="542"/>
                  </a:lnTo>
                  <a:lnTo>
                    <a:pt x="147" y="544"/>
                  </a:lnTo>
                  <a:lnTo>
                    <a:pt x="147" y="540"/>
                  </a:lnTo>
                  <a:lnTo>
                    <a:pt x="142" y="525"/>
                  </a:lnTo>
                  <a:close/>
                  <a:moveTo>
                    <a:pt x="164" y="609"/>
                  </a:moveTo>
                  <a:lnTo>
                    <a:pt x="143" y="616"/>
                  </a:lnTo>
                  <a:lnTo>
                    <a:pt x="144" y="619"/>
                  </a:lnTo>
                  <a:lnTo>
                    <a:pt x="148" y="630"/>
                  </a:lnTo>
                  <a:lnTo>
                    <a:pt x="158" y="626"/>
                  </a:lnTo>
                  <a:lnTo>
                    <a:pt x="147" y="629"/>
                  </a:lnTo>
                  <a:lnTo>
                    <a:pt x="149" y="640"/>
                  </a:lnTo>
                  <a:lnTo>
                    <a:pt x="149" y="639"/>
                  </a:lnTo>
                  <a:lnTo>
                    <a:pt x="150" y="641"/>
                  </a:lnTo>
                  <a:lnTo>
                    <a:pt x="154" y="652"/>
                  </a:lnTo>
                  <a:lnTo>
                    <a:pt x="164" y="649"/>
                  </a:lnTo>
                  <a:lnTo>
                    <a:pt x="153" y="651"/>
                  </a:lnTo>
                  <a:lnTo>
                    <a:pt x="155" y="662"/>
                  </a:lnTo>
                  <a:lnTo>
                    <a:pt x="155" y="661"/>
                  </a:lnTo>
                  <a:lnTo>
                    <a:pt x="157" y="664"/>
                  </a:lnTo>
                  <a:lnTo>
                    <a:pt x="160" y="675"/>
                  </a:lnTo>
                  <a:lnTo>
                    <a:pt x="170" y="671"/>
                  </a:lnTo>
                  <a:lnTo>
                    <a:pt x="160" y="675"/>
                  </a:lnTo>
                  <a:lnTo>
                    <a:pt x="163" y="685"/>
                  </a:lnTo>
                  <a:lnTo>
                    <a:pt x="163" y="687"/>
                  </a:lnTo>
                  <a:lnTo>
                    <a:pt x="163" y="685"/>
                  </a:lnTo>
                  <a:lnTo>
                    <a:pt x="167" y="696"/>
                  </a:lnTo>
                  <a:lnTo>
                    <a:pt x="176" y="692"/>
                  </a:lnTo>
                  <a:lnTo>
                    <a:pt x="165" y="695"/>
                  </a:lnTo>
                  <a:lnTo>
                    <a:pt x="168" y="706"/>
                  </a:lnTo>
                  <a:lnTo>
                    <a:pt x="169" y="709"/>
                  </a:lnTo>
                  <a:lnTo>
                    <a:pt x="173" y="718"/>
                  </a:lnTo>
                  <a:lnTo>
                    <a:pt x="183" y="713"/>
                  </a:lnTo>
                  <a:lnTo>
                    <a:pt x="171" y="716"/>
                  </a:lnTo>
                  <a:lnTo>
                    <a:pt x="174" y="727"/>
                  </a:lnTo>
                  <a:lnTo>
                    <a:pt x="175" y="730"/>
                  </a:lnTo>
                  <a:lnTo>
                    <a:pt x="179" y="740"/>
                  </a:lnTo>
                  <a:lnTo>
                    <a:pt x="189" y="735"/>
                  </a:lnTo>
                  <a:lnTo>
                    <a:pt x="178" y="737"/>
                  </a:lnTo>
                  <a:lnTo>
                    <a:pt x="180" y="748"/>
                  </a:lnTo>
                  <a:lnTo>
                    <a:pt x="181" y="751"/>
                  </a:lnTo>
                  <a:lnTo>
                    <a:pt x="189" y="771"/>
                  </a:lnTo>
                  <a:lnTo>
                    <a:pt x="199" y="766"/>
                  </a:lnTo>
                  <a:lnTo>
                    <a:pt x="189" y="770"/>
                  </a:lnTo>
                  <a:lnTo>
                    <a:pt x="191" y="779"/>
                  </a:lnTo>
                  <a:lnTo>
                    <a:pt x="213" y="773"/>
                  </a:lnTo>
                  <a:lnTo>
                    <a:pt x="210" y="763"/>
                  </a:lnTo>
                  <a:lnTo>
                    <a:pt x="208" y="757"/>
                  </a:lnTo>
                  <a:lnTo>
                    <a:pt x="210" y="762"/>
                  </a:lnTo>
                  <a:lnTo>
                    <a:pt x="203" y="742"/>
                  </a:lnTo>
                  <a:lnTo>
                    <a:pt x="191" y="746"/>
                  </a:lnTo>
                  <a:lnTo>
                    <a:pt x="203" y="743"/>
                  </a:lnTo>
                  <a:lnTo>
                    <a:pt x="200" y="732"/>
                  </a:lnTo>
                  <a:lnTo>
                    <a:pt x="200" y="731"/>
                  </a:lnTo>
                  <a:lnTo>
                    <a:pt x="196" y="721"/>
                  </a:lnTo>
                  <a:lnTo>
                    <a:pt x="185" y="725"/>
                  </a:lnTo>
                  <a:lnTo>
                    <a:pt x="196" y="722"/>
                  </a:lnTo>
                  <a:lnTo>
                    <a:pt x="194" y="711"/>
                  </a:lnTo>
                  <a:lnTo>
                    <a:pt x="194" y="710"/>
                  </a:lnTo>
                  <a:lnTo>
                    <a:pt x="190" y="700"/>
                  </a:lnTo>
                  <a:lnTo>
                    <a:pt x="179" y="704"/>
                  </a:lnTo>
                  <a:lnTo>
                    <a:pt x="190" y="701"/>
                  </a:lnTo>
                  <a:lnTo>
                    <a:pt x="188" y="690"/>
                  </a:lnTo>
                  <a:lnTo>
                    <a:pt x="188" y="692"/>
                  </a:lnTo>
                  <a:lnTo>
                    <a:pt x="188" y="689"/>
                  </a:lnTo>
                  <a:lnTo>
                    <a:pt x="184" y="677"/>
                  </a:lnTo>
                  <a:lnTo>
                    <a:pt x="173" y="681"/>
                  </a:lnTo>
                  <a:lnTo>
                    <a:pt x="184" y="679"/>
                  </a:lnTo>
                  <a:lnTo>
                    <a:pt x="181" y="669"/>
                  </a:lnTo>
                  <a:lnTo>
                    <a:pt x="180" y="666"/>
                  </a:lnTo>
                  <a:lnTo>
                    <a:pt x="181" y="667"/>
                  </a:lnTo>
                  <a:lnTo>
                    <a:pt x="178" y="656"/>
                  </a:lnTo>
                  <a:lnTo>
                    <a:pt x="167" y="660"/>
                  </a:lnTo>
                  <a:lnTo>
                    <a:pt x="178" y="657"/>
                  </a:lnTo>
                  <a:lnTo>
                    <a:pt x="175" y="646"/>
                  </a:lnTo>
                  <a:lnTo>
                    <a:pt x="175" y="649"/>
                  </a:lnTo>
                  <a:lnTo>
                    <a:pt x="175" y="645"/>
                  </a:lnTo>
                  <a:lnTo>
                    <a:pt x="171" y="634"/>
                  </a:lnTo>
                  <a:lnTo>
                    <a:pt x="160" y="638"/>
                  </a:lnTo>
                  <a:lnTo>
                    <a:pt x="171" y="635"/>
                  </a:lnTo>
                  <a:lnTo>
                    <a:pt x="169" y="624"/>
                  </a:lnTo>
                  <a:lnTo>
                    <a:pt x="169" y="626"/>
                  </a:lnTo>
                  <a:lnTo>
                    <a:pt x="169" y="623"/>
                  </a:lnTo>
                  <a:lnTo>
                    <a:pt x="165" y="611"/>
                  </a:lnTo>
                  <a:lnTo>
                    <a:pt x="164" y="609"/>
                  </a:lnTo>
                  <a:close/>
                  <a:moveTo>
                    <a:pt x="230" y="826"/>
                  </a:moveTo>
                  <a:lnTo>
                    <a:pt x="209" y="834"/>
                  </a:lnTo>
                  <a:lnTo>
                    <a:pt x="211" y="842"/>
                  </a:lnTo>
                  <a:lnTo>
                    <a:pt x="221" y="837"/>
                  </a:lnTo>
                  <a:lnTo>
                    <a:pt x="211" y="840"/>
                  </a:lnTo>
                  <a:lnTo>
                    <a:pt x="214" y="849"/>
                  </a:lnTo>
                  <a:lnTo>
                    <a:pt x="215" y="854"/>
                  </a:lnTo>
                  <a:lnTo>
                    <a:pt x="214" y="850"/>
                  </a:lnTo>
                  <a:lnTo>
                    <a:pt x="218" y="860"/>
                  </a:lnTo>
                  <a:lnTo>
                    <a:pt x="228" y="855"/>
                  </a:lnTo>
                  <a:lnTo>
                    <a:pt x="218" y="859"/>
                  </a:lnTo>
                  <a:lnTo>
                    <a:pt x="218" y="860"/>
                  </a:lnTo>
                  <a:lnTo>
                    <a:pt x="239" y="854"/>
                  </a:lnTo>
                  <a:lnTo>
                    <a:pt x="239" y="853"/>
                  </a:lnTo>
                  <a:lnTo>
                    <a:pt x="237" y="849"/>
                  </a:lnTo>
                  <a:lnTo>
                    <a:pt x="239" y="852"/>
                  </a:lnTo>
                  <a:lnTo>
                    <a:pt x="235" y="842"/>
                  </a:lnTo>
                  <a:lnTo>
                    <a:pt x="224" y="845"/>
                  </a:lnTo>
                  <a:lnTo>
                    <a:pt x="235" y="843"/>
                  </a:lnTo>
                  <a:lnTo>
                    <a:pt x="233" y="834"/>
                  </a:lnTo>
                  <a:lnTo>
                    <a:pt x="230" y="828"/>
                  </a:lnTo>
                  <a:lnTo>
                    <a:pt x="233" y="833"/>
                  </a:lnTo>
                  <a:lnTo>
                    <a:pt x="230" y="826"/>
                  </a:lnTo>
                  <a:close/>
                  <a:moveTo>
                    <a:pt x="256" y="908"/>
                  </a:moveTo>
                  <a:lnTo>
                    <a:pt x="235" y="914"/>
                  </a:lnTo>
                  <a:lnTo>
                    <a:pt x="236" y="915"/>
                  </a:lnTo>
                  <a:lnTo>
                    <a:pt x="237" y="920"/>
                  </a:lnTo>
                  <a:lnTo>
                    <a:pt x="236" y="916"/>
                  </a:lnTo>
                  <a:lnTo>
                    <a:pt x="240" y="926"/>
                  </a:lnTo>
                  <a:lnTo>
                    <a:pt x="244" y="935"/>
                  </a:lnTo>
                  <a:lnTo>
                    <a:pt x="254" y="930"/>
                  </a:lnTo>
                  <a:lnTo>
                    <a:pt x="244" y="934"/>
                  </a:lnTo>
                  <a:lnTo>
                    <a:pt x="246" y="943"/>
                  </a:lnTo>
                  <a:lnTo>
                    <a:pt x="246" y="946"/>
                  </a:lnTo>
                  <a:lnTo>
                    <a:pt x="246" y="944"/>
                  </a:lnTo>
                  <a:lnTo>
                    <a:pt x="250" y="953"/>
                  </a:lnTo>
                  <a:lnTo>
                    <a:pt x="260" y="948"/>
                  </a:lnTo>
                  <a:lnTo>
                    <a:pt x="250" y="951"/>
                  </a:lnTo>
                  <a:lnTo>
                    <a:pt x="252" y="960"/>
                  </a:lnTo>
                  <a:lnTo>
                    <a:pt x="254" y="965"/>
                  </a:lnTo>
                  <a:lnTo>
                    <a:pt x="252" y="961"/>
                  </a:lnTo>
                  <a:lnTo>
                    <a:pt x="256" y="971"/>
                  </a:lnTo>
                  <a:lnTo>
                    <a:pt x="266" y="966"/>
                  </a:lnTo>
                  <a:lnTo>
                    <a:pt x="256" y="970"/>
                  </a:lnTo>
                  <a:lnTo>
                    <a:pt x="259" y="977"/>
                  </a:lnTo>
                  <a:lnTo>
                    <a:pt x="259" y="980"/>
                  </a:lnTo>
                  <a:lnTo>
                    <a:pt x="259" y="979"/>
                  </a:lnTo>
                  <a:lnTo>
                    <a:pt x="262" y="987"/>
                  </a:lnTo>
                  <a:lnTo>
                    <a:pt x="272" y="982"/>
                  </a:lnTo>
                  <a:lnTo>
                    <a:pt x="262" y="986"/>
                  </a:lnTo>
                  <a:lnTo>
                    <a:pt x="265" y="996"/>
                  </a:lnTo>
                  <a:lnTo>
                    <a:pt x="265" y="997"/>
                  </a:lnTo>
                  <a:lnTo>
                    <a:pt x="269" y="1005"/>
                  </a:lnTo>
                  <a:lnTo>
                    <a:pt x="279" y="1000"/>
                  </a:lnTo>
                  <a:lnTo>
                    <a:pt x="269" y="1004"/>
                  </a:lnTo>
                  <a:lnTo>
                    <a:pt x="271" y="1012"/>
                  </a:lnTo>
                  <a:lnTo>
                    <a:pt x="271" y="1016"/>
                  </a:lnTo>
                  <a:lnTo>
                    <a:pt x="271" y="1014"/>
                  </a:lnTo>
                  <a:lnTo>
                    <a:pt x="275" y="1022"/>
                  </a:lnTo>
                  <a:lnTo>
                    <a:pt x="285" y="1017"/>
                  </a:lnTo>
                  <a:lnTo>
                    <a:pt x="275" y="1021"/>
                  </a:lnTo>
                  <a:lnTo>
                    <a:pt x="277" y="1030"/>
                  </a:lnTo>
                  <a:lnTo>
                    <a:pt x="277" y="1031"/>
                  </a:lnTo>
                  <a:lnTo>
                    <a:pt x="281" y="1038"/>
                  </a:lnTo>
                  <a:lnTo>
                    <a:pt x="291" y="1033"/>
                  </a:lnTo>
                  <a:lnTo>
                    <a:pt x="281" y="1038"/>
                  </a:lnTo>
                  <a:lnTo>
                    <a:pt x="285" y="1047"/>
                  </a:lnTo>
                  <a:lnTo>
                    <a:pt x="295" y="1042"/>
                  </a:lnTo>
                  <a:lnTo>
                    <a:pt x="285" y="1046"/>
                  </a:lnTo>
                  <a:lnTo>
                    <a:pt x="287" y="1053"/>
                  </a:lnTo>
                  <a:lnTo>
                    <a:pt x="287" y="1056"/>
                  </a:lnTo>
                  <a:lnTo>
                    <a:pt x="287" y="1055"/>
                  </a:lnTo>
                  <a:lnTo>
                    <a:pt x="291" y="1063"/>
                  </a:lnTo>
                  <a:lnTo>
                    <a:pt x="301" y="1058"/>
                  </a:lnTo>
                  <a:lnTo>
                    <a:pt x="291" y="1062"/>
                  </a:lnTo>
                  <a:lnTo>
                    <a:pt x="294" y="1070"/>
                  </a:lnTo>
                  <a:lnTo>
                    <a:pt x="294" y="1072"/>
                  </a:lnTo>
                  <a:lnTo>
                    <a:pt x="294" y="1071"/>
                  </a:lnTo>
                  <a:lnTo>
                    <a:pt x="295" y="1076"/>
                  </a:lnTo>
                  <a:lnTo>
                    <a:pt x="316" y="1067"/>
                  </a:lnTo>
                  <a:lnTo>
                    <a:pt x="315" y="1062"/>
                  </a:lnTo>
                  <a:lnTo>
                    <a:pt x="303" y="1066"/>
                  </a:lnTo>
                  <a:lnTo>
                    <a:pt x="315" y="1062"/>
                  </a:lnTo>
                  <a:lnTo>
                    <a:pt x="312" y="1055"/>
                  </a:lnTo>
                  <a:lnTo>
                    <a:pt x="311" y="1052"/>
                  </a:lnTo>
                  <a:lnTo>
                    <a:pt x="312" y="1055"/>
                  </a:lnTo>
                  <a:lnTo>
                    <a:pt x="308" y="1046"/>
                  </a:lnTo>
                  <a:lnTo>
                    <a:pt x="297" y="1050"/>
                  </a:lnTo>
                  <a:lnTo>
                    <a:pt x="308" y="1046"/>
                  </a:lnTo>
                  <a:lnTo>
                    <a:pt x="306" y="1038"/>
                  </a:lnTo>
                  <a:lnTo>
                    <a:pt x="305" y="1036"/>
                  </a:lnTo>
                  <a:lnTo>
                    <a:pt x="306" y="1038"/>
                  </a:lnTo>
                  <a:lnTo>
                    <a:pt x="302" y="1030"/>
                  </a:lnTo>
                  <a:lnTo>
                    <a:pt x="303" y="1033"/>
                  </a:lnTo>
                  <a:lnTo>
                    <a:pt x="297" y="1021"/>
                  </a:lnTo>
                  <a:lnTo>
                    <a:pt x="287" y="1026"/>
                  </a:lnTo>
                  <a:lnTo>
                    <a:pt x="299" y="1024"/>
                  </a:lnTo>
                  <a:lnTo>
                    <a:pt x="296" y="1015"/>
                  </a:lnTo>
                  <a:lnTo>
                    <a:pt x="295" y="1011"/>
                  </a:lnTo>
                  <a:lnTo>
                    <a:pt x="296" y="1014"/>
                  </a:lnTo>
                  <a:lnTo>
                    <a:pt x="292" y="1005"/>
                  </a:lnTo>
                  <a:lnTo>
                    <a:pt x="281" y="1009"/>
                  </a:lnTo>
                  <a:lnTo>
                    <a:pt x="292" y="1006"/>
                  </a:lnTo>
                  <a:lnTo>
                    <a:pt x="290" y="997"/>
                  </a:lnTo>
                  <a:lnTo>
                    <a:pt x="285" y="987"/>
                  </a:lnTo>
                  <a:lnTo>
                    <a:pt x="275" y="992"/>
                  </a:lnTo>
                  <a:lnTo>
                    <a:pt x="286" y="990"/>
                  </a:lnTo>
                  <a:lnTo>
                    <a:pt x="284" y="980"/>
                  </a:lnTo>
                  <a:lnTo>
                    <a:pt x="282" y="976"/>
                  </a:lnTo>
                  <a:lnTo>
                    <a:pt x="284" y="979"/>
                  </a:lnTo>
                  <a:lnTo>
                    <a:pt x="280" y="970"/>
                  </a:lnTo>
                  <a:lnTo>
                    <a:pt x="269" y="974"/>
                  </a:lnTo>
                  <a:lnTo>
                    <a:pt x="280" y="970"/>
                  </a:lnTo>
                  <a:lnTo>
                    <a:pt x="277" y="962"/>
                  </a:lnTo>
                  <a:lnTo>
                    <a:pt x="275" y="958"/>
                  </a:lnTo>
                  <a:lnTo>
                    <a:pt x="277" y="962"/>
                  </a:lnTo>
                  <a:lnTo>
                    <a:pt x="274" y="953"/>
                  </a:lnTo>
                  <a:lnTo>
                    <a:pt x="262" y="956"/>
                  </a:lnTo>
                  <a:lnTo>
                    <a:pt x="274" y="954"/>
                  </a:lnTo>
                  <a:lnTo>
                    <a:pt x="271" y="945"/>
                  </a:lnTo>
                  <a:lnTo>
                    <a:pt x="270" y="941"/>
                  </a:lnTo>
                  <a:lnTo>
                    <a:pt x="271" y="944"/>
                  </a:lnTo>
                  <a:lnTo>
                    <a:pt x="267" y="935"/>
                  </a:lnTo>
                  <a:lnTo>
                    <a:pt x="256" y="939"/>
                  </a:lnTo>
                  <a:lnTo>
                    <a:pt x="267" y="936"/>
                  </a:lnTo>
                  <a:lnTo>
                    <a:pt x="265" y="928"/>
                  </a:lnTo>
                  <a:lnTo>
                    <a:pt x="264" y="924"/>
                  </a:lnTo>
                  <a:lnTo>
                    <a:pt x="265" y="926"/>
                  </a:lnTo>
                  <a:lnTo>
                    <a:pt x="261" y="918"/>
                  </a:lnTo>
                  <a:lnTo>
                    <a:pt x="257" y="908"/>
                  </a:lnTo>
                  <a:lnTo>
                    <a:pt x="246" y="911"/>
                  </a:lnTo>
                  <a:lnTo>
                    <a:pt x="257" y="909"/>
                  </a:lnTo>
                  <a:lnTo>
                    <a:pt x="256" y="908"/>
                  </a:lnTo>
                  <a:close/>
                  <a:moveTo>
                    <a:pt x="338" y="1119"/>
                  </a:moveTo>
                  <a:lnTo>
                    <a:pt x="317" y="1128"/>
                  </a:lnTo>
                  <a:lnTo>
                    <a:pt x="320" y="1134"/>
                  </a:lnTo>
                  <a:lnTo>
                    <a:pt x="330" y="1129"/>
                  </a:lnTo>
                  <a:lnTo>
                    <a:pt x="320" y="1133"/>
                  </a:lnTo>
                  <a:lnTo>
                    <a:pt x="322" y="1141"/>
                  </a:lnTo>
                  <a:lnTo>
                    <a:pt x="322" y="1142"/>
                  </a:lnTo>
                  <a:lnTo>
                    <a:pt x="326" y="1149"/>
                  </a:lnTo>
                  <a:lnTo>
                    <a:pt x="336" y="1144"/>
                  </a:lnTo>
                  <a:lnTo>
                    <a:pt x="326" y="1148"/>
                  </a:lnTo>
                  <a:lnTo>
                    <a:pt x="327" y="1154"/>
                  </a:lnTo>
                  <a:lnTo>
                    <a:pt x="348" y="1147"/>
                  </a:lnTo>
                  <a:lnTo>
                    <a:pt x="347" y="1141"/>
                  </a:lnTo>
                  <a:lnTo>
                    <a:pt x="346" y="1139"/>
                  </a:lnTo>
                  <a:lnTo>
                    <a:pt x="342" y="1132"/>
                  </a:lnTo>
                  <a:lnTo>
                    <a:pt x="332" y="1137"/>
                  </a:lnTo>
                  <a:lnTo>
                    <a:pt x="343" y="1133"/>
                  </a:lnTo>
                  <a:lnTo>
                    <a:pt x="341" y="1126"/>
                  </a:lnTo>
                  <a:lnTo>
                    <a:pt x="340" y="1123"/>
                  </a:lnTo>
                  <a:lnTo>
                    <a:pt x="341" y="1126"/>
                  </a:lnTo>
                  <a:lnTo>
                    <a:pt x="338" y="1119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2718"/>
            <p:cNvSpPr>
              <a:spLocks noEditPoints="1"/>
            </p:cNvSpPr>
            <p:nvPr/>
          </p:nvSpPr>
          <p:spPr bwMode="auto">
            <a:xfrm>
              <a:off x="1819" y="2220"/>
              <a:ext cx="351" cy="553"/>
            </a:xfrm>
            <a:custGeom>
              <a:avLst/>
              <a:gdLst>
                <a:gd name="T0" fmla="*/ 4 w 351"/>
                <a:gd name="T1" fmla="*/ 16 h 553"/>
                <a:gd name="T2" fmla="*/ 10 w 351"/>
                <a:gd name="T3" fmla="*/ 31 h 553"/>
                <a:gd name="T4" fmla="*/ 16 w 351"/>
                <a:gd name="T5" fmla="*/ 46 h 553"/>
                <a:gd name="T6" fmla="*/ 23 w 351"/>
                <a:gd name="T7" fmla="*/ 62 h 553"/>
                <a:gd name="T8" fmla="*/ 30 w 351"/>
                <a:gd name="T9" fmla="*/ 78 h 553"/>
                <a:gd name="T10" fmla="*/ 39 w 351"/>
                <a:gd name="T11" fmla="*/ 96 h 553"/>
                <a:gd name="T12" fmla="*/ 49 w 351"/>
                <a:gd name="T13" fmla="*/ 116 h 553"/>
                <a:gd name="T14" fmla="*/ 55 w 351"/>
                <a:gd name="T15" fmla="*/ 129 h 553"/>
                <a:gd name="T16" fmla="*/ 61 w 351"/>
                <a:gd name="T17" fmla="*/ 142 h 553"/>
                <a:gd name="T18" fmla="*/ 64 w 351"/>
                <a:gd name="T19" fmla="*/ 147 h 553"/>
                <a:gd name="T20" fmla="*/ 85 w 351"/>
                <a:gd name="T21" fmla="*/ 138 h 553"/>
                <a:gd name="T22" fmla="*/ 79 w 351"/>
                <a:gd name="T23" fmla="*/ 126 h 553"/>
                <a:gd name="T24" fmla="*/ 72 w 351"/>
                <a:gd name="T25" fmla="*/ 113 h 553"/>
                <a:gd name="T26" fmla="*/ 62 w 351"/>
                <a:gd name="T27" fmla="*/ 93 h 553"/>
                <a:gd name="T28" fmla="*/ 56 w 351"/>
                <a:gd name="T29" fmla="*/ 78 h 553"/>
                <a:gd name="T30" fmla="*/ 46 w 351"/>
                <a:gd name="T31" fmla="*/ 57 h 553"/>
                <a:gd name="T32" fmla="*/ 40 w 351"/>
                <a:gd name="T33" fmla="*/ 44 h 553"/>
                <a:gd name="T34" fmla="*/ 23 w 351"/>
                <a:gd name="T35" fmla="*/ 35 h 553"/>
                <a:gd name="T36" fmla="*/ 16 w 351"/>
                <a:gd name="T37" fmla="*/ 20 h 553"/>
                <a:gd name="T38" fmla="*/ 118 w 351"/>
                <a:gd name="T39" fmla="*/ 205 h 553"/>
                <a:gd name="T40" fmla="*/ 112 w 351"/>
                <a:gd name="T41" fmla="*/ 215 h 553"/>
                <a:gd name="T42" fmla="*/ 108 w 351"/>
                <a:gd name="T43" fmla="*/ 232 h 553"/>
                <a:gd name="T44" fmla="*/ 112 w 351"/>
                <a:gd name="T45" fmla="*/ 238 h 553"/>
                <a:gd name="T46" fmla="*/ 132 w 351"/>
                <a:gd name="T47" fmla="*/ 228 h 553"/>
                <a:gd name="T48" fmla="*/ 125 w 351"/>
                <a:gd name="T49" fmla="*/ 213 h 553"/>
                <a:gd name="T50" fmla="*/ 117 w 351"/>
                <a:gd name="T51" fmla="*/ 204 h 553"/>
                <a:gd name="T52" fmla="*/ 143 w 351"/>
                <a:gd name="T53" fmla="*/ 291 h 553"/>
                <a:gd name="T54" fmla="*/ 150 w 351"/>
                <a:gd name="T55" fmla="*/ 301 h 553"/>
                <a:gd name="T56" fmla="*/ 153 w 351"/>
                <a:gd name="T57" fmla="*/ 309 h 553"/>
                <a:gd name="T58" fmla="*/ 161 w 351"/>
                <a:gd name="T59" fmla="*/ 321 h 553"/>
                <a:gd name="T60" fmla="*/ 166 w 351"/>
                <a:gd name="T61" fmla="*/ 330 h 553"/>
                <a:gd name="T62" fmla="*/ 172 w 351"/>
                <a:gd name="T63" fmla="*/ 339 h 553"/>
                <a:gd name="T64" fmla="*/ 176 w 351"/>
                <a:gd name="T65" fmla="*/ 344 h 553"/>
                <a:gd name="T66" fmla="*/ 196 w 351"/>
                <a:gd name="T67" fmla="*/ 354 h 553"/>
                <a:gd name="T68" fmla="*/ 193 w 351"/>
                <a:gd name="T69" fmla="*/ 371 h 553"/>
                <a:gd name="T70" fmla="*/ 196 w 351"/>
                <a:gd name="T71" fmla="*/ 376 h 553"/>
                <a:gd name="T72" fmla="*/ 201 w 351"/>
                <a:gd name="T73" fmla="*/ 382 h 553"/>
                <a:gd name="T74" fmla="*/ 208 w 351"/>
                <a:gd name="T75" fmla="*/ 395 h 553"/>
                <a:gd name="T76" fmla="*/ 223 w 351"/>
                <a:gd name="T77" fmla="*/ 413 h 553"/>
                <a:gd name="T78" fmla="*/ 224 w 351"/>
                <a:gd name="T79" fmla="*/ 417 h 553"/>
                <a:gd name="T80" fmla="*/ 240 w 351"/>
                <a:gd name="T81" fmla="*/ 418 h 553"/>
                <a:gd name="T82" fmla="*/ 252 w 351"/>
                <a:gd name="T83" fmla="*/ 416 h 553"/>
                <a:gd name="T84" fmla="*/ 237 w 351"/>
                <a:gd name="T85" fmla="*/ 415 h 553"/>
                <a:gd name="T86" fmla="*/ 239 w 351"/>
                <a:gd name="T87" fmla="*/ 397 h 553"/>
                <a:gd name="T88" fmla="*/ 225 w 351"/>
                <a:gd name="T89" fmla="*/ 380 h 553"/>
                <a:gd name="T90" fmla="*/ 219 w 351"/>
                <a:gd name="T91" fmla="*/ 371 h 553"/>
                <a:gd name="T92" fmla="*/ 217 w 351"/>
                <a:gd name="T93" fmla="*/ 367 h 553"/>
                <a:gd name="T94" fmla="*/ 211 w 351"/>
                <a:gd name="T95" fmla="*/ 357 h 553"/>
                <a:gd name="T96" fmla="*/ 204 w 351"/>
                <a:gd name="T97" fmla="*/ 347 h 553"/>
                <a:gd name="T98" fmla="*/ 194 w 351"/>
                <a:gd name="T99" fmla="*/ 332 h 553"/>
                <a:gd name="T100" fmla="*/ 188 w 351"/>
                <a:gd name="T101" fmla="*/ 322 h 553"/>
                <a:gd name="T102" fmla="*/ 182 w 351"/>
                <a:gd name="T103" fmla="*/ 312 h 553"/>
                <a:gd name="T104" fmla="*/ 163 w 351"/>
                <a:gd name="T105" fmla="*/ 304 h 553"/>
                <a:gd name="T106" fmla="*/ 167 w 351"/>
                <a:gd name="T107" fmla="*/ 288 h 553"/>
                <a:gd name="T108" fmla="*/ 161 w 351"/>
                <a:gd name="T109" fmla="*/ 278 h 553"/>
                <a:gd name="T110" fmla="*/ 273 w 351"/>
                <a:gd name="T111" fmla="*/ 479 h 553"/>
                <a:gd name="T112" fmla="*/ 283 w 351"/>
                <a:gd name="T113" fmla="*/ 491 h 553"/>
                <a:gd name="T114" fmla="*/ 288 w 351"/>
                <a:gd name="T115" fmla="*/ 497 h 553"/>
                <a:gd name="T116" fmla="*/ 303 w 351"/>
                <a:gd name="T117" fmla="*/ 481 h 553"/>
                <a:gd name="T118" fmla="*/ 284 w 351"/>
                <a:gd name="T119" fmla="*/ 477 h 553"/>
                <a:gd name="T120" fmla="*/ 344 w 351"/>
                <a:gd name="T121" fmla="*/ 529 h 553"/>
                <a:gd name="T122" fmla="*/ 344 w 351"/>
                <a:gd name="T123" fmla="*/ 5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" h="553">
                  <a:moveTo>
                    <a:pt x="20" y="0"/>
                  </a:moveTo>
                  <a:lnTo>
                    <a:pt x="0" y="10"/>
                  </a:lnTo>
                  <a:lnTo>
                    <a:pt x="4" y="17"/>
                  </a:lnTo>
                  <a:lnTo>
                    <a:pt x="14" y="12"/>
                  </a:lnTo>
                  <a:lnTo>
                    <a:pt x="4" y="16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10" y="32"/>
                  </a:lnTo>
                  <a:lnTo>
                    <a:pt x="20" y="27"/>
                  </a:lnTo>
                  <a:lnTo>
                    <a:pt x="10" y="31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6" y="47"/>
                  </a:lnTo>
                  <a:lnTo>
                    <a:pt x="26" y="41"/>
                  </a:lnTo>
                  <a:lnTo>
                    <a:pt x="16" y="46"/>
                  </a:lnTo>
                  <a:lnTo>
                    <a:pt x="20" y="54"/>
                  </a:lnTo>
                  <a:lnTo>
                    <a:pt x="30" y="49"/>
                  </a:lnTo>
                  <a:lnTo>
                    <a:pt x="20" y="52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6" y="68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29" y="73"/>
                  </a:lnTo>
                  <a:lnTo>
                    <a:pt x="30" y="78"/>
                  </a:lnTo>
                  <a:lnTo>
                    <a:pt x="29" y="75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5" y="90"/>
                  </a:lnTo>
                  <a:lnTo>
                    <a:pt x="39" y="96"/>
                  </a:lnTo>
                  <a:lnTo>
                    <a:pt x="49" y="90"/>
                  </a:lnTo>
                  <a:lnTo>
                    <a:pt x="39" y="93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9" y="116"/>
                  </a:lnTo>
                  <a:lnTo>
                    <a:pt x="59" y="110"/>
                  </a:lnTo>
                  <a:lnTo>
                    <a:pt x="49" y="113"/>
                  </a:lnTo>
                  <a:lnTo>
                    <a:pt x="51" y="121"/>
                  </a:lnTo>
                  <a:lnTo>
                    <a:pt x="51" y="123"/>
                  </a:lnTo>
                  <a:lnTo>
                    <a:pt x="55" y="129"/>
                  </a:lnTo>
                  <a:lnTo>
                    <a:pt x="65" y="123"/>
                  </a:lnTo>
                  <a:lnTo>
                    <a:pt x="55" y="128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61" y="142"/>
                  </a:lnTo>
                  <a:lnTo>
                    <a:pt x="71" y="136"/>
                  </a:lnTo>
                  <a:lnTo>
                    <a:pt x="61" y="141"/>
                  </a:lnTo>
                  <a:lnTo>
                    <a:pt x="64" y="147"/>
                  </a:lnTo>
                  <a:lnTo>
                    <a:pt x="62" y="143"/>
                  </a:lnTo>
                  <a:lnTo>
                    <a:pt x="64" y="147"/>
                  </a:lnTo>
                  <a:lnTo>
                    <a:pt x="72" y="164"/>
                  </a:lnTo>
                  <a:lnTo>
                    <a:pt x="92" y="154"/>
                  </a:lnTo>
                  <a:lnTo>
                    <a:pt x="84" y="137"/>
                  </a:lnTo>
                  <a:lnTo>
                    <a:pt x="74" y="142"/>
                  </a:lnTo>
                  <a:lnTo>
                    <a:pt x="85" y="138"/>
                  </a:lnTo>
                  <a:lnTo>
                    <a:pt x="82" y="132"/>
                  </a:lnTo>
                  <a:lnTo>
                    <a:pt x="81" y="131"/>
                  </a:lnTo>
                  <a:lnTo>
                    <a:pt x="77" y="124"/>
                  </a:lnTo>
                  <a:lnTo>
                    <a:pt x="67" y="129"/>
                  </a:lnTo>
                  <a:lnTo>
                    <a:pt x="79" y="126"/>
                  </a:lnTo>
                  <a:lnTo>
                    <a:pt x="76" y="120"/>
                  </a:lnTo>
                  <a:lnTo>
                    <a:pt x="75" y="118"/>
                  </a:lnTo>
                  <a:lnTo>
                    <a:pt x="71" y="112"/>
                  </a:lnTo>
                  <a:lnTo>
                    <a:pt x="61" y="117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9" y="105"/>
                  </a:lnTo>
                  <a:lnTo>
                    <a:pt x="61" y="92"/>
                  </a:lnTo>
                  <a:lnTo>
                    <a:pt x="51" y="97"/>
                  </a:lnTo>
                  <a:lnTo>
                    <a:pt x="62" y="93"/>
                  </a:lnTo>
                  <a:lnTo>
                    <a:pt x="60" y="86"/>
                  </a:lnTo>
                  <a:lnTo>
                    <a:pt x="59" y="85"/>
                  </a:lnTo>
                  <a:lnTo>
                    <a:pt x="55" y="78"/>
                  </a:lnTo>
                  <a:lnTo>
                    <a:pt x="45" y="83"/>
                  </a:lnTo>
                  <a:lnTo>
                    <a:pt x="56" y="78"/>
                  </a:lnTo>
                  <a:lnTo>
                    <a:pt x="50" y="65"/>
                  </a:lnTo>
                  <a:lnTo>
                    <a:pt x="39" y="70"/>
                  </a:lnTo>
                  <a:lnTo>
                    <a:pt x="50" y="66"/>
                  </a:lnTo>
                  <a:lnTo>
                    <a:pt x="47" y="59"/>
                  </a:lnTo>
                  <a:lnTo>
                    <a:pt x="46" y="57"/>
                  </a:lnTo>
                  <a:lnTo>
                    <a:pt x="42" y="51"/>
                  </a:lnTo>
                  <a:lnTo>
                    <a:pt x="32" y="56"/>
                  </a:lnTo>
                  <a:lnTo>
                    <a:pt x="44" y="52"/>
                  </a:lnTo>
                  <a:lnTo>
                    <a:pt x="41" y="45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5" y="32"/>
                  </a:lnTo>
                  <a:lnTo>
                    <a:pt x="36" y="36"/>
                  </a:lnTo>
                  <a:lnTo>
                    <a:pt x="32" y="30"/>
                  </a:lnTo>
                  <a:lnTo>
                    <a:pt x="23" y="35"/>
                  </a:lnTo>
                  <a:lnTo>
                    <a:pt x="34" y="31"/>
                  </a:lnTo>
                  <a:lnTo>
                    <a:pt x="31" y="24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16" y="20"/>
                  </a:lnTo>
                  <a:lnTo>
                    <a:pt x="28" y="16"/>
                  </a:lnTo>
                  <a:lnTo>
                    <a:pt x="25" y="9"/>
                  </a:lnTo>
                  <a:lnTo>
                    <a:pt x="24" y="7"/>
                  </a:lnTo>
                  <a:lnTo>
                    <a:pt x="20" y="0"/>
                  </a:lnTo>
                  <a:close/>
                  <a:moveTo>
                    <a:pt x="118" y="205"/>
                  </a:moveTo>
                  <a:lnTo>
                    <a:pt x="97" y="214"/>
                  </a:lnTo>
                  <a:lnTo>
                    <a:pt x="98" y="215"/>
                  </a:lnTo>
                  <a:lnTo>
                    <a:pt x="100" y="218"/>
                  </a:lnTo>
                  <a:lnTo>
                    <a:pt x="103" y="223"/>
                  </a:lnTo>
                  <a:lnTo>
                    <a:pt x="112" y="215"/>
                  </a:lnTo>
                  <a:lnTo>
                    <a:pt x="102" y="222"/>
                  </a:lnTo>
                  <a:lnTo>
                    <a:pt x="106" y="228"/>
                  </a:lnTo>
                  <a:lnTo>
                    <a:pt x="116" y="222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5"/>
                  </a:lnTo>
                  <a:lnTo>
                    <a:pt x="108" y="233"/>
                  </a:lnTo>
                  <a:lnTo>
                    <a:pt x="112" y="239"/>
                  </a:lnTo>
                  <a:lnTo>
                    <a:pt x="122" y="233"/>
                  </a:lnTo>
                  <a:lnTo>
                    <a:pt x="112" y="238"/>
                  </a:lnTo>
                  <a:lnTo>
                    <a:pt x="113" y="240"/>
                  </a:lnTo>
                  <a:lnTo>
                    <a:pt x="133" y="230"/>
                  </a:lnTo>
                  <a:lnTo>
                    <a:pt x="132" y="228"/>
                  </a:lnTo>
                  <a:lnTo>
                    <a:pt x="131" y="224"/>
                  </a:lnTo>
                  <a:lnTo>
                    <a:pt x="132" y="228"/>
                  </a:lnTo>
                  <a:lnTo>
                    <a:pt x="128" y="222"/>
                  </a:lnTo>
                  <a:lnTo>
                    <a:pt x="118" y="227"/>
                  </a:lnTo>
                  <a:lnTo>
                    <a:pt x="128" y="222"/>
                  </a:lnTo>
                  <a:lnTo>
                    <a:pt x="126" y="217"/>
                  </a:lnTo>
                  <a:lnTo>
                    <a:pt x="125" y="213"/>
                  </a:lnTo>
                  <a:lnTo>
                    <a:pt x="126" y="217"/>
                  </a:lnTo>
                  <a:lnTo>
                    <a:pt x="122" y="210"/>
                  </a:lnTo>
                  <a:lnTo>
                    <a:pt x="123" y="212"/>
                  </a:lnTo>
                  <a:lnTo>
                    <a:pt x="121" y="209"/>
                  </a:lnTo>
                  <a:lnTo>
                    <a:pt x="117" y="204"/>
                  </a:lnTo>
                  <a:lnTo>
                    <a:pt x="108" y="210"/>
                  </a:lnTo>
                  <a:lnTo>
                    <a:pt x="120" y="207"/>
                  </a:lnTo>
                  <a:lnTo>
                    <a:pt x="118" y="205"/>
                  </a:lnTo>
                  <a:close/>
                  <a:moveTo>
                    <a:pt x="161" y="278"/>
                  </a:moveTo>
                  <a:lnTo>
                    <a:pt x="143" y="291"/>
                  </a:lnTo>
                  <a:lnTo>
                    <a:pt x="146" y="295"/>
                  </a:lnTo>
                  <a:lnTo>
                    <a:pt x="155" y="288"/>
                  </a:lnTo>
                  <a:lnTo>
                    <a:pt x="145" y="293"/>
                  </a:lnTo>
                  <a:lnTo>
                    <a:pt x="147" y="298"/>
                  </a:lnTo>
                  <a:lnTo>
                    <a:pt x="150" y="301"/>
                  </a:lnTo>
                  <a:lnTo>
                    <a:pt x="147" y="299"/>
                  </a:lnTo>
                  <a:lnTo>
                    <a:pt x="151" y="305"/>
                  </a:lnTo>
                  <a:lnTo>
                    <a:pt x="161" y="299"/>
                  </a:lnTo>
                  <a:lnTo>
                    <a:pt x="151" y="304"/>
                  </a:lnTo>
                  <a:lnTo>
                    <a:pt x="153" y="309"/>
                  </a:lnTo>
                  <a:lnTo>
                    <a:pt x="152" y="308"/>
                  </a:lnTo>
                  <a:lnTo>
                    <a:pt x="155" y="310"/>
                  </a:lnTo>
                  <a:lnTo>
                    <a:pt x="161" y="320"/>
                  </a:lnTo>
                  <a:lnTo>
                    <a:pt x="162" y="322"/>
                  </a:lnTo>
                  <a:lnTo>
                    <a:pt x="161" y="321"/>
                  </a:lnTo>
                  <a:lnTo>
                    <a:pt x="164" y="326"/>
                  </a:lnTo>
                  <a:lnTo>
                    <a:pt x="173" y="319"/>
                  </a:lnTo>
                  <a:lnTo>
                    <a:pt x="163" y="324"/>
                  </a:lnTo>
                  <a:lnTo>
                    <a:pt x="166" y="329"/>
                  </a:lnTo>
                  <a:lnTo>
                    <a:pt x="166" y="330"/>
                  </a:lnTo>
                  <a:lnTo>
                    <a:pt x="167" y="331"/>
                  </a:lnTo>
                  <a:lnTo>
                    <a:pt x="171" y="336"/>
                  </a:lnTo>
                  <a:lnTo>
                    <a:pt x="179" y="329"/>
                  </a:lnTo>
                  <a:lnTo>
                    <a:pt x="169" y="334"/>
                  </a:lnTo>
                  <a:lnTo>
                    <a:pt x="172" y="339"/>
                  </a:lnTo>
                  <a:lnTo>
                    <a:pt x="172" y="340"/>
                  </a:lnTo>
                  <a:lnTo>
                    <a:pt x="173" y="341"/>
                  </a:lnTo>
                  <a:lnTo>
                    <a:pt x="177" y="346"/>
                  </a:lnTo>
                  <a:lnTo>
                    <a:pt x="186" y="339"/>
                  </a:lnTo>
                  <a:lnTo>
                    <a:pt x="176" y="344"/>
                  </a:lnTo>
                  <a:lnTo>
                    <a:pt x="178" y="349"/>
                  </a:lnTo>
                  <a:lnTo>
                    <a:pt x="178" y="350"/>
                  </a:lnTo>
                  <a:lnTo>
                    <a:pt x="179" y="351"/>
                  </a:lnTo>
                  <a:lnTo>
                    <a:pt x="187" y="361"/>
                  </a:lnTo>
                  <a:lnTo>
                    <a:pt x="196" y="354"/>
                  </a:lnTo>
                  <a:lnTo>
                    <a:pt x="186" y="359"/>
                  </a:lnTo>
                  <a:lnTo>
                    <a:pt x="188" y="364"/>
                  </a:lnTo>
                  <a:lnTo>
                    <a:pt x="188" y="365"/>
                  </a:lnTo>
                  <a:lnTo>
                    <a:pt x="189" y="366"/>
                  </a:lnTo>
                  <a:lnTo>
                    <a:pt x="193" y="371"/>
                  </a:lnTo>
                  <a:lnTo>
                    <a:pt x="202" y="364"/>
                  </a:lnTo>
                  <a:lnTo>
                    <a:pt x="192" y="369"/>
                  </a:lnTo>
                  <a:lnTo>
                    <a:pt x="194" y="373"/>
                  </a:lnTo>
                  <a:lnTo>
                    <a:pt x="194" y="375"/>
                  </a:lnTo>
                  <a:lnTo>
                    <a:pt x="196" y="376"/>
                  </a:lnTo>
                  <a:lnTo>
                    <a:pt x="199" y="381"/>
                  </a:lnTo>
                  <a:lnTo>
                    <a:pt x="208" y="373"/>
                  </a:lnTo>
                  <a:lnTo>
                    <a:pt x="199" y="380"/>
                  </a:lnTo>
                  <a:lnTo>
                    <a:pt x="202" y="383"/>
                  </a:lnTo>
                  <a:lnTo>
                    <a:pt x="201" y="382"/>
                  </a:lnTo>
                  <a:lnTo>
                    <a:pt x="202" y="385"/>
                  </a:lnTo>
                  <a:lnTo>
                    <a:pt x="206" y="390"/>
                  </a:lnTo>
                  <a:lnTo>
                    <a:pt x="214" y="382"/>
                  </a:lnTo>
                  <a:lnTo>
                    <a:pt x="204" y="387"/>
                  </a:lnTo>
                  <a:lnTo>
                    <a:pt x="208" y="395"/>
                  </a:lnTo>
                  <a:lnTo>
                    <a:pt x="216" y="403"/>
                  </a:lnTo>
                  <a:lnTo>
                    <a:pt x="224" y="396"/>
                  </a:lnTo>
                  <a:lnTo>
                    <a:pt x="214" y="401"/>
                  </a:lnTo>
                  <a:lnTo>
                    <a:pt x="218" y="408"/>
                  </a:lnTo>
                  <a:lnTo>
                    <a:pt x="223" y="413"/>
                  </a:lnTo>
                  <a:lnTo>
                    <a:pt x="230" y="405"/>
                  </a:lnTo>
                  <a:lnTo>
                    <a:pt x="221" y="410"/>
                  </a:lnTo>
                  <a:lnTo>
                    <a:pt x="223" y="415"/>
                  </a:lnTo>
                  <a:lnTo>
                    <a:pt x="223" y="416"/>
                  </a:lnTo>
                  <a:lnTo>
                    <a:pt x="224" y="417"/>
                  </a:lnTo>
                  <a:lnTo>
                    <a:pt x="228" y="422"/>
                  </a:lnTo>
                  <a:lnTo>
                    <a:pt x="230" y="425"/>
                  </a:lnTo>
                  <a:lnTo>
                    <a:pt x="229" y="423"/>
                  </a:lnTo>
                  <a:lnTo>
                    <a:pt x="233" y="427"/>
                  </a:lnTo>
                  <a:lnTo>
                    <a:pt x="240" y="418"/>
                  </a:lnTo>
                  <a:lnTo>
                    <a:pt x="230" y="423"/>
                  </a:lnTo>
                  <a:lnTo>
                    <a:pt x="234" y="431"/>
                  </a:lnTo>
                  <a:lnTo>
                    <a:pt x="238" y="435"/>
                  </a:lnTo>
                  <a:lnTo>
                    <a:pt x="254" y="418"/>
                  </a:lnTo>
                  <a:lnTo>
                    <a:pt x="252" y="416"/>
                  </a:lnTo>
                  <a:lnTo>
                    <a:pt x="243" y="423"/>
                  </a:lnTo>
                  <a:lnTo>
                    <a:pt x="253" y="418"/>
                  </a:lnTo>
                  <a:lnTo>
                    <a:pt x="249" y="411"/>
                  </a:lnTo>
                  <a:lnTo>
                    <a:pt x="245" y="407"/>
                  </a:lnTo>
                  <a:lnTo>
                    <a:pt x="237" y="415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3" y="410"/>
                  </a:lnTo>
                  <a:lnTo>
                    <a:pt x="243" y="405"/>
                  </a:lnTo>
                  <a:lnTo>
                    <a:pt x="239" y="397"/>
                  </a:lnTo>
                  <a:lnTo>
                    <a:pt x="235" y="393"/>
                  </a:lnTo>
                  <a:lnTo>
                    <a:pt x="227" y="401"/>
                  </a:lnTo>
                  <a:lnTo>
                    <a:pt x="237" y="396"/>
                  </a:lnTo>
                  <a:lnTo>
                    <a:pt x="233" y="388"/>
                  </a:lnTo>
                  <a:lnTo>
                    <a:pt x="225" y="380"/>
                  </a:lnTo>
                  <a:lnTo>
                    <a:pt x="217" y="387"/>
                  </a:lnTo>
                  <a:lnTo>
                    <a:pt x="227" y="382"/>
                  </a:lnTo>
                  <a:lnTo>
                    <a:pt x="224" y="377"/>
                  </a:lnTo>
                  <a:lnTo>
                    <a:pt x="223" y="376"/>
                  </a:lnTo>
                  <a:lnTo>
                    <a:pt x="219" y="371"/>
                  </a:lnTo>
                  <a:lnTo>
                    <a:pt x="211" y="377"/>
                  </a:lnTo>
                  <a:lnTo>
                    <a:pt x="221" y="371"/>
                  </a:lnTo>
                  <a:lnTo>
                    <a:pt x="218" y="367"/>
                  </a:lnTo>
                  <a:lnTo>
                    <a:pt x="219" y="370"/>
                  </a:lnTo>
                  <a:lnTo>
                    <a:pt x="217" y="367"/>
                  </a:lnTo>
                  <a:lnTo>
                    <a:pt x="213" y="362"/>
                  </a:lnTo>
                  <a:lnTo>
                    <a:pt x="204" y="369"/>
                  </a:lnTo>
                  <a:lnTo>
                    <a:pt x="214" y="364"/>
                  </a:lnTo>
                  <a:lnTo>
                    <a:pt x="212" y="359"/>
                  </a:lnTo>
                  <a:lnTo>
                    <a:pt x="211" y="357"/>
                  </a:lnTo>
                  <a:lnTo>
                    <a:pt x="207" y="352"/>
                  </a:lnTo>
                  <a:lnTo>
                    <a:pt x="198" y="359"/>
                  </a:lnTo>
                  <a:lnTo>
                    <a:pt x="208" y="354"/>
                  </a:lnTo>
                  <a:lnTo>
                    <a:pt x="206" y="349"/>
                  </a:lnTo>
                  <a:lnTo>
                    <a:pt x="204" y="347"/>
                  </a:lnTo>
                  <a:lnTo>
                    <a:pt x="197" y="337"/>
                  </a:lnTo>
                  <a:lnTo>
                    <a:pt x="188" y="344"/>
                  </a:lnTo>
                  <a:lnTo>
                    <a:pt x="198" y="339"/>
                  </a:lnTo>
                  <a:lnTo>
                    <a:pt x="196" y="334"/>
                  </a:lnTo>
                  <a:lnTo>
                    <a:pt x="194" y="332"/>
                  </a:lnTo>
                  <a:lnTo>
                    <a:pt x="191" y="327"/>
                  </a:lnTo>
                  <a:lnTo>
                    <a:pt x="182" y="334"/>
                  </a:lnTo>
                  <a:lnTo>
                    <a:pt x="192" y="329"/>
                  </a:lnTo>
                  <a:lnTo>
                    <a:pt x="189" y="324"/>
                  </a:lnTo>
                  <a:lnTo>
                    <a:pt x="188" y="322"/>
                  </a:lnTo>
                  <a:lnTo>
                    <a:pt x="184" y="317"/>
                  </a:lnTo>
                  <a:lnTo>
                    <a:pt x="176" y="324"/>
                  </a:lnTo>
                  <a:lnTo>
                    <a:pt x="186" y="319"/>
                  </a:lnTo>
                  <a:lnTo>
                    <a:pt x="183" y="314"/>
                  </a:lnTo>
                  <a:lnTo>
                    <a:pt x="182" y="312"/>
                  </a:lnTo>
                  <a:lnTo>
                    <a:pt x="178" y="308"/>
                  </a:lnTo>
                  <a:lnTo>
                    <a:pt x="169" y="314"/>
                  </a:lnTo>
                  <a:lnTo>
                    <a:pt x="179" y="309"/>
                  </a:lnTo>
                  <a:lnTo>
                    <a:pt x="173" y="299"/>
                  </a:lnTo>
                  <a:lnTo>
                    <a:pt x="163" y="304"/>
                  </a:lnTo>
                  <a:lnTo>
                    <a:pt x="173" y="299"/>
                  </a:lnTo>
                  <a:lnTo>
                    <a:pt x="171" y="294"/>
                  </a:lnTo>
                  <a:lnTo>
                    <a:pt x="169" y="290"/>
                  </a:lnTo>
                  <a:lnTo>
                    <a:pt x="171" y="294"/>
                  </a:lnTo>
                  <a:lnTo>
                    <a:pt x="167" y="288"/>
                  </a:lnTo>
                  <a:lnTo>
                    <a:pt x="157" y="293"/>
                  </a:lnTo>
                  <a:lnTo>
                    <a:pt x="167" y="288"/>
                  </a:lnTo>
                  <a:lnTo>
                    <a:pt x="164" y="283"/>
                  </a:lnTo>
                  <a:lnTo>
                    <a:pt x="163" y="281"/>
                  </a:lnTo>
                  <a:lnTo>
                    <a:pt x="161" y="278"/>
                  </a:lnTo>
                  <a:close/>
                  <a:moveTo>
                    <a:pt x="288" y="463"/>
                  </a:moveTo>
                  <a:lnTo>
                    <a:pt x="272" y="479"/>
                  </a:lnTo>
                  <a:lnTo>
                    <a:pt x="274" y="482"/>
                  </a:lnTo>
                  <a:lnTo>
                    <a:pt x="282" y="473"/>
                  </a:lnTo>
                  <a:lnTo>
                    <a:pt x="273" y="479"/>
                  </a:lnTo>
                  <a:lnTo>
                    <a:pt x="275" y="483"/>
                  </a:lnTo>
                  <a:lnTo>
                    <a:pt x="277" y="486"/>
                  </a:lnTo>
                  <a:lnTo>
                    <a:pt x="284" y="493"/>
                  </a:lnTo>
                  <a:lnTo>
                    <a:pt x="291" y="484"/>
                  </a:lnTo>
                  <a:lnTo>
                    <a:pt x="283" y="491"/>
                  </a:lnTo>
                  <a:lnTo>
                    <a:pt x="285" y="494"/>
                  </a:lnTo>
                  <a:lnTo>
                    <a:pt x="287" y="497"/>
                  </a:lnTo>
                  <a:lnTo>
                    <a:pt x="290" y="500"/>
                  </a:lnTo>
                  <a:lnTo>
                    <a:pt x="298" y="492"/>
                  </a:lnTo>
                  <a:lnTo>
                    <a:pt x="288" y="497"/>
                  </a:lnTo>
                  <a:lnTo>
                    <a:pt x="289" y="498"/>
                  </a:lnTo>
                  <a:lnTo>
                    <a:pt x="309" y="488"/>
                  </a:lnTo>
                  <a:lnTo>
                    <a:pt x="308" y="487"/>
                  </a:lnTo>
                  <a:lnTo>
                    <a:pt x="306" y="484"/>
                  </a:lnTo>
                  <a:lnTo>
                    <a:pt x="303" y="481"/>
                  </a:lnTo>
                  <a:lnTo>
                    <a:pt x="294" y="488"/>
                  </a:lnTo>
                  <a:lnTo>
                    <a:pt x="304" y="482"/>
                  </a:lnTo>
                  <a:lnTo>
                    <a:pt x="301" y="478"/>
                  </a:lnTo>
                  <a:lnTo>
                    <a:pt x="293" y="469"/>
                  </a:lnTo>
                  <a:lnTo>
                    <a:pt x="284" y="477"/>
                  </a:lnTo>
                  <a:lnTo>
                    <a:pt x="294" y="471"/>
                  </a:lnTo>
                  <a:lnTo>
                    <a:pt x="291" y="467"/>
                  </a:lnTo>
                  <a:lnTo>
                    <a:pt x="290" y="466"/>
                  </a:lnTo>
                  <a:lnTo>
                    <a:pt x="288" y="463"/>
                  </a:lnTo>
                  <a:close/>
                  <a:moveTo>
                    <a:pt x="344" y="529"/>
                  </a:moveTo>
                  <a:lnTo>
                    <a:pt x="328" y="545"/>
                  </a:lnTo>
                  <a:lnTo>
                    <a:pt x="335" y="553"/>
                  </a:lnTo>
                  <a:lnTo>
                    <a:pt x="351" y="537"/>
                  </a:lnTo>
                  <a:lnTo>
                    <a:pt x="348" y="533"/>
                  </a:lnTo>
                  <a:lnTo>
                    <a:pt x="344" y="529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2719"/>
            <p:cNvSpPr>
              <a:spLocks noEditPoints="1"/>
            </p:cNvSpPr>
            <p:nvPr/>
          </p:nvSpPr>
          <p:spPr bwMode="auto">
            <a:xfrm>
              <a:off x="2153" y="2758"/>
              <a:ext cx="343" cy="280"/>
            </a:xfrm>
            <a:custGeom>
              <a:avLst/>
              <a:gdLst>
                <a:gd name="T0" fmla="*/ 14 w 343"/>
                <a:gd name="T1" fmla="*/ 28 h 280"/>
                <a:gd name="T2" fmla="*/ 23 w 343"/>
                <a:gd name="T3" fmla="*/ 38 h 280"/>
                <a:gd name="T4" fmla="*/ 27 w 343"/>
                <a:gd name="T5" fmla="*/ 43 h 280"/>
                <a:gd name="T6" fmla="*/ 32 w 343"/>
                <a:gd name="T7" fmla="*/ 48 h 280"/>
                <a:gd name="T8" fmla="*/ 50 w 343"/>
                <a:gd name="T9" fmla="*/ 50 h 280"/>
                <a:gd name="T10" fmla="*/ 70 w 343"/>
                <a:gd name="T11" fmla="*/ 83 h 280"/>
                <a:gd name="T12" fmla="*/ 94 w 343"/>
                <a:gd name="T13" fmla="*/ 92 h 280"/>
                <a:gd name="T14" fmla="*/ 94 w 343"/>
                <a:gd name="T15" fmla="*/ 108 h 280"/>
                <a:gd name="T16" fmla="*/ 97 w 343"/>
                <a:gd name="T17" fmla="*/ 112 h 280"/>
                <a:gd name="T18" fmla="*/ 109 w 343"/>
                <a:gd name="T19" fmla="*/ 122 h 280"/>
                <a:gd name="T20" fmla="*/ 123 w 343"/>
                <a:gd name="T21" fmla="*/ 118 h 280"/>
                <a:gd name="T22" fmla="*/ 133 w 343"/>
                <a:gd name="T23" fmla="*/ 112 h 280"/>
                <a:gd name="T24" fmla="*/ 126 w 343"/>
                <a:gd name="T25" fmla="*/ 107 h 280"/>
                <a:gd name="T26" fmla="*/ 109 w 343"/>
                <a:gd name="T27" fmla="*/ 107 h 280"/>
                <a:gd name="T28" fmla="*/ 103 w 343"/>
                <a:gd name="T29" fmla="*/ 102 h 280"/>
                <a:gd name="T30" fmla="*/ 103 w 343"/>
                <a:gd name="T31" fmla="*/ 87 h 280"/>
                <a:gd name="T32" fmla="*/ 101 w 343"/>
                <a:gd name="T33" fmla="*/ 83 h 280"/>
                <a:gd name="T34" fmla="*/ 81 w 343"/>
                <a:gd name="T35" fmla="*/ 81 h 280"/>
                <a:gd name="T36" fmla="*/ 81 w 343"/>
                <a:gd name="T37" fmla="*/ 66 h 280"/>
                <a:gd name="T38" fmla="*/ 52 w 343"/>
                <a:gd name="T39" fmla="*/ 38 h 280"/>
                <a:gd name="T40" fmla="*/ 50 w 343"/>
                <a:gd name="T41" fmla="*/ 33 h 280"/>
                <a:gd name="T42" fmla="*/ 33 w 343"/>
                <a:gd name="T43" fmla="*/ 33 h 280"/>
                <a:gd name="T44" fmla="*/ 23 w 343"/>
                <a:gd name="T45" fmla="*/ 23 h 280"/>
                <a:gd name="T46" fmla="*/ 21 w 343"/>
                <a:gd name="T47" fmla="*/ 4 h 280"/>
                <a:gd name="T48" fmla="*/ 167 w 343"/>
                <a:gd name="T49" fmla="*/ 169 h 280"/>
                <a:gd name="T50" fmla="*/ 183 w 343"/>
                <a:gd name="T51" fmla="*/ 167 h 280"/>
                <a:gd name="T52" fmla="*/ 188 w 343"/>
                <a:gd name="T53" fmla="*/ 184 h 280"/>
                <a:gd name="T54" fmla="*/ 189 w 343"/>
                <a:gd name="T55" fmla="*/ 185 h 280"/>
                <a:gd name="T56" fmla="*/ 195 w 343"/>
                <a:gd name="T57" fmla="*/ 163 h 280"/>
                <a:gd name="T58" fmla="*/ 195 w 343"/>
                <a:gd name="T59" fmla="*/ 163 h 280"/>
                <a:gd name="T60" fmla="*/ 183 w 343"/>
                <a:gd name="T61" fmla="*/ 154 h 280"/>
                <a:gd name="T62" fmla="*/ 251 w 343"/>
                <a:gd name="T63" fmla="*/ 203 h 280"/>
                <a:gd name="T64" fmla="*/ 248 w 343"/>
                <a:gd name="T65" fmla="*/ 213 h 280"/>
                <a:gd name="T66" fmla="*/ 250 w 343"/>
                <a:gd name="T67" fmla="*/ 229 h 280"/>
                <a:gd name="T68" fmla="*/ 258 w 343"/>
                <a:gd name="T69" fmla="*/ 234 h 280"/>
                <a:gd name="T70" fmla="*/ 264 w 343"/>
                <a:gd name="T71" fmla="*/ 238 h 280"/>
                <a:gd name="T72" fmla="*/ 270 w 343"/>
                <a:gd name="T73" fmla="*/ 241 h 280"/>
                <a:gd name="T74" fmla="*/ 279 w 343"/>
                <a:gd name="T75" fmla="*/ 246 h 280"/>
                <a:gd name="T76" fmla="*/ 279 w 343"/>
                <a:gd name="T77" fmla="*/ 246 h 280"/>
                <a:gd name="T78" fmla="*/ 285 w 343"/>
                <a:gd name="T79" fmla="*/ 250 h 280"/>
                <a:gd name="T80" fmla="*/ 291 w 343"/>
                <a:gd name="T81" fmla="*/ 254 h 280"/>
                <a:gd name="T82" fmla="*/ 297 w 343"/>
                <a:gd name="T83" fmla="*/ 258 h 280"/>
                <a:gd name="T84" fmla="*/ 310 w 343"/>
                <a:gd name="T85" fmla="*/ 266 h 280"/>
                <a:gd name="T86" fmla="*/ 317 w 343"/>
                <a:gd name="T87" fmla="*/ 271 h 280"/>
                <a:gd name="T88" fmla="*/ 322 w 343"/>
                <a:gd name="T89" fmla="*/ 272 h 280"/>
                <a:gd name="T90" fmla="*/ 329 w 343"/>
                <a:gd name="T91" fmla="*/ 276 h 280"/>
                <a:gd name="T92" fmla="*/ 340 w 343"/>
                <a:gd name="T93" fmla="*/ 258 h 280"/>
                <a:gd name="T94" fmla="*/ 340 w 343"/>
                <a:gd name="T95" fmla="*/ 258 h 280"/>
                <a:gd name="T96" fmla="*/ 327 w 343"/>
                <a:gd name="T97" fmla="*/ 251 h 280"/>
                <a:gd name="T98" fmla="*/ 329 w 343"/>
                <a:gd name="T99" fmla="*/ 251 h 280"/>
                <a:gd name="T100" fmla="*/ 319 w 343"/>
                <a:gd name="T101" fmla="*/ 245 h 280"/>
                <a:gd name="T102" fmla="*/ 307 w 343"/>
                <a:gd name="T103" fmla="*/ 251 h 280"/>
                <a:gd name="T104" fmla="*/ 301 w 343"/>
                <a:gd name="T105" fmla="*/ 248 h 280"/>
                <a:gd name="T106" fmla="*/ 295 w 343"/>
                <a:gd name="T107" fmla="*/ 244 h 280"/>
                <a:gd name="T108" fmla="*/ 289 w 343"/>
                <a:gd name="T109" fmla="*/ 240 h 280"/>
                <a:gd name="T110" fmla="*/ 287 w 343"/>
                <a:gd name="T111" fmla="*/ 225 h 280"/>
                <a:gd name="T112" fmla="*/ 285 w 343"/>
                <a:gd name="T113" fmla="*/ 224 h 280"/>
                <a:gd name="T114" fmla="*/ 270 w 343"/>
                <a:gd name="T115" fmla="*/ 228 h 280"/>
                <a:gd name="T116" fmla="*/ 264 w 343"/>
                <a:gd name="T117" fmla="*/ 224 h 280"/>
                <a:gd name="T118" fmla="*/ 264 w 343"/>
                <a:gd name="T119" fmla="*/ 209 h 280"/>
                <a:gd name="T120" fmla="*/ 256 w 343"/>
                <a:gd name="T121" fmla="*/ 207 h 280"/>
                <a:gd name="T122" fmla="*/ 248 w 343"/>
                <a:gd name="T123" fmla="*/ 20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3" h="280">
                  <a:moveTo>
                    <a:pt x="18" y="0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14" y="28"/>
                  </a:lnTo>
                  <a:lnTo>
                    <a:pt x="21" y="20"/>
                  </a:lnTo>
                  <a:lnTo>
                    <a:pt x="12" y="26"/>
                  </a:lnTo>
                  <a:lnTo>
                    <a:pt x="15" y="30"/>
                  </a:lnTo>
                  <a:lnTo>
                    <a:pt x="16" y="32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22" y="36"/>
                  </a:lnTo>
                  <a:lnTo>
                    <a:pt x="25" y="40"/>
                  </a:lnTo>
                  <a:lnTo>
                    <a:pt x="26" y="42"/>
                  </a:lnTo>
                  <a:lnTo>
                    <a:pt x="27" y="43"/>
                  </a:lnTo>
                  <a:lnTo>
                    <a:pt x="31" y="46"/>
                  </a:lnTo>
                  <a:lnTo>
                    <a:pt x="37" y="36"/>
                  </a:lnTo>
                  <a:lnTo>
                    <a:pt x="28" y="42"/>
                  </a:lnTo>
                  <a:lnTo>
                    <a:pt x="31" y="46"/>
                  </a:lnTo>
                  <a:lnTo>
                    <a:pt x="32" y="48"/>
                  </a:lnTo>
                  <a:lnTo>
                    <a:pt x="31" y="47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3" y="60"/>
                  </a:lnTo>
                  <a:lnTo>
                    <a:pt x="50" y="50"/>
                  </a:lnTo>
                  <a:lnTo>
                    <a:pt x="42" y="58"/>
                  </a:lnTo>
                  <a:lnTo>
                    <a:pt x="68" y="84"/>
                  </a:lnTo>
                  <a:lnTo>
                    <a:pt x="72" y="87"/>
                  </a:lnTo>
                  <a:lnTo>
                    <a:pt x="78" y="77"/>
                  </a:lnTo>
                  <a:lnTo>
                    <a:pt x="70" y="83"/>
                  </a:lnTo>
                  <a:lnTo>
                    <a:pt x="72" y="87"/>
                  </a:lnTo>
                  <a:lnTo>
                    <a:pt x="73" y="89"/>
                  </a:lnTo>
                  <a:lnTo>
                    <a:pt x="81" y="97"/>
                  </a:lnTo>
                  <a:lnTo>
                    <a:pt x="88" y="102"/>
                  </a:lnTo>
                  <a:lnTo>
                    <a:pt x="94" y="92"/>
                  </a:lnTo>
                  <a:lnTo>
                    <a:pt x="86" y="98"/>
                  </a:lnTo>
                  <a:lnTo>
                    <a:pt x="88" y="102"/>
                  </a:lnTo>
                  <a:lnTo>
                    <a:pt x="89" y="104"/>
                  </a:lnTo>
                  <a:lnTo>
                    <a:pt x="91" y="106"/>
                  </a:lnTo>
                  <a:lnTo>
                    <a:pt x="94" y="108"/>
                  </a:lnTo>
                  <a:lnTo>
                    <a:pt x="101" y="98"/>
                  </a:lnTo>
                  <a:lnTo>
                    <a:pt x="92" y="104"/>
                  </a:lnTo>
                  <a:lnTo>
                    <a:pt x="94" y="108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101" y="114"/>
                  </a:lnTo>
                  <a:lnTo>
                    <a:pt x="107" y="104"/>
                  </a:lnTo>
                  <a:lnTo>
                    <a:pt x="99" y="113"/>
                  </a:lnTo>
                  <a:lnTo>
                    <a:pt x="102" y="116"/>
                  </a:lnTo>
                  <a:lnTo>
                    <a:pt x="109" y="122"/>
                  </a:lnTo>
                  <a:lnTo>
                    <a:pt x="117" y="113"/>
                  </a:lnTo>
                  <a:lnTo>
                    <a:pt x="109" y="122"/>
                  </a:lnTo>
                  <a:lnTo>
                    <a:pt x="113" y="126"/>
                  </a:lnTo>
                  <a:lnTo>
                    <a:pt x="117" y="128"/>
                  </a:lnTo>
                  <a:lnTo>
                    <a:pt x="123" y="118"/>
                  </a:lnTo>
                  <a:lnTo>
                    <a:pt x="116" y="127"/>
                  </a:lnTo>
                  <a:lnTo>
                    <a:pt x="118" y="129"/>
                  </a:lnTo>
                  <a:lnTo>
                    <a:pt x="123" y="133"/>
                  </a:lnTo>
                  <a:lnTo>
                    <a:pt x="138" y="116"/>
                  </a:lnTo>
                  <a:lnTo>
                    <a:pt x="133" y="112"/>
                  </a:lnTo>
                  <a:lnTo>
                    <a:pt x="126" y="121"/>
                  </a:lnTo>
                  <a:lnTo>
                    <a:pt x="134" y="113"/>
                  </a:lnTo>
                  <a:lnTo>
                    <a:pt x="132" y="111"/>
                  </a:lnTo>
                  <a:lnTo>
                    <a:pt x="129" y="109"/>
                  </a:lnTo>
                  <a:lnTo>
                    <a:pt x="126" y="107"/>
                  </a:lnTo>
                  <a:lnTo>
                    <a:pt x="119" y="116"/>
                  </a:lnTo>
                  <a:lnTo>
                    <a:pt x="128" y="108"/>
                  </a:lnTo>
                  <a:lnTo>
                    <a:pt x="124" y="104"/>
                  </a:lnTo>
                  <a:lnTo>
                    <a:pt x="117" y="98"/>
                  </a:lnTo>
                  <a:lnTo>
                    <a:pt x="109" y="107"/>
                  </a:lnTo>
                  <a:lnTo>
                    <a:pt x="118" y="99"/>
                  </a:lnTo>
                  <a:lnTo>
                    <a:pt x="116" y="97"/>
                  </a:lnTo>
                  <a:lnTo>
                    <a:pt x="113" y="96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113" y="96"/>
                  </a:lnTo>
                  <a:lnTo>
                    <a:pt x="111" y="92"/>
                  </a:lnTo>
                  <a:lnTo>
                    <a:pt x="109" y="91"/>
                  </a:lnTo>
                  <a:lnTo>
                    <a:pt x="107" y="89"/>
                  </a:lnTo>
                  <a:lnTo>
                    <a:pt x="103" y="87"/>
                  </a:lnTo>
                  <a:lnTo>
                    <a:pt x="97" y="96"/>
                  </a:lnTo>
                  <a:lnTo>
                    <a:pt x="107" y="89"/>
                  </a:lnTo>
                  <a:lnTo>
                    <a:pt x="104" y="86"/>
                  </a:lnTo>
                  <a:lnTo>
                    <a:pt x="103" y="84"/>
                  </a:lnTo>
                  <a:lnTo>
                    <a:pt x="101" y="83"/>
                  </a:lnTo>
                  <a:lnTo>
                    <a:pt x="93" y="78"/>
                  </a:lnTo>
                  <a:lnTo>
                    <a:pt x="87" y="87"/>
                  </a:lnTo>
                  <a:lnTo>
                    <a:pt x="96" y="80"/>
                  </a:lnTo>
                  <a:lnTo>
                    <a:pt x="89" y="73"/>
                  </a:lnTo>
                  <a:lnTo>
                    <a:pt x="81" y="81"/>
                  </a:lnTo>
                  <a:lnTo>
                    <a:pt x="91" y="75"/>
                  </a:lnTo>
                  <a:lnTo>
                    <a:pt x="88" y="71"/>
                  </a:lnTo>
                  <a:lnTo>
                    <a:pt x="87" y="70"/>
                  </a:lnTo>
                  <a:lnTo>
                    <a:pt x="84" y="68"/>
                  </a:lnTo>
                  <a:lnTo>
                    <a:pt x="81" y="66"/>
                  </a:lnTo>
                  <a:lnTo>
                    <a:pt x="75" y="75"/>
                  </a:lnTo>
                  <a:lnTo>
                    <a:pt x="83" y="67"/>
                  </a:lnTo>
                  <a:lnTo>
                    <a:pt x="58" y="42"/>
                  </a:lnTo>
                  <a:lnTo>
                    <a:pt x="56" y="41"/>
                  </a:lnTo>
                  <a:lnTo>
                    <a:pt x="52" y="38"/>
                  </a:lnTo>
                  <a:lnTo>
                    <a:pt x="46" y="47"/>
                  </a:lnTo>
                  <a:lnTo>
                    <a:pt x="55" y="40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46" y="28"/>
                  </a:lnTo>
                  <a:lnTo>
                    <a:pt x="43" y="27"/>
                  </a:lnTo>
                  <a:lnTo>
                    <a:pt x="40" y="25"/>
                  </a:lnTo>
                  <a:lnTo>
                    <a:pt x="33" y="33"/>
                  </a:lnTo>
                  <a:lnTo>
                    <a:pt x="43" y="27"/>
                  </a:lnTo>
                  <a:lnTo>
                    <a:pt x="41" y="23"/>
                  </a:lnTo>
                  <a:lnTo>
                    <a:pt x="38" y="21"/>
                  </a:lnTo>
                  <a:lnTo>
                    <a:pt x="31" y="15"/>
                  </a:lnTo>
                  <a:lnTo>
                    <a:pt x="23" y="23"/>
                  </a:lnTo>
                  <a:lnTo>
                    <a:pt x="33" y="17"/>
                  </a:lnTo>
                  <a:lnTo>
                    <a:pt x="31" y="14"/>
                  </a:lnTo>
                  <a:lnTo>
                    <a:pt x="20" y="2"/>
                  </a:lnTo>
                  <a:lnTo>
                    <a:pt x="11" y="10"/>
                  </a:lnTo>
                  <a:lnTo>
                    <a:pt x="21" y="4"/>
                  </a:lnTo>
                  <a:lnTo>
                    <a:pt x="18" y="0"/>
                  </a:lnTo>
                  <a:close/>
                  <a:moveTo>
                    <a:pt x="180" y="152"/>
                  </a:moveTo>
                  <a:lnTo>
                    <a:pt x="168" y="170"/>
                  </a:lnTo>
                  <a:lnTo>
                    <a:pt x="174" y="160"/>
                  </a:lnTo>
                  <a:lnTo>
                    <a:pt x="167" y="169"/>
                  </a:lnTo>
                  <a:lnTo>
                    <a:pt x="170" y="173"/>
                  </a:lnTo>
                  <a:lnTo>
                    <a:pt x="174" y="175"/>
                  </a:lnTo>
                  <a:lnTo>
                    <a:pt x="175" y="175"/>
                  </a:lnTo>
                  <a:lnTo>
                    <a:pt x="178" y="177"/>
                  </a:lnTo>
                  <a:lnTo>
                    <a:pt x="183" y="167"/>
                  </a:lnTo>
                  <a:lnTo>
                    <a:pt x="175" y="175"/>
                  </a:lnTo>
                  <a:lnTo>
                    <a:pt x="180" y="180"/>
                  </a:lnTo>
                  <a:lnTo>
                    <a:pt x="184" y="183"/>
                  </a:lnTo>
                  <a:lnTo>
                    <a:pt x="185" y="183"/>
                  </a:lnTo>
                  <a:lnTo>
                    <a:pt x="188" y="184"/>
                  </a:lnTo>
                  <a:lnTo>
                    <a:pt x="193" y="174"/>
                  </a:lnTo>
                  <a:lnTo>
                    <a:pt x="187" y="184"/>
                  </a:lnTo>
                  <a:lnTo>
                    <a:pt x="190" y="187"/>
                  </a:lnTo>
                  <a:lnTo>
                    <a:pt x="197" y="177"/>
                  </a:lnTo>
                  <a:lnTo>
                    <a:pt x="189" y="185"/>
                  </a:lnTo>
                  <a:lnTo>
                    <a:pt x="205" y="169"/>
                  </a:lnTo>
                  <a:lnTo>
                    <a:pt x="203" y="168"/>
                  </a:lnTo>
                  <a:lnTo>
                    <a:pt x="199" y="165"/>
                  </a:lnTo>
                  <a:lnTo>
                    <a:pt x="198" y="164"/>
                  </a:lnTo>
                  <a:lnTo>
                    <a:pt x="195" y="163"/>
                  </a:lnTo>
                  <a:lnTo>
                    <a:pt x="190" y="173"/>
                  </a:lnTo>
                  <a:lnTo>
                    <a:pt x="197" y="164"/>
                  </a:lnTo>
                  <a:lnTo>
                    <a:pt x="193" y="162"/>
                  </a:lnTo>
                  <a:lnTo>
                    <a:pt x="187" y="170"/>
                  </a:lnTo>
                  <a:lnTo>
                    <a:pt x="195" y="163"/>
                  </a:lnTo>
                  <a:lnTo>
                    <a:pt x="190" y="158"/>
                  </a:lnTo>
                  <a:lnTo>
                    <a:pt x="185" y="155"/>
                  </a:lnTo>
                  <a:lnTo>
                    <a:pt x="180" y="165"/>
                  </a:lnTo>
                  <a:lnTo>
                    <a:pt x="187" y="157"/>
                  </a:lnTo>
                  <a:lnTo>
                    <a:pt x="183" y="154"/>
                  </a:lnTo>
                  <a:lnTo>
                    <a:pt x="177" y="163"/>
                  </a:lnTo>
                  <a:lnTo>
                    <a:pt x="185" y="155"/>
                  </a:lnTo>
                  <a:lnTo>
                    <a:pt x="183" y="153"/>
                  </a:lnTo>
                  <a:lnTo>
                    <a:pt x="180" y="152"/>
                  </a:lnTo>
                  <a:close/>
                  <a:moveTo>
                    <a:pt x="251" y="203"/>
                  </a:moveTo>
                  <a:lnTo>
                    <a:pt x="235" y="219"/>
                  </a:lnTo>
                  <a:lnTo>
                    <a:pt x="238" y="221"/>
                  </a:lnTo>
                  <a:lnTo>
                    <a:pt x="240" y="223"/>
                  </a:lnTo>
                  <a:lnTo>
                    <a:pt x="244" y="224"/>
                  </a:lnTo>
                  <a:lnTo>
                    <a:pt x="248" y="213"/>
                  </a:lnTo>
                  <a:lnTo>
                    <a:pt x="240" y="221"/>
                  </a:lnTo>
                  <a:lnTo>
                    <a:pt x="244" y="225"/>
                  </a:lnTo>
                  <a:lnTo>
                    <a:pt x="248" y="228"/>
                  </a:lnTo>
                  <a:lnTo>
                    <a:pt x="249" y="228"/>
                  </a:lnTo>
                  <a:lnTo>
                    <a:pt x="250" y="229"/>
                  </a:lnTo>
                  <a:lnTo>
                    <a:pt x="254" y="230"/>
                  </a:lnTo>
                  <a:lnTo>
                    <a:pt x="258" y="219"/>
                  </a:lnTo>
                  <a:lnTo>
                    <a:pt x="250" y="228"/>
                  </a:lnTo>
                  <a:lnTo>
                    <a:pt x="254" y="231"/>
                  </a:lnTo>
                  <a:lnTo>
                    <a:pt x="258" y="234"/>
                  </a:lnTo>
                  <a:lnTo>
                    <a:pt x="259" y="234"/>
                  </a:lnTo>
                  <a:lnTo>
                    <a:pt x="261" y="235"/>
                  </a:lnTo>
                  <a:lnTo>
                    <a:pt x="266" y="225"/>
                  </a:lnTo>
                  <a:lnTo>
                    <a:pt x="260" y="235"/>
                  </a:lnTo>
                  <a:lnTo>
                    <a:pt x="264" y="238"/>
                  </a:lnTo>
                  <a:lnTo>
                    <a:pt x="265" y="238"/>
                  </a:lnTo>
                  <a:lnTo>
                    <a:pt x="268" y="239"/>
                  </a:lnTo>
                  <a:lnTo>
                    <a:pt x="273" y="229"/>
                  </a:lnTo>
                  <a:lnTo>
                    <a:pt x="266" y="239"/>
                  </a:lnTo>
                  <a:lnTo>
                    <a:pt x="270" y="241"/>
                  </a:lnTo>
                  <a:lnTo>
                    <a:pt x="276" y="231"/>
                  </a:lnTo>
                  <a:lnTo>
                    <a:pt x="269" y="240"/>
                  </a:lnTo>
                  <a:lnTo>
                    <a:pt x="273" y="244"/>
                  </a:lnTo>
                  <a:lnTo>
                    <a:pt x="275" y="245"/>
                  </a:lnTo>
                  <a:lnTo>
                    <a:pt x="279" y="246"/>
                  </a:lnTo>
                  <a:lnTo>
                    <a:pt x="282" y="235"/>
                  </a:lnTo>
                  <a:lnTo>
                    <a:pt x="276" y="245"/>
                  </a:lnTo>
                  <a:lnTo>
                    <a:pt x="280" y="248"/>
                  </a:lnTo>
                  <a:lnTo>
                    <a:pt x="286" y="238"/>
                  </a:lnTo>
                  <a:lnTo>
                    <a:pt x="279" y="246"/>
                  </a:lnTo>
                  <a:lnTo>
                    <a:pt x="282" y="250"/>
                  </a:lnTo>
                  <a:lnTo>
                    <a:pt x="285" y="251"/>
                  </a:lnTo>
                  <a:lnTo>
                    <a:pt x="289" y="253"/>
                  </a:lnTo>
                  <a:lnTo>
                    <a:pt x="292" y="241"/>
                  </a:lnTo>
                  <a:lnTo>
                    <a:pt x="285" y="250"/>
                  </a:lnTo>
                  <a:lnTo>
                    <a:pt x="289" y="254"/>
                  </a:lnTo>
                  <a:lnTo>
                    <a:pt x="291" y="255"/>
                  </a:lnTo>
                  <a:lnTo>
                    <a:pt x="295" y="256"/>
                  </a:lnTo>
                  <a:lnTo>
                    <a:pt x="299" y="245"/>
                  </a:lnTo>
                  <a:lnTo>
                    <a:pt x="291" y="254"/>
                  </a:lnTo>
                  <a:lnTo>
                    <a:pt x="295" y="258"/>
                  </a:lnTo>
                  <a:lnTo>
                    <a:pt x="297" y="259"/>
                  </a:lnTo>
                  <a:lnTo>
                    <a:pt x="301" y="260"/>
                  </a:lnTo>
                  <a:lnTo>
                    <a:pt x="305" y="249"/>
                  </a:lnTo>
                  <a:lnTo>
                    <a:pt x="297" y="258"/>
                  </a:lnTo>
                  <a:lnTo>
                    <a:pt x="301" y="261"/>
                  </a:lnTo>
                  <a:lnTo>
                    <a:pt x="305" y="264"/>
                  </a:lnTo>
                  <a:lnTo>
                    <a:pt x="306" y="264"/>
                  </a:lnTo>
                  <a:lnTo>
                    <a:pt x="309" y="265"/>
                  </a:lnTo>
                  <a:lnTo>
                    <a:pt x="310" y="266"/>
                  </a:lnTo>
                  <a:lnTo>
                    <a:pt x="314" y="268"/>
                  </a:lnTo>
                  <a:lnTo>
                    <a:pt x="317" y="256"/>
                  </a:lnTo>
                  <a:lnTo>
                    <a:pt x="310" y="265"/>
                  </a:lnTo>
                  <a:lnTo>
                    <a:pt x="314" y="269"/>
                  </a:lnTo>
                  <a:lnTo>
                    <a:pt x="317" y="271"/>
                  </a:lnTo>
                  <a:lnTo>
                    <a:pt x="319" y="271"/>
                  </a:lnTo>
                  <a:lnTo>
                    <a:pt x="320" y="272"/>
                  </a:lnTo>
                  <a:lnTo>
                    <a:pt x="324" y="274"/>
                  </a:lnTo>
                  <a:lnTo>
                    <a:pt x="327" y="263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30" y="264"/>
                  </a:lnTo>
                  <a:lnTo>
                    <a:pt x="324" y="274"/>
                  </a:lnTo>
                  <a:lnTo>
                    <a:pt x="327" y="276"/>
                  </a:lnTo>
                  <a:lnTo>
                    <a:pt x="329" y="276"/>
                  </a:lnTo>
                  <a:lnTo>
                    <a:pt x="331" y="277"/>
                  </a:lnTo>
                  <a:lnTo>
                    <a:pt x="332" y="279"/>
                  </a:lnTo>
                  <a:lnTo>
                    <a:pt x="336" y="280"/>
                  </a:lnTo>
                  <a:lnTo>
                    <a:pt x="343" y="259"/>
                  </a:lnTo>
                  <a:lnTo>
                    <a:pt x="340" y="258"/>
                  </a:lnTo>
                  <a:lnTo>
                    <a:pt x="336" y="268"/>
                  </a:lnTo>
                  <a:lnTo>
                    <a:pt x="341" y="258"/>
                  </a:lnTo>
                  <a:lnTo>
                    <a:pt x="339" y="256"/>
                  </a:lnTo>
                  <a:lnTo>
                    <a:pt x="334" y="266"/>
                  </a:lnTo>
                  <a:lnTo>
                    <a:pt x="340" y="258"/>
                  </a:lnTo>
                  <a:lnTo>
                    <a:pt x="336" y="255"/>
                  </a:lnTo>
                  <a:lnTo>
                    <a:pt x="335" y="254"/>
                  </a:lnTo>
                  <a:lnTo>
                    <a:pt x="332" y="253"/>
                  </a:lnTo>
                  <a:lnTo>
                    <a:pt x="331" y="253"/>
                  </a:lnTo>
                  <a:lnTo>
                    <a:pt x="327" y="251"/>
                  </a:lnTo>
                  <a:lnTo>
                    <a:pt x="324" y="261"/>
                  </a:lnTo>
                  <a:lnTo>
                    <a:pt x="330" y="253"/>
                  </a:lnTo>
                  <a:lnTo>
                    <a:pt x="326" y="250"/>
                  </a:lnTo>
                  <a:lnTo>
                    <a:pt x="320" y="259"/>
                  </a:lnTo>
                  <a:lnTo>
                    <a:pt x="329" y="251"/>
                  </a:lnTo>
                  <a:lnTo>
                    <a:pt x="324" y="246"/>
                  </a:lnTo>
                  <a:lnTo>
                    <a:pt x="321" y="246"/>
                  </a:lnTo>
                  <a:lnTo>
                    <a:pt x="317" y="245"/>
                  </a:lnTo>
                  <a:lnTo>
                    <a:pt x="314" y="255"/>
                  </a:lnTo>
                  <a:lnTo>
                    <a:pt x="319" y="245"/>
                  </a:lnTo>
                  <a:lnTo>
                    <a:pt x="316" y="244"/>
                  </a:lnTo>
                  <a:lnTo>
                    <a:pt x="311" y="254"/>
                  </a:lnTo>
                  <a:lnTo>
                    <a:pt x="317" y="245"/>
                  </a:lnTo>
                  <a:lnTo>
                    <a:pt x="314" y="243"/>
                  </a:lnTo>
                  <a:lnTo>
                    <a:pt x="307" y="251"/>
                  </a:lnTo>
                  <a:lnTo>
                    <a:pt x="316" y="244"/>
                  </a:lnTo>
                  <a:lnTo>
                    <a:pt x="311" y="239"/>
                  </a:lnTo>
                  <a:lnTo>
                    <a:pt x="309" y="239"/>
                  </a:lnTo>
                  <a:lnTo>
                    <a:pt x="305" y="238"/>
                  </a:lnTo>
                  <a:lnTo>
                    <a:pt x="301" y="248"/>
                  </a:lnTo>
                  <a:lnTo>
                    <a:pt x="310" y="240"/>
                  </a:lnTo>
                  <a:lnTo>
                    <a:pt x="305" y="235"/>
                  </a:lnTo>
                  <a:lnTo>
                    <a:pt x="302" y="235"/>
                  </a:lnTo>
                  <a:lnTo>
                    <a:pt x="299" y="234"/>
                  </a:lnTo>
                  <a:lnTo>
                    <a:pt x="295" y="244"/>
                  </a:lnTo>
                  <a:lnTo>
                    <a:pt x="304" y="236"/>
                  </a:lnTo>
                  <a:lnTo>
                    <a:pt x="299" y="231"/>
                  </a:lnTo>
                  <a:lnTo>
                    <a:pt x="296" y="231"/>
                  </a:lnTo>
                  <a:lnTo>
                    <a:pt x="292" y="230"/>
                  </a:lnTo>
                  <a:lnTo>
                    <a:pt x="289" y="240"/>
                  </a:lnTo>
                  <a:lnTo>
                    <a:pt x="297" y="233"/>
                  </a:lnTo>
                  <a:lnTo>
                    <a:pt x="295" y="230"/>
                  </a:lnTo>
                  <a:lnTo>
                    <a:pt x="292" y="229"/>
                  </a:lnTo>
                  <a:lnTo>
                    <a:pt x="289" y="226"/>
                  </a:lnTo>
                  <a:lnTo>
                    <a:pt x="287" y="225"/>
                  </a:lnTo>
                  <a:lnTo>
                    <a:pt x="286" y="225"/>
                  </a:lnTo>
                  <a:lnTo>
                    <a:pt x="282" y="224"/>
                  </a:lnTo>
                  <a:lnTo>
                    <a:pt x="279" y="234"/>
                  </a:lnTo>
                  <a:lnTo>
                    <a:pt x="287" y="226"/>
                  </a:lnTo>
                  <a:lnTo>
                    <a:pt x="285" y="224"/>
                  </a:lnTo>
                  <a:lnTo>
                    <a:pt x="282" y="223"/>
                  </a:lnTo>
                  <a:lnTo>
                    <a:pt x="279" y="220"/>
                  </a:lnTo>
                  <a:lnTo>
                    <a:pt x="277" y="219"/>
                  </a:lnTo>
                  <a:lnTo>
                    <a:pt x="275" y="218"/>
                  </a:lnTo>
                  <a:lnTo>
                    <a:pt x="270" y="228"/>
                  </a:lnTo>
                  <a:lnTo>
                    <a:pt x="276" y="219"/>
                  </a:lnTo>
                  <a:lnTo>
                    <a:pt x="273" y="216"/>
                  </a:lnTo>
                  <a:lnTo>
                    <a:pt x="271" y="215"/>
                  </a:lnTo>
                  <a:lnTo>
                    <a:pt x="269" y="214"/>
                  </a:lnTo>
                  <a:lnTo>
                    <a:pt x="264" y="224"/>
                  </a:lnTo>
                  <a:lnTo>
                    <a:pt x="270" y="215"/>
                  </a:lnTo>
                  <a:lnTo>
                    <a:pt x="266" y="213"/>
                  </a:lnTo>
                  <a:lnTo>
                    <a:pt x="260" y="221"/>
                  </a:lnTo>
                  <a:lnTo>
                    <a:pt x="269" y="214"/>
                  </a:lnTo>
                  <a:lnTo>
                    <a:pt x="264" y="209"/>
                  </a:lnTo>
                  <a:lnTo>
                    <a:pt x="261" y="209"/>
                  </a:lnTo>
                  <a:lnTo>
                    <a:pt x="258" y="208"/>
                  </a:lnTo>
                  <a:lnTo>
                    <a:pt x="254" y="218"/>
                  </a:lnTo>
                  <a:lnTo>
                    <a:pt x="260" y="209"/>
                  </a:lnTo>
                  <a:lnTo>
                    <a:pt x="256" y="207"/>
                  </a:lnTo>
                  <a:lnTo>
                    <a:pt x="250" y="215"/>
                  </a:lnTo>
                  <a:lnTo>
                    <a:pt x="259" y="208"/>
                  </a:lnTo>
                  <a:lnTo>
                    <a:pt x="254" y="203"/>
                  </a:lnTo>
                  <a:lnTo>
                    <a:pt x="251" y="203"/>
                  </a:lnTo>
                  <a:lnTo>
                    <a:pt x="248" y="202"/>
                  </a:lnTo>
                  <a:lnTo>
                    <a:pt x="244" y="211"/>
                  </a:lnTo>
                  <a:lnTo>
                    <a:pt x="253" y="204"/>
                  </a:lnTo>
                  <a:lnTo>
                    <a:pt x="251" y="203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2720"/>
            <p:cNvSpPr>
              <a:spLocks noEditPoints="1"/>
            </p:cNvSpPr>
            <p:nvPr/>
          </p:nvSpPr>
          <p:spPr bwMode="auto">
            <a:xfrm>
              <a:off x="2487" y="3018"/>
              <a:ext cx="342" cy="158"/>
            </a:xfrm>
            <a:custGeom>
              <a:avLst/>
              <a:gdLst>
                <a:gd name="T0" fmla="*/ 6 w 342"/>
                <a:gd name="T1" fmla="*/ 24 h 158"/>
                <a:gd name="T2" fmla="*/ 26 w 342"/>
                <a:gd name="T3" fmla="*/ 20 h 158"/>
                <a:gd name="T4" fmla="*/ 27 w 342"/>
                <a:gd name="T5" fmla="*/ 34 h 158"/>
                <a:gd name="T6" fmla="*/ 36 w 342"/>
                <a:gd name="T7" fmla="*/ 39 h 158"/>
                <a:gd name="T8" fmla="*/ 47 w 342"/>
                <a:gd name="T9" fmla="*/ 45 h 158"/>
                <a:gd name="T10" fmla="*/ 52 w 342"/>
                <a:gd name="T11" fmla="*/ 46 h 158"/>
                <a:gd name="T12" fmla="*/ 63 w 342"/>
                <a:gd name="T13" fmla="*/ 54 h 158"/>
                <a:gd name="T14" fmla="*/ 72 w 342"/>
                <a:gd name="T15" fmla="*/ 57 h 158"/>
                <a:gd name="T16" fmla="*/ 85 w 342"/>
                <a:gd name="T17" fmla="*/ 64 h 158"/>
                <a:gd name="T18" fmla="*/ 93 w 342"/>
                <a:gd name="T19" fmla="*/ 67 h 158"/>
                <a:gd name="T20" fmla="*/ 100 w 342"/>
                <a:gd name="T21" fmla="*/ 71 h 158"/>
                <a:gd name="T22" fmla="*/ 114 w 342"/>
                <a:gd name="T23" fmla="*/ 64 h 158"/>
                <a:gd name="T24" fmla="*/ 120 w 342"/>
                <a:gd name="T25" fmla="*/ 80 h 158"/>
                <a:gd name="T26" fmla="*/ 134 w 342"/>
                <a:gd name="T27" fmla="*/ 72 h 158"/>
                <a:gd name="T28" fmla="*/ 135 w 342"/>
                <a:gd name="T29" fmla="*/ 86 h 158"/>
                <a:gd name="T30" fmla="*/ 148 w 342"/>
                <a:gd name="T31" fmla="*/ 91 h 158"/>
                <a:gd name="T32" fmla="*/ 163 w 342"/>
                <a:gd name="T33" fmla="*/ 72 h 158"/>
                <a:gd name="T34" fmla="*/ 154 w 342"/>
                <a:gd name="T35" fmla="*/ 70 h 158"/>
                <a:gd name="T36" fmla="*/ 140 w 342"/>
                <a:gd name="T37" fmla="*/ 65 h 158"/>
                <a:gd name="T38" fmla="*/ 127 w 342"/>
                <a:gd name="T39" fmla="*/ 70 h 158"/>
                <a:gd name="T40" fmla="*/ 125 w 342"/>
                <a:gd name="T41" fmla="*/ 57 h 158"/>
                <a:gd name="T42" fmla="*/ 110 w 342"/>
                <a:gd name="T43" fmla="*/ 52 h 158"/>
                <a:gd name="T44" fmla="*/ 104 w 342"/>
                <a:gd name="T45" fmla="*/ 60 h 158"/>
                <a:gd name="T46" fmla="*/ 103 w 342"/>
                <a:gd name="T47" fmla="*/ 47 h 158"/>
                <a:gd name="T48" fmla="*/ 93 w 342"/>
                <a:gd name="T49" fmla="*/ 42 h 158"/>
                <a:gd name="T50" fmla="*/ 79 w 342"/>
                <a:gd name="T51" fmla="*/ 36 h 158"/>
                <a:gd name="T52" fmla="*/ 69 w 342"/>
                <a:gd name="T53" fmla="*/ 44 h 158"/>
                <a:gd name="T54" fmla="*/ 69 w 342"/>
                <a:gd name="T55" fmla="*/ 31 h 158"/>
                <a:gd name="T56" fmla="*/ 54 w 342"/>
                <a:gd name="T57" fmla="*/ 24 h 158"/>
                <a:gd name="T58" fmla="*/ 41 w 342"/>
                <a:gd name="T59" fmla="*/ 29 h 158"/>
                <a:gd name="T60" fmla="*/ 39 w 342"/>
                <a:gd name="T61" fmla="*/ 15 h 158"/>
                <a:gd name="T62" fmla="*/ 33 w 342"/>
                <a:gd name="T63" fmla="*/ 11 h 158"/>
                <a:gd name="T64" fmla="*/ 18 w 342"/>
                <a:gd name="T65" fmla="*/ 4 h 158"/>
                <a:gd name="T66" fmla="*/ 212 w 342"/>
                <a:gd name="T67" fmla="*/ 116 h 158"/>
                <a:gd name="T68" fmla="*/ 214 w 342"/>
                <a:gd name="T69" fmla="*/ 118 h 158"/>
                <a:gd name="T70" fmla="*/ 221 w 342"/>
                <a:gd name="T71" fmla="*/ 121 h 158"/>
                <a:gd name="T72" fmla="*/ 240 w 342"/>
                <a:gd name="T73" fmla="*/ 102 h 158"/>
                <a:gd name="T74" fmla="*/ 231 w 342"/>
                <a:gd name="T75" fmla="*/ 101 h 158"/>
                <a:gd name="T76" fmla="*/ 220 w 342"/>
                <a:gd name="T77" fmla="*/ 108 h 158"/>
                <a:gd name="T78" fmla="*/ 215 w 342"/>
                <a:gd name="T79" fmla="*/ 93 h 158"/>
                <a:gd name="T80" fmla="*/ 290 w 342"/>
                <a:gd name="T81" fmla="*/ 143 h 158"/>
                <a:gd name="T82" fmla="*/ 291 w 342"/>
                <a:gd name="T83" fmla="*/ 144 h 158"/>
                <a:gd name="T84" fmla="*/ 298 w 342"/>
                <a:gd name="T85" fmla="*/ 148 h 158"/>
                <a:gd name="T86" fmla="*/ 312 w 342"/>
                <a:gd name="T87" fmla="*/ 139 h 158"/>
                <a:gd name="T88" fmla="*/ 315 w 342"/>
                <a:gd name="T89" fmla="*/ 153 h 158"/>
                <a:gd name="T90" fmla="*/ 328 w 342"/>
                <a:gd name="T91" fmla="*/ 144 h 158"/>
                <a:gd name="T92" fmla="*/ 329 w 342"/>
                <a:gd name="T93" fmla="*/ 157 h 158"/>
                <a:gd name="T94" fmla="*/ 331 w 342"/>
                <a:gd name="T95" fmla="*/ 146 h 158"/>
                <a:gd name="T96" fmla="*/ 327 w 342"/>
                <a:gd name="T97" fmla="*/ 133 h 158"/>
                <a:gd name="T98" fmla="*/ 320 w 342"/>
                <a:gd name="T99" fmla="*/ 131 h 158"/>
                <a:gd name="T100" fmla="*/ 311 w 342"/>
                <a:gd name="T101" fmla="*/ 128 h 158"/>
                <a:gd name="T102" fmla="*/ 303 w 342"/>
                <a:gd name="T103" fmla="*/ 126 h 158"/>
                <a:gd name="T104" fmla="*/ 293 w 342"/>
                <a:gd name="T105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158">
                  <a:moveTo>
                    <a:pt x="12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9" y="11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6" y="15"/>
                  </a:lnTo>
                  <a:lnTo>
                    <a:pt x="11" y="25"/>
                  </a:lnTo>
                  <a:lnTo>
                    <a:pt x="21" y="30"/>
                  </a:lnTo>
                  <a:lnTo>
                    <a:pt x="26" y="20"/>
                  </a:lnTo>
                  <a:lnTo>
                    <a:pt x="18" y="29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8" y="35"/>
                  </a:lnTo>
                  <a:lnTo>
                    <a:pt x="32" y="24"/>
                  </a:lnTo>
                  <a:lnTo>
                    <a:pt x="27" y="34"/>
                  </a:lnTo>
                  <a:lnTo>
                    <a:pt x="29" y="35"/>
                  </a:lnTo>
                  <a:lnTo>
                    <a:pt x="34" y="25"/>
                  </a:lnTo>
                  <a:lnTo>
                    <a:pt x="28" y="35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44" y="42"/>
                  </a:lnTo>
                  <a:lnTo>
                    <a:pt x="48" y="31"/>
                  </a:lnTo>
                  <a:lnTo>
                    <a:pt x="41" y="40"/>
                  </a:lnTo>
                  <a:lnTo>
                    <a:pt x="44" y="44"/>
                  </a:lnTo>
                  <a:lnTo>
                    <a:pt x="47" y="45"/>
                  </a:lnTo>
                  <a:lnTo>
                    <a:pt x="51" y="46"/>
                  </a:lnTo>
                  <a:lnTo>
                    <a:pt x="54" y="35"/>
                  </a:lnTo>
                  <a:lnTo>
                    <a:pt x="49" y="45"/>
                  </a:lnTo>
                  <a:lnTo>
                    <a:pt x="52" y="46"/>
                  </a:lnTo>
                  <a:lnTo>
                    <a:pt x="57" y="36"/>
                  </a:lnTo>
                  <a:lnTo>
                    <a:pt x="52" y="46"/>
                  </a:lnTo>
                  <a:lnTo>
                    <a:pt x="58" y="50"/>
                  </a:lnTo>
                  <a:lnTo>
                    <a:pt x="59" y="51"/>
                  </a:lnTo>
                  <a:lnTo>
                    <a:pt x="63" y="52"/>
                  </a:lnTo>
                  <a:lnTo>
                    <a:pt x="67" y="41"/>
                  </a:lnTo>
                  <a:lnTo>
                    <a:pt x="59" y="50"/>
                  </a:lnTo>
                  <a:lnTo>
                    <a:pt x="63" y="54"/>
                  </a:lnTo>
                  <a:lnTo>
                    <a:pt x="66" y="55"/>
                  </a:lnTo>
                  <a:lnTo>
                    <a:pt x="69" y="56"/>
                  </a:lnTo>
                  <a:lnTo>
                    <a:pt x="73" y="45"/>
                  </a:lnTo>
                  <a:lnTo>
                    <a:pt x="68" y="55"/>
                  </a:lnTo>
                  <a:lnTo>
                    <a:pt x="70" y="56"/>
                  </a:lnTo>
                  <a:lnTo>
                    <a:pt x="72" y="57"/>
                  </a:lnTo>
                  <a:lnTo>
                    <a:pt x="75" y="59"/>
                  </a:lnTo>
                  <a:lnTo>
                    <a:pt x="79" y="47"/>
                  </a:lnTo>
                  <a:lnTo>
                    <a:pt x="72" y="56"/>
                  </a:lnTo>
                  <a:lnTo>
                    <a:pt x="75" y="60"/>
                  </a:lnTo>
                  <a:lnTo>
                    <a:pt x="78" y="61"/>
                  </a:lnTo>
                  <a:lnTo>
                    <a:pt x="85" y="64"/>
                  </a:lnTo>
                  <a:lnTo>
                    <a:pt x="89" y="52"/>
                  </a:lnTo>
                  <a:lnTo>
                    <a:pt x="84" y="62"/>
                  </a:lnTo>
                  <a:lnTo>
                    <a:pt x="90" y="66"/>
                  </a:lnTo>
                  <a:lnTo>
                    <a:pt x="93" y="67"/>
                  </a:lnTo>
                  <a:lnTo>
                    <a:pt x="90" y="66"/>
                  </a:lnTo>
                  <a:lnTo>
                    <a:pt x="93" y="67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102" y="59"/>
                  </a:lnTo>
                  <a:lnTo>
                    <a:pt x="97" y="69"/>
                  </a:lnTo>
                  <a:lnTo>
                    <a:pt x="99" y="70"/>
                  </a:lnTo>
                  <a:lnTo>
                    <a:pt x="100" y="71"/>
                  </a:lnTo>
                  <a:lnTo>
                    <a:pt x="104" y="72"/>
                  </a:lnTo>
                  <a:lnTo>
                    <a:pt x="108" y="61"/>
                  </a:lnTo>
                  <a:lnTo>
                    <a:pt x="100" y="70"/>
                  </a:lnTo>
                  <a:lnTo>
                    <a:pt x="105" y="75"/>
                  </a:lnTo>
                  <a:lnTo>
                    <a:pt x="114" y="75"/>
                  </a:lnTo>
                  <a:lnTo>
                    <a:pt x="114" y="64"/>
                  </a:lnTo>
                  <a:lnTo>
                    <a:pt x="108" y="74"/>
                  </a:lnTo>
                  <a:lnTo>
                    <a:pt x="112" y="76"/>
                  </a:lnTo>
                  <a:lnTo>
                    <a:pt x="113" y="76"/>
                  </a:lnTo>
                  <a:lnTo>
                    <a:pt x="115" y="77"/>
                  </a:lnTo>
                  <a:lnTo>
                    <a:pt x="117" y="78"/>
                  </a:lnTo>
                  <a:lnTo>
                    <a:pt x="120" y="80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22" y="80"/>
                  </a:lnTo>
                  <a:lnTo>
                    <a:pt x="123" y="81"/>
                  </a:lnTo>
                  <a:lnTo>
                    <a:pt x="130" y="83"/>
                  </a:lnTo>
                  <a:lnTo>
                    <a:pt x="134" y="72"/>
                  </a:lnTo>
                  <a:lnTo>
                    <a:pt x="127" y="81"/>
                  </a:lnTo>
                  <a:lnTo>
                    <a:pt x="130" y="85"/>
                  </a:lnTo>
                  <a:lnTo>
                    <a:pt x="133" y="86"/>
                  </a:lnTo>
                  <a:lnTo>
                    <a:pt x="136" y="87"/>
                  </a:lnTo>
                  <a:lnTo>
                    <a:pt x="140" y="76"/>
                  </a:lnTo>
                  <a:lnTo>
                    <a:pt x="135" y="86"/>
                  </a:lnTo>
                  <a:lnTo>
                    <a:pt x="138" y="87"/>
                  </a:lnTo>
                  <a:lnTo>
                    <a:pt x="139" y="88"/>
                  </a:lnTo>
                  <a:lnTo>
                    <a:pt x="146" y="91"/>
                  </a:lnTo>
                  <a:lnTo>
                    <a:pt x="150" y="80"/>
                  </a:lnTo>
                  <a:lnTo>
                    <a:pt x="145" y="90"/>
                  </a:lnTo>
                  <a:lnTo>
                    <a:pt x="148" y="91"/>
                  </a:lnTo>
                  <a:lnTo>
                    <a:pt x="149" y="92"/>
                  </a:lnTo>
                  <a:lnTo>
                    <a:pt x="153" y="93"/>
                  </a:lnTo>
                  <a:lnTo>
                    <a:pt x="156" y="82"/>
                  </a:lnTo>
                  <a:lnTo>
                    <a:pt x="151" y="92"/>
                  </a:lnTo>
                  <a:lnTo>
                    <a:pt x="153" y="92"/>
                  </a:lnTo>
                  <a:lnTo>
                    <a:pt x="163" y="72"/>
                  </a:lnTo>
                  <a:lnTo>
                    <a:pt x="160" y="72"/>
                  </a:lnTo>
                  <a:lnTo>
                    <a:pt x="156" y="71"/>
                  </a:lnTo>
                  <a:lnTo>
                    <a:pt x="153" y="81"/>
                  </a:lnTo>
                  <a:lnTo>
                    <a:pt x="158" y="71"/>
                  </a:lnTo>
                  <a:lnTo>
                    <a:pt x="155" y="70"/>
                  </a:lnTo>
                  <a:lnTo>
                    <a:pt x="154" y="70"/>
                  </a:lnTo>
                  <a:lnTo>
                    <a:pt x="146" y="67"/>
                  </a:lnTo>
                  <a:lnTo>
                    <a:pt x="143" y="77"/>
                  </a:lnTo>
                  <a:lnTo>
                    <a:pt x="148" y="67"/>
                  </a:lnTo>
                  <a:lnTo>
                    <a:pt x="145" y="66"/>
                  </a:lnTo>
                  <a:lnTo>
                    <a:pt x="144" y="66"/>
                  </a:lnTo>
                  <a:lnTo>
                    <a:pt x="140" y="65"/>
                  </a:lnTo>
                  <a:lnTo>
                    <a:pt x="136" y="75"/>
                  </a:lnTo>
                  <a:lnTo>
                    <a:pt x="145" y="67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30" y="60"/>
                  </a:lnTo>
                  <a:lnTo>
                    <a:pt x="127" y="70"/>
                  </a:lnTo>
                  <a:lnTo>
                    <a:pt x="132" y="60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24" y="57"/>
                  </a:lnTo>
                  <a:lnTo>
                    <a:pt x="120" y="67"/>
                  </a:lnTo>
                  <a:lnTo>
                    <a:pt x="125" y="57"/>
                  </a:lnTo>
                  <a:lnTo>
                    <a:pt x="123" y="56"/>
                  </a:lnTo>
                  <a:lnTo>
                    <a:pt x="118" y="66"/>
                  </a:lnTo>
                  <a:lnTo>
                    <a:pt x="124" y="57"/>
                  </a:lnTo>
                  <a:lnTo>
                    <a:pt x="120" y="55"/>
                  </a:lnTo>
                  <a:lnTo>
                    <a:pt x="118" y="52"/>
                  </a:lnTo>
                  <a:lnTo>
                    <a:pt x="110" y="52"/>
                  </a:lnTo>
                  <a:lnTo>
                    <a:pt x="110" y="64"/>
                  </a:lnTo>
                  <a:lnTo>
                    <a:pt x="119" y="56"/>
                  </a:lnTo>
                  <a:lnTo>
                    <a:pt x="114" y="51"/>
                  </a:lnTo>
                  <a:lnTo>
                    <a:pt x="112" y="51"/>
                  </a:lnTo>
                  <a:lnTo>
                    <a:pt x="108" y="50"/>
                  </a:lnTo>
                  <a:lnTo>
                    <a:pt x="104" y="60"/>
                  </a:lnTo>
                  <a:lnTo>
                    <a:pt x="109" y="50"/>
                  </a:lnTo>
                  <a:lnTo>
                    <a:pt x="107" y="49"/>
                  </a:lnTo>
                  <a:lnTo>
                    <a:pt x="105" y="49"/>
                  </a:lnTo>
                  <a:lnTo>
                    <a:pt x="102" y="47"/>
                  </a:lnTo>
                  <a:lnTo>
                    <a:pt x="98" y="57"/>
                  </a:lnTo>
                  <a:lnTo>
                    <a:pt x="103" y="47"/>
                  </a:lnTo>
                  <a:lnTo>
                    <a:pt x="100" y="46"/>
                  </a:lnTo>
                  <a:lnTo>
                    <a:pt x="95" y="56"/>
                  </a:lnTo>
                  <a:lnTo>
                    <a:pt x="102" y="47"/>
                  </a:lnTo>
                  <a:lnTo>
                    <a:pt x="95" y="44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85" y="40"/>
                  </a:lnTo>
                  <a:lnTo>
                    <a:pt x="82" y="50"/>
                  </a:lnTo>
                  <a:lnTo>
                    <a:pt x="90" y="42"/>
                  </a:lnTo>
                  <a:lnTo>
                    <a:pt x="85" y="37"/>
                  </a:lnTo>
                  <a:lnTo>
                    <a:pt x="83" y="37"/>
                  </a:lnTo>
                  <a:lnTo>
                    <a:pt x="79" y="36"/>
                  </a:lnTo>
                  <a:lnTo>
                    <a:pt x="75" y="46"/>
                  </a:lnTo>
                  <a:lnTo>
                    <a:pt x="80" y="36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3" y="34"/>
                  </a:lnTo>
                  <a:lnTo>
                    <a:pt x="69" y="44"/>
                  </a:lnTo>
                  <a:lnTo>
                    <a:pt x="78" y="36"/>
                  </a:lnTo>
                  <a:lnTo>
                    <a:pt x="73" y="31"/>
                  </a:lnTo>
                  <a:lnTo>
                    <a:pt x="70" y="31"/>
                  </a:lnTo>
                  <a:lnTo>
                    <a:pt x="67" y="30"/>
                  </a:lnTo>
                  <a:lnTo>
                    <a:pt x="63" y="40"/>
                  </a:lnTo>
                  <a:lnTo>
                    <a:pt x="69" y="31"/>
                  </a:lnTo>
                  <a:lnTo>
                    <a:pt x="63" y="27"/>
                  </a:lnTo>
                  <a:lnTo>
                    <a:pt x="59" y="25"/>
                  </a:lnTo>
                  <a:lnTo>
                    <a:pt x="62" y="26"/>
                  </a:lnTo>
                  <a:lnTo>
                    <a:pt x="59" y="25"/>
                  </a:lnTo>
                  <a:lnTo>
                    <a:pt x="58" y="25"/>
                  </a:lnTo>
                  <a:lnTo>
                    <a:pt x="54" y="24"/>
                  </a:lnTo>
                  <a:lnTo>
                    <a:pt x="51" y="34"/>
                  </a:lnTo>
                  <a:lnTo>
                    <a:pt x="59" y="26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4" y="19"/>
                  </a:lnTo>
                  <a:lnTo>
                    <a:pt x="41" y="29"/>
                  </a:lnTo>
                  <a:lnTo>
                    <a:pt x="46" y="19"/>
                  </a:lnTo>
                  <a:lnTo>
                    <a:pt x="43" y="17"/>
                  </a:lnTo>
                  <a:lnTo>
                    <a:pt x="38" y="27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28" y="22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2" y="14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2" y="0"/>
                  </a:lnTo>
                  <a:close/>
                  <a:moveTo>
                    <a:pt x="212" y="93"/>
                  </a:moveTo>
                  <a:lnTo>
                    <a:pt x="205" y="115"/>
                  </a:lnTo>
                  <a:lnTo>
                    <a:pt x="206" y="116"/>
                  </a:lnTo>
                  <a:lnTo>
                    <a:pt x="212" y="116"/>
                  </a:lnTo>
                  <a:lnTo>
                    <a:pt x="212" y="105"/>
                  </a:lnTo>
                  <a:lnTo>
                    <a:pt x="209" y="116"/>
                  </a:lnTo>
                  <a:lnTo>
                    <a:pt x="212" y="117"/>
                  </a:lnTo>
                  <a:lnTo>
                    <a:pt x="216" y="106"/>
                  </a:lnTo>
                  <a:lnTo>
                    <a:pt x="210" y="116"/>
                  </a:lnTo>
                  <a:lnTo>
                    <a:pt x="214" y="118"/>
                  </a:lnTo>
                  <a:lnTo>
                    <a:pt x="215" y="118"/>
                  </a:lnTo>
                  <a:lnTo>
                    <a:pt x="217" y="120"/>
                  </a:lnTo>
                  <a:lnTo>
                    <a:pt x="219" y="121"/>
                  </a:lnTo>
                  <a:lnTo>
                    <a:pt x="222" y="122"/>
                  </a:lnTo>
                  <a:lnTo>
                    <a:pt x="226" y="111"/>
                  </a:lnTo>
                  <a:lnTo>
                    <a:pt x="221" y="121"/>
                  </a:lnTo>
                  <a:lnTo>
                    <a:pt x="226" y="123"/>
                  </a:lnTo>
                  <a:lnTo>
                    <a:pt x="232" y="123"/>
                  </a:lnTo>
                  <a:lnTo>
                    <a:pt x="232" y="112"/>
                  </a:lnTo>
                  <a:lnTo>
                    <a:pt x="229" y="123"/>
                  </a:lnTo>
                  <a:lnTo>
                    <a:pt x="232" y="123"/>
                  </a:lnTo>
                  <a:lnTo>
                    <a:pt x="240" y="102"/>
                  </a:lnTo>
                  <a:lnTo>
                    <a:pt x="236" y="102"/>
                  </a:lnTo>
                  <a:lnTo>
                    <a:pt x="235" y="101"/>
                  </a:lnTo>
                  <a:lnTo>
                    <a:pt x="229" y="101"/>
                  </a:lnTo>
                  <a:lnTo>
                    <a:pt x="229" y="112"/>
                  </a:lnTo>
                  <a:lnTo>
                    <a:pt x="234" y="102"/>
                  </a:lnTo>
                  <a:lnTo>
                    <a:pt x="231" y="101"/>
                  </a:lnTo>
                  <a:lnTo>
                    <a:pt x="230" y="101"/>
                  </a:lnTo>
                  <a:lnTo>
                    <a:pt x="226" y="100"/>
                  </a:lnTo>
                  <a:lnTo>
                    <a:pt x="222" y="110"/>
                  </a:lnTo>
                  <a:lnTo>
                    <a:pt x="227" y="100"/>
                  </a:lnTo>
                  <a:lnTo>
                    <a:pt x="225" y="98"/>
                  </a:lnTo>
                  <a:lnTo>
                    <a:pt x="220" y="108"/>
                  </a:lnTo>
                  <a:lnTo>
                    <a:pt x="226" y="100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220" y="96"/>
                  </a:lnTo>
                  <a:lnTo>
                    <a:pt x="216" y="95"/>
                  </a:lnTo>
                  <a:lnTo>
                    <a:pt x="215" y="93"/>
                  </a:lnTo>
                  <a:lnTo>
                    <a:pt x="210" y="93"/>
                  </a:lnTo>
                  <a:lnTo>
                    <a:pt x="210" y="105"/>
                  </a:lnTo>
                  <a:lnTo>
                    <a:pt x="214" y="95"/>
                  </a:lnTo>
                  <a:lnTo>
                    <a:pt x="212" y="93"/>
                  </a:lnTo>
                  <a:close/>
                  <a:moveTo>
                    <a:pt x="290" y="121"/>
                  </a:moveTo>
                  <a:lnTo>
                    <a:pt x="290" y="143"/>
                  </a:lnTo>
                  <a:lnTo>
                    <a:pt x="290" y="132"/>
                  </a:lnTo>
                  <a:lnTo>
                    <a:pt x="286" y="143"/>
                  </a:lnTo>
                  <a:lnTo>
                    <a:pt x="290" y="144"/>
                  </a:lnTo>
                  <a:lnTo>
                    <a:pt x="293" y="133"/>
                  </a:lnTo>
                  <a:lnTo>
                    <a:pt x="288" y="143"/>
                  </a:lnTo>
                  <a:lnTo>
                    <a:pt x="291" y="144"/>
                  </a:lnTo>
                  <a:lnTo>
                    <a:pt x="292" y="146"/>
                  </a:lnTo>
                  <a:lnTo>
                    <a:pt x="296" y="147"/>
                  </a:lnTo>
                  <a:lnTo>
                    <a:pt x="300" y="136"/>
                  </a:lnTo>
                  <a:lnTo>
                    <a:pt x="295" y="146"/>
                  </a:lnTo>
                  <a:lnTo>
                    <a:pt x="297" y="147"/>
                  </a:lnTo>
                  <a:lnTo>
                    <a:pt x="298" y="148"/>
                  </a:lnTo>
                  <a:lnTo>
                    <a:pt x="302" y="149"/>
                  </a:lnTo>
                  <a:lnTo>
                    <a:pt x="306" y="138"/>
                  </a:lnTo>
                  <a:lnTo>
                    <a:pt x="301" y="148"/>
                  </a:lnTo>
                  <a:lnTo>
                    <a:pt x="306" y="151"/>
                  </a:lnTo>
                  <a:lnTo>
                    <a:pt x="312" y="151"/>
                  </a:lnTo>
                  <a:lnTo>
                    <a:pt x="312" y="139"/>
                  </a:lnTo>
                  <a:lnTo>
                    <a:pt x="308" y="151"/>
                  </a:lnTo>
                  <a:lnTo>
                    <a:pt x="312" y="152"/>
                  </a:lnTo>
                  <a:lnTo>
                    <a:pt x="316" y="141"/>
                  </a:lnTo>
                  <a:lnTo>
                    <a:pt x="311" y="151"/>
                  </a:lnTo>
                  <a:lnTo>
                    <a:pt x="313" y="152"/>
                  </a:lnTo>
                  <a:lnTo>
                    <a:pt x="315" y="153"/>
                  </a:lnTo>
                  <a:lnTo>
                    <a:pt x="318" y="154"/>
                  </a:lnTo>
                  <a:lnTo>
                    <a:pt x="322" y="143"/>
                  </a:lnTo>
                  <a:lnTo>
                    <a:pt x="317" y="153"/>
                  </a:lnTo>
                  <a:lnTo>
                    <a:pt x="322" y="156"/>
                  </a:lnTo>
                  <a:lnTo>
                    <a:pt x="328" y="156"/>
                  </a:lnTo>
                  <a:lnTo>
                    <a:pt x="328" y="144"/>
                  </a:lnTo>
                  <a:lnTo>
                    <a:pt x="323" y="154"/>
                  </a:lnTo>
                  <a:lnTo>
                    <a:pt x="326" y="156"/>
                  </a:lnTo>
                  <a:lnTo>
                    <a:pt x="327" y="157"/>
                  </a:lnTo>
                  <a:lnTo>
                    <a:pt x="331" y="158"/>
                  </a:lnTo>
                  <a:lnTo>
                    <a:pt x="334" y="147"/>
                  </a:lnTo>
                  <a:lnTo>
                    <a:pt x="329" y="157"/>
                  </a:lnTo>
                  <a:lnTo>
                    <a:pt x="332" y="158"/>
                  </a:lnTo>
                  <a:lnTo>
                    <a:pt x="342" y="138"/>
                  </a:lnTo>
                  <a:lnTo>
                    <a:pt x="339" y="137"/>
                  </a:lnTo>
                  <a:lnTo>
                    <a:pt x="338" y="137"/>
                  </a:lnTo>
                  <a:lnTo>
                    <a:pt x="334" y="136"/>
                  </a:lnTo>
                  <a:lnTo>
                    <a:pt x="331" y="146"/>
                  </a:lnTo>
                  <a:lnTo>
                    <a:pt x="336" y="136"/>
                  </a:lnTo>
                  <a:lnTo>
                    <a:pt x="331" y="133"/>
                  </a:lnTo>
                  <a:lnTo>
                    <a:pt x="325" y="133"/>
                  </a:lnTo>
                  <a:lnTo>
                    <a:pt x="325" y="144"/>
                  </a:lnTo>
                  <a:lnTo>
                    <a:pt x="329" y="135"/>
                  </a:lnTo>
                  <a:lnTo>
                    <a:pt x="327" y="133"/>
                  </a:lnTo>
                  <a:lnTo>
                    <a:pt x="326" y="133"/>
                  </a:lnTo>
                  <a:lnTo>
                    <a:pt x="322" y="132"/>
                  </a:lnTo>
                  <a:lnTo>
                    <a:pt x="318" y="142"/>
                  </a:lnTo>
                  <a:lnTo>
                    <a:pt x="323" y="132"/>
                  </a:lnTo>
                  <a:lnTo>
                    <a:pt x="321" y="131"/>
                  </a:lnTo>
                  <a:lnTo>
                    <a:pt x="320" y="131"/>
                  </a:lnTo>
                  <a:lnTo>
                    <a:pt x="316" y="130"/>
                  </a:lnTo>
                  <a:lnTo>
                    <a:pt x="315" y="128"/>
                  </a:lnTo>
                  <a:lnTo>
                    <a:pt x="308" y="128"/>
                  </a:lnTo>
                  <a:lnTo>
                    <a:pt x="308" y="139"/>
                  </a:lnTo>
                  <a:lnTo>
                    <a:pt x="313" y="130"/>
                  </a:lnTo>
                  <a:lnTo>
                    <a:pt x="311" y="128"/>
                  </a:lnTo>
                  <a:lnTo>
                    <a:pt x="310" y="128"/>
                  </a:lnTo>
                  <a:lnTo>
                    <a:pt x="306" y="127"/>
                  </a:lnTo>
                  <a:lnTo>
                    <a:pt x="302" y="137"/>
                  </a:lnTo>
                  <a:lnTo>
                    <a:pt x="307" y="127"/>
                  </a:lnTo>
                  <a:lnTo>
                    <a:pt x="305" y="126"/>
                  </a:lnTo>
                  <a:lnTo>
                    <a:pt x="303" y="126"/>
                  </a:lnTo>
                  <a:lnTo>
                    <a:pt x="300" y="125"/>
                  </a:lnTo>
                  <a:lnTo>
                    <a:pt x="296" y="135"/>
                  </a:lnTo>
                  <a:lnTo>
                    <a:pt x="301" y="125"/>
                  </a:lnTo>
                  <a:lnTo>
                    <a:pt x="298" y="123"/>
                  </a:lnTo>
                  <a:lnTo>
                    <a:pt x="297" y="123"/>
                  </a:lnTo>
                  <a:lnTo>
                    <a:pt x="293" y="122"/>
                  </a:lnTo>
                  <a:lnTo>
                    <a:pt x="292" y="121"/>
                  </a:lnTo>
                  <a:lnTo>
                    <a:pt x="290" y="121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2721"/>
            <p:cNvSpPr>
              <a:spLocks noEditPoints="1"/>
            </p:cNvSpPr>
            <p:nvPr/>
          </p:nvSpPr>
          <p:spPr bwMode="auto">
            <a:xfrm>
              <a:off x="2824" y="3155"/>
              <a:ext cx="334" cy="100"/>
            </a:xfrm>
            <a:custGeom>
              <a:avLst/>
              <a:gdLst>
                <a:gd name="T0" fmla="*/ 0 w 334"/>
                <a:gd name="T1" fmla="*/ 22 h 100"/>
                <a:gd name="T2" fmla="*/ 6 w 334"/>
                <a:gd name="T3" fmla="*/ 25 h 100"/>
                <a:gd name="T4" fmla="*/ 20 w 334"/>
                <a:gd name="T5" fmla="*/ 27 h 100"/>
                <a:gd name="T6" fmla="*/ 19 w 334"/>
                <a:gd name="T7" fmla="*/ 27 h 100"/>
                <a:gd name="T8" fmla="*/ 32 w 334"/>
                <a:gd name="T9" fmla="*/ 20 h 100"/>
                <a:gd name="T10" fmla="*/ 39 w 334"/>
                <a:gd name="T11" fmla="*/ 34 h 100"/>
                <a:gd name="T12" fmla="*/ 45 w 334"/>
                <a:gd name="T13" fmla="*/ 36 h 100"/>
                <a:gd name="T14" fmla="*/ 55 w 334"/>
                <a:gd name="T15" fmla="*/ 39 h 100"/>
                <a:gd name="T16" fmla="*/ 61 w 334"/>
                <a:gd name="T17" fmla="*/ 41 h 100"/>
                <a:gd name="T18" fmla="*/ 75 w 334"/>
                <a:gd name="T19" fmla="*/ 42 h 100"/>
                <a:gd name="T20" fmla="*/ 77 w 334"/>
                <a:gd name="T21" fmla="*/ 45 h 100"/>
                <a:gd name="T22" fmla="*/ 87 w 334"/>
                <a:gd name="T23" fmla="*/ 35 h 100"/>
                <a:gd name="T24" fmla="*/ 88 w 334"/>
                <a:gd name="T25" fmla="*/ 46 h 100"/>
                <a:gd name="T26" fmla="*/ 95 w 334"/>
                <a:gd name="T27" fmla="*/ 49 h 100"/>
                <a:gd name="T28" fmla="*/ 106 w 334"/>
                <a:gd name="T29" fmla="*/ 52 h 100"/>
                <a:gd name="T30" fmla="*/ 116 w 334"/>
                <a:gd name="T31" fmla="*/ 42 h 100"/>
                <a:gd name="T32" fmla="*/ 117 w 334"/>
                <a:gd name="T33" fmla="*/ 54 h 100"/>
                <a:gd name="T34" fmla="*/ 132 w 334"/>
                <a:gd name="T35" fmla="*/ 46 h 100"/>
                <a:gd name="T36" fmla="*/ 141 w 334"/>
                <a:gd name="T37" fmla="*/ 60 h 100"/>
                <a:gd name="T38" fmla="*/ 148 w 334"/>
                <a:gd name="T39" fmla="*/ 50 h 100"/>
                <a:gd name="T40" fmla="*/ 157 w 334"/>
                <a:gd name="T41" fmla="*/ 63 h 100"/>
                <a:gd name="T42" fmla="*/ 156 w 334"/>
                <a:gd name="T43" fmla="*/ 63 h 100"/>
                <a:gd name="T44" fmla="*/ 161 w 334"/>
                <a:gd name="T45" fmla="*/ 42 h 100"/>
                <a:gd name="T46" fmla="*/ 154 w 334"/>
                <a:gd name="T47" fmla="*/ 41 h 100"/>
                <a:gd name="T48" fmla="*/ 144 w 334"/>
                <a:gd name="T49" fmla="*/ 50 h 100"/>
                <a:gd name="T50" fmla="*/ 138 w 334"/>
                <a:gd name="T51" fmla="*/ 49 h 100"/>
                <a:gd name="T52" fmla="*/ 134 w 334"/>
                <a:gd name="T53" fmla="*/ 35 h 100"/>
                <a:gd name="T54" fmla="*/ 124 w 334"/>
                <a:gd name="T55" fmla="*/ 45 h 100"/>
                <a:gd name="T56" fmla="*/ 123 w 334"/>
                <a:gd name="T57" fmla="*/ 34 h 100"/>
                <a:gd name="T58" fmla="*/ 115 w 334"/>
                <a:gd name="T59" fmla="*/ 31 h 100"/>
                <a:gd name="T60" fmla="*/ 102 w 334"/>
                <a:gd name="T61" fmla="*/ 40 h 100"/>
                <a:gd name="T62" fmla="*/ 96 w 334"/>
                <a:gd name="T63" fmla="*/ 37 h 100"/>
                <a:gd name="T64" fmla="*/ 95 w 334"/>
                <a:gd name="T65" fmla="*/ 26 h 100"/>
                <a:gd name="T66" fmla="*/ 86 w 334"/>
                <a:gd name="T67" fmla="*/ 24 h 100"/>
                <a:gd name="T68" fmla="*/ 77 w 334"/>
                <a:gd name="T69" fmla="*/ 20 h 100"/>
                <a:gd name="T70" fmla="*/ 70 w 334"/>
                <a:gd name="T71" fmla="*/ 19 h 100"/>
                <a:gd name="T72" fmla="*/ 61 w 334"/>
                <a:gd name="T73" fmla="*/ 29 h 100"/>
                <a:gd name="T74" fmla="*/ 57 w 334"/>
                <a:gd name="T75" fmla="*/ 15 h 100"/>
                <a:gd name="T76" fmla="*/ 49 w 334"/>
                <a:gd name="T77" fmla="*/ 25 h 100"/>
                <a:gd name="T78" fmla="*/ 45 w 334"/>
                <a:gd name="T79" fmla="*/ 11 h 100"/>
                <a:gd name="T80" fmla="*/ 35 w 334"/>
                <a:gd name="T81" fmla="*/ 9 h 100"/>
                <a:gd name="T82" fmla="*/ 26 w 334"/>
                <a:gd name="T83" fmla="*/ 19 h 100"/>
                <a:gd name="T84" fmla="*/ 22 w 334"/>
                <a:gd name="T85" fmla="*/ 5 h 100"/>
                <a:gd name="T86" fmla="*/ 17 w 334"/>
                <a:gd name="T87" fmla="*/ 5 h 100"/>
                <a:gd name="T88" fmla="*/ 11 w 334"/>
                <a:gd name="T89" fmla="*/ 2 h 100"/>
                <a:gd name="T90" fmla="*/ 218 w 334"/>
                <a:gd name="T91" fmla="*/ 55 h 100"/>
                <a:gd name="T92" fmla="*/ 224 w 334"/>
                <a:gd name="T93" fmla="*/ 78 h 100"/>
                <a:gd name="T94" fmla="*/ 230 w 334"/>
                <a:gd name="T95" fmla="*/ 68 h 100"/>
                <a:gd name="T96" fmla="*/ 234 w 334"/>
                <a:gd name="T97" fmla="*/ 82 h 100"/>
                <a:gd name="T98" fmla="*/ 249 w 334"/>
                <a:gd name="T99" fmla="*/ 61 h 100"/>
                <a:gd name="T100" fmla="*/ 242 w 334"/>
                <a:gd name="T101" fmla="*/ 61 h 100"/>
                <a:gd name="T102" fmla="*/ 227 w 334"/>
                <a:gd name="T103" fmla="*/ 57 h 100"/>
                <a:gd name="T104" fmla="*/ 220 w 334"/>
                <a:gd name="T105" fmla="*/ 67 h 100"/>
                <a:gd name="T106" fmla="*/ 299 w 334"/>
                <a:gd name="T107" fmla="*/ 93 h 100"/>
                <a:gd name="T108" fmla="*/ 314 w 334"/>
                <a:gd name="T109" fmla="*/ 96 h 100"/>
                <a:gd name="T110" fmla="*/ 320 w 334"/>
                <a:gd name="T111" fmla="*/ 86 h 100"/>
                <a:gd name="T112" fmla="*/ 321 w 334"/>
                <a:gd name="T113" fmla="*/ 97 h 100"/>
                <a:gd name="T114" fmla="*/ 329 w 334"/>
                <a:gd name="T115" fmla="*/ 88 h 100"/>
                <a:gd name="T116" fmla="*/ 327 w 334"/>
                <a:gd name="T117" fmla="*/ 77 h 100"/>
                <a:gd name="T118" fmla="*/ 316 w 334"/>
                <a:gd name="T119" fmla="*/ 73 h 100"/>
                <a:gd name="T120" fmla="*/ 306 w 334"/>
                <a:gd name="T121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" h="100">
                  <a:moveTo>
                    <a:pt x="0" y="0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7" y="12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26"/>
                  </a:lnTo>
                  <a:lnTo>
                    <a:pt x="14" y="15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20" y="27"/>
                  </a:lnTo>
                  <a:lnTo>
                    <a:pt x="20" y="16"/>
                  </a:lnTo>
                  <a:lnTo>
                    <a:pt x="16" y="27"/>
                  </a:lnTo>
                  <a:lnTo>
                    <a:pt x="20" y="29"/>
                  </a:lnTo>
                  <a:lnTo>
                    <a:pt x="24" y="17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6" y="31"/>
                  </a:lnTo>
                  <a:lnTo>
                    <a:pt x="32" y="31"/>
                  </a:lnTo>
                  <a:lnTo>
                    <a:pt x="32" y="20"/>
                  </a:lnTo>
                  <a:lnTo>
                    <a:pt x="29" y="31"/>
                  </a:lnTo>
                  <a:lnTo>
                    <a:pt x="36" y="34"/>
                  </a:lnTo>
                  <a:lnTo>
                    <a:pt x="42" y="34"/>
                  </a:lnTo>
                  <a:lnTo>
                    <a:pt x="42" y="22"/>
                  </a:lnTo>
                  <a:lnTo>
                    <a:pt x="39" y="34"/>
                  </a:lnTo>
                  <a:lnTo>
                    <a:pt x="42" y="35"/>
                  </a:lnTo>
                  <a:lnTo>
                    <a:pt x="46" y="24"/>
                  </a:lnTo>
                  <a:lnTo>
                    <a:pt x="41" y="34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55" y="26"/>
                  </a:lnTo>
                  <a:lnTo>
                    <a:pt x="51" y="37"/>
                  </a:lnTo>
                  <a:lnTo>
                    <a:pt x="55" y="39"/>
                  </a:lnTo>
                  <a:lnTo>
                    <a:pt x="58" y="27"/>
                  </a:lnTo>
                  <a:lnTo>
                    <a:pt x="54" y="37"/>
                  </a:lnTo>
                  <a:lnTo>
                    <a:pt x="56" y="39"/>
                  </a:lnTo>
                  <a:lnTo>
                    <a:pt x="57" y="40"/>
                  </a:lnTo>
                  <a:lnTo>
                    <a:pt x="61" y="41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63" y="41"/>
                  </a:lnTo>
                  <a:lnTo>
                    <a:pt x="67" y="42"/>
                  </a:lnTo>
                  <a:lnTo>
                    <a:pt x="75" y="42"/>
                  </a:lnTo>
                  <a:lnTo>
                    <a:pt x="75" y="31"/>
                  </a:lnTo>
                  <a:lnTo>
                    <a:pt x="70" y="41"/>
                  </a:lnTo>
                  <a:lnTo>
                    <a:pt x="72" y="42"/>
                  </a:lnTo>
                  <a:lnTo>
                    <a:pt x="73" y="44"/>
                  </a:lnTo>
                  <a:lnTo>
                    <a:pt x="77" y="45"/>
                  </a:lnTo>
                  <a:lnTo>
                    <a:pt x="81" y="34"/>
                  </a:lnTo>
                  <a:lnTo>
                    <a:pt x="76" y="44"/>
                  </a:lnTo>
                  <a:lnTo>
                    <a:pt x="81" y="46"/>
                  </a:lnTo>
                  <a:lnTo>
                    <a:pt x="87" y="46"/>
                  </a:lnTo>
                  <a:lnTo>
                    <a:pt x="87" y="35"/>
                  </a:lnTo>
                  <a:lnTo>
                    <a:pt x="82" y="45"/>
                  </a:lnTo>
                  <a:lnTo>
                    <a:pt x="87" y="47"/>
                  </a:lnTo>
                  <a:lnTo>
                    <a:pt x="93" y="47"/>
                  </a:lnTo>
                  <a:lnTo>
                    <a:pt x="93" y="36"/>
                  </a:lnTo>
                  <a:lnTo>
                    <a:pt x="88" y="46"/>
                  </a:lnTo>
                  <a:lnTo>
                    <a:pt x="91" y="47"/>
                  </a:lnTo>
                  <a:lnTo>
                    <a:pt x="92" y="49"/>
                  </a:lnTo>
                  <a:lnTo>
                    <a:pt x="96" y="50"/>
                  </a:lnTo>
                  <a:lnTo>
                    <a:pt x="100" y="39"/>
                  </a:lnTo>
                  <a:lnTo>
                    <a:pt x="95" y="49"/>
                  </a:lnTo>
                  <a:lnTo>
                    <a:pt x="100" y="51"/>
                  </a:lnTo>
                  <a:lnTo>
                    <a:pt x="106" y="51"/>
                  </a:lnTo>
                  <a:lnTo>
                    <a:pt x="106" y="40"/>
                  </a:lnTo>
                  <a:lnTo>
                    <a:pt x="102" y="51"/>
                  </a:lnTo>
                  <a:lnTo>
                    <a:pt x="106" y="52"/>
                  </a:lnTo>
                  <a:lnTo>
                    <a:pt x="110" y="41"/>
                  </a:lnTo>
                  <a:lnTo>
                    <a:pt x="105" y="51"/>
                  </a:lnTo>
                  <a:lnTo>
                    <a:pt x="110" y="54"/>
                  </a:lnTo>
                  <a:lnTo>
                    <a:pt x="116" y="54"/>
                  </a:lnTo>
                  <a:lnTo>
                    <a:pt x="116" y="42"/>
                  </a:lnTo>
                  <a:lnTo>
                    <a:pt x="111" y="52"/>
                  </a:lnTo>
                  <a:lnTo>
                    <a:pt x="116" y="55"/>
                  </a:lnTo>
                  <a:lnTo>
                    <a:pt x="122" y="55"/>
                  </a:lnTo>
                  <a:lnTo>
                    <a:pt x="122" y="44"/>
                  </a:lnTo>
                  <a:lnTo>
                    <a:pt x="117" y="54"/>
                  </a:lnTo>
                  <a:lnTo>
                    <a:pt x="119" y="55"/>
                  </a:lnTo>
                  <a:lnTo>
                    <a:pt x="121" y="56"/>
                  </a:lnTo>
                  <a:lnTo>
                    <a:pt x="124" y="57"/>
                  </a:lnTo>
                  <a:lnTo>
                    <a:pt x="132" y="57"/>
                  </a:lnTo>
                  <a:lnTo>
                    <a:pt x="132" y="4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31" y="59"/>
                  </a:lnTo>
                  <a:lnTo>
                    <a:pt x="134" y="60"/>
                  </a:lnTo>
                  <a:lnTo>
                    <a:pt x="141" y="60"/>
                  </a:lnTo>
                  <a:lnTo>
                    <a:pt x="141" y="49"/>
                  </a:lnTo>
                  <a:lnTo>
                    <a:pt x="137" y="60"/>
                  </a:lnTo>
                  <a:lnTo>
                    <a:pt x="141" y="61"/>
                  </a:lnTo>
                  <a:lnTo>
                    <a:pt x="148" y="61"/>
                  </a:lnTo>
                  <a:lnTo>
                    <a:pt x="148" y="50"/>
                  </a:lnTo>
                  <a:lnTo>
                    <a:pt x="143" y="60"/>
                  </a:lnTo>
                  <a:lnTo>
                    <a:pt x="146" y="61"/>
                  </a:lnTo>
                  <a:lnTo>
                    <a:pt x="147" y="62"/>
                  </a:lnTo>
                  <a:lnTo>
                    <a:pt x="151" y="63"/>
                  </a:lnTo>
                  <a:lnTo>
                    <a:pt x="157" y="63"/>
                  </a:lnTo>
                  <a:lnTo>
                    <a:pt x="157" y="52"/>
                  </a:lnTo>
                  <a:lnTo>
                    <a:pt x="153" y="63"/>
                  </a:lnTo>
                  <a:lnTo>
                    <a:pt x="157" y="65"/>
                  </a:lnTo>
                  <a:lnTo>
                    <a:pt x="161" y="54"/>
                  </a:lnTo>
                  <a:lnTo>
                    <a:pt x="156" y="63"/>
                  </a:lnTo>
                  <a:lnTo>
                    <a:pt x="158" y="65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1" y="42"/>
                  </a:lnTo>
                  <a:lnTo>
                    <a:pt x="159" y="41"/>
                  </a:lnTo>
                  <a:lnTo>
                    <a:pt x="154" y="41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54" y="41"/>
                  </a:lnTo>
                  <a:lnTo>
                    <a:pt x="151" y="51"/>
                  </a:lnTo>
                  <a:lnTo>
                    <a:pt x="156" y="41"/>
                  </a:lnTo>
                  <a:lnTo>
                    <a:pt x="151" y="39"/>
                  </a:lnTo>
                  <a:lnTo>
                    <a:pt x="144" y="39"/>
                  </a:lnTo>
                  <a:lnTo>
                    <a:pt x="144" y="50"/>
                  </a:lnTo>
                  <a:lnTo>
                    <a:pt x="148" y="40"/>
                  </a:lnTo>
                  <a:lnTo>
                    <a:pt x="144" y="39"/>
                  </a:lnTo>
                  <a:lnTo>
                    <a:pt x="143" y="37"/>
                  </a:lnTo>
                  <a:lnTo>
                    <a:pt x="138" y="37"/>
                  </a:lnTo>
                  <a:lnTo>
                    <a:pt x="138" y="49"/>
                  </a:lnTo>
                  <a:lnTo>
                    <a:pt x="142" y="39"/>
                  </a:lnTo>
                  <a:lnTo>
                    <a:pt x="138" y="37"/>
                  </a:lnTo>
                  <a:lnTo>
                    <a:pt x="134" y="47"/>
                  </a:lnTo>
                  <a:lnTo>
                    <a:pt x="139" y="37"/>
                  </a:lnTo>
                  <a:lnTo>
                    <a:pt x="134" y="35"/>
                  </a:lnTo>
                  <a:lnTo>
                    <a:pt x="128" y="35"/>
                  </a:lnTo>
                  <a:lnTo>
                    <a:pt x="128" y="46"/>
                  </a:lnTo>
                  <a:lnTo>
                    <a:pt x="132" y="36"/>
                  </a:lnTo>
                  <a:lnTo>
                    <a:pt x="128" y="35"/>
                  </a:lnTo>
                  <a:lnTo>
                    <a:pt x="124" y="45"/>
                  </a:lnTo>
                  <a:lnTo>
                    <a:pt x="129" y="35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8" y="44"/>
                  </a:lnTo>
                  <a:lnTo>
                    <a:pt x="123" y="34"/>
                  </a:lnTo>
                  <a:lnTo>
                    <a:pt x="118" y="31"/>
                  </a:lnTo>
                  <a:lnTo>
                    <a:pt x="112" y="31"/>
                  </a:lnTo>
                  <a:lnTo>
                    <a:pt x="112" y="42"/>
                  </a:lnTo>
                  <a:lnTo>
                    <a:pt x="117" y="32"/>
                  </a:lnTo>
                  <a:lnTo>
                    <a:pt x="115" y="31"/>
                  </a:lnTo>
                  <a:lnTo>
                    <a:pt x="113" y="31"/>
                  </a:lnTo>
                  <a:lnTo>
                    <a:pt x="110" y="30"/>
                  </a:lnTo>
                  <a:lnTo>
                    <a:pt x="108" y="29"/>
                  </a:lnTo>
                  <a:lnTo>
                    <a:pt x="102" y="29"/>
                  </a:lnTo>
                  <a:lnTo>
                    <a:pt x="102" y="40"/>
                  </a:lnTo>
                  <a:lnTo>
                    <a:pt x="107" y="30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0" y="27"/>
                  </a:lnTo>
                  <a:lnTo>
                    <a:pt x="96" y="37"/>
                  </a:lnTo>
                  <a:lnTo>
                    <a:pt x="101" y="27"/>
                  </a:lnTo>
                  <a:lnTo>
                    <a:pt x="96" y="25"/>
                  </a:lnTo>
                  <a:lnTo>
                    <a:pt x="90" y="25"/>
                  </a:lnTo>
                  <a:lnTo>
                    <a:pt x="90" y="36"/>
                  </a:lnTo>
                  <a:lnTo>
                    <a:pt x="95" y="26"/>
                  </a:lnTo>
                  <a:lnTo>
                    <a:pt x="90" y="24"/>
                  </a:lnTo>
                  <a:lnTo>
                    <a:pt x="83" y="24"/>
                  </a:lnTo>
                  <a:lnTo>
                    <a:pt x="83" y="35"/>
                  </a:lnTo>
                  <a:lnTo>
                    <a:pt x="88" y="25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1" y="22"/>
                  </a:lnTo>
                  <a:lnTo>
                    <a:pt x="77" y="32"/>
                  </a:lnTo>
                  <a:lnTo>
                    <a:pt x="82" y="22"/>
                  </a:lnTo>
                  <a:lnTo>
                    <a:pt x="77" y="20"/>
                  </a:lnTo>
                  <a:lnTo>
                    <a:pt x="71" y="20"/>
                  </a:lnTo>
                  <a:lnTo>
                    <a:pt x="71" y="31"/>
                  </a:lnTo>
                  <a:lnTo>
                    <a:pt x="75" y="21"/>
                  </a:lnTo>
                  <a:lnTo>
                    <a:pt x="71" y="20"/>
                  </a:lnTo>
                  <a:lnTo>
                    <a:pt x="70" y="19"/>
                  </a:lnTo>
                  <a:lnTo>
                    <a:pt x="65" y="19"/>
                  </a:lnTo>
                  <a:lnTo>
                    <a:pt x="65" y="30"/>
                  </a:lnTo>
                  <a:lnTo>
                    <a:pt x="68" y="20"/>
                  </a:lnTo>
                  <a:lnTo>
                    <a:pt x="65" y="19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2" y="17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52" y="15"/>
                  </a:lnTo>
                  <a:lnTo>
                    <a:pt x="52" y="26"/>
                  </a:lnTo>
                  <a:lnTo>
                    <a:pt x="56" y="16"/>
                  </a:lnTo>
                  <a:lnTo>
                    <a:pt x="52" y="15"/>
                  </a:lnTo>
                  <a:lnTo>
                    <a:pt x="49" y="25"/>
                  </a:lnTo>
                  <a:lnTo>
                    <a:pt x="54" y="15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30" y="20"/>
                  </a:lnTo>
                  <a:lnTo>
                    <a:pt x="34" y="10"/>
                  </a:lnTo>
                  <a:lnTo>
                    <a:pt x="30" y="9"/>
                  </a:lnTo>
                  <a:lnTo>
                    <a:pt x="26" y="19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4"/>
                  </a:lnTo>
                  <a:lnTo>
                    <a:pt x="10" y="14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218" y="55"/>
                  </a:moveTo>
                  <a:lnTo>
                    <a:pt x="218" y="77"/>
                  </a:lnTo>
                  <a:lnTo>
                    <a:pt x="218" y="66"/>
                  </a:lnTo>
                  <a:lnTo>
                    <a:pt x="213" y="76"/>
                  </a:lnTo>
                  <a:lnTo>
                    <a:pt x="218" y="78"/>
                  </a:lnTo>
                  <a:lnTo>
                    <a:pt x="224" y="78"/>
                  </a:lnTo>
                  <a:lnTo>
                    <a:pt x="224" y="67"/>
                  </a:lnTo>
                  <a:lnTo>
                    <a:pt x="219" y="77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0" y="68"/>
                  </a:lnTo>
                  <a:lnTo>
                    <a:pt x="227" y="80"/>
                  </a:lnTo>
                  <a:lnTo>
                    <a:pt x="230" y="81"/>
                  </a:lnTo>
                  <a:lnTo>
                    <a:pt x="234" y="70"/>
                  </a:lnTo>
                  <a:lnTo>
                    <a:pt x="229" y="80"/>
                  </a:lnTo>
                  <a:lnTo>
                    <a:pt x="234" y="82"/>
                  </a:lnTo>
                  <a:lnTo>
                    <a:pt x="243" y="82"/>
                  </a:lnTo>
                  <a:lnTo>
                    <a:pt x="243" y="71"/>
                  </a:lnTo>
                  <a:lnTo>
                    <a:pt x="239" y="82"/>
                  </a:lnTo>
                  <a:lnTo>
                    <a:pt x="242" y="82"/>
                  </a:lnTo>
                  <a:lnTo>
                    <a:pt x="249" y="61"/>
                  </a:lnTo>
                  <a:lnTo>
                    <a:pt x="246" y="61"/>
                  </a:lnTo>
                  <a:lnTo>
                    <a:pt x="245" y="60"/>
                  </a:lnTo>
                  <a:lnTo>
                    <a:pt x="237" y="60"/>
                  </a:lnTo>
                  <a:lnTo>
                    <a:pt x="237" y="71"/>
                  </a:lnTo>
                  <a:lnTo>
                    <a:pt x="242" y="61"/>
                  </a:lnTo>
                  <a:lnTo>
                    <a:pt x="239" y="60"/>
                  </a:lnTo>
                  <a:lnTo>
                    <a:pt x="238" y="60"/>
                  </a:lnTo>
                  <a:lnTo>
                    <a:pt x="234" y="59"/>
                  </a:lnTo>
                  <a:lnTo>
                    <a:pt x="233" y="57"/>
                  </a:lnTo>
                  <a:lnTo>
                    <a:pt x="227" y="57"/>
                  </a:lnTo>
                  <a:lnTo>
                    <a:pt x="227" y="68"/>
                  </a:lnTo>
                  <a:lnTo>
                    <a:pt x="232" y="59"/>
                  </a:lnTo>
                  <a:lnTo>
                    <a:pt x="227" y="56"/>
                  </a:lnTo>
                  <a:lnTo>
                    <a:pt x="220" y="56"/>
                  </a:lnTo>
                  <a:lnTo>
                    <a:pt x="220" y="67"/>
                  </a:lnTo>
                  <a:lnTo>
                    <a:pt x="225" y="57"/>
                  </a:lnTo>
                  <a:lnTo>
                    <a:pt x="220" y="55"/>
                  </a:lnTo>
                  <a:lnTo>
                    <a:pt x="218" y="55"/>
                  </a:lnTo>
                  <a:close/>
                  <a:moveTo>
                    <a:pt x="303" y="71"/>
                  </a:moveTo>
                  <a:lnTo>
                    <a:pt x="299" y="93"/>
                  </a:lnTo>
                  <a:lnTo>
                    <a:pt x="303" y="95"/>
                  </a:lnTo>
                  <a:lnTo>
                    <a:pt x="304" y="83"/>
                  </a:lnTo>
                  <a:lnTo>
                    <a:pt x="300" y="95"/>
                  </a:lnTo>
                  <a:lnTo>
                    <a:pt x="304" y="96"/>
                  </a:lnTo>
                  <a:lnTo>
                    <a:pt x="314" y="96"/>
                  </a:lnTo>
                  <a:lnTo>
                    <a:pt x="314" y="85"/>
                  </a:lnTo>
                  <a:lnTo>
                    <a:pt x="309" y="95"/>
                  </a:lnTo>
                  <a:lnTo>
                    <a:pt x="314" y="97"/>
                  </a:lnTo>
                  <a:lnTo>
                    <a:pt x="320" y="97"/>
                  </a:lnTo>
                  <a:lnTo>
                    <a:pt x="320" y="86"/>
                  </a:lnTo>
                  <a:lnTo>
                    <a:pt x="315" y="96"/>
                  </a:lnTo>
                  <a:lnTo>
                    <a:pt x="320" y="98"/>
                  </a:lnTo>
                  <a:lnTo>
                    <a:pt x="326" y="98"/>
                  </a:lnTo>
                  <a:lnTo>
                    <a:pt x="326" y="87"/>
                  </a:lnTo>
                  <a:lnTo>
                    <a:pt x="321" y="97"/>
                  </a:lnTo>
                  <a:lnTo>
                    <a:pt x="326" y="100"/>
                  </a:lnTo>
                  <a:lnTo>
                    <a:pt x="332" y="100"/>
                  </a:lnTo>
                  <a:lnTo>
                    <a:pt x="332" y="77"/>
                  </a:lnTo>
                  <a:lnTo>
                    <a:pt x="329" y="77"/>
                  </a:lnTo>
                  <a:lnTo>
                    <a:pt x="329" y="88"/>
                  </a:lnTo>
                  <a:lnTo>
                    <a:pt x="334" y="78"/>
                  </a:lnTo>
                  <a:lnTo>
                    <a:pt x="329" y="76"/>
                  </a:lnTo>
                  <a:lnTo>
                    <a:pt x="322" y="76"/>
                  </a:lnTo>
                  <a:lnTo>
                    <a:pt x="322" y="87"/>
                  </a:lnTo>
                  <a:lnTo>
                    <a:pt x="327" y="77"/>
                  </a:lnTo>
                  <a:lnTo>
                    <a:pt x="322" y="75"/>
                  </a:lnTo>
                  <a:lnTo>
                    <a:pt x="316" y="75"/>
                  </a:lnTo>
                  <a:lnTo>
                    <a:pt x="316" y="86"/>
                  </a:lnTo>
                  <a:lnTo>
                    <a:pt x="321" y="76"/>
                  </a:lnTo>
                  <a:lnTo>
                    <a:pt x="316" y="73"/>
                  </a:lnTo>
                  <a:lnTo>
                    <a:pt x="308" y="73"/>
                  </a:lnTo>
                  <a:lnTo>
                    <a:pt x="308" y="85"/>
                  </a:lnTo>
                  <a:lnTo>
                    <a:pt x="311" y="75"/>
                  </a:lnTo>
                  <a:lnTo>
                    <a:pt x="308" y="73"/>
                  </a:lnTo>
                  <a:lnTo>
                    <a:pt x="306" y="72"/>
                  </a:lnTo>
                  <a:lnTo>
                    <a:pt x="303" y="71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2722"/>
            <p:cNvSpPr>
              <a:spLocks noEditPoints="1"/>
            </p:cNvSpPr>
            <p:nvPr/>
          </p:nvSpPr>
          <p:spPr bwMode="auto">
            <a:xfrm>
              <a:off x="3153" y="3233"/>
              <a:ext cx="335" cy="66"/>
            </a:xfrm>
            <a:custGeom>
              <a:avLst/>
              <a:gdLst>
                <a:gd name="T0" fmla="*/ 10 w 335"/>
                <a:gd name="T1" fmla="*/ 23 h 66"/>
                <a:gd name="T2" fmla="*/ 22 w 335"/>
                <a:gd name="T3" fmla="*/ 24 h 66"/>
                <a:gd name="T4" fmla="*/ 30 w 335"/>
                <a:gd name="T5" fmla="*/ 25 h 66"/>
                <a:gd name="T6" fmla="*/ 36 w 335"/>
                <a:gd name="T7" fmla="*/ 27 h 66"/>
                <a:gd name="T8" fmla="*/ 37 w 335"/>
                <a:gd name="T9" fmla="*/ 28 h 66"/>
                <a:gd name="T10" fmla="*/ 45 w 335"/>
                <a:gd name="T11" fmla="*/ 29 h 66"/>
                <a:gd name="T12" fmla="*/ 51 w 335"/>
                <a:gd name="T13" fmla="*/ 30 h 66"/>
                <a:gd name="T14" fmla="*/ 63 w 335"/>
                <a:gd name="T15" fmla="*/ 32 h 66"/>
                <a:gd name="T16" fmla="*/ 81 w 335"/>
                <a:gd name="T17" fmla="*/ 34 h 66"/>
                <a:gd name="T18" fmla="*/ 89 w 335"/>
                <a:gd name="T19" fmla="*/ 35 h 66"/>
                <a:gd name="T20" fmla="*/ 92 w 335"/>
                <a:gd name="T21" fmla="*/ 37 h 66"/>
                <a:gd name="T22" fmla="*/ 104 w 335"/>
                <a:gd name="T23" fmla="*/ 38 h 66"/>
                <a:gd name="T24" fmla="*/ 110 w 335"/>
                <a:gd name="T25" fmla="*/ 38 h 66"/>
                <a:gd name="T26" fmla="*/ 117 w 335"/>
                <a:gd name="T27" fmla="*/ 39 h 66"/>
                <a:gd name="T28" fmla="*/ 127 w 335"/>
                <a:gd name="T29" fmla="*/ 40 h 66"/>
                <a:gd name="T30" fmla="*/ 133 w 335"/>
                <a:gd name="T31" fmla="*/ 42 h 66"/>
                <a:gd name="T32" fmla="*/ 143 w 335"/>
                <a:gd name="T33" fmla="*/ 43 h 66"/>
                <a:gd name="T34" fmla="*/ 155 w 335"/>
                <a:gd name="T35" fmla="*/ 44 h 66"/>
                <a:gd name="T36" fmla="*/ 165 w 335"/>
                <a:gd name="T37" fmla="*/ 47 h 66"/>
                <a:gd name="T38" fmla="*/ 172 w 335"/>
                <a:gd name="T39" fmla="*/ 24 h 66"/>
                <a:gd name="T40" fmla="*/ 163 w 335"/>
                <a:gd name="T41" fmla="*/ 23 h 66"/>
                <a:gd name="T42" fmla="*/ 150 w 335"/>
                <a:gd name="T43" fmla="*/ 22 h 66"/>
                <a:gd name="T44" fmla="*/ 140 w 335"/>
                <a:gd name="T45" fmla="*/ 20 h 66"/>
                <a:gd name="T46" fmla="*/ 134 w 335"/>
                <a:gd name="T47" fmla="*/ 19 h 66"/>
                <a:gd name="T48" fmla="*/ 124 w 335"/>
                <a:gd name="T49" fmla="*/ 18 h 66"/>
                <a:gd name="T50" fmla="*/ 118 w 335"/>
                <a:gd name="T51" fmla="*/ 17 h 66"/>
                <a:gd name="T52" fmla="*/ 112 w 335"/>
                <a:gd name="T53" fmla="*/ 17 h 66"/>
                <a:gd name="T54" fmla="*/ 102 w 335"/>
                <a:gd name="T55" fmla="*/ 15 h 66"/>
                <a:gd name="T56" fmla="*/ 93 w 335"/>
                <a:gd name="T57" fmla="*/ 14 h 66"/>
                <a:gd name="T58" fmla="*/ 88 w 335"/>
                <a:gd name="T59" fmla="*/ 14 h 66"/>
                <a:gd name="T60" fmla="*/ 79 w 335"/>
                <a:gd name="T61" fmla="*/ 12 h 66"/>
                <a:gd name="T62" fmla="*/ 71 w 335"/>
                <a:gd name="T63" fmla="*/ 10 h 66"/>
                <a:gd name="T64" fmla="*/ 62 w 335"/>
                <a:gd name="T65" fmla="*/ 10 h 66"/>
                <a:gd name="T66" fmla="*/ 52 w 335"/>
                <a:gd name="T67" fmla="*/ 19 h 66"/>
                <a:gd name="T68" fmla="*/ 46 w 335"/>
                <a:gd name="T69" fmla="*/ 7 h 66"/>
                <a:gd name="T70" fmla="*/ 38 w 335"/>
                <a:gd name="T71" fmla="*/ 17 h 66"/>
                <a:gd name="T72" fmla="*/ 32 w 335"/>
                <a:gd name="T73" fmla="*/ 15 h 66"/>
                <a:gd name="T74" fmla="*/ 26 w 335"/>
                <a:gd name="T75" fmla="*/ 14 h 66"/>
                <a:gd name="T76" fmla="*/ 13 w 335"/>
                <a:gd name="T77" fmla="*/ 2 h 66"/>
                <a:gd name="T78" fmla="*/ 12 w 335"/>
                <a:gd name="T79" fmla="*/ 0 h 66"/>
                <a:gd name="T80" fmla="*/ 7 w 335"/>
                <a:gd name="T81" fmla="*/ 0 h 66"/>
                <a:gd name="T82" fmla="*/ 223 w 335"/>
                <a:gd name="T83" fmla="*/ 54 h 66"/>
                <a:gd name="T84" fmla="*/ 233 w 335"/>
                <a:gd name="T85" fmla="*/ 55 h 66"/>
                <a:gd name="T86" fmla="*/ 241 w 335"/>
                <a:gd name="T87" fmla="*/ 55 h 66"/>
                <a:gd name="T88" fmla="*/ 249 w 335"/>
                <a:gd name="T89" fmla="*/ 35 h 66"/>
                <a:gd name="T90" fmla="*/ 240 w 335"/>
                <a:gd name="T91" fmla="*/ 34 h 66"/>
                <a:gd name="T92" fmla="*/ 239 w 335"/>
                <a:gd name="T93" fmla="*/ 33 h 66"/>
                <a:gd name="T94" fmla="*/ 230 w 335"/>
                <a:gd name="T95" fmla="*/ 33 h 66"/>
                <a:gd name="T96" fmla="*/ 310 w 335"/>
                <a:gd name="T97" fmla="*/ 64 h 66"/>
                <a:gd name="T98" fmla="*/ 326 w 335"/>
                <a:gd name="T99" fmla="*/ 65 h 66"/>
                <a:gd name="T100" fmla="*/ 335 w 335"/>
                <a:gd name="T101" fmla="*/ 66 h 66"/>
                <a:gd name="T102" fmla="*/ 333 w 335"/>
                <a:gd name="T103" fmla="*/ 45 h 66"/>
                <a:gd name="T104" fmla="*/ 317 w 335"/>
                <a:gd name="T105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" h="66">
                  <a:moveTo>
                    <a:pt x="7" y="0"/>
                  </a:moveTo>
                  <a:lnTo>
                    <a:pt x="0" y="22"/>
                  </a:lnTo>
                  <a:lnTo>
                    <a:pt x="3" y="23"/>
                  </a:lnTo>
                  <a:lnTo>
                    <a:pt x="10" y="23"/>
                  </a:lnTo>
                  <a:lnTo>
                    <a:pt x="10" y="12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22" y="24"/>
                  </a:lnTo>
                  <a:lnTo>
                    <a:pt x="22" y="13"/>
                  </a:lnTo>
                  <a:lnTo>
                    <a:pt x="18" y="24"/>
                  </a:lnTo>
                  <a:lnTo>
                    <a:pt x="22" y="25"/>
                  </a:lnTo>
                  <a:lnTo>
                    <a:pt x="30" y="25"/>
                  </a:lnTo>
                  <a:lnTo>
                    <a:pt x="30" y="14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6" y="27"/>
                  </a:lnTo>
                  <a:lnTo>
                    <a:pt x="36" y="15"/>
                  </a:lnTo>
                  <a:lnTo>
                    <a:pt x="31" y="25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18"/>
                  </a:lnTo>
                  <a:lnTo>
                    <a:pt x="45" y="29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19"/>
                  </a:lnTo>
                  <a:lnTo>
                    <a:pt x="51" y="30"/>
                  </a:lnTo>
                  <a:lnTo>
                    <a:pt x="54" y="32"/>
                  </a:lnTo>
                  <a:lnTo>
                    <a:pt x="67" y="32"/>
                  </a:lnTo>
                  <a:lnTo>
                    <a:pt x="67" y="20"/>
                  </a:lnTo>
                  <a:lnTo>
                    <a:pt x="63" y="32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76" y="34"/>
                  </a:lnTo>
                  <a:lnTo>
                    <a:pt x="81" y="34"/>
                  </a:lnTo>
                  <a:lnTo>
                    <a:pt x="81" y="23"/>
                  </a:lnTo>
                  <a:lnTo>
                    <a:pt x="76" y="33"/>
                  </a:lnTo>
                  <a:lnTo>
                    <a:pt x="81" y="35"/>
                  </a:lnTo>
                  <a:lnTo>
                    <a:pt x="89" y="35"/>
                  </a:lnTo>
                  <a:lnTo>
                    <a:pt x="89" y="24"/>
                  </a:lnTo>
                  <a:lnTo>
                    <a:pt x="86" y="35"/>
                  </a:lnTo>
                  <a:lnTo>
                    <a:pt x="89" y="37"/>
                  </a:lnTo>
                  <a:lnTo>
                    <a:pt x="92" y="37"/>
                  </a:lnTo>
                  <a:lnTo>
                    <a:pt x="98" y="38"/>
                  </a:lnTo>
                  <a:lnTo>
                    <a:pt x="108" y="38"/>
                  </a:lnTo>
                  <a:lnTo>
                    <a:pt x="108" y="27"/>
                  </a:lnTo>
                  <a:lnTo>
                    <a:pt x="104" y="38"/>
                  </a:lnTo>
                  <a:lnTo>
                    <a:pt x="108" y="39"/>
                  </a:lnTo>
                  <a:lnTo>
                    <a:pt x="115" y="39"/>
                  </a:lnTo>
                  <a:lnTo>
                    <a:pt x="115" y="28"/>
                  </a:lnTo>
                  <a:lnTo>
                    <a:pt x="110" y="38"/>
                  </a:lnTo>
                  <a:lnTo>
                    <a:pt x="115" y="40"/>
                  </a:lnTo>
                  <a:lnTo>
                    <a:pt x="122" y="40"/>
                  </a:lnTo>
                  <a:lnTo>
                    <a:pt x="122" y="29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32" y="42"/>
                  </a:lnTo>
                  <a:lnTo>
                    <a:pt x="132" y="30"/>
                  </a:lnTo>
                  <a:lnTo>
                    <a:pt x="127" y="40"/>
                  </a:lnTo>
                  <a:lnTo>
                    <a:pt x="132" y="43"/>
                  </a:lnTo>
                  <a:lnTo>
                    <a:pt x="138" y="43"/>
                  </a:lnTo>
                  <a:lnTo>
                    <a:pt x="138" y="32"/>
                  </a:lnTo>
                  <a:lnTo>
                    <a:pt x="133" y="42"/>
                  </a:lnTo>
                  <a:lnTo>
                    <a:pt x="138" y="44"/>
                  </a:lnTo>
                  <a:lnTo>
                    <a:pt x="148" y="44"/>
                  </a:lnTo>
                  <a:lnTo>
                    <a:pt x="148" y="33"/>
                  </a:lnTo>
                  <a:lnTo>
                    <a:pt x="143" y="43"/>
                  </a:lnTo>
                  <a:lnTo>
                    <a:pt x="148" y="45"/>
                  </a:lnTo>
                  <a:lnTo>
                    <a:pt x="160" y="45"/>
                  </a:lnTo>
                  <a:lnTo>
                    <a:pt x="160" y="34"/>
                  </a:lnTo>
                  <a:lnTo>
                    <a:pt x="155" y="44"/>
                  </a:lnTo>
                  <a:lnTo>
                    <a:pt x="160" y="47"/>
                  </a:lnTo>
                  <a:lnTo>
                    <a:pt x="169" y="47"/>
                  </a:lnTo>
                  <a:lnTo>
                    <a:pt x="169" y="35"/>
                  </a:lnTo>
                  <a:lnTo>
                    <a:pt x="165" y="47"/>
                  </a:lnTo>
                  <a:lnTo>
                    <a:pt x="167" y="47"/>
                  </a:lnTo>
                  <a:lnTo>
                    <a:pt x="174" y="25"/>
                  </a:lnTo>
                  <a:lnTo>
                    <a:pt x="173" y="25"/>
                  </a:lnTo>
                  <a:lnTo>
                    <a:pt x="172" y="24"/>
                  </a:lnTo>
                  <a:lnTo>
                    <a:pt x="163" y="24"/>
                  </a:lnTo>
                  <a:lnTo>
                    <a:pt x="163" y="35"/>
                  </a:lnTo>
                  <a:lnTo>
                    <a:pt x="168" y="25"/>
                  </a:lnTo>
                  <a:lnTo>
                    <a:pt x="163" y="23"/>
                  </a:lnTo>
                  <a:lnTo>
                    <a:pt x="150" y="23"/>
                  </a:lnTo>
                  <a:lnTo>
                    <a:pt x="150" y="34"/>
                  </a:lnTo>
                  <a:lnTo>
                    <a:pt x="155" y="24"/>
                  </a:lnTo>
                  <a:lnTo>
                    <a:pt x="150" y="22"/>
                  </a:lnTo>
                  <a:lnTo>
                    <a:pt x="140" y="22"/>
                  </a:lnTo>
                  <a:lnTo>
                    <a:pt x="140" y="33"/>
                  </a:lnTo>
                  <a:lnTo>
                    <a:pt x="145" y="23"/>
                  </a:lnTo>
                  <a:lnTo>
                    <a:pt x="140" y="20"/>
                  </a:lnTo>
                  <a:lnTo>
                    <a:pt x="134" y="20"/>
                  </a:lnTo>
                  <a:lnTo>
                    <a:pt x="134" y="32"/>
                  </a:lnTo>
                  <a:lnTo>
                    <a:pt x="139" y="22"/>
                  </a:lnTo>
                  <a:lnTo>
                    <a:pt x="134" y="19"/>
                  </a:lnTo>
                  <a:lnTo>
                    <a:pt x="124" y="19"/>
                  </a:lnTo>
                  <a:lnTo>
                    <a:pt x="124" y="30"/>
                  </a:lnTo>
                  <a:lnTo>
                    <a:pt x="129" y="20"/>
                  </a:lnTo>
                  <a:lnTo>
                    <a:pt x="124" y="18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23" y="19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12" y="28"/>
                  </a:lnTo>
                  <a:lnTo>
                    <a:pt x="115" y="18"/>
                  </a:lnTo>
                  <a:lnTo>
                    <a:pt x="112" y="17"/>
                  </a:lnTo>
                  <a:lnTo>
                    <a:pt x="110" y="15"/>
                  </a:lnTo>
                  <a:lnTo>
                    <a:pt x="99" y="15"/>
                  </a:lnTo>
                  <a:lnTo>
                    <a:pt x="99" y="27"/>
                  </a:lnTo>
                  <a:lnTo>
                    <a:pt x="102" y="15"/>
                  </a:lnTo>
                  <a:lnTo>
                    <a:pt x="96" y="14"/>
                  </a:lnTo>
                  <a:lnTo>
                    <a:pt x="93" y="25"/>
                  </a:lnTo>
                  <a:lnTo>
                    <a:pt x="97" y="15"/>
                  </a:lnTo>
                  <a:lnTo>
                    <a:pt x="93" y="14"/>
                  </a:lnTo>
                  <a:lnTo>
                    <a:pt x="92" y="13"/>
                  </a:lnTo>
                  <a:lnTo>
                    <a:pt x="83" y="13"/>
                  </a:lnTo>
                  <a:lnTo>
                    <a:pt x="83" y="24"/>
                  </a:lnTo>
                  <a:lnTo>
                    <a:pt x="88" y="14"/>
                  </a:lnTo>
                  <a:lnTo>
                    <a:pt x="83" y="12"/>
                  </a:lnTo>
                  <a:lnTo>
                    <a:pt x="77" y="12"/>
                  </a:lnTo>
                  <a:lnTo>
                    <a:pt x="77" y="23"/>
                  </a:lnTo>
                  <a:lnTo>
                    <a:pt x="79" y="12"/>
                  </a:lnTo>
                  <a:lnTo>
                    <a:pt x="73" y="10"/>
                  </a:lnTo>
                  <a:lnTo>
                    <a:pt x="71" y="22"/>
                  </a:lnTo>
                  <a:lnTo>
                    <a:pt x="74" y="12"/>
                  </a:lnTo>
                  <a:lnTo>
                    <a:pt x="71" y="10"/>
                  </a:lnTo>
                  <a:lnTo>
                    <a:pt x="69" y="9"/>
                  </a:lnTo>
                  <a:lnTo>
                    <a:pt x="58" y="9"/>
                  </a:lnTo>
                  <a:lnTo>
                    <a:pt x="58" y="20"/>
                  </a:lnTo>
                  <a:lnTo>
                    <a:pt x="62" y="10"/>
                  </a:lnTo>
                  <a:lnTo>
                    <a:pt x="58" y="9"/>
                  </a:lnTo>
                  <a:lnTo>
                    <a:pt x="57" y="8"/>
                  </a:lnTo>
                  <a:lnTo>
                    <a:pt x="52" y="8"/>
                  </a:lnTo>
                  <a:lnTo>
                    <a:pt x="52" y="19"/>
                  </a:lnTo>
                  <a:lnTo>
                    <a:pt x="56" y="9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46" y="7"/>
                  </a:lnTo>
                  <a:lnTo>
                    <a:pt x="46" y="18"/>
                  </a:lnTo>
                  <a:lnTo>
                    <a:pt x="48" y="7"/>
                  </a:lnTo>
                  <a:lnTo>
                    <a:pt x="41" y="5"/>
                  </a:lnTo>
                  <a:lnTo>
                    <a:pt x="38" y="17"/>
                  </a:lnTo>
                  <a:lnTo>
                    <a:pt x="43" y="7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32" y="15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26" y="14"/>
                  </a:lnTo>
                  <a:lnTo>
                    <a:pt x="30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13" y="2"/>
                  </a:lnTo>
                  <a:lnTo>
                    <a:pt x="13" y="13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11" y="2"/>
                  </a:lnTo>
                  <a:lnTo>
                    <a:pt x="7" y="0"/>
                  </a:lnTo>
                  <a:close/>
                  <a:moveTo>
                    <a:pt x="226" y="32"/>
                  </a:moveTo>
                  <a:lnTo>
                    <a:pt x="226" y="54"/>
                  </a:lnTo>
                  <a:lnTo>
                    <a:pt x="226" y="43"/>
                  </a:lnTo>
                  <a:lnTo>
                    <a:pt x="223" y="54"/>
                  </a:lnTo>
                  <a:lnTo>
                    <a:pt x="226" y="55"/>
                  </a:lnTo>
                  <a:lnTo>
                    <a:pt x="236" y="55"/>
                  </a:lnTo>
                  <a:lnTo>
                    <a:pt x="236" y="44"/>
                  </a:lnTo>
                  <a:lnTo>
                    <a:pt x="233" y="55"/>
                  </a:lnTo>
                  <a:lnTo>
                    <a:pt x="236" y="56"/>
                  </a:lnTo>
                  <a:lnTo>
                    <a:pt x="246" y="56"/>
                  </a:lnTo>
                  <a:lnTo>
                    <a:pt x="246" y="45"/>
                  </a:lnTo>
                  <a:lnTo>
                    <a:pt x="241" y="55"/>
                  </a:lnTo>
                  <a:lnTo>
                    <a:pt x="246" y="58"/>
                  </a:lnTo>
                  <a:lnTo>
                    <a:pt x="254" y="58"/>
                  </a:lnTo>
                  <a:lnTo>
                    <a:pt x="254" y="35"/>
                  </a:lnTo>
                  <a:lnTo>
                    <a:pt x="249" y="35"/>
                  </a:lnTo>
                  <a:lnTo>
                    <a:pt x="249" y="47"/>
                  </a:lnTo>
                  <a:lnTo>
                    <a:pt x="254" y="37"/>
                  </a:lnTo>
                  <a:lnTo>
                    <a:pt x="249" y="34"/>
                  </a:lnTo>
                  <a:lnTo>
                    <a:pt x="240" y="34"/>
                  </a:lnTo>
                  <a:lnTo>
                    <a:pt x="240" y="45"/>
                  </a:lnTo>
                  <a:lnTo>
                    <a:pt x="244" y="35"/>
                  </a:lnTo>
                  <a:lnTo>
                    <a:pt x="240" y="34"/>
                  </a:lnTo>
                  <a:lnTo>
                    <a:pt x="239" y="33"/>
                  </a:lnTo>
                  <a:lnTo>
                    <a:pt x="230" y="33"/>
                  </a:lnTo>
                  <a:lnTo>
                    <a:pt x="230" y="44"/>
                  </a:lnTo>
                  <a:lnTo>
                    <a:pt x="234" y="34"/>
                  </a:lnTo>
                  <a:lnTo>
                    <a:pt x="230" y="33"/>
                  </a:lnTo>
                  <a:lnTo>
                    <a:pt x="229" y="32"/>
                  </a:lnTo>
                  <a:lnTo>
                    <a:pt x="226" y="32"/>
                  </a:lnTo>
                  <a:close/>
                  <a:moveTo>
                    <a:pt x="310" y="42"/>
                  </a:moveTo>
                  <a:lnTo>
                    <a:pt x="310" y="64"/>
                  </a:lnTo>
                  <a:lnTo>
                    <a:pt x="310" y="53"/>
                  </a:lnTo>
                  <a:lnTo>
                    <a:pt x="306" y="64"/>
                  </a:lnTo>
                  <a:lnTo>
                    <a:pt x="310" y="65"/>
                  </a:lnTo>
                  <a:lnTo>
                    <a:pt x="326" y="65"/>
                  </a:lnTo>
                  <a:lnTo>
                    <a:pt x="326" y="54"/>
                  </a:lnTo>
                  <a:lnTo>
                    <a:pt x="321" y="64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5" y="44"/>
                  </a:lnTo>
                  <a:lnTo>
                    <a:pt x="328" y="44"/>
                  </a:lnTo>
                  <a:lnTo>
                    <a:pt x="328" y="55"/>
                  </a:lnTo>
                  <a:lnTo>
                    <a:pt x="333" y="45"/>
                  </a:lnTo>
                  <a:lnTo>
                    <a:pt x="328" y="43"/>
                  </a:lnTo>
                  <a:lnTo>
                    <a:pt x="313" y="43"/>
                  </a:lnTo>
                  <a:lnTo>
                    <a:pt x="313" y="54"/>
                  </a:lnTo>
                  <a:lnTo>
                    <a:pt x="317" y="44"/>
                  </a:lnTo>
                  <a:lnTo>
                    <a:pt x="313" y="43"/>
                  </a:lnTo>
                  <a:lnTo>
                    <a:pt x="312" y="42"/>
                  </a:lnTo>
                  <a:lnTo>
                    <a:pt x="310" y="42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2723"/>
            <p:cNvSpPr>
              <a:spLocks noEditPoints="1"/>
            </p:cNvSpPr>
            <p:nvPr/>
          </p:nvSpPr>
          <p:spPr bwMode="auto">
            <a:xfrm>
              <a:off x="3488" y="3277"/>
              <a:ext cx="332" cy="49"/>
            </a:xfrm>
            <a:custGeom>
              <a:avLst/>
              <a:gdLst>
                <a:gd name="T0" fmla="*/ 3 w 332"/>
                <a:gd name="T1" fmla="*/ 22 h 49"/>
                <a:gd name="T2" fmla="*/ 3 w 332"/>
                <a:gd name="T3" fmla="*/ 24 h 49"/>
                <a:gd name="T4" fmla="*/ 8 w 332"/>
                <a:gd name="T5" fmla="*/ 22 h 49"/>
                <a:gd name="T6" fmla="*/ 26 w 332"/>
                <a:gd name="T7" fmla="*/ 14 h 49"/>
                <a:gd name="T8" fmla="*/ 38 w 332"/>
                <a:gd name="T9" fmla="*/ 26 h 49"/>
                <a:gd name="T10" fmla="*/ 38 w 332"/>
                <a:gd name="T11" fmla="*/ 27 h 49"/>
                <a:gd name="T12" fmla="*/ 47 w 332"/>
                <a:gd name="T13" fmla="*/ 26 h 49"/>
                <a:gd name="T14" fmla="*/ 68 w 332"/>
                <a:gd name="T15" fmla="*/ 17 h 49"/>
                <a:gd name="T16" fmla="*/ 81 w 332"/>
                <a:gd name="T17" fmla="*/ 30 h 49"/>
                <a:gd name="T18" fmla="*/ 81 w 332"/>
                <a:gd name="T19" fmla="*/ 31 h 49"/>
                <a:gd name="T20" fmla="*/ 88 w 332"/>
                <a:gd name="T21" fmla="*/ 30 h 49"/>
                <a:gd name="T22" fmla="*/ 105 w 332"/>
                <a:gd name="T23" fmla="*/ 21 h 49"/>
                <a:gd name="T24" fmla="*/ 122 w 332"/>
                <a:gd name="T25" fmla="*/ 34 h 49"/>
                <a:gd name="T26" fmla="*/ 122 w 332"/>
                <a:gd name="T27" fmla="*/ 35 h 49"/>
                <a:gd name="T28" fmla="*/ 137 w 332"/>
                <a:gd name="T29" fmla="*/ 35 h 49"/>
                <a:gd name="T30" fmla="*/ 157 w 332"/>
                <a:gd name="T31" fmla="*/ 25 h 49"/>
                <a:gd name="T32" fmla="*/ 168 w 332"/>
                <a:gd name="T33" fmla="*/ 37 h 49"/>
                <a:gd name="T34" fmla="*/ 160 w 332"/>
                <a:gd name="T35" fmla="*/ 26 h 49"/>
                <a:gd name="T36" fmla="*/ 159 w 332"/>
                <a:gd name="T37" fmla="*/ 14 h 49"/>
                <a:gd name="T38" fmla="*/ 148 w 332"/>
                <a:gd name="T39" fmla="*/ 15 h 49"/>
                <a:gd name="T40" fmla="*/ 124 w 332"/>
                <a:gd name="T41" fmla="*/ 12 h 49"/>
                <a:gd name="T42" fmla="*/ 124 w 332"/>
                <a:gd name="T43" fmla="*/ 11 h 49"/>
                <a:gd name="T44" fmla="*/ 113 w 332"/>
                <a:gd name="T45" fmla="*/ 12 h 49"/>
                <a:gd name="T46" fmla="*/ 96 w 332"/>
                <a:gd name="T47" fmla="*/ 10 h 49"/>
                <a:gd name="T48" fmla="*/ 96 w 332"/>
                <a:gd name="T49" fmla="*/ 9 h 49"/>
                <a:gd name="T50" fmla="*/ 88 w 332"/>
                <a:gd name="T51" fmla="*/ 10 h 49"/>
                <a:gd name="T52" fmla="*/ 71 w 332"/>
                <a:gd name="T53" fmla="*/ 19 h 49"/>
                <a:gd name="T54" fmla="*/ 54 w 332"/>
                <a:gd name="T55" fmla="*/ 6 h 49"/>
                <a:gd name="T56" fmla="*/ 54 w 332"/>
                <a:gd name="T57" fmla="*/ 5 h 49"/>
                <a:gd name="T58" fmla="*/ 46 w 332"/>
                <a:gd name="T59" fmla="*/ 6 h 49"/>
                <a:gd name="T60" fmla="*/ 30 w 332"/>
                <a:gd name="T61" fmla="*/ 4 h 49"/>
                <a:gd name="T62" fmla="*/ 30 w 332"/>
                <a:gd name="T63" fmla="*/ 4 h 49"/>
                <a:gd name="T64" fmla="*/ 16 w 332"/>
                <a:gd name="T65" fmla="*/ 14 h 49"/>
                <a:gd name="T66" fmla="*/ 7 w 332"/>
                <a:gd name="T67" fmla="*/ 1 h 49"/>
                <a:gd name="T68" fmla="*/ 7 w 332"/>
                <a:gd name="T69" fmla="*/ 1 h 49"/>
                <a:gd name="T70" fmla="*/ 0 w 332"/>
                <a:gd name="T71" fmla="*/ 0 h 49"/>
                <a:gd name="T72" fmla="*/ 240 w 332"/>
                <a:gd name="T73" fmla="*/ 42 h 49"/>
                <a:gd name="T74" fmla="*/ 240 w 332"/>
                <a:gd name="T75" fmla="*/ 44 h 49"/>
                <a:gd name="T76" fmla="*/ 242 w 332"/>
                <a:gd name="T77" fmla="*/ 21 h 49"/>
                <a:gd name="T78" fmla="*/ 242 w 332"/>
                <a:gd name="T79" fmla="*/ 20 h 49"/>
                <a:gd name="T80" fmla="*/ 310 w 332"/>
                <a:gd name="T81" fmla="*/ 25 h 49"/>
                <a:gd name="T82" fmla="*/ 313 w 332"/>
                <a:gd name="T83" fmla="*/ 36 h 49"/>
                <a:gd name="T84" fmla="*/ 332 w 332"/>
                <a:gd name="T85" fmla="*/ 49 h 49"/>
                <a:gd name="T86" fmla="*/ 316 w 332"/>
                <a:gd name="T87" fmla="*/ 37 h 49"/>
                <a:gd name="T88" fmla="*/ 313 w 332"/>
                <a:gd name="T8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" h="49">
                  <a:moveTo>
                    <a:pt x="0" y="0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13" y="24"/>
                  </a:lnTo>
                  <a:lnTo>
                    <a:pt x="13" y="12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6" y="25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26" y="26"/>
                  </a:lnTo>
                  <a:lnTo>
                    <a:pt x="38" y="26"/>
                  </a:lnTo>
                  <a:lnTo>
                    <a:pt x="38" y="15"/>
                  </a:lnTo>
                  <a:lnTo>
                    <a:pt x="34" y="26"/>
                  </a:lnTo>
                  <a:lnTo>
                    <a:pt x="38" y="27"/>
                  </a:lnTo>
                  <a:lnTo>
                    <a:pt x="52" y="27"/>
                  </a:lnTo>
                  <a:lnTo>
                    <a:pt x="52" y="16"/>
                  </a:lnTo>
                  <a:lnTo>
                    <a:pt x="47" y="26"/>
                  </a:lnTo>
                  <a:lnTo>
                    <a:pt x="52" y="29"/>
                  </a:lnTo>
                  <a:lnTo>
                    <a:pt x="68" y="29"/>
                  </a:lnTo>
                  <a:lnTo>
                    <a:pt x="68" y="17"/>
                  </a:lnTo>
                  <a:lnTo>
                    <a:pt x="63" y="27"/>
                  </a:lnTo>
                  <a:lnTo>
                    <a:pt x="68" y="30"/>
                  </a:lnTo>
                  <a:lnTo>
                    <a:pt x="81" y="30"/>
                  </a:lnTo>
                  <a:lnTo>
                    <a:pt x="81" y="19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93" y="31"/>
                  </a:lnTo>
                  <a:lnTo>
                    <a:pt x="93" y="20"/>
                  </a:lnTo>
                  <a:lnTo>
                    <a:pt x="88" y="30"/>
                  </a:lnTo>
                  <a:lnTo>
                    <a:pt x="93" y="32"/>
                  </a:lnTo>
                  <a:lnTo>
                    <a:pt x="105" y="32"/>
                  </a:lnTo>
                  <a:lnTo>
                    <a:pt x="105" y="21"/>
                  </a:lnTo>
                  <a:lnTo>
                    <a:pt x="102" y="32"/>
                  </a:lnTo>
                  <a:lnTo>
                    <a:pt x="105" y="34"/>
                  </a:lnTo>
                  <a:lnTo>
                    <a:pt x="122" y="34"/>
                  </a:lnTo>
                  <a:lnTo>
                    <a:pt x="122" y="22"/>
                  </a:lnTo>
                  <a:lnTo>
                    <a:pt x="117" y="32"/>
                  </a:lnTo>
                  <a:lnTo>
                    <a:pt x="122" y="35"/>
                  </a:lnTo>
                  <a:lnTo>
                    <a:pt x="140" y="35"/>
                  </a:lnTo>
                  <a:lnTo>
                    <a:pt x="140" y="24"/>
                  </a:lnTo>
                  <a:lnTo>
                    <a:pt x="137" y="35"/>
                  </a:lnTo>
                  <a:lnTo>
                    <a:pt x="140" y="36"/>
                  </a:lnTo>
                  <a:lnTo>
                    <a:pt x="157" y="36"/>
                  </a:lnTo>
                  <a:lnTo>
                    <a:pt x="157" y="25"/>
                  </a:lnTo>
                  <a:lnTo>
                    <a:pt x="153" y="36"/>
                  </a:lnTo>
                  <a:lnTo>
                    <a:pt x="157" y="37"/>
                  </a:lnTo>
                  <a:lnTo>
                    <a:pt x="168" y="37"/>
                  </a:lnTo>
                  <a:lnTo>
                    <a:pt x="168" y="15"/>
                  </a:lnTo>
                  <a:lnTo>
                    <a:pt x="160" y="15"/>
                  </a:lnTo>
                  <a:lnTo>
                    <a:pt x="160" y="26"/>
                  </a:lnTo>
                  <a:lnTo>
                    <a:pt x="164" y="16"/>
                  </a:lnTo>
                  <a:lnTo>
                    <a:pt x="160" y="15"/>
                  </a:lnTo>
                  <a:lnTo>
                    <a:pt x="159" y="14"/>
                  </a:lnTo>
                  <a:lnTo>
                    <a:pt x="144" y="14"/>
                  </a:lnTo>
                  <a:lnTo>
                    <a:pt x="144" y="25"/>
                  </a:lnTo>
                  <a:lnTo>
                    <a:pt x="148" y="15"/>
                  </a:lnTo>
                  <a:lnTo>
                    <a:pt x="144" y="14"/>
                  </a:lnTo>
                  <a:lnTo>
                    <a:pt x="143" y="12"/>
                  </a:lnTo>
                  <a:lnTo>
                    <a:pt x="124" y="12"/>
                  </a:lnTo>
                  <a:lnTo>
                    <a:pt x="124" y="24"/>
                  </a:lnTo>
                  <a:lnTo>
                    <a:pt x="129" y="14"/>
                  </a:lnTo>
                  <a:lnTo>
                    <a:pt x="124" y="11"/>
                  </a:lnTo>
                  <a:lnTo>
                    <a:pt x="109" y="11"/>
                  </a:lnTo>
                  <a:lnTo>
                    <a:pt x="109" y="22"/>
                  </a:lnTo>
                  <a:lnTo>
                    <a:pt x="113" y="12"/>
                  </a:lnTo>
                  <a:lnTo>
                    <a:pt x="109" y="11"/>
                  </a:lnTo>
                  <a:lnTo>
                    <a:pt x="108" y="10"/>
                  </a:lnTo>
                  <a:lnTo>
                    <a:pt x="96" y="10"/>
                  </a:lnTo>
                  <a:lnTo>
                    <a:pt x="96" y="21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83" y="9"/>
                  </a:lnTo>
                  <a:lnTo>
                    <a:pt x="83" y="20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1" y="7"/>
                  </a:lnTo>
                  <a:lnTo>
                    <a:pt x="71" y="19"/>
                  </a:lnTo>
                  <a:lnTo>
                    <a:pt x="76" y="9"/>
                  </a:lnTo>
                  <a:lnTo>
                    <a:pt x="71" y="6"/>
                  </a:lnTo>
                  <a:lnTo>
                    <a:pt x="54" y="6"/>
                  </a:lnTo>
                  <a:lnTo>
                    <a:pt x="54" y="17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42" y="16"/>
                  </a:lnTo>
                  <a:lnTo>
                    <a:pt x="46" y="6"/>
                  </a:lnTo>
                  <a:lnTo>
                    <a:pt x="42" y="5"/>
                  </a:lnTo>
                  <a:lnTo>
                    <a:pt x="41" y="4"/>
                  </a:lnTo>
                  <a:lnTo>
                    <a:pt x="30" y="4"/>
                  </a:lnTo>
                  <a:lnTo>
                    <a:pt x="30" y="1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16" y="3"/>
                  </a:lnTo>
                  <a:lnTo>
                    <a:pt x="16" y="14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7" y="1"/>
                  </a:lnTo>
                  <a:lnTo>
                    <a:pt x="7" y="12"/>
                  </a:lnTo>
                  <a:lnTo>
                    <a:pt x="11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224" y="20"/>
                  </a:moveTo>
                  <a:lnTo>
                    <a:pt x="224" y="42"/>
                  </a:lnTo>
                  <a:lnTo>
                    <a:pt x="240" y="42"/>
                  </a:lnTo>
                  <a:lnTo>
                    <a:pt x="240" y="31"/>
                  </a:lnTo>
                  <a:lnTo>
                    <a:pt x="235" y="41"/>
                  </a:lnTo>
                  <a:lnTo>
                    <a:pt x="240" y="44"/>
                  </a:lnTo>
                  <a:lnTo>
                    <a:pt x="252" y="44"/>
                  </a:lnTo>
                  <a:lnTo>
                    <a:pt x="252" y="21"/>
                  </a:lnTo>
                  <a:lnTo>
                    <a:pt x="242" y="21"/>
                  </a:lnTo>
                  <a:lnTo>
                    <a:pt x="242" y="32"/>
                  </a:lnTo>
                  <a:lnTo>
                    <a:pt x="247" y="22"/>
                  </a:lnTo>
                  <a:lnTo>
                    <a:pt x="242" y="20"/>
                  </a:lnTo>
                  <a:lnTo>
                    <a:pt x="226" y="20"/>
                  </a:lnTo>
                  <a:lnTo>
                    <a:pt x="224" y="20"/>
                  </a:lnTo>
                  <a:close/>
                  <a:moveTo>
                    <a:pt x="310" y="25"/>
                  </a:moveTo>
                  <a:lnTo>
                    <a:pt x="310" y="47"/>
                  </a:lnTo>
                  <a:lnTo>
                    <a:pt x="313" y="47"/>
                  </a:lnTo>
                  <a:lnTo>
                    <a:pt x="313" y="36"/>
                  </a:lnTo>
                  <a:lnTo>
                    <a:pt x="308" y="46"/>
                  </a:lnTo>
                  <a:lnTo>
                    <a:pt x="313" y="49"/>
                  </a:lnTo>
                  <a:lnTo>
                    <a:pt x="332" y="49"/>
                  </a:lnTo>
                  <a:lnTo>
                    <a:pt x="332" y="26"/>
                  </a:lnTo>
                  <a:lnTo>
                    <a:pt x="316" y="26"/>
                  </a:lnTo>
                  <a:lnTo>
                    <a:pt x="316" y="37"/>
                  </a:lnTo>
                  <a:lnTo>
                    <a:pt x="321" y="27"/>
                  </a:lnTo>
                  <a:lnTo>
                    <a:pt x="316" y="25"/>
                  </a:lnTo>
                  <a:lnTo>
                    <a:pt x="313" y="25"/>
                  </a:lnTo>
                  <a:lnTo>
                    <a:pt x="310" y="25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2724"/>
            <p:cNvSpPr>
              <a:spLocks noEditPoints="1"/>
            </p:cNvSpPr>
            <p:nvPr/>
          </p:nvSpPr>
          <p:spPr bwMode="auto">
            <a:xfrm>
              <a:off x="3820" y="3303"/>
              <a:ext cx="331" cy="38"/>
            </a:xfrm>
            <a:custGeom>
              <a:avLst/>
              <a:gdLst>
                <a:gd name="T0" fmla="*/ 0 w 331"/>
                <a:gd name="T1" fmla="*/ 23 h 38"/>
                <a:gd name="T2" fmla="*/ 10 w 331"/>
                <a:gd name="T3" fmla="*/ 11 h 38"/>
                <a:gd name="T4" fmla="*/ 10 w 331"/>
                <a:gd name="T5" fmla="*/ 24 h 38"/>
                <a:gd name="T6" fmla="*/ 29 w 331"/>
                <a:gd name="T7" fmla="*/ 13 h 38"/>
                <a:gd name="T8" fmla="*/ 29 w 331"/>
                <a:gd name="T9" fmla="*/ 25 h 38"/>
                <a:gd name="T10" fmla="*/ 49 w 331"/>
                <a:gd name="T11" fmla="*/ 14 h 38"/>
                <a:gd name="T12" fmla="*/ 49 w 331"/>
                <a:gd name="T13" fmla="*/ 26 h 38"/>
                <a:gd name="T14" fmla="*/ 71 w 331"/>
                <a:gd name="T15" fmla="*/ 15 h 38"/>
                <a:gd name="T16" fmla="*/ 71 w 331"/>
                <a:gd name="T17" fmla="*/ 28 h 38"/>
                <a:gd name="T18" fmla="*/ 92 w 331"/>
                <a:gd name="T19" fmla="*/ 16 h 38"/>
                <a:gd name="T20" fmla="*/ 92 w 331"/>
                <a:gd name="T21" fmla="*/ 29 h 38"/>
                <a:gd name="T22" fmla="*/ 115 w 331"/>
                <a:gd name="T23" fmla="*/ 18 h 38"/>
                <a:gd name="T24" fmla="*/ 115 w 331"/>
                <a:gd name="T25" fmla="*/ 30 h 38"/>
                <a:gd name="T26" fmla="*/ 153 w 331"/>
                <a:gd name="T27" fmla="*/ 19 h 38"/>
                <a:gd name="T28" fmla="*/ 153 w 331"/>
                <a:gd name="T29" fmla="*/ 31 h 38"/>
                <a:gd name="T30" fmla="*/ 169 w 331"/>
                <a:gd name="T31" fmla="*/ 9 h 38"/>
                <a:gd name="T32" fmla="*/ 157 w 331"/>
                <a:gd name="T33" fmla="*/ 20 h 38"/>
                <a:gd name="T34" fmla="*/ 157 w 331"/>
                <a:gd name="T35" fmla="*/ 9 h 38"/>
                <a:gd name="T36" fmla="*/ 118 w 331"/>
                <a:gd name="T37" fmla="*/ 8 h 38"/>
                <a:gd name="T38" fmla="*/ 122 w 331"/>
                <a:gd name="T39" fmla="*/ 9 h 38"/>
                <a:gd name="T40" fmla="*/ 117 w 331"/>
                <a:gd name="T41" fmla="*/ 6 h 38"/>
                <a:gd name="T42" fmla="*/ 96 w 331"/>
                <a:gd name="T43" fmla="*/ 18 h 38"/>
                <a:gd name="T44" fmla="*/ 96 w 331"/>
                <a:gd name="T45" fmla="*/ 6 h 38"/>
                <a:gd name="T46" fmla="*/ 74 w 331"/>
                <a:gd name="T47" fmla="*/ 5 h 38"/>
                <a:gd name="T48" fmla="*/ 79 w 331"/>
                <a:gd name="T49" fmla="*/ 6 h 38"/>
                <a:gd name="T50" fmla="*/ 51 w 331"/>
                <a:gd name="T51" fmla="*/ 4 h 38"/>
                <a:gd name="T52" fmla="*/ 56 w 331"/>
                <a:gd name="T53" fmla="*/ 5 h 38"/>
                <a:gd name="T54" fmla="*/ 32 w 331"/>
                <a:gd name="T55" fmla="*/ 3 h 38"/>
                <a:gd name="T56" fmla="*/ 36 w 331"/>
                <a:gd name="T57" fmla="*/ 4 h 38"/>
                <a:gd name="T58" fmla="*/ 31 w 331"/>
                <a:gd name="T59" fmla="*/ 1 h 38"/>
                <a:gd name="T60" fmla="*/ 13 w 331"/>
                <a:gd name="T61" fmla="*/ 13 h 38"/>
                <a:gd name="T62" fmla="*/ 13 w 331"/>
                <a:gd name="T63" fmla="*/ 0 h 38"/>
                <a:gd name="T64" fmla="*/ 0 w 331"/>
                <a:gd name="T65" fmla="*/ 0 h 38"/>
                <a:gd name="T66" fmla="*/ 225 w 331"/>
                <a:gd name="T67" fmla="*/ 34 h 38"/>
                <a:gd name="T68" fmla="*/ 233 w 331"/>
                <a:gd name="T69" fmla="*/ 23 h 38"/>
                <a:gd name="T70" fmla="*/ 233 w 331"/>
                <a:gd name="T71" fmla="*/ 35 h 38"/>
                <a:gd name="T72" fmla="*/ 254 w 331"/>
                <a:gd name="T73" fmla="*/ 13 h 38"/>
                <a:gd name="T74" fmla="*/ 237 w 331"/>
                <a:gd name="T75" fmla="*/ 24 h 38"/>
                <a:gd name="T76" fmla="*/ 237 w 331"/>
                <a:gd name="T77" fmla="*/ 13 h 38"/>
                <a:gd name="T78" fmla="*/ 233 w 331"/>
                <a:gd name="T79" fmla="*/ 11 h 38"/>
                <a:gd name="T80" fmla="*/ 316 w 331"/>
                <a:gd name="T81" fmla="*/ 15 h 38"/>
                <a:gd name="T82" fmla="*/ 308 w 331"/>
                <a:gd name="T83" fmla="*/ 36 h 38"/>
                <a:gd name="T84" fmla="*/ 331 w 331"/>
                <a:gd name="T85" fmla="*/ 38 h 38"/>
                <a:gd name="T86" fmla="*/ 313 w 331"/>
                <a:gd name="T87" fmla="*/ 15 h 38"/>
                <a:gd name="T88" fmla="*/ 318 w 331"/>
                <a:gd name="T8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38">
                  <a:moveTo>
                    <a:pt x="0" y="0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10" y="11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29" y="24"/>
                  </a:lnTo>
                  <a:lnTo>
                    <a:pt x="29" y="13"/>
                  </a:lnTo>
                  <a:lnTo>
                    <a:pt x="25" y="24"/>
                  </a:lnTo>
                  <a:lnTo>
                    <a:pt x="29" y="25"/>
                  </a:lnTo>
                  <a:lnTo>
                    <a:pt x="49" y="25"/>
                  </a:lnTo>
                  <a:lnTo>
                    <a:pt x="49" y="14"/>
                  </a:lnTo>
                  <a:lnTo>
                    <a:pt x="44" y="24"/>
                  </a:lnTo>
                  <a:lnTo>
                    <a:pt x="49" y="26"/>
                  </a:lnTo>
                  <a:lnTo>
                    <a:pt x="71" y="26"/>
                  </a:lnTo>
                  <a:lnTo>
                    <a:pt x="71" y="15"/>
                  </a:lnTo>
                  <a:lnTo>
                    <a:pt x="66" y="25"/>
                  </a:lnTo>
                  <a:lnTo>
                    <a:pt x="71" y="28"/>
                  </a:lnTo>
                  <a:lnTo>
                    <a:pt x="92" y="28"/>
                  </a:lnTo>
                  <a:lnTo>
                    <a:pt x="92" y="16"/>
                  </a:lnTo>
                  <a:lnTo>
                    <a:pt x="88" y="28"/>
                  </a:lnTo>
                  <a:lnTo>
                    <a:pt x="92" y="29"/>
                  </a:lnTo>
                  <a:lnTo>
                    <a:pt x="115" y="29"/>
                  </a:lnTo>
                  <a:lnTo>
                    <a:pt x="115" y="18"/>
                  </a:lnTo>
                  <a:lnTo>
                    <a:pt x="111" y="29"/>
                  </a:lnTo>
                  <a:lnTo>
                    <a:pt x="115" y="30"/>
                  </a:lnTo>
                  <a:lnTo>
                    <a:pt x="153" y="30"/>
                  </a:lnTo>
                  <a:lnTo>
                    <a:pt x="153" y="19"/>
                  </a:lnTo>
                  <a:lnTo>
                    <a:pt x="149" y="30"/>
                  </a:lnTo>
                  <a:lnTo>
                    <a:pt x="153" y="31"/>
                  </a:lnTo>
                  <a:lnTo>
                    <a:pt x="169" y="31"/>
                  </a:lnTo>
                  <a:lnTo>
                    <a:pt x="169" y="9"/>
                  </a:lnTo>
                  <a:lnTo>
                    <a:pt x="157" y="9"/>
                  </a:lnTo>
                  <a:lnTo>
                    <a:pt x="157" y="20"/>
                  </a:lnTo>
                  <a:lnTo>
                    <a:pt x="161" y="10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18" y="8"/>
                  </a:lnTo>
                  <a:lnTo>
                    <a:pt x="118" y="19"/>
                  </a:lnTo>
                  <a:lnTo>
                    <a:pt x="122" y="9"/>
                  </a:lnTo>
                  <a:lnTo>
                    <a:pt x="118" y="8"/>
                  </a:lnTo>
                  <a:lnTo>
                    <a:pt x="117" y="6"/>
                  </a:lnTo>
                  <a:lnTo>
                    <a:pt x="96" y="6"/>
                  </a:lnTo>
                  <a:lnTo>
                    <a:pt x="96" y="18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74" y="5"/>
                  </a:lnTo>
                  <a:lnTo>
                    <a:pt x="74" y="16"/>
                  </a:lnTo>
                  <a:lnTo>
                    <a:pt x="79" y="6"/>
                  </a:lnTo>
                  <a:lnTo>
                    <a:pt x="74" y="4"/>
                  </a:lnTo>
                  <a:lnTo>
                    <a:pt x="51" y="4"/>
                  </a:lnTo>
                  <a:lnTo>
                    <a:pt x="51" y="15"/>
                  </a:lnTo>
                  <a:lnTo>
                    <a:pt x="56" y="5"/>
                  </a:lnTo>
                  <a:lnTo>
                    <a:pt x="51" y="3"/>
                  </a:lnTo>
                  <a:lnTo>
                    <a:pt x="32" y="3"/>
                  </a:lnTo>
                  <a:lnTo>
                    <a:pt x="32" y="14"/>
                  </a:lnTo>
                  <a:lnTo>
                    <a:pt x="36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13" y="1"/>
                  </a:lnTo>
                  <a:lnTo>
                    <a:pt x="13" y="13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225" y="11"/>
                  </a:moveTo>
                  <a:lnTo>
                    <a:pt x="225" y="34"/>
                  </a:lnTo>
                  <a:lnTo>
                    <a:pt x="233" y="34"/>
                  </a:lnTo>
                  <a:lnTo>
                    <a:pt x="233" y="23"/>
                  </a:lnTo>
                  <a:lnTo>
                    <a:pt x="229" y="34"/>
                  </a:lnTo>
                  <a:lnTo>
                    <a:pt x="233" y="35"/>
                  </a:lnTo>
                  <a:lnTo>
                    <a:pt x="254" y="35"/>
                  </a:lnTo>
                  <a:lnTo>
                    <a:pt x="254" y="13"/>
                  </a:lnTo>
                  <a:lnTo>
                    <a:pt x="237" y="13"/>
                  </a:lnTo>
                  <a:lnTo>
                    <a:pt x="237" y="24"/>
                  </a:lnTo>
                  <a:lnTo>
                    <a:pt x="240" y="14"/>
                  </a:lnTo>
                  <a:lnTo>
                    <a:pt x="237" y="13"/>
                  </a:lnTo>
                  <a:lnTo>
                    <a:pt x="235" y="11"/>
                  </a:lnTo>
                  <a:lnTo>
                    <a:pt x="233" y="11"/>
                  </a:lnTo>
                  <a:lnTo>
                    <a:pt x="225" y="11"/>
                  </a:lnTo>
                  <a:close/>
                  <a:moveTo>
                    <a:pt x="316" y="15"/>
                  </a:moveTo>
                  <a:lnTo>
                    <a:pt x="306" y="35"/>
                  </a:lnTo>
                  <a:lnTo>
                    <a:pt x="308" y="36"/>
                  </a:lnTo>
                  <a:lnTo>
                    <a:pt x="310" y="38"/>
                  </a:lnTo>
                  <a:lnTo>
                    <a:pt x="331" y="38"/>
                  </a:lnTo>
                  <a:lnTo>
                    <a:pt x="331" y="15"/>
                  </a:lnTo>
                  <a:lnTo>
                    <a:pt x="313" y="15"/>
                  </a:lnTo>
                  <a:lnTo>
                    <a:pt x="313" y="26"/>
                  </a:lnTo>
                  <a:lnTo>
                    <a:pt x="318" y="16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2725"/>
            <p:cNvSpPr>
              <a:spLocks noEditPoints="1"/>
            </p:cNvSpPr>
            <p:nvPr/>
          </p:nvSpPr>
          <p:spPr bwMode="auto">
            <a:xfrm>
              <a:off x="4151" y="3318"/>
              <a:ext cx="333" cy="31"/>
            </a:xfrm>
            <a:custGeom>
              <a:avLst/>
              <a:gdLst>
                <a:gd name="T0" fmla="*/ 0 w 333"/>
                <a:gd name="T1" fmla="*/ 0 h 31"/>
                <a:gd name="T2" fmla="*/ 0 w 333"/>
                <a:gd name="T3" fmla="*/ 23 h 31"/>
                <a:gd name="T4" fmla="*/ 14 w 333"/>
                <a:gd name="T5" fmla="*/ 23 h 31"/>
                <a:gd name="T6" fmla="*/ 14 w 333"/>
                <a:gd name="T7" fmla="*/ 11 h 31"/>
                <a:gd name="T8" fmla="*/ 9 w 333"/>
                <a:gd name="T9" fmla="*/ 21 h 31"/>
                <a:gd name="T10" fmla="*/ 14 w 333"/>
                <a:gd name="T11" fmla="*/ 24 h 31"/>
                <a:gd name="T12" fmla="*/ 49 w 333"/>
                <a:gd name="T13" fmla="*/ 24 h 31"/>
                <a:gd name="T14" fmla="*/ 49 w 333"/>
                <a:gd name="T15" fmla="*/ 13 h 31"/>
                <a:gd name="T16" fmla="*/ 45 w 333"/>
                <a:gd name="T17" fmla="*/ 24 h 31"/>
                <a:gd name="T18" fmla="*/ 49 w 333"/>
                <a:gd name="T19" fmla="*/ 25 h 31"/>
                <a:gd name="T20" fmla="*/ 87 w 333"/>
                <a:gd name="T21" fmla="*/ 25 h 31"/>
                <a:gd name="T22" fmla="*/ 87 w 333"/>
                <a:gd name="T23" fmla="*/ 14 h 31"/>
                <a:gd name="T24" fmla="*/ 82 w 333"/>
                <a:gd name="T25" fmla="*/ 24 h 31"/>
                <a:gd name="T26" fmla="*/ 87 w 333"/>
                <a:gd name="T27" fmla="*/ 26 h 31"/>
                <a:gd name="T28" fmla="*/ 129 w 333"/>
                <a:gd name="T29" fmla="*/ 26 h 31"/>
                <a:gd name="T30" fmla="*/ 129 w 333"/>
                <a:gd name="T31" fmla="*/ 15 h 31"/>
                <a:gd name="T32" fmla="*/ 125 w 333"/>
                <a:gd name="T33" fmla="*/ 26 h 31"/>
                <a:gd name="T34" fmla="*/ 129 w 333"/>
                <a:gd name="T35" fmla="*/ 27 h 31"/>
                <a:gd name="T36" fmla="*/ 171 w 333"/>
                <a:gd name="T37" fmla="*/ 27 h 31"/>
                <a:gd name="T38" fmla="*/ 171 w 333"/>
                <a:gd name="T39" fmla="*/ 5 h 31"/>
                <a:gd name="T40" fmla="*/ 132 w 333"/>
                <a:gd name="T41" fmla="*/ 5 h 31"/>
                <a:gd name="T42" fmla="*/ 132 w 333"/>
                <a:gd name="T43" fmla="*/ 16 h 31"/>
                <a:gd name="T44" fmla="*/ 136 w 333"/>
                <a:gd name="T45" fmla="*/ 6 h 31"/>
                <a:gd name="T46" fmla="*/ 132 w 333"/>
                <a:gd name="T47" fmla="*/ 5 h 31"/>
                <a:gd name="T48" fmla="*/ 131 w 333"/>
                <a:gd name="T49" fmla="*/ 4 h 31"/>
                <a:gd name="T50" fmla="*/ 90 w 333"/>
                <a:gd name="T51" fmla="*/ 4 h 31"/>
                <a:gd name="T52" fmla="*/ 90 w 333"/>
                <a:gd name="T53" fmla="*/ 15 h 31"/>
                <a:gd name="T54" fmla="*/ 95 w 333"/>
                <a:gd name="T55" fmla="*/ 5 h 31"/>
                <a:gd name="T56" fmla="*/ 90 w 333"/>
                <a:gd name="T57" fmla="*/ 3 h 31"/>
                <a:gd name="T58" fmla="*/ 53 w 333"/>
                <a:gd name="T59" fmla="*/ 3 h 31"/>
                <a:gd name="T60" fmla="*/ 53 w 333"/>
                <a:gd name="T61" fmla="*/ 14 h 31"/>
                <a:gd name="T62" fmla="*/ 56 w 333"/>
                <a:gd name="T63" fmla="*/ 4 h 31"/>
                <a:gd name="T64" fmla="*/ 53 w 333"/>
                <a:gd name="T65" fmla="*/ 3 h 31"/>
                <a:gd name="T66" fmla="*/ 51 w 333"/>
                <a:gd name="T67" fmla="*/ 1 h 31"/>
                <a:gd name="T68" fmla="*/ 16 w 333"/>
                <a:gd name="T69" fmla="*/ 1 h 31"/>
                <a:gd name="T70" fmla="*/ 16 w 333"/>
                <a:gd name="T71" fmla="*/ 13 h 31"/>
                <a:gd name="T72" fmla="*/ 21 w 333"/>
                <a:gd name="T73" fmla="*/ 3 h 31"/>
                <a:gd name="T74" fmla="*/ 16 w 333"/>
                <a:gd name="T75" fmla="*/ 0 h 31"/>
                <a:gd name="T76" fmla="*/ 14 w 333"/>
                <a:gd name="T77" fmla="*/ 0 h 31"/>
                <a:gd name="T78" fmla="*/ 0 w 333"/>
                <a:gd name="T79" fmla="*/ 0 h 31"/>
                <a:gd name="T80" fmla="*/ 227 w 333"/>
                <a:gd name="T81" fmla="*/ 6 h 31"/>
                <a:gd name="T82" fmla="*/ 227 w 333"/>
                <a:gd name="T83" fmla="*/ 29 h 31"/>
                <a:gd name="T84" fmla="*/ 243 w 333"/>
                <a:gd name="T85" fmla="*/ 29 h 31"/>
                <a:gd name="T86" fmla="*/ 243 w 333"/>
                <a:gd name="T87" fmla="*/ 18 h 31"/>
                <a:gd name="T88" fmla="*/ 239 w 333"/>
                <a:gd name="T89" fmla="*/ 29 h 31"/>
                <a:gd name="T90" fmla="*/ 243 w 333"/>
                <a:gd name="T91" fmla="*/ 30 h 31"/>
                <a:gd name="T92" fmla="*/ 256 w 333"/>
                <a:gd name="T93" fmla="*/ 30 h 31"/>
                <a:gd name="T94" fmla="*/ 256 w 333"/>
                <a:gd name="T95" fmla="*/ 8 h 31"/>
                <a:gd name="T96" fmla="*/ 247 w 333"/>
                <a:gd name="T97" fmla="*/ 8 h 31"/>
                <a:gd name="T98" fmla="*/ 247 w 333"/>
                <a:gd name="T99" fmla="*/ 19 h 31"/>
                <a:gd name="T100" fmla="*/ 251 w 333"/>
                <a:gd name="T101" fmla="*/ 9 h 31"/>
                <a:gd name="T102" fmla="*/ 247 w 333"/>
                <a:gd name="T103" fmla="*/ 8 h 31"/>
                <a:gd name="T104" fmla="*/ 246 w 333"/>
                <a:gd name="T105" fmla="*/ 6 h 31"/>
                <a:gd name="T106" fmla="*/ 243 w 333"/>
                <a:gd name="T107" fmla="*/ 6 h 31"/>
                <a:gd name="T108" fmla="*/ 227 w 333"/>
                <a:gd name="T109" fmla="*/ 6 h 31"/>
                <a:gd name="T110" fmla="*/ 313 w 333"/>
                <a:gd name="T111" fmla="*/ 9 h 31"/>
                <a:gd name="T112" fmla="*/ 313 w 333"/>
                <a:gd name="T113" fmla="*/ 31 h 31"/>
                <a:gd name="T114" fmla="*/ 333 w 333"/>
                <a:gd name="T115" fmla="*/ 31 h 31"/>
                <a:gd name="T116" fmla="*/ 333 w 333"/>
                <a:gd name="T117" fmla="*/ 9 h 31"/>
                <a:gd name="T118" fmla="*/ 323 w 333"/>
                <a:gd name="T119" fmla="*/ 9 h 31"/>
                <a:gd name="T120" fmla="*/ 313 w 333"/>
                <a:gd name="T12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3" h="31">
                  <a:moveTo>
                    <a:pt x="0" y="0"/>
                  </a:moveTo>
                  <a:lnTo>
                    <a:pt x="0" y="23"/>
                  </a:lnTo>
                  <a:lnTo>
                    <a:pt x="14" y="23"/>
                  </a:lnTo>
                  <a:lnTo>
                    <a:pt x="14" y="11"/>
                  </a:lnTo>
                  <a:lnTo>
                    <a:pt x="9" y="21"/>
                  </a:lnTo>
                  <a:lnTo>
                    <a:pt x="14" y="24"/>
                  </a:lnTo>
                  <a:lnTo>
                    <a:pt x="49" y="24"/>
                  </a:lnTo>
                  <a:lnTo>
                    <a:pt x="49" y="13"/>
                  </a:lnTo>
                  <a:lnTo>
                    <a:pt x="45" y="24"/>
                  </a:lnTo>
                  <a:lnTo>
                    <a:pt x="49" y="25"/>
                  </a:lnTo>
                  <a:lnTo>
                    <a:pt x="87" y="25"/>
                  </a:lnTo>
                  <a:lnTo>
                    <a:pt x="87" y="14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129" y="26"/>
                  </a:lnTo>
                  <a:lnTo>
                    <a:pt x="129" y="15"/>
                  </a:lnTo>
                  <a:lnTo>
                    <a:pt x="125" y="26"/>
                  </a:lnTo>
                  <a:lnTo>
                    <a:pt x="129" y="27"/>
                  </a:lnTo>
                  <a:lnTo>
                    <a:pt x="171" y="27"/>
                  </a:lnTo>
                  <a:lnTo>
                    <a:pt x="171" y="5"/>
                  </a:lnTo>
                  <a:lnTo>
                    <a:pt x="132" y="5"/>
                  </a:lnTo>
                  <a:lnTo>
                    <a:pt x="132" y="16"/>
                  </a:lnTo>
                  <a:lnTo>
                    <a:pt x="136" y="6"/>
                  </a:lnTo>
                  <a:lnTo>
                    <a:pt x="132" y="5"/>
                  </a:lnTo>
                  <a:lnTo>
                    <a:pt x="131" y="4"/>
                  </a:lnTo>
                  <a:lnTo>
                    <a:pt x="90" y="4"/>
                  </a:lnTo>
                  <a:lnTo>
                    <a:pt x="90" y="15"/>
                  </a:lnTo>
                  <a:lnTo>
                    <a:pt x="95" y="5"/>
                  </a:lnTo>
                  <a:lnTo>
                    <a:pt x="90" y="3"/>
                  </a:lnTo>
                  <a:lnTo>
                    <a:pt x="53" y="3"/>
                  </a:lnTo>
                  <a:lnTo>
                    <a:pt x="53" y="14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1" y="1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0"/>
                  </a:lnTo>
                  <a:close/>
                  <a:moveTo>
                    <a:pt x="227" y="6"/>
                  </a:moveTo>
                  <a:lnTo>
                    <a:pt x="227" y="29"/>
                  </a:lnTo>
                  <a:lnTo>
                    <a:pt x="243" y="29"/>
                  </a:lnTo>
                  <a:lnTo>
                    <a:pt x="243" y="18"/>
                  </a:lnTo>
                  <a:lnTo>
                    <a:pt x="239" y="29"/>
                  </a:lnTo>
                  <a:lnTo>
                    <a:pt x="243" y="30"/>
                  </a:lnTo>
                  <a:lnTo>
                    <a:pt x="256" y="30"/>
                  </a:lnTo>
                  <a:lnTo>
                    <a:pt x="256" y="8"/>
                  </a:lnTo>
                  <a:lnTo>
                    <a:pt x="247" y="8"/>
                  </a:lnTo>
                  <a:lnTo>
                    <a:pt x="247" y="19"/>
                  </a:lnTo>
                  <a:lnTo>
                    <a:pt x="251" y="9"/>
                  </a:lnTo>
                  <a:lnTo>
                    <a:pt x="247" y="8"/>
                  </a:lnTo>
                  <a:lnTo>
                    <a:pt x="246" y="6"/>
                  </a:lnTo>
                  <a:lnTo>
                    <a:pt x="243" y="6"/>
                  </a:lnTo>
                  <a:lnTo>
                    <a:pt x="227" y="6"/>
                  </a:lnTo>
                  <a:close/>
                  <a:moveTo>
                    <a:pt x="313" y="9"/>
                  </a:moveTo>
                  <a:lnTo>
                    <a:pt x="313" y="31"/>
                  </a:lnTo>
                  <a:lnTo>
                    <a:pt x="333" y="31"/>
                  </a:lnTo>
                  <a:lnTo>
                    <a:pt x="333" y="9"/>
                  </a:lnTo>
                  <a:lnTo>
                    <a:pt x="323" y="9"/>
                  </a:lnTo>
                  <a:lnTo>
                    <a:pt x="313" y="9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2726"/>
            <p:cNvSpPr>
              <a:spLocks/>
            </p:cNvSpPr>
            <p:nvPr/>
          </p:nvSpPr>
          <p:spPr bwMode="auto">
            <a:xfrm>
              <a:off x="4484" y="3327"/>
              <a:ext cx="170" cy="26"/>
            </a:xfrm>
            <a:custGeom>
              <a:avLst/>
              <a:gdLst>
                <a:gd name="T0" fmla="*/ 0 w 170"/>
                <a:gd name="T1" fmla="*/ 0 h 26"/>
                <a:gd name="T2" fmla="*/ 0 w 170"/>
                <a:gd name="T3" fmla="*/ 22 h 26"/>
                <a:gd name="T4" fmla="*/ 18 w 170"/>
                <a:gd name="T5" fmla="*/ 22 h 26"/>
                <a:gd name="T6" fmla="*/ 18 w 170"/>
                <a:gd name="T7" fmla="*/ 11 h 26"/>
                <a:gd name="T8" fmla="*/ 15 w 170"/>
                <a:gd name="T9" fmla="*/ 22 h 26"/>
                <a:gd name="T10" fmla="*/ 18 w 170"/>
                <a:gd name="T11" fmla="*/ 23 h 26"/>
                <a:gd name="T12" fmla="*/ 83 w 170"/>
                <a:gd name="T13" fmla="*/ 23 h 26"/>
                <a:gd name="T14" fmla="*/ 83 w 170"/>
                <a:gd name="T15" fmla="*/ 12 h 26"/>
                <a:gd name="T16" fmla="*/ 78 w 170"/>
                <a:gd name="T17" fmla="*/ 22 h 26"/>
                <a:gd name="T18" fmla="*/ 83 w 170"/>
                <a:gd name="T19" fmla="*/ 25 h 26"/>
                <a:gd name="T20" fmla="*/ 150 w 170"/>
                <a:gd name="T21" fmla="*/ 25 h 26"/>
                <a:gd name="T22" fmla="*/ 150 w 170"/>
                <a:gd name="T23" fmla="*/ 14 h 26"/>
                <a:gd name="T24" fmla="*/ 145 w 170"/>
                <a:gd name="T25" fmla="*/ 23 h 26"/>
                <a:gd name="T26" fmla="*/ 150 w 170"/>
                <a:gd name="T27" fmla="*/ 26 h 26"/>
                <a:gd name="T28" fmla="*/ 170 w 170"/>
                <a:gd name="T29" fmla="*/ 26 h 26"/>
                <a:gd name="T30" fmla="*/ 170 w 170"/>
                <a:gd name="T31" fmla="*/ 4 h 26"/>
                <a:gd name="T32" fmla="*/ 153 w 170"/>
                <a:gd name="T33" fmla="*/ 4 h 26"/>
                <a:gd name="T34" fmla="*/ 153 w 170"/>
                <a:gd name="T35" fmla="*/ 15 h 26"/>
                <a:gd name="T36" fmla="*/ 158 w 170"/>
                <a:gd name="T37" fmla="*/ 5 h 26"/>
                <a:gd name="T38" fmla="*/ 153 w 170"/>
                <a:gd name="T39" fmla="*/ 2 h 26"/>
                <a:gd name="T40" fmla="*/ 86 w 170"/>
                <a:gd name="T41" fmla="*/ 2 h 26"/>
                <a:gd name="T42" fmla="*/ 86 w 170"/>
                <a:gd name="T43" fmla="*/ 14 h 26"/>
                <a:gd name="T44" fmla="*/ 91 w 170"/>
                <a:gd name="T45" fmla="*/ 4 h 26"/>
                <a:gd name="T46" fmla="*/ 86 w 170"/>
                <a:gd name="T47" fmla="*/ 1 h 26"/>
                <a:gd name="T48" fmla="*/ 22 w 170"/>
                <a:gd name="T49" fmla="*/ 1 h 26"/>
                <a:gd name="T50" fmla="*/ 22 w 170"/>
                <a:gd name="T51" fmla="*/ 12 h 26"/>
                <a:gd name="T52" fmla="*/ 26 w 170"/>
                <a:gd name="T53" fmla="*/ 2 h 26"/>
                <a:gd name="T54" fmla="*/ 22 w 170"/>
                <a:gd name="T55" fmla="*/ 1 h 26"/>
                <a:gd name="T56" fmla="*/ 21 w 170"/>
                <a:gd name="T57" fmla="*/ 0 h 26"/>
                <a:gd name="T58" fmla="*/ 18 w 170"/>
                <a:gd name="T59" fmla="*/ 0 h 26"/>
                <a:gd name="T60" fmla="*/ 0 w 170"/>
                <a:gd name="T6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26">
                  <a:moveTo>
                    <a:pt x="0" y="0"/>
                  </a:moveTo>
                  <a:lnTo>
                    <a:pt x="0" y="22"/>
                  </a:lnTo>
                  <a:lnTo>
                    <a:pt x="18" y="22"/>
                  </a:lnTo>
                  <a:lnTo>
                    <a:pt x="18" y="11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83" y="23"/>
                  </a:lnTo>
                  <a:lnTo>
                    <a:pt x="83" y="12"/>
                  </a:lnTo>
                  <a:lnTo>
                    <a:pt x="78" y="22"/>
                  </a:lnTo>
                  <a:lnTo>
                    <a:pt x="83" y="25"/>
                  </a:lnTo>
                  <a:lnTo>
                    <a:pt x="150" y="25"/>
                  </a:lnTo>
                  <a:lnTo>
                    <a:pt x="150" y="14"/>
                  </a:lnTo>
                  <a:lnTo>
                    <a:pt x="145" y="23"/>
                  </a:lnTo>
                  <a:lnTo>
                    <a:pt x="150" y="26"/>
                  </a:lnTo>
                  <a:lnTo>
                    <a:pt x="170" y="26"/>
                  </a:lnTo>
                  <a:lnTo>
                    <a:pt x="170" y="4"/>
                  </a:lnTo>
                  <a:lnTo>
                    <a:pt x="153" y="4"/>
                  </a:lnTo>
                  <a:lnTo>
                    <a:pt x="153" y="15"/>
                  </a:lnTo>
                  <a:lnTo>
                    <a:pt x="158" y="5"/>
                  </a:lnTo>
                  <a:lnTo>
                    <a:pt x="153" y="2"/>
                  </a:lnTo>
                  <a:lnTo>
                    <a:pt x="86" y="2"/>
                  </a:lnTo>
                  <a:lnTo>
                    <a:pt x="86" y="14"/>
                  </a:lnTo>
                  <a:lnTo>
                    <a:pt x="91" y="4"/>
                  </a:lnTo>
                  <a:lnTo>
                    <a:pt x="86" y="1"/>
                  </a:lnTo>
                  <a:lnTo>
                    <a:pt x="22" y="1"/>
                  </a:lnTo>
                  <a:lnTo>
                    <a:pt x="22" y="12"/>
                  </a:lnTo>
                  <a:lnTo>
                    <a:pt x="26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00D4"/>
            </a:solidFill>
            <a:ln w="0">
              <a:solidFill>
                <a:srgbClr val="9400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2727"/>
            <p:cNvSpPr>
              <a:spLocks noEditPoints="1"/>
            </p:cNvSpPr>
            <p:nvPr/>
          </p:nvSpPr>
          <p:spPr bwMode="auto">
            <a:xfrm>
              <a:off x="1487" y="1068"/>
              <a:ext cx="352" cy="1728"/>
            </a:xfrm>
            <a:custGeom>
              <a:avLst/>
              <a:gdLst>
                <a:gd name="T0" fmla="*/ 30 w 352"/>
                <a:gd name="T1" fmla="*/ 85 h 1728"/>
                <a:gd name="T2" fmla="*/ 27 w 352"/>
                <a:gd name="T3" fmla="*/ 180 h 1728"/>
                <a:gd name="T4" fmla="*/ 33 w 352"/>
                <a:gd name="T5" fmla="*/ 247 h 1728"/>
                <a:gd name="T6" fmla="*/ 44 w 352"/>
                <a:gd name="T7" fmla="*/ 246 h 1728"/>
                <a:gd name="T8" fmla="*/ 38 w 352"/>
                <a:gd name="T9" fmla="*/ 178 h 1728"/>
                <a:gd name="T10" fmla="*/ 28 w 352"/>
                <a:gd name="T11" fmla="*/ 314 h 1728"/>
                <a:gd name="T12" fmla="*/ 37 w 352"/>
                <a:gd name="T13" fmla="*/ 405 h 1728"/>
                <a:gd name="T14" fmla="*/ 46 w 352"/>
                <a:gd name="T15" fmla="*/ 485 h 1728"/>
                <a:gd name="T16" fmla="*/ 53 w 352"/>
                <a:gd name="T17" fmla="*/ 547 h 1728"/>
                <a:gd name="T18" fmla="*/ 59 w 352"/>
                <a:gd name="T19" fmla="*/ 602 h 1728"/>
                <a:gd name="T20" fmla="*/ 66 w 352"/>
                <a:gd name="T21" fmla="*/ 653 h 1728"/>
                <a:gd name="T22" fmla="*/ 88 w 352"/>
                <a:gd name="T23" fmla="*/ 648 h 1728"/>
                <a:gd name="T24" fmla="*/ 82 w 352"/>
                <a:gd name="T25" fmla="*/ 597 h 1728"/>
                <a:gd name="T26" fmla="*/ 76 w 352"/>
                <a:gd name="T27" fmla="*/ 544 h 1728"/>
                <a:gd name="T28" fmla="*/ 69 w 352"/>
                <a:gd name="T29" fmla="*/ 490 h 1728"/>
                <a:gd name="T30" fmla="*/ 76 w 352"/>
                <a:gd name="T31" fmla="*/ 724 h 1728"/>
                <a:gd name="T32" fmla="*/ 96 w 352"/>
                <a:gd name="T33" fmla="*/ 708 h 1728"/>
                <a:gd name="T34" fmla="*/ 112 w 352"/>
                <a:gd name="T35" fmla="*/ 821 h 1728"/>
                <a:gd name="T36" fmla="*/ 98 w 352"/>
                <a:gd name="T37" fmla="*/ 881 h 1728"/>
                <a:gd name="T38" fmla="*/ 104 w 352"/>
                <a:gd name="T39" fmla="*/ 919 h 1728"/>
                <a:gd name="T40" fmla="*/ 110 w 352"/>
                <a:gd name="T41" fmla="*/ 958 h 1728"/>
                <a:gd name="T42" fmla="*/ 117 w 352"/>
                <a:gd name="T43" fmla="*/ 995 h 1728"/>
                <a:gd name="T44" fmla="*/ 127 w 352"/>
                <a:gd name="T45" fmla="*/ 1051 h 1728"/>
                <a:gd name="T46" fmla="*/ 147 w 352"/>
                <a:gd name="T47" fmla="*/ 1024 h 1728"/>
                <a:gd name="T48" fmla="*/ 137 w 352"/>
                <a:gd name="T49" fmla="*/ 973 h 1728"/>
                <a:gd name="T50" fmla="*/ 130 w 352"/>
                <a:gd name="T51" fmla="*/ 935 h 1728"/>
                <a:gd name="T52" fmla="*/ 124 w 352"/>
                <a:gd name="T53" fmla="*/ 896 h 1728"/>
                <a:gd name="T54" fmla="*/ 139 w 352"/>
                <a:gd name="T55" fmla="*/ 1116 h 1728"/>
                <a:gd name="T56" fmla="*/ 160 w 352"/>
                <a:gd name="T57" fmla="*/ 1101 h 1728"/>
                <a:gd name="T58" fmla="*/ 160 w 352"/>
                <a:gd name="T59" fmla="*/ 1209 h 1728"/>
                <a:gd name="T60" fmla="*/ 183 w 352"/>
                <a:gd name="T61" fmla="*/ 1208 h 1728"/>
                <a:gd name="T62" fmla="*/ 173 w 352"/>
                <a:gd name="T63" fmla="*/ 1273 h 1728"/>
                <a:gd name="T64" fmla="*/ 178 w 352"/>
                <a:gd name="T65" fmla="*/ 1290 h 1728"/>
                <a:gd name="T66" fmla="*/ 205 w 352"/>
                <a:gd name="T67" fmla="*/ 1350 h 1728"/>
                <a:gd name="T68" fmla="*/ 211 w 352"/>
                <a:gd name="T69" fmla="*/ 1375 h 1728"/>
                <a:gd name="T70" fmla="*/ 221 w 352"/>
                <a:gd name="T71" fmla="*/ 1408 h 1728"/>
                <a:gd name="T72" fmla="*/ 228 w 352"/>
                <a:gd name="T73" fmla="*/ 1430 h 1728"/>
                <a:gd name="T74" fmla="*/ 239 w 352"/>
                <a:gd name="T75" fmla="*/ 1426 h 1728"/>
                <a:gd name="T76" fmla="*/ 233 w 352"/>
                <a:gd name="T77" fmla="*/ 1405 h 1728"/>
                <a:gd name="T78" fmla="*/ 223 w 352"/>
                <a:gd name="T79" fmla="*/ 1372 h 1728"/>
                <a:gd name="T80" fmla="*/ 216 w 352"/>
                <a:gd name="T81" fmla="*/ 1347 h 1728"/>
                <a:gd name="T82" fmla="*/ 200 w 352"/>
                <a:gd name="T83" fmla="*/ 1288 h 1728"/>
                <a:gd name="T84" fmla="*/ 257 w 352"/>
                <a:gd name="T85" fmla="*/ 1487 h 1728"/>
                <a:gd name="T86" fmla="*/ 254 w 352"/>
                <a:gd name="T87" fmla="*/ 1509 h 1728"/>
                <a:gd name="T88" fmla="*/ 265 w 352"/>
                <a:gd name="T89" fmla="*/ 1506 h 1728"/>
                <a:gd name="T90" fmla="*/ 285 w 352"/>
                <a:gd name="T91" fmla="*/ 1568 h 1728"/>
                <a:gd name="T92" fmla="*/ 279 w 352"/>
                <a:gd name="T93" fmla="*/ 1580 h 1728"/>
                <a:gd name="T94" fmla="*/ 275 w 352"/>
                <a:gd name="T95" fmla="*/ 1600 h 1728"/>
                <a:gd name="T96" fmla="*/ 281 w 352"/>
                <a:gd name="T97" fmla="*/ 1589 h 1728"/>
                <a:gd name="T98" fmla="*/ 275 w 352"/>
                <a:gd name="T99" fmla="*/ 1572 h 1728"/>
                <a:gd name="T100" fmla="*/ 297 w 352"/>
                <a:gd name="T101" fmla="*/ 1654 h 1728"/>
                <a:gd name="T102" fmla="*/ 306 w 352"/>
                <a:gd name="T103" fmla="*/ 1675 h 1728"/>
                <a:gd name="T104" fmla="*/ 316 w 352"/>
                <a:gd name="T105" fmla="*/ 1697 h 1728"/>
                <a:gd name="T106" fmla="*/ 326 w 352"/>
                <a:gd name="T107" fmla="*/ 1716 h 1728"/>
                <a:gd name="T108" fmla="*/ 352 w 352"/>
                <a:gd name="T109" fmla="*/ 1717 h 1728"/>
                <a:gd name="T110" fmla="*/ 342 w 352"/>
                <a:gd name="T111" fmla="*/ 1699 h 1728"/>
                <a:gd name="T112" fmla="*/ 326 w 352"/>
                <a:gd name="T113" fmla="*/ 1691 h 1728"/>
                <a:gd name="T114" fmla="*/ 327 w 352"/>
                <a:gd name="T115" fmla="*/ 1667 h 1728"/>
                <a:gd name="T116" fmla="*/ 318 w 352"/>
                <a:gd name="T117" fmla="*/ 164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1728">
                  <a:moveTo>
                    <a:pt x="22" y="0"/>
                  </a:moveTo>
                  <a:lnTo>
                    <a:pt x="0" y="2"/>
                  </a:lnTo>
                  <a:lnTo>
                    <a:pt x="2" y="29"/>
                  </a:lnTo>
                  <a:lnTo>
                    <a:pt x="25" y="28"/>
                  </a:lnTo>
                  <a:lnTo>
                    <a:pt x="22" y="0"/>
                  </a:lnTo>
                  <a:close/>
                  <a:moveTo>
                    <a:pt x="30" y="85"/>
                  </a:moveTo>
                  <a:lnTo>
                    <a:pt x="7" y="86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16" y="181"/>
                  </a:lnTo>
                  <a:lnTo>
                    <a:pt x="27" y="180"/>
                  </a:lnTo>
                  <a:lnTo>
                    <a:pt x="16" y="181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22" y="248"/>
                  </a:lnTo>
                  <a:lnTo>
                    <a:pt x="33" y="247"/>
                  </a:lnTo>
                  <a:lnTo>
                    <a:pt x="22" y="248"/>
                  </a:lnTo>
                  <a:lnTo>
                    <a:pt x="23" y="257"/>
                  </a:lnTo>
                  <a:lnTo>
                    <a:pt x="46" y="256"/>
                  </a:lnTo>
                  <a:lnTo>
                    <a:pt x="44" y="247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1" y="212"/>
                  </a:lnTo>
                  <a:lnTo>
                    <a:pt x="30" y="213"/>
                  </a:lnTo>
                  <a:lnTo>
                    <a:pt x="41" y="213"/>
                  </a:lnTo>
                  <a:lnTo>
                    <a:pt x="38" y="180"/>
                  </a:lnTo>
                  <a:lnTo>
                    <a:pt x="38" y="177"/>
                  </a:lnTo>
                  <a:lnTo>
                    <a:pt x="38" y="178"/>
                  </a:lnTo>
                  <a:lnTo>
                    <a:pt x="31" y="109"/>
                  </a:lnTo>
                  <a:lnTo>
                    <a:pt x="20" y="110"/>
                  </a:lnTo>
                  <a:lnTo>
                    <a:pt x="31" y="110"/>
                  </a:lnTo>
                  <a:lnTo>
                    <a:pt x="30" y="85"/>
                  </a:lnTo>
                  <a:close/>
                  <a:moveTo>
                    <a:pt x="51" y="313"/>
                  </a:moveTo>
                  <a:lnTo>
                    <a:pt x="28" y="314"/>
                  </a:lnTo>
                  <a:lnTo>
                    <a:pt x="31" y="341"/>
                  </a:lnTo>
                  <a:lnTo>
                    <a:pt x="53" y="340"/>
                  </a:lnTo>
                  <a:lnTo>
                    <a:pt x="51" y="313"/>
                  </a:lnTo>
                  <a:close/>
                  <a:moveTo>
                    <a:pt x="59" y="396"/>
                  </a:moveTo>
                  <a:lnTo>
                    <a:pt x="37" y="399"/>
                  </a:lnTo>
                  <a:lnTo>
                    <a:pt x="37" y="405"/>
                  </a:lnTo>
                  <a:lnTo>
                    <a:pt x="40" y="427"/>
                  </a:lnTo>
                  <a:lnTo>
                    <a:pt x="62" y="425"/>
                  </a:lnTo>
                  <a:lnTo>
                    <a:pt x="59" y="402"/>
                  </a:lnTo>
                  <a:lnTo>
                    <a:pt x="59" y="396"/>
                  </a:lnTo>
                  <a:close/>
                  <a:moveTo>
                    <a:pt x="68" y="482"/>
                  </a:moveTo>
                  <a:lnTo>
                    <a:pt x="46" y="485"/>
                  </a:lnTo>
                  <a:lnTo>
                    <a:pt x="49" y="507"/>
                  </a:lnTo>
                  <a:lnTo>
                    <a:pt x="47" y="493"/>
                  </a:lnTo>
                  <a:lnTo>
                    <a:pt x="51" y="521"/>
                  </a:lnTo>
                  <a:lnTo>
                    <a:pt x="62" y="518"/>
                  </a:lnTo>
                  <a:lnTo>
                    <a:pt x="51" y="520"/>
                  </a:lnTo>
                  <a:lnTo>
                    <a:pt x="53" y="547"/>
                  </a:lnTo>
                  <a:lnTo>
                    <a:pt x="53" y="548"/>
                  </a:lnTo>
                  <a:lnTo>
                    <a:pt x="57" y="574"/>
                  </a:lnTo>
                  <a:lnTo>
                    <a:pt x="68" y="572"/>
                  </a:lnTo>
                  <a:lnTo>
                    <a:pt x="57" y="573"/>
                  </a:lnTo>
                  <a:lnTo>
                    <a:pt x="59" y="599"/>
                  </a:lnTo>
                  <a:lnTo>
                    <a:pt x="59" y="602"/>
                  </a:lnTo>
                  <a:lnTo>
                    <a:pt x="59" y="600"/>
                  </a:lnTo>
                  <a:lnTo>
                    <a:pt x="63" y="627"/>
                  </a:lnTo>
                  <a:lnTo>
                    <a:pt x="74" y="624"/>
                  </a:lnTo>
                  <a:lnTo>
                    <a:pt x="63" y="625"/>
                  </a:lnTo>
                  <a:lnTo>
                    <a:pt x="66" y="650"/>
                  </a:lnTo>
                  <a:lnTo>
                    <a:pt x="66" y="653"/>
                  </a:lnTo>
                  <a:lnTo>
                    <a:pt x="66" y="651"/>
                  </a:lnTo>
                  <a:lnTo>
                    <a:pt x="67" y="655"/>
                  </a:lnTo>
                  <a:lnTo>
                    <a:pt x="89" y="651"/>
                  </a:lnTo>
                  <a:lnTo>
                    <a:pt x="88" y="648"/>
                  </a:lnTo>
                  <a:lnTo>
                    <a:pt x="77" y="649"/>
                  </a:lnTo>
                  <a:lnTo>
                    <a:pt x="88" y="648"/>
                  </a:lnTo>
                  <a:lnTo>
                    <a:pt x="86" y="623"/>
                  </a:lnTo>
                  <a:lnTo>
                    <a:pt x="86" y="620"/>
                  </a:lnTo>
                  <a:lnTo>
                    <a:pt x="86" y="623"/>
                  </a:lnTo>
                  <a:lnTo>
                    <a:pt x="82" y="597"/>
                  </a:lnTo>
                  <a:lnTo>
                    <a:pt x="71" y="598"/>
                  </a:lnTo>
                  <a:lnTo>
                    <a:pt x="82" y="597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71"/>
                  </a:lnTo>
                  <a:lnTo>
                    <a:pt x="76" y="544"/>
                  </a:lnTo>
                  <a:lnTo>
                    <a:pt x="64" y="546"/>
                  </a:lnTo>
                  <a:lnTo>
                    <a:pt x="76" y="544"/>
                  </a:lnTo>
                  <a:lnTo>
                    <a:pt x="73" y="517"/>
                  </a:lnTo>
                  <a:lnTo>
                    <a:pt x="73" y="516"/>
                  </a:lnTo>
                  <a:lnTo>
                    <a:pt x="73" y="517"/>
                  </a:lnTo>
                  <a:lnTo>
                    <a:pt x="69" y="490"/>
                  </a:lnTo>
                  <a:lnTo>
                    <a:pt x="58" y="491"/>
                  </a:lnTo>
                  <a:lnTo>
                    <a:pt x="69" y="490"/>
                  </a:lnTo>
                  <a:lnTo>
                    <a:pt x="68" y="482"/>
                  </a:lnTo>
                  <a:close/>
                  <a:moveTo>
                    <a:pt x="96" y="708"/>
                  </a:moveTo>
                  <a:lnTo>
                    <a:pt x="73" y="711"/>
                  </a:lnTo>
                  <a:lnTo>
                    <a:pt x="76" y="725"/>
                  </a:lnTo>
                  <a:lnTo>
                    <a:pt x="87" y="722"/>
                  </a:lnTo>
                  <a:lnTo>
                    <a:pt x="76" y="724"/>
                  </a:lnTo>
                  <a:lnTo>
                    <a:pt x="77" y="739"/>
                  </a:lnTo>
                  <a:lnTo>
                    <a:pt x="99" y="736"/>
                  </a:lnTo>
                  <a:lnTo>
                    <a:pt x="98" y="721"/>
                  </a:lnTo>
                  <a:lnTo>
                    <a:pt x="98" y="720"/>
                  </a:lnTo>
                  <a:lnTo>
                    <a:pt x="98" y="721"/>
                  </a:lnTo>
                  <a:lnTo>
                    <a:pt x="96" y="708"/>
                  </a:lnTo>
                  <a:close/>
                  <a:moveTo>
                    <a:pt x="108" y="793"/>
                  </a:moveTo>
                  <a:lnTo>
                    <a:pt x="86" y="796"/>
                  </a:lnTo>
                  <a:lnTo>
                    <a:pt x="88" y="815"/>
                  </a:lnTo>
                  <a:lnTo>
                    <a:pt x="88" y="816"/>
                  </a:lnTo>
                  <a:lnTo>
                    <a:pt x="89" y="825"/>
                  </a:lnTo>
                  <a:lnTo>
                    <a:pt x="112" y="821"/>
                  </a:lnTo>
                  <a:lnTo>
                    <a:pt x="110" y="812"/>
                  </a:lnTo>
                  <a:lnTo>
                    <a:pt x="99" y="813"/>
                  </a:lnTo>
                  <a:lnTo>
                    <a:pt x="110" y="812"/>
                  </a:lnTo>
                  <a:lnTo>
                    <a:pt x="108" y="793"/>
                  </a:lnTo>
                  <a:close/>
                  <a:moveTo>
                    <a:pt x="120" y="877"/>
                  </a:moveTo>
                  <a:lnTo>
                    <a:pt x="98" y="881"/>
                  </a:lnTo>
                  <a:lnTo>
                    <a:pt x="102" y="899"/>
                  </a:lnTo>
                  <a:lnTo>
                    <a:pt x="113" y="897"/>
                  </a:lnTo>
                  <a:lnTo>
                    <a:pt x="102" y="898"/>
                  </a:lnTo>
                  <a:lnTo>
                    <a:pt x="104" y="918"/>
                  </a:lnTo>
                  <a:lnTo>
                    <a:pt x="104" y="920"/>
                  </a:lnTo>
                  <a:lnTo>
                    <a:pt x="104" y="919"/>
                  </a:lnTo>
                  <a:lnTo>
                    <a:pt x="108" y="939"/>
                  </a:lnTo>
                  <a:lnTo>
                    <a:pt x="119" y="937"/>
                  </a:lnTo>
                  <a:lnTo>
                    <a:pt x="108" y="938"/>
                  </a:lnTo>
                  <a:lnTo>
                    <a:pt x="110" y="957"/>
                  </a:lnTo>
                  <a:lnTo>
                    <a:pt x="110" y="960"/>
                  </a:lnTo>
                  <a:lnTo>
                    <a:pt x="110" y="958"/>
                  </a:lnTo>
                  <a:lnTo>
                    <a:pt x="114" y="976"/>
                  </a:lnTo>
                  <a:lnTo>
                    <a:pt x="125" y="974"/>
                  </a:lnTo>
                  <a:lnTo>
                    <a:pt x="114" y="975"/>
                  </a:lnTo>
                  <a:lnTo>
                    <a:pt x="117" y="994"/>
                  </a:lnTo>
                  <a:lnTo>
                    <a:pt x="117" y="998"/>
                  </a:lnTo>
                  <a:lnTo>
                    <a:pt x="117" y="995"/>
                  </a:lnTo>
                  <a:lnTo>
                    <a:pt x="120" y="1014"/>
                  </a:lnTo>
                  <a:lnTo>
                    <a:pt x="124" y="1031"/>
                  </a:lnTo>
                  <a:lnTo>
                    <a:pt x="135" y="1029"/>
                  </a:lnTo>
                  <a:lnTo>
                    <a:pt x="124" y="1030"/>
                  </a:lnTo>
                  <a:lnTo>
                    <a:pt x="127" y="1049"/>
                  </a:lnTo>
                  <a:lnTo>
                    <a:pt x="127" y="1051"/>
                  </a:lnTo>
                  <a:lnTo>
                    <a:pt x="127" y="1050"/>
                  </a:lnTo>
                  <a:lnTo>
                    <a:pt x="149" y="1045"/>
                  </a:lnTo>
                  <a:lnTo>
                    <a:pt x="138" y="1047"/>
                  </a:lnTo>
                  <a:lnTo>
                    <a:pt x="149" y="1046"/>
                  </a:lnTo>
                  <a:lnTo>
                    <a:pt x="147" y="1027"/>
                  </a:lnTo>
                  <a:lnTo>
                    <a:pt x="147" y="1024"/>
                  </a:lnTo>
                  <a:lnTo>
                    <a:pt x="147" y="1026"/>
                  </a:lnTo>
                  <a:lnTo>
                    <a:pt x="143" y="1009"/>
                  </a:lnTo>
                  <a:lnTo>
                    <a:pt x="139" y="990"/>
                  </a:lnTo>
                  <a:lnTo>
                    <a:pt x="128" y="993"/>
                  </a:lnTo>
                  <a:lnTo>
                    <a:pt x="139" y="991"/>
                  </a:lnTo>
                  <a:lnTo>
                    <a:pt x="137" y="973"/>
                  </a:lnTo>
                  <a:lnTo>
                    <a:pt x="137" y="969"/>
                  </a:lnTo>
                  <a:lnTo>
                    <a:pt x="137" y="971"/>
                  </a:lnTo>
                  <a:lnTo>
                    <a:pt x="133" y="953"/>
                  </a:lnTo>
                  <a:lnTo>
                    <a:pt x="122" y="955"/>
                  </a:lnTo>
                  <a:lnTo>
                    <a:pt x="133" y="954"/>
                  </a:lnTo>
                  <a:lnTo>
                    <a:pt x="130" y="935"/>
                  </a:lnTo>
                  <a:lnTo>
                    <a:pt x="130" y="933"/>
                  </a:lnTo>
                  <a:lnTo>
                    <a:pt x="130" y="935"/>
                  </a:lnTo>
                  <a:lnTo>
                    <a:pt x="127" y="915"/>
                  </a:lnTo>
                  <a:lnTo>
                    <a:pt x="115" y="917"/>
                  </a:lnTo>
                  <a:lnTo>
                    <a:pt x="127" y="915"/>
                  </a:lnTo>
                  <a:lnTo>
                    <a:pt x="124" y="896"/>
                  </a:lnTo>
                  <a:lnTo>
                    <a:pt x="124" y="893"/>
                  </a:lnTo>
                  <a:lnTo>
                    <a:pt x="124" y="896"/>
                  </a:lnTo>
                  <a:lnTo>
                    <a:pt x="120" y="877"/>
                  </a:lnTo>
                  <a:close/>
                  <a:moveTo>
                    <a:pt x="160" y="1101"/>
                  </a:moveTo>
                  <a:lnTo>
                    <a:pt x="138" y="1106"/>
                  </a:lnTo>
                  <a:lnTo>
                    <a:pt x="139" y="1116"/>
                  </a:lnTo>
                  <a:lnTo>
                    <a:pt x="143" y="1132"/>
                  </a:lnTo>
                  <a:lnTo>
                    <a:pt x="143" y="1135"/>
                  </a:lnTo>
                  <a:lnTo>
                    <a:pt x="165" y="1130"/>
                  </a:lnTo>
                  <a:lnTo>
                    <a:pt x="165" y="1127"/>
                  </a:lnTo>
                  <a:lnTo>
                    <a:pt x="162" y="1111"/>
                  </a:lnTo>
                  <a:lnTo>
                    <a:pt x="160" y="1101"/>
                  </a:lnTo>
                  <a:close/>
                  <a:moveTo>
                    <a:pt x="178" y="1186"/>
                  </a:moveTo>
                  <a:lnTo>
                    <a:pt x="155" y="1191"/>
                  </a:lnTo>
                  <a:lnTo>
                    <a:pt x="155" y="1193"/>
                  </a:lnTo>
                  <a:lnTo>
                    <a:pt x="153" y="1182"/>
                  </a:lnTo>
                  <a:lnTo>
                    <a:pt x="157" y="1194"/>
                  </a:lnTo>
                  <a:lnTo>
                    <a:pt x="160" y="1209"/>
                  </a:lnTo>
                  <a:lnTo>
                    <a:pt x="170" y="1206"/>
                  </a:lnTo>
                  <a:lnTo>
                    <a:pt x="159" y="1208"/>
                  </a:lnTo>
                  <a:lnTo>
                    <a:pt x="160" y="1217"/>
                  </a:lnTo>
                  <a:lnTo>
                    <a:pt x="183" y="1213"/>
                  </a:lnTo>
                  <a:lnTo>
                    <a:pt x="181" y="1204"/>
                  </a:lnTo>
                  <a:lnTo>
                    <a:pt x="183" y="1208"/>
                  </a:lnTo>
                  <a:lnTo>
                    <a:pt x="178" y="1188"/>
                  </a:lnTo>
                  <a:lnTo>
                    <a:pt x="167" y="1191"/>
                  </a:lnTo>
                  <a:lnTo>
                    <a:pt x="178" y="1188"/>
                  </a:lnTo>
                  <a:lnTo>
                    <a:pt x="178" y="1186"/>
                  </a:lnTo>
                  <a:close/>
                  <a:moveTo>
                    <a:pt x="195" y="1269"/>
                  </a:moveTo>
                  <a:lnTo>
                    <a:pt x="173" y="1273"/>
                  </a:lnTo>
                  <a:lnTo>
                    <a:pt x="174" y="1278"/>
                  </a:lnTo>
                  <a:lnTo>
                    <a:pt x="174" y="1275"/>
                  </a:lnTo>
                  <a:lnTo>
                    <a:pt x="175" y="1279"/>
                  </a:lnTo>
                  <a:lnTo>
                    <a:pt x="179" y="1291"/>
                  </a:lnTo>
                  <a:lnTo>
                    <a:pt x="189" y="1288"/>
                  </a:lnTo>
                  <a:lnTo>
                    <a:pt x="178" y="1290"/>
                  </a:lnTo>
                  <a:lnTo>
                    <a:pt x="180" y="1304"/>
                  </a:lnTo>
                  <a:lnTo>
                    <a:pt x="180" y="1301"/>
                  </a:lnTo>
                  <a:lnTo>
                    <a:pt x="181" y="1305"/>
                  </a:lnTo>
                  <a:lnTo>
                    <a:pt x="189" y="1330"/>
                  </a:lnTo>
                  <a:lnTo>
                    <a:pt x="195" y="1354"/>
                  </a:lnTo>
                  <a:lnTo>
                    <a:pt x="205" y="1350"/>
                  </a:lnTo>
                  <a:lnTo>
                    <a:pt x="194" y="1352"/>
                  </a:lnTo>
                  <a:lnTo>
                    <a:pt x="196" y="1365"/>
                  </a:lnTo>
                  <a:lnTo>
                    <a:pt x="195" y="1361"/>
                  </a:lnTo>
                  <a:lnTo>
                    <a:pt x="198" y="1366"/>
                  </a:lnTo>
                  <a:lnTo>
                    <a:pt x="201" y="1379"/>
                  </a:lnTo>
                  <a:lnTo>
                    <a:pt x="211" y="1375"/>
                  </a:lnTo>
                  <a:lnTo>
                    <a:pt x="200" y="1377"/>
                  </a:lnTo>
                  <a:lnTo>
                    <a:pt x="203" y="1389"/>
                  </a:lnTo>
                  <a:lnTo>
                    <a:pt x="203" y="1387"/>
                  </a:lnTo>
                  <a:lnTo>
                    <a:pt x="204" y="1390"/>
                  </a:lnTo>
                  <a:lnTo>
                    <a:pt x="211" y="1412"/>
                  </a:lnTo>
                  <a:lnTo>
                    <a:pt x="221" y="1408"/>
                  </a:lnTo>
                  <a:lnTo>
                    <a:pt x="211" y="1412"/>
                  </a:lnTo>
                  <a:lnTo>
                    <a:pt x="214" y="1422"/>
                  </a:lnTo>
                  <a:lnTo>
                    <a:pt x="214" y="1425"/>
                  </a:lnTo>
                  <a:lnTo>
                    <a:pt x="214" y="1422"/>
                  </a:lnTo>
                  <a:lnTo>
                    <a:pt x="218" y="1433"/>
                  </a:lnTo>
                  <a:lnTo>
                    <a:pt x="228" y="1430"/>
                  </a:lnTo>
                  <a:lnTo>
                    <a:pt x="216" y="1432"/>
                  </a:lnTo>
                  <a:lnTo>
                    <a:pt x="218" y="1438"/>
                  </a:lnTo>
                  <a:lnTo>
                    <a:pt x="240" y="1433"/>
                  </a:lnTo>
                  <a:lnTo>
                    <a:pt x="239" y="1427"/>
                  </a:lnTo>
                  <a:lnTo>
                    <a:pt x="239" y="1430"/>
                  </a:lnTo>
                  <a:lnTo>
                    <a:pt x="239" y="1426"/>
                  </a:lnTo>
                  <a:lnTo>
                    <a:pt x="235" y="1415"/>
                  </a:lnTo>
                  <a:lnTo>
                    <a:pt x="224" y="1418"/>
                  </a:lnTo>
                  <a:lnTo>
                    <a:pt x="235" y="1416"/>
                  </a:lnTo>
                  <a:lnTo>
                    <a:pt x="233" y="1406"/>
                  </a:lnTo>
                  <a:lnTo>
                    <a:pt x="231" y="1403"/>
                  </a:lnTo>
                  <a:lnTo>
                    <a:pt x="233" y="1405"/>
                  </a:lnTo>
                  <a:lnTo>
                    <a:pt x="225" y="1382"/>
                  </a:lnTo>
                  <a:lnTo>
                    <a:pt x="214" y="1386"/>
                  </a:lnTo>
                  <a:lnTo>
                    <a:pt x="225" y="1384"/>
                  </a:lnTo>
                  <a:lnTo>
                    <a:pt x="223" y="1372"/>
                  </a:lnTo>
                  <a:lnTo>
                    <a:pt x="224" y="1379"/>
                  </a:lnTo>
                  <a:lnTo>
                    <a:pt x="223" y="1372"/>
                  </a:lnTo>
                  <a:lnTo>
                    <a:pt x="219" y="1360"/>
                  </a:lnTo>
                  <a:lnTo>
                    <a:pt x="208" y="1362"/>
                  </a:lnTo>
                  <a:lnTo>
                    <a:pt x="219" y="1360"/>
                  </a:lnTo>
                  <a:lnTo>
                    <a:pt x="216" y="1347"/>
                  </a:lnTo>
                  <a:lnTo>
                    <a:pt x="218" y="1355"/>
                  </a:lnTo>
                  <a:lnTo>
                    <a:pt x="216" y="1347"/>
                  </a:lnTo>
                  <a:lnTo>
                    <a:pt x="210" y="1324"/>
                  </a:lnTo>
                  <a:lnTo>
                    <a:pt x="203" y="1299"/>
                  </a:lnTo>
                  <a:lnTo>
                    <a:pt x="191" y="1301"/>
                  </a:lnTo>
                  <a:lnTo>
                    <a:pt x="203" y="1300"/>
                  </a:lnTo>
                  <a:lnTo>
                    <a:pt x="200" y="1286"/>
                  </a:lnTo>
                  <a:lnTo>
                    <a:pt x="200" y="1288"/>
                  </a:lnTo>
                  <a:lnTo>
                    <a:pt x="200" y="1285"/>
                  </a:lnTo>
                  <a:lnTo>
                    <a:pt x="196" y="1273"/>
                  </a:lnTo>
                  <a:lnTo>
                    <a:pt x="185" y="1275"/>
                  </a:lnTo>
                  <a:lnTo>
                    <a:pt x="196" y="1274"/>
                  </a:lnTo>
                  <a:lnTo>
                    <a:pt x="195" y="1269"/>
                  </a:lnTo>
                  <a:close/>
                  <a:moveTo>
                    <a:pt x="257" y="1487"/>
                  </a:moveTo>
                  <a:lnTo>
                    <a:pt x="236" y="1493"/>
                  </a:lnTo>
                  <a:lnTo>
                    <a:pt x="236" y="1498"/>
                  </a:lnTo>
                  <a:lnTo>
                    <a:pt x="236" y="1496"/>
                  </a:lnTo>
                  <a:lnTo>
                    <a:pt x="240" y="1506"/>
                  </a:lnTo>
                  <a:lnTo>
                    <a:pt x="244" y="1514"/>
                  </a:lnTo>
                  <a:lnTo>
                    <a:pt x="254" y="1509"/>
                  </a:lnTo>
                  <a:lnTo>
                    <a:pt x="244" y="1513"/>
                  </a:lnTo>
                  <a:lnTo>
                    <a:pt x="245" y="1521"/>
                  </a:lnTo>
                  <a:lnTo>
                    <a:pt x="266" y="1514"/>
                  </a:lnTo>
                  <a:lnTo>
                    <a:pt x="265" y="1507"/>
                  </a:lnTo>
                  <a:lnTo>
                    <a:pt x="264" y="1503"/>
                  </a:lnTo>
                  <a:lnTo>
                    <a:pt x="265" y="1506"/>
                  </a:lnTo>
                  <a:lnTo>
                    <a:pt x="261" y="1497"/>
                  </a:lnTo>
                  <a:lnTo>
                    <a:pt x="257" y="1487"/>
                  </a:lnTo>
                  <a:lnTo>
                    <a:pt x="246" y="1491"/>
                  </a:lnTo>
                  <a:lnTo>
                    <a:pt x="257" y="1488"/>
                  </a:lnTo>
                  <a:lnTo>
                    <a:pt x="257" y="1487"/>
                  </a:lnTo>
                  <a:close/>
                  <a:moveTo>
                    <a:pt x="285" y="1568"/>
                  </a:moveTo>
                  <a:lnTo>
                    <a:pt x="264" y="1575"/>
                  </a:lnTo>
                  <a:lnTo>
                    <a:pt x="265" y="1575"/>
                  </a:lnTo>
                  <a:lnTo>
                    <a:pt x="266" y="1579"/>
                  </a:lnTo>
                  <a:lnTo>
                    <a:pt x="265" y="1577"/>
                  </a:lnTo>
                  <a:lnTo>
                    <a:pt x="269" y="1585"/>
                  </a:lnTo>
                  <a:lnTo>
                    <a:pt x="279" y="1580"/>
                  </a:lnTo>
                  <a:lnTo>
                    <a:pt x="269" y="1584"/>
                  </a:lnTo>
                  <a:lnTo>
                    <a:pt x="271" y="1593"/>
                  </a:lnTo>
                  <a:lnTo>
                    <a:pt x="271" y="1594"/>
                  </a:lnTo>
                  <a:lnTo>
                    <a:pt x="275" y="1601"/>
                  </a:lnTo>
                  <a:lnTo>
                    <a:pt x="285" y="1596"/>
                  </a:lnTo>
                  <a:lnTo>
                    <a:pt x="275" y="1600"/>
                  </a:lnTo>
                  <a:lnTo>
                    <a:pt x="275" y="1601"/>
                  </a:lnTo>
                  <a:lnTo>
                    <a:pt x="296" y="1594"/>
                  </a:lnTo>
                  <a:lnTo>
                    <a:pt x="296" y="1593"/>
                  </a:lnTo>
                  <a:lnTo>
                    <a:pt x="295" y="1591"/>
                  </a:lnTo>
                  <a:lnTo>
                    <a:pt x="291" y="1584"/>
                  </a:lnTo>
                  <a:lnTo>
                    <a:pt x="281" y="1589"/>
                  </a:lnTo>
                  <a:lnTo>
                    <a:pt x="292" y="1587"/>
                  </a:lnTo>
                  <a:lnTo>
                    <a:pt x="290" y="1578"/>
                  </a:lnTo>
                  <a:lnTo>
                    <a:pt x="289" y="1574"/>
                  </a:lnTo>
                  <a:lnTo>
                    <a:pt x="290" y="1577"/>
                  </a:lnTo>
                  <a:lnTo>
                    <a:pt x="286" y="1568"/>
                  </a:lnTo>
                  <a:lnTo>
                    <a:pt x="275" y="1572"/>
                  </a:lnTo>
                  <a:lnTo>
                    <a:pt x="286" y="1568"/>
                  </a:lnTo>
                  <a:lnTo>
                    <a:pt x="285" y="1568"/>
                  </a:lnTo>
                  <a:close/>
                  <a:moveTo>
                    <a:pt x="317" y="1645"/>
                  </a:moveTo>
                  <a:lnTo>
                    <a:pt x="297" y="1655"/>
                  </a:lnTo>
                  <a:lnTo>
                    <a:pt x="307" y="1650"/>
                  </a:lnTo>
                  <a:lnTo>
                    <a:pt x="297" y="1654"/>
                  </a:lnTo>
                  <a:lnTo>
                    <a:pt x="300" y="1661"/>
                  </a:lnTo>
                  <a:lnTo>
                    <a:pt x="300" y="1664"/>
                  </a:lnTo>
                  <a:lnTo>
                    <a:pt x="303" y="1670"/>
                  </a:lnTo>
                  <a:lnTo>
                    <a:pt x="313" y="1664"/>
                  </a:lnTo>
                  <a:lnTo>
                    <a:pt x="303" y="1667"/>
                  </a:lnTo>
                  <a:lnTo>
                    <a:pt x="306" y="1675"/>
                  </a:lnTo>
                  <a:lnTo>
                    <a:pt x="306" y="1677"/>
                  </a:lnTo>
                  <a:lnTo>
                    <a:pt x="313" y="1691"/>
                  </a:lnTo>
                  <a:lnTo>
                    <a:pt x="323" y="1685"/>
                  </a:lnTo>
                  <a:lnTo>
                    <a:pt x="313" y="1690"/>
                  </a:lnTo>
                  <a:lnTo>
                    <a:pt x="316" y="1696"/>
                  </a:lnTo>
                  <a:lnTo>
                    <a:pt x="316" y="1697"/>
                  </a:lnTo>
                  <a:lnTo>
                    <a:pt x="320" y="1704"/>
                  </a:lnTo>
                  <a:lnTo>
                    <a:pt x="330" y="1697"/>
                  </a:lnTo>
                  <a:lnTo>
                    <a:pt x="320" y="1702"/>
                  </a:lnTo>
                  <a:lnTo>
                    <a:pt x="322" y="1709"/>
                  </a:lnTo>
                  <a:lnTo>
                    <a:pt x="322" y="1710"/>
                  </a:lnTo>
                  <a:lnTo>
                    <a:pt x="326" y="1716"/>
                  </a:lnTo>
                  <a:lnTo>
                    <a:pt x="336" y="1710"/>
                  </a:lnTo>
                  <a:lnTo>
                    <a:pt x="326" y="1715"/>
                  </a:lnTo>
                  <a:lnTo>
                    <a:pt x="328" y="1721"/>
                  </a:lnTo>
                  <a:lnTo>
                    <a:pt x="328" y="1722"/>
                  </a:lnTo>
                  <a:lnTo>
                    <a:pt x="332" y="1728"/>
                  </a:lnTo>
                  <a:lnTo>
                    <a:pt x="352" y="1717"/>
                  </a:lnTo>
                  <a:lnTo>
                    <a:pt x="348" y="1711"/>
                  </a:lnTo>
                  <a:lnTo>
                    <a:pt x="338" y="1716"/>
                  </a:lnTo>
                  <a:lnTo>
                    <a:pt x="350" y="1712"/>
                  </a:lnTo>
                  <a:lnTo>
                    <a:pt x="347" y="1706"/>
                  </a:lnTo>
                  <a:lnTo>
                    <a:pt x="346" y="1705"/>
                  </a:lnTo>
                  <a:lnTo>
                    <a:pt x="342" y="1699"/>
                  </a:lnTo>
                  <a:lnTo>
                    <a:pt x="332" y="1704"/>
                  </a:lnTo>
                  <a:lnTo>
                    <a:pt x="343" y="1700"/>
                  </a:lnTo>
                  <a:lnTo>
                    <a:pt x="341" y="1694"/>
                  </a:lnTo>
                  <a:lnTo>
                    <a:pt x="340" y="1692"/>
                  </a:lnTo>
                  <a:lnTo>
                    <a:pt x="336" y="1686"/>
                  </a:lnTo>
                  <a:lnTo>
                    <a:pt x="326" y="1691"/>
                  </a:lnTo>
                  <a:lnTo>
                    <a:pt x="337" y="1687"/>
                  </a:lnTo>
                  <a:lnTo>
                    <a:pt x="335" y="1681"/>
                  </a:lnTo>
                  <a:lnTo>
                    <a:pt x="333" y="1680"/>
                  </a:lnTo>
                  <a:lnTo>
                    <a:pt x="326" y="1666"/>
                  </a:lnTo>
                  <a:lnTo>
                    <a:pt x="316" y="1671"/>
                  </a:lnTo>
                  <a:lnTo>
                    <a:pt x="327" y="1667"/>
                  </a:lnTo>
                  <a:lnTo>
                    <a:pt x="325" y="1660"/>
                  </a:lnTo>
                  <a:lnTo>
                    <a:pt x="323" y="1659"/>
                  </a:lnTo>
                  <a:lnTo>
                    <a:pt x="320" y="1652"/>
                  </a:lnTo>
                  <a:lnTo>
                    <a:pt x="310" y="1657"/>
                  </a:lnTo>
                  <a:lnTo>
                    <a:pt x="321" y="1654"/>
                  </a:lnTo>
                  <a:lnTo>
                    <a:pt x="318" y="1646"/>
                  </a:lnTo>
                  <a:lnTo>
                    <a:pt x="317" y="1645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2728"/>
            <p:cNvSpPr>
              <a:spLocks noEditPoints="1"/>
            </p:cNvSpPr>
            <p:nvPr/>
          </p:nvSpPr>
          <p:spPr bwMode="auto">
            <a:xfrm>
              <a:off x="1819" y="2785"/>
              <a:ext cx="349" cy="372"/>
            </a:xfrm>
            <a:custGeom>
              <a:avLst/>
              <a:gdLst>
                <a:gd name="T0" fmla="*/ 14 w 349"/>
                <a:gd name="T1" fmla="*/ 11 h 372"/>
                <a:gd name="T2" fmla="*/ 10 w 349"/>
                <a:gd name="T3" fmla="*/ 30 h 372"/>
                <a:gd name="T4" fmla="*/ 14 w 349"/>
                <a:gd name="T5" fmla="*/ 36 h 372"/>
                <a:gd name="T6" fmla="*/ 31 w 349"/>
                <a:gd name="T7" fmla="*/ 20 h 372"/>
                <a:gd name="T8" fmla="*/ 28 w 349"/>
                <a:gd name="T9" fmla="*/ 14 h 372"/>
                <a:gd name="T10" fmla="*/ 61 w 349"/>
                <a:gd name="T11" fmla="*/ 72 h 372"/>
                <a:gd name="T12" fmla="*/ 59 w 349"/>
                <a:gd name="T13" fmla="*/ 89 h 372"/>
                <a:gd name="T14" fmla="*/ 52 w 349"/>
                <a:gd name="T15" fmla="*/ 101 h 372"/>
                <a:gd name="T16" fmla="*/ 57 w 349"/>
                <a:gd name="T17" fmla="*/ 109 h 372"/>
                <a:gd name="T18" fmla="*/ 71 w 349"/>
                <a:gd name="T19" fmla="*/ 109 h 372"/>
                <a:gd name="T20" fmla="*/ 65 w 349"/>
                <a:gd name="T21" fmla="*/ 121 h 372"/>
                <a:gd name="T22" fmla="*/ 75 w 349"/>
                <a:gd name="T23" fmla="*/ 133 h 372"/>
                <a:gd name="T24" fmla="*/ 82 w 349"/>
                <a:gd name="T25" fmla="*/ 145 h 372"/>
                <a:gd name="T26" fmla="*/ 82 w 349"/>
                <a:gd name="T27" fmla="*/ 145 h 372"/>
                <a:gd name="T28" fmla="*/ 89 w 349"/>
                <a:gd name="T29" fmla="*/ 153 h 372"/>
                <a:gd name="T30" fmla="*/ 94 w 349"/>
                <a:gd name="T31" fmla="*/ 161 h 372"/>
                <a:gd name="T32" fmla="*/ 100 w 349"/>
                <a:gd name="T33" fmla="*/ 167 h 372"/>
                <a:gd name="T34" fmla="*/ 116 w 349"/>
                <a:gd name="T35" fmla="*/ 170 h 372"/>
                <a:gd name="T36" fmla="*/ 115 w 349"/>
                <a:gd name="T37" fmla="*/ 186 h 372"/>
                <a:gd name="T38" fmla="*/ 117 w 349"/>
                <a:gd name="T39" fmla="*/ 189 h 372"/>
                <a:gd name="T40" fmla="*/ 126 w 349"/>
                <a:gd name="T41" fmla="*/ 198 h 372"/>
                <a:gd name="T42" fmla="*/ 130 w 349"/>
                <a:gd name="T43" fmla="*/ 202 h 372"/>
                <a:gd name="T44" fmla="*/ 145 w 349"/>
                <a:gd name="T45" fmla="*/ 203 h 372"/>
                <a:gd name="T46" fmla="*/ 147 w 349"/>
                <a:gd name="T47" fmla="*/ 223 h 372"/>
                <a:gd name="T48" fmla="*/ 157 w 349"/>
                <a:gd name="T49" fmla="*/ 201 h 372"/>
                <a:gd name="T50" fmla="*/ 151 w 349"/>
                <a:gd name="T51" fmla="*/ 193 h 372"/>
                <a:gd name="T52" fmla="*/ 145 w 349"/>
                <a:gd name="T53" fmla="*/ 186 h 372"/>
                <a:gd name="T54" fmla="*/ 135 w 349"/>
                <a:gd name="T55" fmla="*/ 175 h 372"/>
                <a:gd name="T56" fmla="*/ 128 w 349"/>
                <a:gd name="T57" fmla="*/ 167 h 372"/>
                <a:gd name="T58" fmla="*/ 117 w 349"/>
                <a:gd name="T59" fmla="*/ 153 h 372"/>
                <a:gd name="T60" fmla="*/ 111 w 349"/>
                <a:gd name="T61" fmla="*/ 146 h 372"/>
                <a:gd name="T62" fmla="*/ 105 w 349"/>
                <a:gd name="T63" fmla="*/ 137 h 372"/>
                <a:gd name="T64" fmla="*/ 92 w 349"/>
                <a:gd name="T65" fmla="*/ 140 h 372"/>
                <a:gd name="T66" fmla="*/ 86 w 349"/>
                <a:gd name="T67" fmla="*/ 132 h 372"/>
                <a:gd name="T68" fmla="*/ 87 w 349"/>
                <a:gd name="T69" fmla="*/ 112 h 372"/>
                <a:gd name="T70" fmla="*/ 84 w 349"/>
                <a:gd name="T71" fmla="*/ 109 h 372"/>
                <a:gd name="T72" fmla="*/ 67 w 349"/>
                <a:gd name="T73" fmla="*/ 104 h 372"/>
                <a:gd name="T74" fmla="*/ 70 w 349"/>
                <a:gd name="T75" fmla="*/ 87 h 372"/>
                <a:gd name="T76" fmla="*/ 67 w 349"/>
                <a:gd name="T77" fmla="*/ 82 h 372"/>
                <a:gd name="T78" fmla="*/ 188 w 349"/>
                <a:gd name="T79" fmla="*/ 264 h 372"/>
                <a:gd name="T80" fmla="*/ 201 w 349"/>
                <a:gd name="T81" fmla="*/ 275 h 372"/>
                <a:gd name="T82" fmla="*/ 214 w 349"/>
                <a:gd name="T83" fmla="*/ 258 h 372"/>
                <a:gd name="T84" fmla="*/ 207 w 349"/>
                <a:gd name="T85" fmla="*/ 250 h 372"/>
                <a:gd name="T86" fmla="*/ 257 w 349"/>
                <a:gd name="T87" fmla="*/ 320 h 372"/>
                <a:gd name="T88" fmla="*/ 263 w 349"/>
                <a:gd name="T89" fmla="*/ 325 h 372"/>
                <a:gd name="T90" fmla="*/ 269 w 349"/>
                <a:gd name="T91" fmla="*/ 330 h 372"/>
                <a:gd name="T92" fmla="*/ 274 w 349"/>
                <a:gd name="T93" fmla="*/ 334 h 372"/>
                <a:gd name="T94" fmla="*/ 275 w 349"/>
                <a:gd name="T95" fmla="*/ 334 h 372"/>
                <a:gd name="T96" fmla="*/ 282 w 349"/>
                <a:gd name="T97" fmla="*/ 313 h 372"/>
                <a:gd name="T98" fmla="*/ 282 w 349"/>
                <a:gd name="T99" fmla="*/ 311 h 372"/>
                <a:gd name="T100" fmla="*/ 278 w 349"/>
                <a:gd name="T101" fmla="*/ 308 h 372"/>
                <a:gd name="T102" fmla="*/ 274 w 349"/>
                <a:gd name="T103" fmla="*/ 305 h 372"/>
                <a:gd name="T104" fmla="*/ 334 w 349"/>
                <a:gd name="T105" fmla="*/ 345 h 372"/>
                <a:gd name="T106" fmla="*/ 325 w 349"/>
                <a:gd name="T107" fmla="*/ 365 h 372"/>
                <a:gd name="T108" fmla="*/ 339 w 349"/>
                <a:gd name="T109" fmla="*/ 360 h 372"/>
                <a:gd name="T110" fmla="*/ 345 w 349"/>
                <a:gd name="T111" fmla="*/ 351 h 372"/>
                <a:gd name="T112" fmla="*/ 335 w 349"/>
                <a:gd name="T113" fmla="*/ 359 h 372"/>
                <a:gd name="T114" fmla="*/ 334 w 349"/>
                <a:gd name="T115" fmla="*/ 34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9" h="372">
                  <a:moveTo>
                    <a:pt x="20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4" y="11"/>
                  </a:lnTo>
                  <a:lnTo>
                    <a:pt x="4" y="16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20" y="24"/>
                  </a:lnTo>
                  <a:lnTo>
                    <a:pt x="10" y="29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32" y="24"/>
                  </a:lnTo>
                  <a:lnTo>
                    <a:pt x="23" y="30"/>
                  </a:lnTo>
                  <a:lnTo>
                    <a:pt x="34" y="26"/>
                  </a:lnTo>
                  <a:lnTo>
                    <a:pt x="31" y="20"/>
                  </a:lnTo>
                  <a:lnTo>
                    <a:pt x="30" y="19"/>
                  </a:lnTo>
                  <a:lnTo>
                    <a:pt x="26" y="13"/>
                  </a:lnTo>
                  <a:lnTo>
                    <a:pt x="16" y="18"/>
                  </a:lnTo>
                  <a:lnTo>
                    <a:pt x="28" y="14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0" y="0"/>
                  </a:lnTo>
                  <a:close/>
                  <a:moveTo>
                    <a:pt x="61" y="72"/>
                  </a:moveTo>
                  <a:lnTo>
                    <a:pt x="44" y="86"/>
                  </a:lnTo>
                  <a:lnTo>
                    <a:pt x="46" y="91"/>
                  </a:lnTo>
                  <a:lnTo>
                    <a:pt x="50" y="96"/>
                  </a:lnTo>
                  <a:lnTo>
                    <a:pt x="59" y="89"/>
                  </a:lnTo>
                  <a:lnTo>
                    <a:pt x="49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2" y="101"/>
                  </a:lnTo>
                  <a:lnTo>
                    <a:pt x="56" y="106"/>
                  </a:lnTo>
                  <a:lnTo>
                    <a:pt x="65" y="99"/>
                  </a:lnTo>
                  <a:lnTo>
                    <a:pt x="55" y="104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9" y="111"/>
                  </a:lnTo>
                  <a:lnTo>
                    <a:pt x="62" y="116"/>
                  </a:lnTo>
                  <a:lnTo>
                    <a:pt x="71" y="109"/>
                  </a:lnTo>
                  <a:lnTo>
                    <a:pt x="61" y="114"/>
                  </a:lnTo>
                  <a:lnTo>
                    <a:pt x="64" y="119"/>
                  </a:lnTo>
                  <a:lnTo>
                    <a:pt x="64" y="120"/>
                  </a:lnTo>
                  <a:lnTo>
                    <a:pt x="65" y="121"/>
                  </a:lnTo>
                  <a:lnTo>
                    <a:pt x="69" y="126"/>
                  </a:lnTo>
                  <a:lnTo>
                    <a:pt x="77" y="119"/>
                  </a:lnTo>
                  <a:lnTo>
                    <a:pt x="69" y="125"/>
                  </a:lnTo>
                  <a:lnTo>
                    <a:pt x="75" y="133"/>
                  </a:lnTo>
                  <a:lnTo>
                    <a:pt x="84" y="127"/>
                  </a:lnTo>
                  <a:lnTo>
                    <a:pt x="74" y="132"/>
                  </a:lnTo>
                  <a:lnTo>
                    <a:pt x="77" y="140"/>
                  </a:lnTo>
                  <a:lnTo>
                    <a:pt x="82" y="145"/>
                  </a:lnTo>
                  <a:lnTo>
                    <a:pt x="90" y="136"/>
                  </a:lnTo>
                  <a:lnTo>
                    <a:pt x="81" y="142"/>
                  </a:lnTo>
                  <a:lnTo>
                    <a:pt x="84" y="146"/>
                  </a:lnTo>
                  <a:lnTo>
                    <a:pt x="82" y="145"/>
                  </a:lnTo>
                  <a:lnTo>
                    <a:pt x="84" y="147"/>
                  </a:lnTo>
                  <a:lnTo>
                    <a:pt x="87" y="152"/>
                  </a:lnTo>
                  <a:lnTo>
                    <a:pt x="90" y="155"/>
                  </a:lnTo>
                  <a:lnTo>
                    <a:pt x="89" y="153"/>
                  </a:lnTo>
                  <a:lnTo>
                    <a:pt x="92" y="157"/>
                  </a:lnTo>
                  <a:lnTo>
                    <a:pt x="100" y="148"/>
                  </a:lnTo>
                  <a:lnTo>
                    <a:pt x="90" y="153"/>
                  </a:lnTo>
                  <a:lnTo>
                    <a:pt x="94" y="161"/>
                  </a:lnTo>
                  <a:lnTo>
                    <a:pt x="98" y="166"/>
                  </a:lnTo>
                  <a:lnTo>
                    <a:pt x="106" y="157"/>
                  </a:lnTo>
                  <a:lnTo>
                    <a:pt x="97" y="163"/>
                  </a:lnTo>
                  <a:lnTo>
                    <a:pt x="100" y="167"/>
                  </a:lnTo>
                  <a:lnTo>
                    <a:pt x="101" y="170"/>
                  </a:lnTo>
                  <a:lnTo>
                    <a:pt x="100" y="168"/>
                  </a:lnTo>
                  <a:lnTo>
                    <a:pt x="107" y="177"/>
                  </a:lnTo>
                  <a:lnTo>
                    <a:pt x="116" y="170"/>
                  </a:lnTo>
                  <a:lnTo>
                    <a:pt x="107" y="176"/>
                  </a:lnTo>
                  <a:lnTo>
                    <a:pt x="110" y="180"/>
                  </a:lnTo>
                  <a:lnTo>
                    <a:pt x="111" y="182"/>
                  </a:lnTo>
                  <a:lnTo>
                    <a:pt x="115" y="186"/>
                  </a:lnTo>
                  <a:lnTo>
                    <a:pt x="122" y="177"/>
                  </a:lnTo>
                  <a:lnTo>
                    <a:pt x="113" y="183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25" y="197"/>
                  </a:lnTo>
                  <a:lnTo>
                    <a:pt x="132" y="188"/>
                  </a:lnTo>
                  <a:lnTo>
                    <a:pt x="123" y="194"/>
                  </a:lnTo>
                  <a:lnTo>
                    <a:pt x="126" y="198"/>
                  </a:lnTo>
                  <a:lnTo>
                    <a:pt x="127" y="201"/>
                  </a:lnTo>
                  <a:lnTo>
                    <a:pt x="131" y="204"/>
                  </a:lnTo>
                  <a:lnTo>
                    <a:pt x="138" y="196"/>
                  </a:lnTo>
                  <a:lnTo>
                    <a:pt x="130" y="202"/>
                  </a:lnTo>
                  <a:lnTo>
                    <a:pt x="132" y="206"/>
                  </a:lnTo>
                  <a:lnTo>
                    <a:pt x="133" y="208"/>
                  </a:lnTo>
                  <a:lnTo>
                    <a:pt x="137" y="212"/>
                  </a:lnTo>
                  <a:lnTo>
                    <a:pt x="145" y="203"/>
                  </a:lnTo>
                  <a:lnTo>
                    <a:pt x="136" y="209"/>
                  </a:lnTo>
                  <a:lnTo>
                    <a:pt x="138" y="213"/>
                  </a:lnTo>
                  <a:lnTo>
                    <a:pt x="140" y="216"/>
                  </a:lnTo>
                  <a:lnTo>
                    <a:pt x="147" y="223"/>
                  </a:lnTo>
                  <a:lnTo>
                    <a:pt x="163" y="207"/>
                  </a:lnTo>
                  <a:lnTo>
                    <a:pt x="156" y="199"/>
                  </a:lnTo>
                  <a:lnTo>
                    <a:pt x="147" y="207"/>
                  </a:lnTo>
                  <a:lnTo>
                    <a:pt x="157" y="201"/>
                  </a:lnTo>
                  <a:lnTo>
                    <a:pt x="155" y="197"/>
                  </a:lnTo>
                  <a:lnTo>
                    <a:pt x="150" y="192"/>
                  </a:lnTo>
                  <a:lnTo>
                    <a:pt x="141" y="199"/>
                  </a:lnTo>
                  <a:lnTo>
                    <a:pt x="151" y="193"/>
                  </a:lnTo>
                  <a:lnTo>
                    <a:pt x="148" y="189"/>
                  </a:lnTo>
                  <a:lnTo>
                    <a:pt x="143" y="184"/>
                  </a:lnTo>
                  <a:lnTo>
                    <a:pt x="135" y="192"/>
                  </a:lnTo>
                  <a:lnTo>
                    <a:pt x="145" y="186"/>
                  </a:lnTo>
                  <a:lnTo>
                    <a:pt x="142" y="182"/>
                  </a:lnTo>
                  <a:lnTo>
                    <a:pt x="133" y="173"/>
                  </a:lnTo>
                  <a:lnTo>
                    <a:pt x="125" y="181"/>
                  </a:lnTo>
                  <a:lnTo>
                    <a:pt x="135" y="175"/>
                  </a:lnTo>
                  <a:lnTo>
                    <a:pt x="132" y="171"/>
                  </a:lnTo>
                  <a:lnTo>
                    <a:pt x="127" y="166"/>
                  </a:lnTo>
                  <a:lnTo>
                    <a:pt x="118" y="173"/>
                  </a:lnTo>
                  <a:lnTo>
                    <a:pt x="128" y="167"/>
                  </a:lnTo>
                  <a:lnTo>
                    <a:pt x="126" y="163"/>
                  </a:lnTo>
                  <a:lnTo>
                    <a:pt x="123" y="161"/>
                  </a:lnTo>
                  <a:lnTo>
                    <a:pt x="125" y="162"/>
                  </a:lnTo>
                  <a:lnTo>
                    <a:pt x="117" y="153"/>
                  </a:lnTo>
                  <a:lnTo>
                    <a:pt x="108" y="161"/>
                  </a:lnTo>
                  <a:lnTo>
                    <a:pt x="118" y="155"/>
                  </a:lnTo>
                  <a:lnTo>
                    <a:pt x="116" y="151"/>
                  </a:lnTo>
                  <a:lnTo>
                    <a:pt x="111" y="146"/>
                  </a:lnTo>
                  <a:lnTo>
                    <a:pt x="102" y="153"/>
                  </a:lnTo>
                  <a:lnTo>
                    <a:pt x="112" y="148"/>
                  </a:lnTo>
                  <a:lnTo>
                    <a:pt x="108" y="141"/>
                  </a:lnTo>
                  <a:lnTo>
                    <a:pt x="105" y="137"/>
                  </a:lnTo>
                  <a:lnTo>
                    <a:pt x="96" y="145"/>
                  </a:lnTo>
                  <a:lnTo>
                    <a:pt x="105" y="138"/>
                  </a:lnTo>
                  <a:lnTo>
                    <a:pt x="101" y="133"/>
                  </a:lnTo>
                  <a:lnTo>
                    <a:pt x="92" y="140"/>
                  </a:lnTo>
                  <a:lnTo>
                    <a:pt x="102" y="133"/>
                  </a:lnTo>
                  <a:lnTo>
                    <a:pt x="100" y="130"/>
                  </a:lnTo>
                  <a:lnTo>
                    <a:pt x="95" y="125"/>
                  </a:lnTo>
                  <a:lnTo>
                    <a:pt x="86" y="132"/>
                  </a:lnTo>
                  <a:lnTo>
                    <a:pt x="96" y="127"/>
                  </a:lnTo>
                  <a:lnTo>
                    <a:pt x="94" y="122"/>
                  </a:lnTo>
                  <a:lnTo>
                    <a:pt x="94" y="121"/>
                  </a:lnTo>
                  <a:lnTo>
                    <a:pt x="87" y="112"/>
                  </a:lnTo>
                  <a:lnTo>
                    <a:pt x="90" y="117"/>
                  </a:lnTo>
                  <a:lnTo>
                    <a:pt x="82" y="107"/>
                  </a:lnTo>
                  <a:lnTo>
                    <a:pt x="74" y="114"/>
                  </a:lnTo>
                  <a:lnTo>
                    <a:pt x="84" y="109"/>
                  </a:lnTo>
                  <a:lnTo>
                    <a:pt x="81" y="104"/>
                  </a:lnTo>
                  <a:lnTo>
                    <a:pt x="80" y="102"/>
                  </a:lnTo>
                  <a:lnTo>
                    <a:pt x="76" y="97"/>
                  </a:lnTo>
                  <a:lnTo>
                    <a:pt x="67" y="104"/>
                  </a:lnTo>
                  <a:lnTo>
                    <a:pt x="77" y="99"/>
                  </a:lnTo>
                  <a:lnTo>
                    <a:pt x="75" y="94"/>
                  </a:lnTo>
                  <a:lnTo>
                    <a:pt x="74" y="92"/>
                  </a:lnTo>
                  <a:lnTo>
                    <a:pt x="70" y="87"/>
                  </a:lnTo>
                  <a:lnTo>
                    <a:pt x="61" y="94"/>
                  </a:lnTo>
                  <a:lnTo>
                    <a:pt x="71" y="89"/>
                  </a:lnTo>
                  <a:lnTo>
                    <a:pt x="69" y="84"/>
                  </a:lnTo>
                  <a:lnTo>
                    <a:pt x="67" y="82"/>
                  </a:lnTo>
                  <a:lnTo>
                    <a:pt x="64" y="77"/>
                  </a:lnTo>
                  <a:lnTo>
                    <a:pt x="61" y="72"/>
                  </a:lnTo>
                  <a:close/>
                  <a:moveTo>
                    <a:pt x="204" y="248"/>
                  </a:moveTo>
                  <a:lnTo>
                    <a:pt x="188" y="264"/>
                  </a:lnTo>
                  <a:lnTo>
                    <a:pt x="198" y="274"/>
                  </a:lnTo>
                  <a:lnTo>
                    <a:pt x="202" y="277"/>
                  </a:lnTo>
                  <a:lnTo>
                    <a:pt x="208" y="267"/>
                  </a:lnTo>
                  <a:lnTo>
                    <a:pt x="201" y="275"/>
                  </a:lnTo>
                  <a:lnTo>
                    <a:pt x="208" y="283"/>
                  </a:lnTo>
                  <a:lnTo>
                    <a:pt x="224" y="267"/>
                  </a:lnTo>
                  <a:lnTo>
                    <a:pt x="217" y="259"/>
                  </a:lnTo>
                  <a:lnTo>
                    <a:pt x="214" y="258"/>
                  </a:lnTo>
                  <a:lnTo>
                    <a:pt x="211" y="255"/>
                  </a:lnTo>
                  <a:lnTo>
                    <a:pt x="204" y="264"/>
                  </a:lnTo>
                  <a:lnTo>
                    <a:pt x="213" y="257"/>
                  </a:lnTo>
                  <a:lnTo>
                    <a:pt x="207" y="250"/>
                  </a:lnTo>
                  <a:lnTo>
                    <a:pt x="204" y="248"/>
                  </a:lnTo>
                  <a:close/>
                  <a:moveTo>
                    <a:pt x="267" y="299"/>
                  </a:moveTo>
                  <a:lnTo>
                    <a:pt x="254" y="318"/>
                  </a:lnTo>
                  <a:lnTo>
                    <a:pt x="257" y="320"/>
                  </a:lnTo>
                  <a:lnTo>
                    <a:pt x="263" y="310"/>
                  </a:lnTo>
                  <a:lnTo>
                    <a:pt x="255" y="319"/>
                  </a:lnTo>
                  <a:lnTo>
                    <a:pt x="259" y="323"/>
                  </a:lnTo>
                  <a:lnTo>
                    <a:pt x="263" y="325"/>
                  </a:lnTo>
                  <a:lnTo>
                    <a:pt x="269" y="315"/>
                  </a:lnTo>
                  <a:lnTo>
                    <a:pt x="262" y="324"/>
                  </a:lnTo>
                  <a:lnTo>
                    <a:pt x="265" y="328"/>
                  </a:lnTo>
                  <a:lnTo>
                    <a:pt x="269" y="330"/>
                  </a:lnTo>
                  <a:lnTo>
                    <a:pt x="275" y="320"/>
                  </a:lnTo>
                  <a:lnTo>
                    <a:pt x="268" y="329"/>
                  </a:lnTo>
                  <a:lnTo>
                    <a:pt x="272" y="333"/>
                  </a:lnTo>
                  <a:lnTo>
                    <a:pt x="274" y="334"/>
                  </a:lnTo>
                  <a:lnTo>
                    <a:pt x="278" y="335"/>
                  </a:lnTo>
                  <a:lnTo>
                    <a:pt x="282" y="324"/>
                  </a:lnTo>
                  <a:lnTo>
                    <a:pt x="274" y="333"/>
                  </a:lnTo>
                  <a:lnTo>
                    <a:pt x="275" y="334"/>
                  </a:lnTo>
                  <a:lnTo>
                    <a:pt x="291" y="318"/>
                  </a:lnTo>
                  <a:lnTo>
                    <a:pt x="288" y="314"/>
                  </a:lnTo>
                  <a:lnTo>
                    <a:pt x="285" y="314"/>
                  </a:lnTo>
                  <a:lnTo>
                    <a:pt x="282" y="313"/>
                  </a:lnTo>
                  <a:lnTo>
                    <a:pt x="278" y="323"/>
                  </a:lnTo>
                  <a:lnTo>
                    <a:pt x="287" y="315"/>
                  </a:lnTo>
                  <a:lnTo>
                    <a:pt x="284" y="313"/>
                  </a:lnTo>
                  <a:lnTo>
                    <a:pt x="282" y="311"/>
                  </a:lnTo>
                  <a:lnTo>
                    <a:pt x="278" y="309"/>
                  </a:lnTo>
                  <a:lnTo>
                    <a:pt x="272" y="318"/>
                  </a:lnTo>
                  <a:lnTo>
                    <a:pt x="280" y="310"/>
                  </a:lnTo>
                  <a:lnTo>
                    <a:pt x="278" y="308"/>
                  </a:lnTo>
                  <a:lnTo>
                    <a:pt x="275" y="307"/>
                  </a:lnTo>
                  <a:lnTo>
                    <a:pt x="272" y="304"/>
                  </a:lnTo>
                  <a:lnTo>
                    <a:pt x="265" y="313"/>
                  </a:lnTo>
                  <a:lnTo>
                    <a:pt x="274" y="305"/>
                  </a:lnTo>
                  <a:lnTo>
                    <a:pt x="272" y="303"/>
                  </a:lnTo>
                  <a:lnTo>
                    <a:pt x="269" y="302"/>
                  </a:lnTo>
                  <a:lnTo>
                    <a:pt x="267" y="299"/>
                  </a:lnTo>
                  <a:close/>
                  <a:moveTo>
                    <a:pt x="334" y="345"/>
                  </a:moveTo>
                  <a:lnTo>
                    <a:pt x="326" y="366"/>
                  </a:lnTo>
                  <a:lnTo>
                    <a:pt x="329" y="368"/>
                  </a:lnTo>
                  <a:lnTo>
                    <a:pt x="333" y="356"/>
                  </a:lnTo>
                  <a:lnTo>
                    <a:pt x="325" y="365"/>
                  </a:lnTo>
                  <a:lnTo>
                    <a:pt x="329" y="369"/>
                  </a:lnTo>
                  <a:lnTo>
                    <a:pt x="331" y="370"/>
                  </a:lnTo>
                  <a:lnTo>
                    <a:pt x="335" y="371"/>
                  </a:lnTo>
                  <a:lnTo>
                    <a:pt x="339" y="360"/>
                  </a:lnTo>
                  <a:lnTo>
                    <a:pt x="333" y="370"/>
                  </a:lnTo>
                  <a:lnTo>
                    <a:pt x="336" y="372"/>
                  </a:lnTo>
                  <a:lnTo>
                    <a:pt x="349" y="354"/>
                  </a:lnTo>
                  <a:lnTo>
                    <a:pt x="345" y="351"/>
                  </a:lnTo>
                  <a:lnTo>
                    <a:pt x="344" y="350"/>
                  </a:lnTo>
                  <a:lnTo>
                    <a:pt x="343" y="350"/>
                  </a:lnTo>
                  <a:lnTo>
                    <a:pt x="339" y="349"/>
                  </a:lnTo>
                  <a:lnTo>
                    <a:pt x="335" y="359"/>
                  </a:lnTo>
                  <a:lnTo>
                    <a:pt x="344" y="351"/>
                  </a:lnTo>
                  <a:lnTo>
                    <a:pt x="339" y="346"/>
                  </a:lnTo>
                  <a:lnTo>
                    <a:pt x="336" y="346"/>
                  </a:lnTo>
                  <a:lnTo>
                    <a:pt x="334" y="345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2729"/>
            <p:cNvSpPr>
              <a:spLocks noEditPoints="1"/>
            </p:cNvSpPr>
            <p:nvPr/>
          </p:nvSpPr>
          <p:spPr bwMode="auto">
            <a:xfrm>
              <a:off x="2157" y="3138"/>
              <a:ext cx="325" cy="134"/>
            </a:xfrm>
            <a:custGeom>
              <a:avLst/>
              <a:gdLst>
                <a:gd name="T0" fmla="*/ 7 w 325"/>
                <a:gd name="T1" fmla="*/ 23 h 134"/>
                <a:gd name="T2" fmla="*/ 13 w 325"/>
                <a:gd name="T3" fmla="*/ 27 h 134"/>
                <a:gd name="T4" fmla="*/ 23 w 325"/>
                <a:gd name="T5" fmla="*/ 32 h 134"/>
                <a:gd name="T6" fmla="*/ 33 w 325"/>
                <a:gd name="T7" fmla="*/ 11 h 134"/>
                <a:gd name="T8" fmla="*/ 23 w 325"/>
                <a:gd name="T9" fmla="*/ 6 h 134"/>
                <a:gd name="T10" fmla="*/ 17 w 325"/>
                <a:gd name="T11" fmla="*/ 2 h 134"/>
                <a:gd name="T12" fmla="*/ 10 w 325"/>
                <a:gd name="T13" fmla="*/ 0 h 134"/>
                <a:gd name="T14" fmla="*/ 76 w 325"/>
                <a:gd name="T15" fmla="*/ 57 h 134"/>
                <a:gd name="T16" fmla="*/ 82 w 325"/>
                <a:gd name="T17" fmla="*/ 61 h 134"/>
                <a:gd name="T18" fmla="*/ 88 w 325"/>
                <a:gd name="T19" fmla="*/ 63 h 134"/>
                <a:gd name="T20" fmla="*/ 94 w 325"/>
                <a:gd name="T21" fmla="*/ 66 h 134"/>
                <a:gd name="T22" fmla="*/ 100 w 325"/>
                <a:gd name="T23" fmla="*/ 68 h 134"/>
                <a:gd name="T24" fmla="*/ 110 w 325"/>
                <a:gd name="T25" fmla="*/ 72 h 134"/>
                <a:gd name="T26" fmla="*/ 117 w 325"/>
                <a:gd name="T27" fmla="*/ 74 h 134"/>
                <a:gd name="T28" fmla="*/ 127 w 325"/>
                <a:gd name="T29" fmla="*/ 78 h 134"/>
                <a:gd name="T30" fmla="*/ 133 w 325"/>
                <a:gd name="T31" fmla="*/ 80 h 134"/>
                <a:gd name="T32" fmla="*/ 143 w 325"/>
                <a:gd name="T33" fmla="*/ 84 h 134"/>
                <a:gd name="T34" fmla="*/ 149 w 325"/>
                <a:gd name="T35" fmla="*/ 87 h 134"/>
                <a:gd name="T36" fmla="*/ 156 w 325"/>
                <a:gd name="T37" fmla="*/ 89 h 134"/>
                <a:gd name="T38" fmla="*/ 165 w 325"/>
                <a:gd name="T39" fmla="*/ 92 h 134"/>
                <a:gd name="T40" fmla="*/ 171 w 325"/>
                <a:gd name="T41" fmla="*/ 94 h 134"/>
                <a:gd name="T42" fmla="*/ 186 w 325"/>
                <a:gd name="T43" fmla="*/ 87 h 134"/>
                <a:gd name="T44" fmla="*/ 193 w 325"/>
                <a:gd name="T45" fmla="*/ 89 h 134"/>
                <a:gd name="T46" fmla="*/ 194 w 325"/>
                <a:gd name="T47" fmla="*/ 100 h 134"/>
                <a:gd name="T48" fmla="*/ 200 w 325"/>
                <a:gd name="T49" fmla="*/ 103 h 134"/>
                <a:gd name="T50" fmla="*/ 210 w 325"/>
                <a:gd name="T51" fmla="*/ 105 h 134"/>
                <a:gd name="T52" fmla="*/ 224 w 325"/>
                <a:gd name="T53" fmla="*/ 98 h 134"/>
                <a:gd name="T54" fmla="*/ 225 w 325"/>
                <a:gd name="T55" fmla="*/ 110 h 134"/>
                <a:gd name="T56" fmla="*/ 232 w 325"/>
                <a:gd name="T57" fmla="*/ 112 h 134"/>
                <a:gd name="T58" fmla="*/ 245 w 325"/>
                <a:gd name="T59" fmla="*/ 93 h 134"/>
                <a:gd name="T60" fmla="*/ 234 w 325"/>
                <a:gd name="T61" fmla="*/ 90 h 134"/>
                <a:gd name="T62" fmla="*/ 227 w 325"/>
                <a:gd name="T63" fmla="*/ 88 h 134"/>
                <a:gd name="T64" fmla="*/ 221 w 325"/>
                <a:gd name="T65" fmla="*/ 87 h 134"/>
                <a:gd name="T66" fmla="*/ 207 w 325"/>
                <a:gd name="T67" fmla="*/ 94 h 134"/>
                <a:gd name="T68" fmla="*/ 201 w 325"/>
                <a:gd name="T69" fmla="*/ 92 h 134"/>
                <a:gd name="T70" fmla="*/ 200 w 325"/>
                <a:gd name="T71" fmla="*/ 80 h 134"/>
                <a:gd name="T72" fmla="*/ 194 w 325"/>
                <a:gd name="T73" fmla="*/ 78 h 134"/>
                <a:gd name="T74" fmla="*/ 183 w 325"/>
                <a:gd name="T75" fmla="*/ 76 h 134"/>
                <a:gd name="T76" fmla="*/ 176 w 325"/>
                <a:gd name="T77" fmla="*/ 73 h 134"/>
                <a:gd name="T78" fmla="*/ 170 w 325"/>
                <a:gd name="T79" fmla="*/ 71 h 134"/>
                <a:gd name="T80" fmla="*/ 158 w 325"/>
                <a:gd name="T81" fmla="*/ 67 h 134"/>
                <a:gd name="T82" fmla="*/ 159 w 325"/>
                <a:gd name="T83" fmla="*/ 67 h 134"/>
                <a:gd name="T84" fmla="*/ 153 w 325"/>
                <a:gd name="T85" fmla="*/ 64 h 134"/>
                <a:gd name="T86" fmla="*/ 143 w 325"/>
                <a:gd name="T87" fmla="*/ 61 h 134"/>
                <a:gd name="T88" fmla="*/ 137 w 325"/>
                <a:gd name="T89" fmla="*/ 58 h 134"/>
                <a:gd name="T90" fmla="*/ 127 w 325"/>
                <a:gd name="T91" fmla="*/ 54 h 134"/>
                <a:gd name="T92" fmla="*/ 120 w 325"/>
                <a:gd name="T93" fmla="*/ 52 h 134"/>
                <a:gd name="T94" fmla="*/ 110 w 325"/>
                <a:gd name="T95" fmla="*/ 48 h 134"/>
                <a:gd name="T96" fmla="*/ 104 w 325"/>
                <a:gd name="T97" fmla="*/ 46 h 134"/>
                <a:gd name="T98" fmla="*/ 98 w 325"/>
                <a:gd name="T99" fmla="*/ 43 h 134"/>
                <a:gd name="T100" fmla="*/ 93 w 325"/>
                <a:gd name="T101" fmla="*/ 42 h 134"/>
                <a:gd name="T102" fmla="*/ 84 w 325"/>
                <a:gd name="T103" fmla="*/ 36 h 134"/>
                <a:gd name="T104" fmla="*/ 293 w 325"/>
                <a:gd name="T105" fmla="*/ 128 h 134"/>
                <a:gd name="T106" fmla="*/ 307 w 325"/>
                <a:gd name="T107" fmla="*/ 130 h 134"/>
                <a:gd name="T108" fmla="*/ 313 w 325"/>
                <a:gd name="T109" fmla="*/ 120 h 134"/>
                <a:gd name="T110" fmla="*/ 325 w 325"/>
                <a:gd name="T111" fmla="*/ 112 h 134"/>
                <a:gd name="T112" fmla="*/ 310 w 325"/>
                <a:gd name="T113" fmla="*/ 109 h 134"/>
                <a:gd name="T114" fmla="*/ 303 w 325"/>
                <a:gd name="T115" fmla="*/ 119 h 134"/>
                <a:gd name="T116" fmla="*/ 300 w 325"/>
                <a:gd name="T117" fmla="*/ 10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134">
                  <a:moveTo>
                    <a:pt x="10" y="0"/>
                  </a:moveTo>
                  <a:lnTo>
                    <a:pt x="0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3" y="27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3" y="32"/>
                  </a:lnTo>
                  <a:lnTo>
                    <a:pt x="27" y="21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23" y="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7" y="5"/>
                  </a:lnTo>
                  <a:lnTo>
                    <a:pt x="13" y="15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7" y="11"/>
                  </a:lnTo>
                  <a:lnTo>
                    <a:pt x="12" y="1"/>
                  </a:lnTo>
                  <a:lnTo>
                    <a:pt x="10" y="0"/>
                  </a:lnTo>
                  <a:close/>
                  <a:moveTo>
                    <a:pt x="84" y="36"/>
                  </a:moveTo>
                  <a:lnTo>
                    <a:pt x="77" y="57"/>
                  </a:lnTo>
                  <a:lnTo>
                    <a:pt x="77" y="58"/>
                  </a:lnTo>
                  <a:lnTo>
                    <a:pt x="80" y="47"/>
                  </a:lnTo>
                  <a:lnTo>
                    <a:pt x="76" y="57"/>
                  </a:lnTo>
                  <a:lnTo>
                    <a:pt x="78" y="58"/>
                  </a:lnTo>
                  <a:lnTo>
                    <a:pt x="83" y="48"/>
                  </a:lnTo>
                  <a:lnTo>
                    <a:pt x="77" y="58"/>
                  </a:lnTo>
                  <a:lnTo>
                    <a:pt x="80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7" y="63"/>
                  </a:lnTo>
                  <a:lnTo>
                    <a:pt x="90" y="52"/>
                  </a:lnTo>
                  <a:lnTo>
                    <a:pt x="85" y="62"/>
                  </a:lnTo>
                  <a:lnTo>
                    <a:pt x="88" y="63"/>
                  </a:lnTo>
                  <a:lnTo>
                    <a:pt x="89" y="64"/>
                  </a:lnTo>
                  <a:lnTo>
                    <a:pt x="93" y="66"/>
                  </a:lnTo>
                  <a:lnTo>
                    <a:pt x="97" y="54"/>
                  </a:lnTo>
                  <a:lnTo>
                    <a:pt x="92" y="64"/>
                  </a:lnTo>
                  <a:lnTo>
                    <a:pt x="94" y="66"/>
                  </a:lnTo>
                  <a:lnTo>
                    <a:pt x="95" y="67"/>
                  </a:lnTo>
                  <a:lnTo>
                    <a:pt x="99" y="68"/>
                  </a:lnTo>
                  <a:lnTo>
                    <a:pt x="103" y="57"/>
                  </a:lnTo>
                  <a:lnTo>
                    <a:pt x="98" y="67"/>
                  </a:lnTo>
                  <a:lnTo>
                    <a:pt x="100" y="68"/>
                  </a:lnTo>
                  <a:lnTo>
                    <a:pt x="102" y="69"/>
                  </a:lnTo>
                  <a:lnTo>
                    <a:pt x="109" y="72"/>
                  </a:lnTo>
                  <a:lnTo>
                    <a:pt x="113" y="61"/>
                  </a:lnTo>
                  <a:lnTo>
                    <a:pt x="108" y="71"/>
                  </a:lnTo>
                  <a:lnTo>
                    <a:pt x="110" y="72"/>
                  </a:lnTo>
                  <a:lnTo>
                    <a:pt x="112" y="73"/>
                  </a:lnTo>
                  <a:lnTo>
                    <a:pt x="115" y="74"/>
                  </a:lnTo>
                  <a:lnTo>
                    <a:pt x="119" y="63"/>
                  </a:lnTo>
                  <a:lnTo>
                    <a:pt x="114" y="73"/>
                  </a:lnTo>
                  <a:lnTo>
                    <a:pt x="117" y="74"/>
                  </a:lnTo>
                  <a:lnTo>
                    <a:pt x="118" y="76"/>
                  </a:lnTo>
                  <a:lnTo>
                    <a:pt x="125" y="78"/>
                  </a:lnTo>
                  <a:lnTo>
                    <a:pt x="129" y="67"/>
                  </a:lnTo>
                  <a:lnTo>
                    <a:pt x="124" y="77"/>
                  </a:lnTo>
                  <a:lnTo>
                    <a:pt x="127" y="78"/>
                  </a:lnTo>
                  <a:lnTo>
                    <a:pt x="128" y="79"/>
                  </a:lnTo>
                  <a:lnTo>
                    <a:pt x="132" y="80"/>
                  </a:lnTo>
                  <a:lnTo>
                    <a:pt x="135" y="69"/>
                  </a:lnTo>
                  <a:lnTo>
                    <a:pt x="130" y="79"/>
                  </a:lnTo>
                  <a:lnTo>
                    <a:pt x="133" y="80"/>
                  </a:lnTo>
                  <a:lnTo>
                    <a:pt x="134" y="82"/>
                  </a:lnTo>
                  <a:lnTo>
                    <a:pt x="142" y="84"/>
                  </a:lnTo>
                  <a:lnTo>
                    <a:pt x="145" y="73"/>
                  </a:lnTo>
                  <a:lnTo>
                    <a:pt x="140" y="83"/>
                  </a:lnTo>
                  <a:lnTo>
                    <a:pt x="143" y="84"/>
                  </a:lnTo>
                  <a:lnTo>
                    <a:pt x="144" y="85"/>
                  </a:lnTo>
                  <a:lnTo>
                    <a:pt x="148" y="87"/>
                  </a:lnTo>
                  <a:lnTo>
                    <a:pt x="151" y="76"/>
                  </a:lnTo>
                  <a:lnTo>
                    <a:pt x="146" y="85"/>
                  </a:lnTo>
                  <a:lnTo>
                    <a:pt x="149" y="87"/>
                  </a:lnTo>
                  <a:lnTo>
                    <a:pt x="150" y="88"/>
                  </a:lnTo>
                  <a:lnTo>
                    <a:pt x="154" y="89"/>
                  </a:lnTo>
                  <a:lnTo>
                    <a:pt x="160" y="89"/>
                  </a:lnTo>
                  <a:lnTo>
                    <a:pt x="160" y="78"/>
                  </a:lnTo>
                  <a:lnTo>
                    <a:pt x="156" y="89"/>
                  </a:lnTo>
                  <a:lnTo>
                    <a:pt x="163" y="92"/>
                  </a:lnTo>
                  <a:lnTo>
                    <a:pt x="159" y="90"/>
                  </a:lnTo>
                  <a:lnTo>
                    <a:pt x="166" y="93"/>
                  </a:lnTo>
                  <a:lnTo>
                    <a:pt x="170" y="82"/>
                  </a:lnTo>
                  <a:lnTo>
                    <a:pt x="165" y="92"/>
                  </a:lnTo>
                  <a:lnTo>
                    <a:pt x="168" y="93"/>
                  </a:lnTo>
                  <a:lnTo>
                    <a:pt x="169" y="94"/>
                  </a:lnTo>
                  <a:lnTo>
                    <a:pt x="173" y="95"/>
                  </a:lnTo>
                  <a:lnTo>
                    <a:pt x="176" y="84"/>
                  </a:lnTo>
                  <a:lnTo>
                    <a:pt x="171" y="94"/>
                  </a:lnTo>
                  <a:lnTo>
                    <a:pt x="174" y="95"/>
                  </a:lnTo>
                  <a:lnTo>
                    <a:pt x="175" y="97"/>
                  </a:lnTo>
                  <a:lnTo>
                    <a:pt x="179" y="98"/>
                  </a:lnTo>
                  <a:lnTo>
                    <a:pt x="186" y="98"/>
                  </a:lnTo>
                  <a:lnTo>
                    <a:pt x="186" y="87"/>
                  </a:lnTo>
                  <a:lnTo>
                    <a:pt x="181" y="97"/>
                  </a:lnTo>
                  <a:lnTo>
                    <a:pt x="184" y="98"/>
                  </a:lnTo>
                  <a:lnTo>
                    <a:pt x="185" y="99"/>
                  </a:lnTo>
                  <a:lnTo>
                    <a:pt x="189" y="100"/>
                  </a:lnTo>
                  <a:lnTo>
                    <a:pt x="193" y="89"/>
                  </a:lnTo>
                  <a:lnTo>
                    <a:pt x="188" y="99"/>
                  </a:lnTo>
                  <a:lnTo>
                    <a:pt x="193" y="102"/>
                  </a:lnTo>
                  <a:lnTo>
                    <a:pt x="199" y="102"/>
                  </a:lnTo>
                  <a:lnTo>
                    <a:pt x="199" y="90"/>
                  </a:lnTo>
                  <a:lnTo>
                    <a:pt x="194" y="100"/>
                  </a:lnTo>
                  <a:lnTo>
                    <a:pt x="196" y="102"/>
                  </a:lnTo>
                  <a:lnTo>
                    <a:pt x="198" y="103"/>
                  </a:lnTo>
                  <a:lnTo>
                    <a:pt x="201" y="104"/>
                  </a:lnTo>
                  <a:lnTo>
                    <a:pt x="205" y="93"/>
                  </a:lnTo>
                  <a:lnTo>
                    <a:pt x="200" y="103"/>
                  </a:lnTo>
                  <a:lnTo>
                    <a:pt x="205" y="105"/>
                  </a:lnTo>
                  <a:lnTo>
                    <a:pt x="206" y="105"/>
                  </a:lnTo>
                  <a:lnTo>
                    <a:pt x="214" y="107"/>
                  </a:lnTo>
                  <a:lnTo>
                    <a:pt x="215" y="95"/>
                  </a:lnTo>
                  <a:lnTo>
                    <a:pt x="210" y="105"/>
                  </a:lnTo>
                  <a:lnTo>
                    <a:pt x="212" y="107"/>
                  </a:lnTo>
                  <a:lnTo>
                    <a:pt x="214" y="108"/>
                  </a:lnTo>
                  <a:lnTo>
                    <a:pt x="217" y="109"/>
                  </a:lnTo>
                  <a:lnTo>
                    <a:pt x="224" y="109"/>
                  </a:lnTo>
                  <a:lnTo>
                    <a:pt x="224" y="98"/>
                  </a:lnTo>
                  <a:lnTo>
                    <a:pt x="220" y="109"/>
                  </a:lnTo>
                  <a:lnTo>
                    <a:pt x="224" y="110"/>
                  </a:lnTo>
                  <a:lnTo>
                    <a:pt x="227" y="99"/>
                  </a:lnTo>
                  <a:lnTo>
                    <a:pt x="222" y="109"/>
                  </a:lnTo>
                  <a:lnTo>
                    <a:pt x="225" y="110"/>
                  </a:lnTo>
                  <a:lnTo>
                    <a:pt x="226" y="112"/>
                  </a:lnTo>
                  <a:lnTo>
                    <a:pt x="230" y="113"/>
                  </a:lnTo>
                  <a:lnTo>
                    <a:pt x="237" y="113"/>
                  </a:lnTo>
                  <a:lnTo>
                    <a:pt x="237" y="102"/>
                  </a:lnTo>
                  <a:lnTo>
                    <a:pt x="232" y="112"/>
                  </a:lnTo>
                  <a:lnTo>
                    <a:pt x="235" y="113"/>
                  </a:lnTo>
                  <a:lnTo>
                    <a:pt x="236" y="114"/>
                  </a:lnTo>
                  <a:lnTo>
                    <a:pt x="244" y="93"/>
                  </a:lnTo>
                  <a:lnTo>
                    <a:pt x="240" y="103"/>
                  </a:lnTo>
                  <a:lnTo>
                    <a:pt x="245" y="93"/>
                  </a:lnTo>
                  <a:lnTo>
                    <a:pt x="240" y="90"/>
                  </a:lnTo>
                  <a:lnTo>
                    <a:pt x="234" y="90"/>
                  </a:lnTo>
                  <a:lnTo>
                    <a:pt x="234" y="102"/>
                  </a:lnTo>
                  <a:lnTo>
                    <a:pt x="237" y="92"/>
                  </a:lnTo>
                  <a:lnTo>
                    <a:pt x="234" y="90"/>
                  </a:lnTo>
                  <a:lnTo>
                    <a:pt x="230" y="100"/>
                  </a:lnTo>
                  <a:lnTo>
                    <a:pt x="235" y="90"/>
                  </a:lnTo>
                  <a:lnTo>
                    <a:pt x="232" y="89"/>
                  </a:lnTo>
                  <a:lnTo>
                    <a:pt x="231" y="89"/>
                  </a:lnTo>
                  <a:lnTo>
                    <a:pt x="227" y="88"/>
                  </a:lnTo>
                  <a:lnTo>
                    <a:pt x="226" y="87"/>
                  </a:lnTo>
                  <a:lnTo>
                    <a:pt x="221" y="87"/>
                  </a:lnTo>
                  <a:lnTo>
                    <a:pt x="221" y="98"/>
                  </a:lnTo>
                  <a:lnTo>
                    <a:pt x="225" y="88"/>
                  </a:lnTo>
                  <a:lnTo>
                    <a:pt x="221" y="87"/>
                  </a:lnTo>
                  <a:lnTo>
                    <a:pt x="217" y="97"/>
                  </a:lnTo>
                  <a:lnTo>
                    <a:pt x="222" y="87"/>
                  </a:lnTo>
                  <a:lnTo>
                    <a:pt x="217" y="84"/>
                  </a:lnTo>
                  <a:lnTo>
                    <a:pt x="210" y="83"/>
                  </a:lnTo>
                  <a:lnTo>
                    <a:pt x="207" y="94"/>
                  </a:lnTo>
                  <a:lnTo>
                    <a:pt x="212" y="84"/>
                  </a:lnTo>
                  <a:lnTo>
                    <a:pt x="210" y="83"/>
                  </a:lnTo>
                  <a:lnTo>
                    <a:pt x="209" y="83"/>
                  </a:lnTo>
                  <a:lnTo>
                    <a:pt x="205" y="82"/>
                  </a:lnTo>
                  <a:lnTo>
                    <a:pt x="201" y="92"/>
                  </a:lnTo>
                  <a:lnTo>
                    <a:pt x="206" y="82"/>
                  </a:lnTo>
                  <a:lnTo>
                    <a:pt x="201" y="79"/>
                  </a:lnTo>
                  <a:lnTo>
                    <a:pt x="195" y="79"/>
                  </a:lnTo>
                  <a:lnTo>
                    <a:pt x="195" y="90"/>
                  </a:lnTo>
                  <a:lnTo>
                    <a:pt x="200" y="80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3" y="78"/>
                  </a:lnTo>
                  <a:lnTo>
                    <a:pt x="189" y="88"/>
                  </a:lnTo>
                  <a:lnTo>
                    <a:pt x="194" y="78"/>
                  </a:lnTo>
                  <a:lnTo>
                    <a:pt x="189" y="76"/>
                  </a:lnTo>
                  <a:lnTo>
                    <a:pt x="183" y="76"/>
                  </a:lnTo>
                  <a:lnTo>
                    <a:pt x="183" y="87"/>
                  </a:lnTo>
                  <a:lnTo>
                    <a:pt x="186" y="77"/>
                  </a:lnTo>
                  <a:lnTo>
                    <a:pt x="183" y="76"/>
                  </a:lnTo>
                  <a:lnTo>
                    <a:pt x="179" y="85"/>
                  </a:lnTo>
                  <a:lnTo>
                    <a:pt x="184" y="76"/>
                  </a:lnTo>
                  <a:lnTo>
                    <a:pt x="181" y="74"/>
                  </a:lnTo>
                  <a:lnTo>
                    <a:pt x="180" y="74"/>
                  </a:lnTo>
                  <a:lnTo>
                    <a:pt x="176" y="73"/>
                  </a:lnTo>
                  <a:lnTo>
                    <a:pt x="173" y="83"/>
                  </a:lnTo>
                  <a:lnTo>
                    <a:pt x="178" y="73"/>
                  </a:lnTo>
                  <a:lnTo>
                    <a:pt x="175" y="72"/>
                  </a:lnTo>
                  <a:lnTo>
                    <a:pt x="174" y="72"/>
                  </a:lnTo>
                  <a:lnTo>
                    <a:pt x="170" y="71"/>
                  </a:lnTo>
                  <a:lnTo>
                    <a:pt x="166" y="80"/>
                  </a:lnTo>
                  <a:lnTo>
                    <a:pt x="171" y="71"/>
                  </a:lnTo>
                  <a:lnTo>
                    <a:pt x="165" y="68"/>
                  </a:lnTo>
                  <a:lnTo>
                    <a:pt x="163" y="67"/>
                  </a:lnTo>
                  <a:lnTo>
                    <a:pt x="158" y="67"/>
                  </a:lnTo>
                  <a:lnTo>
                    <a:pt x="158" y="78"/>
                  </a:lnTo>
                  <a:lnTo>
                    <a:pt x="161" y="68"/>
                  </a:lnTo>
                  <a:lnTo>
                    <a:pt x="158" y="67"/>
                  </a:lnTo>
                  <a:lnTo>
                    <a:pt x="154" y="77"/>
                  </a:lnTo>
                  <a:lnTo>
                    <a:pt x="159" y="67"/>
                  </a:lnTo>
                  <a:lnTo>
                    <a:pt x="156" y="66"/>
                  </a:lnTo>
                  <a:lnTo>
                    <a:pt x="155" y="66"/>
                  </a:lnTo>
                  <a:lnTo>
                    <a:pt x="151" y="64"/>
                  </a:lnTo>
                  <a:lnTo>
                    <a:pt x="148" y="74"/>
                  </a:lnTo>
                  <a:lnTo>
                    <a:pt x="153" y="64"/>
                  </a:lnTo>
                  <a:lnTo>
                    <a:pt x="150" y="63"/>
                  </a:lnTo>
                  <a:lnTo>
                    <a:pt x="149" y="63"/>
                  </a:lnTo>
                  <a:lnTo>
                    <a:pt x="142" y="61"/>
                  </a:lnTo>
                  <a:lnTo>
                    <a:pt x="138" y="71"/>
                  </a:lnTo>
                  <a:lnTo>
                    <a:pt x="143" y="61"/>
                  </a:lnTo>
                  <a:lnTo>
                    <a:pt x="140" y="59"/>
                  </a:lnTo>
                  <a:lnTo>
                    <a:pt x="139" y="59"/>
                  </a:lnTo>
                  <a:lnTo>
                    <a:pt x="135" y="58"/>
                  </a:lnTo>
                  <a:lnTo>
                    <a:pt x="132" y="68"/>
                  </a:lnTo>
                  <a:lnTo>
                    <a:pt x="137" y="58"/>
                  </a:lnTo>
                  <a:lnTo>
                    <a:pt x="134" y="57"/>
                  </a:lnTo>
                  <a:lnTo>
                    <a:pt x="133" y="57"/>
                  </a:lnTo>
                  <a:lnTo>
                    <a:pt x="125" y="54"/>
                  </a:lnTo>
                  <a:lnTo>
                    <a:pt x="122" y="64"/>
                  </a:lnTo>
                  <a:lnTo>
                    <a:pt x="127" y="54"/>
                  </a:lnTo>
                  <a:lnTo>
                    <a:pt x="124" y="53"/>
                  </a:lnTo>
                  <a:lnTo>
                    <a:pt x="123" y="53"/>
                  </a:lnTo>
                  <a:lnTo>
                    <a:pt x="119" y="52"/>
                  </a:lnTo>
                  <a:lnTo>
                    <a:pt x="115" y="62"/>
                  </a:lnTo>
                  <a:lnTo>
                    <a:pt x="120" y="52"/>
                  </a:lnTo>
                  <a:lnTo>
                    <a:pt x="118" y="51"/>
                  </a:lnTo>
                  <a:lnTo>
                    <a:pt x="117" y="51"/>
                  </a:lnTo>
                  <a:lnTo>
                    <a:pt x="109" y="48"/>
                  </a:lnTo>
                  <a:lnTo>
                    <a:pt x="105" y="58"/>
                  </a:lnTo>
                  <a:lnTo>
                    <a:pt x="110" y="48"/>
                  </a:lnTo>
                  <a:lnTo>
                    <a:pt x="108" y="47"/>
                  </a:lnTo>
                  <a:lnTo>
                    <a:pt x="107" y="47"/>
                  </a:lnTo>
                  <a:lnTo>
                    <a:pt x="103" y="46"/>
                  </a:lnTo>
                  <a:lnTo>
                    <a:pt x="99" y="56"/>
                  </a:lnTo>
                  <a:lnTo>
                    <a:pt x="104" y="46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97" y="43"/>
                  </a:lnTo>
                  <a:lnTo>
                    <a:pt x="93" y="53"/>
                  </a:lnTo>
                  <a:lnTo>
                    <a:pt x="98" y="43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0" y="41"/>
                  </a:lnTo>
                  <a:lnTo>
                    <a:pt x="87" y="51"/>
                  </a:lnTo>
                  <a:lnTo>
                    <a:pt x="93" y="42"/>
                  </a:lnTo>
                  <a:lnTo>
                    <a:pt x="89" y="39"/>
                  </a:lnTo>
                  <a:lnTo>
                    <a:pt x="88" y="38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4" y="36"/>
                  </a:lnTo>
                  <a:close/>
                  <a:moveTo>
                    <a:pt x="295" y="105"/>
                  </a:moveTo>
                  <a:lnTo>
                    <a:pt x="295" y="128"/>
                  </a:lnTo>
                  <a:lnTo>
                    <a:pt x="297" y="128"/>
                  </a:lnTo>
                  <a:lnTo>
                    <a:pt x="297" y="117"/>
                  </a:lnTo>
                  <a:lnTo>
                    <a:pt x="293" y="128"/>
                  </a:lnTo>
                  <a:lnTo>
                    <a:pt x="297" y="129"/>
                  </a:lnTo>
                  <a:lnTo>
                    <a:pt x="301" y="118"/>
                  </a:lnTo>
                  <a:lnTo>
                    <a:pt x="296" y="128"/>
                  </a:lnTo>
                  <a:lnTo>
                    <a:pt x="301" y="130"/>
                  </a:lnTo>
                  <a:lnTo>
                    <a:pt x="307" y="130"/>
                  </a:lnTo>
                  <a:lnTo>
                    <a:pt x="307" y="119"/>
                  </a:lnTo>
                  <a:lnTo>
                    <a:pt x="302" y="129"/>
                  </a:lnTo>
                  <a:lnTo>
                    <a:pt x="307" y="132"/>
                  </a:lnTo>
                  <a:lnTo>
                    <a:pt x="313" y="132"/>
                  </a:lnTo>
                  <a:lnTo>
                    <a:pt x="313" y="120"/>
                  </a:lnTo>
                  <a:lnTo>
                    <a:pt x="308" y="130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21" y="134"/>
                  </a:lnTo>
                  <a:lnTo>
                    <a:pt x="325" y="112"/>
                  </a:lnTo>
                  <a:lnTo>
                    <a:pt x="318" y="110"/>
                  </a:lnTo>
                  <a:lnTo>
                    <a:pt x="316" y="122"/>
                  </a:lnTo>
                  <a:lnTo>
                    <a:pt x="321" y="112"/>
                  </a:lnTo>
                  <a:lnTo>
                    <a:pt x="316" y="109"/>
                  </a:lnTo>
                  <a:lnTo>
                    <a:pt x="310" y="109"/>
                  </a:lnTo>
                  <a:lnTo>
                    <a:pt x="310" y="120"/>
                  </a:lnTo>
                  <a:lnTo>
                    <a:pt x="315" y="110"/>
                  </a:lnTo>
                  <a:lnTo>
                    <a:pt x="310" y="108"/>
                  </a:lnTo>
                  <a:lnTo>
                    <a:pt x="303" y="108"/>
                  </a:lnTo>
                  <a:lnTo>
                    <a:pt x="303" y="119"/>
                  </a:lnTo>
                  <a:lnTo>
                    <a:pt x="308" y="109"/>
                  </a:lnTo>
                  <a:lnTo>
                    <a:pt x="306" y="108"/>
                  </a:lnTo>
                  <a:lnTo>
                    <a:pt x="305" y="108"/>
                  </a:lnTo>
                  <a:lnTo>
                    <a:pt x="301" y="107"/>
                  </a:lnTo>
                  <a:lnTo>
                    <a:pt x="300" y="105"/>
                  </a:lnTo>
                  <a:lnTo>
                    <a:pt x="297" y="105"/>
                  </a:lnTo>
                  <a:lnTo>
                    <a:pt x="295" y="105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730"/>
            <p:cNvSpPr>
              <a:spLocks noEditPoints="1"/>
            </p:cNvSpPr>
            <p:nvPr/>
          </p:nvSpPr>
          <p:spPr bwMode="auto">
            <a:xfrm>
              <a:off x="2489" y="3253"/>
              <a:ext cx="335" cy="65"/>
            </a:xfrm>
            <a:custGeom>
              <a:avLst/>
              <a:gdLst>
                <a:gd name="T0" fmla="*/ 10 w 335"/>
                <a:gd name="T1" fmla="*/ 23 h 65"/>
                <a:gd name="T2" fmla="*/ 16 w 335"/>
                <a:gd name="T3" fmla="*/ 24 h 65"/>
                <a:gd name="T4" fmla="*/ 26 w 335"/>
                <a:gd name="T5" fmla="*/ 25 h 65"/>
                <a:gd name="T6" fmla="*/ 31 w 335"/>
                <a:gd name="T7" fmla="*/ 27 h 65"/>
                <a:gd name="T8" fmla="*/ 34 w 335"/>
                <a:gd name="T9" fmla="*/ 5 h 65"/>
                <a:gd name="T10" fmla="*/ 20 w 335"/>
                <a:gd name="T11" fmla="*/ 14 h 65"/>
                <a:gd name="T12" fmla="*/ 14 w 335"/>
                <a:gd name="T13" fmla="*/ 2 h 65"/>
                <a:gd name="T14" fmla="*/ 12 w 335"/>
                <a:gd name="T15" fmla="*/ 0 h 65"/>
                <a:gd name="T16" fmla="*/ 7 w 335"/>
                <a:gd name="T17" fmla="*/ 0 h 65"/>
                <a:gd name="T18" fmla="*/ 86 w 335"/>
                <a:gd name="T19" fmla="*/ 36 h 65"/>
                <a:gd name="T20" fmla="*/ 92 w 335"/>
                <a:gd name="T21" fmla="*/ 38 h 65"/>
                <a:gd name="T22" fmla="*/ 101 w 335"/>
                <a:gd name="T23" fmla="*/ 38 h 65"/>
                <a:gd name="T24" fmla="*/ 108 w 335"/>
                <a:gd name="T25" fmla="*/ 40 h 65"/>
                <a:gd name="T26" fmla="*/ 117 w 335"/>
                <a:gd name="T27" fmla="*/ 40 h 65"/>
                <a:gd name="T28" fmla="*/ 125 w 335"/>
                <a:gd name="T29" fmla="*/ 43 h 65"/>
                <a:gd name="T30" fmla="*/ 133 w 335"/>
                <a:gd name="T31" fmla="*/ 43 h 65"/>
                <a:gd name="T32" fmla="*/ 147 w 335"/>
                <a:gd name="T33" fmla="*/ 45 h 65"/>
                <a:gd name="T34" fmla="*/ 156 w 335"/>
                <a:gd name="T35" fmla="*/ 45 h 65"/>
                <a:gd name="T36" fmla="*/ 162 w 335"/>
                <a:gd name="T37" fmla="*/ 46 h 65"/>
                <a:gd name="T38" fmla="*/ 172 w 335"/>
                <a:gd name="T39" fmla="*/ 48 h 65"/>
                <a:gd name="T40" fmla="*/ 182 w 335"/>
                <a:gd name="T41" fmla="*/ 50 h 65"/>
                <a:gd name="T42" fmla="*/ 191 w 335"/>
                <a:gd name="T43" fmla="*/ 50 h 65"/>
                <a:gd name="T44" fmla="*/ 207 w 335"/>
                <a:gd name="T45" fmla="*/ 53 h 65"/>
                <a:gd name="T46" fmla="*/ 217 w 335"/>
                <a:gd name="T47" fmla="*/ 54 h 65"/>
                <a:gd name="T48" fmla="*/ 229 w 335"/>
                <a:gd name="T49" fmla="*/ 54 h 65"/>
                <a:gd name="T50" fmla="*/ 239 w 335"/>
                <a:gd name="T51" fmla="*/ 56 h 65"/>
                <a:gd name="T52" fmla="*/ 247 w 335"/>
                <a:gd name="T53" fmla="*/ 35 h 65"/>
                <a:gd name="T54" fmla="*/ 245 w 335"/>
                <a:gd name="T55" fmla="*/ 34 h 65"/>
                <a:gd name="T56" fmla="*/ 237 w 335"/>
                <a:gd name="T57" fmla="*/ 33 h 65"/>
                <a:gd name="T58" fmla="*/ 224 w 335"/>
                <a:gd name="T59" fmla="*/ 33 h 65"/>
                <a:gd name="T60" fmla="*/ 218 w 335"/>
                <a:gd name="T61" fmla="*/ 33 h 65"/>
                <a:gd name="T62" fmla="*/ 198 w 335"/>
                <a:gd name="T63" fmla="*/ 41 h 65"/>
                <a:gd name="T64" fmla="*/ 189 w 335"/>
                <a:gd name="T65" fmla="*/ 40 h 65"/>
                <a:gd name="T66" fmla="*/ 179 w 335"/>
                <a:gd name="T67" fmla="*/ 28 h 65"/>
                <a:gd name="T68" fmla="*/ 169 w 335"/>
                <a:gd name="T69" fmla="*/ 27 h 65"/>
                <a:gd name="T70" fmla="*/ 163 w 335"/>
                <a:gd name="T71" fmla="*/ 25 h 65"/>
                <a:gd name="T72" fmla="*/ 154 w 335"/>
                <a:gd name="T73" fmla="*/ 24 h 65"/>
                <a:gd name="T74" fmla="*/ 153 w 335"/>
                <a:gd name="T75" fmla="*/ 23 h 65"/>
                <a:gd name="T76" fmla="*/ 141 w 335"/>
                <a:gd name="T77" fmla="*/ 22 h 65"/>
                <a:gd name="T78" fmla="*/ 132 w 335"/>
                <a:gd name="T79" fmla="*/ 22 h 65"/>
                <a:gd name="T80" fmla="*/ 130 w 335"/>
                <a:gd name="T81" fmla="*/ 22 h 65"/>
                <a:gd name="T82" fmla="*/ 120 w 335"/>
                <a:gd name="T83" fmla="*/ 20 h 65"/>
                <a:gd name="T84" fmla="*/ 108 w 335"/>
                <a:gd name="T85" fmla="*/ 29 h 65"/>
                <a:gd name="T86" fmla="*/ 100 w 335"/>
                <a:gd name="T87" fmla="*/ 28 h 65"/>
                <a:gd name="T88" fmla="*/ 93 w 335"/>
                <a:gd name="T89" fmla="*/ 15 h 65"/>
                <a:gd name="T90" fmla="*/ 87 w 335"/>
                <a:gd name="T91" fmla="*/ 14 h 65"/>
                <a:gd name="T92" fmla="*/ 323 w 335"/>
                <a:gd name="T93" fmla="*/ 64 h 65"/>
                <a:gd name="T94" fmla="*/ 335 w 335"/>
                <a:gd name="T95" fmla="*/ 65 h 65"/>
                <a:gd name="T96" fmla="*/ 330 w 335"/>
                <a:gd name="T97" fmla="*/ 44 h 65"/>
                <a:gd name="T98" fmla="*/ 314 w 335"/>
                <a:gd name="T99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" h="65">
                  <a:moveTo>
                    <a:pt x="7" y="0"/>
                  </a:moveTo>
                  <a:lnTo>
                    <a:pt x="0" y="22"/>
                  </a:lnTo>
                  <a:lnTo>
                    <a:pt x="4" y="23"/>
                  </a:lnTo>
                  <a:lnTo>
                    <a:pt x="10" y="23"/>
                  </a:lnTo>
                  <a:lnTo>
                    <a:pt x="10" y="12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2" y="24"/>
                  </a:lnTo>
                  <a:lnTo>
                    <a:pt x="16" y="25"/>
                  </a:lnTo>
                  <a:lnTo>
                    <a:pt x="26" y="25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15"/>
                  </a:lnTo>
                  <a:lnTo>
                    <a:pt x="34" y="5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0" y="3"/>
                  </a:lnTo>
                  <a:lnTo>
                    <a:pt x="20" y="14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11" y="2"/>
                  </a:lnTo>
                  <a:lnTo>
                    <a:pt x="7" y="0"/>
                  </a:lnTo>
                  <a:close/>
                  <a:moveTo>
                    <a:pt x="87" y="14"/>
                  </a:moveTo>
                  <a:lnTo>
                    <a:pt x="87" y="36"/>
                  </a:lnTo>
                  <a:lnTo>
                    <a:pt x="87" y="25"/>
                  </a:lnTo>
                  <a:lnTo>
                    <a:pt x="86" y="36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96" y="27"/>
                  </a:lnTo>
                  <a:lnTo>
                    <a:pt x="92" y="38"/>
                  </a:lnTo>
                  <a:lnTo>
                    <a:pt x="96" y="39"/>
                  </a:lnTo>
                  <a:lnTo>
                    <a:pt x="106" y="39"/>
                  </a:lnTo>
                  <a:lnTo>
                    <a:pt x="106" y="28"/>
                  </a:lnTo>
                  <a:lnTo>
                    <a:pt x="101" y="38"/>
                  </a:lnTo>
                  <a:lnTo>
                    <a:pt x="106" y="40"/>
                  </a:lnTo>
                  <a:lnTo>
                    <a:pt x="112" y="40"/>
                  </a:lnTo>
                  <a:lnTo>
                    <a:pt x="112" y="29"/>
                  </a:lnTo>
                  <a:lnTo>
                    <a:pt x="108" y="40"/>
                  </a:lnTo>
                  <a:lnTo>
                    <a:pt x="112" y="41"/>
                  </a:lnTo>
                  <a:lnTo>
                    <a:pt x="122" y="41"/>
                  </a:lnTo>
                  <a:lnTo>
                    <a:pt x="122" y="30"/>
                  </a:lnTo>
                  <a:lnTo>
                    <a:pt x="117" y="40"/>
                  </a:lnTo>
                  <a:lnTo>
                    <a:pt x="122" y="43"/>
                  </a:lnTo>
                  <a:lnTo>
                    <a:pt x="128" y="43"/>
                  </a:lnTo>
                  <a:lnTo>
                    <a:pt x="128" y="31"/>
                  </a:lnTo>
                  <a:lnTo>
                    <a:pt x="125" y="43"/>
                  </a:lnTo>
                  <a:lnTo>
                    <a:pt x="128" y="44"/>
                  </a:lnTo>
                  <a:lnTo>
                    <a:pt x="138" y="44"/>
                  </a:lnTo>
                  <a:lnTo>
                    <a:pt x="138" y="33"/>
                  </a:lnTo>
                  <a:lnTo>
                    <a:pt x="133" y="43"/>
                  </a:lnTo>
                  <a:lnTo>
                    <a:pt x="138" y="45"/>
                  </a:lnTo>
                  <a:lnTo>
                    <a:pt x="151" y="45"/>
                  </a:lnTo>
                  <a:lnTo>
                    <a:pt x="151" y="34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61" y="46"/>
                  </a:lnTo>
                  <a:lnTo>
                    <a:pt x="161" y="35"/>
                  </a:lnTo>
                  <a:lnTo>
                    <a:pt x="156" y="45"/>
                  </a:lnTo>
                  <a:lnTo>
                    <a:pt x="161" y="48"/>
                  </a:lnTo>
                  <a:lnTo>
                    <a:pt x="167" y="48"/>
                  </a:lnTo>
                  <a:lnTo>
                    <a:pt x="167" y="36"/>
                  </a:lnTo>
                  <a:lnTo>
                    <a:pt x="162" y="46"/>
                  </a:lnTo>
                  <a:lnTo>
                    <a:pt x="167" y="49"/>
                  </a:lnTo>
                  <a:lnTo>
                    <a:pt x="177" y="49"/>
                  </a:lnTo>
                  <a:lnTo>
                    <a:pt x="177" y="38"/>
                  </a:lnTo>
                  <a:lnTo>
                    <a:pt x="172" y="48"/>
                  </a:lnTo>
                  <a:lnTo>
                    <a:pt x="177" y="50"/>
                  </a:lnTo>
                  <a:lnTo>
                    <a:pt x="186" y="50"/>
                  </a:lnTo>
                  <a:lnTo>
                    <a:pt x="186" y="39"/>
                  </a:lnTo>
                  <a:lnTo>
                    <a:pt x="182" y="50"/>
                  </a:lnTo>
                  <a:lnTo>
                    <a:pt x="186" y="51"/>
                  </a:lnTo>
                  <a:lnTo>
                    <a:pt x="196" y="51"/>
                  </a:lnTo>
                  <a:lnTo>
                    <a:pt x="196" y="40"/>
                  </a:lnTo>
                  <a:lnTo>
                    <a:pt x="191" y="50"/>
                  </a:lnTo>
                  <a:lnTo>
                    <a:pt x="196" y="53"/>
                  </a:lnTo>
                  <a:lnTo>
                    <a:pt x="210" y="53"/>
                  </a:lnTo>
                  <a:lnTo>
                    <a:pt x="210" y="41"/>
                  </a:lnTo>
                  <a:lnTo>
                    <a:pt x="207" y="53"/>
                  </a:lnTo>
                  <a:lnTo>
                    <a:pt x="210" y="54"/>
                  </a:lnTo>
                  <a:lnTo>
                    <a:pt x="220" y="54"/>
                  </a:lnTo>
                  <a:lnTo>
                    <a:pt x="220" y="43"/>
                  </a:lnTo>
                  <a:lnTo>
                    <a:pt x="217" y="54"/>
                  </a:lnTo>
                  <a:lnTo>
                    <a:pt x="220" y="55"/>
                  </a:lnTo>
                  <a:lnTo>
                    <a:pt x="234" y="55"/>
                  </a:lnTo>
                  <a:lnTo>
                    <a:pt x="234" y="44"/>
                  </a:lnTo>
                  <a:lnTo>
                    <a:pt x="229" y="54"/>
                  </a:lnTo>
                  <a:lnTo>
                    <a:pt x="234" y="56"/>
                  </a:lnTo>
                  <a:lnTo>
                    <a:pt x="243" y="56"/>
                  </a:lnTo>
                  <a:lnTo>
                    <a:pt x="243" y="45"/>
                  </a:lnTo>
                  <a:lnTo>
                    <a:pt x="239" y="56"/>
                  </a:lnTo>
                  <a:lnTo>
                    <a:pt x="243" y="58"/>
                  </a:lnTo>
                  <a:lnTo>
                    <a:pt x="254" y="58"/>
                  </a:lnTo>
                  <a:lnTo>
                    <a:pt x="254" y="35"/>
                  </a:lnTo>
                  <a:lnTo>
                    <a:pt x="247" y="35"/>
                  </a:lnTo>
                  <a:lnTo>
                    <a:pt x="247" y="46"/>
                  </a:lnTo>
                  <a:lnTo>
                    <a:pt x="250" y="36"/>
                  </a:lnTo>
                  <a:lnTo>
                    <a:pt x="247" y="35"/>
                  </a:lnTo>
                  <a:lnTo>
                    <a:pt x="245" y="34"/>
                  </a:lnTo>
                  <a:lnTo>
                    <a:pt x="237" y="34"/>
                  </a:lnTo>
                  <a:lnTo>
                    <a:pt x="237" y="45"/>
                  </a:lnTo>
                  <a:lnTo>
                    <a:pt x="242" y="35"/>
                  </a:lnTo>
                  <a:lnTo>
                    <a:pt x="237" y="33"/>
                  </a:lnTo>
                  <a:lnTo>
                    <a:pt x="224" y="33"/>
                  </a:lnTo>
                  <a:lnTo>
                    <a:pt x="224" y="44"/>
                  </a:lnTo>
                  <a:lnTo>
                    <a:pt x="228" y="34"/>
                  </a:lnTo>
                  <a:lnTo>
                    <a:pt x="224" y="33"/>
                  </a:lnTo>
                  <a:lnTo>
                    <a:pt x="223" y="31"/>
                  </a:lnTo>
                  <a:lnTo>
                    <a:pt x="214" y="31"/>
                  </a:lnTo>
                  <a:lnTo>
                    <a:pt x="214" y="43"/>
                  </a:lnTo>
                  <a:lnTo>
                    <a:pt x="218" y="33"/>
                  </a:lnTo>
                  <a:lnTo>
                    <a:pt x="214" y="31"/>
                  </a:lnTo>
                  <a:lnTo>
                    <a:pt x="213" y="30"/>
                  </a:lnTo>
                  <a:lnTo>
                    <a:pt x="198" y="30"/>
                  </a:lnTo>
                  <a:lnTo>
                    <a:pt x="198" y="41"/>
                  </a:lnTo>
                  <a:lnTo>
                    <a:pt x="203" y="31"/>
                  </a:lnTo>
                  <a:lnTo>
                    <a:pt x="198" y="29"/>
                  </a:lnTo>
                  <a:lnTo>
                    <a:pt x="189" y="29"/>
                  </a:lnTo>
                  <a:lnTo>
                    <a:pt x="189" y="40"/>
                  </a:lnTo>
                  <a:lnTo>
                    <a:pt x="193" y="30"/>
                  </a:lnTo>
                  <a:lnTo>
                    <a:pt x="189" y="29"/>
                  </a:lnTo>
                  <a:lnTo>
                    <a:pt x="188" y="28"/>
                  </a:lnTo>
                  <a:lnTo>
                    <a:pt x="179" y="28"/>
                  </a:lnTo>
                  <a:lnTo>
                    <a:pt x="179" y="39"/>
                  </a:lnTo>
                  <a:lnTo>
                    <a:pt x="184" y="29"/>
                  </a:lnTo>
                  <a:lnTo>
                    <a:pt x="179" y="27"/>
                  </a:lnTo>
                  <a:lnTo>
                    <a:pt x="169" y="27"/>
                  </a:lnTo>
                  <a:lnTo>
                    <a:pt x="169" y="38"/>
                  </a:lnTo>
                  <a:lnTo>
                    <a:pt x="174" y="28"/>
                  </a:lnTo>
                  <a:lnTo>
                    <a:pt x="169" y="25"/>
                  </a:lnTo>
                  <a:lnTo>
                    <a:pt x="163" y="25"/>
                  </a:lnTo>
                  <a:lnTo>
                    <a:pt x="163" y="36"/>
                  </a:lnTo>
                  <a:lnTo>
                    <a:pt x="168" y="27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54" y="35"/>
                  </a:lnTo>
                  <a:lnTo>
                    <a:pt x="158" y="25"/>
                  </a:lnTo>
                  <a:lnTo>
                    <a:pt x="154" y="24"/>
                  </a:lnTo>
                  <a:lnTo>
                    <a:pt x="153" y="23"/>
                  </a:lnTo>
                  <a:lnTo>
                    <a:pt x="141" y="23"/>
                  </a:lnTo>
                  <a:lnTo>
                    <a:pt x="141" y="34"/>
                  </a:lnTo>
                  <a:lnTo>
                    <a:pt x="146" y="24"/>
                  </a:lnTo>
                  <a:lnTo>
                    <a:pt x="141" y="22"/>
                  </a:lnTo>
                  <a:lnTo>
                    <a:pt x="132" y="22"/>
                  </a:lnTo>
                  <a:lnTo>
                    <a:pt x="132" y="33"/>
                  </a:lnTo>
                  <a:lnTo>
                    <a:pt x="136" y="23"/>
                  </a:lnTo>
                  <a:lnTo>
                    <a:pt x="132" y="22"/>
                  </a:lnTo>
                  <a:lnTo>
                    <a:pt x="131" y="20"/>
                  </a:lnTo>
                  <a:lnTo>
                    <a:pt x="125" y="20"/>
                  </a:lnTo>
                  <a:lnTo>
                    <a:pt x="125" y="31"/>
                  </a:lnTo>
                  <a:lnTo>
                    <a:pt x="130" y="22"/>
                  </a:lnTo>
                  <a:lnTo>
                    <a:pt x="125" y="19"/>
                  </a:lnTo>
                  <a:lnTo>
                    <a:pt x="116" y="19"/>
                  </a:lnTo>
                  <a:lnTo>
                    <a:pt x="116" y="30"/>
                  </a:lnTo>
                  <a:lnTo>
                    <a:pt x="120" y="20"/>
                  </a:lnTo>
                  <a:lnTo>
                    <a:pt x="116" y="19"/>
                  </a:lnTo>
                  <a:lnTo>
                    <a:pt x="115" y="18"/>
                  </a:lnTo>
                  <a:lnTo>
                    <a:pt x="108" y="18"/>
                  </a:lnTo>
                  <a:lnTo>
                    <a:pt x="108" y="29"/>
                  </a:lnTo>
                  <a:lnTo>
                    <a:pt x="113" y="19"/>
                  </a:lnTo>
                  <a:lnTo>
                    <a:pt x="108" y="17"/>
                  </a:lnTo>
                  <a:lnTo>
                    <a:pt x="100" y="17"/>
                  </a:lnTo>
                  <a:lnTo>
                    <a:pt x="100" y="28"/>
                  </a:lnTo>
                  <a:lnTo>
                    <a:pt x="103" y="18"/>
                  </a:lnTo>
                  <a:lnTo>
                    <a:pt x="100" y="17"/>
                  </a:lnTo>
                  <a:lnTo>
                    <a:pt x="98" y="15"/>
                  </a:lnTo>
                  <a:lnTo>
                    <a:pt x="93" y="15"/>
                  </a:lnTo>
                  <a:lnTo>
                    <a:pt x="93" y="27"/>
                  </a:lnTo>
                  <a:lnTo>
                    <a:pt x="96" y="15"/>
                  </a:lnTo>
                  <a:lnTo>
                    <a:pt x="90" y="14"/>
                  </a:lnTo>
                  <a:lnTo>
                    <a:pt x="87" y="14"/>
                  </a:lnTo>
                  <a:close/>
                  <a:moveTo>
                    <a:pt x="314" y="41"/>
                  </a:moveTo>
                  <a:lnTo>
                    <a:pt x="306" y="63"/>
                  </a:lnTo>
                  <a:lnTo>
                    <a:pt x="310" y="64"/>
                  </a:lnTo>
                  <a:lnTo>
                    <a:pt x="323" y="64"/>
                  </a:lnTo>
                  <a:lnTo>
                    <a:pt x="323" y="53"/>
                  </a:lnTo>
                  <a:lnTo>
                    <a:pt x="319" y="64"/>
                  </a:lnTo>
                  <a:lnTo>
                    <a:pt x="323" y="65"/>
                  </a:lnTo>
                  <a:lnTo>
                    <a:pt x="335" y="65"/>
                  </a:lnTo>
                  <a:lnTo>
                    <a:pt x="335" y="43"/>
                  </a:lnTo>
                  <a:lnTo>
                    <a:pt x="326" y="43"/>
                  </a:lnTo>
                  <a:lnTo>
                    <a:pt x="326" y="54"/>
                  </a:lnTo>
                  <a:lnTo>
                    <a:pt x="330" y="44"/>
                  </a:lnTo>
                  <a:lnTo>
                    <a:pt x="326" y="43"/>
                  </a:lnTo>
                  <a:lnTo>
                    <a:pt x="325" y="41"/>
                  </a:lnTo>
                  <a:lnTo>
                    <a:pt x="314" y="41"/>
                  </a:lnTo>
                  <a:lnTo>
                    <a:pt x="314" y="53"/>
                  </a:lnTo>
                  <a:lnTo>
                    <a:pt x="318" y="43"/>
                  </a:lnTo>
                  <a:lnTo>
                    <a:pt x="314" y="41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731"/>
            <p:cNvSpPr>
              <a:spLocks noEditPoints="1"/>
            </p:cNvSpPr>
            <p:nvPr/>
          </p:nvSpPr>
          <p:spPr bwMode="auto">
            <a:xfrm>
              <a:off x="2824" y="3296"/>
              <a:ext cx="332" cy="41"/>
            </a:xfrm>
            <a:custGeom>
              <a:avLst/>
              <a:gdLst>
                <a:gd name="T0" fmla="*/ 0 w 332"/>
                <a:gd name="T1" fmla="*/ 22 h 41"/>
                <a:gd name="T2" fmla="*/ 4 w 332"/>
                <a:gd name="T3" fmla="*/ 11 h 41"/>
                <a:gd name="T4" fmla="*/ 4 w 332"/>
                <a:gd name="T5" fmla="*/ 23 h 41"/>
                <a:gd name="T6" fmla="*/ 24 w 332"/>
                <a:gd name="T7" fmla="*/ 12 h 41"/>
                <a:gd name="T8" fmla="*/ 24 w 332"/>
                <a:gd name="T9" fmla="*/ 25 h 41"/>
                <a:gd name="T10" fmla="*/ 29 w 332"/>
                <a:gd name="T11" fmla="*/ 2 h 41"/>
                <a:gd name="T12" fmla="*/ 26 w 332"/>
                <a:gd name="T13" fmla="*/ 13 h 41"/>
                <a:gd name="T14" fmla="*/ 26 w 332"/>
                <a:gd name="T15" fmla="*/ 1 h 41"/>
                <a:gd name="T16" fmla="*/ 7 w 332"/>
                <a:gd name="T17" fmla="*/ 12 h 41"/>
                <a:gd name="T18" fmla="*/ 7 w 332"/>
                <a:gd name="T19" fmla="*/ 1 h 41"/>
                <a:gd name="T20" fmla="*/ 4 w 332"/>
                <a:gd name="T21" fmla="*/ 0 h 41"/>
                <a:gd name="T22" fmla="*/ 85 w 332"/>
                <a:gd name="T23" fmla="*/ 6 h 41"/>
                <a:gd name="T24" fmla="*/ 90 w 332"/>
                <a:gd name="T25" fmla="*/ 28 h 41"/>
                <a:gd name="T26" fmla="*/ 86 w 332"/>
                <a:gd name="T27" fmla="*/ 28 h 41"/>
                <a:gd name="T28" fmla="*/ 118 w 332"/>
                <a:gd name="T29" fmla="*/ 30 h 41"/>
                <a:gd name="T30" fmla="*/ 115 w 332"/>
                <a:gd name="T31" fmla="*/ 30 h 41"/>
                <a:gd name="T32" fmla="*/ 138 w 332"/>
                <a:gd name="T33" fmla="*/ 31 h 41"/>
                <a:gd name="T34" fmla="*/ 133 w 332"/>
                <a:gd name="T35" fmla="*/ 30 h 41"/>
                <a:gd name="T36" fmla="*/ 157 w 332"/>
                <a:gd name="T37" fmla="*/ 32 h 41"/>
                <a:gd name="T38" fmla="*/ 153 w 332"/>
                <a:gd name="T39" fmla="*/ 32 h 41"/>
                <a:gd name="T40" fmla="*/ 179 w 332"/>
                <a:gd name="T41" fmla="*/ 33 h 41"/>
                <a:gd name="T42" fmla="*/ 176 w 332"/>
                <a:gd name="T43" fmla="*/ 33 h 41"/>
                <a:gd name="T44" fmla="*/ 202 w 332"/>
                <a:gd name="T45" fmla="*/ 35 h 41"/>
                <a:gd name="T46" fmla="*/ 197 w 332"/>
                <a:gd name="T47" fmla="*/ 33 h 41"/>
                <a:gd name="T48" fmla="*/ 227 w 332"/>
                <a:gd name="T49" fmla="*/ 36 h 41"/>
                <a:gd name="T50" fmla="*/ 223 w 332"/>
                <a:gd name="T51" fmla="*/ 36 h 41"/>
                <a:gd name="T52" fmla="*/ 254 w 332"/>
                <a:gd name="T53" fmla="*/ 37 h 41"/>
                <a:gd name="T54" fmla="*/ 230 w 332"/>
                <a:gd name="T55" fmla="*/ 15 h 41"/>
                <a:gd name="T56" fmla="*/ 234 w 332"/>
                <a:gd name="T57" fmla="*/ 16 h 41"/>
                <a:gd name="T58" fmla="*/ 229 w 332"/>
                <a:gd name="T59" fmla="*/ 13 h 41"/>
                <a:gd name="T60" fmla="*/ 204 w 332"/>
                <a:gd name="T61" fmla="*/ 25 h 41"/>
                <a:gd name="T62" fmla="*/ 204 w 332"/>
                <a:gd name="T63" fmla="*/ 12 h 41"/>
                <a:gd name="T64" fmla="*/ 183 w 332"/>
                <a:gd name="T65" fmla="*/ 23 h 41"/>
                <a:gd name="T66" fmla="*/ 183 w 332"/>
                <a:gd name="T67" fmla="*/ 12 h 41"/>
                <a:gd name="T68" fmla="*/ 161 w 332"/>
                <a:gd name="T69" fmla="*/ 11 h 41"/>
                <a:gd name="T70" fmla="*/ 164 w 332"/>
                <a:gd name="T71" fmla="*/ 12 h 41"/>
                <a:gd name="T72" fmla="*/ 159 w 332"/>
                <a:gd name="T73" fmla="*/ 10 h 41"/>
                <a:gd name="T74" fmla="*/ 141 w 332"/>
                <a:gd name="T75" fmla="*/ 21 h 41"/>
                <a:gd name="T76" fmla="*/ 141 w 332"/>
                <a:gd name="T77" fmla="*/ 8 h 41"/>
                <a:gd name="T78" fmla="*/ 122 w 332"/>
                <a:gd name="T79" fmla="*/ 20 h 41"/>
                <a:gd name="T80" fmla="*/ 122 w 332"/>
                <a:gd name="T81" fmla="*/ 8 h 41"/>
                <a:gd name="T82" fmla="*/ 93 w 332"/>
                <a:gd name="T83" fmla="*/ 7 h 41"/>
                <a:gd name="T84" fmla="*/ 97 w 332"/>
                <a:gd name="T85" fmla="*/ 8 h 41"/>
                <a:gd name="T86" fmla="*/ 92 w 332"/>
                <a:gd name="T87" fmla="*/ 6 h 41"/>
                <a:gd name="T88" fmla="*/ 85 w 332"/>
                <a:gd name="T89" fmla="*/ 6 h 41"/>
                <a:gd name="T90" fmla="*/ 310 w 332"/>
                <a:gd name="T91" fmla="*/ 40 h 41"/>
                <a:gd name="T92" fmla="*/ 322 w 332"/>
                <a:gd name="T93" fmla="*/ 28 h 41"/>
                <a:gd name="T94" fmla="*/ 322 w 332"/>
                <a:gd name="T95" fmla="*/ 41 h 41"/>
                <a:gd name="T96" fmla="*/ 332 w 332"/>
                <a:gd name="T97" fmla="*/ 18 h 41"/>
                <a:gd name="T98" fmla="*/ 326 w 332"/>
                <a:gd name="T99" fmla="*/ 30 h 41"/>
                <a:gd name="T100" fmla="*/ 326 w 332"/>
                <a:gd name="T101" fmla="*/ 18 h 41"/>
                <a:gd name="T102" fmla="*/ 322 w 332"/>
                <a:gd name="T103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41">
                  <a:moveTo>
                    <a:pt x="0" y="0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24" y="23"/>
                  </a:lnTo>
                  <a:lnTo>
                    <a:pt x="24" y="12"/>
                  </a:lnTo>
                  <a:lnTo>
                    <a:pt x="19" y="22"/>
                  </a:lnTo>
                  <a:lnTo>
                    <a:pt x="24" y="25"/>
                  </a:lnTo>
                  <a:lnTo>
                    <a:pt x="29" y="25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13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7" y="1"/>
                  </a:lnTo>
                  <a:lnTo>
                    <a:pt x="7" y="1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85" y="6"/>
                  </a:moveTo>
                  <a:lnTo>
                    <a:pt x="85" y="28"/>
                  </a:lnTo>
                  <a:lnTo>
                    <a:pt x="90" y="28"/>
                  </a:lnTo>
                  <a:lnTo>
                    <a:pt x="90" y="17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8" y="30"/>
                  </a:lnTo>
                  <a:lnTo>
                    <a:pt x="118" y="18"/>
                  </a:lnTo>
                  <a:lnTo>
                    <a:pt x="115" y="30"/>
                  </a:lnTo>
                  <a:lnTo>
                    <a:pt x="118" y="31"/>
                  </a:lnTo>
                  <a:lnTo>
                    <a:pt x="138" y="31"/>
                  </a:lnTo>
                  <a:lnTo>
                    <a:pt x="138" y="20"/>
                  </a:lnTo>
                  <a:lnTo>
                    <a:pt x="133" y="30"/>
                  </a:lnTo>
                  <a:lnTo>
                    <a:pt x="138" y="32"/>
                  </a:lnTo>
                  <a:lnTo>
                    <a:pt x="157" y="32"/>
                  </a:lnTo>
                  <a:lnTo>
                    <a:pt x="157" y="21"/>
                  </a:lnTo>
                  <a:lnTo>
                    <a:pt x="153" y="32"/>
                  </a:lnTo>
                  <a:lnTo>
                    <a:pt x="157" y="33"/>
                  </a:lnTo>
                  <a:lnTo>
                    <a:pt x="179" y="33"/>
                  </a:lnTo>
                  <a:lnTo>
                    <a:pt x="179" y="22"/>
                  </a:lnTo>
                  <a:lnTo>
                    <a:pt x="176" y="33"/>
                  </a:lnTo>
                  <a:lnTo>
                    <a:pt x="179" y="35"/>
                  </a:lnTo>
                  <a:lnTo>
                    <a:pt x="202" y="35"/>
                  </a:lnTo>
                  <a:lnTo>
                    <a:pt x="202" y="23"/>
                  </a:lnTo>
                  <a:lnTo>
                    <a:pt x="197" y="33"/>
                  </a:lnTo>
                  <a:lnTo>
                    <a:pt x="202" y="36"/>
                  </a:lnTo>
                  <a:lnTo>
                    <a:pt x="227" y="36"/>
                  </a:lnTo>
                  <a:lnTo>
                    <a:pt x="227" y="25"/>
                  </a:lnTo>
                  <a:lnTo>
                    <a:pt x="223" y="36"/>
                  </a:lnTo>
                  <a:lnTo>
                    <a:pt x="227" y="37"/>
                  </a:lnTo>
                  <a:lnTo>
                    <a:pt x="254" y="37"/>
                  </a:lnTo>
                  <a:lnTo>
                    <a:pt x="254" y="15"/>
                  </a:lnTo>
                  <a:lnTo>
                    <a:pt x="230" y="15"/>
                  </a:lnTo>
                  <a:lnTo>
                    <a:pt x="230" y="26"/>
                  </a:lnTo>
                  <a:lnTo>
                    <a:pt x="234" y="16"/>
                  </a:lnTo>
                  <a:lnTo>
                    <a:pt x="230" y="15"/>
                  </a:lnTo>
                  <a:lnTo>
                    <a:pt x="229" y="13"/>
                  </a:lnTo>
                  <a:lnTo>
                    <a:pt x="204" y="13"/>
                  </a:lnTo>
                  <a:lnTo>
                    <a:pt x="204" y="25"/>
                  </a:lnTo>
                  <a:lnTo>
                    <a:pt x="209" y="15"/>
                  </a:lnTo>
                  <a:lnTo>
                    <a:pt x="204" y="12"/>
                  </a:lnTo>
                  <a:lnTo>
                    <a:pt x="183" y="12"/>
                  </a:lnTo>
                  <a:lnTo>
                    <a:pt x="183" y="23"/>
                  </a:lnTo>
                  <a:lnTo>
                    <a:pt x="187" y="13"/>
                  </a:lnTo>
                  <a:lnTo>
                    <a:pt x="183" y="12"/>
                  </a:lnTo>
                  <a:lnTo>
                    <a:pt x="182" y="11"/>
                  </a:lnTo>
                  <a:lnTo>
                    <a:pt x="161" y="11"/>
                  </a:lnTo>
                  <a:lnTo>
                    <a:pt x="161" y="22"/>
                  </a:lnTo>
                  <a:lnTo>
                    <a:pt x="164" y="12"/>
                  </a:lnTo>
                  <a:lnTo>
                    <a:pt x="161" y="11"/>
                  </a:lnTo>
                  <a:lnTo>
                    <a:pt x="159" y="10"/>
                  </a:lnTo>
                  <a:lnTo>
                    <a:pt x="141" y="10"/>
                  </a:lnTo>
                  <a:lnTo>
                    <a:pt x="141" y="21"/>
                  </a:lnTo>
                  <a:lnTo>
                    <a:pt x="146" y="11"/>
                  </a:lnTo>
                  <a:lnTo>
                    <a:pt x="141" y="8"/>
                  </a:lnTo>
                  <a:lnTo>
                    <a:pt x="122" y="8"/>
                  </a:lnTo>
                  <a:lnTo>
                    <a:pt x="122" y="20"/>
                  </a:lnTo>
                  <a:lnTo>
                    <a:pt x="126" y="10"/>
                  </a:lnTo>
                  <a:lnTo>
                    <a:pt x="122" y="8"/>
                  </a:lnTo>
                  <a:lnTo>
                    <a:pt x="121" y="7"/>
                  </a:lnTo>
                  <a:lnTo>
                    <a:pt x="93" y="7"/>
                  </a:lnTo>
                  <a:lnTo>
                    <a:pt x="93" y="18"/>
                  </a:lnTo>
                  <a:lnTo>
                    <a:pt x="97" y="8"/>
                  </a:lnTo>
                  <a:lnTo>
                    <a:pt x="93" y="7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5" y="6"/>
                  </a:lnTo>
                  <a:close/>
                  <a:moveTo>
                    <a:pt x="310" y="17"/>
                  </a:moveTo>
                  <a:lnTo>
                    <a:pt x="310" y="40"/>
                  </a:lnTo>
                  <a:lnTo>
                    <a:pt x="322" y="40"/>
                  </a:lnTo>
                  <a:lnTo>
                    <a:pt x="322" y="28"/>
                  </a:lnTo>
                  <a:lnTo>
                    <a:pt x="319" y="40"/>
                  </a:lnTo>
                  <a:lnTo>
                    <a:pt x="322" y="41"/>
                  </a:lnTo>
                  <a:lnTo>
                    <a:pt x="332" y="41"/>
                  </a:lnTo>
                  <a:lnTo>
                    <a:pt x="332" y="18"/>
                  </a:lnTo>
                  <a:lnTo>
                    <a:pt x="326" y="18"/>
                  </a:lnTo>
                  <a:lnTo>
                    <a:pt x="326" y="30"/>
                  </a:lnTo>
                  <a:lnTo>
                    <a:pt x="330" y="20"/>
                  </a:lnTo>
                  <a:lnTo>
                    <a:pt x="326" y="18"/>
                  </a:lnTo>
                  <a:lnTo>
                    <a:pt x="325" y="17"/>
                  </a:lnTo>
                  <a:lnTo>
                    <a:pt x="322" y="17"/>
                  </a:lnTo>
                  <a:lnTo>
                    <a:pt x="310" y="17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732"/>
            <p:cNvSpPr>
              <a:spLocks noEditPoints="1"/>
            </p:cNvSpPr>
            <p:nvPr/>
          </p:nvSpPr>
          <p:spPr bwMode="auto">
            <a:xfrm>
              <a:off x="3156" y="3314"/>
              <a:ext cx="332" cy="31"/>
            </a:xfrm>
            <a:custGeom>
              <a:avLst/>
              <a:gdLst>
                <a:gd name="T0" fmla="*/ 0 w 332"/>
                <a:gd name="T1" fmla="*/ 0 h 31"/>
                <a:gd name="T2" fmla="*/ 0 w 332"/>
                <a:gd name="T3" fmla="*/ 23 h 31"/>
                <a:gd name="T4" fmla="*/ 23 w 332"/>
                <a:gd name="T5" fmla="*/ 23 h 31"/>
                <a:gd name="T6" fmla="*/ 23 w 332"/>
                <a:gd name="T7" fmla="*/ 12 h 31"/>
                <a:gd name="T8" fmla="*/ 19 w 332"/>
                <a:gd name="T9" fmla="*/ 23 h 31"/>
                <a:gd name="T10" fmla="*/ 23 w 332"/>
                <a:gd name="T11" fmla="*/ 24 h 31"/>
                <a:gd name="T12" fmla="*/ 29 w 332"/>
                <a:gd name="T13" fmla="*/ 24 h 31"/>
                <a:gd name="T14" fmla="*/ 29 w 332"/>
                <a:gd name="T15" fmla="*/ 2 h 31"/>
                <a:gd name="T16" fmla="*/ 27 w 332"/>
                <a:gd name="T17" fmla="*/ 2 h 31"/>
                <a:gd name="T18" fmla="*/ 27 w 332"/>
                <a:gd name="T19" fmla="*/ 13 h 31"/>
                <a:gd name="T20" fmla="*/ 30 w 332"/>
                <a:gd name="T21" fmla="*/ 3 h 31"/>
                <a:gd name="T22" fmla="*/ 27 w 332"/>
                <a:gd name="T23" fmla="*/ 2 h 31"/>
                <a:gd name="T24" fmla="*/ 25 w 332"/>
                <a:gd name="T25" fmla="*/ 0 h 31"/>
                <a:gd name="T26" fmla="*/ 7 w 332"/>
                <a:gd name="T27" fmla="*/ 0 h 31"/>
                <a:gd name="T28" fmla="*/ 0 w 332"/>
                <a:gd name="T29" fmla="*/ 0 h 31"/>
                <a:gd name="T30" fmla="*/ 85 w 332"/>
                <a:gd name="T31" fmla="*/ 3 h 31"/>
                <a:gd name="T32" fmla="*/ 85 w 332"/>
                <a:gd name="T33" fmla="*/ 25 h 31"/>
                <a:gd name="T34" fmla="*/ 115 w 332"/>
                <a:gd name="T35" fmla="*/ 25 h 31"/>
                <a:gd name="T36" fmla="*/ 115 w 332"/>
                <a:gd name="T37" fmla="*/ 14 h 31"/>
                <a:gd name="T38" fmla="*/ 111 w 332"/>
                <a:gd name="T39" fmla="*/ 25 h 31"/>
                <a:gd name="T40" fmla="*/ 115 w 332"/>
                <a:gd name="T41" fmla="*/ 27 h 31"/>
                <a:gd name="T42" fmla="*/ 160 w 332"/>
                <a:gd name="T43" fmla="*/ 27 h 31"/>
                <a:gd name="T44" fmla="*/ 160 w 332"/>
                <a:gd name="T45" fmla="*/ 15 h 31"/>
                <a:gd name="T46" fmla="*/ 156 w 332"/>
                <a:gd name="T47" fmla="*/ 27 h 31"/>
                <a:gd name="T48" fmla="*/ 160 w 332"/>
                <a:gd name="T49" fmla="*/ 28 h 31"/>
                <a:gd name="T50" fmla="*/ 207 w 332"/>
                <a:gd name="T51" fmla="*/ 28 h 31"/>
                <a:gd name="T52" fmla="*/ 207 w 332"/>
                <a:gd name="T53" fmla="*/ 17 h 31"/>
                <a:gd name="T54" fmla="*/ 203 w 332"/>
                <a:gd name="T55" fmla="*/ 28 h 31"/>
                <a:gd name="T56" fmla="*/ 207 w 332"/>
                <a:gd name="T57" fmla="*/ 29 h 31"/>
                <a:gd name="T58" fmla="*/ 257 w 332"/>
                <a:gd name="T59" fmla="*/ 29 h 31"/>
                <a:gd name="T60" fmla="*/ 257 w 332"/>
                <a:gd name="T61" fmla="*/ 7 h 31"/>
                <a:gd name="T62" fmla="*/ 211 w 332"/>
                <a:gd name="T63" fmla="*/ 7 h 31"/>
                <a:gd name="T64" fmla="*/ 211 w 332"/>
                <a:gd name="T65" fmla="*/ 18 h 31"/>
                <a:gd name="T66" fmla="*/ 215 w 332"/>
                <a:gd name="T67" fmla="*/ 8 h 31"/>
                <a:gd name="T68" fmla="*/ 211 w 332"/>
                <a:gd name="T69" fmla="*/ 7 h 31"/>
                <a:gd name="T70" fmla="*/ 210 w 332"/>
                <a:gd name="T71" fmla="*/ 5 h 31"/>
                <a:gd name="T72" fmla="*/ 164 w 332"/>
                <a:gd name="T73" fmla="*/ 5 h 31"/>
                <a:gd name="T74" fmla="*/ 164 w 332"/>
                <a:gd name="T75" fmla="*/ 17 h 31"/>
                <a:gd name="T76" fmla="*/ 167 w 332"/>
                <a:gd name="T77" fmla="*/ 7 h 31"/>
                <a:gd name="T78" fmla="*/ 164 w 332"/>
                <a:gd name="T79" fmla="*/ 5 h 31"/>
                <a:gd name="T80" fmla="*/ 162 w 332"/>
                <a:gd name="T81" fmla="*/ 4 h 31"/>
                <a:gd name="T82" fmla="*/ 119 w 332"/>
                <a:gd name="T83" fmla="*/ 4 h 31"/>
                <a:gd name="T84" fmla="*/ 119 w 332"/>
                <a:gd name="T85" fmla="*/ 15 h 31"/>
                <a:gd name="T86" fmla="*/ 122 w 332"/>
                <a:gd name="T87" fmla="*/ 5 h 31"/>
                <a:gd name="T88" fmla="*/ 119 w 332"/>
                <a:gd name="T89" fmla="*/ 4 h 31"/>
                <a:gd name="T90" fmla="*/ 117 w 332"/>
                <a:gd name="T91" fmla="*/ 3 h 31"/>
                <a:gd name="T92" fmla="*/ 96 w 332"/>
                <a:gd name="T93" fmla="*/ 3 h 31"/>
                <a:gd name="T94" fmla="*/ 85 w 332"/>
                <a:gd name="T95" fmla="*/ 3 h 31"/>
                <a:gd name="T96" fmla="*/ 313 w 332"/>
                <a:gd name="T97" fmla="*/ 8 h 31"/>
                <a:gd name="T98" fmla="*/ 313 w 332"/>
                <a:gd name="T99" fmla="*/ 30 h 31"/>
                <a:gd name="T100" fmla="*/ 319 w 332"/>
                <a:gd name="T101" fmla="*/ 30 h 31"/>
                <a:gd name="T102" fmla="*/ 319 w 332"/>
                <a:gd name="T103" fmla="*/ 19 h 31"/>
                <a:gd name="T104" fmla="*/ 315 w 332"/>
                <a:gd name="T105" fmla="*/ 30 h 31"/>
                <a:gd name="T106" fmla="*/ 319 w 332"/>
                <a:gd name="T107" fmla="*/ 31 h 31"/>
                <a:gd name="T108" fmla="*/ 332 w 332"/>
                <a:gd name="T109" fmla="*/ 31 h 31"/>
                <a:gd name="T110" fmla="*/ 332 w 332"/>
                <a:gd name="T111" fmla="*/ 9 h 31"/>
                <a:gd name="T112" fmla="*/ 323 w 332"/>
                <a:gd name="T113" fmla="*/ 9 h 31"/>
                <a:gd name="T114" fmla="*/ 323 w 332"/>
                <a:gd name="T115" fmla="*/ 20 h 31"/>
                <a:gd name="T116" fmla="*/ 327 w 332"/>
                <a:gd name="T117" fmla="*/ 10 h 31"/>
                <a:gd name="T118" fmla="*/ 323 w 332"/>
                <a:gd name="T119" fmla="*/ 9 h 31"/>
                <a:gd name="T120" fmla="*/ 322 w 332"/>
                <a:gd name="T121" fmla="*/ 8 h 31"/>
                <a:gd name="T122" fmla="*/ 319 w 332"/>
                <a:gd name="T123" fmla="*/ 8 h 31"/>
                <a:gd name="T124" fmla="*/ 313 w 332"/>
                <a:gd name="T1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31">
                  <a:moveTo>
                    <a:pt x="0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9" y="2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13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0"/>
                  </a:lnTo>
                  <a:close/>
                  <a:moveTo>
                    <a:pt x="85" y="3"/>
                  </a:moveTo>
                  <a:lnTo>
                    <a:pt x="85" y="25"/>
                  </a:lnTo>
                  <a:lnTo>
                    <a:pt x="115" y="25"/>
                  </a:lnTo>
                  <a:lnTo>
                    <a:pt x="115" y="14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60" y="27"/>
                  </a:lnTo>
                  <a:lnTo>
                    <a:pt x="160" y="15"/>
                  </a:lnTo>
                  <a:lnTo>
                    <a:pt x="156" y="27"/>
                  </a:lnTo>
                  <a:lnTo>
                    <a:pt x="160" y="28"/>
                  </a:lnTo>
                  <a:lnTo>
                    <a:pt x="207" y="28"/>
                  </a:lnTo>
                  <a:lnTo>
                    <a:pt x="207" y="17"/>
                  </a:lnTo>
                  <a:lnTo>
                    <a:pt x="203" y="28"/>
                  </a:lnTo>
                  <a:lnTo>
                    <a:pt x="207" y="29"/>
                  </a:lnTo>
                  <a:lnTo>
                    <a:pt x="257" y="29"/>
                  </a:lnTo>
                  <a:lnTo>
                    <a:pt x="257" y="7"/>
                  </a:lnTo>
                  <a:lnTo>
                    <a:pt x="211" y="7"/>
                  </a:lnTo>
                  <a:lnTo>
                    <a:pt x="211" y="18"/>
                  </a:lnTo>
                  <a:lnTo>
                    <a:pt x="215" y="8"/>
                  </a:lnTo>
                  <a:lnTo>
                    <a:pt x="211" y="7"/>
                  </a:lnTo>
                  <a:lnTo>
                    <a:pt x="210" y="5"/>
                  </a:lnTo>
                  <a:lnTo>
                    <a:pt x="164" y="5"/>
                  </a:lnTo>
                  <a:lnTo>
                    <a:pt x="164" y="17"/>
                  </a:lnTo>
                  <a:lnTo>
                    <a:pt x="167" y="7"/>
                  </a:lnTo>
                  <a:lnTo>
                    <a:pt x="164" y="5"/>
                  </a:lnTo>
                  <a:lnTo>
                    <a:pt x="162" y="4"/>
                  </a:lnTo>
                  <a:lnTo>
                    <a:pt x="119" y="4"/>
                  </a:lnTo>
                  <a:lnTo>
                    <a:pt x="119" y="15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3"/>
                  </a:lnTo>
                  <a:lnTo>
                    <a:pt x="96" y="3"/>
                  </a:lnTo>
                  <a:lnTo>
                    <a:pt x="85" y="3"/>
                  </a:lnTo>
                  <a:close/>
                  <a:moveTo>
                    <a:pt x="313" y="8"/>
                  </a:moveTo>
                  <a:lnTo>
                    <a:pt x="313" y="30"/>
                  </a:lnTo>
                  <a:lnTo>
                    <a:pt x="319" y="30"/>
                  </a:lnTo>
                  <a:lnTo>
                    <a:pt x="319" y="19"/>
                  </a:lnTo>
                  <a:lnTo>
                    <a:pt x="315" y="30"/>
                  </a:lnTo>
                  <a:lnTo>
                    <a:pt x="319" y="31"/>
                  </a:lnTo>
                  <a:lnTo>
                    <a:pt x="332" y="31"/>
                  </a:lnTo>
                  <a:lnTo>
                    <a:pt x="332" y="9"/>
                  </a:lnTo>
                  <a:lnTo>
                    <a:pt x="323" y="9"/>
                  </a:lnTo>
                  <a:lnTo>
                    <a:pt x="323" y="20"/>
                  </a:lnTo>
                  <a:lnTo>
                    <a:pt x="327" y="10"/>
                  </a:lnTo>
                  <a:lnTo>
                    <a:pt x="323" y="9"/>
                  </a:lnTo>
                  <a:lnTo>
                    <a:pt x="322" y="8"/>
                  </a:lnTo>
                  <a:lnTo>
                    <a:pt x="319" y="8"/>
                  </a:lnTo>
                  <a:lnTo>
                    <a:pt x="313" y="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2733"/>
            <p:cNvSpPr>
              <a:spLocks noEditPoints="1"/>
            </p:cNvSpPr>
            <p:nvPr/>
          </p:nvSpPr>
          <p:spPr bwMode="auto">
            <a:xfrm>
              <a:off x="3488" y="3323"/>
              <a:ext cx="332" cy="26"/>
            </a:xfrm>
            <a:custGeom>
              <a:avLst/>
              <a:gdLst>
                <a:gd name="T0" fmla="*/ 0 w 332"/>
                <a:gd name="T1" fmla="*/ 0 h 26"/>
                <a:gd name="T2" fmla="*/ 0 w 332"/>
                <a:gd name="T3" fmla="*/ 22 h 26"/>
                <a:gd name="T4" fmla="*/ 28 w 332"/>
                <a:gd name="T5" fmla="*/ 22 h 26"/>
                <a:gd name="T6" fmla="*/ 28 w 332"/>
                <a:gd name="T7" fmla="*/ 0 h 26"/>
                <a:gd name="T8" fmla="*/ 20 w 332"/>
                <a:gd name="T9" fmla="*/ 0 h 26"/>
                <a:gd name="T10" fmla="*/ 0 w 332"/>
                <a:gd name="T11" fmla="*/ 0 h 26"/>
                <a:gd name="T12" fmla="*/ 86 w 332"/>
                <a:gd name="T13" fmla="*/ 1 h 26"/>
                <a:gd name="T14" fmla="*/ 86 w 332"/>
                <a:gd name="T15" fmla="*/ 24 h 26"/>
                <a:gd name="T16" fmla="*/ 183 w 332"/>
                <a:gd name="T17" fmla="*/ 24 h 26"/>
                <a:gd name="T18" fmla="*/ 183 w 332"/>
                <a:gd name="T19" fmla="*/ 13 h 26"/>
                <a:gd name="T20" fmla="*/ 178 w 332"/>
                <a:gd name="T21" fmla="*/ 22 h 26"/>
                <a:gd name="T22" fmla="*/ 183 w 332"/>
                <a:gd name="T23" fmla="*/ 25 h 26"/>
                <a:gd name="T24" fmla="*/ 256 w 332"/>
                <a:gd name="T25" fmla="*/ 25 h 26"/>
                <a:gd name="T26" fmla="*/ 256 w 332"/>
                <a:gd name="T27" fmla="*/ 3 h 26"/>
                <a:gd name="T28" fmla="*/ 185 w 332"/>
                <a:gd name="T29" fmla="*/ 3 h 26"/>
                <a:gd name="T30" fmla="*/ 185 w 332"/>
                <a:gd name="T31" fmla="*/ 14 h 26"/>
                <a:gd name="T32" fmla="*/ 190 w 332"/>
                <a:gd name="T33" fmla="*/ 4 h 26"/>
                <a:gd name="T34" fmla="*/ 185 w 332"/>
                <a:gd name="T35" fmla="*/ 1 h 26"/>
                <a:gd name="T36" fmla="*/ 93 w 332"/>
                <a:gd name="T37" fmla="*/ 1 h 26"/>
                <a:gd name="T38" fmla="*/ 86 w 332"/>
                <a:gd name="T39" fmla="*/ 1 h 26"/>
                <a:gd name="T40" fmla="*/ 313 w 332"/>
                <a:gd name="T41" fmla="*/ 4 h 26"/>
                <a:gd name="T42" fmla="*/ 313 w 332"/>
                <a:gd name="T43" fmla="*/ 26 h 26"/>
                <a:gd name="T44" fmla="*/ 332 w 332"/>
                <a:gd name="T45" fmla="*/ 26 h 26"/>
                <a:gd name="T46" fmla="*/ 332 w 332"/>
                <a:gd name="T47" fmla="*/ 4 h 26"/>
                <a:gd name="T48" fmla="*/ 313 w 332"/>
                <a:gd name="T4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26">
                  <a:moveTo>
                    <a:pt x="0" y="0"/>
                  </a:moveTo>
                  <a:lnTo>
                    <a:pt x="0" y="22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0" y="0"/>
                  </a:lnTo>
                  <a:close/>
                  <a:moveTo>
                    <a:pt x="86" y="1"/>
                  </a:moveTo>
                  <a:lnTo>
                    <a:pt x="86" y="24"/>
                  </a:lnTo>
                  <a:lnTo>
                    <a:pt x="183" y="24"/>
                  </a:lnTo>
                  <a:lnTo>
                    <a:pt x="183" y="13"/>
                  </a:lnTo>
                  <a:lnTo>
                    <a:pt x="178" y="22"/>
                  </a:lnTo>
                  <a:lnTo>
                    <a:pt x="183" y="25"/>
                  </a:lnTo>
                  <a:lnTo>
                    <a:pt x="256" y="25"/>
                  </a:lnTo>
                  <a:lnTo>
                    <a:pt x="256" y="3"/>
                  </a:lnTo>
                  <a:lnTo>
                    <a:pt x="185" y="3"/>
                  </a:lnTo>
                  <a:lnTo>
                    <a:pt x="185" y="14"/>
                  </a:lnTo>
                  <a:lnTo>
                    <a:pt x="190" y="4"/>
                  </a:lnTo>
                  <a:lnTo>
                    <a:pt x="185" y="1"/>
                  </a:lnTo>
                  <a:lnTo>
                    <a:pt x="93" y="1"/>
                  </a:lnTo>
                  <a:lnTo>
                    <a:pt x="86" y="1"/>
                  </a:lnTo>
                  <a:close/>
                  <a:moveTo>
                    <a:pt x="313" y="4"/>
                  </a:moveTo>
                  <a:lnTo>
                    <a:pt x="313" y="26"/>
                  </a:lnTo>
                  <a:lnTo>
                    <a:pt x="332" y="26"/>
                  </a:lnTo>
                  <a:lnTo>
                    <a:pt x="332" y="4"/>
                  </a:lnTo>
                  <a:lnTo>
                    <a:pt x="313" y="4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2734"/>
            <p:cNvSpPr>
              <a:spLocks noEditPoints="1"/>
            </p:cNvSpPr>
            <p:nvPr/>
          </p:nvSpPr>
          <p:spPr bwMode="auto">
            <a:xfrm>
              <a:off x="3820" y="3327"/>
              <a:ext cx="331" cy="25"/>
            </a:xfrm>
            <a:custGeom>
              <a:avLst/>
              <a:gdLst>
                <a:gd name="T0" fmla="*/ 0 w 331"/>
                <a:gd name="T1" fmla="*/ 0 h 25"/>
                <a:gd name="T2" fmla="*/ 0 w 331"/>
                <a:gd name="T3" fmla="*/ 22 h 25"/>
                <a:gd name="T4" fmla="*/ 29 w 331"/>
                <a:gd name="T5" fmla="*/ 22 h 25"/>
                <a:gd name="T6" fmla="*/ 29 w 331"/>
                <a:gd name="T7" fmla="*/ 0 h 25"/>
                <a:gd name="T8" fmla="*/ 19 w 331"/>
                <a:gd name="T9" fmla="*/ 0 h 25"/>
                <a:gd name="T10" fmla="*/ 0 w 331"/>
                <a:gd name="T11" fmla="*/ 0 h 25"/>
                <a:gd name="T12" fmla="*/ 86 w 331"/>
                <a:gd name="T13" fmla="*/ 0 h 25"/>
                <a:gd name="T14" fmla="*/ 86 w 331"/>
                <a:gd name="T15" fmla="*/ 22 h 25"/>
                <a:gd name="T16" fmla="*/ 92 w 331"/>
                <a:gd name="T17" fmla="*/ 22 h 25"/>
                <a:gd name="T18" fmla="*/ 92 w 331"/>
                <a:gd name="T19" fmla="*/ 11 h 25"/>
                <a:gd name="T20" fmla="*/ 88 w 331"/>
                <a:gd name="T21" fmla="*/ 22 h 25"/>
                <a:gd name="T22" fmla="*/ 92 w 331"/>
                <a:gd name="T23" fmla="*/ 23 h 25"/>
                <a:gd name="T24" fmla="*/ 257 w 331"/>
                <a:gd name="T25" fmla="*/ 23 h 25"/>
                <a:gd name="T26" fmla="*/ 257 w 331"/>
                <a:gd name="T27" fmla="*/ 1 h 25"/>
                <a:gd name="T28" fmla="*/ 96 w 331"/>
                <a:gd name="T29" fmla="*/ 1 h 25"/>
                <a:gd name="T30" fmla="*/ 96 w 331"/>
                <a:gd name="T31" fmla="*/ 12 h 25"/>
                <a:gd name="T32" fmla="*/ 100 w 331"/>
                <a:gd name="T33" fmla="*/ 2 h 25"/>
                <a:gd name="T34" fmla="*/ 96 w 331"/>
                <a:gd name="T35" fmla="*/ 1 h 25"/>
                <a:gd name="T36" fmla="*/ 95 w 331"/>
                <a:gd name="T37" fmla="*/ 0 h 25"/>
                <a:gd name="T38" fmla="*/ 92 w 331"/>
                <a:gd name="T39" fmla="*/ 0 h 25"/>
                <a:gd name="T40" fmla="*/ 86 w 331"/>
                <a:gd name="T41" fmla="*/ 0 h 25"/>
                <a:gd name="T42" fmla="*/ 314 w 331"/>
                <a:gd name="T43" fmla="*/ 2 h 25"/>
                <a:gd name="T44" fmla="*/ 314 w 331"/>
                <a:gd name="T45" fmla="*/ 25 h 25"/>
                <a:gd name="T46" fmla="*/ 331 w 331"/>
                <a:gd name="T47" fmla="*/ 25 h 25"/>
                <a:gd name="T48" fmla="*/ 331 w 331"/>
                <a:gd name="T49" fmla="*/ 2 h 25"/>
                <a:gd name="T50" fmla="*/ 314 w 331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5">
                  <a:moveTo>
                    <a:pt x="0" y="0"/>
                  </a:moveTo>
                  <a:lnTo>
                    <a:pt x="0" y="22"/>
                  </a:lnTo>
                  <a:lnTo>
                    <a:pt x="29" y="2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22"/>
                  </a:lnTo>
                  <a:lnTo>
                    <a:pt x="92" y="22"/>
                  </a:lnTo>
                  <a:lnTo>
                    <a:pt x="92" y="11"/>
                  </a:lnTo>
                  <a:lnTo>
                    <a:pt x="88" y="22"/>
                  </a:lnTo>
                  <a:lnTo>
                    <a:pt x="92" y="23"/>
                  </a:lnTo>
                  <a:lnTo>
                    <a:pt x="257" y="23"/>
                  </a:lnTo>
                  <a:lnTo>
                    <a:pt x="257" y="1"/>
                  </a:lnTo>
                  <a:lnTo>
                    <a:pt x="96" y="1"/>
                  </a:lnTo>
                  <a:lnTo>
                    <a:pt x="96" y="12"/>
                  </a:lnTo>
                  <a:lnTo>
                    <a:pt x="100" y="2"/>
                  </a:lnTo>
                  <a:lnTo>
                    <a:pt x="96" y="1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6" y="0"/>
                  </a:lnTo>
                  <a:close/>
                  <a:moveTo>
                    <a:pt x="314" y="2"/>
                  </a:moveTo>
                  <a:lnTo>
                    <a:pt x="314" y="25"/>
                  </a:lnTo>
                  <a:lnTo>
                    <a:pt x="331" y="25"/>
                  </a:lnTo>
                  <a:lnTo>
                    <a:pt x="331" y="2"/>
                  </a:lnTo>
                  <a:lnTo>
                    <a:pt x="314" y="2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2735"/>
            <p:cNvSpPr>
              <a:spLocks noEditPoints="1"/>
            </p:cNvSpPr>
            <p:nvPr/>
          </p:nvSpPr>
          <p:spPr bwMode="auto">
            <a:xfrm>
              <a:off x="4151" y="3329"/>
              <a:ext cx="333" cy="24"/>
            </a:xfrm>
            <a:custGeom>
              <a:avLst/>
              <a:gdLst>
                <a:gd name="T0" fmla="*/ 0 w 333"/>
                <a:gd name="T1" fmla="*/ 0 h 24"/>
                <a:gd name="T2" fmla="*/ 0 w 333"/>
                <a:gd name="T3" fmla="*/ 23 h 24"/>
                <a:gd name="T4" fmla="*/ 29 w 333"/>
                <a:gd name="T5" fmla="*/ 23 h 24"/>
                <a:gd name="T6" fmla="*/ 29 w 333"/>
                <a:gd name="T7" fmla="*/ 0 h 24"/>
                <a:gd name="T8" fmla="*/ 0 w 333"/>
                <a:gd name="T9" fmla="*/ 0 h 24"/>
                <a:gd name="T10" fmla="*/ 86 w 333"/>
                <a:gd name="T11" fmla="*/ 0 h 24"/>
                <a:gd name="T12" fmla="*/ 86 w 333"/>
                <a:gd name="T13" fmla="*/ 23 h 24"/>
                <a:gd name="T14" fmla="*/ 227 w 333"/>
                <a:gd name="T15" fmla="*/ 23 h 24"/>
                <a:gd name="T16" fmla="*/ 227 w 333"/>
                <a:gd name="T17" fmla="*/ 12 h 24"/>
                <a:gd name="T18" fmla="*/ 223 w 333"/>
                <a:gd name="T19" fmla="*/ 23 h 24"/>
                <a:gd name="T20" fmla="*/ 227 w 333"/>
                <a:gd name="T21" fmla="*/ 24 h 24"/>
                <a:gd name="T22" fmla="*/ 257 w 333"/>
                <a:gd name="T23" fmla="*/ 24 h 24"/>
                <a:gd name="T24" fmla="*/ 257 w 333"/>
                <a:gd name="T25" fmla="*/ 2 h 24"/>
                <a:gd name="T26" fmla="*/ 231 w 333"/>
                <a:gd name="T27" fmla="*/ 2 h 24"/>
                <a:gd name="T28" fmla="*/ 231 w 333"/>
                <a:gd name="T29" fmla="*/ 13 h 24"/>
                <a:gd name="T30" fmla="*/ 234 w 333"/>
                <a:gd name="T31" fmla="*/ 3 h 24"/>
                <a:gd name="T32" fmla="*/ 231 w 333"/>
                <a:gd name="T33" fmla="*/ 2 h 24"/>
                <a:gd name="T34" fmla="*/ 229 w 333"/>
                <a:gd name="T35" fmla="*/ 0 h 24"/>
                <a:gd name="T36" fmla="*/ 227 w 333"/>
                <a:gd name="T37" fmla="*/ 0 h 24"/>
                <a:gd name="T38" fmla="*/ 86 w 333"/>
                <a:gd name="T39" fmla="*/ 0 h 24"/>
                <a:gd name="T40" fmla="*/ 314 w 333"/>
                <a:gd name="T41" fmla="*/ 2 h 24"/>
                <a:gd name="T42" fmla="*/ 314 w 333"/>
                <a:gd name="T43" fmla="*/ 24 h 24"/>
                <a:gd name="T44" fmla="*/ 333 w 333"/>
                <a:gd name="T45" fmla="*/ 24 h 24"/>
                <a:gd name="T46" fmla="*/ 333 w 333"/>
                <a:gd name="T47" fmla="*/ 2 h 24"/>
                <a:gd name="T48" fmla="*/ 314 w 333"/>
                <a:gd name="T4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24">
                  <a:moveTo>
                    <a:pt x="0" y="0"/>
                  </a:moveTo>
                  <a:lnTo>
                    <a:pt x="0" y="23"/>
                  </a:lnTo>
                  <a:lnTo>
                    <a:pt x="29" y="23"/>
                  </a:lnTo>
                  <a:lnTo>
                    <a:pt x="29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23"/>
                  </a:lnTo>
                  <a:lnTo>
                    <a:pt x="227" y="23"/>
                  </a:lnTo>
                  <a:lnTo>
                    <a:pt x="227" y="12"/>
                  </a:lnTo>
                  <a:lnTo>
                    <a:pt x="223" y="23"/>
                  </a:lnTo>
                  <a:lnTo>
                    <a:pt x="227" y="24"/>
                  </a:lnTo>
                  <a:lnTo>
                    <a:pt x="257" y="24"/>
                  </a:lnTo>
                  <a:lnTo>
                    <a:pt x="257" y="2"/>
                  </a:lnTo>
                  <a:lnTo>
                    <a:pt x="231" y="2"/>
                  </a:lnTo>
                  <a:lnTo>
                    <a:pt x="231" y="13"/>
                  </a:lnTo>
                  <a:lnTo>
                    <a:pt x="234" y="3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86" y="0"/>
                  </a:lnTo>
                  <a:close/>
                  <a:moveTo>
                    <a:pt x="314" y="2"/>
                  </a:moveTo>
                  <a:lnTo>
                    <a:pt x="314" y="24"/>
                  </a:lnTo>
                  <a:lnTo>
                    <a:pt x="333" y="24"/>
                  </a:lnTo>
                  <a:lnTo>
                    <a:pt x="333" y="2"/>
                  </a:lnTo>
                  <a:lnTo>
                    <a:pt x="314" y="2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2736"/>
            <p:cNvSpPr>
              <a:spLocks noEditPoints="1"/>
            </p:cNvSpPr>
            <p:nvPr/>
          </p:nvSpPr>
          <p:spPr bwMode="auto">
            <a:xfrm>
              <a:off x="4484" y="3331"/>
              <a:ext cx="201" cy="22"/>
            </a:xfrm>
            <a:custGeom>
              <a:avLst/>
              <a:gdLst>
                <a:gd name="T0" fmla="*/ 0 w 201"/>
                <a:gd name="T1" fmla="*/ 0 h 22"/>
                <a:gd name="T2" fmla="*/ 0 w 201"/>
                <a:gd name="T3" fmla="*/ 22 h 22"/>
                <a:gd name="T4" fmla="*/ 28 w 201"/>
                <a:gd name="T5" fmla="*/ 22 h 22"/>
                <a:gd name="T6" fmla="*/ 28 w 201"/>
                <a:gd name="T7" fmla="*/ 0 h 22"/>
                <a:gd name="T8" fmla="*/ 0 w 201"/>
                <a:gd name="T9" fmla="*/ 0 h 22"/>
                <a:gd name="T10" fmla="*/ 86 w 201"/>
                <a:gd name="T11" fmla="*/ 0 h 22"/>
                <a:gd name="T12" fmla="*/ 86 w 201"/>
                <a:gd name="T13" fmla="*/ 22 h 22"/>
                <a:gd name="T14" fmla="*/ 201 w 201"/>
                <a:gd name="T15" fmla="*/ 22 h 22"/>
                <a:gd name="T16" fmla="*/ 201 w 201"/>
                <a:gd name="T17" fmla="*/ 0 h 22"/>
                <a:gd name="T18" fmla="*/ 89 w 201"/>
                <a:gd name="T19" fmla="*/ 0 h 22"/>
                <a:gd name="T20" fmla="*/ 86 w 201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2">
                  <a:moveTo>
                    <a:pt x="0" y="0"/>
                  </a:moveTo>
                  <a:lnTo>
                    <a:pt x="0" y="22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22"/>
                  </a:lnTo>
                  <a:lnTo>
                    <a:pt x="201" y="22"/>
                  </a:lnTo>
                  <a:lnTo>
                    <a:pt x="201" y="0"/>
                  </a:lnTo>
                  <a:lnTo>
                    <a:pt x="89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2737"/>
            <p:cNvSpPr>
              <a:spLocks/>
            </p:cNvSpPr>
            <p:nvPr/>
          </p:nvSpPr>
          <p:spPr bwMode="auto">
            <a:xfrm>
              <a:off x="1487" y="1068"/>
              <a:ext cx="352" cy="1664"/>
            </a:xfrm>
            <a:custGeom>
              <a:avLst/>
              <a:gdLst>
                <a:gd name="T0" fmla="*/ 6 w 352"/>
                <a:gd name="T1" fmla="*/ 70 h 1664"/>
                <a:gd name="T2" fmla="*/ 18 w 352"/>
                <a:gd name="T3" fmla="*/ 201 h 1664"/>
                <a:gd name="T4" fmla="*/ 41 w 352"/>
                <a:gd name="T5" fmla="*/ 404 h 1664"/>
                <a:gd name="T6" fmla="*/ 52 w 352"/>
                <a:gd name="T7" fmla="*/ 498 h 1664"/>
                <a:gd name="T8" fmla="*/ 64 w 352"/>
                <a:gd name="T9" fmla="*/ 583 h 1664"/>
                <a:gd name="T10" fmla="*/ 69 w 352"/>
                <a:gd name="T11" fmla="*/ 629 h 1664"/>
                <a:gd name="T12" fmla="*/ 77 w 352"/>
                <a:gd name="T13" fmla="*/ 689 h 1664"/>
                <a:gd name="T14" fmla="*/ 93 w 352"/>
                <a:gd name="T15" fmla="*/ 781 h 1664"/>
                <a:gd name="T16" fmla="*/ 102 w 352"/>
                <a:gd name="T17" fmla="*/ 839 h 1664"/>
                <a:gd name="T18" fmla="*/ 115 w 352"/>
                <a:gd name="T19" fmla="*/ 915 h 1664"/>
                <a:gd name="T20" fmla="*/ 125 w 352"/>
                <a:gd name="T21" fmla="*/ 968 h 1664"/>
                <a:gd name="T22" fmla="*/ 134 w 352"/>
                <a:gd name="T23" fmla="*/ 1019 h 1664"/>
                <a:gd name="T24" fmla="*/ 148 w 352"/>
                <a:gd name="T25" fmla="*/ 1080 h 1664"/>
                <a:gd name="T26" fmla="*/ 154 w 352"/>
                <a:gd name="T27" fmla="*/ 1111 h 1664"/>
                <a:gd name="T28" fmla="*/ 163 w 352"/>
                <a:gd name="T29" fmla="*/ 1157 h 1664"/>
                <a:gd name="T30" fmla="*/ 175 w 352"/>
                <a:gd name="T31" fmla="*/ 1208 h 1664"/>
                <a:gd name="T32" fmla="*/ 181 w 352"/>
                <a:gd name="T33" fmla="*/ 1234 h 1664"/>
                <a:gd name="T34" fmla="*/ 201 w 352"/>
                <a:gd name="T35" fmla="*/ 1306 h 1664"/>
                <a:gd name="T36" fmla="*/ 208 w 352"/>
                <a:gd name="T37" fmla="*/ 1331 h 1664"/>
                <a:gd name="T38" fmla="*/ 228 w 352"/>
                <a:gd name="T39" fmla="*/ 1359 h 1664"/>
                <a:gd name="T40" fmla="*/ 230 w 352"/>
                <a:gd name="T41" fmla="*/ 1402 h 1664"/>
                <a:gd name="T42" fmla="*/ 236 w 352"/>
                <a:gd name="T43" fmla="*/ 1425 h 1664"/>
                <a:gd name="T44" fmla="*/ 247 w 352"/>
                <a:gd name="T45" fmla="*/ 1457 h 1664"/>
                <a:gd name="T46" fmla="*/ 256 w 352"/>
                <a:gd name="T47" fmla="*/ 1481 h 1664"/>
                <a:gd name="T48" fmla="*/ 262 w 352"/>
                <a:gd name="T49" fmla="*/ 1497 h 1664"/>
                <a:gd name="T50" fmla="*/ 271 w 352"/>
                <a:gd name="T51" fmla="*/ 1524 h 1664"/>
                <a:gd name="T52" fmla="*/ 281 w 352"/>
                <a:gd name="T53" fmla="*/ 1548 h 1664"/>
                <a:gd name="T54" fmla="*/ 291 w 352"/>
                <a:gd name="T55" fmla="*/ 1570 h 1664"/>
                <a:gd name="T56" fmla="*/ 303 w 352"/>
                <a:gd name="T57" fmla="*/ 1601 h 1664"/>
                <a:gd name="T58" fmla="*/ 315 w 352"/>
                <a:gd name="T59" fmla="*/ 1624 h 1664"/>
                <a:gd name="T60" fmla="*/ 320 w 352"/>
                <a:gd name="T61" fmla="*/ 1635 h 1664"/>
                <a:gd name="T62" fmla="*/ 327 w 352"/>
                <a:gd name="T63" fmla="*/ 1654 h 1664"/>
                <a:gd name="T64" fmla="*/ 347 w 352"/>
                <a:gd name="T65" fmla="*/ 1644 h 1664"/>
                <a:gd name="T66" fmla="*/ 326 w 352"/>
                <a:gd name="T67" fmla="*/ 1625 h 1664"/>
                <a:gd name="T68" fmla="*/ 316 w 352"/>
                <a:gd name="T69" fmla="*/ 1604 h 1664"/>
                <a:gd name="T70" fmla="*/ 317 w 352"/>
                <a:gd name="T71" fmla="*/ 1577 h 1664"/>
                <a:gd name="T72" fmla="*/ 306 w 352"/>
                <a:gd name="T73" fmla="*/ 1548 h 1664"/>
                <a:gd name="T74" fmla="*/ 299 w 352"/>
                <a:gd name="T75" fmla="*/ 1533 h 1664"/>
                <a:gd name="T76" fmla="*/ 275 w 352"/>
                <a:gd name="T77" fmla="*/ 1502 h 1664"/>
                <a:gd name="T78" fmla="*/ 276 w 352"/>
                <a:gd name="T79" fmla="*/ 1472 h 1664"/>
                <a:gd name="T80" fmla="*/ 256 w 352"/>
                <a:gd name="T81" fmla="*/ 1448 h 1664"/>
                <a:gd name="T82" fmla="*/ 246 w 352"/>
                <a:gd name="T83" fmla="*/ 1420 h 1664"/>
                <a:gd name="T84" fmla="*/ 249 w 352"/>
                <a:gd name="T85" fmla="*/ 1387 h 1664"/>
                <a:gd name="T86" fmla="*/ 239 w 352"/>
                <a:gd name="T87" fmla="*/ 1355 h 1664"/>
                <a:gd name="T88" fmla="*/ 218 w 352"/>
                <a:gd name="T89" fmla="*/ 1326 h 1664"/>
                <a:gd name="T90" fmla="*/ 219 w 352"/>
                <a:gd name="T91" fmla="*/ 1288 h 1664"/>
                <a:gd name="T92" fmla="*/ 191 w 352"/>
                <a:gd name="T93" fmla="*/ 1230 h 1664"/>
                <a:gd name="T94" fmla="*/ 194 w 352"/>
                <a:gd name="T95" fmla="*/ 1191 h 1664"/>
                <a:gd name="T96" fmla="*/ 184 w 352"/>
                <a:gd name="T97" fmla="*/ 1149 h 1664"/>
                <a:gd name="T98" fmla="*/ 174 w 352"/>
                <a:gd name="T99" fmla="*/ 1105 h 1664"/>
                <a:gd name="T100" fmla="*/ 162 w 352"/>
                <a:gd name="T101" fmla="*/ 1045 h 1664"/>
                <a:gd name="T102" fmla="*/ 155 w 352"/>
                <a:gd name="T103" fmla="*/ 1014 h 1664"/>
                <a:gd name="T104" fmla="*/ 145 w 352"/>
                <a:gd name="T105" fmla="*/ 961 h 1664"/>
                <a:gd name="T106" fmla="*/ 133 w 352"/>
                <a:gd name="T107" fmla="*/ 892 h 1664"/>
                <a:gd name="T108" fmla="*/ 125 w 352"/>
                <a:gd name="T109" fmla="*/ 843 h 1664"/>
                <a:gd name="T110" fmla="*/ 110 w 352"/>
                <a:gd name="T111" fmla="*/ 757 h 1664"/>
                <a:gd name="T112" fmla="*/ 101 w 352"/>
                <a:gd name="T113" fmla="*/ 694 h 1664"/>
                <a:gd name="T114" fmla="*/ 93 w 352"/>
                <a:gd name="T115" fmla="*/ 638 h 1664"/>
                <a:gd name="T116" fmla="*/ 82 w 352"/>
                <a:gd name="T117" fmla="*/ 554 h 1664"/>
                <a:gd name="T118" fmla="*/ 76 w 352"/>
                <a:gd name="T119" fmla="*/ 506 h 1664"/>
                <a:gd name="T120" fmla="*/ 59 w 352"/>
                <a:gd name="T121" fmla="*/ 373 h 1664"/>
                <a:gd name="T122" fmla="*/ 41 w 352"/>
                <a:gd name="T123" fmla="*/ 198 h 1664"/>
                <a:gd name="T124" fmla="*/ 28 w 352"/>
                <a:gd name="T125" fmla="*/ 66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" h="1664">
                  <a:moveTo>
                    <a:pt x="22" y="0"/>
                  </a:moveTo>
                  <a:lnTo>
                    <a:pt x="0" y="2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6" y="70"/>
                  </a:lnTo>
                  <a:lnTo>
                    <a:pt x="17" y="69"/>
                  </a:lnTo>
                  <a:lnTo>
                    <a:pt x="6" y="70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16" y="168"/>
                  </a:lnTo>
                  <a:lnTo>
                    <a:pt x="27" y="167"/>
                  </a:lnTo>
                  <a:lnTo>
                    <a:pt x="16" y="168"/>
                  </a:lnTo>
                  <a:lnTo>
                    <a:pt x="18" y="200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22" y="231"/>
                  </a:lnTo>
                  <a:lnTo>
                    <a:pt x="25" y="261"/>
                  </a:lnTo>
                  <a:lnTo>
                    <a:pt x="28" y="290"/>
                  </a:lnTo>
                  <a:lnTo>
                    <a:pt x="31" y="319"/>
                  </a:lnTo>
                  <a:lnTo>
                    <a:pt x="35" y="348"/>
                  </a:lnTo>
                  <a:lnTo>
                    <a:pt x="37" y="375"/>
                  </a:lnTo>
                  <a:lnTo>
                    <a:pt x="41" y="404"/>
                  </a:lnTo>
                  <a:lnTo>
                    <a:pt x="43" y="430"/>
                  </a:lnTo>
                  <a:lnTo>
                    <a:pt x="42" y="419"/>
                  </a:lnTo>
                  <a:lnTo>
                    <a:pt x="44" y="431"/>
                  </a:lnTo>
                  <a:lnTo>
                    <a:pt x="52" y="483"/>
                  </a:lnTo>
                  <a:lnTo>
                    <a:pt x="62" y="481"/>
                  </a:lnTo>
                  <a:lnTo>
                    <a:pt x="51" y="482"/>
                  </a:lnTo>
                  <a:lnTo>
                    <a:pt x="53" y="508"/>
                  </a:lnTo>
                  <a:lnTo>
                    <a:pt x="52" y="498"/>
                  </a:lnTo>
                  <a:lnTo>
                    <a:pt x="54" y="510"/>
                  </a:lnTo>
                  <a:lnTo>
                    <a:pt x="58" y="534"/>
                  </a:lnTo>
                  <a:lnTo>
                    <a:pt x="68" y="532"/>
                  </a:lnTo>
                  <a:lnTo>
                    <a:pt x="57" y="533"/>
                  </a:lnTo>
                  <a:lnTo>
                    <a:pt x="59" y="557"/>
                  </a:lnTo>
                  <a:lnTo>
                    <a:pt x="58" y="546"/>
                  </a:lnTo>
                  <a:lnTo>
                    <a:pt x="61" y="558"/>
                  </a:lnTo>
                  <a:lnTo>
                    <a:pt x="64" y="583"/>
                  </a:lnTo>
                  <a:lnTo>
                    <a:pt x="74" y="581"/>
                  </a:lnTo>
                  <a:lnTo>
                    <a:pt x="63" y="582"/>
                  </a:lnTo>
                  <a:lnTo>
                    <a:pt x="66" y="605"/>
                  </a:lnTo>
                  <a:lnTo>
                    <a:pt x="64" y="595"/>
                  </a:lnTo>
                  <a:lnTo>
                    <a:pt x="67" y="607"/>
                  </a:lnTo>
                  <a:lnTo>
                    <a:pt x="71" y="630"/>
                  </a:lnTo>
                  <a:lnTo>
                    <a:pt x="81" y="628"/>
                  </a:lnTo>
                  <a:lnTo>
                    <a:pt x="69" y="629"/>
                  </a:lnTo>
                  <a:lnTo>
                    <a:pt x="72" y="651"/>
                  </a:lnTo>
                  <a:lnTo>
                    <a:pt x="71" y="643"/>
                  </a:lnTo>
                  <a:lnTo>
                    <a:pt x="73" y="653"/>
                  </a:lnTo>
                  <a:lnTo>
                    <a:pt x="77" y="675"/>
                  </a:lnTo>
                  <a:lnTo>
                    <a:pt x="87" y="673"/>
                  </a:lnTo>
                  <a:lnTo>
                    <a:pt x="76" y="674"/>
                  </a:lnTo>
                  <a:lnTo>
                    <a:pt x="78" y="696"/>
                  </a:lnTo>
                  <a:lnTo>
                    <a:pt x="77" y="689"/>
                  </a:lnTo>
                  <a:lnTo>
                    <a:pt x="79" y="698"/>
                  </a:lnTo>
                  <a:lnTo>
                    <a:pt x="87" y="740"/>
                  </a:lnTo>
                  <a:lnTo>
                    <a:pt x="97" y="737"/>
                  </a:lnTo>
                  <a:lnTo>
                    <a:pt x="86" y="739"/>
                  </a:lnTo>
                  <a:lnTo>
                    <a:pt x="88" y="760"/>
                  </a:lnTo>
                  <a:lnTo>
                    <a:pt x="87" y="752"/>
                  </a:lnTo>
                  <a:lnTo>
                    <a:pt x="89" y="761"/>
                  </a:lnTo>
                  <a:lnTo>
                    <a:pt x="93" y="781"/>
                  </a:lnTo>
                  <a:lnTo>
                    <a:pt x="103" y="778"/>
                  </a:lnTo>
                  <a:lnTo>
                    <a:pt x="92" y="780"/>
                  </a:lnTo>
                  <a:lnTo>
                    <a:pt x="94" y="801"/>
                  </a:lnTo>
                  <a:lnTo>
                    <a:pt x="94" y="796"/>
                  </a:lnTo>
                  <a:lnTo>
                    <a:pt x="96" y="802"/>
                  </a:lnTo>
                  <a:lnTo>
                    <a:pt x="103" y="841"/>
                  </a:lnTo>
                  <a:lnTo>
                    <a:pt x="113" y="838"/>
                  </a:lnTo>
                  <a:lnTo>
                    <a:pt x="102" y="839"/>
                  </a:lnTo>
                  <a:lnTo>
                    <a:pt x="104" y="858"/>
                  </a:lnTo>
                  <a:lnTo>
                    <a:pt x="103" y="849"/>
                  </a:lnTo>
                  <a:lnTo>
                    <a:pt x="106" y="859"/>
                  </a:lnTo>
                  <a:lnTo>
                    <a:pt x="109" y="879"/>
                  </a:lnTo>
                  <a:lnTo>
                    <a:pt x="112" y="897"/>
                  </a:lnTo>
                  <a:lnTo>
                    <a:pt x="112" y="898"/>
                  </a:lnTo>
                  <a:lnTo>
                    <a:pt x="112" y="897"/>
                  </a:lnTo>
                  <a:lnTo>
                    <a:pt x="115" y="915"/>
                  </a:lnTo>
                  <a:lnTo>
                    <a:pt x="125" y="913"/>
                  </a:lnTo>
                  <a:lnTo>
                    <a:pt x="115" y="915"/>
                  </a:lnTo>
                  <a:lnTo>
                    <a:pt x="118" y="933"/>
                  </a:lnTo>
                  <a:lnTo>
                    <a:pt x="118" y="934"/>
                  </a:lnTo>
                  <a:lnTo>
                    <a:pt x="118" y="933"/>
                  </a:lnTo>
                  <a:lnTo>
                    <a:pt x="125" y="968"/>
                  </a:lnTo>
                  <a:lnTo>
                    <a:pt x="135" y="965"/>
                  </a:lnTo>
                  <a:lnTo>
                    <a:pt x="125" y="968"/>
                  </a:lnTo>
                  <a:lnTo>
                    <a:pt x="128" y="985"/>
                  </a:lnTo>
                  <a:lnTo>
                    <a:pt x="128" y="986"/>
                  </a:lnTo>
                  <a:lnTo>
                    <a:pt x="128" y="985"/>
                  </a:lnTo>
                  <a:lnTo>
                    <a:pt x="132" y="1001"/>
                  </a:lnTo>
                  <a:lnTo>
                    <a:pt x="142" y="999"/>
                  </a:lnTo>
                  <a:lnTo>
                    <a:pt x="132" y="1001"/>
                  </a:lnTo>
                  <a:lnTo>
                    <a:pt x="134" y="1018"/>
                  </a:lnTo>
                  <a:lnTo>
                    <a:pt x="134" y="1019"/>
                  </a:lnTo>
                  <a:lnTo>
                    <a:pt x="134" y="1018"/>
                  </a:lnTo>
                  <a:lnTo>
                    <a:pt x="138" y="1034"/>
                  </a:lnTo>
                  <a:lnTo>
                    <a:pt x="148" y="1031"/>
                  </a:lnTo>
                  <a:lnTo>
                    <a:pt x="138" y="1034"/>
                  </a:lnTo>
                  <a:lnTo>
                    <a:pt x="140" y="1050"/>
                  </a:lnTo>
                  <a:lnTo>
                    <a:pt x="140" y="1051"/>
                  </a:lnTo>
                  <a:lnTo>
                    <a:pt x="140" y="1050"/>
                  </a:lnTo>
                  <a:lnTo>
                    <a:pt x="148" y="1080"/>
                  </a:lnTo>
                  <a:lnTo>
                    <a:pt x="158" y="1077"/>
                  </a:lnTo>
                  <a:lnTo>
                    <a:pt x="148" y="1080"/>
                  </a:lnTo>
                  <a:lnTo>
                    <a:pt x="150" y="1096"/>
                  </a:lnTo>
                  <a:lnTo>
                    <a:pt x="150" y="1097"/>
                  </a:lnTo>
                  <a:lnTo>
                    <a:pt x="150" y="1096"/>
                  </a:lnTo>
                  <a:lnTo>
                    <a:pt x="154" y="1111"/>
                  </a:lnTo>
                  <a:lnTo>
                    <a:pt x="164" y="1108"/>
                  </a:lnTo>
                  <a:lnTo>
                    <a:pt x="154" y="1111"/>
                  </a:lnTo>
                  <a:lnTo>
                    <a:pt x="157" y="1125"/>
                  </a:lnTo>
                  <a:lnTo>
                    <a:pt x="157" y="1126"/>
                  </a:lnTo>
                  <a:lnTo>
                    <a:pt x="157" y="1125"/>
                  </a:lnTo>
                  <a:lnTo>
                    <a:pt x="160" y="1140"/>
                  </a:lnTo>
                  <a:lnTo>
                    <a:pt x="170" y="1137"/>
                  </a:lnTo>
                  <a:lnTo>
                    <a:pt x="160" y="1140"/>
                  </a:lnTo>
                  <a:lnTo>
                    <a:pt x="163" y="1153"/>
                  </a:lnTo>
                  <a:lnTo>
                    <a:pt x="163" y="1157"/>
                  </a:lnTo>
                  <a:lnTo>
                    <a:pt x="163" y="1154"/>
                  </a:lnTo>
                  <a:lnTo>
                    <a:pt x="167" y="1168"/>
                  </a:lnTo>
                  <a:lnTo>
                    <a:pt x="176" y="1164"/>
                  </a:lnTo>
                  <a:lnTo>
                    <a:pt x="167" y="1167"/>
                  </a:lnTo>
                  <a:lnTo>
                    <a:pt x="173" y="1194"/>
                  </a:lnTo>
                  <a:lnTo>
                    <a:pt x="183" y="1192"/>
                  </a:lnTo>
                  <a:lnTo>
                    <a:pt x="173" y="1194"/>
                  </a:lnTo>
                  <a:lnTo>
                    <a:pt x="175" y="1208"/>
                  </a:lnTo>
                  <a:lnTo>
                    <a:pt x="175" y="1211"/>
                  </a:lnTo>
                  <a:lnTo>
                    <a:pt x="175" y="1209"/>
                  </a:lnTo>
                  <a:lnTo>
                    <a:pt x="179" y="1222"/>
                  </a:lnTo>
                  <a:lnTo>
                    <a:pt x="189" y="1218"/>
                  </a:lnTo>
                  <a:lnTo>
                    <a:pt x="179" y="1220"/>
                  </a:lnTo>
                  <a:lnTo>
                    <a:pt x="181" y="1233"/>
                  </a:lnTo>
                  <a:lnTo>
                    <a:pt x="181" y="1235"/>
                  </a:lnTo>
                  <a:lnTo>
                    <a:pt x="181" y="1234"/>
                  </a:lnTo>
                  <a:lnTo>
                    <a:pt x="189" y="1259"/>
                  </a:lnTo>
                  <a:lnTo>
                    <a:pt x="199" y="1255"/>
                  </a:lnTo>
                  <a:lnTo>
                    <a:pt x="189" y="1258"/>
                  </a:lnTo>
                  <a:lnTo>
                    <a:pt x="195" y="1283"/>
                  </a:lnTo>
                  <a:lnTo>
                    <a:pt x="198" y="1294"/>
                  </a:lnTo>
                  <a:lnTo>
                    <a:pt x="198" y="1298"/>
                  </a:lnTo>
                  <a:lnTo>
                    <a:pt x="198" y="1295"/>
                  </a:lnTo>
                  <a:lnTo>
                    <a:pt x="201" y="1306"/>
                  </a:lnTo>
                  <a:lnTo>
                    <a:pt x="211" y="1303"/>
                  </a:lnTo>
                  <a:lnTo>
                    <a:pt x="201" y="1305"/>
                  </a:lnTo>
                  <a:lnTo>
                    <a:pt x="204" y="1318"/>
                  </a:lnTo>
                  <a:lnTo>
                    <a:pt x="204" y="1321"/>
                  </a:lnTo>
                  <a:lnTo>
                    <a:pt x="204" y="1319"/>
                  </a:lnTo>
                  <a:lnTo>
                    <a:pt x="208" y="1330"/>
                  </a:lnTo>
                  <a:lnTo>
                    <a:pt x="209" y="1336"/>
                  </a:lnTo>
                  <a:lnTo>
                    <a:pt x="208" y="1331"/>
                  </a:lnTo>
                  <a:lnTo>
                    <a:pt x="211" y="1341"/>
                  </a:lnTo>
                  <a:lnTo>
                    <a:pt x="221" y="1336"/>
                  </a:lnTo>
                  <a:lnTo>
                    <a:pt x="211" y="1339"/>
                  </a:lnTo>
                  <a:lnTo>
                    <a:pt x="214" y="1350"/>
                  </a:lnTo>
                  <a:lnTo>
                    <a:pt x="214" y="1354"/>
                  </a:lnTo>
                  <a:lnTo>
                    <a:pt x="214" y="1351"/>
                  </a:lnTo>
                  <a:lnTo>
                    <a:pt x="218" y="1362"/>
                  </a:lnTo>
                  <a:lnTo>
                    <a:pt x="228" y="1359"/>
                  </a:lnTo>
                  <a:lnTo>
                    <a:pt x="218" y="1361"/>
                  </a:lnTo>
                  <a:lnTo>
                    <a:pt x="220" y="1372"/>
                  </a:lnTo>
                  <a:lnTo>
                    <a:pt x="220" y="1377"/>
                  </a:lnTo>
                  <a:lnTo>
                    <a:pt x="220" y="1375"/>
                  </a:lnTo>
                  <a:lnTo>
                    <a:pt x="228" y="1395"/>
                  </a:lnTo>
                  <a:lnTo>
                    <a:pt x="237" y="1390"/>
                  </a:lnTo>
                  <a:lnTo>
                    <a:pt x="228" y="1392"/>
                  </a:lnTo>
                  <a:lnTo>
                    <a:pt x="230" y="1402"/>
                  </a:lnTo>
                  <a:lnTo>
                    <a:pt x="231" y="1408"/>
                  </a:lnTo>
                  <a:lnTo>
                    <a:pt x="230" y="1405"/>
                  </a:lnTo>
                  <a:lnTo>
                    <a:pt x="234" y="1415"/>
                  </a:lnTo>
                  <a:lnTo>
                    <a:pt x="244" y="1410"/>
                  </a:lnTo>
                  <a:lnTo>
                    <a:pt x="234" y="1412"/>
                  </a:lnTo>
                  <a:lnTo>
                    <a:pt x="236" y="1422"/>
                  </a:lnTo>
                  <a:lnTo>
                    <a:pt x="237" y="1428"/>
                  </a:lnTo>
                  <a:lnTo>
                    <a:pt x="236" y="1425"/>
                  </a:lnTo>
                  <a:lnTo>
                    <a:pt x="240" y="1435"/>
                  </a:lnTo>
                  <a:lnTo>
                    <a:pt x="235" y="1422"/>
                  </a:lnTo>
                  <a:lnTo>
                    <a:pt x="240" y="1435"/>
                  </a:lnTo>
                  <a:lnTo>
                    <a:pt x="244" y="1443"/>
                  </a:lnTo>
                  <a:lnTo>
                    <a:pt x="254" y="1438"/>
                  </a:lnTo>
                  <a:lnTo>
                    <a:pt x="244" y="1441"/>
                  </a:lnTo>
                  <a:lnTo>
                    <a:pt x="246" y="1451"/>
                  </a:lnTo>
                  <a:lnTo>
                    <a:pt x="247" y="1457"/>
                  </a:lnTo>
                  <a:lnTo>
                    <a:pt x="246" y="1453"/>
                  </a:lnTo>
                  <a:lnTo>
                    <a:pt x="250" y="1463"/>
                  </a:lnTo>
                  <a:lnTo>
                    <a:pt x="260" y="1458"/>
                  </a:lnTo>
                  <a:lnTo>
                    <a:pt x="250" y="1462"/>
                  </a:lnTo>
                  <a:lnTo>
                    <a:pt x="252" y="1471"/>
                  </a:lnTo>
                  <a:lnTo>
                    <a:pt x="251" y="1469"/>
                  </a:lnTo>
                  <a:lnTo>
                    <a:pt x="252" y="1472"/>
                  </a:lnTo>
                  <a:lnTo>
                    <a:pt x="256" y="1481"/>
                  </a:lnTo>
                  <a:lnTo>
                    <a:pt x="266" y="1476"/>
                  </a:lnTo>
                  <a:lnTo>
                    <a:pt x="256" y="1479"/>
                  </a:lnTo>
                  <a:lnTo>
                    <a:pt x="259" y="1488"/>
                  </a:lnTo>
                  <a:lnTo>
                    <a:pt x="257" y="1487"/>
                  </a:lnTo>
                  <a:lnTo>
                    <a:pt x="259" y="1489"/>
                  </a:lnTo>
                  <a:lnTo>
                    <a:pt x="262" y="1498"/>
                  </a:lnTo>
                  <a:lnTo>
                    <a:pt x="272" y="1493"/>
                  </a:lnTo>
                  <a:lnTo>
                    <a:pt x="262" y="1497"/>
                  </a:lnTo>
                  <a:lnTo>
                    <a:pt x="265" y="1506"/>
                  </a:lnTo>
                  <a:lnTo>
                    <a:pt x="264" y="1504"/>
                  </a:lnTo>
                  <a:lnTo>
                    <a:pt x="265" y="1507"/>
                  </a:lnTo>
                  <a:lnTo>
                    <a:pt x="269" y="1516"/>
                  </a:lnTo>
                  <a:lnTo>
                    <a:pt x="279" y="1511"/>
                  </a:lnTo>
                  <a:lnTo>
                    <a:pt x="269" y="1514"/>
                  </a:lnTo>
                  <a:lnTo>
                    <a:pt x="271" y="1523"/>
                  </a:lnTo>
                  <a:lnTo>
                    <a:pt x="271" y="1524"/>
                  </a:lnTo>
                  <a:lnTo>
                    <a:pt x="275" y="1532"/>
                  </a:lnTo>
                  <a:lnTo>
                    <a:pt x="285" y="1527"/>
                  </a:lnTo>
                  <a:lnTo>
                    <a:pt x="275" y="1530"/>
                  </a:lnTo>
                  <a:lnTo>
                    <a:pt x="277" y="1539"/>
                  </a:lnTo>
                  <a:lnTo>
                    <a:pt x="277" y="1540"/>
                  </a:lnTo>
                  <a:lnTo>
                    <a:pt x="281" y="1548"/>
                  </a:lnTo>
                  <a:lnTo>
                    <a:pt x="291" y="1543"/>
                  </a:lnTo>
                  <a:lnTo>
                    <a:pt x="281" y="1548"/>
                  </a:lnTo>
                  <a:lnTo>
                    <a:pt x="285" y="1557"/>
                  </a:lnTo>
                  <a:lnTo>
                    <a:pt x="295" y="1552"/>
                  </a:lnTo>
                  <a:lnTo>
                    <a:pt x="285" y="1555"/>
                  </a:lnTo>
                  <a:lnTo>
                    <a:pt x="287" y="1563"/>
                  </a:lnTo>
                  <a:lnTo>
                    <a:pt x="287" y="1564"/>
                  </a:lnTo>
                  <a:lnTo>
                    <a:pt x="291" y="1572"/>
                  </a:lnTo>
                  <a:lnTo>
                    <a:pt x="301" y="1567"/>
                  </a:lnTo>
                  <a:lnTo>
                    <a:pt x="291" y="1570"/>
                  </a:lnTo>
                  <a:lnTo>
                    <a:pt x="294" y="1579"/>
                  </a:lnTo>
                  <a:lnTo>
                    <a:pt x="295" y="1582"/>
                  </a:lnTo>
                  <a:lnTo>
                    <a:pt x="299" y="1588"/>
                  </a:lnTo>
                  <a:lnTo>
                    <a:pt x="307" y="1582"/>
                  </a:lnTo>
                  <a:lnTo>
                    <a:pt x="297" y="1585"/>
                  </a:lnTo>
                  <a:lnTo>
                    <a:pt x="300" y="1593"/>
                  </a:lnTo>
                  <a:lnTo>
                    <a:pt x="300" y="1594"/>
                  </a:lnTo>
                  <a:lnTo>
                    <a:pt x="303" y="1601"/>
                  </a:lnTo>
                  <a:lnTo>
                    <a:pt x="313" y="1596"/>
                  </a:lnTo>
                  <a:lnTo>
                    <a:pt x="303" y="1600"/>
                  </a:lnTo>
                  <a:lnTo>
                    <a:pt x="306" y="1608"/>
                  </a:lnTo>
                  <a:lnTo>
                    <a:pt x="306" y="1609"/>
                  </a:lnTo>
                  <a:lnTo>
                    <a:pt x="310" y="1616"/>
                  </a:lnTo>
                  <a:lnTo>
                    <a:pt x="308" y="1614"/>
                  </a:lnTo>
                  <a:lnTo>
                    <a:pt x="311" y="1618"/>
                  </a:lnTo>
                  <a:lnTo>
                    <a:pt x="315" y="1624"/>
                  </a:lnTo>
                  <a:lnTo>
                    <a:pt x="323" y="1618"/>
                  </a:lnTo>
                  <a:lnTo>
                    <a:pt x="313" y="1621"/>
                  </a:lnTo>
                  <a:lnTo>
                    <a:pt x="316" y="1629"/>
                  </a:lnTo>
                  <a:lnTo>
                    <a:pt x="315" y="1629"/>
                  </a:lnTo>
                  <a:lnTo>
                    <a:pt x="317" y="1631"/>
                  </a:lnTo>
                  <a:lnTo>
                    <a:pt x="321" y="1638"/>
                  </a:lnTo>
                  <a:lnTo>
                    <a:pt x="330" y="1631"/>
                  </a:lnTo>
                  <a:lnTo>
                    <a:pt x="320" y="1635"/>
                  </a:lnTo>
                  <a:lnTo>
                    <a:pt x="322" y="1643"/>
                  </a:lnTo>
                  <a:lnTo>
                    <a:pt x="321" y="1643"/>
                  </a:lnTo>
                  <a:lnTo>
                    <a:pt x="323" y="1645"/>
                  </a:lnTo>
                  <a:lnTo>
                    <a:pt x="327" y="1651"/>
                  </a:lnTo>
                  <a:lnTo>
                    <a:pt x="336" y="1645"/>
                  </a:lnTo>
                  <a:lnTo>
                    <a:pt x="326" y="1650"/>
                  </a:lnTo>
                  <a:lnTo>
                    <a:pt x="328" y="1656"/>
                  </a:lnTo>
                  <a:lnTo>
                    <a:pt x="327" y="1654"/>
                  </a:lnTo>
                  <a:lnTo>
                    <a:pt x="330" y="1657"/>
                  </a:lnTo>
                  <a:lnTo>
                    <a:pt x="333" y="1664"/>
                  </a:lnTo>
                  <a:lnTo>
                    <a:pt x="352" y="1652"/>
                  </a:lnTo>
                  <a:lnTo>
                    <a:pt x="348" y="1646"/>
                  </a:lnTo>
                  <a:lnTo>
                    <a:pt x="338" y="1651"/>
                  </a:lnTo>
                  <a:lnTo>
                    <a:pt x="350" y="1648"/>
                  </a:lnTo>
                  <a:lnTo>
                    <a:pt x="347" y="1641"/>
                  </a:lnTo>
                  <a:lnTo>
                    <a:pt x="347" y="1644"/>
                  </a:lnTo>
                  <a:lnTo>
                    <a:pt x="346" y="1640"/>
                  </a:lnTo>
                  <a:lnTo>
                    <a:pt x="342" y="1634"/>
                  </a:lnTo>
                  <a:lnTo>
                    <a:pt x="332" y="1639"/>
                  </a:lnTo>
                  <a:lnTo>
                    <a:pt x="343" y="1635"/>
                  </a:lnTo>
                  <a:lnTo>
                    <a:pt x="341" y="1628"/>
                  </a:lnTo>
                  <a:lnTo>
                    <a:pt x="340" y="1626"/>
                  </a:lnTo>
                  <a:lnTo>
                    <a:pt x="336" y="1620"/>
                  </a:lnTo>
                  <a:lnTo>
                    <a:pt x="326" y="1625"/>
                  </a:lnTo>
                  <a:lnTo>
                    <a:pt x="337" y="1621"/>
                  </a:lnTo>
                  <a:lnTo>
                    <a:pt x="335" y="1614"/>
                  </a:lnTo>
                  <a:lnTo>
                    <a:pt x="333" y="1613"/>
                  </a:lnTo>
                  <a:lnTo>
                    <a:pt x="330" y="1606"/>
                  </a:lnTo>
                  <a:lnTo>
                    <a:pt x="320" y="1611"/>
                  </a:lnTo>
                  <a:lnTo>
                    <a:pt x="330" y="1606"/>
                  </a:lnTo>
                  <a:lnTo>
                    <a:pt x="326" y="1599"/>
                  </a:lnTo>
                  <a:lnTo>
                    <a:pt x="316" y="1604"/>
                  </a:lnTo>
                  <a:lnTo>
                    <a:pt x="327" y="1600"/>
                  </a:lnTo>
                  <a:lnTo>
                    <a:pt x="325" y="1593"/>
                  </a:lnTo>
                  <a:lnTo>
                    <a:pt x="323" y="1591"/>
                  </a:lnTo>
                  <a:lnTo>
                    <a:pt x="320" y="1584"/>
                  </a:lnTo>
                  <a:lnTo>
                    <a:pt x="310" y="1589"/>
                  </a:lnTo>
                  <a:lnTo>
                    <a:pt x="321" y="1585"/>
                  </a:lnTo>
                  <a:lnTo>
                    <a:pt x="318" y="1578"/>
                  </a:lnTo>
                  <a:lnTo>
                    <a:pt x="317" y="1577"/>
                  </a:lnTo>
                  <a:lnTo>
                    <a:pt x="313" y="1570"/>
                  </a:lnTo>
                  <a:lnTo>
                    <a:pt x="303" y="1575"/>
                  </a:lnTo>
                  <a:lnTo>
                    <a:pt x="315" y="1573"/>
                  </a:lnTo>
                  <a:lnTo>
                    <a:pt x="312" y="1564"/>
                  </a:lnTo>
                  <a:lnTo>
                    <a:pt x="307" y="1554"/>
                  </a:lnTo>
                  <a:lnTo>
                    <a:pt x="297" y="1559"/>
                  </a:lnTo>
                  <a:lnTo>
                    <a:pt x="308" y="1555"/>
                  </a:lnTo>
                  <a:lnTo>
                    <a:pt x="306" y="1548"/>
                  </a:lnTo>
                  <a:lnTo>
                    <a:pt x="307" y="1552"/>
                  </a:lnTo>
                  <a:lnTo>
                    <a:pt x="305" y="1548"/>
                  </a:lnTo>
                  <a:lnTo>
                    <a:pt x="301" y="1539"/>
                  </a:lnTo>
                  <a:lnTo>
                    <a:pt x="300" y="1534"/>
                  </a:lnTo>
                  <a:lnTo>
                    <a:pt x="301" y="1538"/>
                  </a:lnTo>
                  <a:lnTo>
                    <a:pt x="297" y="1530"/>
                  </a:lnTo>
                  <a:lnTo>
                    <a:pt x="287" y="1535"/>
                  </a:lnTo>
                  <a:lnTo>
                    <a:pt x="299" y="1533"/>
                  </a:lnTo>
                  <a:lnTo>
                    <a:pt x="296" y="1524"/>
                  </a:lnTo>
                  <a:lnTo>
                    <a:pt x="291" y="1514"/>
                  </a:lnTo>
                  <a:lnTo>
                    <a:pt x="281" y="1519"/>
                  </a:lnTo>
                  <a:lnTo>
                    <a:pt x="292" y="1517"/>
                  </a:lnTo>
                  <a:lnTo>
                    <a:pt x="290" y="1508"/>
                  </a:lnTo>
                  <a:lnTo>
                    <a:pt x="289" y="1507"/>
                  </a:lnTo>
                  <a:lnTo>
                    <a:pt x="285" y="1498"/>
                  </a:lnTo>
                  <a:lnTo>
                    <a:pt x="275" y="1502"/>
                  </a:lnTo>
                  <a:lnTo>
                    <a:pt x="286" y="1499"/>
                  </a:lnTo>
                  <a:lnTo>
                    <a:pt x="284" y="1491"/>
                  </a:lnTo>
                  <a:lnTo>
                    <a:pt x="282" y="1489"/>
                  </a:lnTo>
                  <a:lnTo>
                    <a:pt x="279" y="1481"/>
                  </a:lnTo>
                  <a:lnTo>
                    <a:pt x="269" y="1484"/>
                  </a:lnTo>
                  <a:lnTo>
                    <a:pt x="280" y="1482"/>
                  </a:lnTo>
                  <a:lnTo>
                    <a:pt x="277" y="1473"/>
                  </a:lnTo>
                  <a:lnTo>
                    <a:pt x="276" y="1472"/>
                  </a:lnTo>
                  <a:lnTo>
                    <a:pt x="272" y="1463"/>
                  </a:lnTo>
                  <a:lnTo>
                    <a:pt x="262" y="1467"/>
                  </a:lnTo>
                  <a:lnTo>
                    <a:pt x="274" y="1464"/>
                  </a:lnTo>
                  <a:lnTo>
                    <a:pt x="271" y="1456"/>
                  </a:lnTo>
                  <a:lnTo>
                    <a:pt x="269" y="1450"/>
                  </a:lnTo>
                  <a:lnTo>
                    <a:pt x="271" y="1455"/>
                  </a:lnTo>
                  <a:lnTo>
                    <a:pt x="267" y="1445"/>
                  </a:lnTo>
                  <a:lnTo>
                    <a:pt x="256" y="1448"/>
                  </a:lnTo>
                  <a:lnTo>
                    <a:pt x="267" y="1446"/>
                  </a:lnTo>
                  <a:lnTo>
                    <a:pt x="265" y="1436"/>
                  </a:lnTo>
                  <a:lnTo>
                    <a:pt x="264" y="1435"/>
                  </a:lnTo>
                  <a:lnTo>
                    <a:pt x="260" y="1426"/>
                  </a:lnTo>
                  <a:lnTo>
                    <a:pt x="250" y="1430"/>
                  </a:lnTo>
                  <a:lnTo>
                    <a:pt x="261" y="1426"/>
                  </a:lnTo>
                  <a:lnTo>
                    <a:pt x="257" y="1416"/>
                  </a:lnTo>
                  <a:lnTo>
                    <a:pt x="246" y="1420"/>
                  </a:lnTo>
                  <a:lnTo>
                    <a:pt x="257" y="1417"/>
                  </a:lnTo>
                  <a:lnTo>
                    <a:pt x="255" y="1407"/>
                  </a:lnTo>
                  <a:lnTo>
                    <a:pt x="252" y="1402"/>
                  </a:lnTo>
                  <a:lnTo>
                    <a:pt x="255" y="1406"/>
                  </a:lnTo>
                  <a:lnTo>
                    <a:pt x="251" y="1396"/>
                  </a:lnTo>
                  <a:lnTo>
                    <a:pt x="240" y="1400"/>
                  </a:lnTo>
                  <a:lnTo>
                    <a:pt x="251" y="1397"/>
                  </a:lnTo>
                  <a:lnTo>
                    <a:pt x="249" y="1387"/>
                  </a:lnTo>
                  <a:lnTo>
                    <a:pt x="246" y="1382"/>
                  </a:lnTo>
                  <a:lnTo>
                    <a:pt x="249" y="1386"/>
                  </a:lnTo>
                  <a:lnTo>
                    <a:pt x="241" y="1366"/>
                  </a:lnTo>
                  <a:lnTo>
                    <a:pt x="230" y="1370"/>
                  </a:lnTo>
                  <a:lnTo>
                    <a:pt x="241" y="1367"/>
                  </a:lnTo>
                  <a:lnTo>
                    <a:pt x="239" y="1356"/>
                  </a:lnTo>
                  <a:lnTo>
                    <a:pt x="237" y="1352"/>
                  </a:lnTo>
                  <a:lnTo>
                    <a:pt x="239" y="1355"/>
                  </a:lnTo>
                  <a:lnTo>
                    <a:pt x="235" y="1344"/>
                  </a:lnTo>
                  <a:lnTo>
                    <a:pt x="224" y="1347"/>
                  </a:lnTo>
                  <a:lnTo>
                    <a:pt x="235" y="1345"/>
                  </a:lnTo>
                  <a:lnTo>
                    <a:pt x="233" y="1334"/>
                  </a:lnTo>
                  <a:lnTo>
                    <a:pt x="231" y="1329"/>
                  </a:lnTo>
                  <a:lnTo>
                    <a:pt x="233" y="1333"/>
                  </a:lnTo>
                  <a:lnTo>
                    <a:pt x="229" y="1323"/>
                  </a:lnTo>
                  <a:lnTo>
                    <a:pt x="218" y="1326"/>
                  </a:lnTo>
                  <a:lnTo>
                    <a:pt x="229" y="1323"/>
                  </a:lnTo>
                  <a:lnTo>
                    <a:pt x="225" y="1311"/>
                  </a:lnTo>
                  <a:lnTo>
                    <a:pt x="214" y="1315"/>
                  </a:lnTo>
                  <a:lnTo>
                    <a:pt x="225" y="1313"/>
                  </a:lnTo>
                  <a:lnTo>
                    <a:pt x="223" y="1300"/>
                  </a:lnTo>
                  <a:lnTo>
                    <a:pt x="221" y="1298"/>
                  </a:lnTo>
                  <a:lnTo>
                    <a:pt x="223" y="1299"/>
                  </a:lnTo>
                  <a:lnTo>
                    <a:pt x="219" y="1288"/>
                  </a:lnTo>
                  <a:lnTo>
                    <a:pt x="208" y="1291"/>
                  </a:lnTo>
                  <a:lnTo>
                    <a:pt x="219" y="1289"/>
                  </a:lnTo>
                  <a:lnTo>
                    <a:pt x="216" y="1278"/>
                  </a:lnTo>
                  <a:lnTo>
                    <a:pt x="210" y="1253"/>
                  </a:lnTo>
                  <a:lnTo>
                    <a:pt x="209" y="1249"/>
                  </a:lnTo>
                  <a:lnTo>
                    <a:pt x="210" y="1253"/>
                  </a:lnTo>
                  <a:lnTo>
                    <a:pt x="203" y="1228"/>
                  </a:lnTo>
                  <a:lnTo>
                    <a:pt x="191" y="1230"/>
                  </a:lnTo>
                  <a:lnTo>
                    <a:pt x="203" y="1228"/>
                  </a:lnTo>
                  <a:lnTo>
                    <a:pt x="200" y="1215"/>
                  </a:lnTo>
                  <a:lnTo>
                    <a:pt x="199" y="1214"/>
                  </a:lnTo>
                  <a:lnTo>
                    <a:pt x="200" y="1215"/>
                  </a:lnTo>
                  <a:lnTo>
                    <a:pt x="196" y="1203"/>
                  </a:lnTo>
                  <a:lnTo>
                    <a:pt x="185" y="1206"/>
                  </a:lnTo>
                  <a:lnTo>
                    <a:pt x="196" y="1204"/>
                  </a:lnTo>
                  <a:lnTo>
                    <a:pt x="194" y="1191"/>
                  </a:lnTo>
                  <a:lnTo>
                    <a:pt x="193" y="1187"/>
                  </a:lnTo>
                  <a:lnTo>
                    <a:pt x="194" y="1189"/>
                  </a:lnTo>
                  <a:lnTo>
                    <a:pt x="188" y="1162"/>
                  </a:lnTo>
                  <a:lnTo>
                    <a:pt x="186" y="1158"/>
                  </a:lnTo>
                  <a:lnTo>
                    <a:pt x="188" y="1162"/>
                  </a:lnTo>
                  <a:lnTo>
                    <a:pt x="184" y="1148"/>
                  </a:lnTo>
                  <a:lnTo>
                    <a:pt x="173" y="1151"/>
                  </a:lnTo>
                  <a:lnTo>
                    <a:pt x="184" y="1149"/>
                  </a:lnTo>
                  <a:lnTo>
                    <a:pt x="181" y="1136"/>
                  </a:lnTo>
                  <a:lnTo>
                    <a:pt x="180" y="1133"/>
                  </a:lnTo>
                  <a:lnTo>
                    <a:pt x="181" y="1135"/>
                  </a:lnTo>
                  <a:lnTo>
                    <a:pt x="178" y="1120"/>
                  </a:lnTo>
                  <a:lnTo>
                    <a:pt x="167" y="1122"/>
                  </a:lnTo>
                  <a:lnTo>
                    <a:pt x="178" y="1121"/>
                  </a:lnTo>
                  <a:lnTo>
                    <a:pt x="175" y="1107"/>
                  </a:lnTo>
                  <a:lnTo>
                    <a:pt x="174" y="1105"/>
                  </a:lnTo>
                  <a:lnTo>
                    <a:pt x="175" y="1106"/>
                  </a:lnTo>
                  <a:lnTo>
                    <a:pt x="171" y="1091"/>
                  </a:lnTo>
                  <a:lnTo>
                    <a:pt x="160" y="1093"/>
                  </a:lnTo>
                  <a:lnTo>
                    <a:pt x="171" y="1092"/>
                  </a:lnTo>
                  <a:lnTo>
                    <a:pt x="169" y="1076"/>
                  </a:lnTo>
                  <a:lnTo>
                    <a:pt x="168" y="1074"/>
                  </a:lnTo>
                  <a:lnTo>
                    <a:pt x="169" y="1075"/>
                  </a:lnTo>
                  <a:lnTo>
                    <a:pt x="162" y="1045"/>
                  </a:lnTo>
                  <a:lnTo>
                    <a:pt x="150" y="1047"/>
                  </a:lnTo>
                  <a:lnTo>
                    <a:pt x="162" y="1046"/>
                  </a:lnTo>
                  <a:lnTo>
                    <a:pt x="159" y="1030"/>
                  </a:lnTo>
                  <a:lnTo>
                    <a:pt x="158" y="1027"/>
                  </a:lnTo>
                  <a:lnTo>
                    <a:pt x="159" y="1029"/>
                  </a:lnTo>
                  <a:lnTo>
                    <a:pt x="155" y="1013"/>
                  </a:lnTo>
                  <a:lnTo>
                    <a:pt x="144" y="1015"/>
                  </a:lnTo>
                  <a:lnTo>
                    <a:pt x="155" y="1014"/>
                  </a:lnTo>
                  <a:lnTo>
                    <a:pt x="153" y="998"/>
                  </a:lnTo>
                  <a:lnTo>
                    <a:pt x="152" y="995"/>
                  </a:lnTo>
                  <a:lnTo>
                    <a:pt x="153" y="996"/>
                  </a:lnTo>
                  <a:lnTo>
                    <a:pt x="149" y="980"/>
                  </a:lnTo>
                  <a:lnTo>
                    <a:pt x="138" y="983"/>
                  </a:lnTo>
                  <a:lnTo>
                    <a:pt x="149" y="981"/>
                  </a:lnTo>
                  <a:lnTo>
                    <a:pt x="147" y="964"/>
                  </a:lnTo>
                  <a:lnTo>
                    <a:pt x="145" y="961"/>
                  </a:lnTo>
                  <a:lnTo>
                    <a:pt x="147" y="963"/>
                  </a:lnTo>
                  <a:lnTo>
                    <a:pt x="139" y="928"/>
                  </a:lnTo>
                  <a:lnTo>
                    <a:pt x="128" y="930"/>
                  </a:lnTo>
                  <a:lnTo>
                    <a:pt x="139" y="929"/>
                  </a:lnTo>
                  <a:lnTo>
                    <a:pt x="137" y="912"/>
                  </a:lnTo>
                  <a:lnTo>
                    <a:pt x="135" y="909"/>
                  </a:lnTo>
                  <a:lnTo>
                    <a:pt x="137" y="910"/>
                  </a:lnTo>
                  <a:lnTo>
                    <a:pt x="133" y="892"/>
                  </a:lnTo>
                  <a:lnTo>
                    <a:pt x="122" y="894"/>
                  </a:lnTo>
                  <a:lnTo>
                    <a:pt x="133" y="893"/>
                  </a:lnTo>
                  <a:lnTo>
                    <a:pt x="130" y="876"/>
                  </a:lnTo>
                  <a:lnTo>
                    <a:pt x="127" y="856"/>
                  </a:lnTo>
                  <a:lnTo>
                    <a:pt x="115" y="857"/>
                  </a:lnTo>
                  <a:lnTo>
                    <a:pt x="127" y="856"/>
                  </a:lnTo>
                  <a:lnTo>
                    <a:pt x="124" y="837"/>
                  </a:lnTo>
                  <a:lnTo>
                    <a:pt x="125" y="843"/>
                  </a:lnTo>
                  <a:lnTo>
                    <a:pt x="124" y="836"/>
                  </a:lnTo>
                  <a:lnTo>
                    <a:pt x="117" y="797"/>
                  </a:lnTo>
                  <a:lnTo>
                    <a:pt x="106" y="800"/>
                  </a:lnTo>
                  <a:lnTo>
                    <a:pt x="117" y="798"/>
                  </a:lnTo>
                  <a:lnTo>
                    <a:pt x="114" y="777"/>
                  </a:lnTo>
                  <a:lnTo>
                    <a:pt x="115" y="785"/>
                  </a:lnTo>
                  <a:lnTo>
                    <a:pt x="114" y="777"/>
                  </a:lnTo>
                  <a:lnTo>
                    <a:pt x="110" y="757"/>
                  </a:lnTo>
                  <a:lnTo>
                    <a:pt x="99" y="759"/>
                  </a:lnTo>
                  <a:lnTo>
                    <a:pt x="110" y="757"/>
                  </a:lnTo>
                  <a:lnTo>
                    <a:pt x="108" y="736"/>
                  </a:lnTo>
                  <a:lnTo>
                    <a:pt x="109" y="745"/>
                  </a:lnTo>
                  <a:lnTo>
                    <a:pt x="108" y="736"/>
                  </a:lnTo>
                  <a:lnTo>
                    <a:pt x="101" y="694"/>
                  </a:lnTo>
                  <a:lnTo>
                    <a:pt x="89" y="695"/>
                  </a:lnTo>
                  <a:lnTo>
                    <a:pt x="101" y="694"/>
                  </a:lnTo>
                  <a:lnTo>
                    <a:pt x="98" y="671"/>
                  </a:lnTo>
                  <a:lnTo>
                    <a:pt x="99" y="681"/>
                  </a:lnTo>
                  <a:lnTo>
                    <a:pt x="98" y="671"/>
                  </a:lnTo>
                  <a:lnTo>
                    <a:pt x="94" y="649"/>
                  </a:lnTo>
                  <a:lnTo>
                    <a:pt x="83" y="650"/>
                  </a:lnTo>
                  <a:lnTo>
                    <a:pt x="94" y="649"/>
                  </a:lnTo>
                  <a:lnTo>
                    <a:pt x="92" y="627"/>
                  </a:lnTo>
                  <a:lnTo>
                    <a:pt x="93" y="638"/>
                  </a:lnTo>
                  <a:lnTo>
                    <a:pt x="92" y="627"/>
                  </a:lnTo>
                  <a:lnTo>
                    <a:pt x="88" y="603"/>
                  </a:lnTo>
                  <a:lnTo>
                    <a:pt x="77" y="604"/>
                  </a:lnTo>
                  <a:lnTo>
                    <a:pt x="88" y="603"/>
                  </a:lnTo>
                  <a:lnTo>
                    <a:pt x="86" y="579"/>
                  </a:lnTo>
                  <a:lnTo>
                    <a:pt x="87" y="592"/>
                  </a:lnTo>
                  <a:lnTo>
                    <a:pt x="86" y="579"/>
                  </a:lnTo>
                  <a:lnTo>
                    <a:pt x="82" y="554"/>
                  </a:lnTo>
                  <a:lnTo>
                    <a:pt x="71" y="556"/>
                  </a:lnTo>
                  <a:lnTo>
                    <a:pt x="82" y="554"/>
                  </a:lnTo>
                  <a:lnTo>
                    <a:pt x="79" y="531"/>
                  </a:lnTo>
                  <a:lnTo>
                    <a:pt x="81" y="543"/>
                  </a:lnTo>
                  <a:lnTo>
                    <a:pt x="79" y="531"/>
                  </a:lnTo>
                  <a:lnTo>
                    <a:pt x="76" y="506"/>
                  </a:lnTo>
                  <a:lnTo>
                    <a:pt x="64" y="507"/>
                  </a:lnTo>
                  <a:lnTo>
                    <a:pt x="76" y="506"/>
                  </a:lnTo>
                  <a:lnTo>
                    <a:pt x="73" y="480"/>
                  </a:lnTo>
                  <a:lnTo>
                    <a:pt x="74" y="491"/>
                  </a:lnTo>
                  <a:lnTo>
                    <a:pt x="73" y="480"/>
                  </a:lnTo>
                  <a:lnTo>
                    <a:pt x="66" y="427"/>
                  </a:lnTo>
                  <a:lnTo>
                    <a:pt x="54" y="429"/>
                  </a:lnTo>
                  <a:lnTo>
                    <a:pt x="66" y="427"/>
                  </a:lnTo>
                  <a:lnTo>
                    <a:pt x="63" y="401"/>
                  </a:lnTo>
                  <a:lnTo>
                    <a:pt x="59" y="373"/>
                  </a:lnTo>
                  <a:lnTo>
                    <a:pt x="57" y="345"/>
                  </a:lnTo>
                  <a:lnTo>
                    <a:pt x="53" y="317"/>
                  </a:lnTo>
                  <a:lnTo>
                    <a:pt x="51" y="288"/>
                  </a:lnTo>
                  <a:lnTo>
                    <a:pt x="47" y="258"/>
                  </a:lnTo>
                  <a:lnTo>
                    <a:pt x="44" y="228"/>
                  </a:lnTo>
                  <a:lnTo>
                    <a:pt x="41" y="197"/>
                  </a:lnTo>
                  <a:lnTo>
                    <a:pt x="30" y="198"/>
                  </a:lnTo>
                  <a:lnTo>
                    <a:pt x="41" y="198"/>
                  </a:lnTo>
                  <a:lnTo>
                    <a:pt x="38" y="167"/>
                  </a:lnTo>
                  <a:lnTo>
                    <a:pt x="38" y="165"/>
                  </a:lnTo>
                  <a:lnTo>
                    <a:pt x="38" y="166"/>
                  </a:lnTo>
                  <a:lnTo>
                    <a:pt x="31" y="101"/>
                  </a:lnTo>
                  <a:lnTo>
                    <a:pt x="20" y="102"/>
                  </a:lnTo>
                  <a:lnTo>
                    <a:pt x="31" y="102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5" y="34"/>
                  </a:lnTo>
                  <a:lnTo>
                    <a:pt x="13" y="35"/>
                  </a:lnTo>
                  <a:lnTo>
                    <a:pt x="25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2738"/>
            <p:cNvSpPr>
              <a:spLocks/>
            </p:cNvSpPr>
            <p:nvPr/>
          </p:nvSpPr>
          <p:spPr bwMode="auto">
            <a:xfrm>
              <a:off x="1819" y="2720"/>
              <a:ext cx="346" cy="403"/>
            </a:xfrm>
            <a:custGeom>
              <a:avLst/>
              <a:gdLst>
                <a:gd name="T0" fmla="*/ 8 w 346"/>
                <a:gd name="T1" fmla="*/ 25 h 403"/>
                <a:gd name="T2" fmla="*/ 19 w 346"/>
                <a:gd name="T3" fmla="*/ 45 h 403"/>
                <a:gd name="T4" fmla="*/ 28 w 346"/>
                <a:gd name="T5" fmla="*/ 61 h 403"/>
                <a:gd name="T6" fmla="*/ 32 w 346"/>
                <a:gd name="T7" fmla="*/ 71 h 403"/>
                <a:gd name="T8" fmla="*/ 42 w 346"/>
                <a:gd name="T9" fmla="*/ 89 h 403"/>
                <a:gd name="T10" fmla="*/ 50 w 346"/>
                <a:gd name="T11" fmla="*/ 101 h 403"/>
                <a:gd name="T12" fmla="*/ 62 w 346"/>
                <a:gd name="T13" fmla="*/ 122 h 403"/>
                <a:gd name="T14" fmla="*/ 67 w 346"/>
                <a:gd name="T15" fmla="*/ 130 h 403"/>
                <a:gd name="T16" fmla="*/ 82 w 346"/>
                <a:gd name="T17" fmla="*/ 152 h 403"/>
                <a:gd name="T18" fmla="*/ 92 w 346"/>
                <a:gd name="T19" fmla="*/ 169 h 403"/>
                <a:gd name="T20" fmla="*/ 103 w 346"/>
                <a:gd name="T21" fmla="*/ 184 h 403"/>
                <a:gd name="T22" fmla="*/ 110 w 346"/>
                <a:gd name="T23" fmla="*/ 191 h 403"/>
                <a:gd name="T24" fmla="*/ 122 w 346"/>
                <a:gd name="T25" fmla="*/ 207 h 403"/>
                <a:gd name="T26" fmla="*/ 138 w 346"/>
                <a:gd name="T27" fmla="*/ 208 h 403"/>
                <a:gd name="T28" fmla="*/ 138 w 346"/>
                <a:gd name="T29" fmla="*/ 227 h 403"/>
                <a:gd name="T30" fmla="*/ 161 w 346"/>
                <a:gd name="T31" fmla="*/ 236 h 403"/>
                <a:gd name="T32" fmla="*/ 168 w 346"/>
                <a:gd name="T33" fmla="*/ 262 h 403"/>
                <a:gd name="T34" fmla="*/ 196 w 346"/>
                <a:gd name="T35" fmla="*/ 273 h 403"/>
                <a:gd name="T36" fmla="*/ 218 w 346"/>
                <a:gd name="T37" fmla="*/ 310 h 403"/>
                <a:gd name="T38" fmla="*/ 227 w 346"/>
                <a:gd name="T39" fmla="*/ 320 h 403"/>
                <a:gd name="T40" fmla="*/ 240 w 346"/>
                <a:gd name="T41" fmla="*/ 330 h 403"/>
                <a:gd name="T42" fmla="*/ 263 w 346"/>
                <a:gd name="T43" fmla="*/ 334 h 403"/>
                <a:gd name="T44" fmla="*/ 267 w 346"/>
                <a:gd name="T45" fmla="*/ 350 h 403"/>
                <a:gd name="T46" fmla="*/ 283 w 346"/>
                <a:gd name="T47" fmla="*/ 365 h 403"/>
                <a:gd name="T48" fmla="*/ 298 w 346"/>
                <a:gd name="T49" fmla="*/ 376 h 403"/>
                <a:gd name="T50" fmla="*/ 306 w 346"/>
                <a:gd name="T51" fmla="*/ 383 h 403"/>
                <a:gd name="T52" fmla="*/ 316 w 346"/>
                <a:gd name="T53" fmla="*/ 389 h 403"/>
                <a:gd name="T54" fmla="*/ 325 w 346"/>
                <a:gd name="T55" fmla="*/ 394 h 403"/>
                <a:gd name="T56" fmla="*/ 339 w 346"/>
                <a:gd name="T57" fmla="*/ 390 h 403"/>
                <a:gd name="T58" fmla="*/ 329 w 346"/>
                <a:gd name="T59" fmla="*/ 384 h 403"/>
                <a:gd name="T60" fmla="*/ 319 w 346"/>
                <a:gd name="T61" fmla="*/ 378 h 403"/>
                <a:gd name="T62" fmla="*/ 314 w 346"/>
                <a:gd name="T63" fmla="*/ 360 h 403"/>
                <a:gd name="T64" fmla="*/ 309 w 346"/>
                <a:gd name="T65" fmla="*/ 357 h 403"/>
                <a:gd name="T66" fmla="*/ 288 w 346"/>
                <a:gd name="T67" fmla="*/ 339 h 403"/>
                <a:gd name="T68" fmla="*/ 278 w 346"/>
                <a:gd name="T69" fmla="*/ 333 h 403"/>
                <a:gd name="T70" fmla="*/ 259 w 346"/>
                <a:gd name="T71" fmla="*/ 332 h 403"/>
                <a:gd name="T72" fmla="*/ 255 w 346"/>
                <a:gd name="T73" fmla="*/ 313 h 403"/>
                <a:gd name="T74" fmla="*/ 233 w 346"/>
                <a:gd name="T75" fmla="*/ 310 h 403"/>
                <a:gd name="T76" fmla="*/ 234 w 346"/>
                <a:gd name="T77" fmla="*/ 294 h 403"/>
                <a:gd name="T78" fmla="*/ 208 w 346"/>
                <a:gd name="T79" fmla="*/ 271 h 403"/>
                <a:gd name="T80" fmla="*/ 188 w 346"/>
                <a:gd name="T81" fmla="*/ 267 h 403"/>
                <a:gd name="T82" fmla="*/ 163 w 346"/>
                <a:gd name="T83" fmla="*/ 240 h 403"/>
                <a:gd name="T84" fmla="*/ 147 w 346"/>
                <a:gd name="T85" fmla="*/ 221 h 403"/>
                <a:gd name="T86" fmla="*/ 148 w 346"/>
                <a:gd name="T87" fmla="*/ 202 h 403"/>
                <a:gd name="T88" fmla="*/ 133 w 346"/>
                <a:gd name="T89" fmla="*/ 186 h 403"/>
                <a:gd name="T90" fmla="*/ 128 w 346"/>
                <a:gd name="T91" fmla="*/ 177 h 403"/>
                <a:gd name="T92" fmla="*/ 116 w 346"/>
                <a:gd name="T93" fmla="*/ 161 h 403"/>
                <a:gd name="T94" fmla="*/ 92 w 346"/>
                <a:gd name="T95" fmla="*/ 149 h 403"/>
                <a:gd name="T96" fmla="*/ 89 w 346"/>
                <a:gd name="T97" fmla="*/ 124 h 403"/>
                <a:gd name="T98" fmla="*/ 81 w 346"/>
                <a:gd name="T99" fmla="*/ 110 h 403"/>
                <a:gd name="T100" fmla="*/ 71 w 346"/>
                <a:gd name="T101" fmla="*/ 94 h 403"/>
                <a:gd name="T102" fmla="*/ 61 w 346"/>
                <a:gd name="T103" fmla="*/ 78 h 403"/>
                <a:gd name="T104" fmla="*/ 54 w 346"/>
                <a:gd name="T105" fmla="*/ 63 h 403"/>
                <a:gd name="T106" fmla="*/ 46 w 346"/>
                <a:gd name="T107" fmla="*/ 50 h 403"/>
                <a:gd name="T108" fmla="*/ 36 w 346"/>
                <a:gd name="T109" fmla="*/ 33 h 403"/>
                <a:gd name="T110" fmla="*/ 16 w 346"/>
                <a:gd name="T111" fmla="*/ 1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403">
                  <a:moveTo>
                    <a:pt x="20" y="0"/>
                  </a:moveTo>
                  <a:lnTo>
                    <a:pt x="0" y="10"/>
                  </a:lnTo>
                  <a:lnTo>
                    <a:pt x="4" y="18"/>
                  </a:lnTo>
                  <a:lnTo>
                    <a:pt x="14" y="13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8" y="25"/>
                  </a:lnTo>
                  <a:lnTo>
                    <a:pt x="11" y="32"/>
                  </a:lnTo>
                  <a:lnTo>
                    <a:pt x="20" y="25"/>
                  </a:lnTo>
                  <a:lnTo>
                    <a:pt x="10" y="30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14" y="38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21" y="50"/>
                  </a:lnTo>
                  <a:lnTo>
                    <a:pt x="30" y="43"/>
                  </a:lnTo>
                  <a:lnTo>
                    <a:pt x="20" y="48"/>
                  </a:lnTo>
                  <a:lnTo>
                    <a:pt x="23" y="54"/>
                  </a:lnTo>
                  <a:lnTo>
                    <a:pt x="21" y="52"/>
                  </a:lnTo>
                  <a:lnTo>
                    <a:pt x="24" y="55"/>
                  </a:lnTo>
                  <a:lnTo>
                    <a:pt x="28" y="61"/>
                  </a:lnTo>
                  <a:lnTo>
                    <a:pt x="36" y="55"/>
                  </a:lnTo>
                  <a:lnTo>
                    <a:pt x="26" y="60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30" y="66"/>
                  </a:lnTo>
                  <a:lnTo>
                    <a:pt x="34" y="73"/>
                  </a:lnTo>
                  <a:lnTo>
                    <a:pt x="42" y="66"/>
                  </a:lnTo>
                  <a:lnTo>
                    <a:pt x="32" y="71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40" y="85"/>
                  </a:lnTo>
                  <a:lnTo>
                    <a:pt x="49" y="78"/>
                  </a:lnTo>
                  <a:lnTo>
                    <a:pt x="39" y="83"/>
                  </a:lnTo>
                  <a:lnTo>
                    <a:pt x="41" y="88"/>
                  </a:lnTo>
                  <a:lnTo>
                    <a:pt x="40" y="85"/>
                  </a:lnTo>
                  <a:lnTo>
                    <a:pt x="42" y="89"/>
                  </a:lnTo>
                  <a:lnTo>
                    <a:pt x="46" y="95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50" y="101"/>
                  </a:lnTo>
                  <a:lnTo>
                    <a:pt x="59" y="94"/>
                  </a:lnTo>
                  <a:lnTo>
                    <a:pt x="49" y="99"/>
                  </a:lnTo>
                  <a:lnTo>
                    <a:pt x="51" y="104"/>
                  </a:lnTo>
                  <a:lnTo>
                    <a:pt x="50" y="101"/>
                  </a:lnTo>
                  <a:lnTo>
                    <a:pt x="52" y="105"/>
                  </a:lnTo>
                  <a:lnTo>
                    <a:pt x="56" y="111"/>
                  </a:lnTo>
                  <a:lnTo>
                    <a:pt x="65" y="105"/>
                  </a:lnTo>
                  <a:lnTo>
                    <a:pt x="55" y="110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9" y="118"/>
                  </a:lnTo>
                  <a:lnTo>
                    <a:pt x="62" y="122"/>
                  </a:lnTo>
                  <a:lnTo>
                    <a:pt x="71" y="115"/>
                  </a:lnTo>
                  <a:lnTo>
                    <a:pt x="61" y="120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5" y="127"/>
                  </a:lnTo>
                  <a:lnTo>
                    <a:pt x="69" y="132"/>
                  </a:lnTo>
                  <a:lnTo>
                    <a:pt x="77" y="125"/>
                  </a:lnTo>
                  <a:lnTo>
                    <a:pt x="67" y="130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71" y="137"/>
                  </a:lnTo>
                  <a:lnTo>
                    <a:pt x="75" y="142"/>
                  </a:lnTo>
                  <a:lnTo>
                    <a:pt x="84" y="135"/>
                  </a:lnTo>
                  <a:lnTo>
                    <a:pt x="74" y="140"/>
                  </a:lnTo>
                  <a:lnTo>
                    <a:pt x="77" y="147"/>
                  </a:lnTo>
                  <a:lnTo>
                    <a:pt x="82" y="152"/>
                  </a:lnTo>
                  <a:lnTo>
                    <a:pt x="90" y="144"/>
                  </a:lnTo>
                  <a:lnTo>
                    <a:pt x="80" y="149"/>
                  </a:lnTo>
                  <a:lnTo>
                    <a:pt x="84" y="156"/>
                  </a:lnTo>
                  <a:lnTo>
                    <a:pt x="91" y="165"/>
                  </a:lnTo>
                  <a:lnTo>
                    <a:pt x="100" y="157"/>
                  </a:lnTo>
                  <a:lnTo>
                    <a:pt x="90" y="162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4" y="170"/>
                  </a:lnTo>
                  <a:lnTo>
                    <a:pt x="97" y="175"/>
                  </a:lnTo>
                  <a:lnTo>
                    <a:pt x="106" y="167"/>
                  </a:lnTo>
                  <a:lnTo>
                    <a:pt x="97" y="174"/>
                  </a:lnTo>
                  <a:lnTo>
                    <a:pt x="100" y="177"/>
                  </a:lnTo>
                  <a:lnTo>
                    <a:pt x="98" y="176"/>
                  </a:lnTo>
                  <a:lnTo>
                    <a:pt x="100" y="179"/>
                  </a:lnTo>
                  <a:lnTo>
                    <a:pt x="103" y="184"/>
                  </a:lnTo>
                  <a:lnTo>
                    <a:pt x="106" y="186"/>
                  </a:lnTo>
                  <a:lnTo>
                    <a:pt x="105" y="185"/>
                  </a:lnTo>
                  <a:lnTo>
                    <a:pt x="108" y="188"/>
                  </a:lnTo>
                  <a:lnTo>
                    <a:pt x="116" y="180"/>
                  </a:lnTo>
                  <a:lnTo>
                    <a:pt x="107" y="186"/>
                  </a:lnTo>
                  <a:lnTo>
                    <a:pt x="110" y="190"/>
                  </a:lnTo>
                  <a:lnTo>
                    <a:pt x="108" y="188"/>
                  </a:lnTo>
                  <a:lnTo>
                    <a:pt x="110" y="191"/>
                  </a:lnTo>
                  <a:lnTo>
                    <a:pt x="113" y="196"/>
                  </a:lnTo>
                  <a:lnTo>
                    <a:pt x="122" y="188"/>
                  </a:lnTo>
                  <a:lnTo>
                    <a:pt x="113" y="195"/>
                  </a:lnTo>
                  <a:lnTo>
                    <a:pt x="116" y="198"/>
                  </a:lnTo>
                  <a:lnTo>
                    <a:pt x="115" y="197"/>
                  </a:lnTo>
                  <a:lnTo>
                    <a:pt x="116" y="200"/>
                  </a:lnTo>
                  <a:lnTo>
                    <a:pt x="120" y="205"/>
                  </a:lnTo>
                  <a:lnTo>
                    <a:pt x="122" y="207"/>
                  </a:lnTo>
                  <a:lnTo>
                    <a:pt x="121" y="206"/>
                  </a:lnTo>
                  <a:lnTo>
                    <a:pt x="125" y="210"/>
                  </a:lnTo>
                  <a:lnTo>
                    <a:pt x="132" y="201"/>
                  </a:lnTo>
                  <a:lnTo>
                    <a:pt x="123" y="207"/>
                  </a:lnTo>
                  <a:lnTo>
                    <a:pt x="126" y="211"/>
                  </a:lnTo>
                  <a:lnTo>
                    <a:pt x="127" y="213"/>
                  </a:lnTo>
                  <a:lnTo>
                    <a:pt x="131" y="217"/>
                  </a:lnTo>
                  <a:lnTo>
                    <a:pt x="138" y="20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1" y="217"/>
                  </a:lnTo>
                  <a:lnTo>
                    <a:pt x="132" y="220"/>
                  </a:lnTo>
                  <a:lnTo>
                    <a:pt x="136" y="225"/>
                  </a:lnTo>
                  <a:lnTo>
                    <a:pt x="145" y="217"/>
                  </a:lnTo>
                  <a:lnTo>
                    <a:pt x="136" y="223"/>
                  </a:lnTo>
                  <a:lnTo>
                    <a:pt x="138" y="227"/>
                  </a:lnTo>
                  <a:lnTo>
                    <a:pt x="140" y="230"/>
                  </a:lnTo>
                  <a:lnTo>
                    <a:pt x="147" y="237"/>
                  </a:lnTo>
                  <a:lnTo>
                    <a:pt x="155" y="228"/>
                  </a:lnTo>
                  <a:lnTo>
                    <a:pt x="146" y="235"/>
                  </a:lnTo>
                  <a:lnTo>
                    <a:pt x="148" y="238"/>
                  </a:lnTo>
                  <a:lnTo>
                    <a:pt x="150" y="241"/>
                  </a:lnTo>
                  <a:lnTo>
                    <a:pt x="153" y="245"/>
                  </a:lnTo>
                  <a:lnTo>
                    <a:pt x="161" y="236"/>
                  </a:lnTo>
                  <a:lnTo>
                    <a:pt x="152" y="242"/>
                  </a:lnTo>
                  <a:lnTo>
                    <a:pt x="155" y="246"/>
                  </a:lnTo>
                  <a:lnTo>
                    <a:pt x="156" y="248"/>
                  </a:lnTo>
                  <a:lnTo>
                    <a:pt x="166" y="258"/>
                  </a:lnTo>
                  <a:lnTo>
                    <a:pt x="173" y="249"/>
                  </a:lnTo>
                  <a:lnTo>
                    <a:pt x="164" y="256"/>
                  </a:lnTo>
                  <a:lnTo>
                    <a:pt x="167" y="259"/>
                  </a:lnTo>
                  <a:lnTo>
                    <a:pt x="168" y="262"/>
                  </a:lnTo>
                  <a:lnTo>
                    <a:pt x="178" y="272"/>
                  </a:lnTo>
                  <a:lnTo>
                    <a:pt x="186" y="263"/>
                  </a:lnTo>
                  <a:lnTo>
                    <a:pt x="177" y="269"/>
                  </a:lnTo>
                  <a:lnTo>
                    <a:pt x="179" y="273"/>
                  </a:lnTo>
                  <a:lnTo>
                    <a:pt x="181" y="276"/>
                  </a:lnTo>
                  <a:lnTo>
                    <a:pt x="186" y="281"/>
                  </a:lnTo>
                  <a:lnTo>
                    <a:pt x="189" y="283"/>
                  </a:lnTo>
                  <a:lnTo>
                    <a:pt x="196" y="273"/>
                  </a:lnTo>
                  <a:lnTo>
                    <a:pt x="187" y="279"/>
                  </a:lnTo>
                  <a:lnTo>
                    <a:pt x="189" y="283"/>
                  </a:lnTo>
                  <a:lnTo>
                    <a:pt x="191" y="286"/>
                  </a:lnTo>
                  <a:lnTo>
                    <a:pt x="211" y="306"/>
                  </a:lnTo>
                  <a:lnTo>
                    <a:pt x="218" y="310"/>
                  </a:lnTo>
                  <a:lnTo>
                    <a:pt x="224" y="301"/>
                  </a:lnTo>
                  <a:lnTo>
                    <a:pt x="216" y="307"/>
                  </a:lnTo>
                  <a:lnTo>
                    <a:pt x="218" y="310"/>
                  </a:lnTo>
                  <a:lnTo>
                    <a:pt x="219" y="313"/>
                  </a:lnTo>
                  <a:lnTo>
                    <a:pt x="221" y="314"/>
                  </a:lnTo>
                  <a:lnTo>
                    <a:pt x="224" y="317"/>
                  </a:lnTo>
                  <a:lnTo>
                    <a:pt x="230" y="307"/>
                  </a:lnTo>
                  <a:lnTo>
                    <a:pt x="222" y="313"/>
                  </a:lnTo>
                  <a:lnTo>
                    <a:pt x="224" y="317"/>
                  </a:lnTo>
                  <a:lnTo>
                    <a:pt x="225" y="319"/>
                  </a:lnTo>
                  <a:lnTo>
                    <a:pt x="227" y="320"/>
                  </a:lnTo>
                  <a:lnTo>
                    <a:pt x="234" y="325"/>
                  </a:lnTo>
                  <a:lnTo>
                    <a:pt x="240" y="315"/>
                  </a:lnTo>
                  <a:lnTo>
                    <a:pt x="233" y="324"/>
                  </a:lnTo>
                  <a:lnTo>
                    <a:pt x="237" y="328"/>
                  </a:lnTo>
                  <a:lnTo>
                    <a:pt x="240" y="330"/>
                  </a:lnTo>
                  <a:lnTo>
                    <a:pt x="247" y="320"/>
                  </a:lnTo>
                  <a:lnTo>
                    <a:pt x="238" y="327"/>
                  </a:lnTo>
                  <a:lnTo>
                    <a:pt x="240" y="330"/>
                  </a:lnTo>
                  <a:lnTo>
                    <a:pt x="242" y="333"/>
                  </a:lnTo>
                  <a:lnTo>
                    <a:pt x="243" y="334"/>
                  </a:lnTo>
                  <a:lnTo>
                    <a:pt x="250" y="339"/>
                  </a:lnTo>
                  <a:lnTo>
                    <a:pt x="257" y="329"/>
                  </a:lnTo>
                  <a:lnTo>
                    <a:pt x="249" y="338"/>
                  </a:lnTo>
                  <a:lnTo>
                    <a:pt x="253" y="342"/>
                  </a:lnTo>
                  <a:lnTo>
                    <a:pt x="257" y="344"/>
                  </a:lnTo>
                  <a:lnTo>
                    <a:pt x="263" y="334"/>
                  </a:lnTo>
                  <a:lnTo>
                    <a:pt x="255" y="343"/>
                  </a:lnTo>
                  <a:lnTo>
                    <a:pt x="262" y="349"/>
                  </a:lnTo>
                  <a:lnTo>
                    <a:pt x="267" y="352"/>
                  </a:lnTo>
                  <a:lnTo>
                    <a:pt x="272" y="342"/>
                  </a:lnTo>
                  <a:lnTo>
                    <a:pt x="265" y="352"/>
                  </a:lnTo>
                  <a:lnTo>
                    <a:pt x="269" y="354"/>
                  </a:lnTo>
                  <a:lnTo>
                    <a:pt x="275" y="344"/>
                  </a:lnTo>
                  <a:lnTo>
                    <a:pt x="267" y="350"/>
                  </a:lnTo>
                  <a:lnTo>
                    <a:pt x="269" y="354"/>
                  </a:lnTo>
                  <a:lnTo>
                    <a:pt x="270" y="358"/>
                  </a:lnTo>
                  <a:lnTo>
                    <a:pt x="278" y="360"/>
                  </a:lnTo>
                  <a:lnTo>
                    <a:pt x="282" y="349"/>
                  </a:lnTo>
                  <a:lnTo>
                    <a:pt x="274" y="358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83" y="365"/>
                  </a:lnTo>
                  <a:lnTo>
                    <a:pt x="289" y="369"/>
                  </a:lnTo>
                  <a:lnTo>
                    <a:pt x="294" y="359"/>
                  </a:lnTo>
                  <a:lnTo>
                    <a:pt x="288" y="369"/>
                  </a:lnTo>
                  <a:lnTo>
                    <a:pt x="291" y="372"/>
                  </a:lnTo>
                  <a:lnTo>
                    <a:pt x="298" y="362"/>
                  </a:lnTo>
                  <a:lnTo>
                    <a:pt x="290" y="370"/>
                  </a:lnTo>
                  <a:lnTo>
                    <a:pt x="294" y="374"/>
                  </a:lnTo>
                  <a:lnTo>
                    <a:pt x="298" y="376"/>
                  </a:lnTo>
                  <a:lnTo>
                    <a:pt x="304" y="367"/>
                  </a:lnTo>
                  <a:lnTo>
                    <a:pt x="296" y="375"/>
                  </a:lnTo>
                  <a:lnTo>
                    <a:pt x="300" y="379"/>
                  </a:lnTo>
                  <a:lnTo>
                    <a:pt x="303" y="380"/>
                  </a:lnTo>
                  <a:lnTo>
                    <a:pt x="306" y="381"/>
                  </a:lnTo>
                  <a:lnTo>
                    <a:pt x="310" y="370"/>
                  </a:lnTo>
                  <a:lnTo>
                    <a:pt x="303" y="379"/>
                  </a:lnTo>
                  <a:lnTo>
                    <a:pt x="306" y="383"/>
                  </a:lnTo>
                  <a:lnTo>
                    <a:pt x="310" y="385"/>
                  </a:lnTo>
                  <a:lnTo>
                    <a:pt x="316" y="375"/>
                  </a:lnTo>
                  <a:lnTo>
                    <a:pt x="309" y="384"/>
                  </a:lnTo>
                  <a:lnTo>
                    <a:pt x="313" y="388"/>
                  </a:lnTo>
                  <a:lnTo>
                    <a:pt x="315" y="389"/>
                  </a:lnTo>
                  <a:lnTo>
                    <a:pt x="319" y="390"/>
                  </a:lnTo>
                  <a:lnTo>
                    <a:pt x="323" y="379"/>
                  </a:lnTo>
                  <a:lnTo>
                    <a:pt x="316" y="389"/>
                  </a:lnTo>
                  <a:lnTo>
                    <a:pt x="320" y="391"/>
                  </a:lnTo>
                  <a:lnTo>
                    <a:pt x="326" y="381"/>
                  </a:lnTo>
                  <a:lnTo>
                    <a:pt x="319" y="390"/>
                  </a:lnTo>
                  <a:lnTo>
                    <a:pt x="323" y="394"/>
                  </a:lnTo>
                  <a:lnTo>
                    <a:pt x="325" y="395"/>
                  </a:lnTo>
                  <a:lnTo>
                    <a:pt x="329" y="396"/>
                  </a:lnTo>
                  <a:lnTo>
                    <a:pt x="333" y="385"/>
                  </a:lnTo>
                  <a:lnTo>
                    <a:pt x="325" y="394"/>
                  </a:lnTo>
                  <a:lnTo>
                    <a:pt x="329" y="398"/>
                  </a:lnTo>
                  <a:lnTo>
                    <a:pt x="333" y="400"/>
                  </a:lnTo>
                  <a:lnTo>
                    <a:pt x="334" y="400"/>
                  </a:lnTo>
                  <a:lnTo>
                    <a:pt x="335" y="401"/>
                  </a:lnTo>
                  <a:lnTo>
                    <a:pt x="339" y="403"/>
                  </a:lnTo>
                  <a:lnTo>
                    <a:pt x="346" y="381"/>
                  </a:lnTo>
                  <a:lnTo>
                    <a:pt x="343" y="380"/>
                  </a:lnTo>
                  <a:lnTo>
                    <a:pt x="339" y="390"/>
                  </a:lnTo>
                  <a:lnTo>
                    <a:pt x="345" y="381"/>
                  </a:lnTo>
                  <a:lnTo>
                    <a:pt x="341" y="379"/>
                  </a:lnTo>
                  <a:lnTo>
                    <a:pt x="335" y="388"/>
                  </a:lnTo>
                  <a:lnTo>
                    <a:pt x="344" y="380"/>
                  </a:lnTo>
                  <a:lnTo>
                    <a:pt x="339" y="375"/>
                  </a:lnTo>
                  <a:lnTo>
                    <a:pt x="336" y="375"/>
                  </a:lnTo>
                  <a:lnTo>
                    <a:pt x="333" y="374"/>
                  </a:lnTo>
                  <a:lnTo>
                    <a:pt x="329" y="384"/>
                  </a:lnTo>
                  <a:lnTo>
                    <a:pt x="338" y="376"/>
                  </a:lnTo>
                  <a:lnTo>
                    <a:pt x="335" y="374"/>
                  </a:lnTo>
                  <a:lnTo>
                    <a:pt x="333" y="373"/>
                  </a:lnTo>
                  <a:lnTo>
                    <a:pt x="329" y="370"/>
                  </a:lnTo>
                  <a:lnTo>
                    <a:pt x="328" y="369"/>
                  </a:lnTo>
                  <a:lnTo>
                    <a:pt x="326" y="369"/>
                  </a:lnTo>
                  <a:lnTo>
                    <a:pt x="323" y="368"/>
                  </a:lnTo>
                  <a:lnTo>
                    <a:pt x="319" y="378"/>
                  </a:lnTo>
                  <a:lnTo>
                    <a:pt x="328" y="370"/>
                  </a:lnTo>
                  <a:lnTo>
                    <a:pt x="325" y="368"/>
                  </a:lnTo>
                  <a:lnTo>
                    <a:pt x="323" y="367"/>
                  </a:lnTo>
                  <a:lnTo>
                    <a:pt x="319" y="364"/>
                  </a:lnTo>
                  <a:lnTo>
                    <a:pt x="313" y="373"/>
                  </a:lnTo>
                  <a:lnTo>
                    <a:pt x="321" y="365"/>
                  </a:lnTo>
                  <a:lnTo>
                    <a:pt x="316" y="360"/>
                  </a:lnTo>
                  <a:lnTo>
                    <a:pt x="314" y="360"/>
                  </a:lnTo>
                  <a:lnTo>
                    <a:pt x="310" y="359"/>
                  </a:lnTo>
                  <a:lnTo>
                    <a:pt x="306" y="369"/>
                  </a:lnTo>
                  <a:lnTo>
                    <a:pt x="315" y="362"/>
                  </a:lnTo>
                  <a:lnTo>
                    <a:pt x="313" y="359"/>
                  </a:lnTo>
                  <a:lnTo>
                    <a:pt x="310" y="358"/>
                  </a:lnTo>
                  <a:lnTo>
                    <a:pt x="306" y="355"/>
                  </a:lnTo>
                  <a:lnTo>
                    <a:pt x="300" y="364"/>
                  </a:lnTo>
                  <a:lnTo>
                    <a:pt x="309" y="357"/>
                  </a:lnTo>
                  <a:lnTo>
                    <a:pt x="306" y="354"/>
                  </a:lnTo>
                  <a:lnTo>
                    <a:pt x="304" y="353"/>
                  </a:lnTo>
                  <a:lnTo>
                    <a:pt x="300" y="350"/>
                  </a:lnTo>
                  <a:lnTo>
                    <a:pt x="306" y="354"/>
                  </a:lnTo>
                  <a:lnTo>
                    <a:pt x="294" y="347"/>
                  </a:lnTo>
                  <a:lnTo>
                    <a:pt x="288" y="355"/>
                  </a:lnTo>
                  <a:lnTo>
                    <a:pt x="296" y="348"/>
                  </a:lnTo>
                  <a:lnTo>
                    <a:pt x="288" y="339"/>
                  </a:lnTo>
                  <a:lnTo>
                    <a:pt x="285" y="339"/>
                  </a:lnTo>
                  <a:lnTo>
                    <a:pt x="282" y="338"/>
                  </a:lnTo>
                  <a:lnTo>
                    <a:pt x="278" y="348"/>
                  </a:lnTo>
                  <a:lnTo>
                    <a:pt x="288" y="342"/>
                  </a:lnTo>
                  <a:lnTo>
                    <a:pt x="285" y="338"/>
                  </a:lnTo>
                  <a:lnTo>
                    <a:pt x="284" y="337"/>
                  </a:lnTo>
                  <a:lnTo>
                    <a:pt x="282" y="335"/>
                  </a:lnTo>
                  <a:lnTo>
                    <a:pt x="278" y="333"/>
                  </a:lnTo>
                  <a:lnTo>
                    <a:pt x="277" y="332"/>
                  </a:lnTo>
                  <a:lnTo>
                    <a:pt x="274" y="330"/>
                  </a:lnTo>
                  <a:lnTo>
                    <a:pt x="269" y="340"/>
                  </a:lnTo>
                  <a:lnTo>
                    <a:pt x="278" y="333"/>
                  </a:lnTo>
                  <a:lnTo>
                    <a:pt x="272" y="327"/>
                  </a:lnTo>
                  <a:lnTo>
                    <a:pt x="269" y="325"/>
                  </a:lnTo>
                  <a:lnTo>
                    <a:pt x="265" y="323"/>
                  </a:lnTo>
                  <a:lnTo>
                    <a:pt x="259" y="332"/>
                  </a:lnTo>
                  <a:lnTo>
                    <a:pt x="268" y="324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55" y="315"/>
                  </a:lnTo>
                  <a:lnTo>
                    <a:pt x="249" y="324"/>
                  </a:lnTo>
                  <a:lnTo>
                    <a:pt x="259" y="318"/>
                  </a:lnTo>
                  <a:lnTo>
                    <a:pt x="257" y="314"/>
                  </a:lnTo>
                  <a:lnTo>
                    <a:pt x="255" y="313"/>
                  </a:lnTo>
                  <a:lnTo>
                    <a:pt x="253" y="312"/>
                  </a:lnTo>
                  <a:lnTo>
                    <a:pt x="249" y="309"/>
                  </a:lnTo>
                  <a:lnTo>
                    <a:pt x="243" y="318"/>
                  </a:lnTo>
                  <a:lnTo>
                    <a:pt x="252" y="310"/>
                  </a:lnTo>
                  <a:lnTo>
                    <a:pt x="249" y="308"/>
                  </a:lnTo>
                  <a:lnTo>
                    <a:pt x="247" y="307"/>
                  </a:lnTo>
                  <a:lnTo>
                    <a:pt x="239" y="302"/>
                  </a:lnTo>
                  <a:lnTo>
                    <a:pt x="233" y="310"/>
                  </a:lnTo>
                  <a:lnTo>
                    <a:pt x="243" y="304"/>
                  </a:lnTo>
                  <a:lnTo>
                    <a:pt x="240" y="301"/>
                  </a:lnTo>
                  <a:lnTo>
                    <a:pt x="239" y="299"/>
                  </a:lnTo>
                  <a:lnTo>
                    <a:pt x="237" y="298"/>
                  </a:lnTo>
                  <a:lnTo>
                    <a:pt x="233" y="296"/>
                  </a:lnTo>
                  <a:lnTo>
                    <a:pt x="227" y="304"/>
                  </a:lnTo>
                  <a:lnTo>
                    <a:pt x="237" y="298"/>
                  </a:lnTo>
                  <a:lnTo>
                    <a:pt x="234" y="294"/>
                  </a:lnTo>
                  <a:lnTo>
                    <a:pt x="233" y="293"/>
                  </a:lnTo>
                  <a:lnTo>
                    <a:pt x="230" y="292"/>
                  </a:lnTo>
                  <a:lnTo>
                    <a:pt x="223" y="287"/>
                  </a:lnTo>
                  <a:lnTo>
                    <a:pt x="217" y="296"/>
                  </a:lnTo>
                  <a:lnTo>
                    <a:pt x="225" y="288"/>
                  </a:lnTo>
                  <a:lnTo>
                    <a:pt x="207" y="269"/>
                  </a:lnTo>
                  <a:lnTo>
                    <a:pt x="198" y="277"/>
                  </a:lnTo>
                  <a:lnTo>
                    <a:pt x="208" y="271"/>
                  </a:lnTo>
                  <a:lnTo>
                    <a:pt x="206" y="267"/>
                  </a:lnTo>
                  <a:lnTo>
                    <a:pt x="204" y="266"/>
                  </a:lnTo>
                  <a:lnTo>
                    <a:pt x="202" y="264"/>
                  </a:lnTo>
                  <a:lnTo>
                    <a:pt x="198" y="262"/>
                  </a:lnTo>
                  <a:lnTo>
                    <a:pt x="192" y="271"/>
                  </a:lnTo>
                  <a:lnTo>
                    <a:pt x="201" y="263"/>
                  </a:lnTo>
                  <a:lnTo>
                    <a:pt x="197" y="259"/>
                  </a:lnTo>
                  <a:lnTo>
                    <a:pt x="188" y="267"/>
                  </a:lnTo>
                  <a:lnTo>
                    <a:pt x="198" y="261"/>
                  </a:lnTo>
                  <a:lnTo>
                    <a:pt x="196" y="257"/>
                  </a:lnTo>
                  <a:lnTo>
                    <a:pt x="184" y="246"/>
                  </a:lnTo>
                  <a:lnTo>
                    <a:pt x="176" y="253"/>
                  </a:lnTo>
                  <a:lnTo>
                    <a:pt x="186" y="247"/>
                  </a:lnTo>
                  <a:lnTo>
                    <a:pt x="183" y="243"/>
                  </a:lnTo>
                  <a:lnTo>
                    <a:pt x="172" y="232"/>
                  </a:lnTo>
                  <a:lnTo>
                    <a:pt x="163" y="240"/>
                  </a:lnTo>
                  <a:lnTo>
                    <a:pt x="173" y="233"/>
                  </a:lnTo>
                  <a:lnTo>
                    <a:pt x="171" y="230"/>
                  </a:lnTo>
                  <a:lnTo>
                    <a:pt x="166" y="225"/>
                  </a:lnTo>
                  <a:lnTo>
                    <a:pt x="157" y="232"/>
                  </a:lnTo>
                  <a:lnTo>
                    <a:pt x="167" y="226"/>
                  </a:lnTo>
                  <a:lnTo>
                    <a:pt x="164" y="222"/>
                  </a:lnTo>
                  <a:lnTo>
                    <a:pt x="156" y="213"/>
                  </a:lnTo>
                  <a:lnTo>
                    <a:pt x="147" y="221"/>
                  </a:lnTo>
                  <a:lnTo>
                    <a:pt x="157" y="215"/>
                  </a:lnTo>
                  <a:lnTo>
                    <a:pt x="155" y="211"/>
                  </a:lnTo>
                  <a:lnTo>
                    <a:pt x="156" y="213"/>
                  </a:lnTo>
                  <a:lnTo>
                    <a:pt x="153" y="211"/>
                  </a:lnTo>
                  <a:lnTo>
                    <a:pt x="150" y="206"/>
                  </a:lnTo>
                  <a:lnTo>
                    <a:pt x="141" y="212"/>
                  </a:lnTo>
                  <a:lnTo>
                    <a:pt x="151" y="206"/>
                  </a:lnTo>
                  <a:lnTo>
                    <a:pt x="148" y="202"/>
                  </a:lnTo>
                  <a:lnTo>
                    <a:pt x="143" y="197"/>
                  </a:lnTo>
                  <a:lnTo>
                    <a:pt x="135" y="205"/>
                  </a:lnTo>
                  <a:lnTo>
                    <a:pt x="145" y="198"/>
                  </a:lnTo>
                  <a:lnTo>
                    <a:pt x="142" y="195"/>
                  </a:lnTo>
                  <a:lnTo>
                    <a:pt x="137" y="190"/>
                  </a:lnTo>
                  <a:lnTo>
                    <a:pt x="128" y="197"/>
                  </a:lnTo>
                  <a:lnTo>
                    <a:pt x="137" y="191"/>
                  </a:lnTo>
                  <a:lnTo>
                    <a:pt x="133" y="186"/>
                  </a:lnTo>
                  <a:lnTo>
                    <a:pt x="125" y="192"/>
                  </a:lnTo>
                  <a:lnTo>
                    <a:pt x="135" y="186"/>
                  </a:lnTo>
                  <a:lnTo>
                    <a:pt x="132" y="182"/>
                  </a:lnTo>
                  <a:lnTo>
                    <a:pt x="133" y="185"/>
                  </a:lnTo>
                  <a:lnTo>
                    <a:pt x="131" y="182"/>
                  </a:lnTo>
                  <a:lnTo>
                    <a:pt x="127" y="177"/>
                  </a:lnTo>
                  <a:lnTo>
                    <a:pt x="118" y="184"/>
                  </a:lnTo>
                  <a:lnTo>
                    <a:pt x="128" y="177"/>
                  </a:lnTo>
                  <a:lnTo>
                    <a:pt x="126" y="174"/>
                  </a:lnTo>
                  <a:lnTo>
                    <a:pt x="121" y="169"/>
                  </a:lnTo>
                  <a:lnTo>
                    <a:pt x="112" y="176"/>
                  </a:lnTo>
                  <a:lnTo>
                    <a:pt x="121" y="170"/>
                  </a:lnTo>
                  <a:lnTo>
                    <a:pt x="117" y="165"/>
                  </a:lnTo>
                  <a:lnTo>
                    <a:pt x="108" y="171"/>
                  </a:lnTo>
                  <a:lnTo>
                    <a:pt x="118" y="165"/>
                  </a:lnTo>
                  <a:lnTo>
                    <a:pt x="116" y="161"/>
                  </a:lnTo>
                  <a:lnTo>
                    <a:pt x="117" y="164"/>
                  </a:lnTo>
                  <a:lnTo>
                    <a:pt x="115" y="161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112" y="157"/>
                  </a:lnTo>
                  <a:lnTo>
                    <a:pt x="108" y="150"/>
                  </a:lnTo>
                  <a:lnTo>
                    <a:pt x="101" y="141"/>
                  </a:lnTo>
                  <a:lnTo>
                    <a:pt x="92" y="149"/>
                  </a:lnTo>
                  <a:lnTo>
                    <a:pt x="102" y="144"/>
                  </a:lnTo>
                  <a:lnTo>
                    <a:pt x="98" y="136"/>
                  </a:lnTo>
                  <a:lnTo>
                    <a:pt x="95" y="132"/>
                  </a:lnTo>
                  <a:lnTo>
                    <a:pt x="86" y="140"/>
                  </a:lnTo>
                  <a:lnTo>
                    <a:pt x="96" y="135"/>
                  </a:lnTo>
                  <a:lnTo>
                    <a:pt x="94" y="130"/>
                  </a:lnTo>
                  <a:lnTo>
                    <a:pt x="92" y="129"/>
                  </a:lnTo>
                  <a:lnTo>
                    <a:pt x="89" y="124"/>
                  </a:lnTo>
                  <a:lnTo>
                    <a:pt x="80" y="130"/>
                  </a:lnTo>
                  <a:lnTo>
                    <a:pt x="90" y="125"/>
                  </a:lnTo>
                  <a:lnTo>
                    <a:pt x="87" y="120"/>
                  </a:lnTo>
                  <a:lnTo>
                    <a:pt x="86" y="119"/>
                  </a:lnTo>
                  <a:lnTo>
                    <a:pt x="82" y="114"/>
                  </a:lnTo>
                  <a:lnTo>
                    <a:pt x="74" y="120"/>
                  </a:lnTo>
                  <a:lnTo>
                    <a:pt x="84" y="115"/>
                  </a:lnTo>
                  <a:lnTo>
                    <a:pt x="81" y="110"/>
                  </a:lnTo>
                  <a:lnTo>
                    <a:pt x="80" y="109"/>
                  </a:lnTo>
                  <a:lnTo>
                    <a:pt x="76" y="104"/>
                  </a:lnTo>
                  <a:lnTo>
                    <a:pt x="67" y="110"/>
                  </a:lnTo>
                  <a:lnTo>
                    <a:pt x="77" y="105"/>
                  </a:lnTo>
                  <a:lnTo>
                    <a:pt x="75" y="100"/>
                  </a:lnTo>
                  <a:lnTo>
                    <a:pt x="76" y="103"/>
                  </a:lnTo>
                  <a:lnTo>
                    <a:pt x="75" y="100"/>
                  </a:lnTo>
                  <a:lnTo>
                    <a:pt x="71" y="94"/>
                  </a:lnTo>
                  <a:lnTo>
                    <a:pt x="61" y="99"/>
                  </a:lnTo>
                  <a:lnTo>
                    <a:pt x="71" y="94"/>
                  </a:lnTo>
                  <a:lnTo>
                    <a:pt x="69" y="89"/>
                  </a:lnTo>
                  <a:lnTo>
                    <a:pt x="67" y="88"/>
                  </a:lnTo>
                  <a:lnTo>
                    <a:pt x="64" y="83"/>
                  </a:lnTo>
                  <a:lnTo>
                    <a:pt x="55" y="89"/>
                  </a:lnTo>
                  <a:lnTo>
                    <a:pt x="65" y="84"/>
                  </a:lnTo>
                  <a:lnTo>
                    <a:pt x="61" y="78"/>
                  </a:lnTo>
                  <a:lnTo>
                    <a:pt x="51" y="83"/>
                  </a:lnTo>
                  <a:lnTo>
                    <a:pt x="61" y="78"/>
                  </a:lnTo>
                  <a:lnTo>
                    <a:pt x="59" y="73"/>
                  </a:lnTo>
                  <a:lnTo>
                    <a:pt x="57" y="71"/>
                  </a:lnTo>
                  <a:lnTo>
                    <a:pt x="54" y="66"/>
                  </a:lnTo>
                  <a:lnTo>
                    <a:pt x="45" y="73"/>
                  </a:lnTo>
                  <a:lnTo>
                    <a:pt x="56" y="69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2" y="61"/>
                  </a:lnTo>
                  <a:lnTo>
                    <a:pt x="49" y="55"/>
                  </a:lnTo>
                  <a:lnTo>
                    <a:pt x="39" y="60"/>
                  </a:lnTo>
                  <a:lnTo>
                    <a:pt x="49" y="55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6" y="50"/>
                  </a:lnTo>
                  <a:lnTo>
                    <a:pt x="42" y="44"/>
                  </a:lnTo>
                  <a:lnTo>
                    <a:pt x="32" y="49"/>
                  </a:lnTo>
                  <a:lnTo>
                    <a:pt x="44" y="45"/>
                  </a:lnTo>
                  <a:lnTo>
                    <a:pt x="41" y="39"/>
                  </a:lnTo>
                  <a:lnTo>
                    <a:pt x="39" y="37"/>
                  </a:lnTo>
                  <a:lnTo>
                    <a:pt x="35" y="32"/>
                  </a:lnTo>
                  <a:lnTo>
                    <a:pt x="26" y="38"/>
                  </a:lnTo>
                  <a:lnTo>
                    <a:pt x="36" y="33"/>
                  </a:lnTo>
                  <a:lnTo>
                    <a:pt x="32" y="27"/>
                  </a:lnTo>
                  <a:lnTo>
                    <a:pt x="23" y="32"/>
                  </a:lnTo>
                  <a:lnTo>
                    <a:pt x="34" y="28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28" y="15"/>
                  </a:lnTo>
                  <a:lnTo>
                    <a:pt x="25" y="9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739"/>
            <p:cNvSpPr>
              <a:spLocks/>
            </p:cNvSpPr>
            <p:nvPr/>
          </p:nvSpPr>
          <p:spPr bwMode="auto">
            <a:xfrm>
              <a:off x="2154" y="3104"/>
              <a:ext cx="342" cy="152"/>
            </a:xfrm>
            <a:custGeom>
              <a:avLst/>
              <a:gdLst>
                <a:gd name="T0" fmla="*/ 10 w 342"/>
                <a:gd name="T1" fmla="*/ 24 h 152"/>
                <a:gd name="T2" fmla="*/ 22 w 342"/>
                <a:gd name="T3" fmla="*/ 31 h 152"/>
                <a:gd name="T4" fmla="*/ 39 w 342"/>
                <a:gd name="T5" fmla="*/ 27 h 152"/>
                <a:gd name="T6" fmla="*/ 51 w 342"/>
                <a:gd name="T7" fmla="*/ 47 h 152"/>
                <a:gd name="T8" fmla="*/ 60 w 342"/>
                <a:gd name="T9" fmla="*/ 51 h 152"/>
                <a:gd name="T10" fmla="*/ 70 w 342"/>
                <a:gd name="T11" fmla="*/ 56 h 152"/>
                <a:gd name="T12" fmla="*/ 90 w 342"/>
                <a:gd name="T13" fmla="*/ 53 h 152"/>
                <a:gd name="T14" fmla="*/ 95 w 342"/>
                <a:gd name="T15" fmla="*/ 68 h 152"/>
                <a:gd name="T16" fmla="*/ 112 w 342"/>
                <a:gd name="T17" fmla="*/ 77 h 152"/>
                <a:gd name="T18" fmla="*/ 118 w 342"/>
                <a:gd name="T19" fmla="*/ 81 h 152"/>
                <a:gd name="T20" fmla="*/ 138 w 342"/>
                <a:gd name="T21" fmla="*/ 76 h 152"/>
                <a:gd name="T22" fmla="*/ 145 w 342"/>
                <a:gd name="T23" fmla="*/ 92 h 152"/>
                <a:gd name="T24" fmla="*/ 157 w 342"/>
                <a:gd name="T25" fmla="*/ 83 h 152"/>
                <a:gd name="T26" fmla="*/ 169 w 342"/>
                <a:gd name="T27" fmla="*/ 101 h 152"/>
                <a:gd name="T28" fmla="*/ 179 w 342"/>
                <a:gd name="T29" fmla="*/ 106 h 152"/>
                <a:gd name="T30" fmla="*/ 188 w 342"/>
                <a:gd name="T31" fmla="*/ 108 h 152"/>
                <a:gd name="T32" fmla="*/ 201 w 342"/>
                <a:gd name="T33" fmla="*/ 113 h 152"/>
                <a:gd name="T34" fmla="*/ 218 w 342"/>
                <a:gd name="T35" fmla="*/ 106 h 152"/>
                <a:gd name="T36" fmla="*/ 223 w 342"/>
                <a:gd name="T37" fmla="*/ 121 h 152"/>
                <a:gd name="T38" fmla="*/ 237 w 342"/>
                <a:gd name="T39" fmla="*/ 124 h 152"/>
                <a:gd name="T40" fmla="*/ 245 w 342"/>
                <a:gd name="T41" fmla="*/ 127 h 152"/>
                <a:gd name="T42" fmla="*/ 258 w 342"/>
                <a:gd name="T43" fmla="*/ 131 h 152"/>
                <a:gd name="T44" fmla="*/ 278 w 342"/>
                <a:gd name="T45" fmla="*/ 136 h 152"/>
                <a:gd name="T46" fmla="*/ 291 w 342"/>
                <a:gd name="T47" fmla="*/ 128 h 152"/>
                <a:gd name="T48" fmla="*/ 300 w 342"/>
                <a:gd name="T49" fmla="*/ 143 h 152"/>
                <a:gd name="T50" fmla="*/ 309 w 342"/>
                <a:gd name="T51" fmla="*/ 146 h 152"/>
                <a:gd name="T52" fmla="*/ 321 w 342"/>
                <a:gd name="T53" fmla="*/ 147 h 152"/>
                <a:gd name="T54" fmla="*/ 342 w 342"/>
                <a:gd name="T55" fmla="*/ 131 h 152"/>
                <a:gd name="T56" fmla="*/ 334 w 342"/>
                <a:gd name="T57" fmla="*/ 128 h 152"/>
                <a:gd name="T58" fmla="*/ 316 w 342"/>
                <a:gd name="T59" fmla="*/ 136 h 152"/>
                <a:gd name="T60" fmla="*/ 311 w 342"/>
                <a:gd name="T61" fmla="*/ 123 h 152"/>
                <a:gd name="T62" fmla="*/ 294 w 342"/>
                <a:gd name="T63" fmla="*/ 129 h 152"/>
                <a:gd name="T64" fmla="*/ 281 w 342"/>
                <a:gd name="T65" fmla="*/ 114 h 152"/>
                <a:gd name="T66" fmla="*/ 272 w 342"/>
                <a:gd name="T67" fmla="*/ 111 h 152"/>
                <a:gd name="T68" fmla="*/ 264 w 342"/>
                <a:gd name="T69" fmla="*/ 110 h 152"/>
                <a:gd name="T70" fmla="*/ 247 w 342"/>
                <a:gd name="T71" fmla="*/ 105 h 152"/>
                <a:gd name="T72" fmla="*/ 233 w 342"/>
                <a:gd name="T73" fmla="*/ 112 h 152"/>
                <a:gd name="T74" fmla="*/ 228 w 342"/>
                <a:gd name="T75" fmla="*/ 98 h 152"/>
                <a:gd name="T76" fmla="*/ 214 w 342"/>
                <a:gd name="T77" fmla="*/ 95 h 152"/>
                <a:gd name="T78" fmla="*/ 207 w 342"/>
                <a:gd name="T79" fmla="*/ 91 h 152"/>
                <a:gd name="T80" fmla="*/ 194 w 342"/>
                <a:gd name="T81" fmla="*/ 86 h 152"/>
                <a:gd name="T82" fmla="*/ 183 w 342"/>
                <a:gd name="T83" fmla="*/ 83 h 152"/>
                <a:gd name="T84" fmla="*/ 172 w 342"/>
                <a:gd name="T85" fmla="*/ 78 h 152"/>
                <a:gd name="T86" fmla="*/ 162 w 342"/>
                <a:gd name="T87" fmla="*/ 73 h 152"/>
                <a:gd name="T88" fmla="*/ 151 w 342"/>
                <a:gd name="T89" fmla="*/ 70 h 152"/>
                <a:gd name="T90" fmla="*/ 138 w 342"/>
                <a:gd name="T91" fmla="*/ 65 h 152"/>
                <a:gd name="T92" fmla="*/ 128 w 342"/>
                <a:gd name="T93" fmla="*/ 58 h 152"/>
                <a:gd name="T94" fmla="*/ 108 w 342"/>
                <a:gd name="T95" fmla="*/ 63 h 152"/>
                <a:gd name="T96" fmla="*/ 103 w 342"/>
                <a:gd name="T97" fmla="*/ 49 h 152"/>
                <a:gd name="T98" fmla="*/ 93 w 342"/>
                <a:gd name="T99" fmla="*/ 42 h 152"/>
                <a:gd name="T100" fmla="*/ 88 w 342"/>
                <a:gd name="T101" fmla="*/ 42 h 152"/>
                <a:gd name="T102" fmla="*/ 70 w 342"/>
                <a:gd name="T103" fmla="*/ 31 h 152"/>
                <a:gd name="T104" fmla="*/ 55 w 342"/>
                <a:gd name="T105" fmla="*/ 36 h 152"/>
                <a:gd name="T106" fmla="*/ 41 w 342"/>
                <a:gd name="T107" fmla="*/ 16 h 152"/>
                <a:gd name="T108" fmla="*/ 36 w 342"/>
                <a:gd name="T109" fmla="*/ 11 h 152"/>
                <a:gd name="T110" fmla="*/ 20 w 342"/>
                <a:gd name="T111" fmla="*/ 16 h 152"/>
                <a:gd name="T112" fmla="*/ 10 w 342"/>
                <a:gd name="T113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2" h="152">
                  <a:moveTo>
                    <a:pt x="16" y="0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16" y="27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6" y="32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4" y="37"/>
                  </a:lnTo>
                  <a:lnTo>
                    <a:pt x="39" y="27"/>
                  </a:lnTo>
                  <a:lnTo>
                    <a:pt x="34" y="37"/>
                  </a:lnTo>
                  <a:lnTo>
                    <a:pt x="40" y="41"/>
                  </a:lnTo>
                  <a:lnTo>
                    <a:pt x="41" y="42"/>
                  </a:lnTo>
                  <a:lnTo>
                    <a:pt x="49" y="45"/>
                  </a:lnTo>
                  <a:lnTo>
                    <a:pt x="52" y="34"/>
                  </a:lnTo>
                  <a:lnTo>
                    <a:pt x="45" y="42"/>
                  </a:lnTo>
                  <a:lnTo>
                    <a:pt x="49" y="4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59" y="37"/>
                  </a:lnTo>
                  <a:lnTo>
                    <a:pt x="51" y="46"/>
                  </a:lnTo>
                  <a:lnTo>
                    <a:pt x="55" y="50"/>
                  </a:lnTo>
                  <a:lnTo>
                    <a:pt x="57" y="51"/>
                  </a:lnTo>
                  <a:lnTo>
                    <a:pt x="61" y="52"/>
                  </a:lnTo>
                  <a:lnTo>
                    <a:pt x="65" y="41"/>
                  </a:lnTo>
                  <a:lnTo>
                    <a:pt x="60" y="51"/>
                  </a:lnTo>
                  <a:lnTo>
                    <a:pt x="62" y="52"/>
                  </a:lnTo>
                  <a:lnTo>
                    <a:pt x="67" y="42"/>
                  </a:lnTo>
                  <a:lnTo>
                    <a:pt x="61" y="52"/>
                  </a:lnTo>
                  <a:lnTo>
                    <a:pt x="65" y="55"/>
                  </a:lnTo>
                  <a:lnTo>
                    <a:pt x="67" y="56"/>
                  </a:lnTo>
                  <a:lnTo>
                    <a:pt x="74" y="58"/>
                  </a:lnTo>
                  <a:lnTo>
                    <a:pt x="77" y="47"/>
                  </a:lnTo>
                  <a:lnTo>
                    <a:pt x="70" y="56"/>
                  </a:lnTo>
                  <a:lnTo>
                    <a:pt x="74" y="60"/>
                  </a:lnTo>
                  <a:lnTo>
                    <a:pt x="76" y="61"/>
                  </a:lnTo>
                  <a:lnTo>
                    <a:pt x="80" y="62"/>
                  </a:lnTo>
                  <a:lnTo>
                    <a:pt x="83" y="51"/>
                  </a:lnTo>
                  <a:lnTo>
                    <a:pt x="76" y="60"/>
                  </a:lnTo>
                  <a:lnTo>
                    <a:pt x="81" y="65"/>
                  </a:lnTo>
                  <a:lnTo>
                    <a:pt x="90" y="65"/>
                  </a:lnTo>
                  <a:lnTo>
                    <a:pt x="90" y="53"/>
                  </a:lnTo>
                  <a:lnTo>
                    <a:pt x="83" y="63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91" y="67"/>
                  </a:lnTo>
                  <a:lnTo>
                    <a:pt x="92" y="68"/>
                  </a:lnTo>
                  <a:lnTo>
                    <a:pt x="96" y="70"/>
                  </a:lnTo>
                  <a:lnTo>
                    <a:pt x="100" y="58"/>
                  </a:lnTo>
                  <a:lnTo>
                    <a:pt x="95" y="68"/>
                  </a:lnTo>
                  <a:lnTo>
                    <a:pt x="97" y="70"/>
                  </a:lnTo>
                  <a:lnTo>
                    <a:pt x="102" y="60"/>
                  </a:lnTo>
                  <a:lnTo>
                    <a:pt x="96" y="70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3" y="73"/>
                  </a:lnTo>
                  <a:lnTo>
                    <a:pt x="105" y="75"/>
                  </a:lnTo>
                  <a:lnTo>
                    <a:pt x="112" y="77"/>
                  </a:lnTo>
                  <a:lnTo>
                    <a:pt x="116" y="66"/>
                  </a:lnTo>
                  <a:lnTo>
                    <a:pt x="111" y="76"/>
                  </a:lnTo>
                  <a:lnTo>
                    <a:pt x="113" y="77"/>
                  </a:lnTo>
                  <a:lnTo>
                    <a:pt x="115" y="78"/>
                  </a:lnTo>
                  <a:lnTo>
                    <a:pt x="118" y="80"/>
                  </a:lnTo>
                  <a:lnTo>
                    <a:pt x="122" y="68"/>
                  </a:lnTo>
                  <a:lnTo>
                    <a:pt x="115" y="77"/>
                  </a:lnTo>
                  <a:lnTo>
                    <a:pt x="118" y="81"/>
                  </a:lnTo>
                  <a:lnTo>
                    <a:pt x="121" y="82"/>
                  </a:lnTo>
                  <a:lnTo>
                    <a:pt x="128" y="85"/>
                  </a:lnTo>
                  <a:lnTo>
                    <a:pt x="132" y="73"/>
                  </a:lnTo>
                  <a:lnTo>
                    <a:pt x="127" y="83"/>
                  </a:lnTo>
                  <a:lnTo>
                    <a:pt x="130" y="85"/>
                  </a:lnTo>
                  <a:lnTo>
                    <a:pt x="131" y="86"/>
                  </a:lnTo>
                  <a:lnTo>
                    <a:pt x="135" y="87"/>
                  </a:lnTo>
                  <a:lnTo>
                    <a:pt x="138" y="76"/>
                  </a:lnTo>
                  <a:lnTo>
                    <a:pt x="133" y="86"/>
                  </a:lnTo>
                  <a:lnTo>
                    <a:pt x="136" y="87"/>
                  </a:lnTo>
                  <a:lnTo>
                    <a:pt x="137" y="88"/>
                  </a:lnTo>
                  <a:lnTo>
                    <a:pt x="141" y="90"/>
                  </a:lnTo>
                  <a:lnTo>
                    <a:pt x="145" y="78"/>
                  </a:lnTo>
                  <a:lnTo>
                    <a:pt x="138" y="88"/>
                  </a:lnTo>
                  <a:lnTo>
                    <a:pt x="142" y="91"/>
                  </a:lnTo>
                  <a:lnTo>
                    <a:pt x="145" y="92"/>
                  </a:lnTo>
                  <a:lnTo>
                    <a:pt x="151" y="92"/>
                  </a:lnTo>
                  <a:lnTo>
                    <a:pt x="151" y="81"/>
                  </a:lnTo>
                  <a:lnTo>
                    <a:pt x="147" y="92"/>
                  </a:lnTo>
                  <a:lnTo>
                    <a:pt x="151" y="93"/>
                  </a:lnTo>
                  <a:lnTo>
                    <a:pt x="154" y="82"/>
                  </a:lnTo>
                  <a:lnTo>
                    <a:pt x="149" y="92"/>
                  </a:lnTo>
                  <a:lnTo>
                    <a:pt x="152" y="93"/>
                  </a:lnTo>
                  <a:lnTo>
                    <a:pt x="157" y="83"/>
                  </a:lnTo>
                  <a:lnTo>
                    <a:pt x="151" y="93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61" y="98"/>
                  </a:lnTo>
                  <a:lnTo>
                    <a:pt x="167" y="100"/>
                  </a:lnTo>
                  <a:lnTo>
                    <a:pt x="169" y="88"/>
                  </a:lnTo>
                  <a:lnTo>
                    <a:pt x="166" y="100"/>
                  </a:lnTo>
                  <a:lnTo>
                    <a:pt x="169" y="101"/>
                  </a:lnTo>
                  <a:lnTo>
                    <a:pt x="173" y="90"/>
                  </a:lnTo>
                  <a:lnTo>
                    <a:pt x="166" y="98"/>
                  </a:lnTo>
                  <a:lnTo>
                    <a:pt x="169" y="102"/>
                  </a:lnTo>
                  <a:lnTo>
                    <a:pt x="172" y="103"/>
                  </a:lnTo>
                  <a:lnTo>
                    <a:pt x="176" y="105"/>
                  </a:lnTo>
                  <a:lnTo>
                    <a:pt x="179" y="93"/>
                  </a:lnTo>
                  <a:lnTo>
                    <a:pt x="174" y="103"/>
                  </a:lnTo>
                  <a:lnTo>
                    <a:pt x="179" y="106"/>
                  </a:lnTo>
                  <a:lnTo>
                    <a:pt x="186" y="106"/>
                  </a:lnTo>
                  <a:lnTo>
                    <a:pt x="186" y="95"/>
                  </a:lnTo>
                  <a:lnTo>
                    <a:pt x="182" y="106"/>
                  </a:lnTo>
                  <a:lnTo>
                    <a:pt x="186" y="107"/>
                  </a:lnTo>
                  <a:lnTo>
                    <a:pt x="189" y="96"/>
                  </a:lnTo>
                  <a:lnTo>
                    <a:pt x="184" y="106"/>
                  </a:lnTo>
                  <a:lnTo>
                    <a:pt x="187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6" y="98"/>
                  </a:lnTo>
                  <a:lnTo>
                    <a:pt x="192" y="110"/>
                  </a:lnTo>
                  <a:lnTo>
                    <a:pt x="198" y="112"/>
                  </a:lnTo>
                  <a:lnTo>
                    <a:pt x="202" y="101"/>
                  </a:lnTo>
                  <a:lnTo>
                    <a:pt x="197" y="111"/>
                  </a:lnTo>
                  <a:lnTo>
                    <a:pt x="199" y="112"/>
                  </a:lnTo>
                  <a:lnTo>
                    <a:pt x="201" y="113"/>
                  </a:lnTo>
                  <a:lnTo>
                    <a:pt x="204" y="114"/>
                  </a:lnTo>
                  <a:lnTo>
                    <a:pt x="208" y="103"/>
                  </a:lnTo>
                  <a:lnTo>
                    <a:pt x="203" y="113"/>
                  </a:lnTo>
                  <a:lnTo>
                    <a:pt x="206" y="114"/>
                  </a:lnTo>
                  <a:lnTo>
                    <a:pt x="207" y="116"/>
                  </a:lnTo>
                  <a:lnTo>
                    <a:pt x="210" y="117"/>
                  </a:lnTo>
                  <a:lnTo>
                    <a:pt x="218" y="117"/>
                  </a:lnTo>
                  <a:lnTo>
                    <a:pt x="218" y="106"/>
                  </a:lnTo>
                  <a:lnTo>
                    <a:pt x="213" y="116"/>
                  </a:lnTo>
                  <a:lnTo>
                    <a:pt x="215" y="117"/>
                  </a:lnTo>
                  <a:lnTo>
                    <a:pt x="217" y="118"/>
                  </a:lnTo>
                  <a:lnTo>
                    <a:pt x="220" y="119"/>
                  </a:lnTo>
                  <a:lnTo>
                    <a:pt x="224" y="108"/>
                  </a:lnTo>
                  <a:lnTo>
                    <a:pt x="219" y="118"/>
                  </a:lnTo>
                  <a:lnTo>
                    <a:pt x="222" y="119"/>
                  </a:lnTo>
                  <a:lnTo>
                    <a:pt x="223" y="121"/>
                  </a:lnTo>
                  <a:lnTo>
                    <a:pt x="227" y="122"/>
                  </a:lnTo>
                  <a:lnTo>
                    <a:pt x="230" y="111"/>
                  </a:lnTo>
                  <a:lnTo>
                    <a:pt x="225" y="121"/>
                  </a:lnTo>
                  <a:lnTo>
                    <a:pt x="230" y="123"/>
                  </a:lnTo>
                  <a:lnTo>
                    <a:pt x="237" y="123"/>
                  </a:lnTo>
                  <a:lnTo>
                    <a:pt x="237" y="112"/>
                  </a:lnTo>
                  <a:lnTo>
                    <a:pt x="233" y="123"/>
                  </a:lnTo>
                  <a:lnTo>
                    <a:pt x="237" y="124"/>
                  </a:lnTo>
                  <a:lnTo>
                    <a:pt x="240" y="113"/>
                  </a:lnTo>
                  <a:lnTo>
                    <a:pt x="235" y="123"/>
                  </a:lnTo>
                  <a:lnTo>
                    <a:pt x="238" y="124"/>
                  </a:lnTo>
                  <a:lnTo>
                    <a:pt x="239" y="126"/>
                  </a:lnTo>
                  <a:lnTo>
                    <a:pt x="243" y="127"/>
                  </a:lnTo>
                  <a:lnTo>
                    <a:pt x="249" y="127"/>
                  </a:lnTo>
                  <a:lnTo>
                    <a:pt x="249" y="116"/>
                  </a:lnTo>
                  <a:lnTo>
                    <a:pt x="245" y="127"/>
                  </a:lnTo>
                  <a:lnTo>
                    <a:pt x="253" y="129"/>
                  </a:lnTo>
                  <a:lnTo>
                    <a:pt x="257" y="118"/>
                  </a:lnTo>
                  <a:lnTo>
                    <a:pt x="252" y="128"/>
                  </a:lnTo>
                  <a:lnTo>
                    <a:pt x="254" y="129"/>
                  </a:lnTo>
                  <a:lnTo>
                    <a:pt x="255" y="131"/>
                  </a:lnTo>
                  <a:lnTo>
                    <a:pt x="259" y="132"/>
                  </a:lnTo>
                  <a:lnTo>
                    <a:pt x="263" y="121"/>
                  </a:lnTo>
                  <a:lnTo>
                    <a:pt x="258" y="131"/>
                  </a:lnTo>
                  <a:lnTo>
                    <a:pt x="263" y="133"/>
                  </a:lnTo>
                  <a:lnTo>
                    <a:pt x="269" y="133"/>
                  </a:lnTo>
                  <a:lnTo>
                    <a:pt x="269" y="122"/>
                  </a:lnTo>
                  <a:lnTo>
                    <a:pt x="264" y="132"/>
                  </a:lnTo>
                  <a:lnTo>
                    <a:pt x="267" y="133"/>
                  </a:lnTo>
                  <a:lnTo>
                    <a:pt x="268" y="134"/>
                  </a:lnTo>
                  <a:lnTo>
                    <a:pt x="272" y="136"/>
                  </a:lnTo>
                  <a:lnTo>
                    <a:pt x="278" y="136"/>
                  </a:lnTo>
                  <a:lnTo>
                    <a:pt x="278" y="124"/>
                  </a:lnTo>
                  <a:lnTo>
                    <a:pt x="274" y="136"/>
                  </a:lnTo>
                  <a:lnTo>
                    <a:pt x="281" y="138"/>
                  </a:lnTo>
                  <a:lnTo>
                    <a:pt x="285" y="127"/>
                  </a:lnTo>
                  <a:lnTo>
                    <a:pt x="280" y="137"/>
                  </a:lnTo>
                  <a:lnTo>
                    <a:pt x="285" y="139"/>
                  </a:lnTo>
                  <a:lnTo>
                    <a:pt x="291" y="139"/>
                  </a:lnTo>
                  <a:lnTo>
                    <a:pt x="291" y="128"/>
                  </a:lnTo>
                  <a:lnTo>
                    <a:pt x="286" y="138"/>
                  </a:lnTo>
                  <a:lnTo>
                    <a:pt x="291" y="141"/>
                  </a:lnTo>
                  <a:lnTo>
                    <a:pt x="298" y="141"/>
                  </a:lnTo>
                  <a:lnTo>
                    <a:pt x="298" y="129"/>
                  </a:lnTo>
                  <a:lnTo>
                    <a:pt x="293" y="139"/>
                  </a:lnTo>
                  <a:lnTo>
                    <a:pt x="295" y="141"/>
                  </a:lnTo>
                  <a:lnTo>
                    <a:pt x="296" y="142"/>
                  </a:lnTo>
                  <a:lnTo>
                    <a:pt x="300" y="143"/>
                  </a:lnTo>
                  <a:lnTo>
                    <a:pt x="304" y="132"/>
                  </a:lnTo>
                  <a:lnTo>
                    <a:pt x="299" y="142"/>
                  </a:lnTo>
                  <a:lnTo>
                    <a:pt x="304" y="144"/>
                  </a:lnTo>
                  <a:lnTo>
                    <a:pt x="310" y="144"/>
                  </a:lnTo>
                  <a:lnTo>
                    <a:pt x="310" y="133"/>
                  </a:lnTo>
                  <a:lnTo>
                    <a:pt x="305" y="143"/>
                  </a:lnTo>
                  <a:lnTo>
                    <a:pt x="308" y="144"/>
                  </a:lnTo>
                  <a:lnTo>
                    <a:pt x="309" y="146"/>
                  </a:lnTo>
                  <a:lnTo>
                    <a:pt x="313" y="147"/>
                  </a:lnTo>
                  <a:lnTo>
                    <a:pt x="319" y="147"/>
                  </a:lnTo>
                  <a:lnTo>
                    <a:pt x="319" y="136"/>
                  </a:lnTo>
                  <a:lnTo>
                    <a:pt x="315" y="147"/>
                  </a:lnTo>
                  <a:lnTo>
                    <a:pt x="319" y="148"/>
                  </a:lnTo>
                  <a:lnTo>
                    <a:pt x="326" y="148"/>
                  </a:lnTo>
                  <a:lnTo>
                    <a:pt x="326" y="137"/>
                  </a:lnTo>
                  <a:lnTo>
                    <a:pt x="321" y="147"/>
                  </a:lnTo>
                  <a:lnTo>
                    <a:pt x="324" y="148"/>
                  </a:lnTo>
                  <a:lnTo>
                    <a:pt x="325" y="149"/>
                  </a:lnTo>
                  <a:lnTo>
                    <a:pt x="329" y="151"/>
                  </a:lnTo>
                  <a:lnTo>
                    <a:pt x="335" y="151"/>
                  </a:lnTo>
                  <a:lnTo>
                    <a:pt x="335" y="139"/>
                  </a:lnTo>
                  <a:lnTo>
                    <a:pt x="331" y="151"/>
                  </a:lnTo>
                  <a:lnTo>
                    <a:pt x="335" y="152"/>
                  </a:lnTo>
                  <a:lnTo>
                    <a:pt x="342" y="131"/>
                  </a:lnTo>
                  <a:lnTo>
                    <a:pt x="339" y="129"/>
                  </a:lnTo>
                  <a:lnTo>
                    <a:pt x="338" y="128"/>
                  </a:lnTo>
                  <a:lnTo>
                    <a:pt x="333" y="128"/>
                  </a:lnTo>
                  <a:lnTo>
                    <a:pt x="333" y="139"/>
                  </a:lnTo>
                  <a:lnTo>
                    <a:pt x="336" y="129"/>
                  </a:lnTo>
                  <a:lnTo>
                    <a:pt x="333" y="128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29" y="126"/>
                  </a:lnTo>
                  <a:lnTo>
                    <a:pt x="323" y="126"/>
                  </a:lnTo>
                  <a:lnTo>
                    <a:pt x="323" y="137"/>
                  </a:lnTo>
                  <a:lnTo>
                    <a:pt x="326" y="127"/>
                  </a:lnTo>
                  <a:lnTo>
                    <a:pt x="323" y="126"/>
                  </a:lnTo>
                  <a:lnTo>
                    <a:pt x="321" y="124"/>
                  </a:lnTo>
                  <a:lnTo>
                    <a:pt x="316" y="124"/>
                  </a:lnTo>
                  <a:lnTo>
                    <a:pt x="316" y="136"/>
                  </a:lnTo>
                  <a:lnTo>
                    <a:pt x="320" y="126"/>
                  </a:lnTo>
                  <a:lnTo>
                    <a:pt x="316" y="124"/>
                  </a:lnTo>
                  <a:lnTo>
                    <a:pt x="313" y="134"/>
                  </a:lnTo>
                  <a:lnTo>
                    <a:pt x="318" y="124"/>
                  </a:lnTo>
                  <a:lnTo>
                    <a:pt x="313" y="122"/>
                  </a:lnTo>
                  <a:lnTo>
                    <a:pt x="306" y="122"/>
                  </a:lnTo>
                  <a:lnTo>
                    <a:pt x="306" y="133"/>
                  </a:lnTo>
                  <a:lnTo>
                    <a:pt x="311" y="123"/>
                  </a:lnTo>
                  <a:lnTo>
                    <a:pt x="309" y="122"/>
                  </a:lnTo>
                  <a:lnTo>
                    <a:pt x="308" y="122"/>
                  </a:lnTo>
                  <a:lnTo>
                    <a:pt x="304" y="121"/>
                  </a:lnTo>
                  <a:lnTo>
                    <a:pt x="300" y="131"/>
                  </a:lnTo>
                  <a:lnTo>
                    <a:pt x="305" y="121"/>
                  </a:lnTo>
                  <a:lnTo>
                    <a:pt x="300" y="118"/>
                  </a:lnTo>
                  <a:lnTo>
                    <a:pt x="294" y="118"/>
                  </a:lnTo>
                  <a:lnTo>
                    <a:pt x="294" y="129"/>
                  </a:lnTo>
                  <a:lnTo>
                    <a:pt x="299" y="119"/>
                  </a:lnTo>
                  <a:lnTo>
                    <a:pt x="294" y="117"/>
                  </a:lnTo>
                  <a:lnTo>
                    <a:pt x="288" y="117"/>
                  </a:lnTo>
                  <a:lnTo>
                    <a:pt x="288" y="128"/>
                  </a:lnTo>
                  <a:lnTo>
                    <a:pt x="293" y="118"/>
                  </a:lnTo>
                  <a:lnTo>
                    <a:pt x="290" y="117"/>
                  </a:lnTo>
                  <a:lnTo>
                    <a:pt x="289" y="117"/>
                  </a:lnTo>
                  <a:lnTo>
                    <a:pt x="281" y="114"/>
                  </a:lnTo>
                  <a:lnTo>
                    <a:pt x="280" y="113"/>
                  </a:lnTo>
                  <a:lnTo>
                    <a:pt x="275" y="113"/>
                  </a:lnTo>
                  <a:lnTo>
                    <a:pt x="275" y="124"/>
                  </a:lnTo>
                  <a:lnTo>
                    <a:pt x="279" y="114"/>
                  </a:lnTo>
                  <a:lnTo>
                    <a:pt x="275" y="113"/>
                  </a:lnTo>
                  <a:lnTo>
                    <a:pt x="272" y="123"/>
                  </a:lnTo>
                  <a:lnTo>
                    <a:pt x="276" y="113"/>
                  </a:lnTo>
                  <a:lnTo>
                    <a:pt x="272" y="111"/>
                  </a:lnTo>
                  <a:lnTo>
                    <a:pt x="265" y="111"/>
                  </a:lnTo>
                  <a:lnTo>
                    <a:pt x="265" y="122"/>
                  </a:lnTo>
                  <a:lnTo>
                    <a:pt x="270" y="112"/>
                  </a:lnTo>
                  <a:lnTo>
                    <a:pt x="268" y="111"/>
                  </a:lnTo>
                  <a:lnTo>
                    <a:pt x="267" y="111"/>
                  </a:lnTo>
                  <a:lnTo>
                    <a:pt x="263" y="110"/>
                  </a:lnTo>
                  <a:lnTo>
                    <a:pt x="259" y="119"/>
                  </a:lnTo>
                  <a:lnTo>
                    <a:pt x="264" y="110"/>
                  </a:lnTo>
                  <a:lnTo>
                    <a:pt x="262" y="108"/>
                  </a:lnTo>
                  <a:lnTo>
                    <a:pt x="260" y="108"/>
                  </a:lnTo>
                  <a:lnTo>
                    <a:pt x="253" y="106"/>
                  </a:lnTo>
                  <a:lnTo>
                    <a:pt x="252" y="105"/>
                  </a:lnTo>
                  <a:lnTo>
                    <a:pt x="247" y="105"/>
                  </a:lnTo>
                  <a:lnTo>
                    <a:pt x="247" y="116"/>
                  </a:lnTo>
                  <a:lnTo>
                    <a:pt x="250" y="106"/>
                  </a:lnTo>
                  <a:lnTo>
                    <a:pt x="247" y="105"/>
                  </a:lnTo>
                  <a:lnTo>
                    <a:pt x="243" y="114"/>
                  </a:lnTo>
                  <a:lnTo>
                    <a:pt x="248" y="105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0" y="102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33" y="112"/>
                  </a:lnTo>
                  <a:lnTo>
                    <a:pt x="238" y="102"/>
                  </a:lnTo>
                  <a:lnTo>
                    <a:pt x="235" y="101"/>
                  </a:lnTo>
                  <a:lnTo>
                    <a:pt x="234" y="101"/>
                  </a:lnTo>
                  <a:lnTo>
                    <a:pt x="230" y="100"/>
                  </a:lnTo>
                  <a:lnTo>
                    <a:pt x="227" y="110"/>
                  </a:lnTo>
                  <a:lnTo>
                    <a:pt x="232" y="100"/>
                  </a:lnTo>
                  <a:lnTo>
                    <a:pt x="229" y="98"/>
                  </a:lnTo>
                  <a:lnTo>
                    <a:pt x="228" y="98"/>
                  </a:lnTo>
                  <a:lnTo>
                    <a:pt x="224" y="97"/>
                  </a:lnTo>
                  <a:lnTo>
                    <a:pt x="220" y="107"/>
                  </a:lnTo>
                  <a:lnTo>
                    <a:pt x="225" y="97"/>
                  </a:lnTo>
                  <a:lnTo>
                    <a:pt x="220" y="95"/>
                  </a:lnTo>
                  <a:lnTo>
                    <a:pt x="214" y="95"/>
                  </a:lnTo>
                  <a:lnTo>
                    <a:pt x="214" y="106"/>
                  </a:lnTo>
                  <a:lnTo>
                    <a:pt x="218" y="96"/>
                  </a:lnTo>
                  <a:lnTo>
                    <a:pt x="214" y="95"/>
                  </a:lnTo>
                  <a:lnTo>
                    <a:pt x="210" y="105"/>
                  </a:lnTo>
                  <a:lnTo>
                    <a:pt x="215" y="95"/>
                  </a:lnTo>
                  <a:lnTo>
                    <a:pt x="213" y="93"/>
                  </a:lnTo>
                  <a:lnTo>
                    <a:pt x="212" y="93"/>
                  </a:lnTo>
                  <a:lnTo>
                    <a:pt x="208" y="92"/>
                  </a:lnTo>
                  <a:lnTo>
                    <a:pt x="204" y="102"/>
                  </a:lnTo>
                  <a:lnTo>
                    <a:pt x="209" y="92"/>
                  </a:lnTo>
                  <a:lnTo>
                    <a:pt x="207" y="91"/>
                  </a:lnTo>
                  <a:lnTo>
                    <a:pt x="203" y="90"/>
                  </a:lnTo>
                  <a:lnTo>
                    <a:pt x="207" y="91"/>
                  </a:lnTo>
                  <a:lnTo>
                    <a:pt x="201" y="88"/>
                  </a:lnTo>
                  <a:lnTo>
                    <a:pt x="203" y="90"/>
                  </a:lnTo>
                  <a:lnTo>
                    <a:pt x="196" y="87"/>
                  </a:lnTo>
                  <a:lnTo>
                    <a:pt x="192" y="97"/>
                  </a:lnTo>
                  <a:lnTo>
                    <a:pt x="197" y="87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89" y="85"/>
                  </a:lnTo>
                  <a:lnTo>
                    <a:pt x="188" y="83"/>
                  </a:lnTo>
                  <a:lnTo>
                    <a:pt x="182" y="83"/>
                  </a:lnTo>
                  <a:lnTo>
                    <a:pt x="182" y="95"/>
                  </a:lnTo>
                  <a:lnTo>
                    <a:pt x="187" y="85"/>
                  </a:lnTo>
                  <a:lnTo>
                    <a:pt x="184" y="83"/>
                  </a:lnTo>
                  <a:lnTo>
                    <a:pt x="183" y="83"/>
                  </a:lnTo>
                  <a:lnTo>
                    <a:pt x="179" y="82"/>
                  </a:lnTo>
                  <a:lnTo>
                    <a:pt x="176" y="92"/>
                  </a:lnTo>
                  <a:lnTo>
                    <a:pt x="184" y="85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3" y="78"/>
                  </a:lnTo>
                  <a:lnTo>
                    <a:pt x="176" y="78"/>
                  </a:lnTo>
                  <a:lnTo>
                    <a:pt x="172" y="78"/>
                  </a:lnTo>
                  <a:lnTo>
                    <a:pt x="166" y="77"/>
                  </a:lnTo>
                  <a:lnTo>
                    <a:pt x="163" y="87"/>
                  </a:lnTo>
                  <a:lnTo>
                    <a:pt x="168" y="77"/>
                  </a:lnTo>
                  <a:lnTo>
                    <a:pt x="166" y="76"/>
                  </a:lnTo>
                  <a:lnTo>
                    <a:pt x="161" y="86"/>
                  </a:lnTo>
                  <a:lnTo>
                    <a:pt x="167" y="77"/>
                  </a:lnTo>
                  <a:lnTo>
                    <a:pt x="163" y="75"/>
                  </a:lnTo>
                  <a:lnTo>
                    <a:pt x="162" y="73"/>
                  </a:lnTo>
                  <a:lnTo>
                    <a:pt x="159" y="72"/>
                  </a:lnTo>
                  <a:lnTo>
                    <a:pt x="158" y="72"/>
                  </a:lnTo>
                  <a:lnTo>
                    <a:pt x="154" y="71"/>
                  </a:lnTo>
                  <a:lnTo>
                    <a:pt x="153" y="70"/>
                  </a:lnTo>
                  <a:lnTo>
                    <a:pt x="148" y="70"/>
                  </a:lnTo>
                  <a:lnTo>
                    <a:pt x="148" y="81"/>
                  </a:lnTo>
                  <a:lnTo>
                    <a:pt x="154" y="72"/>
                  </a:lnTo>
                  <a:lnTo>
                    <a:pt x="151" y="70"/>
                  </a:lnTo>
                  <a:lnTo>
                    <a:pt x="149" y="68"/>
                  </a:lnTo>
                  <a:lnTo>
                    <a:pt x="148" y="68"/>
                  </a:lnTo>
                  <a:lnTo>
                    <a:pt x="145" y="67"/>
                  </a:lnTo>
                  <a:lnTo>
                    <a:pt x="141" y="77"/>
                  </a:lnTo>
                  <a:lnTo>
                    <a:pt x="146" y="67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38" y="65"/>
                  </a:lnTo>
                  <a:lnTo>
                    <a:pt x="135" y="75"/>
                  </a:lnTo>
                  <a:lnTo>
                    <a:pt x="140" y="65"/>
                  </a:lnTo>
                  <a:lnTo>
                    <a:pt x="137" y="63"/>
                  </a:lnTo>
                  <a:lnTo>
                    <a:pt x="136" y="63"/>
                  </a:lnTo>
                  <a:lnTo>
                    <a:pt x="128" y="61"/>
                  </a:lnTo>
                  <a:lnTo>
                    <a:pt x="125" y="71"/>
                  </a:lnTo>
                  <a:lnTo>
                    <a:pt x="133" y="63"/>
                  </a:lnTo>
                  <a:lnTo>
                    <a:pt x="128" y="58"/>
                  </a:lnTo>
                  <a:lnTo>
                    <a:pt x="126" y="58"/>
                  </a:lnTo>
                  <a:lnTo>
                    <a:pt x="122" y="57"/>
                  </a:lnTo>
                  <a:lnTo>
                    <a:pt x="118" y="67"/>
                  </a:lnTo>
                  <a:lnTo>
                    <a:pt x="123" y="57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2" y="53"/>
                  </a:lnTo>
                  <a:lnTo>
                    <a:pt x="108" y="63"/>
                  </a:lnTo>
                  <a:lnTo>
                    <a:pt x="113" y="53"/>
                  </a:lnTo>
                  <a:lnTo>
                    <a:pt x="111" y="52"/>
                  </a:lnTo>
                  <a:lnTo>
                    <a:pt x="106" y="62"/>
                  </a:lnTo>
                  <a:lnTo>
                    <a:pt x="112" y="53"/>
                  </a:lnTo>
                  <a:lnTo>
                    <a:pt x="108" y="51"/>
                  </a:lnTo>
                  <a:lnTo>
                    <a:pt x="107" y="50"/>
                  </a:lnTo>
                  <a:lnTo>
                    <a:pt x="105" y="49"/>
                  </a:lnTo>
                  <a:lnTo>
                    <a:pt x="103" y="49"/>
                  </a:lnTo>
                  <a:lnTo>
                    <a:pt x="100" y="47"/>
                  </a:lnTo>
                  <a:lnTo>
                    <a:pt x="96" y="57"/>
                  </a:lnTo>
                  <a:lnTo>
                    <a:pt x="101" y="47"/>
                  </a:lnTo>
                  <a:lnTo>
                    <a:pt x="98" y="46"/>
                  </a:lnTo>
                  <a:lnTo>
                    <a:pt x="93" y="56"/>
                  </a:lnTo>
                  <a:lnTo>
                    <a:pt x="100" y="47"/>
                  </a:lnTo>
                  <a:lnTo>
                    <a:pt x="96" y="45"/>
                  </a:lnTo>
                  <a:lnTo>
                    <a:pt x="93" y="42"/>
                  </a:lnTo>
                  <a:lnTo>
                    <a:pt x="86" y="42"/>
                  </a:lnTo>
                  <a:lnTo>
                    <a:pt x="86" y="53"/>
                  </a:lnTo>
                  <a:lnTo>
                    <a:pt x="95" y="46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0"/>
                  </a:lnTo>
                  <a:lnTo>
                    <a:pt x="80" y="50"/>
                  </a:lnTo>
                  <a:lnTo>
                    <a:pt x="88" y="42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71" y="45"/>
                  </a:lnTo>
                  <a:lnTo>
                    <a:pt x="77" y="36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5" y="30"/>
                  </a:lnTo>
                  <a:lnTo>
                    <a:pt x="61" y="40"/>
                  </a:lnTo>
                  <a:lnTo>
                    <a:pt x="70" y="32"/>
                  </a:lnTo>
                  <a:lnTo>
                    <a:pt x="65" y="27"/>
                  </a:lnTo>
                  <a:lnTo>
                    <a:pt x="62" y="27"/>
                  </a:lnTo>
                  <a:lnTo>
                    <a:pt x="59" y="26"/>
                  </a:lnTo>
                  <a:lnTo>
                    <a:pt x="55" y="36"/>
                  </a:lnTo>
                  <a:lnTo>
                    <a:pt x="64" y="29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49" y="21"/>
                  </a:lnTo>
                  <a:lnTo>
                    <a:pt x="45" y="31"/>
                  </a:lnTo>
                  <a:lnTo>
                    <a:pt x="51" y="22"/>
                  </a:lnTo>
                  <a:lnTo>
                    <a:pt x="45" y="19"/>
                  </a:lnTo>
                  <a:lnTo>
                    <a:pt x="41" y="16"/>
                  </a:lnTo>
                  <a:lnTo>
                    <a:pt x="44" y="17"/>
                  </a:lnTo>
                  <a:lnTo>
                    <a:pt x="41" y="16"/>
                  </a:lnTo>
                  <a:lnTo>
                    <a:pt x="36" y="26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2" y="24"/>
                  </a:lnTo>
                  <a:lnTo>
                    <a:pt x="41" y="16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26" y="20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0" y="16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4" y="12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2740"/>
            <p:cNvSpPr>
              <a:spLocks/>
            </p:cNvSpPr>
            <p:nvPr/>
          </p:nvSpPr>
          <p:spPr bwMode="auto">
            <a:xfrm>
              <a:off x="2489" y="3235"/>
              <a:ext cx="340" cy="72"/>
            </a:xfrm>
            <a:custGeom>
              <a:avLst/>
              <a:gdLst>
                <a:gd name="T0" fmla="*/ 6 w 340"/>
                <a:gd name="T1" fmla="*/ 22 h 72"/>
                <a:gd name="T2" fmla="*/ 24 w 340"/>
                <a:gd name="T3" fmla="*/ 13 h 72"/>
                <a:gd name="T4" fmla="*/ 32 w 340"/>
                <a:gd name="T5" fmla="*/ 16 h 72"/>
                <a:gd name="T6" fmla="*/ 46 w 340"/>
                <a:gd name="T7" fmla="*/ 30 h 72"/>
                <a:gd name="T8" fmla="*/ 47 w 340"/>
                <a:gd name="T9" fmla="*/ 30 h 72"/>
                <a:gd name="T10" fmla="*/ 67 w 340"/>
                <a:gd name="T11" fmla="*/ 35 h 72"/>
                <a:gd name="T12" fmla="*/ 72 w 340"/>
                <a:gd name="T13" fmla="*/ 35 h 72"/>
                <a:gd name="T14" fmla="*/ 82 w 340"/>
                <a:gd name="T15" fmla="*/ 37 h 72"/>
                <a:gd name="T16" fmla="*/ 100 w 340"/>
                <a:gd name="T17" fmla="*/ 41 h 72"/>
                <a:gd name="T18" fmla="*/ 101 w 340"/>
                <a:gd name="T19" fmla="*/ 41 h 72"/>
                <a:gd name="T20" fmla="*/ 122 w 340"/>
                <a:gd name="T21" fmla="*/ 45 h 72"/>
                <a:gd name="T22" fmla="*/ 127 w 340"/>
                <a:gd name="T23" fmla="*/ 45 h 72"/>
                <a:gd name="T24" fmla="*/ 139 w 340"/>
                <a:gd name="T25" fmla="*/ 48 h 72"/>
                <a:gd name="T26" fmla="*/ 149 w 340"/>
                <a:gd name="T27" fmla="*/ 48 h 72"/>
                <a:gd name="T28" fmla="*/ 169 w 340"/>
                <a:gd name="T29" fmla="*/ 52 h 72"/>
                <a:gd name="T30" fmla="*/ 172 w 340"/>
                <a:gd name="T31" fmla="*/ 52 h 72"/>
                <a:gd name="T32" fmla="*/ 192 w 340"/>
                <a:gd name="T33" fmla="*/ 56 h 72"/>
                <a:gd name="T34" fmla="*/ 200 w 340"/>
                <a:gd name="T35" fmla="*/ 57 h 72"/>
                <a:gd name="T36" fmla="*/ 220 w 340"/>
                <a:gd name="T37" fmla="*/ 59 h 72"/>
                <a:gd name="T38" fmla="*/ 227 w 340"/>
                <a:gd name="T39" fmla="*/ 61 h 72"/>
                <a:gd name="T40" fmla="*/ 249 w 340"/>
                <a:gd name="T41" fmla="*/ 63 h 72"/>
                <a:gd name="T42" fmla="*/ 263 w 340"/>
                <a:gd name="T43" fmla="*/ 64 h 72"/>
                <a:gd name="T44" fmla="*/ 268 w 340"/>
                <a:gd name="T45" fmla="*/ 64 h 72"/>
                <a:gd name="T46" fmla="*/ 294 w 340"/>
                <a:gd name="T47" fmla="*/ 68 h 72"/>
                <a:gd name="T48" fmla="*/ 299 w 340"/>
                <a:gd name="T49" fmla="*/ 68 h 72"/>
                <a:gd name="T50" fmla="*/ 332 w 340"/>
                <a:gd name="T51" fmla="*/ 72 h 72"/>
                <a:gd name="T52" fmla="*/ 323 w 340"/>
                <a:gd name="T53" fmla="*/ 49 h 72"/>
                <a:gd name="T54" fmla="*/ 311 w 340"/>
                <a:gd name="T55" fmla="*/ 49 h 72"/>
                <a:gd name="T56" fmla="*/ 296 w 340"/>
                <a:gd name="T57" fmla="*/ 46 h 72"/>
                <a:gd name="T58" fmla="*/ 275 w 340"/>
                <a:gd name="T59" fmla="*/ 56 h 72"/>
                <a:gd name="T60" fmla="*/ 265 w 340"/>
                <a:gd name="T61" fmla="*/ 42 h 72"/>
                <a:gd name="T62" fmla="*/ 249 w 340"/>
                <a:gd name="T63" fmla="*/ 41 h 72"/>
                <a:gd name="T64" fmla="*/ 234 w 340"/>
                <a:gd name="T65" fmla="*/ 51 h 72"/>
                <a:gd name="T66" fmla="*/ 228 w 340"/>
                <a:gd name="T67" fmla="*/ 40 h 72"/>
                <a:gd name="T68" fmla="*/ 218 w 340"/>
                <a:gd name="T69" fmla="*/ 37 h 72"/>
                <a:gd name="T70" fmla="*/ 207 w 340"/>
                <a:gd name="T71" fmla="*/ 35 h 72"/>
                <a:gd name="T72" fmla="*/ 189 w 340"/>
                <a:gd name="T73" fmla="*/ 33 h 72"/>
                <a:gd name="T74" fmla="*/ 179 w 340"/>
                <a:gd name="T75" fmla="*/ 43 h 72"/>
                <a:gd name="T76" fmla="*/ 173 w 340"/>
                <a:gd name="T77" fmla="*/ 31 h 72"/>
                <a:gd name="T78" fmla="*/ 166 w 340"/>
                <a:gd name="T79" fmla="*/ 28 h 72"/>
                <a:gd name="T80" fmla="*/ 148 w 340"/>
                <a:gd name="T81" fmla="*/ 38 h 72"/>
                <a:gd name="T82" fmla="*/ 134 w 340"/>
                <a:gd name="T83" fmla="*/ 25 h 72"/>
                <a:gd name="T84" fmla="*/ 130 w 340"/>
                <a:gd name="T85" fmla="*/ 25 h 72"/>
                <a:gd name="T86" fmla="*/ 108 w 340"/>
                <a:gd name="T87" fmla="*/ 21 h 72"/>
                <a:gd name="T88" fmla="*/ 107 w 340"/>
                <a:gd name="T89" fmla="*/ 21 h 72"/>
                <a:gd name="T90" fmla="*/ 90 w 340"/>
                <a:gd name="T91" fmla="*/ 17 h 72"/>
                <a:gd name="T92" fmla="*/ 87 w 340"/>
                <a:gd name="T93" fmla="*/ 17 h 72"/>
                <a:gd name="T94" fmla="*/ 71 w 340"/>
                <a:gd name="T95" fmla="*/ 25 h 72"/>
                <a:gd name="T96" fmla="*/ 68 w 340"/>
                <a:gd name="T97" fmla="*/ 13 h 72"/>
                <a:gd name="T98" fmla="*/ 60 w 340"/>
                <a:gd name="T99" fmla="*/ 11 h 72"/>
                <a:gd name="T100" fmla="*/ 39 w 340"/>
                <a:gd name="T101" fmla="*/ 7 h 72"/>
                <a:gd name="T102" fmla="*/ 35 w 340"/>
                <a:gd name="T103" fmla="*/ 5 h 72"/>
                <a:gd name="T104" fmla="*/ 31 w 340"/>
                <a:gd name="T105" fmla="*/ 5 h 72"/>
                <a:gd name="T106" fmla="*/ 14 w 340"/>
                <a:gd name="T107" fmla="*/ 1 h 72"/>
                <a:gd name="T108" fmla="*/ 7 w 340"/>
                <a:gd name="T10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" h="72">
                  <a:moveTo>
                    <a:pt x="7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10" y="22"/>
                  </a:lnTo>
                  <a:lnTo>
                    <a:pt x="10" y="11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6" y="23"/>
                  </a:lnTo>
                  <a:lnTo>
                    <a:pt x="16" y="12"/>
                  </a:lnTo>
                  <a:lnTo>
                    <a:pt x="15" y="23"/>
                  </a:lnTo>
                  <a:lnTo>
                    <a:pt x="22" y="25"/>
                  </a:lnTo>
                  <a:lnTo>
                    <a:pt x="24" y="1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32" y="27"/>
                  </a:lnTo>
                  <a:lnTo>
                    <a:pt x="32" y="16"/>
                  </a:lnTo>
                  <a:lnTo>
                    <a:pt x="29" y="27"/>
                  </a:lnTo>
                  <a:lnTo>
                    <a:pt x="32" y="28"/>
                  </a:lnTo>
                  <a:lnTo>
                    <a:pt x="36" y="17"/>
                  </a:lnTo>
                  <a:lnTo>
                    <a:pt x="31" y="27"/>
                  </a:lnTo>
                  <a:lnTo>
                    <a:pt x="36" y="30"/>
                  </a:lnTo>
                  <a:lnTo>
                    <a:pt x="46" y="30"/>
                  </a:lnTo>
                  <a:lnTo>
                    <a:pt x="46" y="18"/>
                  </a:lnTo>
                  <a:lnTo>
                    <a:pt x="41" y="28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2" y="20"/>
                  </a:lnTo>
                  <a:lnTo>
                    <a:pt x="47" y="30"/>
                  </a:lnTo>
                  <a:lnTo>
                    <a:pt x="52" y="32"/>
                  </a:lnTo>
                  <a:lnTo>
                    <a:pt x="59" y="33"/>
                  </a:lnTo>
                  <a:lnTo>
                    <a:pt x="61" y="22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67" y="35"/>
                  </a:lnTo>
                  <a:lnTo>
                    <a:pt x="67" y="23"/>
                  </a:lnTo>
                  <a:lnTo>
                    <a:pt x="64" y="35"/>
                  </a:lnTo>
                  <a:lnTo>
                    <a:pt x="67" y="36"/>
                  </a:lnTo>
                  <a:lnTo>
                    <a:pt x="77" y="36"/>
                  </a:lnTo>
                  <a:lnTo>
                    <a:pt x="77" y="25"/>
                  </a:lnTo>
                  <a:lnTo>
                    <a:pt x="72" y="35"/>
                  </a:lnTo>
                  <a:lnTo>
                    <a:pt x="75" y="36"/>
                  </a:lnTo>
                  <a:lnTo>
                    <a:pt x="76" y="37"/>
                  </a:lnTo>
                  <a:lnTo>
                    <a:pt x="80" y="38"/>
                  </a:lnTo>
                  <a:lnTo>
                    <a:pt x="87" y="38"/>
                  </a:lnTo>
                  <a:lnTo>
                    <a:pt x="87" y="27"/>
                  </a:lnTo>
                  <a:lnTo>
                    <a:pt x="82" y="37"/>
                  </a:lnTo>
                  <a:lnTo>
                    <a:pt x="87" y="40"/>
                  </a:lnTo>
                  <a:lnTo>
                    <a:pt x="93" y="40"/>
                  </a:lnTo>
                  <a:lnTo>
                    <a:pt x="93" y="28"/>
                  </a:lnTo>
                  <a:lnTo>
                    <a:pt x="88" y="38"/>
                  </a:lnTo>
                  <a:lnTo>
                    <a:pt x="93" y="41"/>
                  </a:lnTo>
                  <a:lnTo>
                    <a:pt x="100" y="41"/>
                  </a:lnTo>
                  <a:lnTo>
                    <a:pt x="100" y="30"/>
                  </a:lnTo>
                  <a:lnTo>
                    <a:pt x="95" y="40"/>
                  </a:lnTo>
                  <a:lnTo>
                    <a:pt x="100" y="42"/>
                  </a:lnTo>
                  <a:lnTo>
                    <a:pt x="106" y="42"/>
                  </a:lnTo>
                  <a:lnTo>
                    <a:pt x="106" y="31"/>
                  </a:lnTo>
                  <a:lnTo>
                    <a:pt x="101" y="41"/>
                  </a:lnTo>
                  <a:lnTo>
                    <a:pt x="106" y="43"/>
                  </a:lnTo>
                  <a:lnTo>
                    <a:pt x="116" y="43"/>
                  </a:lnTo>
                  <a:lnTo>
                    <a:pt x="116" y="32"/>
                  </a:lnTo>
                  <a:lnTo>
                    <a:pt x="111" y="42"/>
                  </a:lnTo>
                  <a:lnTo>
                    <a:pt x="116" y="45"/>
                  </a:lnTo>
                  <a:lnTo>
                    <a:pt x="122" y="45"/>
                  </a:lnTo>
                  <a:lnTo>
                    <a:pt x="122" y="33"/>
                  </a:lnTo>
                  <a:lnTo>
                    <a:pt x="117" y="43"/>
                  </a:lnTo>
                  <a:lnTo>
                    <a:pt x="122" y="46"/>
                  </a:lnTo>
                  <a:lnTo>
                    <a:pt x="132" y="46"/>
                  </a:lnTo>
                  <a:lnTo>
                    <a:pt x="132" y="35"/>
                  </a:lnTo>
                  <a:lnTo>
                    <a:pt x="127" y="45"/>
                  </a:lnTo>
                  <a:lnTo>
                    <a:pt x="132" y="47"/>
                  </a:lnTo>
                  <a:lnTo>
                    <a:pt x="138" y="47"/>
                  </a:lnTo>
                  <a:lnTo>
                    <a:pt x="138" y="36"/>
                  </a:lnTo>
                  <a:lnTo>
                    <a:pt x="133" y="46"/>
                  </a:lnTo>
                  <a:lnTo>
                    <a:pt x="136" y="47"/>
                  </a:lnTo>
                  <a:lnTo>
                    <a:pt x="139" y="48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48" y="49"/>
                  </a:lnTo>
                  <a:lnTo>
                    <a:pt x="154" y="49"/>
                  </a:lnTo>
                  <a:lnTo>
                    <a:pt x="154" y="38"/>
                  </a:lnTo>
                  <a:lnTo>
                    <a:pt x="149" y="48"/>
                  </a:lnTo>
                  <a:lnTo>
                    <a:pt x="154" y="51"/>
                  </a:lnTo>
                  <a:lnTo>
                    <a:pt x="163" y="51"/>
                  </a:lnTo>
                  <a:lnTo>
                    <a:pt x="163" y="40"/>
                  </a:lnTo>
                  <a:lnTo>
                    <a:pt x="159" y="51"/>
                  </a:lnTo>
                  <a:lnTo>
                    <a:pt x="163" y="52"/>
                  </a:lnTo>
                  <a:lnTo>
                    <a:pt x="169" y="52"/>
                  </a:lnTo>
                  <a:lnTo>
                    <a:pt x="169" y="41"/>
                  </a:lnTo>
                  <a:lnTo>
                    <a:pt x="166" y="52"/>
                  </a:lnTo>
                  <a:lnTo>
                    <a:pt x="169" y="53"/>
                  </a:lnTo>
                  <a:lnTo>
                    <a:pt x="177" y="53"/>
                  </a:lnTo>
                  <a:lnTo>
                    <a:pt x="177" y="42"/>
                  </a:lnTo>
                  <a:lnTo>
                    <a:pt x="172" y="52"/>
                  </a:lnTo>
                  <a:lnTo>
                    <a:pt x="177" y="54"/>
                  </a:lnTo>
                  <a:lnTo>
                    <a:pt x="186" y="54"/>
                  </a:lnTo>
                  <a:lnTo>
                    <a:pt x="186" y="43"/>
                  </a:lnTo>
                  <a:lnTo>
                    <a:pt x="182" y="54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2" y="45"/>
                  </a:lnTo>
                  <a:lnTo>
                    <a:pt x="188" y="56"/>
                  </a:lnTo>
                  <a:lnTo>
                    <a:pt x="192" y="57"/>
                  </a:lnTo>
                  <a:lnTo>
                    <a:pt x="204" y="57"/>
                  </a:lnTo>
                  <a:lnTo>
                    <a:pt x="204" y="46"/>
                  </a:lnTo>
                  <a:lnTo>
                    <a:pt x="200" y="57"/>
                  </a:lnTo>
                  <a:lnTo>
                    <a:pt x="204" y="58"/>
                  </a:lnTo>
                  <a:lnTo>
                    <a:pt x="214" y="58"/>
                  </a:lnTo>
                  <a:lnTo>
                    <a:pt x="214" y="47"/>
                  </a:lnTo>
                  <a:lnTo>
                    <a:pt x="210" y="58"/>
                  </a:lnTo>
                  <a:lnTo>
                    <a:pt x="214" y="59"/>
                  </a:lnTo>
                  <a:lnTo>
                    <a:pt x="220" y="59"/>
                  </a:lnTo>
                  <a:lnTo>
                    <a:pt x="220" y="48"/>
                  </a:lnTo>
                  <a:lnTo>
                    <a:pt x="217" y="59"/>
                  </a:lnTo>
                  <a:lnTo>
                    <a:pt x="220" y="61"/>
                  </a:lnTo>
                  <a:lnTo>
                    <a:pt x="230" y="61"/>
                  </a:lnTo>
                  <a:lnTo>
                    <a:pt x="230" y="49"/>
                  </a:lnTo>
                  <a:lnTo>
                    <a:pt x="227" y="61"/>
                  </a:lnTo>
                  <a:lnTo>
                    <a:pt x="230" y="62"/>
                  </a:lnTo>
                  <a:lnTo>
                    <a:pt x="240" y="62"/>
                  </a:lnTo>
                  <a:lnTo>
                    <a:pt x="240" y="51"/>
                  </a:lnTo>
                  <a:lnTo>
                    <a:pt x="235" y="61"/>
                  </a:lnTo>
                  <a:lnTo>
                    <a:pt x="240" y="63"/>
                  </a:lnTo>
                  <a:lnTo>
                    <a:pt x="249" y="63"/>
                  </a:lnTo>
                  <a:lnTo>
                    <a:pt x="249" y="52"/>
                  </a:lnTo>
                  <a:lnTo>
                    <a:pt x="248" y="63"/>
                  </a:lnTo>
                  <a:lnTo>
                    <a:pt x="255" y="64"/>
                  </a:lnTo>
                  <a:lnTo>
                    <a:pt x="259" y="64"/>
                  </a:lnTo>
                  <a:lnTo>
                    <a:pt x="257" y="64"/>
                  </a:lnTo>
                  <a:lnTo>
                    <a:pt x="263" y="64"/>
                  </a:lnTo>
                  <a:lnTo>
                    <a:pt x="263" y="53"/>
                  </a:lnTo>
                  <a:lnTo>
                    <a:pt x="258" y="63"/>
                  </a:lnTo>
                  <a:lnTo>
                    <a:pt x="263" y="66"/>
                  </a:lnTo>
                  <a:lnTo>
                    <a:pt x="273" y="66"/>
                  </a:lnTo>
                  <a:lnTo>
                    <a:pt x="273" y="54"/>
                  </a:lnTo>
                  <a:lnTo>
                    <a:pt x="268" y="64"/>
                  </a:lnTo>
                  <a:lnTo>
                    <a:pt x="273" y="67"/>
                  </a:lnTo>
                  <a:lnTo>
                    <a:pt x="285" y="67"/>
                  </a:lnTo>
                  <a:lnTo>
                    <a:pt x="285" y="56"/>
                  </a:lnTo>
                  <a:lnTo>
                    <a:pt x="280" y="66"/>
                  </a:lnTo>
                  <a:lnTo>
                    <a:pt x="285" y="68"/>
                  </a:lnTo>
                  <a:lnTo>
                    <a:pt x="294" y="68"/>
                  </a:lnTo>
                  <a:lnTo>
                    <a:pt x="294" y="57"/>
                  </a:lnTo>
                  <a:lnTo>
                    <a:pt x="290" y="68"/>
                  </a:lnTo>
                  <a:lnTo>
                    <a:pt x="294" y="69"/>
                  </a:lnTo>
                  <a:lnTo>
                    <a:pt x="304" y="69"/>
                  </a:lnTo>
                  <a:lnTo>
                    <a:pt x="304" y="58"/>
                  </a:lnTo>
                  <a:lnTo>
                    <a:pt x="299" y="68"/>
                  </a:lnTo>
                  <a:lnTo>
                    <a:pt x="304" y="71"/>
                  </a:lnTo>
                  <a:lnTo>
                    <a:pt x="320" y="71"/>
                  </a:lnTo>
                  <a:lnTo>
                    <a:pt x="320" y="59"/>
                  </a:lnTo>
                  <a:lnTo>
                    <a:pt x="315" y="69"/>
                  </a:lnTo>
                  <a:lnTo>
                    <a:pt x="320" y="72"/>
                  </a:lnTo>
                  <a:lnTo>
                    <a:pt x="332" y="72"/>
                  </a:lnTo>
                  <a:lnTo>
                    <a:pt x="332" y="61"/>
                  </a:lnTo>
                  <a:lnTo>
                    <a:pt x="327" y="71"/>
                  </a:lnTo>
                  <a:lnTo>
                    <a:pt x="330" y="72"/>
                  </a:lnTo>
                  <a:lnTo>
                    <a:pt x="340" y="52"/>
                  </a:lnTo>
                  <a:lnTo>
                    <a:pt x="335" y="49"/>
                  </a:lnTo>
                  <a:lnTo>
                    <a:pt x="323" y="49"/>
                  </a:lnTo>
                  <a:lnTo>
                    <a:pt x="323" y="61"/>
                  </a:lnTo>
                  <a:lnTo>
                    <a:pt x="327" y="51"/>
                  </a:lnTo>
                  <a:lnTo>
                    <a:pt x="323" y="48"/>
                  </a:lnTo>
                  <a:lnTo>
                    <a:pt x="306" y="48"/>
                  </a:lnTo>
                  <a:lnTo>
                    <a:pt x="306" y="59"/>
                  </a:lnTo>
                  <a:lnTo>
                    <a:pt x="311" y="49"/>
                  </a:lnTo>
                  <a:lnTo>
                    <a:pt x="306" y="47"/>
                  </a:lnTo>
                  <a:lnTo>
                    <a:pt x="298" y="47"/>
                  </a:lnTo>
                  <a:lnTo>
                    <a:pt x="298" y="58"/>
                  </a:lnTo>
                  <a:lnTo>
                    <a:pt x="301" y="48"/>
                  </a:lnTo>
                  <a:lnTo>
                    <a:pt x="298" y="47"/>
                  </a:lnTo>
                  <a:lnTo>
                    <a:pt x="296" y="46"/>
                  </a:lnTo>
                  <a:lnTo>
                    <a:pt x="288" y="46"/>
                  </a:lnTo>
                  <a:lnTo>
                    <a:pt x="288" y="57"/>
                  </a:lnTo>
                  <a:lnTo>
                    <a:pt x="293" y="47"/>
                  </a:lnTo>
                  <a:lnTo>
                    <a:pt x="288" y="45"/>
                  </a:lnTo>
                  <a:lnTo>
                    <a:pt x="275" y="45"/>
                  </a:lnTo>
                  <a:lnTo>
                    <a:pt x="275" y="56"/>
                  </a:lnTo>
                  <a:lnTo>
                    <a:pt x="280" y="46"/>
                  </a:lnTo>
                  <a:lnTo>
                    <a:pt x="275" y="43"/>
                  </a:lnTo>
                  <a:lnTo>
                    <a:pt x="265" y="43"/>
                  </a:lnTo>
                  <a:lnTo>
                    <a:pt x="265" y="54"/>
                  </a:lnTo>
                  <a:lnTo>
                    <a:pt x="270" y="45"/>
                  </a:lnTo>
                  <a:lnTo>
                    <a:pt x="265" y="42"/>
                  </a:lnTo>
                  <a:lnTo>
                    <a:pt x="257" y="42"/>
                  </a:lnTo>
                  <a:lnTo>
                    <a:pt x="257" y="53"/>
                  </a:lnTo>
                  <a:lnTo>
                    <a:pt x="259" y="43"/>
                  </a:lnTo>
                  <a:lnTo>
                    <a:pt x="252" y="42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43" y="41"/>
                  </a:lnTo>
                  <a:lnTo>
                    <a:pt x="243" y="52"/>
                  </a:lnTo>
                  <a:lnTo>
                    <a:pt x="248" y="42"/>
                  </a:lnTo>
                  <a:lnTo>
                    <a:pt x="243" y="40"/>
                  </a:lnTo>
                  <a:lnTo>
                    <a:pt x="234" y="40"/>
                  </a:lnTo>
                  <a:lnTo>
                    <a:pt x="234" y="51"/>
                  </a:lnTo>
                  <a:lnTo>
                    <a:pt x="238" y="41"/>
                  </a:lnTo>
                  <a:lnTo>
                    <a:pt x="234" y="40"/>
                  </a:lnTo>
                  <a:lnTo>
                    <a:pt x="233" y="38"/>
                  </a:lnTo>
                  <a:lnTo>
                    <a:pt x="224" y="38"/>
                  </a:lnTo>
                  <a:lnTo>
                    <a:pt x="224" y="49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3" y="37"/>
                  </a:lnTo>
                  <a:lnTo>
                    <a:pt x="218" y="37"/>
                  </a:lnTo>
                  <a:lnTo>
                    <a:pt x="218" y="48"/>
                  </a:lnTo>
                  <a:lnTo>
                    <a:pt x="222" y="38"/>
                  </a:lnTo>
                  <a:lnTo>
                    <a:pt x="218" y="37"/>
                  </a:lnTo>
                  <a:lnTo>
                    <a:pt x="217" y="36"/>
                  </a:lnTo>
                  <a:lnTo>
                    <a:pt x="208" y="36"/>
                  </a:lnTo>
                  <a:lnTo>
                    <a:pt x="208" y="47"/>
                  </a:lnTo>
                  <a:lnTo>
                    <a:pt x="212" y="37"/>
                  </a:lnTo>
                  <a:lnTo>
                    <a:pt x="208" y="36"/>
                  </a:lnTo>
                  <a:lnTo>
                    <a:pt x="207" y="35"/>
                  </a:lnTo>
                  <a:lnTo>
                    <a:pt x="196" y="35"/>
                  </a:lnTo>
                  <a:lnTo>
                    <a:pt x="196" y="46"/>
                  </a:lnTo>
                  <a:lnTo>
                    <a:pt x="199" y="36"/>
                  </a:lnTo>
                  <a:lnTo>
                    <a:pt x="196" y="35"/>
                  </a:lnTo>
                  <a:lnTo>
                    <a:pt x="194" y="33"/>
                  </a:lnTo>
                  <a:lnTo>
                    <a:pt x="189" y="33"/>
                  </a:lnTo>
                  <a:lnTo>
                    <a:pt x="189" y="45"/>
                  </a:lnTo>
                  <a:lnTo>
                    <a:pt x="193" y="35"/>
                  </a:lnTo>
                  <a:lnTo>
                    <a:pt x="189" y="33"/>
                  </a:lnTo>
                  <a:lnTo>
                    <a:pt x="188" y="32"/>
                  </a:lnTo>
                  <a:lnTo>
                    <a:pt x="179" y="32"/>
                  </a:lnTo>
                  <a:lnTo>
                    <a:pt x="179" y="43"/>
                  </a:lnTo>
                  <a:lnTo>
                    <a:pt x="184" y="33"/>
                  </a:lnTo>
                  <a:lnTo>
                    <a:pt x="179" y="31"/>
                  </a:lnTo>
                  <a:lnTo>
                    <a:pt x="173" y="31"/>
                  </a:lnTo>
                  <a:lnTo>
                    <a:pt x="173" y="42"/>
                  </a:lnTo>
                  <a:lnTo>
                    <a:pt x="177" y="32"/>
                  </a:lnTo>
                  <a:lnTo>
                    <a:pt x="173" y="31"/>
                  </a:lnTo>
                  <a:lnTo>
                    <a:pt x="172" y="30"/>
                  </a:lnTo>
                  <a:lnTo>
                    <a:pt x="167" y="30"/>
                  </a:lnTo>
                  <a:lnTo>
                    <a:pt x="167" y="41"/>
                  </a:lnTo>
                  <a:lnTo>
                    <a:pt x="171" y="31"/>
                  </a:lnTo>
                  <a:lnTo>
                    <a:pt x="167" y="30"/>
                  </a:lnTo>
                  <a:lnTo>
                    <a:pt x="166" y="28"/>
                  </a:lnTo>
                  <a:lnTo>
                    <a:pt x="157" y="28"/>
                  </a:lnTo>
                  <a:lnTo>
                    <a:pt x="157" y="40"/>
                  </a:lnTo>
                  <a:lnTo>
                    <a:pt x="162" y="30"/>
                  </a:lnTo>
                  <a:lnTo>
                    <a:pt x="157" y="27"/>
                  </a:lnTo>
                  <a:lnTo>
                    <a:pt x="148" y="27"/>
                  </a:lnTo>
                  <a:lnTo>
                    <a:pt x="148" y="38"/>
                  </a:lnTo>
                  <a:lnTo>
                    <a:pt x="151" y="28"/>
                  </a:lnTo>
                  <a:lnTo>
                    <a:pt x="143" y="27"/>
                  </a:lnTo>
                  <a:lnTo>
                    <a:pt x="141" y="37"/>
                  </a:lnTo>
                  <a:lnTo>
                    <a:pt x="146" y="27"/>
                  </a:lnTo>
                  <a:lnTo>
                    <a:pt x="141" y="25"/>
                  </a:lnTo>
                  <a:lnTo>
                    <a:pt x="134" y="25"/>
                  </a:lnTo>
                  <a:lnTo>
                    <a:pt x="134" y="36"/>
                  </a:lnTo>
                  <a:lnTo>
                    <a:pt x="139" y="26"/>
                  </a:lnTo>
                  <a:lnTo>
                    <a:pt x="134" y="23"/>
                  </a:lnTo>
                  <a:lnTo>
                    <a:pt x="125" y="23"/>
                  </a:lnTo>
                  <a:lnTo>
                    <a:pt x="125" y="35"/>
                  </a:lnTo>
                  <a:lnTo>
                    <a:pt x="130" y="25"/>
                  </a:lnTo>
                  <a:lnTo>
                    <a:pt x="125" y="22"/>
                  </a:lnTo>
                  <a:lnTo>
                    <a:pt x="118" y="22"/>
                  </a:lnTo>
                  <a:lnTo>
                    <a:pt x="118" y="33"/>
                  </a:lnTo>
                  <a:lnTo>
                    <a:pt x="123" y="23"/>
                  </a:lnTo>
                  <a:lnTo>
                    <a:pt x="118" y="21"/>
                  </a:lnTo>
                  <a:lnTo>
                    <a:pt x="108" y="21"/>
                  </a:lnTo>
                  <a:lnTo>
                    <a:pt x="108" y="32"/>
                  </a:lnTo>
                  <a:lnTo>
                    <a:pt x="113" y="22"/>
                  </a:lnTo>
                  <a:lnTo>
                    <a:pt x="108" y="20"/>
                  </a:lnTo>
                  <a:lnTo>
                    <a:pt x="102" y="20"/>
                  </a:lnTo>
                  <a:lnTo>
                    <a:pt x="102" y="31"/>
                  </a:lnTo>
                  <a:lnTo>
                    <a:pt x="107" y="21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1" y="20"/>
                  </a:lnTo>
                  <a:lnTo>
                    <a:pt x="96" y="17"/>
                  </a:lnTo>
                  <a:lnTo>
                    <a:pt x="90" y="17"/>
                  </a:lnTo>
                  <a:lnTo>
                    <a:pt x="90" y="28"/>
                  </a:lnTo>
                  <a:lnTo>
                    <a:pt x="95" y="18"/>
                  </a:lnTo>
                  <a:lnTo>
                    <a:pt x="90" y="16"/>
                  </a:lnTo>
                  <a:lnTo>
                    <a:pt x="83" y="16"/>
                  </a:lnTo>
                  <a:lnTo>
                    <a:pt x="83" y="27"/>
                  </a:lnTo>
                  <a:lnTo>
                    <a:pt x="87" y="17"/>
                  </a:lnTo>
                  <a:lnTo>
                    <a:pt x="83" y="16"/>
                  </a:lnTo>
                  <a:lnTo>
                    <a:pt x="80" y="26"/>
                  </a:lnTo>
                  <a:lnTo>
                    <a:pt x="85" y="16"/>
                  </a:lnTo>
                  <a:lnTo>
                    <a:pt x="80" y="13"/>
                  </a:lnTo>
                  <a:lnTo>
                    <a:pt x="71" y="13"/>
                  </a:lnTo>
                  <a:lnTo>
                    <a:pt x="71" y="25"/>
                  </a:lnTo>
                  <a:lnTo>
                    <a:pt x="75" y="15"/>
                  </a:lnTo>
                  <a:lnTo>
                    <a:pt x="71" y="13"/>
                  </a:lnTo>
                  <a:lnTo>
                    <a:pt x="70" y="12"/>
                  </a:lnTo>
                  <a:lnTo>
                    <a:pt x="65" y="12"/>
                  </a:lnTo>
                  <a:lnTo>
                    <a:pt x="65" y="23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4" y="12"/>
                  </a:lnTo>
                  <a:lnTo>
                    <a:pt x="57" y="11"/>
                  </a:lnTo>
                  <a:lnTo>
                    <a:pt x="55" y="21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9" y="20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39" y="7"/>
                  </a:lnTo>
                  <a:lnTo>
                    <a:pt x="39" y="18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30" y="16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6" y="15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19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1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1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2741"/>
            <p:cNvSpPr>
              <a:spLocks/>
            </p:cNvSpPr>
            <p:nvPr/>
          </p:nvSpPr>
          <p:spPr bwMode="auto">
            <a:xfrm>
              <a:off x="2824" y="3286"/>
              <a:ext cx="332" cy="45"/>
            </a:xfrm>
            <a:custGeom>
              <a:avLst/>
              <a:gdLst>
                <a:gd name="T0" fmla="*/ 7 w 332"/>
                <a:gd name="T1" fmla="*/ 22 h 45"/>
                <a:gd name="T2" fmla="*/ 7 w 332"/>
                <a:gd name="T3" fmla="*/ 23 h 45"/>
                <a:gd name="T4" fmla="*/ 16 w 332"/>
                <a:gd name="T5" fmla="*/ 23 h 45"/>
                <a:gd name="T6" fmla="*/ 32 w 332"/>
                <a:gd name="T7" fmla="*/ 13 h 45"/>
                <a:gd name="T8" fmla="*/ 52 w 332"/>
                <a:gd name="T9" fmla="*/ 26 h 45"/>
                <a:gd name="T10" fmla="*/ 52 w 332"/>
                <a:gd name="T11" fmla="*/ 27 h 45"/>
                <a:gd name="T12" fmla="*/ 60 w 332"/>
                <a:gd name="T13" fmla="*/ 26 h 45"/>
                <a:gd name="T14" fmla="*/ 77 w 332"/>
                <a:gd name="T15" fmla="*/ 17 h 45"/>
                <a:gd name="T16" fmla="*/ 93 w 332"/>
                <a:gd name="T17" fmla="*/ 30 h 45"/>
                <a:gd name="T18" fmla="*/ 93 w 332"/>
                <a:gd name="T19" fmla="*/ 31 h 45"/>
                <a:gd name="T20" fmla="*/ 102 w 332"/>
                <a:gd name="T21" fmla="*/ 31 h 45"/>
                <a:gd name="T22" fmla="*/ 122 w 332"/>
                <a:gd name="T23" fmla="*/ 21 h 45"/>
                <a:gd name="T24" fmla="*/ 148 w 332"/>
                <a:gd name="T25" fmla="*/ 33 h 45"/>
                <a:gd name="T26" fmla="*/ 148 w 332"/>
                <a:gd name="T27" fmla="*/ 35 h 45"/>
                <a:gd name="T28" fmla="*/ 159 w 332"/>
                <a:gd name="T29" fmla="*/ 35 h 45"/>
                <a:gd name="T30" fmla="*/ 179 w 332"/>
                <a:gd name="T31" fmla="*/ 25 h 45"/>
                <a:gd name="T32" fmla="*/ 198 w 332"/>
                <a:gd name="T33" fmla="*/ 37 h 45"/>
                <a:gd name="T34" fmla="*/ 198 w 332"/>
                <a:gd name="T35" fmla="*/ 38 h 45"/>
                <a:gd name="T36" fmla="*/ 213 w 332"/>
                <a:gd name="T37" fmla="*/ 37 h 45"/>
                <a:gd name="T38" fmla="*/ 246 w 332"/>
                <a:gd name="T39" fmla="*/ 28 h 45"/>
                <a:gd name="T40" fmla="*/ 269 w 332"/>
                <a:gd name="T41" fmla="*/ 41 h 45"/>
                <a:gd name="T42" fmla="*/ 269 w 332"/>
                <a:gd name="T43" fmla="*/ 42 h 45"/>
                <a:gd name="T44" fmla="*/ 284 w 332"/>
                <a:gd name="T45" fmla="*/ 42 h 45"/>
                <a:gd name="T46" fmla="*/ 314 w 332"/>
                <a:gd name="T47" fmla="*/ 32 h 45"/>
                <a:gd name="T48" fmla="*/ 332 w 332"/>
                <a:gd name="T49" fmla="*/ 45 h 45"/>
                <a:gd name="T50" fmla="*/ 316 w 332"/>
                <a:gd name="T51" fmla="*/ 33 h 45"/>
                <a:gd name="T52" fmla="*/ 291 w 332"/>
                <a:gd name="T53" fmla="*/ 21 h 45"/>
                <a:gd name="T54" fmla="*/ 291 w 332"/>
                <a:gd name="T55" fmla="*/ 21 h 45"/>
                <a:gd name="T56" fmla="*/ 273 w 332"/>
                <a:gd name="T57" fmla="*/ 31 h 45"/>
                <a:gd name="T58" fmla="*/ 271 w 332"/>
                <a:gd name="T59" fmla="*/ 18 h 45"/>
                <a:gd name="T60" fmla="*/ 254 w 332"/>
                <a:gd name="T61" fmla="*/ 20 h 45"/>
                <a:gd name="T62" fmla="*/ 220 w 332"/>
                <a:gd name="T63" fmla="*/ 17 h 45"/>
                <a:gd name="T64" fmla="*/ 220 w 332"/>
                <a:gd name="T65" fmla="*/ 16 h 45"/>
                <a:gd name="T66" fmla="*/ 205 w 332"/>
                <a:gd name="T67" fmla="*/ 17 h 45"/>
                <a:gd name="T68" fmla="*/ 183 w 332"/>
                <a:gd name="T69" fmla="*/ 15 h 45"/>
                <a:gd name="T70" fmla="*/ 183 w 332"/>
                <a:gd name="T71" fmla="*/ 15 h 45"/>
                <a:gd name="T72" fmla="*/ 167 w 332"/>
                <a:gd name="T73" fmla="*/ 25 h 45"/>
                <a:gd name="T74" fmla="*/ 166 w 332"/>
                <a:gd name="T75" fmla="*/ 12 h 45"/>
                <a:gd name="T76" fmla="*/ 156 w 332"/>
                <a:gd name="T77" fmla="*/ 13 h 45"/>
                <a:gd name="T78" fmla="*/ 124 w 332"/>
                <a:gd name="T79" fmla="*/ 22 h 45"/>
                <a:gd name="T80" fmla="*/ 110 w 332"/>
                <a:gd name="T81" fmla="*/ 10 h 45"/>
                <a:gd name="T82" fmla="*/ 110 w 332"/>
                <a:gd name="T83" fmla="*/ 10 h 45"/>
                <a:gd name="T84" fmla="*/ 96 w 332"/>
                <a:gd name="T85" fmla="*/ 20 h 45"/>
                <a:gd name="T86" fmla="*/ 81 w 332"/>
                <a:gd name="T87" fmla="*/ 7 h 45"/>
                <a:gd name="T88" fmla="*/ 81 w 332"/>
                <a:gd name="T89" fmla="*/ 7 h 45"/>
                <a:gd name="T90" fmla="*/ 67 w 332"/>
                <a:gd name="T91" fmla="*/ 17 h 45"/>
                <a:gd name="T92" fmla="*/ 55 w 332"/>
                <a:gd name="T93" fmla="*/ 5 h 45"/>
                <a:gd name="T94" fmla="*/ 55 w 332"/>
                <a:gd name="T95" fmla="*/ 3 h 45"/>
                <a:gd name="T96" fmla="*/ 40 w 332"/>
                <a:gd name="T97" fmla="*/ 5 h 45"/>
                <a:gd name="T98" fmla="*/ 24 w 332"/>
                <a:gd name="T99" fmla="*/ 2 h 45"/>
                <a:gd name="T100" fmla="*/ 24 w 332"/>
                <a:gd name="T101" fmla="*/ 2 h 45"/>
                <a:gd name="T102" fmla="*/ 10 w 332"/>
                <a:gd name="T103" fmla="*/ 12 h 45"/>
                <a:gd name="T104" fmla="*/ 4 w 332"/>
                <a:gd name="T10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45">
                  <a:moveTo>
                    <a:pt x="0" y="0"/>
                  </a:moveTo>
                  <a:lnTo>
                    <a:pt x="0" y="22"/>
                  </a:lnTo>
                  <a:lnTo>
                    <a:pt x="7" y="22"/>
                  </a:lnTo>
                  <a:lnTo>
                    <a:pt x="7" y="11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20" y="23"/>
                  </a:lnTo>
                  <a:lnTo>
                    <a:pt x="20" y="12"/>
                  </a:lnTo>
                  <a:lnTo>
                    <a:pt x="16" y="23"/>
                  </a:lnTo>
                  <a:lnTo>
                    <a:pt x="20" y="25"/>
                  </a:lnTo>
                  <a:lnTo>
                    <a:pt x="32" y="25"/>
                  </a:lnTo>
                  <a:lnTo>
                    <a:pt x="32" y="13"/>
                  </a:lnTo>
                  <a:lnTo>
                    <a:pt x="29" y="25"/>
                  </a:lnTo>
                  <a:lnTo>
                    <a:pt x="32" y="26"/>
                  </a:lnTo>
                  <a:lnTo>
                    <a:pt x="52" y="26"/>
                  </a:lnTo>
                  <a:lnTo>
                    <a:pt x="52" y="15"/>
                  </a:lnTo>
                  <a:lnTo>
                    <a:pt x="47" y="25"/>
                  </a:lnTo>
                  <a:lnTo>
                    <a:pt x="52" y="27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60" y="26"/>
                  </a:lnTo>
                  <a:lnTo>
                    <a:pt x="65" y="28"/>
                  </a:lnTo>
                  <a:lnTo>
                    <a:pt x="77" y="28"/>
                  </a:lnTo>
                  <a:lnTo>
                    <a:pt x="77" y="17"/>
                  </a:lnTo>
                  <a:lnTo>
                    <a:pt x="73" y="28"/>
                  </a:lnTo>
                  <a:lnTo>
                    <a:pt x="77" y="30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88" y="28"/>
                  </a:lnTo>
                  <a:lnTo>
                    <a:pt x="93" y="31"/>
                  </a:lnTo>
                  <a:lnTo>
                    <a:pt x="106" y="31"/>
                  </a:lnTo>
                  <a:lnTo>
                    <a:pt x="106" y="20"/>
                  </a:lnTo>
                  <a:lnTo>
                    <a:pt x="102" y="31"/>
                  </a:lnTo>
                  <a:lnTo>
                    <a:pt x="106" y="32"/>
                  </a:lnTo>
                  <a:lnTo>
                    <a:pt x="122" y="32"/>
                  </a:lnTo>
                  <a:lnTo>
                    <a:pt x="122" y="21"/>
                  </a:lnTo>
                  <a:lnTo>
                    <a:pt x="117" y="31"/>
                  </a:lnTo>
                  <a:lnTo>
                    <a:pt x="122" y="33"/>
                  </a:lnTo>
                  <a:lnTo>
                    <a:pt x="148" y="33"/>
                  </a:lnTo>
                  <a:lnTo>
                    <a:pt x="148" y="22"/>
                  </a:lnTo>
                  <a:lnTo>
                    <a:pt x="143" y="32"/>
                  </a:lnTo>
                  <a:lnTo>
                    <a:pt x="148" y="35"/>
                  </a:lnTo>
                  <a:lnTo>
                    <a:pt x="163" y="35"/>
                  </a:lnTo>
                  <a:lnTo>
                    <a:pt x="163" y="23"/>
                  </a:lnTo>
                  <a:lnTo>
                    <a:pt x="159" y="35"/>
                  </a:lnTo>
                  <a:lnTo>
                    <a:pt x="163" y="36"/>
                  </a:lnTo>
                  <a:lnTo>
                    <a:pt x="179" y="36"/>
                  </a:lnTo>
                  <a:lnTo>
                    <a:pt x="179" y="25"/>
                  </a:lnTo>
                  <a:lnTo>
                    <a:pt x="176" y="36"/>
                  </a:lnTo>
                  <a:lnTo>
                    <a:pt x="179" y="37"/>
                  </a:lnTo>
                  <a:lnTo>
                    <a:pt x="198" y="37"/>
                  </a:lnTo>
                  <a:lnTo>
                    <a:pt x="198" y="26"/>
                  </a:lnTo>
                  <a:lnTo>
                    <a:pt x="194" y="37"/>
                  </a:lnTo>
                  <a:lnTo>
                    <a:pt x="198" y="3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3" y="37"/>
                  </a:lnTo>
                  <a:lnTo>
                    <a:pt x="218" y="40"/>
                  </a:lnTo>
                  <a:lnTo>
                    <a:pt x="246" y="40"/>
                  </a:lnTo>
                  <a:lnTo>
                    <a:pt x="246" y="28"/>
                  </a:lnTo>
                  <a:lnTo>
                    <a:pt x="243" y="40"/>
                  </a:lnTo>
                  <a:lnTo>
                    <a:pt x="246" y="41"/>
                  </a:lnTo>
                  <a:lnTo>
                    <a:pt x="269" y="41"/>
                  </a:lnTo>
                  <a:lnTo>
                    <a:pt x="269" y="30"/>
                  </a:lnTo>
                  <a:lnTo>
                    <a:pt x="265" y="41"/>
                  </a:lnTo>
                  <a:lnTo>
                    <a:pt x="269" y="42"/>
                  </a:lnTo>
                  <a:lnTo>
                    <a:pt x="288" y="42"/>
                  </a:lnTo>
                  <a:lnTo>
                    <a:pt x="288" y="31"/>
                  </a:lnTo>
                  <a:lnTo>
                    <a:pt x="284" y="42"/>
                  </a:lnTo>
                  <a:lnTo>
                    <a:pt x="288" y="43"/>
                  </a:lnTo>
                  <a:lnTo>
                    <a:pt x="314" y="43"/>
                  </a:lnTo>
                  <a:lnTo>
                    <a:pt x="314" y="32"/>
                  </a:lnTo>
                  <a:lnTo>
                    <a:pt x="309" y="42"/>
                  </a:lnTo>
                  <a:lnTo>
                    <a:pt x="314" y="45"/>
                  </a:lnTo>
                  <a:lnTo>
                    <a:pt x="332" y="45"/>
                  </a:lnTo>
                  <a:lnTo>
                    <a:pt x="332" y="22"/>
                  </a:lnTo>
                  <a:lnTo>
                    <a:pt x="316" y="22"/>
                  </a:lnTo>
                  <a:lnTo>
                    <a:pt x="316" y="33"/>
                  </a:lnTo>
                  <a:lnTo>
                    <a:pt x="321" y="23"/>
                  </a:lnTo>
                  <a:lnTo>
                    <a:pt x="316" y="21"/>
                  </a:lnTo>
                  <a:lnTo>
                    <a:pt x="291" y="21"/>
                  </a:lnTo>
                  <a:lnTo>
                    <a:pt x="291" y="32"/>
                  </a:lnTo>
                  <a:lnTo>
                    <a:pt x="295" y="22"/>
                  </a:lnTo>
                  <a:lnTo>
                    <a:pt x="291" y="21"/>
                  </a:lnTo>
                  <a:lnTo>
                    <a:pt x="290" y="20"/>
                  </a:lnTo>
                  <a:lnTo>
                    <a:pt x="273" y="20"/>
                  </a:lnTo>
                  <a:lnTo>
                    <a:pt x="273" y="31"/>
                  </a:lnTo>
                  <a:lnTo>
                    <a:pt x="276" y="21"/>
                  </a:lnTo>
                  <a:lnTo>
                    <a:pt x="273" y="20"/>
                  </a:lnTo>
                  <a:lnTo>
                    <a:pt x="271" y="18"/>
                  </a:lnTo>
                  <a:lnTo>
                    <a:pt x="250" y="18"/>
                  </a:lnTo>
                  <a:lnTo>
                    <a:pt x="250" y="30"/>
                  </a:lnTo>
                  <a:lnTo>
                    <a:pt x="254" y="20"/>
                  </a:lnTo>
                  <a:lnTo>
                    <a:pt x="250" y="18"/>
                  </a:lnTo>
                  <a:lnTo>
                    <a:pt x="249" y="17"/>
                  </a:lnTo>
                  <a:lnTo>
                    <a:pt x="220" y="17"/>
                  </a:lnTo>
                  <a:lnTo>
                    <a:pt x="220" y="28"/>
                  </a:lnTo>
                  <a:lnTo>
                    <a:pt x="225" y="18"/>
                  </a:lnTo>
                  <a:lnTo>
                    <a:pt x="220" y="16"/>
                  </a:lnTo>
                  <a:lnTo>
                    <a:pt x="202" y="16"/>
                  </a:lnTo>
                  <a:lnTo>
                    <a:pt x="202" y="27"/>
                  </a:lnTo>
                  <a:lnTo>
                    <a:pt x="205" y="17"/>
                  </a:lnTo>
                  <a:lnTo>
                    <a:pt x="202" y="16"/>
                  </a:lnTo>
                  <a:lnTo>
                    <a:pt x="200" y="15"/>
                  </a:lnTo>
                  <a:lnTo>
                    <a:pt x="183" y="15"/>
                  </a:lnTo>
                  <a:lnTo>
                    <a:pt x="183" y="26"/>
                  </a:lnTo>
                  <a:lnTo>
                    <a:pt x="187" y="16"/>
                  </a:lnTo>
                  <a:lnTo>
                    <a:pt x="183" y="15"/>
                  </a:lnTo>
                  <a:lnTo>
                    <a:pt x="182" y="13"/>
                  </a:lnTo>
                  <a:lnTo>
                    <a:pt x="167" y="13"/>
                  </a:lnTo>
                  <a:lnTo>
                    <a:pt x="167" y="25"/>
                  </a:lnTo>
                  <a:lnTo>
                    <a:pt x="171" y="15"/>
                  </a:lnTo>
                  <a:lnTo>
                    <a:pt x="167" y="13"/>
                  </a:lnTo>
                  <a:lnTo>
                    <a:pt x="166" y="12"/>
                  </a:lnTo>
                  <a:lnTo>
                    <a:pt x="151" y="12"/>
                  </a:lnTo>
                  <a:lnTo>
                    <a:pt x="151" y="23"/>
                  </a:lnTo>
                  <a:lnTo>
                    <a:pt x="156" y="13"/>
                  </a:lnTo>
                  <a:lnTo>
                    <a:pt x="151" y="11"/>
                  </a:lnTo>
                  <a:lnTo>
                    <a:pt x="124" y="11"/>
                  </a:lnTo>
                  <a:lnTo>
                    <a:pt x="124" y="22"/>
                  </a:lnTo>
                  <a:lnTo>
                    <a:pt x="129" y="12"/>
                  </a:lnTo>
                  <a:lnTo>
                    <a:pt x="124" y="10"/>
                  </a:lnTo>
                  <a:lnTo>
                    <a:pt x="110" y="10"/>
                  </a:lnTo>
                  <a:lnTo>
                    <a:pt x="110" y="21"/>
                  </a:lnTo>
                  <a:lnTo>
                    <a:pt x="113" y="11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96" y="8"/>
                  </a:lnTo>
                  <a:lnTo>
                    <a:pt x="96" y="20"/>
                  </a:lnTo>
                  <a:lnTo>
                    <a:pt x="101" y="10"/>
                  </a:lnTo>
                  <a:lnTo>
                    <a:pt x="96" y="7"/>
                  </a:lnTo>
                  <a:lnTo>
                    <a:pt x="81" y="7"/>
                  </a:lnTo>
                  <a:lnTo>
                    <a:pt x="81" y="18"/>
                  </a:lnTo>
                  <a:lnTo>
                    <a:pt x="85" y="8"/>
                  </a:lnTo>
                  <a:lnTo>
                    <a:pt x="81" y="7"/>
                  </a:lnTo>
                  <a:lnTo>
                    <a:pt x="80" y="6"/>
                  </a:lnTo>
                  <a:lnTo>
                    <a:pt x="67" y="6"/>
                  </a:lnTo>
                  <a:lnTo>
                    <a:pt x="67" y="17"/>
                  </a:lnTo>
                  <a:lnTo>
                    <a:pt x="72" y="7"/>
                  </a:lnTo>
                  <a:lnTo>
                    <a:pt x="67" y="5"/>
                  </a:lnTo>
                  <a:lnTo>
                    <a:pt x="55" y="5"/>
                  </a:lnTo>
                  <a:lnTo>
                    <a:pt x="55" y="16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36" y="3"/>
                  </a:lnTo>
                  <a:lnTo>
                    <a:pt x="36" y="15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24" y="2"/>
                  </a:lnTo>
                  <a:lnTo>
                    <a:pt x="24" y="13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0" y="1"/>
                  </a:lnTo>
                  <a:lnTo>
                    <a:pt x="10" y="12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2742"/>
            <p:cNvSpPr>
              <a:spLocks/>
            </p:cNvSpPr>
            <p:nvPr/>
          </p:nvSpPr>
          <p:spPr bwMode="auto">
            <a:xfrm>
              <a:off x="3155" y="3308"/>
              <a:ext cx="333" cy="34"/>
            </a:xfrm>
            <a:custGeom>
              <a:avLst/>
              <a:gdLst>
                <a:gd name="T0" fmla="*/ 1 w 333"/>
                <a:gd name="T1" fmla="*/ 23 h 34"/>
                <a:gd name="T2" fmla="*/ 5 w 333"/>
                <a:gd name="T3" fmla="*/ 11 h 34"/>
                <a:gd name="T4" fmla="*/ 5 w 333"/>
                <a:gd name="T5" fmla="*/ 24 h 34"/>
                <a:gd name="T6" fmla="*/ 30 w 333"/>
                <a:gd name="T7" fmla="*/ 13 h 34"/>
                <a:gd name="T8" fmla="*/ 30 w 333"/>
                <a:gd name="T9" fmla="*/ 25 h 34"/>
                <a:gd name="T10" fmla="*/ 71 w 333"/>
                <a:gd name="T11" fmla="*/ 14 h 34"/>
                <a:gd name="T12" fmla="*/ 71 w 333"/>
                <a:gd name="T13" fmla="*/ 26 h 34"/>
                <a:gd name="T14" fmla="*/ 100 w 333"/>
                <a:gd name="T15" fmla="*/ 15 h 34"/>
                <a:gd name="T16" fmla="*/ 100 w 333"/>
                <a:gd name="T17" fmla="*/ 28 h 34"/>
                <a:gd name="T18" fmla="*/ 132 w 333"/>
                <a:gd name="T19" fmla="*/ 16 h 34"/>
                <a:gd name="T20" fmla="*/ 132 w 333"/>
                <a:gd name="T21" fmla="*/ 29 h 34"/>
                <a:gd name="T22" fmla="*/ 165 w 333"/>
                <a:gd name="T23" fmla="*/ 18 h 34"/>
                <a:gd name="T24" fmla="*/ 165 w 333"/>
                <a:gd name="T25" fmla="*/ 30 h 34"/>
                <a:gd name="T26" fmla="*/ 199 w 333"/>
                <a:gd name="T27" fmla="*/ 19 h 34"/>
                <a:gd name="T28" fmla="*/ 199 w 333"/>
                <a:gd name="T29" fmla="*/ 31 h 34"/>
                <a:gd name="T30" fmla="*/ 260 w 333"/>
                <a:gd name="T31" fmla="*/ 20 h 34"/>
                <a:gd name="T32" fmla="*/ 260 w 333"/>
                <a:gd name="T33" fmla="*/ 33 h 34"/>
                <a:gd name="T34" fmla="*/ 305 w 333"/>
                <a:gd name="T35" fmla="*/ 21 h 34"/>
                <a:gd name="T36" fmla="*/ 305 w 333"/>
                <a:gd name="T37" fmla="*/ 34 h 34"/>
                <a:gd name="T38" fmla="*/ 333 w 333"/>
                <a:gd name="T39" fmla="*/ 11 h 34"/>
                <a:gd name="T40" fmla="*/ 308 w 333"/>
                <a:gd name="T41" fmla="*/ 23 h 34"/>
                <a:gd name="T42" fmla="*/ 308 w 333"/>
                <a:gd name="T43" fmla="*/ 10 h 34"/>
                <a:gd name="T44" fmla="*/ 263 w 333"/>
                <a:gd name="T45" fmla="*/ 21 h 34"/>
                <a:gd name="T46" fmla="*/ 263 w 333"/>
                <a:gd name="T47" fmla="*/ 9 h 34"/>
                <a:gd name="T48" fmla="*/ 202 w 333"/>
                <a:gd name="T49" fmla="*/ 20 h 34"/>
                <a:gd name="T50" fmla="*/ 202 w 333"/>
                <a:gd name="T51" fmla="*/ 8 h 34"/>
                <a:gd name="T52" fmla="*/ 167 w 333"/>
                <a:gd name="T53" fmla="*/ 19 h 34"/>
                <a:gd name="T54" fmla="*/ 167 w 333"/>
                <a:gd name="T55" fmla="*/ 6 h 34"/>
                <a:gd name="T56" fmla="*/ 136 w 333"/>
                <a:gd name="T57" fmla="*/ 18 h 34"/>
                <a:gd name="T58" fmla="*/ 136 w 333"/>
                <a:gd name="T59" fmla="*/ 6 h 34"/>
                <a:gd name="T60" fmla="*/ 104 w 333"/>
                <a:gd name="T61" fmla="*/ 5 h 34"/>
                <a:gd name="T62" fmla="*/ 107 w 333"/>
                <a:gd name="T63" fmla="*/ 6 h 34"/>
                <a:gd name="T64" fmla="*/ 102 w 333"/>
                <a:gd name="T65" fmla="*/ 4 h 34"/>
                <a:gd name="T66" fmla="*/ 75 w 333"/>
                <a:gd name="T67" fmla="*/ 15 h 34"/>
                <a:gd name="T68" fmla="*/ 75 w 333"/>
                <a:gd name="T69" fmla="*/ 4 h 34"/>
                <a:gd name="T70" fmla="*/ 34 w 333"/>
                <a:gd name="T71" fmla="*/ 3 h 34"/>
                <a:gd name="T72" fmla="*/ 38 w 333"/>
                <a:gd name="T73" fmla="*/ 4 h 34"/>
                <a:gd name="T74" fmla="*/ 33 w 333"/>
                <a:gd name="T75" fmla="*/ 1 h 34"/>
                <a:gd name="T76" fmla="*/ 8 w 333"/>
                <a:gd name="T77" fmla="*/ 13 h 34"/>
                <a:gd name="T78" fmla="*/ 8 w 333"/>
                <a:gd name="T79" fmla="*/ 0 h 34"/>
                <a:gd name="T80" fmla="*/ 1 w 33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34">
                  <a:moveTo>
                    <a:pt x="1" y="0"/>
                  </a:moveTo>
                  <a:lnTo>
                    <a:pt x="1" y="23"/>
                  </a:lnTo>
                  <a:lnTo>
                    <a:pt x="5" y="23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30" y="24"/>
                  </a:lnTo>
                  <a:lnTo>
                    <a:pt x="30" y="13"/>
                  </a:lnTo>
                  <a:lnTo>
                    <a:pt x="26" y="24"/>
                  </a:lnTo>
                  <a:lnTo>
                    <a:pt x="30" y="25"/>
                  </a:lnTo>
                  <a:lnTo>
                    <a:pt x="71" y="25"/>
                  </a:lnTo>
                  <a:lnTo>
                    <a:pt x="71" y="14"/>
                  </a:lnTo>
                  <a:lnTo>
                    <a:pt x="67" y="25"/>
                  </a:lnTo>
                  <a:lnTo>
                    <a:pt x="71" y="26"/>
                  </a:lnTo>
                  <a:lnTo>
                    <a:pt x="100" y="26"/>
                  </a:lnTo>
                  <a:lnTo>
                    <a:pt x="100" y="15"/>
                  </a:lnTo>
                  <a:lnTo>
                    <a:pt x="96" y="26"/>
                  </a:lnTo>
                  <a:lnTo>
                    <a:pt x="100" y="28"/>
                  </a:lnTo>
                  <a:lnTo>
                    <a:pt x="132" y="28"/>
                  </a:lnTo>
                  <a:lnTo>
                    <a:pt x="132" y="16"/>
                  </a:lnTo>
                  <a:lnTo>
                    <a:pt x="128" y="28"/>
                  </a:lnTo>
                  <a:lnTo>
                    <a:pt x="132" y="29"/>
                  </a:lnTo>
                  <a:lnTo>
                    <a:pt x="165" y="29"/>
                  </a:lnTo>
                  <a:lnTo>
                    <a:pt x="165" y="18"/>
                  </a:lnTo>
                  <a:lnTo>
                    <a:pt x="160" y="28"/>
                  </a:lnTo>
                  <a:lnTo>
                    <a:pt x="165" y="30"/>
                  </a:lnTo>
                  <a:lnTo>
                    <a:pt x="199" y="30"/>
                  </a:lnTo>
                  <a:lnTo>
                    <a:pt x="199" y="19"/>
                  </a:lnTo>
                  <a:lnTo>
                    <a:pt x="194" y="29"/>
                  </a:lnTo>
                  <a:lnTo>
                    <a:pt x="199" y="31"/>
                  </a:lnTo>
                  <a:lnTo>
                    <a:pt x="260" y="31"/>
                  </a:lnTo>
                  <a:lnTo>
                    <a:pt x="260" y="20"/>
                  </a:lnTo>
                  <a:lnTo>
                    <a:pt x="255" y="30"/>
                  </a:lnTo>
                  <a:lnTo>
                    <a:pt x="260" y="33"/>
                  </a:lnTo>
                  <a:lnTo>
                    <a:pt x="305" y="33"/>
                  </a:lnTo>
                  <a:lnTo>
                    <a:pt x="305" y="21"/>
                  </a:lnTo>
                  <a:lnTo>
                    <a:pt x="300" y="31"/>
                  </a:lnTo>
                  <a:lnTo>
                    <a:pt x="305" y="34"/>
                  </a:lnTo>
                  <a:lnTo>
                    <a:pt x="333" y="34"/>
                  </a:lnTo>
                  <a:lnTo>
                    <a:pt x="333" y="11"/>
                  </a:lnTo>
                  <a:lnTo>
                    <a:pt x="308" y="11"/>
                  </a:lnTo>
                  <a:lnTo>
                    <a:pt x="308" y="23"/>
                  </a:lnTo>
                  <a:lnTo>
                    <a:pt x="313" y="13"/>
                  </a:lnTo>
                  <a:lnTo>
                    <a:pt x="308" y="10"/>
                  </a:lnTo>
                  <a:lnTo>
                    <a:pt x="263" y="10"/>
                  </a:lnTo>
                  <a:lnTo>
                    <a:pt x="263" y="21"/>
                  </a:lnTo>
                  <a:lnTo>
                    <a:pt x="268" y="11"/>
                  </a:lnTo>
                  <a:lnTo>
                    <a:pt x="263" y="9"/>
                  </a:lnTo>
                  <a:lnTo>
                    <a:pt x="202" y="9"/>
                  </a:lnTo>
                  <a:lnTo>
                    <a:pt x="202" y="20"/>
                  </a:lnTo>
                  <a:lnTo>
                    <a:pt x="207" y="10"/>
                  </a:lnTo>
                  <a:lnTo>
                    <a:pt x="202" y="8"/>
                  </a:lnTo>
                  <a:lnTo>
                    <a:pt x="167" y="8"/>
                  </a:lnTo>
                  <a:lnTo>
                    <a:pt x="167" y="19"/>
                  </a:lnTo>
                  <a:lnTo>
                    <a:pt x="172" y="9"/>
                  </a:lnTo>
                  <a:lnTo>
                    <a:pt x="167" y="6"/>
                  </a:lnTo>
                  <a:lnTo>
                    <a:pt x="136" y="6"/>
                  </a:lnTo>
                  <a:lnTo>
                    <a:pt x="136" y="18"/>
                  </a:lnTo>
                  <a:lnTo>
                    <a:pt x="140" y="8"/>
                  </a:lnTo>
                  <a:lnTo>
                    <a:pt x="136" y="6"/>
                  </a:lnTo>
                  <a:lnTo>
                    <a:pt x="135" y="5"/>
                  </a:lnTo>
                  <a:lnTo>
                    <a:pt x="104" y="5"/>
                  </a:lnTo>
                  <a:lnTo>
                    <a:pt x="104" y="16"/>
                  </a:lnTo>
                  <a:lnTo>
                    <a:pt x="107" y="6"/>
                  </a:lnTo>
                  <a:lnTo>
                    <a:pt x="104" y="5"/>
                  </a:lnTo>
                  <a:lnTo>
                    <a:pt x="102" y="4"/>
                  </a:lnTo>
                  <a:lnTo>
                    <a:pt x="75" y="4"/>
                  </a:lnTo>
                  <a:lnTo>
                    <a:pt x="75" y="15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34" y="3"/>
                  </a:lnTo>
                  <a:lnTo>
                    <a:pt x="34" y="14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8" y="1"/>
                  </a:lnTo>
                  <a:lnTo>
                    <a:pt x="8" y="13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2743"/>
            <p:cNvSpPr>
              <a:spLocks/>
            </p:cNvSpPr>
            <p:nvPr/>
          </p:nvSpPr>
          <p:spPr bwMode="auto">
            <a:xfrm>
              <a:off x="3488" y="3319"/>
              <a:ext cx="332" cy="29"/>
            </a:xfrm>
            <a:custGeom>
              <a:avLst/>
              <a:gdLst>
                <a:gd name="T0" fmla="*/ 0 w 332"/>
                <a:gd name="T1" fmla="*/ 0 h 29"/>
                <a:gd name="T2" fmla="*/ 0 w 332"/>
                <a:gd name="T3" fmla="*/ 23 h 29"/>
                <a:gd name="T4" fmla="*/ 20 w 332"/>
                <a:gd name="T5" fmla="*/ 23 h 29"/>
                <a:gd name="T6" fmla="*/ 20 w 332"/>
                <a:gd name="T7" fmla="*/ 12 h 29"/>
                <a:gd name="T8" fmla="*/ 16 w 332"/>
                <a:gd name="T9" fmla="*/ 23 h 29"/>
                <a:gd name="T10" fmla="*/ 20 w 332"/>
                <a:gd name="T11" fmla="*/ 24 h 29"/>
                <a:gd name="T12" fmla="*/ 71 w 332"/>
                <a:gd name="T13" fmla="*/ 24 h 29"/>
                <a:gd name="T14" fmla="*/ 71 w 332"/>
                <a:gd name="T15" fmla="*/ 13 h 29"/>
                <a:gd name="T16" fmla="*/ 67 w 332"/>
                <a:gd name="T17" fmla="*/ 24 h 29"/>
                <a:gd name="T18" fmla="*/ 71 w 332"/>
                <a:gd name="T19" fmla="*/ 25 h 29"/>
                <a:gd name="T20" fmla="*/ 132 w 332"/>
                <a:gd name="T21" fmla="*/ 25 h 29"/>
                <a:gd name="T22" fmla="*/ 132 w 332"/>
                <a:gd name="T23" fmla="*/ 14 h 29"/>
                <a:gd name="T24" fmla="*/ 127 w 332"/>
                <a:gd name="T25" fmla="*/ 24 h 29"/>
                <a:gd name="T26" fmla="*/ 132 w 332"/>
                <a:gd name="T27" fmla="*/ 26 h 29"/>
                <a:gd name="T28" fmla="*/ 198 w 332"/>
                <a:gd name="T29" fmla="*/ 26 h 29"/>
                <a:gd name="T30" fmla="*/ 198 w 332"/>
                <a:gd name="T31" fmla="*/ 15 h 29"/>
                <a:gd name="T32" fmla="*/ 194 w 332"/>
                <a:gd name="T33" fmla="*/ 26 h 29"/>
                <a:gd name="T34" fmla="*/ 198 w 332"/>
                <a:gd name="T35" fmla="*/ 28 h 29"/>
                <a:gd name="T36" fmla="*/ 320 w 332"/>
                <a:gd name="T37" fmla="*/ 28 h 29"/>
                <a:gd name="T38" fmla="*/ 320 w 332"/>
                <a:gd name="T39" fmla="*/ 17 h 29"/>
                <a:gd name="T40" fmla="*/ 315 w 332"/>
                <a:gd name="T41" fmla="*/ 26 h 29"/>
                <a:gd name="T42" fmla="*/ 320 w 332"/>
                <a:gd name="T43" fmla="*/ 29 h 29"/>
                <a:gd name="T44" fmla="*/ 332 w 332"/>
                <a:gd name="T45" fmla="*/ 29 h 29"/>
                <a:gd name="T46" fmla="*/ 332 w 332"/>
                <a:gd name="T47" fmla="*/ 7 h 29"/>
                <a:gd name="T48" fmla="*/ 322 w 332"/>
                <a:gd name="T49" fmla="*/ 7 h 29"/>
                <a:gd name="T50" fmla="*/ 322 w 332"/>
                <a:gd name="T51" fmla="*/ 18 h 29"/>
                <a:gd name="T52" fmla="*/ 327 w 332"/>
                <a:gd name="T53" fmla="*/ 8 h 29"/>
                <a:gd name="T54" fmla="*/ 322 w 332"/>
                <a:gd name="T55" fmla="*/ 5 h 29"/>
                <a:gd name="T56" fmla="*/ 201 w 332"/>
                <a:gd name="T57" fmla="*/ 5 h 29"/>
                <a:gd name="T58" fmla="*/ 201 w 332"/>
                <a:gd name="T59" fmla="*/ 17 h 29"/>
                <a:gd name="T60" fmla="*/ 205 w 332"/>
                <a:gd name="T61" fmla="*/ 7 h 29"/>
                <a:gd name="T62" fmla="*/ 201 w 332"/>
                <a:gd name="T63" fmla="*/ 5 h 29"/>
                <a:gd name="T64" fmla="*/ 200 w 332"/>
                <a:gd name="T65" fmla="*/ 4 h 29"/>
                <a:gd name="T66" fmla="*/ 134 w 332"/>
                <a:gd name="T67" fmla="*/ 4 h 29"/>
                <a:gd name="T68" fmla="*/ 134 w 332"/>
                <a:gd name="T69" fmla="*/ 15 h 29"/>
                <a:gd name="T70" fmla="*/ 139 w 332"/>
                <a:gd name="T71" fmla="*/ 5 h 29"/>
                <a:gd name="T72" fmla="*/ 134 w 332"/>
                <a:gd name="T73" fmla="*/ 3 h 29"/>
                <a:gd name="T74" fmla="*/ 74 w 332"/>
                <a:gd name="T75" fmla="*/ 3 h 29"/>
                <a:gd name="T76" fmla="*/ 74 w 332"/>
                <a:gd name="T77" fmla="*/ 14 h 29"/>
                <a:gd name="T78" fmla="*/ 78 w 332"/>
                <a:gd name="T79" fmla="*/ 4 h 29"/>
                <a:gd name="T80" fmla="*/ 74 w 332"/>
                <a:gd name="T81" fmla="*/ 3 h 29"/>
                <a:gd name="T82" fmla="*/ 73 w 332"/>
                <a:gd name="T83" fmla="*/ 2 h 29"/>
                <a:gd name="T84" fmla="*/ 23 w 332"/>
                <a:gd name="T85" fmla="*/ 2 h 29"/>
                <a:gd name="T86" fmla="*/ 23 w 332"/>
                <a:gd name="T87" fmla="*/ 13 h 29"/>
                <a:gd name="T88" fmla="*/ 27 w 332"/>
                <a:gd name="T89" fmla="*/ 3 h 29"/>
                <a:gd name="T90" fmla="*/ 23 w 332"/>
                <a:gd name="T91" fmla="*/ 2 h 29"/>
                <a:gd name="T92" fmla="*/ 22 w 332"/>
                <a:gd name="T93" fmla="*/ 0 h 29"/>
                <a:gd name="T94" fmla="*/ 20 w 332"/>
                <a:gd name="T95" fmla="*/ 0 h 29"/>
                <a:gd name="T96" fmla="*/ 0 w 332"/>
                <a:gd name="T9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29">
                  <a:moveTo>
                    <a:pt x="0" y="0"/>
                  </a:moveTo>
                  <a:lnTo>
                    <a:pt x="0" y="23"/>
                  </a:lnTo>
                  <a:lnTo>
                    <a:pt x="20" y="23"/>
                  </a:lnTo>
                  <a:lnTo>
                    <a:pt x="20" y="12"/>
                  </a:lnTo>
                  <a:lnTo>
                    <a:pt x="16" y="23"/>
                  </a:lnTo>
                  <a:lnTo>
                    <a:pt x="20" y="24"/>
                  </a:lnTo>
                  <a:lnTo>
                    <a:pt x="71" y="24"/>
                  </a:lnTo>
                  <a:lnTo>
                    <a:pt x="71" y="13"/>
                  </a:lnTo>
                  <a:lnTo>
                    <a:pt x="67" y="24"/>
                  </a:lnTo>
                  <a:lnTo>
                    <a:pt x="71" y="25"/>
                  </a:lnTo>
                  <a:lnTo>
                    <a:pt x="132" y="25"/>
                  </a:lnTo>
                  <a:lnTo>
                    <a:pt x="132" y="14"/>
                  </a:lnTo>
                  <a:lnTo>
                    <a:pt x="127" y="24"/>
                  </a:lnTo>
                  <a:lnTo>
                    <a:pt x="132" y="26"/>
                  </a:lnTo>
                  <a:lnTo>
                    <a:pt x="198" y="26"/>
                  </a:lnTo>
                  <a:lnTo>
                    <a:pt x="198" y="15"/>
                  </a:lnTo>
                  <a:lnTo>
                    <a:pt x="194" y="26"/>
                  </a:lnTo>
                  <a:lnTo>
                    <a:pt x="198" y="28"/>
                  </a:lnTo>
                  <a:lnTo>
                    <a:pt x="320" y="28"/>
                  </a:lnTo>
                  <a:lnTo>
                    <a:pt x="320" y="17"/>
                  </a:lnTo>
                  <a:lnTo>
                    <a:pt x="315" y="26"/>
                  </a:lnTo>
                  <a:lnTo>
                    <a:pt x="320" y="29"/>
                  </a:lnTo>
                  <a:lnTo>
                    <a:pt x="332" y="29"/>
                  </a:lnTo>
                  <a:lnTo>
                    <a:pt x="332" y="7"/>
                  </a:lnTo>
                  <a:lnTo>
                    <a:pt x="322" y="7"/>
                  </a:lnTo>
                  <a:lnTo>
                    <a:pt x="322" y="18"/>
                  </a:lnTo>
                  <a:lnTo>
                    <a:pt x="327" y="8"/>
                  </a:lnTo>
                  <a:lnTo>
                    <a:pt x="322" y="5"/>
                  </a:lnTo>
                  <a:lnTo>
                    <a:pt x="201" y="5"/>
                  </a:lnTo>
                  <a:lnTo>
                    <a:pt x="201" y="17"/>
                  </a:lnTo>
                  <a:lnTo>
                    <a:pt x="205" y="7"/>
                  </a:lnTo>
                  <a:lnTo>
                    <a:pt x="201" y="5"/>
                  </a:lnTo>
                  <a:lnTo>
                    <a:pt x="200" y="4"/>
                  </a:lnTo>
                  <a:lnTo>
                    <a:pt x="134" y="4"/>
                  </a:lnTo>
                  <a:lnTo>
                    <a:pt x="134" y="15"/>
                  </a:lnTo>
                  <a:lnTo>
                    <a:pt x="139" y="5"/>
                  </a:lnTo>
                  <a:lnTo>
                    <a:pt x="134" y="3"/>
                  </a:lnTo>
                  <a:lnTo>
                    <a:pt x="74" y="3"/>
                  </a:lnTo>
                  <a:lnTo>
                    <a:pt x="74" y="14"/>
                  </a:lnTo>
                  <a:lnTo>
                    <a:pt x="78" y="4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23" y="2"/>
                  </a:lnTo>
                  <a:lnTo>
                    <a:pt x="23" y="13"/>
                  </a:lnTo>
                  <a:lnTo>
                    <a:pt x="27" y="3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2744"/>
            <p:cNvSpPr>
              <a:spLocks/>
            </p:cNvSpPr>
            <p:nvPr/>
          </p:nvSpPr>
          <p:spPr bwMode="auto">
            <a:xfrm>
              <a:off x="3820" y="3326"/>
              <a:ext cx="331" cy="24"/>
            </a:xfrm>
            <a:custGeom>
              <a:avLst/>
              <a:gdLst>
                <a:gd name="T0" fmla="*/ 0 w 331"/>
                <a:gd name="T1" fmla="*/ 0 h 24"/>
                <a:gd name="T2" fmla="*/ 0 w 331"/>
                <a:gd name="T3" fmla="*/ 22 h 24"/>
                <a:gd name="T4" fmla="*/ 90 w 331"/>
                <a:gd name="T5" fmla="*/ 22 h 24"/>
                <a:gd name="T6" fmla="*/ 90 w 331"/>
                <a:gd name="T7" fmla="*/ 11 h 24"/>
                <a:gd name="T8" fmla="*/ 85 w 331"/>
                <a:gd name="T9" fmla="*/ 21 h 24"/>
                <a:gd name="T10" fmla="*/ 90 w 331"/>
                <a:gd name="T11" fmla="*/ 23 h 24"/>
                <a:gd name="T12" fmla="*/ 217 w 331"/>
                <a:gd name="T13" fmla="*/ 23 h 24"/>
                <a:gd name="T14" fmla="*/ 217 w 331"/>
                <a:gd name="T15" fmla="*/ 12 h 24"/>
                <a:gd name="T16" fmla="*/ 213 w 331"/>
                <a:gd name="T17" fmla="*/ 23 h 24"/>
                <a:gd name="T18" fmla="*/ 217 w 331"/>
                <a:gd name="T19" fmla="*/ 24 h 24"/>
                <a:gd name="T20" fmla="*/ 331 w 331"/>
                <a:gd name="T21" fmla="*/ 24 h 24"/>
                <a:gd name="T22" fmla="*/ 331 w 331"/>
                <a:gd name="T23" fmla="*/ 2 h 24"/>
                <a:gd name="T24" fmla="*/ 220 w 331"/>
                <a:gd name="T25" fmla="*/ 2 h 24"/>
                <a:gd name="T26" fmla="*/ 220 w 331"/>
                <a:gd name="T27" fmla="*/ 13 h 24"/>
                <a:gd name="T28" fmla="*/ 224 w 331"/>
                <a:gd name="T29" fmla="*/ 3 h 24"/>
                <a:gd name="T30" fmla="*/ 220 w 331"/>
                <a:gd name="T31" fmla="*/ 2 h 24"/>
                <a:gd name="T32" fmla="*/ 219 w 331"/>
                <a:gd name="T33" fmla="*/ 1 h 24"/>
                <a:gd name="T34" fmla="*/ 92 w 331"/>
                <a:gd name="T35" fmla="*/ 1 h 24"/>
                <a:gd name="T36" fmla="*/ 92 w 331"/>
                <a:gd name="T37" fmla="*/ 12 h 24"/>
                <a:gd name="T38" fmla="*/ 97 w 331"/>
                <a:gd name="T39" fmla="*/ 2 h 24"/>
                <a:gd name="T40" fmla="*/ 92 w 331"/>
                <a:gd name="T41" fmla="*/ 0 h 24"/>
                <a:gd name="T42" fmla="*/ 35 w 331"/>
                <a:gd name="T43" fmla="*/ 0 h 24"/>
                <a:gd name="T44" fmla="*/ 0 w 331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1" h="24">
                  <a:moveTo>
                    <a:pt x="0" y="0"/>
                  </a:moveTo>
                  <a:lnTo>
                    <a:pt x="0" y="22"/>
                  </a:lnTo>
                  <a:lnTo>
                    <a:pt x="90" y="22"/>
                  </a:lnTo>
                  <a:lnTo>
                    <a:pt x="90" y="11"/>
                  </a:lnTo>
                  <a:lnTo>
                    <a:pt x="85" y="21"/>
                  </a:lnTo>
                  <a:lnTo>
                    <a:pt x="90" y="23"/>
                  </a:lnTo>
                  <a:lnTo>
                    <a:pt x="217" y="23"/>
                  </a:lnTo>
                  <a:lnTo>
                    <a:pt x="217" y="12"/>
                  </a:lnTo>
                  <a:lnTo>
                    <a:pt x="213" y="23"/>
                  </a:lnTo>
                  <a:lnTo>
                    <a:pt x="217" y="24"/>
                  </a:lnTo>
                  <a:lnTo>
                    <a:pt x="331" y="24"/>
                  </a:lnTo>
                  <a:lnTo>
                    <a:pt x="331" y="2"/>
                  </a:lnTo>
                  <a:lnTo>
                    <a:pt x="220" y="2"/>
                  </a:lnTo>
                  <a:lnTo>
                    <a:pt x="220" y="13"/>
                  </a:lnTo>
                  <a:lnTo>
                    <a:pt x="224" y="3"/>
                  </a:lnTo>
                  <a:lnTo>
                    <a:pt x="220" y="2"/>
                  </a:lnTo>
                  <a:lnTo>
                    <a:pt x="219" y="1"/>
                  </a:lnTo>
                  <a:lnTo>
                    <a:pt x="92" y="1"/>
                  </a:lnTo>
                  <a:lnTo>
                    <a:pt x="92" y="1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2745"/>
            <p:cNvSpPr>
              <a:spLocks/>
            </p:cNvSpPr>
            <p:nvPr/>
          </p:nvSpPr>
          <p:spPr bwMode="auto">
            <a:xfrm>
              <a:off x="4151" y="3328"/>
              <a:ext cx="333" cy="25"/>
            </a:xfrm>
            <a:custGeom>
              <a:avLst/>
              <a:gdLst>
                <a:gd name="T0" fmla="*/ 0 w 333"/>
                <a:gd name="T1" fmla="*/ 0 h 25"/>
                <a:gd name="T2" fmla="*/ 0 w 333"/>
                <a:gd name="T3" fmla="*/ 22 h 25"/>
                <a:gd name="T4" fmla="*/ 53 w 333"/>
                <a:gd name="T5" fmla="*/ 22 h 25"/>
                <a:gd name="T6" fmla="*/ 53 w 333"/>
                <a:gd name="T7" fmla="*/ 11 h 25"/>
                <a:gd name="T8" fmla="*/ 48 w 333"/>
                <a:gd name="T9" fmla="*/ 21 h 25"/>
                <a:gd name="T10" fmla="*/ 53 w 333"/>
                <a:gd name="T11" fmla="*/ 24 h 25"/>
                <a:gd name="T12" fmla="*/ 288 w 333"/>
                <a:gd name="T13" fmla="*/ 24 h 25"/>
                <a:gd name="T14" fmla="*/ 288 w 333"/>
                <a:gd name="T15" fmla="*/ 13 h 25"/>
                <a:gd name="T16" fmla="*/ 284 w 333"/>
                <a:gd name="T17" fmla="*/ 24 h 25"/>
                <a:gd name="T18" fmla="*/ 288 w 333"/>
                <a:gd name="T19" fmla="*/ 25 h 25"/>
                <a:gd name="T20" fmla="*/ 333 w 333"/>
                <a:gd name="T21" fmla="*/ 25 h 25"/>
                <a:gd name="T22" fmla="*/ 333 w 333"/>
                <a:gd name="T23" fmla="*/ 3 h 25"/>
                <a:gd name="T24" fmla="*/ 292 w 333"/>
                <a:gd name="T25" fmla="*/ 3 h 25"/>
                <a:gd name="T26" fmla="*/ 292 w 333"/>
                <a:gd name="T27" fmla="*/ 14 h 25"/>
                <a:gd name="T28" fmla="*/ 295 w 333"/>
                <a:gd name="T29" fmla="*/ 4 h 25"/>
                <a:gd name="T30" fmla="*/ 292 w 333"/>
                <a:gd name="T31" fmla="*/ 3 h 25"/>
                <a:gd name="T32" fmla="*/ 290 w 333"/>
                <a:gd name="T33" fmla="*/ 1 h 25"/>
                <a:gd name="T34" fmla="*/ 55 w 333"/>
                <a:gd name="T35" fmla="*/ 1 h 25"/>
                <a:gd name="T36" fmla="*/ 55 w 333"/>
                <a:gd name="T37" fmla="*/ 13 h 25"/>
                <a:gd name="T38" fmla="*/ 60 w 333"/>
                <a:gd name="T39" fmla="*/ 3 h 25"/>
                <a:gd name="T40" fmla="*/ 55 w 333"/>
                <a:gd name="T41" fmla="*/ 0 h 25"/>
                <a:gd name="T42" fmla="*/ 53 w 333"/>
                <a:gd name="T43" fmla="*/ 0 h 25"/>
                <a:gd name="T44" fmla="*/ 0 w 33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3" h="25">
                  <a:moveTo>
                    <a:pt x="0" y="0"/>
                  </a:moveTo>
                  <a:lnTo>
                    <a:pt x="0" y="22"/>
                  </a:lnTo>
                  <a:lnTo>
                    <a:pt x="53" y="22"/>
                  </a:lnTo>
                  <a:lnTo>
                    <a:pt x="53" y="11"/>
                  </a:lnTo>
                  <a:lnTo>
                    <a:pt x="48" y="21"/>
                  </a:lnTo>
                  <a:lnTo>
                    <a:pt x="53" y="24"/>
                  </a:lnTo>
                  <a:lnTo>
                    <a:pt x="288" y="24"/>
                  </a:lnTo>
                  <a:lnTo>
                    <a:pt x="288" y="13"/>
                  </a:lnTo>
                  <a:lnTo>
                    <a:pt x="284" y="24"/>
                  </a:lnTo>
                  <a:lnTo>
                    <a:pt x="288" y="25"/>
                  </a:lnTo>
                  <a:lnTo>
                    <a:pt x="333" y="25"/>
                  </a:lnTo>
                  <a:lnTo>
                    <a:pt x="333" y="3"/>
                  </a:lnTo>
                  <a:lnTo>
                    <a:pt x="292" y="3"/>
                  </a:lnTo>
                  <a:lnTo>
                    <a:pt x="292" y="14"/>
                  </a:lnTo>
                  <a:lnTo>
                    <a:pt x="295" y="4"/>
                  </a:lnTo>
                  <a:lnTo>
                    <a:pt x="292" y="3"/>
                  </a:lnTo>
                  <a:lnTo>
                    <a:pt x="290" y="1"/>
                  </a:lnTo>
                  <a:lnTo>
                    <a:pt x="55" y="1"/>
                  </a:lnTo>
                  <a:lnTo>
                    <a:pt x="55" y="13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2746"/>
            <p:cNvSpPr>
              <a:spLocks/>
            </p:cNvSpPr>
            <p:nvPr/>
          </p:nvSpPr>
          <p:spPr bwMode="auto">
            <a:xfrm>
              <a:off x="4484" y="3331"/>
              <a:ext cx="201" cy="22"/>
            </a:xfrm>
            <a:custGeom>
              <a:avLst/>
              <a:gdLst>
                <a:gd name="T0" fmla="*/ 0 w 201"/>
                <a:gd name="T1" fmla="*/ 0 h 22"/>
                <a:gd name="T2" fmla="*/ 0 w 201"/>
                <a:gd name="T3" fmla="*/ 22 h 22"/>
                <a:gd name="T4" fmla="*/ 201 w 201"/>
                <a:gd name="T5" fmla="*/ 22 h 22"/>
                <a:gd name="T6" fmla="*/ 201 w 201"/>
                <a:gd name="T7" fmla="*/ 0 h 22"/>
                <a:gd name="T8" fmla="*/ 112 w 201"/>
                <a:gd name="T9" fmla="*/ 0 h 22"/>
                <a:gd name="T10" fmla="*/ 0 w 20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2">
                  <a:moveTo>
                    <a:pt x="0" y="0"/>
                  </a:moveTo>
                  <a:lnTo>
                    <a:pt x="0" y="22"/>
                  </a:lnTo>
                  <a:lnTo>
                    <a:pt x="201" y="22"/>
                  </a:lnTo>
                  <a:lnTo>
                    <a:pt x="201" y="0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2747"/>
            <p:cNvSpPr>
              <a:spLocks noChangeArrowheads="1"/>
            </p:cNvSpPr>
            <p:nvPr/>
          </p:nvSpPr>
          <p:spPr bwMode="auto">
            <a:xfrm>
              <a:off x="1494" y="1068"/>
              <a:ext cx="3191" cy="22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748" name="テキスト ボックス 2747"/>
          <p:cNvSpPr txBox="1"/>
          <p:nvPr/>
        </p:nvSpPr>
        <p:spPr>
          <a:xfrm>
            <a:off x="68046" y="369332"/>
            <a:ext cx="9007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Energy dependence of angular distribution (g1)</a:t>
            </a:r>
            <a:endParaRPr kumimoji="1" lang="ja-JP" altLang="en-US" sz="3600" dirty="0">
              <a:latin typeface="+mj-lt"/>
            </a:endParaRPr>
          </a:p>
        </p:txBody>
      </p:sp>
      <p:cxnSp>
        <p:nvCxnSpPr>
          <p:cNvPr id="2750" name="直線矢印コネクタ 2749"/>
          <p:cNvCxnSpPr/>
          <p:nvPr/>
        </p:nvCxnSpPr>
        <p:spPr>
          <a:xfrm flipH="1">
            <a:off x="5444815" y="2649880"/>
            <a:ext cx="1956122" cy="775504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51" name="テキスト ボックス 2750"/>
              <p:cNvSpPr txBox="1"/>
              <p:nvPr/>
            </p:nvSpPr>
            <p:spPr>
              <a:xfrm>
                <a:off x="6800086" y="2234218"/>
                <a:ext cx="2048574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=0.57</m:t>
                    </m:r>
                  </m:oMath>
                </a14:m>
                <a:r>
                  <a:rPr kumimoji="1" lang="en-US" altLang="ja-JP" sz="2400" smtClean="0"/>
                  <a:t>MeV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2751" name="テキスト ボックス 27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86" y="2234218"/>
                <a:ext cx="2048574" cy="401072"/>
              </a:xfrm>
              <a:prstGeom prst="rect">
                <a:avLst/>
              </a:prstGeom>
              <a:blipFill rotWithShape="0">
                <a:blip r:embed="rId2"/>
                <a:stretch>
                  <a:fillRect l="-5045" t="-24615" r="-7715" b="-3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52" name="直線矢印コネクタ 2751"/>
          <p:cNvCxnSpPr/>
          <p:nvPr/>
        </p:nvCxnSpPr>
        <p:spPr>
          <a:xfrm flipV="1">
            <a:off x="1956283" y="5061936"/>
            <a:ext cx="323850" cy="1193176"/>
          </a:xfrm>
          <a:prstGeom prst="straightConnector1">
            <a:avLst/>
          </a:prstGeom>
          <a:ln w="38100">
            <a:solidFill>
              <a:srgbClr val="00B05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55" name="テキスト ボックス 2754"/>
              <p:cNvSpPr txBox="1"/>
              <p:nvPr/>
            </p:nvSpPr>
            <p:spPr>
              <a:xfrm>
                <a:off x="981209" y="6298397"/>
                <a:ext cx="2048574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=47.7</m:t>
                    </m:r>
                  </m:oMath>
                </a14:m>
                <a:r>
                  <a:rPr kumimoji="1" lang="en-US" altLang="ja-JP" sz="2400" smtClean="0"/>
                  <a:t>MeV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2755" name="テキスト ボックス 27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09" y="6298397"/>
                <a:ext cx="2048574" cy="401072"/>
              </a:xfrm>
              <a:prstGeom prst="rect">
                <a:avLst/>
              </a:prstGeom>
              <a:blipFill rotWithShape="0">
                <a:blip r:embed="rId3"/>
                <a:stretch>
                  <a:fillRect l="-5357" t="-22727" r="-7738" b="-37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6" name="テキスト ボックス 2755"/>
              <p:cNvSpPr txBox="1"/>
              <p:nvPr/>
            </p:nvSpPr>
            <p:spPr>
              <a:xfrm>
                <a:off x="6800086" y="4494175"/>
                <a:ext cx="2048574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=23.0</m:t>
                    </m:r>
                  </m:oMath>
                </a14:m>
                <a:r>
                  <a:rPr kumimoji="1" lang="en-US" altLang="ja-JP" sz="2400" smtClean="0"/>
                  <a:t>MeV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2756" name="テキスト ボックス 27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86" y="4494175"/>
                <a:ext cx="2048574" cy="401072"/>
              </a:xfrm>
              <a:prstGeom prst="rect">
                <a:avLst/>
              </a:prstGeom>
              <a:blipFill rotWithShape="0">
                <a:blip r:embed="rId4"/>
                <a:stretch>
                  <a:fillRect l="-5045" t="-22727" r="-7715" b="-37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57" name="直線矢印コネクタ 2756"/>
          <p:cNvCxnSpPr/>
          <p:nvPr/>
        </p:nvCxnSpPr>
        <p:spPr>
          <a:xfrm flipH="1">
            <a:off x="4662972" y="4734911"/>
            <a:ext cx="2009955" cy="403225"/>
          </a:xfrm>
          <a:prstGeom prst="straightConnector1">
            <a:avLst/>
          </a:prstGeom>
          <a:ln w="38100">
            <a:solidFill>
              <a:srgbClr val="7030A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1" name="テキスト ボックス 2760"/>
          <p:cNvSpPr txBox="1"/>
          <p:nvPr/>
        </p:nvSpPr>
        <p:spPr>
          <a:xfrm>
            <a:off x="5725302" y="6349792"/>
            <a:ext cx="5818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/>
              <a:t>t</a:t>
            </a:r>
            <a:r>
              <a:rPr kumimoji="1" lang="en-US" altLang="ja-JP" sz="2400" smtClean="0"/>
              <a:t>otal</a:t>
            </a:r>
            <a:endParaRPr kumimoji="1" lang="ja-JP" altLang="en-US" sz="2400"/>
          </a:p>
        </p:txBody>
      </p:sp>
      <p:cxnSp>
        <p:nvCxnSpPr>
          <p:cNvPr id="2762" name="直線矢印コネクタ 2761"/>
          <p:cNvCxnSpPr/>
          <p:nvPr/>
        </p:nvCxnSpPr>
        <p:spPr>
          <a:xfrm flipV="1">
            <a:off x="5864096" y="5558180"/>
            <a:ext cx="4269" cy="83566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4" name="テキスト ボックス 2763"/>
              <p:cNvSpPr txBox="1"/>
              <p:nvPr/>
            </p:nvSpPr>
            <p:spPr>
              <a:xfrm>
                <a:off x="7783591" y="1440641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764" name="テキスト ボックス 27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91" y="1440641"/>
                <a:ext cx="103393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" name="テキスト ボックス 2764"/>
              <p:cNvSpPr txBox="1"/>
              <p:nvPr/>
            </p:nvSpPr>
            <p:spPr>
              <a:xfrm>
                <a:off x="6921894" y="957309"/>
                <a:ext cx="1957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765" name="テキスト ボックス 27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894" y="957309"/>
                <a:ext cx="195733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8" name="テキスト ボックス 2767"/>
          <p:cNvSpPr txBox="1"/>
          <p:nvPr/>
        </p:nvSpPr>
        <p:spPr>
          <a:xfrm>
            <a:off x="216704" y="1286556"/>
            <a:ext cx="3202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Normalized by the maximum value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06059" y="5873147"/>
            <a:ext cx="231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 half value, almost back-to-back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5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28"/>
          <p:cNvSpPr txBox="1">
            <a:spLocks noChangeArrowheads="1"/>
          </p:cNvSpPr>
          <p:nvPr/>
        </p:nvSpPr>
        <p:spPr bwMode="auto">
          <a:xfrm>
            <a:off x="714375" y="678527"/>
            <a:ext cx="8072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Calibri" pitchFamily="34" charset="0"/>
              </a:rPr>
              <a:t>Indeed, in physics beyond SM,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Large </a:t>
            </a: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FCNC</a:t>
            </a:r>
            <a:r>
              <a:rPr lang="en-US" altLang="ja-JP" sz="2800" dirty="0">
                <a:latin typeface="Calibri" pitchFamily="34" charset="0"/>
              </a:rPr>
              <a:t> is expected</a:t>
            </a:r>
            <a:endParaRPr lang="ja-JP" altLang="en-US" sz="2800" dirty="0">
              <a:latin typeface="Calibri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571500" y="3214688"/>
            <a:ext cx="3929063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785813" y="3500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Enhancement of LFV through the slepton mixing</a:t>
            </a:r>
            <a:endParaRPr lang="ja-JP" altLang="en-US" sz="2400"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6578" y="3230742"/>
            <a:ext cx="2841702" cy="1504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bg1"/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右矢印 5"/>
          <p:cNvSpPr/>
          <p:nvPr/>
        </p:nvSpPr>
        <p:spPr>
          <a:xfrm>
            <a:off x="857250" y="4441825"/>
            <a:ext cx="500063" cy="3571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75" name="テキスト ボックス 6"/>
          <p:cNvSpPr txBox="1">
            <a:spLocks noChangeArrowheads="1"/>
          </p:cNvSpPr>
          <p:nvPr/>
        </p:nvSpPr>
        <p:spPr bwMode="auto">
          <a:xfrm>
            <a:off x="1428750" y="4408488"/>
            <a:ext cx="4500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Detectable at future experiments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176" name="テキスト ボックス 29"/>
          <p:cNvSpPr txBox="1">
            <a:spLocks noChangeArrowheads="1"/>
          </p:cNvSpPr>
          <p:nvPr/>
        </p:nvSpPr>
        <p:spPr bwMode="auto">
          <a:xfrm>
            <a:off x="500063" y="2643188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>
                <a:latin typeface="Calibri" pitchFamily="34" charset="0"/>
              </a:rPr>
              <a:t>e.g. </a:t>
            </a:r>
            <a:r>
              <a:rPr lang="en-US" altLang="ja-JP" sz="2800">
                <a:solidFill>
                  <a:srgbClr val="002060"/>
                </a:solidFill>
                <a:latin typeface="HGP創英ﾌﾟﾚｾﾞﾝｽEB" pitchFamily="18" charset="-128"/>
                <a:ea typeface="ＤＦ平成ゴシック体W5" pitchFamily="1" charset="-128"/>
              </a:rPr>
              <a:t>a supersymmetric model</a:t>
            </a:r>
            <a:endParaRPr lang="ja-JP" altLang="en-US" sz="2800">
              <a:solidFill>
                <a:srgbClr val="002060"/>
              </a:solidFill>
              <a:latin typeface="HGP創英ﾌﾟﾚｾﾞﾝｽEB" pitchFamily="18" charset="-128"/>
              <a:ea typeface="ＤＦ平成ゴシック体W5" pitchFamily="1" charset="-128"/>
            </a:endParaRPr>
          </a:p>
        </p:txBody>
      </p:sp>
      <p:sp>
        <p:nvSpPr>
          <p:cNvPr id="7177" name="テキスト ボックス 31"/>
          <p:cNvSpPr txBox="1">
            <a:spLocks noChangeArrowheads="1"/>
          </p:cNvSpPr>
          <p:nvPr/>
        </p:nvSpPr>
        <p:spPr bwMode="auto">
          <a:xfrm>
            <a:off x="642938" y="1143000"/>
            <a:ext cx="7185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rgbClr val="0070C0"/>
                </a:solidFill>
                <a:latin typeface="Calibri" pitchFamily="34" charset="0"/>
              </a:rPr>
              <a:t>Particularly Combining with neutrino oscillation </a:t>
            </a:r>
          </a:p>
          <a:p>
            <a:pPr algn="ctr"/>
            <a:r>
              <a:rPr lang="en-US" altLang="ja-JP" sz="2800">
                <a:solidFill>
                  <a:srgbClr val="0070C0"/>
                </a:solidFill>
                <a:latin typeface="Calibri" pitchFamily="34" charset="0"/>
              </a:rPr>
              <a:t>Large FCNC in charged lepton is expected</a:t>
            </a:r>
          </a:p>
          <a:p>
            <a:pPr algn="ctr"/>
            <a:r>
              <a:rPr lang="en-US" altLang="ja-JP" sz="2800">
                <a:solidFill>
                  <a:srgbClr val="0070C0"/>
                </a:solidFill>
                <a:latin typeface="Calibri" pitchFamily="34" charset="0"/>
              </a:rPr>
              <a:t>(must appear ??)</a:t>
            </a:r>
            <a:endParaRPr lang="ja-JP" altLang="en-US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178" name="テキスト ボックス 32"/>
          <p:cNvSpPr txBox="1">
            <a:spLocks noChangeArrowheads="1"/>
          </p:cNvSpPr>
          <p:nvPr/>
        </p:nvSpPr>
        <p:spPr bwMode="auto">
          <a:xfrm>
            <a:off x="500063" y="5214938"/>
            <a:ext cx="664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latin typeface="Calibri" pitchFamily="34" charset="0"/>
              </a:rPr>
              <a:t>Two or more flavors are needed to observe cLFV</a:t>
            </a:r>
            <a:endParaRPr lang="ja-JP" altLang="en-US" sz="2400" b="1">
              <a:latin typeface="Calibri" pitchFamily="34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714375" y="5929313"/>
            <a:ext cx="500063" cy="35718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80" name="テキスト ボックス 34"/>
          <p:cNvSpPr txBox="1">
            <a:spLocks noChangeArrowheads="1"/>
          </p:cNvSpPr>
          <p:nvPr/>
        </p:nvSpPr>
        <p:spPr bwMode="auto">
          <a:xfrm>
            <a:off x="1285875" y="5786438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Search for LFV with muon is inevitable</a:t>
            </a:r>
            <a:endParaRPr lang="ja-JP" altLang="en-US" sz="2800" b="1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5581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6429" y="369332"/>
            <a:ext cx="895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Angular dependence of energy distribution(g1)</a:t>
            </a:r>
            <a:endParaRPr kumimoji="1" lang="ja-JP" altLang="en-US" sz="3600" dirty="0">
              <a:latin typeface="+mj-lt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96913" y="1687513"/>
            <a:ext cx="5755398" cy="3787312"/>
            <a:chOff x="439" y="1063"/>
            <a:chExt cx="3325" cy="2188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874" y="2590"/>
              <a:ext cx="2785" cy="336"/>
              <a:chOff x="874" y="2590"/>
              <a:chExt cx="2785" cy="336"/>
            </a:xfrm>
          </p:grpSpPr>
          <p:sp>
            <p:nvSpPr>
              <p:cNvPr id="3054" name="Line 6"/>
              <p:cNvSpPr>
                <a:spLocks noChangeShapeType="1"/>
              </p:cNvSpPr>
              <p:nvPr/>
            </p:nvSpPr>
            <p:spPr bwMode="auto">
              <a:xfrm>
                <a:off x="100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5" name="Line 7"/>
              <p:cNvSpPr>
                <a:spLocks noChangeShapeType="1"/>
              </p:cNvSpPr>
              <p:nvPr/>
            </p:nvSpPr>
            <p:spPr bwMode="auto">
              <a:xfrm>
                <a:off x="1015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6" name="Line 8"/>
              <p:cNvSpPr>
                <a:spLocks noChangeShapeType="1"/>
              </p:cNvSpPr>
              <p:nvPr/>
            </p:nvSpPr>
            <p:spPr bwMode="auto">
              <a:xfrm>
                <a:off x="102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7" name="Line 9"/>
              <p:cNvSpPr>
                <a:spLocks noChangeShapeType="1"/>
              </p:cNvSpPr>
              <p:nvPr/>
            </p:nvSpPr>
            <p:spPr bwMode="auto">
              <a:xfrm>
                <a:off x="104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8" name="Line 10"/>
              <p:cNvSpPr>
                <a:spLocks noChangeShapeType="1"/>
              </p:cNvSpPr>
              <p:nvPr/>
            </p:nvSpPr>
            <p:spPr bwMode="auto">
              <a:xfrm>
                <a:off x="105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9" name="Line 11"/>
              <p:cNvSpPr>
                <a:spLocks noChangeShapeType="1"/>
              </p:cNvSpPr>
              <p:nvPr/>
            </p:nvSpPr>
            <p:spPr bwMode="auto">
              <a:xfrm>
                <a:off x="107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0" name="Line 12"/>
              <p:cNvSpPr>
                <a:spLocks noChangeShapeType="1"/>
              </p:cNvSpPr>
              <p:nvPr/>
            </p:nvSpPr>
            <p:spPr bwMode="auto">
              <a:xfrm>
                <a:off x="108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1" name="Line 13"/>
              <p:cNvSpPr>
                <a:spLocks noChangeShapeType="1"/>
              </p:cNvSpPr>
              <p:nvPr/>
            </p:nvSpPr>
            <p:spPr bwMode="auto">
              <a:xfrm>
                <a:off x="110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2" name="Line 14"/>
              <p:cNvSpPr>
                <a:spLocks noChangeShapeType="1"/>
              </p:cNvSpPr>
              <p:nvPr/>
            </p:nvSpPr>
            <p:spPr bwMode="auto">
              <a:xfrm>
                <a:off x="111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3" name="Line 15"/>
              <p:cNvSpPr>
                <a:spLocks noChangeShapeType="1"/>
              </p:cNvSpPr>
              <p:nvPr/>
            </p:nvSpPr>
            <p:spPr bwMode="auto">
              <a:xfrm>
                <a:off x="1129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4" name="Line 16"/>
              <p:cNvSpPr>
                <a:spLocks noChangeShapeType="1"/>
              </p:cNvSpPr>
              <p:nvPr/>
            </p:nvSpPr>
            <p:spPr bwMode="auto">
              <a:xfrm>
                <a:off x="114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5" name="Line 17"/>
              <p:cNvSpPr>
                <a:spLocks noChangeShapeType="1"/>
              </p:cNvSpPr>
              <p:nvPr/>
            </p:nvSpPr>
            <p:spPr bwMode="auto">
              <a:xfrm>
                <a:off x="115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6" name="Line 18"/>
              <p:cNvSpPr>
                <a:spLocks noChangeShapeType="1"/>
              </p:cNvSpPr>
              <p:nvPr/>
            </p:nvSpPr>
            <p:spPr bwMode="auto">
              <a:xfrm>
                <a:off x="117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7" name="Line 19"/>
              <p:cNvSpPr>
                <a:spLocks noChangeShapeType="1"/>
              </p:cNvSpPr>
              <p:nvPr/>
            </p:nvSpPr>
            <p:spPr bwMode="auto">
              <a:xfrm>
                <a:off x="1186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8" name="Line 20"/>
              <p:cNvSpPr>
                <a:spLocks noChangeShapeType="1"/>
              </p:cNvSpPr>
              <p:nvPr/>
            </p:nvSpPr>
            <p:spPr bwMode="auto">
              <a:xfrm>
                <a:off x="119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9" name="Line 21"/>
              <p:cNvSpPr>
                <a:spLocks noChangeShapeType="1"/>
              </p:cNvSpPr>
              <p:nvPr/>
            </p:nvSpPr>
            <p:spPr bwMode="auto">
              <a:xfrm>
                <a:off x="121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0" name="Line 22"/>
              <p:cNvSpPr>
                <a:spLocks noChangeShapeType="1"/>
              </p:cNvSpPr>
              <p:nvPr/>
            </p:nvSpPr>
            <p:spPr bwMode="auto">
              <a:xfrm>
                <a:off x="122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1" name="Line 23"/>
              <p:cNvSpPr>
                <a:spLocks noChangeShapeType="1"/>
              </p:cNvSpPr>
              <p:nvPr/>
            </p:nvSpPr>
            <p:spPr bwMode="auto">
              <a:xfrm>
                <a:off x="1243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2" name="Line 24"/>
              <p:cNvSpPr>
                <a:spLocks noChangeShapeType="1"/>
              </p:cNvSpPr>
              <p:nvPr/>
            </p:nvSpPr>
            <p:spPr bwMode="auto">
              <a:xfrm>
                <a:off x="125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3" name="Line 25"/>
              <p:cNvSpPr>
                <a:spLocks noChangeShapeType="1"/>
              </p:cNvSpPr>
              <p:nvPr/>
            </p:nvSpPr>
            <p:spPr bwMode="auto">
              <a:xfrm>
                <a:off x="127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4" name="Line 26"/>
              <p:cNvSpPr>
                <a:spLocks noChangeShapeType="1"/>
              </p:cNvSpPr>
              <p:nvPr/>
            </p:nvSpPr>
            <p:spPr bwMode="auto">
              <a:xfrm>
                <a:off x="128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5" name="Line 27"/>
              <p:cNvSpPr>
                <a:spLocks noChangeShapeType="1"/>
              </p:cNvSpPr>
              <p:nvPr/>
            </p:nvSpPr>
            <p:spPr bwMode="auto">
              <a:xfrm>
                <a:off x="1300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6" name="Line 28"/>
              <p:cNvSpPr>
                <a:spLocks noChangeShapeType="1"/>
              </p:cNvSpPr>
              <p:nvPr/>
            </p:nvSpPr>
            <p:spPr bwMode="auto">
              <a:xfrm>
                <a:off x="131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7" name="Line 29"/>
              <p:cNvSpPr>
                <a:spLocks noChangeShapeType="1"/>
              </p:cNvSpPr>
              <p:nvPr/>
            </p:nvSpPr>
            <p:spPr bwMode="auto">
              <a:xfrm>
                <a:off x="132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8" name="Line 30"/>
              <p:cNvSpPr>
                <a:spLocks noChangeShapeType="1"/>
              </p:cNvSpPr>
              <p:nvPr/>
            </p:nvSpPr>
            <p:spPr bwMode="auto">
              <a:xfrm>
                <a:off x="134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9" name="Line 31"/>
              <p:cNvSpPr>
                <a:spLocks noChangeShapeType="1"/>
              </p:cNvSpPr>
              <p:nvPr/>
            </p:nvSpPr>
            <p:spPr bwMode="auto">
              <a:xfrm>
                <a:off x="1357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0" name="Line 32"/>
              <p:cNvSpPr>
                <a:spLocks noChangeShapeType="1"/>
              </p:cNvSpPr>
              <p:nvPr/>
            </p:nvSpPr>
            <p:spPr bwMode="auto">
              <a:xfrm>
                <a:off x="137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1" name="Line 33"/>
              <p:cNvSpPr>
                <a:spLocks noChangeShapeType="1"/>
              </p:cNvSpPr>
              <p:nvPr/>
            </p:nvSpPr>
            <p:spPr bwMode="auto">
              <a:xfrm>
                <a:off x="138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2" name="Line 34"/>
              <p:cNvSpPr>
                <a:spLocks noChangeShapeType="1"/>
              </p:cNvSpPr>
              <p:nvPr/>
            </p:nvSpPr>
            <p:spPr bwMode="auto">
              <a:xfrm>
                <a:off x="139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3" name="Line 35"/>
              <p:cNvSpPr>
                <a:spLocks noChangeShapeType="1"/>
              </p:cNvSpPr>
              <p:nvPr/>
            </p:nvSpPr>
            <p:spPr bwMode="auto">
              <a:xfrm>
                <a:off x="1414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4" name="Line 36"/>
              <p:cNvSpPr>
                <a:spLocks noChangeShapeType="1"/>
              </p:cNvSpPr>
              <p:nvPr/>
            </p:nvSpPr>
            <p:spPr bwMode="auto">
              <a:xfrm>
                <a:off x="142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5" name="Line 37"/>
              <p:cNvSpPr>
                <a:spLocks noChangeShapeType="1"/>
              </p:cNvSpPr>
              <p:nvPr/>
            </p:nvSpPr>
            <p:spPr bwMode="auto">
              <a:xfrm>
                <a:off x="144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6" name="Line 38"/>
              <p:cNvSpPr>
                <a:spLocks noChangeShapeType="1"/>
              </p:cNvSpPr>
              <p:nvPr/>
            </p:nvSpPr>
            <p:spPr bwMode="auto">
              <a:xfrm>
                <a:off x="145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7" name="Line 39"/>
              <p:cNvSpPr>
                <a:spLocks noChangeShapeType="1"/>
              </p:cNvSpPr>
              <p:nvPr/>
            </p:nvSpPr>
            <p:spPr bwMode="auto">
              <a:xfrm>
                <a:off x="1471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8" name="Line 40"/>
              <p:cNvSpPr>
                <a:spLocks noChangeShapeType="1"/>
              </p:cNvSpPr>
              <p:nvPr/>
            </p:nvSpPr>
            <p:spPr bwMode="auto">
              <a:xfrm>
                <a:off x="148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9" name="Line 41"/>
              <p:cNvSpPr>
                <a:spLocks noChangeShapeType="1"/>
              </p:cNvSpPr>
              <p:nvPr/>
            </p:nvSpPr>
            <p:spPr bwMode="auto">
              <a:xfrm>
                <a:off x="149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0" name="Line 42"/>
              <p:cNvSpPr>
                <a:spLocks noChangeShapeType="1"/>
              </p:cNvSpPr>
              <p:nvPr/>
            </p:nvSpPr>
            <p:spPr bwMode="auto">
              <a:xfrm>
                <a:off x="151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1" name="Line 43"/>
              <p:cNvSpPr>
                <a:spLocks noChangeShapeType="1"/>
              </p:cNvSpPr>
              <p:nvPr/>
            </p:nvSpPr>
            <p:spPr bwMode="auto">
              <a:xfrm>
                <a:off x="1528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2" name="Line 44"/>
              <p:cNvSpPr>
                <a:spLocks noChangeShapeType="1"/>
              </p:cNvSpPr>
              <p:nvPr/>
            </p:nvSpPr>
            <p:spPr bwMode="auto">
              <a:xfrm>
                <a:off x="154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3" name="Line 45"/>
              <p:cNvSpPr>
                <a:spLocks noChangeShapeType="1"/>
              </p:cNvSpPr>
              <p:nvPr/>
            </p:nvSpPr>
            <p:spPr bwMode="auto">
              <a:xfrm>
                <a:off x="155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4" name="Line 46"/>
              <p:cNvSpPr>
                <a:spLocks noChangeShapeType="1"/>
              </p:cNvSpPr>
              <p:nvPr/>
            </p:nvSpPr>
            <p:spPr bwMode="auto">
              <a:xfrm>
                <a:off x="157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5" name="Line 47"/>
              <p:cNvSpPr>
                <a:spLocks noChangeShapeType="1"/>
              </p:cNvSpPr>
              <p:nvPr/>
            </p:nvSpPr>
            <p:spPr bwMode="auto">
              <a:xfrm>
                <a:off x="1585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6" name="Line 48"/>
              <p:cNvSpPr>
                <a:spLocks noChangeShapeType="1"/>
              </p:cNvSpPr>
              <p:nvPr/>
            </p:nvSpPr>
            <p:spPr bwMode="auto">
              <a:xfrm>
                <a:off x="159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7" name="Line 49"/>
              <p:cNvSpPr>
                <a:spLocks noChangeShapeType="1"/>
              </p:cNvSpPr>
              <p:nvPr/>
            </p:nvSpPr>
            <p:spPr bwMode="auto">
              <a:xfrm>
                <a:off x="161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8" name="Line 50"/>
              <p:cNvSpPr>
                <a:spLocks noChangeShapeType="1"/>
              </p:cNvSpPr>
              <p:nvPr/>
            </p:nvSpPr>
            <p:spPr bwMode="auto">
              <a:xfrm>
                <a:off x="162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9" name="Line 51"/>
              <p:cNvSpPr>
                <a:spLocks noChangeShapeType="1"/>
              </p:cNvSpPr>
              <p:nvPr/>
            </p:nvSpPr>
            <p:spPr bwMode="auto">
              <a:xfrm>
                <a:off x="164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0" name="Line 52"/>
              <p:cNvSpPr>
                <a:spLocks noChangeShapeType="1"/>
              </p:cNvSpPr>
              <p:nvPr/>
            </p:nvSpPr>
            <p:spPr bwMode="auto">
              <a:xfrm>
                <a:off x="165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1" name="Line 53"/>
              <p:cNvSpPr>
                <a:spLocks noChangeShapeType="1"/>
              </p:cNvSpPr>
              <p:nvPr/>
            </p:nvSpPr>
            <p:spPr bwMode="auto">
              <a:xfrm>
                <a:off x="16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2" name="Line 54"/>
              <p:cNvSpPr>
                <a:spLocks noChangeShapeType="1"/>
              </p:cNvSpPr>
              <p:nvPr/>
            </p:nvSpPr>
            <p:spPr bwMode="auto">
              <a:xfrm>
                <a:off x="168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3" name="Line 55"/>
              <p:cNvSpPr>
                <a:spLocks noChangeShapeType="1"/>
              </p:cNvSpPr>
              <p:nvPr/>
            </p:nvSpPr>
            <p:spPr bwMode="auto">
              <a:xfrm>
                <a:off x="1699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4" name="Line 56"/>
              <p:cNvSpPr>
                <a:spLocks noChangeShapeType="1"/>
              </p:cNvSpPr>
              <p:nvPr/>
            </p:nvSpPr>
            <p:spPr bwMode="auto">
              <a:xfrm>
                <a:off x="171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5" name="Line 57"/>
              <p:cNvSpPr>
                <a:spLocks noChangeShapeType="1"/>
              </p:cNvSpPr>
              <p:nvPr/>
            </p:nvSpPr>
            <p:spPr bwMode="auto">
              <a:xfrm>
                <a:off x="172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6" name="Line 58"/>
              <p:cNvSpPr>
                <a:spLocks noChangeShapeType="1"/>
              </p:cNvSpPr>
              <p:nvPr/>
            </p:nvSpPr>
            <p:spPr bwMode="auto">
              <a:xfrm>
                <a:off x="174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7" name="Line 59"/>
              <p:cNvSpPr>
                <a:spLocks noChangeShapeType="1"/>
              </p:cNvSpPr>
              <p:nvPr/>
            </p:nvSpPr>
            <p:spPr bwMode="auto">
              <a:xfrm>
                <a:off x="1756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8" name="Line 60"/>
              <p:cNvSpPr>
                <a:spLocks noChangeShapeType="1"/>
              </p:cNvSpPr>
              <p:nvPr/>
            </p:nvSpPr>
            <p:spPr bwMode="auto">
              <a:xfrm>
                <a:off x="17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9" name="Line 61"/>
              <p:cNvSpPr>
                <a:spLocks noChangeShapeType="1"/>
              </p:cNvSpPr>
              <p:nvPr/>
            </p:nvSpPr>
            <p:spPr bwMode="auto">
              <a:xfrm>
                <a:off x="178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0" name="Line 62"/>
              <p:cNvSpPr>
                <a:spLocks noChangeShapeType="1"/>
              </p:cNvSpPr>
              <p:nvPr/>
            </p:nvSpPr>
            <p:spPr bwMode="auto">
              <a:xfrm>
                <a:off x="179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1" name="Line 63"/>
              <p:cNvSpPr>
                <a:spLocks noChangeShapeType="1"/>
              </p:cNvSpPr>
              <p:nvPr/>
            </p:nvSpPr>
            <p:spPr bwMode="auto">
              <a:xfrm>
                <a:off x="1813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2" name="Line 64"/>
              <p:cNvSpPr>
                <a:spLocks noChangeShapeType="1"/>
              </p:cNvSpPr>
              <p:nvPr/>
            </p:nvSpPr>
            <p:spPr bwMode="auto">
              <a:xfrm>
                <a:off x="182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3" name="Line 65"/>
              <p:cNvSpPr>
                <a:spLocks noChangeShapeType="1"/>
              </p:cNvSpPr>
              <p:nvPr/>
            </p:nvSpPr>
            <p:spPr bwMode="auto">
              <a:xfrm>
                <a:off x="184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4" name="Line 66"/>
              <p:cNvSpPr>
                <a:spLocks noChangeShapeType="1"/>
              </p:cNvSpPr>
              <p:nvPr/>
            </p:nvSpPr>
            <p:spPr bwMode="auto">
              <a:xfrm>
                <a:off x="185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5" name="Line 67"/>
              <p:cNvSpPr>
                <a:spLocks noChangeShapeType="1"/>
              </p:cNvSpPr>
              <p:nvPr/>
            </p:nvSpPr>
            <p:spPr bwMode="auto">
              <a:xfrm>
                <a:off x="18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6" name="Line 68"/>
              <p:cNvSpPr>
                <a:spLocks noChangeShapeType="1"/>
              </p:cNvSpPr>
              <p:nvPr/>
            </p:nvSpPr>
            <p:spPr bwMode="auto">
              <a:xfrm>
                <a:off x="188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7" name="Line 69"/>
              <p:cNvSpPr>
                <a:spLocks noChangeShapeType="1"/>
              </p:cNvSpPr>
              <p:nvPr/>
            </p:nvSpPr>
            <p:spPr bwMode="auto">
              <a:xfrm>
                <a:off x="189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8" name="Line 70"/>
              <p:cNvSpPr>
                <a:spLocks noChangeShapeType="1"/>
              </p:cNvSpPr>
              <p:nvPr/>
            </p:nvSpPr>
            <p:spPr bwMode="auto">
              <a:xfrm>
                <a:off x="191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9" name="Line 71"/>
              <p:cNvSpPr>
                <a:spLocks noChangeShapeType="1"/>
              </p:cNvSpPr>
              <p:nvPr/>
            </p:nvSpPr>
            <p:spPr bwMode="auto">
              <a:xfrm>
                <a:off x="192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0" name="Line 72"/>
              <p:cNvSpPr>
                <a:spLocks noChangeShapeType="1"/>
              </p:cNvSpPr>
              <p:nvPr/>
            </p:nvSpPr>
            <p:spPr bwMode="auto">
              <a:xfrm>
                <a:off x="194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1" name="Line 73"/>
              <p:cNvSpPr>
                <a:spLocks noChangeShapeType="1"/>
              </p:cNvSpPr>
              <p:nvPr/>
            </p:nvSpPr>
            <p:spPr bwMode="auto">
              <a:xfrm>
                <a:off x="195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2" name="Line 74"/>
              <p:cNvSpPr>
                <a:spLocks noChangeShapeType="1"/>
              </p:cNvSpPr>
              <p:nvPr/>
            </p:nvSpPr>
            <p:spPr bwMode="auto">
              <a:xfrm>
                <a:off x="19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3" name="Line 75"/>
              <p:cNvSpPr>
                <a:spLocks noChangeShapeType="1"/>
              </p:cNvSpPr>
              <p:nvPr/>
            </p:nvSpPr>
            <p:spPr bwMode="auto">
              <a:xfrm>
                <a:off x="198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4" name="Line 76"/>
              <p:cNvSpPr>
                <a:spLocks noChangeShapeType="1"/>
              </p:cNvSpPr>
              <p:nvPr/>
            </p:nvSpPr>
            <p:spPr bwMode="auto">
              <a:xfrm>
                <a:off x="199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5" name="Line 77"/>
              <p:cNvSpPr>
                <a:spLocks noChangeShapeType="1"/>
              </p:cNvSpPr>
              <p:nvPr/>
            </p:nvSpPr>
            <p:spPr bwMode="auto">
              <a:xfrm>
                <a:off x="201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6" name="Line 78"/>
              <p:cNvSpPr>
                <a:spLocks noChangeShapeType="1"/>
              </p:cNvSpPr>
              <p:nvPr/>
            </p:nvSpPr>
            <p:spPr bwMode="auto">
              <a:xfrm>
                <a:off x="202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7" name="Line 79"/>
              <p:cNvSpPr>
                <a:spLocks noChangeShapeType="1"/>
              </p:cNvSpPr>
              <p:nvPr/>
            </p:nvSpPr>
            <p:spPr bwMode="auto">
              <a:xfrm>
                <a:off x="204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8" name="Line 80"/>
              <p:cNvSpPr>
                <a:spLocks noChangeShapeType="1"/>
              </p:cNvSpPr>
              <p:nvPr/>
            </p:nvSpPr>
            <p:spPr bwMode="auto">
              <a:xfrm>
                <a:off x="205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9" name="Line 81"/>
              <p:cNvSpPr>
                <a:spLocks noChangeShapeType="1"/>
              </p:cNvSpPr>
              <p:nvPr/>
            </p:nvSpPr>
            <p:spPr bwMode="auto">
              <a:xfrm>
                <a:off x="207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0" name="Line 82"/>
              <p:cNvSpPr>
                <a:spLocks noChangeShapeType="1"/>
              </p:cNvSpPr>
              <p:nvPr/>
            </p:nvSpPr>
            <p:spPr bwMode="auto">
              <a:xfrm>
                <a:off x="208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1" name="Line 83"/>
              <p:cNvSpPr>
                <a:spLocks noChangeShapeType="1"/>
              </p:cNvSpPr>
              <p:nvPr/>
            </p:nvSpPr>
            <p:spPr bwMode="auto">
              <a:xfrm>
                <a:off x="2099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2" name="Line 84"/>
              <p:cNvSpPr>
                <a:spLocks noChangeShapeType="1"/>
              </p:cNvSpPr>
              <p:nvPr/>
            </p:nvSpPr>
            <p:spPr bwMode="auto">
              <a:xfrm>
                <a:off x="211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3" name="Line 85"/>
              <p:cNvSpPr>
                <a:spLocks noChangeShapeType="1"/>
              </p:cNvSpPr>
              <p:nvPr/>
            </p:nvSpPr>
            <p:spPr bwMode="auto">
              <a:xfrm>
                <a:off x="212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4" name="Line 86"/>
              <p:cNvSpPr>
                <a:spLocks noChangeShapeType="1"/>
              </p:cNvSpPr>
              <p:nvPr/>
            </p:nvSpPr>
            <p:spPr bwMode="auto">
              <a:xfrm>
                <a:off x="214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5" name="Line 87"/>
              <p:cNvSpPr>
                <a:spLocks noChangeShapeType="1"/>
              </p:cNvSpPr>
              <p:nvPr/>
            </p:nvSpPr>
            <p:spPr bwMode="auto">
              <a:xfrm>
                <a:off x="2156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6" name="Line 88"/>
              <p:cNvSpPr>
                <a:spLocks noChangeShapeType="1"/>
              </p:cNvSpPr>
              <p:nvPr/>
            </p:nvSpPr>
            <p:spPr bwMode="auto">
              <a:xfrm>
                <a:off x="216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7" name="Line 89"/>
              <p:cNvSpPr>
                <a:spLocks noChangeShapeType="1"/>
              </p:cNvSpPr>
              <p:nvPr/>
            </p:nvSpPr>
            <p:spPr bwMode="auto">
              <a:xfrm>
                <a:off x="218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8" name="Line 90"/>
              <p:cNvSpPr>
                <a:spLocks noChangeShapeType="1"/>
              </p:cNvSpPr>
              <p:nvPr/>
            </p:nvSpPr>
            <p:spPr bwMode="auto">
              <a:xfrm>
                <a:off x="219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9" name="Line 91"/>
              <p:cNvSpPr>
                <a:spLocks noChangeShapeType="1"/>
              </p:cNvSpPr>
              <p:nvPr/>
            </p:nvSpPr>
            <p:spPr bwMode="auto">
              <a:xfrm>
                <a:off x="2213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0" name="Line 92"/>
              <p:cNvSpPr>
                <a:spLocks noChangeShapeType="1"/>
              </p:cNvSpPr>
              <p:nvPr/>
            </p:nvSpPr>
            <p:spPr bwMode="auto">
              <a:xfrm>
                <a:off x="222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1" name="Line 93"/>
              <p:cNvSpPr>
                <a:spLocks noChangeShapeType="1"/>
              </p:cNvSpPr>
              <p:nvPr/>
            </p:nvSpPr>
            <p:spPr bwMode="auto">
              <a:xfrm>
                <a:off x="224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2" name="Line 94"/>
              <p:cNvSpPr>
                <a:spLocks noChangeShapeType="1"/>
              </p:cNvSpPr>
              <p:nvPr/>
            </p:nvSpPr>
            <p:spPr bwMode="auto">
              <a:xfrm>
                <a:off x="225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3" name="Line 95"/>
              <p:cNvSpPr>
                <a:spLocks noChangeShapeType="1"/>
              </p:cNvSpPr>
              <p:nvPr/>
            </p:nvSpPr>
            <p:spPr bwMode="auto">
              <a:xfrm>
                <a:off x="2270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4" name="Line 96"/>
              <p:cNvSpPr>
                <a:spLocks noChangeShapeType="1"/>
              </p:cNvSpPr>
              <p:nvPr/>
            </p:nvSpPr>
            <p:spPr bwMode="auto">
              <a:xfrm>
                <a:off x="228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5" name="Line 97"/>
              <p:cNvSpPr>
                <a:spLocks noChangeShapeType="1"/>
              </p:cNvSpPr>
              <p:nvPr/>
            </p:nvSpPr>
            <p:spPr bwMode="auto">
              <a:xfrm>
                <a:off x="229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6" name="Line 98"/>
              <p:cNvSpPr>
                <a:spLocks noChangeShapeType="1"/>
              </p:cNvSpPr>
              <p:nvPr/>
            </p:nvSpPr>
            <p:spPr bwMode="auto">
              <a:xfrm>
                <a:off x="231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7" name="Line 99"/>
              <p:cNvSpPr>
                <a:spLocks noChangeShapeType="1"/>
              </p:cNvSpPr>
              <p:nvPr/>
            </p:nvSpPr>
            <p:spPr bwMode="auto">
              <a:xfrm>
                <a:off x="2327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8" name="Line 100"/>
              <p:cNvSpPr>
                <a:spLocks noChangeShapeType="1"/>
              </p:cNvSpPr>
              <p:nvPr/>
            </p:nvSpPr>
            <p:spPr bwMode="auto">
              <a:xfrm>
                <a:off x="234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9" name="Line 101"/>
              <p:cNvSpPr>
                <a:spLocks noChangeShapeType="1"/>
              </p:cNvSpPr>
              <p:nvPr/>
            </p:nvSpPr>
            <p:spPr bwMode="auto">
              <a:xfrm>
                <a:off x="235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0" name="Line 102"/>
              <p:cNvSpPr>
                <a:spLocks noChangeShapeType="1"/>
              </p:cNvSpPr>
              <p:nvPr/>
            </p:nvSpPr>
            <p:spPr bwMode="auto">
              <a:xfrm>
                <a:off x="236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1" name="Line 103"/>
              <p:cNvSpPr>
                <a:spLocks noChangeShapeType="1"/>
              </p:cNvSpPr>
              <p:nvPr/>
            </p:nvSpPr>
            <p:spPr bwMode="auto">
              <a:xfrm>
                <a:off x="2384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2" name="Line 104"/>
              <p:cNvSpPr>
                <a:spLocks noChangeShapeType="1"/>
              </p:cNvSpPr>
              <p:nvPr/>
            </p:nvSpPr>
            <p:spPr bwMode="auto">
              <a:xfrm>
                <a:off x="239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3" name="Line 105"/>
              <p:cNvSpPr>
                <a:spLocks noChangeShapeType="1"/>
              </p:cNvSpPr>
              <p:nvPr/>
            </p:nvSpPr>
            <p:spPr bwMode="auto">
              <a:xfrm>
                <a:off x="241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4" name="Line 106"/>
              <p:cNvSpPr>
                <a:spLocks noChangeShapeType="1"/>
              </p:cNvSpPr>
              <p:nvPr/>
            </p:nvSpPr>
            <p:spPr bwMode="auto">
              <a:xfrm>
                <a:off x="242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Line 107"/>
              <p:cNvSpPr>
                <a:spLocks noChangeShapeType="1"/>
              </p:cNvSpPr>
              <p:nvPr/>
            </p:nvSpPr>
            <p:spPr bwMode="auto">
              <a:xfrm>
                <a:off x="2441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Line 108"/>
              <p:cNvSpPr>
                <a:spLocks noChangeShapeType="1"/>
              </p:cNvSpPr>
              <p:nvPr/>
            </p:nvSpPr>
            <p:spPr bwMode="auto">
              <a:xfrm>
                <a:off x="245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Line 109"/>
              <p:cNvSpPr>
                <a:spLocks noChangeShapeType="1"/>
              </p:cNvSpPr>
              <p:nvPr/>
            </p:nvSpPr>
            <p:spPr bwMode="auto">
              <a:xfrm>
                <a:off x="246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Line 110"/>
              <p:cNvSpPr>
                <a:spLocks noChangeShapeType="1"/>
              </p:cNvSpPr>
              <p:nvPr/>
            </p:nvSpPr>
            <p:spPr bwMode="auto">
              <a:xfrm>
                <a:off x="248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Line 111"/>
              <p:cNvSpPr>
                <a:spLocks noChangeShapeType="1"/>
              </p:cNvSpPr>
              <p:nvPr/>
            </p:nvSpPr>
            <p:spPr bwMode="auto">
              <a:xfrm>
                <a:off x="2498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Line 112"/>
              <p:cNvSpPr>
                <a:spLocks noChangeShapeType="1"/>
              </p:cNvSpPr>
              <p:nvPr/>
            </p:nvSpPr>
            <p:spPr bwMode="auto">
              <a:xfrm>
                <a:off x="2511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Line 113"/>
              <p:cNvSpPr>
                <a:spLocks noChangeShapeType="1"/>
              </p:cNvSpPr>
              <p:nvPr/>
            </p:nvSpPr>
            <p:spPr bwMode="auto">
              <a:xfrm>
                <a:off x="252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Line 114"/>
              <p:cNvSpPr>
                <a:spLocks noChangeShapeType="1"/>
              </p:cNvSpPr>
              <p:nvPr/>
            </p:nvSpPr>
            <p:spPr bwMode="auto">
              <a:xfrm>
                <a:off x="2540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Line 115"/>
              <p:cNvSpPr>
                <a:spLocks noChangeShapeType="1"/>
              </p:cNvSpPr>
              <p:nvPr/>
            </p:nvSpPr>
            <p:spPr bwMode="auto">
              <a:xfrm>
                <a:off x="2555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Line 116"/>
              <p:cNvSpPr>
                <a:spLocks noChangeShapeType="1"/>
              </p:cNvSpPr>
              <p:nvPr/>
            </p:nvSpPr>
            <p:spPr bwMode="auto">
              <a:xfrm>
                <a:off x="2568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5" name="Line 117"/>
              <p:cNvSpPr>
                <a:spLocks noChangeShapeType="1"/>
              </p:cNvSpPr>
              <p:nvPr/>
            </p:nvSpPr>
            <p:spPr bwMode="auto">
              <a:xfrm>
                <a:off x="258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6" name="Line 118"/>
              <p:cNvSpPr>
                <a:spLocks noChangeShapeType="1"/>
              </p:cNvSpPr>
              <p:nvPr/>
            </p:nvSpPr>
            <p:spPr bwMode="auto">
              <a:xfrm>
                <a:off x="259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7" name="Line 119"/>
              <p:cNvSpPr>
                <a:spLocks noChangeShapeType="1"/>
              </p:cNvSpPr>
              <p:nvPr/>
            </p:nvSpPr>
            <p:spPr bwMode="auto">
              <a:xfrm>
                <a:off x="261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Line 120"/>
              <p:cNvSpPr>
                <a:spLocks noChangeShapeType="1"/>
              </p:cNvSpPr>
              <p:nvPr/>
            </p:nvSpPr>
            <p:spPr bwMode="auto">
              <a:xfrm>
                <a:off x="262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Line 121"/>
              <p:cNvSpPr>
                <a:spLocks noChangeShapeType="1"/>
              </p:cNvSpPr>
              <p:nvPr/>
            </p:nvSpPr>
            <p:spPr bwMode="auto">
              <a:xfrm>
                <a:off x="264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0" name="Line 122"/>
              <p:cNvSpPr>
                <a:spLocks noChangeShapeType="1"/>
              </p:cNvSpPr>
              <p:nvPr/>
            </p:nvSpPr>
            <p:spPr bwMode="auto">
              <a:xfrm>
                <a:off x="265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1" name="Line 123"/>
              <p:cNvSpPr>
                <a:spLocks noChangeShapeType="1"/>
              </p:cNvSpPr>
              <p:nvPr/>
            </p:nvSpPr>
            <p:spPr bwMode="auto">
              <a:xfrm>
                <a:off x="2669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2" name="Line 124"/>
              <p:cNvSpPr>
                <a:spLocks noChangeShapeType="1"/>
              </p:cNvSpPr>
              <p:nvPr/>
            </p:nvSpPr>
            <p:spPr bwMode="auto">
              <a:xfrm>
                <a:off x="268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3" name="Line 125"/>
              <p:cNvSpPr>
                <a:spLocks noChangeShapeType="1"/>
              </p:cNvSpPr>
              <p:nvPr/>
            </p:nvSpPr>
            <p:spPr bwMode="auto">
              <a:xfrm>
                <a:off x="269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4" name="Line 126"/>
              <p:cNvSpPr>
                <a:spLocks noChangeShapeType="1"/>
              </p:cNvSpPr>
              <p:nvPr/>
            </p:nvSpPr>
            <p:spPr bwMode="auto">
              <a:xfrm>
                <a:off x="271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5" name="Line 127"/>
              <p:cNvSpPr>
                <a:spLocks noChangeShapeType="1"/>
              </p:cNvSpPr>
              <p:nvPr/>
            </p:nvSpPr>
            <p:spPr bwMode="auto">
              <a:xfrm>
                <a:off x="2726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6" name="Line 128"/>
              <p:cNvSpPr>
                <a:spLocks noChangeShapeType="1"/>
              </p:cNvSpPr>
              <p:nvPr/>
            </p:nvSpPr>
            <p:spPr bwMode="auto">
              <a:xfrm>
                <a:off x="274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7" name="Line 129"/>
              <p:cNvSpPr>
                <a:spLocks noChangeShapeType="1"/>
              </p:cNvSpPr>
              <p:nvPr/>
            </p:nvSpPr>
            <p:spPr bwMode="auto">
              <a:xfrm>
                <a:off x="275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8" name="Line 130"/>
              <p:cNvSpPr>
                <a:spLocks noChangeShapeType="1"/>
              </p:cNvSpPr>
              <p:nvPr/>
            </p:nvSpPr>
            <p:spPr bwMode="auto">
              <a:xfrm>
                <a:off x="276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9" name="Line 131"/>
              <p:cNvSpPr>
                <a:spLocks noChangeShapeType="1"/>
              </p:cNvSpPr>
              <p:nvPr/>
            </p:nvSpPr>
            <p:spPr bwMode="auto">
              <a:xfrm>
                <a:off x="2783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0" name="Line 132"/>
              <p:cNvSpPr>
                <a:spLocks noChangeShapeType="1"/>
              </p:cNvSpPr>
              <p:nvPr/>
            </p:nvSpPr>
            <p:spPr bwMode="auto">
              <a:xfrm>
                <a:off x="279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1" name="Line 133"/>
              <p:cNvSpPr>
                <a:spLocks noChangeShapeType="1"/>
              </p:cNvSpPr>
              <p:nvPr/>
            </p:nvSpPr>
            <p:spPr bwMode="auto">
              <a:xfrm>
                <a:off x="281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2" name="Line 134"/>
              <p:cNvSpPr>
                <a:spLocks noChangeShapeType="1"/>
              </p:cNvSpPr>
              <p:nvPr/>
            </p:nvSpPr>
            <p:spPr bwMode="auto">
              <a:xfrm>
                <a:off x="282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3" name="Line 135"/>
              <p:cNvSpPr>
                <a:spLocks noChangeShapeType="1"/>
              </p:cNvSpPr>
              <p:nvPr/>
            </p:nvSpPr>
            <p:spPr bwMode="auto">
              <a:xfrm>
                <a:off x="2840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4" name="Line 136"/>
              <p:cNvSpPr>
                <a:spLocks noChangeShapeType="1"/>
              </p:cNvSpPr>
              <p:nvPr/>
            </p:nvSpPr>
            <p:spPr bwMode="auto">
              <a:xfrm>
                <a:off x="285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5" name="Line 137"/>
              <p:cNvSpPr>
                <a:spLocks noChangeShapeType="1"/>
              </p:cNvSpPr>
              <p:nvPr/>
            </p:nvSpPr>
            <p:spPr bwMode="auto">
              <a:xfrm>
                <a:off x="286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6" name="Line 138"/>
              <p:cNvSpPr>
                <a:spLocks noChangeShapeType="1"/>
              </p:cNvSpPr>
              <p:nvPr/>
            </p:nvSpPr>
            <p:spPr bwMode="auto">
              <a:xfrm>
                <a:off x="288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7" name="Line 139"/>
              <p:cNvSpPr>
                <a:spLocks noChangeShapeType="1"/>
              </p:cNvSpPr>
              <p:nvPr/>
            </p:nvSpPr>
            <p:spPr bwMode="auto">
              <a:xfrm>
                <a:off x="2897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8" name="Line 140"/>
              <p:cNvSpPr>
                <a:spLocks noChangeShapeType="1"/>
              </p:cNvSpPr>
              <p:nvPr/>
            </p:nvSpPr>
            <p:spPr bwMode="auto">
              <a:xfrm>
                <a:off x="291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9" name="Line 141"/>
              <p:cNvSpPr>
                <a:spLocks noChangeShapeType="1"/>
              </p:cNvSpPr>
              <p:nvPr/>
            </p:nvSpPr>
            <p:spPr bwMode="auto">
              <a:xfrm>
                <a:off x="29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0" name="Line 142"/>
              <p:cNvSpPr>
                <a:spLocks noChangeShapeType="1"/>
              </p:cNvSpPr>
              <p:nvPr/>
            </p:nvSpPr>
            <p:spPr bwMode="auto">
              <a:xfrm>
                <a:off x="294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1" name="Line 143"/>
              <p:cNvSpPr>
                <a:spLocks noChangeShapeType="1"/>
              </p:cNvSpPr>
              <p:nvPr/>
            </p:nvSpPr>
            <p:spPr bwMode="auto">
              <a:xfrm>
                <a:off x="2954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2" name="Line 144"/>
              <p:cNvSpPr>
                <a:spLocks noChangeShapeType="1"/>
              </p:cNvSpPr>
              <p:nvPr/>
            </p:nvSpPr>
            <p:spPr bwMode="auto">
              <a:xfrm>
                <a:off x="296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3" name="Line 145"/>
              <p:cNvSpPr>
                <a:spLocks noChangeShapeType="1"/>
              </p:cNvSpPr>
              <p:nvPr/>
            </p:nvSpPr>
            <p:spPr bwMode="auto">
              <a:xfrm>
                <a:off x="298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4" name="Line 146"/>
              <p:cNvSpPr>
                <a:spLocks noChangeShapeType="1"/>
              </p:cNvSpPr>
              <p:nvPr/>
            </p:nvSpPr>
            <p:spPr bwMode="auto">
              <a:xfrm>
                <a:off x="299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5" name="Line 147"/>
              <p:cNvSpPr>
                <a:spLocks noChangeShapeType="1"/>
              </p:cNvSpPr>
              <p:nvPr/>
            </p:nvSpPr>
            <p:spPr bwMode="auto">
              <a:xfrm>
                <a:off x="301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6" name="Line 148"/>
              <p:cNvSpPr>
                <a:spLocks noChangeShapeType="1"/>
              </p:cNvSpPr>
              <p:nvPr/>
            </p:nvSpPr>
            <p:spPr bwMode="auto">
              <a:xfrm>
                <a:off x="30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7" name="Line 149"/>
              <p:cNvSpPr>
                <a:spLocks noChangeShapeType="1"/>
              </p:cNvSpPr>
              <p:nvPr/>
            </p:nvSpPr>
            <p:spPr bwMode="auto">
              <a:xfrm>
                <a:off x="3039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8" name="Line 150"/>
              <p:cNvSpPr>
                <a:spLocks noChangeShapeType="1"/>
              </p:cNvSpPr>
              <p:nvPr/>
            </p:nvSpPr>
            <p:spPr bwMode="auto">
              <a:xfrm>
                <a:off x="305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9" name="Line 151"/>
              <p:cNvSpPr>
                <a:spLocks noChangeShapeType="1"/>
              </p:cNvSpPr>
              <p:nvPr/>
            </p:nvSpPr>
            <p:spPr bwMode="auto">
              <a:xfrm>
                <a:off x="306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Line 152"/>
              <p:cNvSpPr>
                <a:spLocks noChangeShapeType="1"/>
              </p:cNvSpPr>
              <p:nvPr/>
            </p:nvSpPr>
            <p:spPr bwMode="auto">
              <a:xfrm>
                <a:off x="308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1" name="Line 153"/>
              <p:cNvSpPr>
                <a:spLocks noChangeShapeType="1"/>
              </p:cNvSpPr>
              <p:nvPr/>
            </p:nvSpPr>
            <p:spPr bwMode="auto">
              <a:xfrm>
                <a:off x="3096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2" name="Line 154"/>
              <p:cNvSpPr>
                <a:spLocks noChangeShapeType="1"/>
              </p:cNvSpPr>
              <p:nvPr/>
            </p:nvSpPr>
            <p:spPr bwMode="auto">
              <a:xfrm>
                <a:off x="311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3" name="Line 155"/>
              <p:cNvSpPr>
                <a:spLocks noChangeShapeType="1"/>
              </p:cNvSpPr>
              <p:nvPr/>
            </p:nvSpPr>
            <p:spPr bwMode="auto">
              <a:xfrm>
                <a:off x="31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4" name="Line 156"/>
              <p:cNvSpPr>
                <a:spLocks noChangeShapeType="1"/>
              </p:cNvSpPr>
              <p:nvPr/>
            </p:nvSpPr>
            <p:spPr bwMode="auto">
              <a:xfrm>
                <a:off x="313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Line 157"/>
              <p:cNvSpPr>
                <a:spLocks noChangeShapeType="1"/>
              </p:cNvSpPr>
              <p:nvPr/>
            </p:nvSpPr>
            <p:spPr bwMode="auto">
              <a:xfrm>
                <a:off x="3153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6" name="Line 158"/>
              <p:cNvSpPr>
                <a:spLocks noChangeShapeType="1"/>
              </p:cNvSpPr>
              <p:nvPr/>
            </p:nvSpPr>
            <p:spPr bwMode="auto">
              <a:xfrm>
                <a:off x="316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7" name="Line 159"/>
              <p:cNvSpPr>
                <a:spLocks noChangeShapeType="1"/>
              </p:cNvSpPr>
              <p:nvPr/>
            </p:nvSpPr>
            <p:spPr bwMode="auto">
              <a:xfrm>
                <a:off x="3183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8" name="Line 160"/>
              <p:cNvSpPr>
                <a:spLocks noChangeShapeType="1"/>
              </p:cNvSpPr>
              <p:nvPr/>
            </p:nvSpPr>
            <p:spPr bwMode="auto">
              <a:xfrm>
                <a:off x="319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9" name="Line 161"/>
              <p:cNvSpPr>
                <a:spLocks noChangeShapeType="1"/>
              </p:cNvSpPr>
              <p:nvPr/>
            </p:nvSpPr>
            <p:spPr bwMode="auto">
              <a:xfrm>
                <a:off x="321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0" name="Line 162"/>
              <p:cNvSpPr>
                <a:spLocks noChangeShapeType="1"/>
              </p:cNvSpPr>
              <p:nvPr/>
            </p:nvSpPr>
            <p:spPr bwMode="auto">
              <a:xfrm>
                <a:off x="32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1" name="Line 163"/>
              <p:cNvSpPr>
                <a:spLocks noChangeShapeType="1"/>
              </p:cNvSpPr>
              <p:nvPr/>
            </p:nvSpPr>
            <p:spPr bwMode="auto">
              <a:xfrm>
                <a:off x="3240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2" name="Line 164"/>
              <p:cNvSpPr>
                <a:spLocks noChangeShapeType="1"/>
              </p:cNvSpPr>
              <p:nvPr/>
            </p:nvSpPr>
            <p:spPr bwMode="auto">
              <a:xfrm>
                <a:off x="325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3" name="Line 165"/>
              <p:cNvSpPr>
                <a:spLocks noChangeShapeType="1"/>
              </p:cNvSpPr>
              <p:nvPr/>
            </p:nvSpPr>
            <p:spPr bwMode="auto">
              <a:xfrm>
                <a:off x="326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4" name="Line 166"/>
              <p:cNvSpPr>
                <a:spLocks noChangeShapeType="1"/>
              </p:cNvSpPr>
              <p:nvPr/>
            </p:nvSpPr>
            <p:spPr bwMode="auto">
              <a:xfrm>
                <a:off x="328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5" name="Line 167"/>
              <p:cNvSpPr>
                <a:spLocks noChangeShapeType="1"/>
              </p:cNvSpPr>
              <p:nvPr/>
            </p:nvSpPr>
            <p:spPr bwMode="auto">
              <a:xfrm>
                <a:off x="3297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6" name="Line 168"/>
              <p:cNvSpPr>
                <a:spLocks noChangeShapeType="1"/>
              </p:cNvSpPr>
              <p:nvPr/>
            </p:nvSpPr>
            <p:spPr bwMode="auto">
              <a:xfrm>
                <a:off x="331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7" name="Line 169"/>
              <p:cNvSpPr>
                <a:spLocks noChangeShapeType="1"/>
              </p:cNvSpPr>
              <p:nvPr/>
            </p:nvSpPr>
            <p:spPr bwMode="auto">
              <a:xfrm>
                <a:off x="3325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8" name="Line 170"/>
              <p:cNvSpPr>
                <a:spLocks noChangeShapeType="1"/>
              </p:cNvSpPr>
              <p:nvPr/>
            </p:nvSpPr>
            <p:spPr bwMode="auto">
              <a:xfrm>
                <a:off x="333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9" name="Line 171"/>
              <p:cNvSpPr>
                <a:spLocks noChangeShapeType="1"/>
              </p:cNvSpPr>
              <p:nvPr/>
            </p:nvSpPr>
            <p:spPr bwMode="auto">
              <a:xfrm>
                <a:off x="3354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0" name="Line 172"/>
              <p:cNvSpPr>
                <a:spLocks noChangeShapeType="1"/>
              </p:cNvSpPr>
              <p:nvPr/>
            </p:nvSpPr>
            <p:spPr bwMode="auto">
              <a:xfrm>
                <a:off x="3367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1" name="Line 173"/>
              <p:cNvSpPr>
                <a:spLocks noChangeShapeType="1"/>
              </p:cNvSpPr>
              <p:nvPr/>
            </p:nvSpPr>
            <p:spPr bwMode="auto">
              <a:xfrm>
                <a:off x="3382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2" name="Line 174"/>
              <p:cNvSpPr>
                <a:spLocks noChangeShapeType="1"/>
              </p:cNvSpPr>
              <p:nvPr/>
            </p:nvSpPr>
            <p:spPr bwMode="auto">
              <a:xfrm>
                <a:off x="339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3" name="Line 175"/>
              <p:cNvSpPr>
                <a:spLocks noChangeShapeType="1"/>
              </p:cNvSpPr>
              <p:nvPr/>
            </p:nvSpPr>
            <p:spPr bwMode="auto">
              <a:xfrm>
                <a:off x="3411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4" name="Line 176"/>
              <p:cNvSpPr>
                <a:spLocks noChangeShapeType="1"/>
              </p:cNvSpPr>
              <p:nvPr/>
            </p:nvSpPr>
            <p:spPr bwMode="auto">
              <a:xfrm>
                <a:off x="3424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5" name="Line 177"/>
              <p:cNvSpPr>
                <a:spLocks noChangeShapeType="1"/>
              </p:cNvSpPr>
              <p:nvPr/>
            </p:nvSpPr>
            <p:spPr bwMode="auto">
              <a:xfrm>
                <a:off x="3439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6" name="Line 178"/>
              <p:cNvSpPr>
                <a:spLocks noChangeShapeType="1"/>
              </p:cNvSpPr>
              <p:nvPr/>
            </p:nvSpPr>
            <p:spPr bwMode="auto">
              <a:xfrm>
                <a:off x="345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7" name="Line 179"/>
              <p:cNvSpPr>
                <a:spLocks noChangeShapeType="1"/>
              </p:cNvSpPr>
              <p:nvPr/>
            </p:nvSpPr>
            <p:spPr bwMode="auto">
              <a:xfrm>
                <a:off x="3468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8" name="Line 180"/>
              <p:cNvSpPr>
                <a:spLocks noChangeShapeType="1"/>
              </p:cNvSpPr>
              <p:nvPr/>
            </p:nvSpPr>
            <p:spPr bwMode="auto">
              <a:xfrm>
                <a:off x="3481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9" name="Line 181"/>
              <p:cNvSpPr>
                <a:spLocks noChangeShapeType="1"/>
              </p:cNvSpPr>
              <p:nvPr/>
            </p:nvSpPr>
            <p:spPr bwMode="auto">
              <a:xfrm>
                <a:off x="3496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0" name="Line 182"/>
              <p:cNvSpPr>
                <a:spLocks noChangeShapeType="1"/>
              </p:cNvSpPr>
              <p:nvPr/>
            </p:nvSpPr>
            <p:spPr bwMode="auto">
              <a:xfrm>
                <a:off x="351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1" name="Line 183"/>
              <p:cNvSpPr>
                <a:spLocks noChangeShapeType="1"/>
              </p:cNvSpPr>
              <p:nvPr/>
            </p:nvSpPr>
            <p:spPr bwMode="auto">
              <a:xfrm>
                <a:off x="3525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2" name="Line 184"/>
              <p:cNvSpPr>
                <a:spLocks noChangeShapeType="1"/>
              </p:cNvSpPr>
              <p:nvPr/>
            </p:nvSpPr>
            <p:spPr bwMode="auto">
              <a:xfrm>
                <a:off x="3538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3" name="Line 185"/>
              <p:cNvSpPr>
                <a:spLocks noChangeShapeType="1"/>
              </p:cNvSpPr>
              <p:nvPr/>
            </p:nvSpPr>
            <p:spPr bwMode="auto">
              <a:xfrm>
                <a:off x="3553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4" name="Line 186"/>
              <p:cNvSpPr>
                <a:spLocks noChangeShapeType="1"/>
              </p:cNvSpPr>
              <p:nvPr/>
            </p:nvSpPr>
            <p:spPr bwMode="auto">
              <a:xfrm>
                <a:off x="3567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5" name="Line 187"/>
              <p:cNvSpPr>
                <a:spLocks noChangeShapeType="1"/>
              </p:cNvSpPr>
              <p:nvPr/>
            </p:nvSpPr>
            <p:spPr bwMode="auto">
              <a:xfrm>
                <a:off x="3582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6" name="Line 188"/>
              <p:cNvSpPr>
                <a:spLocks noChangeShapeType="1"/>
              </p:cNvSpPr>
              <p:nvPr/>
            </p:nvSpPr>
            <p:spPr bwMode="auto">
              <a:xfrm>
                <a:off x="3595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7" name="Line 189"/>
              <p:cNvSpPr>
                <a:spLocks noChangeShapeType="1"/>
              </p:cNvSpPr>
              <p:nvPr/>
            </p:nvSpPr>
            <p:spPr bwMode="auto">
              <a:xfrm>
                <a:off x="3610" y="288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8" name="Line 190"/>
              <p:cNvSpPr>
                <a:spLocks noChangeShapeType="1"/>
              </p:cNvSpPr>
              <p:nvPr/>
            </p:nvSpPr>
            <p:spPr bwMode="auto">
              <a:xfrm>
                <a:off x="3624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9" name="Line 191"/>
              <p:cNvSpPr>
                <a:spLocks noChangeShapeType="1"/>
              </p:cNvSpPr>
              <p:nvPr/>
            </p:nvSpPr>
            <p:spPr bwMode="auto">
              <a:xfrm>
                <a:off x="3639" y="288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0" name="Line 192"/>
              <p:cNvSpPr>
                <a:spLocks noChangeShapeType="1"/>
              </p:cNvSpPr>
              <p:nvPr/>
            </p:nvSpPr>
            <p:spPr bwMode="auto">
              <a:xfrm>
                <a:off x="3652" y="288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1" name="Line 193"/>
              <p:cNvSpPr>
                <a:spLocks noChangeShapeType="1"/>
              </p:cNvSpPr>
              <p:nvPr/>
            </p:nvSpPr>
            <p:spPr bwMode="auto">
              <a:xfrm>
                <a:off x="1000" y="288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2" name="Line 194"/>
              <p:cNvSpPr>
                <a:spLocks noChangeShapeType="1"/>
              </p:cNvSpPr>
              <p:nvPr/>
            </p:nvSpPr>
            <p:spPr bwMode="auto">
              <a:xfrm flipH="1">
                <a:off x="3629" y="288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3" name="Freeform 195"/>
              <p:cNvSpPr>
                <a:spLocks noEditPoints="1"/>
              </p:cNvSpPr>
              <p:nvPr/>
            </p:nvSpPr>
            <p:spPr bwMode="auto">
              <a:xfrm>
                <a:off x="874" y="2843"/>
                <a:ext cx="52" cy="83"/>
              </a:xfrm>
              <a:custGeom>
                <a:avLst/>
                <a:gdLst>
                  <a:gd name="T0" fmla="*/ 0 w 52"/>
                  <a:gd name="T1" fmla="*/ 42 h 83"/>
                  <a:gd name="T2" fmla="*/ 1 w 52"/>
                  <a:gd name="T3" fmla="*/ 28 h 83"/>
                  <a:gd name="T4" fmla="*/ 3 w 52"/>
                  <a:gd name="T5" fmla="*/ 18 h 83"/>
                  <a:gd name="T6" fmla="*/ 5 w 52"/>
                  <a:gd name="T7" fmla="*/ 13 h 83"/>
                  <a:gd name="T8" fmla="*/ 8 w 52"/>
                  <a:gd name="T9" fmla="*/ 7 h 83"/>
                  <a:gd name="T10" fmla="*/ 11 w 52"/>
                  <a:gd name="T11" fmla="*/ 4 h 83"/>
                  <a:gd name="T12" fmla="*/ 15 w 52"/>
                  <a:gd name="T13" fmla="*/ 2 h 83"/>
                  <a:gd name="T14" fmla="*/ 20 w 52"/>
                  <a:gd name="T15" fmla="*/ 0 h 83"/>
                  <a:gd name="T16" fmla="*/ 27 w 52"/>
                  <a:gd name="T17" fmla="*/ 0 h 83"/>
                  <a:gd name="T18" fmla="*/ 33 w 52"/>
                  <a:gd name="T19" fmla="*/ 0 h 83"/>
                  <a:gd name="T20" fmla="*/ 38 w 52"/>
                  <a:gd name="T21" fmla="*/ 2 h 83"/>
                  <a:gd name="T22" fmla="*/ 41 w 52"/>
                  <a:gd name="T23" fmla="*/ 4 h 83"/>
                  <a:gd name="T24" fmla="*/ 44 w 52"/>
                  <a:gd name="T25" fmla="*/ 7 h 83"/>
                  <a:gd name="T26" fmla="*/ 46 w 52"/>
                  <a:gd name="T27" fmla="*/ 10 h 83"/>
                  <a:gd name="T28" fmla="*/ 49 w 52"/>
                  <a:gd name="T29" fmla="*/ 16 h 83"/>
                  <a:gd name="T30" fmla="*/ 51 w 52"/>
                  <a:gd name="T31" fmla="*/ 22 h 83"/>
                  <a:gd name="T32" fmla="*/ 52 w 52"/>
                  <a:gd name="T33" fmla="*/ 30 h 83"/>
                  <a:gd name="T34" fmla="*/ 52 w 52"/>
                  <a:gd name="T35" fmla="*/ 42 h 83"/>
                  <a:gd name="T36" fmla="*/ 52 w 52"/>
                  <a:gd name="T37" fmla="*/ 54 h 83"/>
                  <a:gd name="T38" fmla="*/ 50 w 52"/>
                  <a:gd name="T39" fmla="*/ 65 h 83"/>
                  <a:gd name="T40" fmla="*/ 47 w 52"/>
                  <a:gd name="T41" fmla="*/ 71 h 83"/>
                  <a:gd name="T42" fmla="*/ 44 w 52"/>
                  <a:gd name="T43" fmla="*/ 75 h 83"/>
                  <a:gd name="T44" fmla="*/ 41 w 52"/>
                  <a:gd name="T45" fmla="*/ 78 h 83"/>
                  <a:gd name="T46" fmla="*/ 37 w 52"/>
                  <a:gd name="T47" fmla="*/ 81 h 83"/>
                  <a:gd name="T48" fmla="*/ 32 w 52"/>
                  <a:gd name="T49" fmla="*/ 82 h 83"/>
                  <a:gd name="T50" fmla="*/ 27 w 52"/>
                  <a:gd name="T51" fmla="*/ 83 h 83"/>
                  <a:gd name="T52" fmla="*/ 15 w 52"/>
                  <a:gd name="T53" fmla="*/ 81 h 83"/>
                  <a:gd name="T54" fmla="*/ 8 w 52"/>
                  <a:gd name="T55" fmla="*/ 75 h 83"/>
                  <a:gd name="T56" fmla="*/ 3 w 52"/>
                  <a:gd name="T57" fmla="*/ 67 h 83"/>
                  <a:gd name="T58" fmla="*/ 1 w 52"/>
                  <a:gd name="T59" fmla="*/ 55 h 83"/>
                  <a:gd name="T60" fmla="*/ 0 w 52"/>
                  <a:gd name="T61" fmla="*/ 42 h 83"/>
                  <a:gd name="T62" fmla="*/ 10 w 52"/>
                  <a:gd name="T63" fmla="*/ 42 h 83"/>
                  <a:gd name="T64" fmla="*/ 11 w 52"/>
                  <a:gd name="T65" fmla="*/ 53 h 83"/>
                  <a:gd name="T66" fmla="*/ 12 w 52"/>
                  <a:gd name="T67" fmla="*/ 61 h 83"/>
                  <a:gd name="T68" fmla="*/ 15 w 52"/>
                  <a:gd name="T69" fmla="*/ 68 h 83"/>
                  <a:gd name="T70" fmla="*/ 18 w 52"/>
                  <a:gd name="T71" fmla="*/ 71 h 83"/>
                  <a:gd name="T72" fmla="*/ 21 w 52"/>
                  <a:gd name="T73" fmla="*/ 73 h 83"/>
                  <a:gd name="T74" fmla="*/ 27 w 52"/>
                  <a:gd name="T75" fmla="*/ 74 h 83"/>
                  <a:gd name="T76" fmla="*/ 31 w 52"/>
                  <a:gd name="T77" fmla="*/ 73 h 83"/>
                  <a:gd name="T78" fmla="*/ 34 w 52"/>
                  <a:gd name="T79" fmla="*/ 71 h 83"/>
                  <a:gd name="T80" fmla="*/ 38 w 52"/>
                  <a:gd name="T81" fmla="*/ 68 h 83"/>
                  <a:gd name="T82" fmla="*/ 40 w 52"/>
                  <a:gd name="T83" fmla="*/ 61 h 83"/>
                  <a:gd name="T84" fmla="*/ 42 w 52"/>
                  <a:gd name="T85" fmla="*/ 53 h 83"/>
                  <a:gd name="T86" fmla="*/ 42 w 52"/>
                  <a:gd name="T87" fmla="*/ 42 h 83"/>
                  <a:gd name="T88" fmla="*/ 42 w 52"/>
                  <a:gd name="T89" fmla="*/ 30 h 83"/>
                  <a:gd name="T90" fmla="*/ 40 w 52"/>
                  <a:gd name="T91" fmla="*/ 21 h 83"/>
                  <a:gd name="T92" fmla="*/ 38 w 52"/>
                  <a:gd name="T93" fmla="*/ 16 h 83"/>
                  <a:gd name="T94" fmla="*/ 35 w 52"/>
                  <a:gd name="T95" fmla="*/ 12 h 83"/>
                  <a:gd name="T96" fmla="*/ 31 w 52"/>
                  <a:gd name="T97" fmla="*/ 10 h 83"/>
                  <a:gd name="T98" fmla="*/ 27 w 52"/>
                  <a:gd name="T99" fmla="*/ 10 h 83"/>
                  <a:gd name="T100" fmla="*/ 21 w 52"/>
                  <a:gd name="T101" fmla="*/ 10 h 83"/>
                  <a:gd name="T102" fmla="*/ 18 w 52"/>
                  <a:gd name="T103" fmla="*/ 12 h 83"/>
                  <a:gd name="T104" fmla="*/ 15 w 52"/>
                  <a:gd name="T105" fmla="*/ 15 h 83"/>
                  <a:gd name="T106" fmla="*/ 12 w 52"/>
                  <a:gd name="T107" fmla="*/ 21 h 83"/>
                  <a:gd name="T108" fmla="*/ 11 w 52"/>
                  <a:gd name="T109" fmla="*/ 30 h 83"/>
                  <a:gd name="T110" fmla="*/ 10 w 52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4" y="7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30"/>
                    </a:lnTo>
                    <a:lnTo>
                      <a:pt x="52" y="42"/>
                    </a:lnTo>
                    <a:lnTo>
                      <a:pt x="52" y="54"/>
                    </a:lnTo>
                    <a:lnTo>
                      <a:pt x="50" y="65"/>
                    </a:lnTo>
                    <a:lnTo>
                      <a:pt x="47" y="71"/>
                    </a:lnTo>
                    <a:lnTo>
                      <a:pt x="44" y="75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5" y="81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1" y="53"/>
                    </a:lnTo>
                    <a:lnTo>
                      <a:pt x="12" y="61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1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4" y="71"/>
                    </a:lnTo>
                    <a:lnTo>
                      <a:pt x="38" y="68"/>
                    </a:lnTo>
                    <a:lnTo>
                      <a:pt x="40" y="61"/>
                    </a:lnTo>
                    <a:lnTo>
                      <a:pt x="42" y="53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4" name="Line 196"/>
              <p:cNvSpPr>
                <a:spLocks noChangeShapeType="1"/>
              </p:cNvSpPr>
              <p:nvPr/>
            </p:nvSpPr>
            <p:spPr bwMode="auto">
              <a:xfrm>
                <a:off x="100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5" name="Line 197"/>
              <p:cNvSpPr>
                <a:spLocks noChangeShapeType="1"/>
              </p:cNvSpPr>
              <p:nvPr/>
            </p:nvSpPr>
            <p:spPr bwMode="auto">
              <a:xfrm>
                <a:off x="1015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6" name="Line 198"/>
              <p:cNvSpPr>
                <a:spLocks noChangeShapeType="1"/>
              </p:cNvSpPr>
              <p:nvPr/>
            </p:nvSpPr>
            <p:spPr bwMode="auto">
              <a:xfrm>
                <a:off x="102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7" name="Line 199"/>
              <p:cNvSpPr>
                <a:spLocks noChangeShapeType="1"/>
              </p:cNvSpPr>
              <p:nvPr/>
            </p:nvSpPr>
            <p:spPr bwMode="auto">
              <a:xfrm>
                <a:off x="104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8" name="Line 200"/>
              <p:cNvSpPr>
                <a:spLocks noChangeShapeType="1"/>
              </p:cNvSpPr>
              <p:nvPr/>
            </p:nvSpPr>
            <p:spPr bwMode="auto">
              <a:xfrm>
                <a:off x="105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9" name="Line 201"/>
              <p:cNvSpPr>
                <a:spLocks noChangeShapeType="1"/>
              </p:cNvSpPr>
              <p:nvPr/>
            </p:nvSpPr>
            <p:spPr bwMode="auto">
              <a:xfrm>
                <a:off x="1072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0" name="Line 202"/>
              <p:cNvSpPr>
                <a:spLocks noChangeShapeType="1"/>
              </p:cNvSpPr>
              <p:nvPr/>
            </p:nvSpPr>
            <p:spPr bwMode="auto">
              <a:xfrm>
                <a:off x="108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1" name="Line 203"/>
              <p:cNvSpPr>
                <a:spLocks noChangeShapeType="1"/>
              </p:cNvSpPr>
              <p:nvPr/>
            </p:nvSpPr>
            <p:spPr bwMode="auto">
              <a:xfrm>
                <a:off x="110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2" name="Line 204"/>
              <p:cNvSpPr>
                <a:spLocks noChangeShapeType="1"/>
              </p:cNvSpPr>
              <p:nvPr/>
            </p:nvSpPr>
            <p:spPr bwMode="auto">
              <a:xfrm>
                <a:off x="111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778" y="2294"/>
              <a:ext cx="2881" cy="336"/>
              <a:chOff x="778" y="2294"/>
              <a:chExt cx="2881" cy="336"/>
            </a:xfrm>
          </p:grpSpPr>
          <p:sp>
            <p:nvSpPr>
              <p:cNvPr id="2853" name="Line 206"/>
              <p:cNvSpPr>
                <a:spLocks noChangeShapeType="1"/>
              </p:cNvSpPr>
              <p:nvPr/>
            </p:nvSpPr>
            <p:spPr bwMode="auto">
              <a:xfrm>
                <a:off x="1129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4" name="Line 207"/>
              <p:cNvSpPr>
                <a:spLocks noChangeShapeType="1"/>
              </p:cNvSpPr>
              <p:nvPr/>
            </p:nvSpPr>
            <p:spPr bwMode="auto">
              <a:xfrm>
                <a:off x="114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5" name="Line 208"/>
              <p:cNvSpPr>
                <a:spLocks noChangeShapeType="1"/>
              </p:cNvSpPr>
              <p:nvPr/>
            </p:nvSpPr>
            <p:spPr bwMode="auto">
              <a:xfrm>
                <a:off x="115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6" name="Line 209"/>
              <p:cNvSpPr>
                <a:spLocks noChangeShapeType="1"/>
              </p:cNvSpPr>
              <p:nvPr/>
            </p:nvSpPr>
            <p:spPr bwMode="auto">
              <a:xfrm>
                <a:off x="117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7" name="Line 210"/>
              <p:cNvSpPr>
                <a:spLocks noChangeShapeType="1"/>
              </p:cNvSpPr>
              <p:nvPr/>
            </p:nvSpPr>
            <p:spPr bwMode="auto">
              <a:xfrm>
                <a:off x="1186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8" name="Line 211"/>
              <p:cNvSpPr>
                <a:spLocks noChangeShapeType="1"/>
              </p:cNvSpPr>
              <p:nvPr/>
            </p:nvSpPr>
            <p:spPr bwMode="auto">
              <a:xfrm>
                <a:off x="119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9" name="Line 212"/>
              <p:cNvSpPr>
                <a:spLocks noChangeShapeType="1"/>
              </p:cNvSpPr>
              <p:nvPr/>
            </p:nvSpPr>
            <p:spPr bwMode="auto">
              <a:xfrm>
                <a:off x="121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0" name="Line 213"/>
              <p:cNvSpPr>
                <a:spLocks noChangeShapeType="1"/>
              </p:cNvSpPr>
              <p:nvPr/>
            </p:nvSpPr>
            <p:spPr bwMode="auto">
              <a:xfrm>
                <a:off x="122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1" name="Line 214"/>
              <p:cNvSpPr>
                <a:spLocks noChangeShapeType="1"/>
              </p:cNvSpPr>
              <p:nvPr/>
            </p:nvSpPr>
            <p:spPr bwMode="auto">
              <a:xfrm>
                <a:off x="1243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2" name="Line 215"/>
              <p:cNvSpPr>
                <a:spLocks noChangeShapeType="1"/>
              </p:cNvSpPr>
              <p:nvPr/>
            </p:nvSpPr>
            <p:spPr bwMode="auto">
              <a:xfrm>
                <a:off x="125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3" name="Line 216"/>
              <p:cNvSpPr>
                <a:spLocks noChangeShapeType="1"/>
              </p:cNvSpPr>
              <p:nvPr/>
            </p:nvSpPr>
            <p:spPr bwMode="auto">
              <a:xfrm>
                <a:off x="127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4" name="Line 217"/>
              <p:cNvSpPr>
                <a:spLocks noChangeShapeType="1"/>
              </p:cNvSpPr>
              <p:nvPr/>
            </p:nvSpPr>
            <p:spPr bwMode="auto">
              <a:xfrm>
                <a:off x="1285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5" name="Line 218"/>
              <p:cNvSpPr>
                <a:spLocks noChangeShapeType="1"/>
              </p:cNvSpPr>
              <p:nvPr/>
            </p:nvSpPr>
            <p:spPr bwMode="auto">
              <a:xfrm>
                <a:off x="1300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6" name="Line 219"/>
              <p:cNvSpPr>
                <a:spLocks noChangeShapeType="1"/>
              </p:cNvSpPr>
              <p:nvPr/>
            </p:nvSpPr>
            <p:spPr bwMode="auto">
              <a:xfrm>
                <a:off x="1313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7" name="Line 220"/>
              <p:cNvSpPr>
                <a:spLocks noChangeShapeType="1"/>
              </p:cNvSpPr>
              <p:nvPr/>
            </p:nvSpPr>
            <p:spPr bwMode="auto">
              <a:xfrm>
                <a:off x="132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8" name="Line 221"/>
              <p:cNvSpPr>
                <a:spLocks noChangeShapeType="1"/>
              </p:cNvSpPr>
              <p:nvPr/>
            </p:nvSpPr>
            <p:spPr bwMode="auto">
              <a:xfrm>
                <a:off x="1342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9" name="Line 222"/>
              <p:cNvSpPr>
                <a:spLocks noChangeShapeType="1"/>
              </p:cNvSpPr>
              <p:nvPr/>
            </p:nvSpPr>
            <p:spPr bwMode="auto">
              <a:xfrm>
                <a:off x="1357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0" name="Line 223"/>
              <p:cNvSpPr>
                <a:spLocks noChangeShapeType="1"/>
              </p:cNvSpPr>
              <p:nvPr/>
            </p:nvSpPr>
            <p:spPr bwMode="auto">
              <a:xfrm>
                <a:off x="1370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1" name="Line 224"/>
              <p:cNvSpPr>
                <a:spLocks noChangeShapeType="1"/>
              </p:cNvSpPr>
              <p:nvPr/>
            </p:nvSpPr>
            <p:spPr bwMode="auto">
              <a:xfrm>
                <a:off x="138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2" name="Line 225"/>
              <p:cNvSpPr>
                <a:spLocks noChangeShapeType="1"/>
              </p:cNvSpPr>
              <p:nvPr/>
            </p:nvSpPr>
            <p:spPr bwMode="auto">
              <a:xfrm>
                <a:off x="1399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3" name="Line 226"/>
              <p:cNvSpPr>
                <a:spLocks noChangeShapeType="1"/>
              </p:cNvSpPr>
              <p:nvPr/>
            </p:nvSpPr>
            <p:spPr bwMode="auto">
              <a:xfrm>
                <a:off x="1414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4" name="Line 227"/>
              <p:cNvSpPr>
                <a:spLocks noChangeShapeType="1"/>
              </p:cNvSpPr>
              <p:nvPr/>
            </p:nvSpPr>
            <p:spPr bwMode="auto">
              <a:xfrm>
                <a:off x="1427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5" name="Line 228"/>
              <p:cNvSpPr>
                <a:spLocks noChangeShapeType="1"/>
              </p:cNvSpPr>
              <p:nvPr/>
            </p:nvSpPr>
            <p:spPr bwMode="auto">
              <a:xfrm>
                <a:off x="144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6" name="Line 229"/>
              <p:cNvSpPr>
                <a:spLocks noChangeShapeType="1"/>
              </p:cNvSpPr>
              <p:nvPr/>
            </p:nvSpPr>
            <p:spPr bwMode="auto">
              <a:xfrm>
                <a:off x="1456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7" name="Line 230"/>
              <p:cNvSpPr>
                <a:spLocks noChangeShapeType="1"/>
              </p:cNvSpPr>
              <p:nvPr/>
            </p:nvSpPr>
            <p:spPr bwMode="auto">
              <a:xfrm>
                <a:off x="1471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8" name="Line 231"/>
              <p:cNvSpPr>
                <a:spLocks noChangeShapeType="1"/>
              </p:cNvSpPr>
              <p:nvPr/>
            </p:nvSpPr>
            <p:spPr bwMode="auto">
              <a:xfrm>
                <a:off x="1484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9" name="Line 232"/>
              <p:cNvSpPr>
                <a:spLocks noChangeShapeType="1"/>
              </p:cNvSpPr>
              <p:nvPr/>
            </p:nvSpPr>
            <p:spPr bwMode="auto">
              <a:xfrm>
                <a:off x="149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0" name="Line 233"/>
              <p:cNvSpPr>
                <a:spLocks noChangeShapeType="1"/>
              </p:cNvSpPr>
              <p:nvPr/>
            </p:nvSpPr>
            <p:spPr bwMode="auto">
              <a:xfrm>
                <a:off x="151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1" name="Line 234"/>
              <p:cNvSpPr>
                <a:spLocks noChangeShapeType="1"/>
              </p:cNvSpPr>
              <p:nvPr/>
            </p:nvSpPr>
            <p:spPr bwMode="auto">
              <a:xfrm>
                <a:off x="1528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2" name="Line 235"/>
              <p:cNvSpPr>
                <a:spLocks noChangeShapeType="1"/>
              </p:cNvSpPr>
              <p:nvPr/>
            </p:nvSpPr>
            <p:spPr bwMode="auto">
              <a:xfrm>
                <a:off x="154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3" name="Line 236"/>
              <p:cNvSpPr>
                <a:spLocks noChangeShapeType="1"/>
              </p:cNvSpPr>
              <p:nvPr/>
            </p:nvSpPr>
            <p:spPr bwMode="auto">
              <a:xfrm>
                <a:off x="155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4" name="Line 237"/>
              <p:cNvSpPr>
                <a:spLocks noChangeShapeType="1"/>
              </p:cNvSpPr>
              <p:nvPr/>
            </p:nvSpPr>
            <p:spPr bwMode="auto">
              <a:xfrm>
                <a:off x="157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5" name="Line 238"/>
              <p:cNvSpPr>
                <a:spLocks noChangeShapeType="1"/>
              </p:cNvSpPr>
              <p:nvPr/>
            </p:nvSpPr>
            <p:spPr bwMode="auto">
              <a:xfrm>
                <a:off x="1585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6" name="Line 239"/>
              <p:cNvSpPr>
                <a:spLocks noChangeShapeType="1"/>
              </p:cNvSpPr>
              <p:nvPr/>
            </p:nvSpPr>
            <p:spPr bwMode="auto">
              <a:xfrm>
                <a:off x="159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7" name="Line 240"/>
              <p:cNvSpPr>
                <a:spLocks noChangeShapeType="1"/>
              </p:cNvSpPr>
              <p:nvPr/>
            </p:nvSpPr>
            <p:spPr bwMode="auto">
              <a:xfrm>
                <a:off x="161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8" name="Line 241"/>
              <p:cNvSpPr>
                <a:spLocks noChangeShapeType="1"/>
              </p:cNvSpPr>
              <p:nvPr/>
            </p:nvSpPr>
            <p:spPr bwMode="auto">
              <a:xfrm>
                <a:off x="162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9" name="Line 242"/>
              <p:cNvSpPr>
                <a:spLocks noChangeShapeType="1"/>
              </p:cNvSpPr>
              <p:nvPr/>
            </p:nvSpPr>
            <p:spPr bwMode="auto">
              <a:xfrm>
                <a:off x="1642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0" name="Line 243"/>
              <p:cNvSpPr>
                <a:spLocks noChangeShapeType="1"/>
              </p:cNvSpPr>
              <p:nvPr/>
            </p:nvSpPr>
            <p:spPr bwMode="auto">
              <a:xfrm>
                <a:off x="165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1" name="Line 244"/>
              <p:cNvSpPr>
                <a:spLocks noChangeShapeType="1"/>
              </p:cNvSpPr>
              <p:nvPr/>
            </p:nvSpPr>
            <p:spPr bwMode="auto">
              <a:xfrm>
                <a:off x="167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2" name="Line 245"/>
              <p:cNvSpPr>
                <a:spLocks noChangeShapeType="1"/>
              </p:cNvSpPr>
              <p:nvPr/>
            </p:nvSpPr>
            <p:spPr bwMode="auto">
              <a:xfrm>
                <a:off x="168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3" name="Line 246"/>
              <p:cNvSpPr>
                <a:spLocks noChangeShapeType="1"/>
              </p:cNvSpPr>
              <p:nvPr/>
            </p:nvSpPr>
            <p:spPr bwMode="auto">
              <a:xfrm>
                <a:off x="1699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4" name="Line 247"/>
              <p:cNvSpPr>
                <a:spLocks noChangeShapeType="1"/>
              </p:cNvSpPr>
              <p:nvPr/>
            </p:nvSpPr>
            <p:spPr bwMode="auto">
              <a:xfrm>
                <a:off x="171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5" name="Line 248"/>
              <p:cNvSpPr>
                <a:spLocks noChangeShapeType="1"/>
              </p:cNvSpPr>
              <p:nvPr/>
            </p:nvSpPr>
            <p:spPr bwMode="auto">
              <a:xfrm>
                <a:off x="172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6" name="Line 249"/>
              <p:cNvSpPr>
                <a:spLocks noChangeShapeType="1"/>
              </p:cNvSpPr>
              <p:nvPr/>
            </p:nvSpPr>
            <p:spPr bwMode="auto">
              <a:xfrm>
                <a:off x="174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7" name="Line 250"/>
              <p:cNvSpPr>
                <a:spLocks noChangeShapeType="1"/>
              </p:cNvSpPr>
              <p:nvPr/>
            </p:nvSpPr>
            <p:spPr bwMode="auto">
              <a:xfrm>
                <a:off x="1756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8" name="Line 251"/>
              <p:cNvSpPr>
                <a:spLocks noChangeShapeType="1"/>
              </p:cNvSpPr>
              <p:nvPr/>
            </p:nvSpPr>
            <p:spPr bwMode="auto">
              <a:xfrm>
                <a:off x="177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9" name="Line 252"/>
              <p:cNvSpPr>
                <a:spLocks noChangeShapeType="1"/>
              </p:cNvSpPr>
              <p:nvPr/>
            </p:nvSpPr>
            <p:spPr bwMode="auto">
              <a:xfrm>
                <a:off x="178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0" name="Line 253"/>
              <p:cNvSpPr>
                <a:spLocks noChangeShapeType="1"/>
              </p:cNvSpPr>
              <p:nvPr/>
            </p:nvSpPr>
            <p:spPr bwMode="auto">
              <a:xfrm>
                <a:off x="179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1" name="Line 254"/>
              <p:cNvSpPr>
                <a:spLocks noChangeShapeType="1"/>
              </p:cNvSpPr>
              <p:nvPr/>
            </p:nvSpPr>
            <p:spPr bwMode="auto">
              <a:xfrm>
                <a:off x="1813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2" name="Line 255"/>
              <p:cNvSpPr>
                <a:spLocks noChangeShapeType="1"/>
              </p:cNvSpPr>
              <p:nvPr/>
            </p:nvSpPr>
            <p:spPr bwMode="auto">
              <a:xfrm>
                <a:off x="182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3" name="Line 256"/>
              <p:cNvSpPr>
                <a:spLocks noChangeShapeType="1"/>
              </p:cNvSpPr>
              <p:nvPr/>
            </p:nvSpPr>
            <p:spPr bwMode="auto">
              <a:xfrm>
                <a:off x="1841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4" name="Line 257"/>
              <p:cNvSpPr>
                <a:spLocks noChangeShapeType="1"/>
              </p:cNvSpPr>
              <p:nvPr/>
            </p:nvSpPr>
            <p:spPr bwMode="auto">
              <a:xfrm>
                <a:off x="185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5" name="Line 258"/>
              <p:cNvSpPr>
                <a:spLocks noChangeShapeType="1"/>
              </p:cNvSpPr>
              <p:nvPr/>
            </p:nvSpPr>
            <p:spPr bwMode="auto">
              <a:xfrm>
                <a:off x="187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6" name="Line 259"/>
              <p:cNvSpPr>
                <a:spLocks noChangeShapeType="1"/>
              </p:cNvSpPr>
              <p:nvPr/>
            </p:nvSpPr>
            <p:spPr bwMode="auto">
              <a:xfrm>
                <a:off x="188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7" name="Line 260"/>
              <p:cNvSpPr>
                <a:spLocks noChangeShapeType="1"/>
              </p:cNvSpPr>
              <p:nvPr/>
            </p:nvSpPr>
            <p:spPr bwMode="auto">
              <a:xfrm>
                <a:off x="1898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8" name="Line 261"/>
              <p:cNvSpPr>
                <a:spLocks noChangeShapeType="1"/>
              </p:cNvSpPr>
              <p:nvPr/>
            </p:nvSpPr>
            <p:spPr bwMode="auto">
              <a:xfrm>
                <a:off x="191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9" name="Line 262"/>
              <p:cNvSpPr>
                <a:spLocks noChangeShapeType="1"/>
              </p:cNvSpPr>
              <p:nvPr/>
            </p:nvSpPr>
            <p:spPr bwMode="auto">
              <a:xfrm>
                <a:off x="192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0" name="Line 263"/>
              <p:cNvSpPr>
                <a:spLocks noChangeShapeType="1"/>
              </p:cNvSpPr>
              <p:nvPr/>
            </p:nvSpPr>
            <p:spPr bwMode="auto">
              <a:xfrm>
                <a:off x="194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1" name="Line 264"/>
              <p:cNvSpPr>
                <a:spLocks noChangeShapeType="1"/>
              </p:cNvSpPr>
              <p:nvPr/>
            </p:nvSpPr>
            <p:spPr bwMode="auto">
              <a:xfrm>
                <a:off x="1955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2" name="Line 265"/>
              <p:cNvSpPr>
                <a:spLocks noChangeShapeType="1"/>
              </p:cNvSpPr>
              <p:nvPr/>
            </p:nvSpPr>
            <p:spPr bwMode="auto">
              <a:xfrm>
                <a:off x="197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3" name="Line 266"/>
              <p:cNvSpPr>
                <a:spLocks noChangeShapeType="1"/>
              </p:cNvSpPr>
              <p:nvPr/>
            </p:nvSpPr>
            <p:spPr bwMode="auto">
              <a:xfrm>
                <a:off x="198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4" name="Line 267"/>
              <p:cNvSpPr>
                <a:spLocks noChangeShapeType="1"/>
              </p:cNvSpPr>
              <p:nvPr/>
            </p:nvSpPr>
            <p:spPr bwMode="auto">
              <a:xfrm>
                <a:off x="199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5" name="Line 268"/>
              <p:cNvSpPr>
                <a:spLocks noChangeShapeType="1"/>
              </p:cNvSpPr>
              <p:nvPr/>
            </p:nvSpPr>
            <p:spPr bwMode="auto">
              <a:xfrm>
                <a:off x="2012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6" name="Line 269"/>
              <p:cNvSpPr>
                <a:spLocks noChangeShapeType="1"/>
              </p:cNvSpPr>
              <p:nvPr/>
            </p:nvSpPr>
            <p:spPr bwMode="auto">
              <a:xfrm>
                <a:off x="202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7" name="Line 270"/>
              <p:cNvSpPr>
                <a:spLocks noChangeShapeType="1"/>
              </p:cNvSpPr>
              <p:nvPr/>
            </p:nvSpPr>
            <p:spPr bwMode="auto">
              <a:xfrm>
                <a:off x="2042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8" name="Line 271"/>
              <p:cNvSpPr>
                <a:spLocks noChangeShapeType="1"/>
              </p:cNvSpPr>
              <p:nvPr/>
            </p:nvSpPr>
            <p:spPr bwMode="auto">
              <a:xfrm>
                <a:off x="205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9" name="Line 272"/>
              <p:cNvSpPr>
                <a:spLocks noChangeShapeType="1"/>
              </p:cNvSpPr>
              <p:nvPr/>
            </p:nvSpPr>
            <p:spPr bwMode="auto">
              <a:xfrm>
                <a:off x="207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0" name="Line 273"/>
              <p:cNvSpPr>
                <a:spLocks noChangeShapeType="1"/>
              </p:cNvSpPr>
              <p:nvPr/>
            </p:nvSpPr>
            <p:spPr bwMode="auto">
              <a:xfrm>
                <a:off x="208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1" name="Line 274"/>
              <p:cNvSpPr>
                <a:spLocks noChangeShapeType="1"/>
              </p:cNvSpPr>
              <p:nvPr/>
            </p:nvSpPr>
            <p:spPr bwMode="auto">
              <a:xfrm>
                <a:off x="2099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2" name="Line 275"/>
              <p:cNvSpPr>
                <a:spLocks noChangeShapeType="1"/>
              </p:cNvSpPr>
              <p:nvPr/>
            </p:nvSpPr>
            <p:spPr bwMode="auto">
              <a:xfrm>
                <a:off x="211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3" name="Line 276"/>
              <p:cNvSpPr>
                <a:spLocks noChangeShapeType="1"/>
              </p:cNvSpPr>
              <p:nvPr/>
            </p:nvSpPr>
            <p:spPr bwMode="auto">
              <a:xfrm>
                <a:off x="212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4" name="Line 277"/>
              <p:cNvSpPr>
                <a:spLocks noChangeShapeType="1"/>
              </p:cNvSpPr>
              <p:nvPr/>
            </p:nvSpPr>
            <p:spPr bwMode="auto">
              <a:xfrm>
                <a:off x="214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5" name="Line 278"/>
              <p:cNvSpPr>
                <a:spLocks noChangeShapeType="1"/>
              </p:cNvSpPr>
              <p:nvPr/>
            </p:nvSpPr>
            <p:spPr bwMode="auto">
              <a:xfrm>
                <a:off x="2156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6" name="Line 279"/>
              <p:cNvSpPr>
                <a:spLocks noChangeShapeType="1"/>
              </p:cNvSpPr>
              <p:nvPr/>
            </p:nvSpPr>
            <p:spPr bwMode="auto">
              <a:xfrm>
                <a:off x="216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7" name="Line 280"/>
              <p:cNvSpPr>
                <a:spLocks noChangeShapeType="1"/>
              </p:cNvSpPr>
              <p:nvPr/>
            </p:nvSpPr>
            <p:spPr bwMode="auto">
              <a:xfrm>
                <a:off x="218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8" name="Line 281"/>
              <p:cNvSpPr>
                <a:spLocks noChangeShapeType="1"/>
              </p:cNvSpPr>
              <p:nvPr/>
            </p:nvSpPr>
            <p:spPr bwMode="auto">
              <a:xfrm>
                <a:off x="219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9" name="Line 282"/>
              <p:cNvSpPr>
                <a:spLocks noChangeShapeType="1"/>
              </p:cNvSpPr>
              <p:nvPr/>
            </p:nvSpPr>
            <p:spPr bwMode="auto">
              <a:xfrm>
                <a:off x="2213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0" name="Line 283"/>
              <p:cNvSpPr>
                <a:spLocks noChangeShapeType="1"/>
              </p:cNvSpPr>
              <p:nvPr/>
            </p:nvSpPr>
            <p:spPr bwMode="auto">
              <a:xfrm>
                <a:off x="222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1" name="Line 284"/>
              <p:cNvSpPr>
                <a:spLocks noChangeShapeType="1"/>
              </p:cNvSpPr>
              <p:nvPr/>
            </p:nvSpPr>
            <p:spPr bwMode="auto">
              <a:xfrm>
                <a:off x="224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2" name="Line 285"/>
              <p:cNvSpPr>
                <a:spLocks noChangeShapeType="1"/>
              </p:cNvSpPr>
              <p:nvPr/>
            </p:nvSpPr>
            <p:spPr bwMode="auto">
              <a:xfrm>
                <a:off x="225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3" name="Line 286"/>
              <p:cNvSpPr>
                <a:spLocks noChangeShapeType="1"/>
              </p:cNvSpPr>
              <p:nvPr/>
            </p:nvSpPr>
            <p:spPr bwMode="auto">
              <a:xfrm>
                <a:off x="2270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4" name="Line 287"/>
              <p:cNvSpPr>
                <a:spLocks noChangeShapeType="1"/>
              </p:cNvSpPr>
              <p:nvPr/>
            </p:nvSpPr>
            <p:spPr bwMode="auto">
              <a:xfrm>
                <a:off x="228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5" name="Line 288"/>
              <p:cNvSpPr>
                <a:spLocks noChangeShapeType="1"/>
              </p:cNvSpPr>
              <p:nvPr/>
            </p:nvSpPr>
            <p:spPr bwMode="auto">
              <a:xfrm>
                <a:off x="229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6" name="Line 289"/>
              <p:cNvSpPr>
                <a:spLocks noChangeShapeType="1"/>
              </p:cNvSpPr>
              <p:nvPr/>
            </p:nvSpPr>
            <p:spPr bwMode="auto">
              <a:xfrm>
                <a:off x="231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7" name="Line 290"/>
              <p:cNvSpPr>
                <a:spLocks noChangeShapeType="1"/>
              </p:cNvSpPr>
              <p:nvPr/>
            </p:nvSpPr>
            <p:spPr bwMode="auto">
              <a:xfrm>
                <a:off x="2327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8" name="Line 291"/>
              <p:cNvSpPr>
                <a:spLocks noChangeShapeType="1"/>
              </p:cNvSpPr>
              <p:nvPr/>
            </p:nvSpPr>
            <p:spPr bwMode="auto">
              <a:xfrm>
                <a:off x="234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9" name="Line 292"/>
              <p:cNvSpPr>
                <a:spLocks noChangeShapeType="1"/>
              </p:cNvSpPr>
              <p:nvPr/>
            </p:nvSpPr>
            <p:spPr bwMode="auto">
              <a:xfrm>
                <a:off x="235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0" name="Line 293"/>
              <p:cNvSpPr>
                <a:spLocks noChangeShapeType="1"/>
              </p:cNvSpPr>
              <p:nvPr/>
            </p:nvSpPr>
            <p:spPr bwMode="auto">
              <a:xfrm>
                <a:off x="236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1" name="Line 294"/>
              <p:cNvSpPr>
                <a:spLocks noChangeShapeType="1"/>
              </p:cNvSpPr>
              <p:nvPr/>
            </p:nvSpPr>
            <p:spPr bwMode="auto">
              <a:xfrm>
                <a:off x="2384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2" name="Line 295"/>
              <p:cNvSpPr>
                <a:spLocks noChangeShapeType="1"/>
              </p:cNvSpPr>
              <p:nvPr/>
            </p:nvSpPr>
            <p:spPr bwMode="auto">
              <a:xfrm>
                <a:off x="239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3" name="Line 296"/>
              <p:cNvSpPr>
                <a:spLocks noChangeShapeType="1"/>
              </p:cNvSpPr>
              <p:nvPr/>
            </p:nvSpPr>
            <p:spPr bwMode="auto">
              <a:xfrm>
                <a:off x="241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4" name="Line 297"/>
              <p:cNvSpPr>
                <a:spLocks noChangeShapeType="1"/>
              </p:cNvSpPr>
              <p:nvPr/>
            </p:nvSpPr>
            <p:spPr bwMode="auto">
              <a:xfrm>
                <a:off x="2426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5" name="Line 298"/>
              <p:cNvSpPr>
                <a:spLocks noChangeShapeType="1"/>
              </p:cNvSpPr>
              <p:nvPr/>
            </p:nvSpPr>
            <p:spPr bwMode="auto">
              <a:xfrm>
                <a:off x="2441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6" name="Line 299"/>
              <p:cNvSpPr>
                <a:spLocks noChangeShapeType="1"/>
              </p:cNvSpPr>
              <p:nvPr/>
            </p:nvSpPr>
            <p:spPr bwMode="auto">
              <a:xfrm>
                <a:off x="2454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7" name="Line 300"/>
              <p:cNvSpPr>
                <a:spLocks noChangeShapeType="1"/>
              </p:cNvSpPr>
              <p:nvPr/>
            </p:nvSpPr>
            <p:spPr bwMode="auto">
              <a:xfrm>
                <a:off x="246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8" name="Line 301"/>
              <p:cNvSpPr>
                <a:spLocks noChangeShapeType="1"/>
              </p:cNvSpPr>
              <p:nvPr/>
            </p:nvSpPr>
            <p:spPr bwMode="auto">
              <a:xfrm>
                <a:off x="2483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9" name="Line 302"/>
              <p:cNvSpPr>
                <a:spLocks noChangeShapeType="1"/>
              </p:cNvSpPr>
              <p:nvPr/>
            </p:nvSpPr>
            <p:spPr bwMode="auto">
              <a:xfrm>
                <a:off x="2498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0" name="Line 303"/>
              <p:cNvSpPr>
                <a:spLocks noChangeShapeType="1"/>
              </p:cNvSpPr>
              <p:nvPr/>
            </p:nvSpPr>
            <p:spPr bwMode="auto">
              <a:xfrm>
                <a:off x="2511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1" name="Line 304"/>
              <p:cNvSpPr>
                <a:spLocks noChangeShapeType="1"/>
              </p:cNvSpPr>
              <p:nvPr/>
            </p:nvSpPr>
            <p:spPr bwMode="auto">
              <a:xfrm>
                <a:off x="252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2" name="Line 305"/>
              <p:cNvSpPr>
                <a:spLocks noChangeShapeType="1"/>
              </p:cNvSpPr>
              <p:nvPr/>
            </p:nvSpPr>
            <p:spPr bwMode="auto">
              <a:xfrm>
                <a:off x="2540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3" name="Line 306"/>
              <p:cNvSpPr>
                <a:spLocks noChangeShapeType="1"/>
              </p:cNvSpPr>
              <p:nvPr/>
            </p:nvSpPr>
            <p:spPr bwMode="auto">
              <a:xfrm>
                <a:off x="2555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4" name="Line 307"/>
              <p:cNvSpPr>
                <a:spLocks noChangeShapeType="1"/>
              </p:cNvSpPr>
              <p:nvPr/>
            </p:nvSpPr>
            <p:spPr bwMode="auto">
              <a:xfrm>
                <a:off x="2568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5" name="Line 308"/>
              <p:cNvSpPr>
                <a:spLocks noChangeShapeType="1"/>
              </p:cNvSpPr>
              <p:nvPr/>
            </p:nvSpPr>
            <p:spPr bwMode="auto">
              <a:xfrm>
                <a:off x="258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6" name="Line 309"/>
              <p:cNvSpPr>
                <a:spLocks noChangeShapeType="1"/>
              </p:cNvSpPr>
              <p:nvPr/>
            </p:nvSpPr>
            <p:spPr bwMode="auto">
              <a:xfrm>
                <a:off x="2597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7" name="Line 310"/>
              <p:cNvSpPr>
                <a:spLocks noChangeShapeType="1"/>
              </p:cNvSpPr>
              <p:nvPr/>
            </p:nvSpPr>
            <p:spPr bwMode="auto">
              <a:xfrm>
                <a:off x="2612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8" name="Line 311"/>
              <p:cNvSpPr>
                <a:spLocks noChangeShapeType="1"/>
              </p:cNvSpPr>
              <p:nvPr/>
            </p:nvSpPr>
            <p:spPr bwMode="auto">
              <a:xfrm>
                <a:off x="2625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9" name="Line 312"/>
              <p:cNvSpPr>
                <a:spLocks noChangeShapeType="1"/>
              </p:cNvSpPr>
              <p:nvPr/>
            </p:nvSpPr>
            <p:spPr bwMode="auto">
              <a:xfrm>
                <a:off x="264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0" name="Line 313"/>
              <p:cNvSpPr>
                <a:spLocks noChangeShapeType="1"/>
              </p:cNvSpPr>
              <p:nvPr/>
            </p:nvSpPr>
            <p:spPr bwMode="auto">
              <a:xfrm>
                <a:off x="265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1" name="Line 314"/>
              <p:cNvSpPr>
                <a:spLocks noChangeShapeType="1"/>
              </p:cNvSpPr>
              <p:nvPr/>
            </p:nvSpPr>
            <p:spPr bwMode="auto">
              <a:xfrm>
                <a:off x="2669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2" name="Line 315"/>
              <p:cNvSpPr>
                <a:spLocks noChangeShapeType="1"/>
              </p:cNvSpPr>
              <p:nvPr/>
            </p:nvSpPr>
            <p:spPr bwMode="auto">
              <a:xfrm>
                <a:off x="268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3" name="Line 316"/>
              <p:cNvSpPr>
                <a:spLocks noChangeShapeType="1"/>
              </p:cNvSpPr>
              <p:nvPr/>
            </p:nvSpPr>
            <p:spPr bwMode="auto">
              <a:xfrm>
                <a:off x="269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4" name="Line 317"/>
              <p:cNvSpPr>
                <a:spLocks noChangeShapeType="1"/>
              </p:cNvSpPr>
              <p:nvPr/>
            </p:nvSpPr>
            <p:spPr bwMode="auto">
              <a:xfrm>
                <a:off x="271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5" name="Line 318"/>
              <p:cNvSpPr>
                <a:spLocks noChangeShapeType="1"/>
              </p:cNvSpPr>
              <p:nvPr/>
            </p:nvSpPr>
            <p:spPr bwMode="auto">
              <a:xfrm>
                <a:off x="2726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6" name="Line 319"/>
              <p:cNvSpPr>
                <a:spLocks noChangeShapeType="1"/>
              </p:cNvSpPr>
              <p:nvPr/>
            </p:nvSpPr>
            <p:spPr bwMode="auto">
              <a:xfrm>
                <a:off x="274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7" name="Line 320"/>
              <p:cNvSpPr>
                <a:spLocks noChangeShapeType="1"/>
              </p:cNvSpPr>
              <p:nvPr/>
            </p:nvSpPr>
            <p:spPr bwMode="auto">
              <a:xfrm>
                <a:off x="275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8" name="Line 321"/>
              <p:cNvSpPr>
                <a:spLocks noChangeShapeType="1"/>
              </p:cNvSpPr>
              <p:nvPr/>
            </p:nvSpPr>
            <p:spPr bwMode="auto">
              <a:xfrm>
                <a:off x="276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9" name="Line 322"/>
              <p:cNvSpPr>
                <a:spLocks noChangeShapeType="1"/>
              </p:cNvSpPr>
              <p:nvPr/>
            </p:nvSpPr>
            <p:spPr bwMode="auto">
              <a:xfrm>
                <a:off x="2783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0" name="Line 323"/>
              <p:cNvSpPr>
                <a:spLocks noChangeShapeType="1"/>
              </p:cNvSpPr>
              <p:nvPr/>
            </p:nvSpPr>
            <p:spPr bwMode="auto">
              <a:xfrm>
                <a:off x="279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1" name="Line 324"/>
              <p:cNvSpPr>
                <a:spLocks noChangeShapeType="1"/>
              </p:cNvSpPr>
              <p:nvPr/>
            </p:nvSpPr>
            <p:spPr bwMode="auto">
              <a:xfrm>
                <a:off x="281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" name="Line 325"/>
              <p:cNvSpPr>
                <a:spLocks noChangeShapeType="1"/>
              </p:cNvSpPr>
              <p:nvPr/>
            </p:nvSpPr>
            <p:spPr bwMode="auto">
              <a:xfrm>
                <a:off x="282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3" name="Line 326"/>
              <p:cNvSpPr>
                <a:spLocks noChangeShapeType="1"/>
              </p:cNvSpPr>
              <p:nvPr/>
            </p:nvSpPr>
            <p:spPr bwMode="auto">
              <a:xfrm>
                <a:off x="2840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4" name="Line 327"/>
              <p:cNvSpPr>
                <a:spLocks noChangeShapeType="1"/>
              </p:cNvSpPr>
              <p:nvPr/>
            </p:nvSpPr>
            <p:spPr bwMode="auto">
              <a:xfrm>
                <a:off x="285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5" name="Line 328"/>
              <p:cNvSpPr>
                <a:spLocks noChangeShapeType="1"/>
              </p:cNvSpPr>
              <p:nvPr/>
            </p:nvSpPr>
            <p:spPr bwMode="auto">
              <a:xfrm>
                <a:off x="286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6" name="Line 329"/>
              <p:cNvSpPr>
                <a:spLocks noChangeShapeType="1"/>
              </p:cNvSpPr>
              <p:nvPr/>
            </p:nvSpPr>
            <p:spPr bwMode="auto">
              <a:xfrm>
                <a:off x="288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7" name="Line 330"/>
              <p:cNvSpPr>
                <a:spLocks noChangeShapeType="1"/>
              </p:cNvSpPr>
              <p:nvPr/>
            </p:nvSpPr>
            <p:spPr bwMode="auto">
              <a:xfrm>
                <a:off x="2897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8" name="Line 331"/>
              <p:cNvSpPr>
                <a:spLocks noChangeShapeType="1"/>
              </p:cNvSpPr>
              <p:nvPr/>
            </p:nvSpPr>
            <p:spPr bwMode="auto">
              <a:xfrm>
                <a:off x="291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9" name="Line 332"/>
              <p:cNvSpPr>
                <a:spLocks noChangeShapeType="1"/>
              </p:cNvSpPr>
              <p:nvPr/>
            </p:nvSpPr>
            <p:spPr bwMode="auto">
              <a:xfrm>
                <a:off x="292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0" name="Line 333"/>
              <p:cNvSpPr>
                <a:spLocks noChangeShapeType="1"/>
              </p:cNvSpPr>
              <p:nvPr/>
            </p:nvSpPr>
            <p:spPr bwMode="auto">
              <a:xfrm>
                <a:off x="294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1" name="Line 334"/>
              <p:cNvSpPr>
                <a:spLocks noChangeShapeType="1"/>
              </p:cNvSpPr>
              <p:nvPr/>
            </p:nvSpPr>
            <p:spPr bwMode="auto">
              <a:xfrm>
                <a:off x="2954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2" name="Line 335"/>
              <p:cNvSpPr>
                <a:spLocks noChangeShapeType="1"/>
              </p:cNvSpPr>
              <p:nvPr/>
            </p:nvSpPr>
            <p:spPr bwMode="auto">
              <a:xfrm>
                <a:off x="296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3" name="Line 336"/>
              <p:cNvSpPr>
                <a:spLocks noChangeShapeType="1"/>
              </p:cNvSpPr>
              <p:nvPr/>
            </p:nvSpPr>
            <p:spPr bwMode="auto">
              <a:xfrm>
                <a:off x="2982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4" name="Line 337"/>
              <p:cNvSpPr>
                <a:spLocks noChangeShapeType="1"/>
              </p:cNvSpPr>
              <p:nvPr/>
            </p:nvSpPr>
            <p:spPr bwMode="auto">
              <a:xfrm>
                <a:off x="299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5" name="Line 338"/>
              <p:cNvSpPr>
                <a:spLocks noChangeShapeType="1"/>
              </p:cNvSpPr>
              <p:nvPr/>
            </p:nvSpPr>
            <p:spPr bwMode="auto">
              <a:xfrm>
                <a:off x="301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6" name="Line 339"/>
              <p:cNvSpPr>
                <a:spLocks noChangeShapeType="1"/>
              </p:cNvSpPr>
              <p:nvPr/>
            </p:nvSpPr>
            <p:spPr bwMode="auto">
              <a:xfrm>
                <a:off x="302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7" name="Line 340"/>
              <p:cNvSpPr>
                <a:spLocks noChangeShapeType="1"/>
              </p:cNvSpPr>
              <p:nvPr/>
            </p:nvSpPr>
            <p:spPr bwMode="auto">
              <a:xfrm>
                <a:off x="3039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8" name="Line 341"/>
              <p:cNvSpPr>
                <a:spLocks noChangeShapeType="1"/>
              </p:cNvSpPr>
              <p:nvPr/>
            </p:nvSpPr>
            <p:spPr bwMode="auto">
              <a:xfrm>
                <a:off x="305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9" name="Line 342"/>
              <p:cNvSpPr>
                <a:spLocks noChangeShapeType="1"/>
              </p:cNvSpPr>
              <p:nvPr/>
            </p:nvSpPr>
            <p:spPr bwMode="auto">
              <a:xfrm>
                <a:off x="306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0" name="Line 343"/>
              <p:cNvSpPr>
                <a:spLocks noChangeShapeType="1"/>
              </p:cNvSpPr>
              <p:nvPr/>
            </p:nvSpPr>
            <p:spPr bwMode="auto">
              <a:xfrm>
                <a:off x="308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1" name="Line 344"/>
              <p:cNvSpPr>
                <a:spLocks noChangeShapeType="1"/>
              </p:cNvSpPr>
              <p:nvPr/>
            </p:nvSpPr>
            <p:spPr bwMode="auto">
              <a:xfrm>
                <a:off x="3096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2" name="Line 345"/>
              <p:cNvSpPr>
                <a:spLocks noChangeShapeType="1"/>
              </p:cNvSpPr>
              <p:nvPr/>
            </p:nvSpPr>
            <p:spPr bwMode="auto">
              <a:xfrm>
                <a:off x="311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3" name="Line 346"/>
              <p:cNvSpPr>
                <a:spLocks noChangeShapeType="1"/>
              </p:cNvSpPr>
              <p:nvPr/>
            </p:nvSpPr>
            <p:spPr bwMode="auto">
              <a:xfrm>
                <a:off x="312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4" name="Line 347"/>
              <p:cNvSpPr>
                <a:spLocks noChangeShapeType="1"/>
              </p:cNvSpPr>
              <p:nvPr/>
            </p:nvSpPr>
            <p:spPr bwMode="auto">
              <a:xfrm>
                <a:off x="313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5" name="Line 348"/>
              <p:cNvSpPr>
                <a:spLocks noChangeShapeType="1"/>
              </p:cNvSpPr>
              <p:nvPr/>
            </p:nvSpPr>
            <p:spPr bwMode="auto">
              <a:xfrm>
                <a:off x="3153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6" name="Line 349"/>
              <p:cNvSpPr>
                <a:spLocks noChangeShapeType="1"/>
              </p:cNvSpPr>
              <p:nvPr/>
            </p:nvSpPr>
            <p:spPr bwMode="auto">
              <a:xfrm>
                <a:off x="316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7" name="Line 350"/>
              <p:cNvSpPr>
                <a:spLocks noChangeShapeType="1"/>
              </p:cNvSpPr>
              <p:nvPr/>
            </p:nvSpPr>
            <p:spPr bwMode="auto">
              <a:xfrm>
                <a:off x="3183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8" name="Line 351"/>
              <p:cNvSpPr>
                <a:spLocks noChangeShapeType="1"/>
              </p:cNvSpPr>
              <p:nvPr/>
            </p:nvSpPr>
            <p:spPr bwMode="auto">
              <a:xfrm>
                <a:off x="319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9" name="Line 352"/>
              <p:cNvSpPr>
                <a:spLocks noChangeShapeType="1"/>
              </p:cNvSpPr>
              <p:nvPr/>
            </p:nvSpPr>
            <p:spPr bwMode="auto">
              <a:xfrm>
                <a:off x="321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0" name="Line 353"/>
              <p:cNvSpPr>
                <a:spLocks noChangeShapeType="1"/>
              </p:cNvSpPr>
              <p:nvPr/>
            </p:nvSpPr>
            <p:spPr bwMode="auto">
              <a:xfrm>
                <a:off x="322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1" name="Line 354"/>
              <p:cNvSpPr>
                <a:spLocks noChangeShapeType="1"/>
              </p:cNvSpPr>
              <p:nvPr/>
            </p:nvSpPr>
            <p:spPr bwMode="auto">
              <a:xfrm>
                <a:off x="3240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2" name="Line 355"/>
              <p:cNvSpPr>
                <a:spLocks noChangeShapeType="1"/>
              </p:cNvSpPr>
              <p:nvPr/>
            </p:nvSpPr>
            <p:spPr bwMode="auto">
              <a:xfrm>
                <a:off x="325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3" name="Line 356"/>
              <p:cNvSpPr>
                <a:spLocks noChangeShapeType="1"/>
              </p:cNvSpPr>
              <p:nvPr/>
            </p:nvSpPr>
            <p:spPr bwMode="auto">
              <a:xfrm>
                <a:off x="326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4" name="Line 357"/>
              <p:cNvSpPr>
                <a:spLocks noChangeShapeType="1"/>
              </p:cNvSpPr>
              <p:nvPr/>
            </p:nvSpPr>
            <p:spPr bwMode="auto">
              <a:xfrm>
                <a:off x="328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5" name="Line 358"/>
              <p:cNvSpPr>
                <a:spLocks noChangeShapeType="1"/>
              </p:cNvSpPr>
              <p:nvPr/>
            </p:nvSpPr>
            <p:spPr bwMode="auto">
              <a:xfrm>
                <a:off x="3297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6" name="Line 359"/>
              <p:cNvSpPr>
                <a:spLocks noChangeShapeType="1"/>
              </p:cNvSpPr>
              <p:nvPr/>
            </p:nvSpPr>
            <p:spPr bwMode="auto">
              <a:xfrm>
                <a:off x="331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7" name="Line 360"/>
              <p:cNvSpPr>
                <a:spLocks noChangeShapeType="1"/>
              </p:cNvSpPr>
              <p:nvPr/>
            </p:nvSpPr>
            <p:spPr bwMode="auto">
              <a:xfrm>
                <a:off x="3325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8" name="Line 361"/>
              <p:cNvSpPr>
                <a:spLocks noChangeShapeType="1"/>
              </p:cNvSpPr>
              <p:nvPr/>
            </p:nvSpPr>
            <p:spPr bwMode="auto">
              <a:xfrm>
                <a:off x="333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9" name="Line 362"/>
              <p:cNvSpPr>
                <a:spLocks noChangeShapeType="1"/>
              </p:cNvSpPr>
              <p:nvPr/>
            </p:nvSpPr>
            <p:spPr bwMode="auto">
              <a:xfrm>
                <a:off x="3354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0" name="Line 363"/>
              <p:cNvSpPr>
                <a:spLocks noChangeShapeType="1"/>
              </p:cNvSpPr>
              <p:nvPr/>
            </p:nvSpPr>
            <p:spPr bwMode="auto">
              <a:xfrm>
                <a:off x="3367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1" name="Line 364"/>
              <p:cNvSpPr>
                <a:spLocks noChangeShapeType="1"/>
              </p:cNvSpPr>
              <p:nvPr/>
            </p:nvSpPr>
            <p:spPr bwMode="auto">
              <a:xfrm>
                <a:off x="3382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2" name="Line 365"/>
              <p:cNvSpPr>
                <a:spLocks noChangeShapeType="1"/>
              </p:cNvSpPr>
              <p:nvPr/>
            </p:nvSpPr>
            <p:spPr bwMode="auto">
              <a:xfrm>
                <a:off x="339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3" name="Line 366"/>
              <p:cNvSpPr>
                <a:spLocks noChangeShapeType="1"/>
              </p:cNvSpPr>
              <p:nvPr/>
            </p:nvSpPr>
            <p:spPr bwMode="auto">
              <a:xfrm>
                <a:off x="3411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4" name="Line 367"/>
              <p:cNvSpPr>
                <a:spLocks noChangeShapeType="1"/>
              </p:cNvSpPr>
              <p:nvPr/>
            </p:nvSpPr>
            <p:spPr bwMode="auto">
              <a:xfrm>
                <a:off x="3424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5" name="Line 368"/>
              <p:cNvSpPr>
                <a:spLocks noChangeShapeType="1"/>
              </p:cNvSpPr>
              <p:nvPr/>
            </p:nvSpPr>
            <p:spPr bwMode="auto">
              <a:xfrm>
                <a:off x="3439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6" name="Line 369"/>
              <p:cNvSpPr>
                <a:spLocks noChangeShapeType="1"/>
              </p:cNvSpPr>
              <p:nvPr/>
            </p:nvSpPr>
            <p:spPr bwMode="auto">
              <a:xfrm>
                <a:off x="345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7" name="Line 370"/>
              <p:cNvSpPr>
                <a:spLocks noChangeShapeType="1"/>
              </p:cNvSpPr>
              <p:nvPr/>
            </p:nvSpPr>
            <p:spPr bwMode="auto">
              <a:xfrm>
                <a:off x="3468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8" name="Line 371"/>
              <p:cNvSpPr>
                <a:spLocks noChangeShapeType="1"/>
              </p:cNvSpPr>
              <p:nvPr/>
            </p:nvSpPr>
            <p:spPr bwMode="auto">
              <a:xfrm>
                <a:off x="3481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9" name="Line 372"/>
              <p:cNvSpPr>
                <a:spLocks noChangeShapeType="1"/>
              </p:cNvSpPr>
              <p:nvPr/>
            </p:nvSpPr>
            <p:spPr bwMode="auto">
              <a:xfrm>
                <a:off x="3496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0" name="Line 373"/>
              <p:cNvSpPr>
                <a:spLocks noChangeShapeType="1"/>
              </p:cNvSpPr>
              <p:nvPr/>
            </p:nvSpPr>
            <p:spPr bwMode="auto">
              <a:xfrm>
                <a:off x="351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1" name="Line 374"/>
              <p:cNvSpPr>
                <a:spLocks noChangeShapeType="1"/>
              </p:cNvSpPr>
              <p:nvPr/>
            </p:nvSpPr>
            <p:spPr bwMode="auto">
              <a:xfrm>
                <a:off x="3525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2" name="Line 375"/>
              <p:cNvSpPr>
                <a:spLocks noChangeShapeType="1"/>
              </p:cNvSpPr>
              <p:nvPr/>
            </p:nvSpPr>
            <p:spPr bwMode="auto">
              <a:xfrm>
                <a:off x="3538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3" name="Line 376"/>
              <p:cNvSpPr>
                <a:spLocks noChangeShapeType="1"/>
              </p:cNvSpPr>
              <p:nvPr/>
            </p:nvSpPr>
            <p:spPr bwMode="auto">
              <a:xfrm>
                <a:off x="3553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4" name="Line 377"/>
              <p:cNvSpPr>
                <a:spLocks noChangeShapeType="1"/>
              </p:cNvSpPr>
              <p:nvPr/>
            </p:nvSpPr>
            <p:spPr bwMode="auto">
              <a:xfrm>
                <a:off x="3567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5" name="Line 378"/>
              <p:cNvSpPr>
                <a:spLocks noChangeShapeType="1"/>
              </p:cNvSpPr>
              <p:nvPr/>
            </p:nvSpPr>
            <p:spPr bwMode="auto">
              <a:xfrm>
                <a:off x="3582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6" name="Line 379"/>
              <p:cNvSpPr>
                <a:spLocks noChangeShapeType="1"/>
              </p:cNvSpPr>
              <p:nvPr/>
            </p:nvSpPr>
            <p:spPr bwMode="auto">
              <a:xfrm>
                <a:off x="3595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7" name="Line 380"/>
              <p:cNvSpPr>
                <a:spLocks noChangeShapeType="1"/>
              </p:cNvSpPr>
              <p:nvPr/>
            </p:nvSpPr>
            <p:spPr bwMode="auto">
              <a:xfrm>
                <a:off x="3610" y="259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8" name="Line 381"/>
              <p:cNvSpPr>
                <a:spLocks noChangeShapeType="1"/>
              </p:cNvSpPr>
              <p:nvPr/>
            </p:nvSpPr>
            <p:spPr bwMode="auto">
              <a:xfrm>
                <a:off x="3624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9" name="Line 382"/>
              <p:cNvSpPr>
                <a:spLocks noChangeShapeType="1"/>
              </p:cNvSpPr>
              <p:nvPr/>
            </p:nvSpPr>
            <p:spPr bwMode="auto">
              <a:xfrm>
                <a:off x="3639" y="259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0" name="Line 383"/>
              <p:cNvSpPr>
                <a:spLocks noChangeShapeType="1"/>
              </p:cNvSpPr>
              <p:nvPr/>
            </p:nvSpPr>
            <p:spPr bwMode="auto">
              <a:xfrm>
                <a:off x="3652" y="259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1" name="Line 384"/>
              <p:cNvSpPr>
                <a:spLocks noChangeShapeType="1"/>
              </p:cNvSpPr>
              <p:nvPr/>
            </p:nvSpPr>
            <p:spPr bwMode="auto">
              <a:xfrm>
                <a:off x="1000" y="2590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2" name="Line 385"/>
              <p:cNvSpPr>
                <a:spLocks noChangeShapeType="1"/>
              </p:cNvSpPr>
              <p:nvPr/>
            </p:nvSpPr>
            <p:spPr bwMode="auto">
              <a:xfrm flipH="1">
                <a:off x="3629" y="2590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3" name="Freeform 386"/>
              <p:cNvSpPr>
                <a:spLocks noEditPoints="1"/>
              </p:cNvSpPr>
              <p:nvPr/>
            </p:nvSpPr>
            <p:spPr bwMode="auto">
              <a:xfrm>
                <a:off x="778" y="2547"/>
                <a:ext cx="54" cy="83"/>
              </a:xfrm>
              <a:custGeom>
                <a:avLst/>
                <a:gdLst>
                  <a:gd name="T0" fmla="*/ 0 w 54"/>
                  <a:gd name="T1" fmla="*/ 41 h 83"/>
                  <a:gd name="T2" fmla="*/ 1 w 54"/>
                  <a:gd name="T3" fmla="*/ 28 h 83"/>
                  <a:gd name="T4" fmla="*/ 3 w 54"/>
                  <a:gd name="T5" fmla="*/ 17 h 83"/>
                  <a:gd name="T6" fmla="*/ 5 w 54"/>
                  <a:gd name="T7" fmla="*/ 12 h 83"/>
                  <a:gd name="T8" fmla="*/ 8 w 54"/>
                  <a:gd name="T9" fmla="*/ 7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8 w 54"/>
                  <a:gd name="T21" fmla="*/ 2 h 83"/>
                  <a:gd name="T22" fmla="*/ 43 w 54"/>
                  <a:gd name="T23" fmla="*/ 4 h 83"/>
                  <a:gd name="T24" fmla="*/ 45 w 54"/>
                  <a:gd name="T25" fmla="*/ 7 h 83"/>
                  <a:gd name="T26" fmla="*/ 47 w 54"/>
                  <a:gd name="T27" fmla="*/ 9 h 83"/>
                  <a:gd name="T28" fmla="*/ 50 w 54"/>
                  <a:gd name="T29" fmla="*/ 15 h 83"/>
                  <a:gd name="T30" fmla="*/ 52 w 54"/>
                  <a:gd name="T31" fmla="*/ 21 h 83"/>
                  <a:gd name="T32" fmla="*/ 53 w 54"/>
                  <a:gd name="T33" fmla="*/ 30 h 83"/>
                  <a:gd name="T34" fmla="*/ 54 w 54"/>
                  <a:gd name="T35" fmla="*/ 41 h 83"/>
                  <a:gd name="T36" fmla="*/ 53 w 54"/>
                  <a:gd name="T37" fmla="*/ 54 h 83"/>
                  <a:gd name="T38" fmla="*/ 51 w 54"/>
                  <a:gd name="T39" fmla="*/ 64 h 83"/>
                  <a:gd name="T40" fmla="*/ 49 w 54"/>
                  <a:gd name="T41" fmla="*/ 70 h 83"/>
                  <a:gd name="T42" fmla="*/ 46 w 54"/>
                  <a:gd name="T43" fmla="*/ 74 h 83"/>
                  <a:gd name="T44" fmla="*/ 42 w 54"/>
                  <a:gd name="T45" fmla="*/ 77 h 83"/>
                  <a:gd name="T46" fmla="*/ 37 w 54"/>
                  <a:gd name="T47" fmla="*/ 80 h 83"/>
                  <a:gd name="T48" fmla="*/ 32 w 54"/>
                  <a:gd name="T49" fmla="*/ 82 h 83"/>
                  <a:gd name="T50" fmla="*/ 27 w 54"/>
                  <a:gd name="T51" fmla="*/ 83 h 83"/>
                  <a:gd name="T52" fmla="*/ 17 w 54"/>
                  <a:gd name="T53" fmla="*/ 80 h 83"/>
                  <a:gd name="T54" fmla="*/ 8 w 54"/>
                  <a:gd name="T55" fmla="*/ 74 h 83"/>
                  <a:gd name="T56" fmla="*/ 4 w 54"/>
                  <a:gd name="T57" fmla="*/ 66 h 83"/>
                  <a:gd name="T58" fmla="*/ 1 w 54"/>
                  <a:gd name="T59" fmla="*/ 55 h 83"/>
                  <a:gd name="T60" fmla="*/ 0 w 54"/>
                  <a:gd name="T61" fmla="*/ 41 h 83"/>
                  <a:gd name="T62" fmla="*/ 10 w 54"/>
                  <a:gd name="T63" fmla="*/ 41 h 83"/>
                  <a:gd name="T64" fmla="*/ 12 w 54"/>
                  <a:gd name="T65" fmla="*/ 52 h 83"/>
                  <a:gd name="T66" fmla="*/ 13 w 54"/>
                  <a:gd name="T67" fmla="*/ 61 h 83"/>
                  <a:gd name="T68" fmla="*/ 16 w 54"/>
                  <a:gd name="T69" fmla="*/ 67 h 83"/>
                  <a:gd name="T70" fmla="*/ 19 w 54"/>
                  <a:gd name="T71" fmla="*/ 70 h 83"/>
                  <a:gd name="T72" fmla="*/ 23 w 54"/>
                  <a:gd name="T73" fmla="*/ 72 h 83"/>
                  <a:gd name="T74" fmla="*/ 27 w 54"/>
                  <a:gd name="T75" fmla="*/ 73 h 83"/>
                  <a:gd name="T76" fmla="*/ 31 w 54"/>
                  <a:gd name="T77" fmla="*/ 72 h 83"/>
                  <a:gd name="T78" fmla="*/ 35 w 54"/>
                  <a:gd name="T79" fmla="*/ 70 h 83"/>
                  <a:gd name="T80" fmla="*/ 38 w 54"/>
                  <a:gd name="T81" fmla="*/ 67 h 83"/>
                  <a:gd name="T82" fmla="*/ 41 w 54"/>
                  <a:gd name="T83" fmla="*/ 61 h 83"/>
                  <a:gd name="T84" fmla="*/ 43 w 54"/>
                  <a:gd name="T85" fmla="*/ 52 h 83"/>
                  <a:gd name="T86" fmla="*/ 43 w 54"/>
                  <a:gd name="T87" fmla="*/ 41 h 83"/>
                  <a:gd name="T88" fmla="*/ 43 w 54"/>
                  <a:gd name="T89" fmla="*/ 30 h 83"/>
                  <a:gd name="T90" fmla="*/ 42 w 54"/>
                  <a:gd name="T91" fmla="*/ 20 h 83"/>
                  <a:gd name="T92" fmla="*/ 38 w 54"/>
                  <a:gd name="T93" fmla="*/ 15 h 83"/>
                  <a:gd name="T94" fmla="*/ 35 w 54"/>
                  <a:gd name="T95" fmla="*/ 11 h 83"/>
                  <a:gd name="T96" fmla="*/ 31 w 54"/>
                  <a:gd name="T97" fmla="*/ 9 h 83"/>
                  <a:gd name="T98" fmla="*/ 27 w 54"/>
                  <a:gd name="T99" fmla="*/ 9 h 83"/>
                  <a:gd name="T100" fmla="*/ 23 w 54"/>
                  <a:gd name="T101" fmla="*/ 9 h 83"/>
                  <a:gd name="T102" fmla="*/ 19 w 54"/>
                  <a:gd name="T103" fmla="*/ 11 h 83"/>
                  <a:gd name="T104" fmla="*/ 16 w 54"/>
                  <a:gd name="T105" fmla="*/ 14 h 83"/>
                  <a:gd name="T106" fmla="*/ 14 w 54"/>
                  <a:gd name="T107" fmla="*/ 20 h 83"/>
                  <a:gd name="T108" fmla="*/ 12 w 54"/>
                  <a:gd name="T109" fmla="*/ 30 h 83"/>
                  <a:gd name="T110" fmla="*/ 10 w 54"/>
                  <a:gd name="T111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1"/>
                    </a:moveTo>
                    <a:lnTo>
                      <a:pt x="1" y="28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50" y="15"/>
                    </a:lnTo>
                    <a:lnTo>
                      <a:pt x="52" y="21"/>
                    </a:lnTo>
                    <a:lnTo>
                      <a:pt x="53" y="30"/>
                    </a:lnTo>
                    <a:lnTo>
                      <a:pt x="54" y="41"/>
                    </a:lnTo>
                    <a:lnTo>
                      <a:pt x="53" y="54"/>
                    </a:lnTo>
                    <a:lnTo>
                      <a:pt x="51" y="64"/>
                    </a:lnTo>
                    <a:lnTo>
                      <a:pt x="49" y="70"/>
                    </a:lnTo>
                    <a:lnTo>
                      <a:pt x="46" y="74"/>
                    </a:lnTo>
                    <a:lnTo>
                      <a:pt x="42" y="77"/>
                    </a:lnTo>
                    <a:lnTo>
                      <a:pt x="37" y="80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7" y="80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5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2" y="52"/>
                    </a:lnTo>
                    <a:lnTo>
                      <a:pt x="13" y="61"/>
                    </a:lnTo>
                    <a:lnTo>
                      <a:pt x="16" y="67"/>
                    </a:lnTo>
                    <a:lnTo>
                      <a:pt x="19" y="70"/>
                    </a:lnTo>
                    <a:lnTo>
                      <a:pt x="23" y="72"/>
                    </a:lnTo>
                    <a:lnTo>
                      <a:pt x="27" y="73"/>
                    </a:lnTo>
                    <a:lnTo>
                      <a:pt x="31" y="72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41" y="61"/>
                    </a:lnTo>
                    <a:lnTo>
                      <a:pt x="43" y="52"/>
                    </a:lnTo>
                    <a:lnTo>
                      <a:pt x="43" y="41"/>
                    </a:lnTo>
                    <a:lnTo>
                      <a:pt x="43" y="30"/>
                    </a:lnTo>
                    <a:lnTo>
                      <a:pt x="42" y="20"/>
                    </a:lnTo>
                    <a:lnTo>
                      <a:pt x="38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19" y="11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12" y="30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4" name="Rectangle 387"/>
              <p:cNvSpPr>
                <a:spLocks noChangeArrowheads="1"/>
              </p:cNvSpPr>
              <p:nvPr/>
            </p:nvSpPr>
            <p:spPr bwMode="auto">
              <a:xfrm>
                <a:off x="848" y="2617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5" name="Freeform 388"/>
              <p:cNvSpPr>
                <a:spLocks/>
              </p:cNvSpPr>
              <p:nvPr/>
            </p:nvSpPr>
            <p:spPr bwMode="auto">
              <a:xfrm>
                <a:off x="873" y="2547"/>
                <a:ext cx="52" cy="82"/>
              </a:xfrm>
              <a:custGeom>
                <a:avLst/>
                <a:gdLst>
                  <a:gd name="T0" fmla="*/ 52 w 52"/>
                  <a:gd name="T1" fmla="*/ 70 h 82"/>
                  <a:gd name="T2" fmla="*/ 52 w 52"/>
                  <a:gd name="T3" fmla="*/ 82 h 82"/>
                  <a:gd name="T4" fmla="*/ 0 w 52"/>
                  <a:gd name="T5" fmla="*/ 82 h 82"/>
                  <a:gd name="T6" fmla="*/ 0 w 52"/>
                  <a:gd name="T7" fmla="*/ 77 h 82"/>
                  <a:gd name="T8" fmla="*/ 1 w 52"/>
                  <a:gd name="T9" fmla="*/ 74 h 82"/>
                  <a:gd name="T10" fmla="*/ 3 w 52"/>
                  <a:gd name="T11" fmla="*/ 68 h 82"/>
                  <a:gd name="T12" fmla="*/ 7 w 52"/>
                  <a:gd name="T13" fmla="*/ 63 h 82"/>
                  <a:gd name="T14" fmla="*/ 10 w 52"/>
                  <a:gd name="T15" fmla="*/ 59 h 82"/>
                  <a:gd name="T16" fmla="*/ 14 w 52"/>
                  <a:gd name="T17" fmla="*/ 55 h 82"/>
                  <a:gd name="T18" fmla="*/ 19 w 52"/>
                  <a:gd name="T19" fmla="*/ 50 h 82"/>
                  <a:gd name="T20" fmla="*/ 30 w 52"/>
                  <a:gd name="T21" fmla="*/ 41 h 82"/>
                  <a:gd name="T22" fmla="*/ 37 w 52"/>
                  <a:gd name="T23" fmla="*/ 34 h 82"/>
                  <a:gd name="T24" fmla="*/ 39 w 52"/>
                  <a:gd name="T25" fmla="*/ 30 h 82"/>
                  <a:gd name="T26" fmla="*/ 40 w 52"/>
                  <a:gd name="T27" fmla="*/ 26 h 82"/>
                  <a:gd name="T28" fmla="*/ 41 w 52"/>
                  <a:gd name="T29" fmla="*/ 21 h 82"/>
                  <a:gd name="T30" fmla="*/ 40 w 52"/>
                  <a:gd name="T31" fmla="*/ 18 h 82"/>
                  <a:gd name="T32" fmla="*/ 39 w 52"/>
                  <a:gd name="T33" fmla="*/ 15 h 82"/>
                  <a:gd name="T34" fmla="*/ 37 w 52"/>
                  <a:gd name="T35" fmla="*/ 12 h 82"/>
                  <a:gd name="T36" fmla="*/ 34 w 52"/>
                  <a:gd name="T37" fmla="*/ 10 h 82"/>
                  <a:gd name="T38" fmla="*/ 31 w 52"/>
                  <a:gd name="T39" fmla="*/ 9 h 82"/>
                  <a:gd name="T40" fmla="*/ 26 w 52"/>
                  <a:gd name="T41" fmla="*/ 9 h 82"/>
                  <a:gd name="T42" fmla="*/ 22 w 52"/>
                  <a:gd name="T43" fmla="*/ 9 h 82"/>
                  <a:gd name="T44" fmla="*/ 18 w 52"/>
                  <a:gd name="T45" fmla="*/ 10 h 82"/>
                  <a:gd name="T46" fmla="*/ 15 w 52"/>
                  <a:gd name="T47" fmla="*/ 12 h 82"/>
                  <a:gd name="T48" fmla="*/ 13 w 52"/>
                  <a:gd name="T49" fmla="*/ 15 h 82"/>
                  <a:gd name="T50" fmla="*/ 12 w 52"/>
                  <a:gd name="T51" fmla="*/ 19 h 82"/>
                  <a:gd name="T52" fmla="*/ 11 w 52"/>
                  <a:gd name="T53" fmla="*/ 23 h 82"/>
                  <a:gd name="T54" fmla="*/ 1 w 52"/>
                  <a:gd name="T55" fmla="*/ 21 h 82"/>
                  <a:gd name="T56" fmla="*/ 3 w 52"/>
                  <a:gd name="T57" fmla="*/ 12 h 82"/>
                  <a:gd name="T58" fmla="*/ 8 w 52"/>
                  <a:gd name="T59" fmla="*/ 5 h 82"/>
                  <a:gd name="T60" fmla="*/ 16 w 52"/>
                  <a:gd name="T61" fmla="*/ 1 h 82"/>
                  <a:gd name="T62" fmla="*/ 26 w 52"/>
                  <a:gd name="T63" fmla="*/ 0 h 82"/>
                  <a:gd name="T64" fmla="*/ 37 w 52"/>
                  <a:gd name="T65" fmla="*/ 1 h 82"/>
                  <a:gd name="T66" fmla="*/ 45 w 52"/>
                  <a:gd name="T67" fmla="*/ 6 h 82"/>
                  <a:gd name="T68" fmla="*/ 47 w 52"/>
                  <a:gd name="T69" fmla="*/ 9 h 82"/>
                  <a:gd name="T70" fmla="*/ 49 w 52"/>
                  <a:gd name="T71" fmla="*/ 13 h 82"/>
                  <a:gd name="T72" fmla="*/ 51 w 52"/>
                  <a:gd name="T73" fmla="*/ 17 h 82"/>
                  <a:gd name="T74" fmla="*/ 51 w 52"/>
                  <a:gd name="T75" fmla="*/ 21 h 82"/>
                  <a:gd name="T76" fmla="*/ 51 w 52"/>
                  <a:gd name="T77" fmla="*/ 27 h 82"/>
                  <a:gd name="T78" fmla="*/ 49 w 52"/>
                  <a:gd name="T79" fmla="*/ 32 h 82"/>
                  <a:gd name="T80" fmla="*/ 47 w 52"/>
                  <a:gd name="T81" fmla="*/ 36 h 82"/>
                  <a:gd name="T82" fmla="*/ 44 w 52"/>
                  <a:gd name="T83" fmla="*/ 41 h 82"/>
                  <a:gd name="T84" fmla="*/ 41 w 52"/>
                  <a:gd name="T85" fmla="*/ 44 h 82"/>
                  <a:gd name="T86" fmla="*/ 38 w 52"/>
                  <a:gd name="T87" fmla="*/ 47 h 82"/>
                  <a:gd name="T88" fmla="*/ 34 w 52"/>
                  <a:gd name="T89" fmla="*/ 51 h 82"/>
                  <a:gd name="T90" fmla="*/ 29 w 52"/>
                  <a:gd name="T91" fmla="*/ 56 h 82"/>
                  <a:gd name="T92" fmla="*/ 24 w 52"/>
                  <a:gd name="T93" fmla="*/ 59 h 82"/>
                  <a:gd name="T94" fmla="*/ 21 w 52"/>
                  <a:gd name="T95" fmla="*/ 62 h 82"/>
                  <a:gd name="T96" fmla="*/ 19 w 52"/>
                  <a:gd name="T97" fmla="*/ 64 h 82"/>
                  <a:gd name="T98" fmla="*/ 17 w 52"/>
                  <a:gd name="T99" fmla="*/ 65 h 82"/>
                  <a:gd name="T100" fmla="*/ 13 w 52"/>
                  <a:gd name="T101" fmla="*/ 70 h 82"/>
                  <a:gd name="T102" fmla="*/ 52 w 52"/>
                  <a:gd name="T103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82">
                    <a:moveTo>
                      <a:pt x="52" y="70"/>
                    </a:moveTo>
                    <a:lnTo>
                      <a:pt x="52" y="82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1" y="74"/>
                    </a:lnTo>
                    <a:lnTo>
                      <a:pt x="3" y="68"/>
                    </a:lnTo>
                    <a:lnTo>
                      <a:pt x="7" y="63"/>
                    </a:lnTo>
                    <a:lnTo>
                      <a:pt x="10" y="59"/>
                    </a:lnTo>
                    <a:lnTo>
                      <a:pt x="14" y="55"/>
                    </a:lnTo>
                    <a:lnTo>
                      <a:pt x="19" y="50"/>
                    </a:lnTo>
                    <a:lnTo>
                      <a:pt x="30" y="41"/>
                    </a:lnTo>
                    <a:lnTo>
                      <a:pt x="37" y="34"/>
                    </a:lnTo>
                    <a:lnTo>
                      <a:pt x="39" y="30"/>
                    </a:lnTo>
                    <a:lnTo>
                      <a:pt x="40" y="26"/>
                    </a:lnTo>
                    <a:lnTo>
                      <a:pt x="41" y="21"/>
                    </a:lnTo>
                    <a:lnTo>
                      <a:pt x="40" y="18"/>
                    </a:lnTo>
                    <a:lnTo>
                      <a:pt x="39" y="15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2" y="19"/>
                    </a:lnTo>
                    <a:lnTo>
                      <a:pt x="11" y="23"/>
                    </a:lnTo>
                    <a:lnTo>
                      <a:pt x="1" y="21"/>
                    </a:lnTo>
                    <a:lnTo>
                      <a:pt x="3" y="12"/>
                    </a:lnTo>
                    <a:lnTo>
                      <a:pt x="8" y="5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5" y="6"/>
                    </a:lnTo>
                    <a:lnTo>
                      <a:pt x="47" y="9"/>
                    </a:lnTo>
                    <a:lnTo>
                      <a:pt x="49" y="13"/>
                    </a:lnTo>
                    <a:lnTo>
                      <a:pt x="51" y="17"/>
                    </a:lnTo>
                    <a:lnTo>
                      <a:pt x="51" y="21"/>
                    </a:lnTo>
                    <a:lnTo>
                      <a:pt x="51" y="27"/>
                    </a:lnTo>
                    <a:lnTo>
                      <a:pt x="49" y="32"/>
                    </a:lnTo>
                    <a:lnTo>
                      <a:pt x="47" y="36"/>
                    </a:lnTo>
                    <a:lnTo>
                      <a:pt x="44" y="41"/>
                    </a:lnTo>
                    <a:lnTo>
                      <a:pt x="41" y="44"/>
                    </a:lnTo>
                    <a:lnTo>
                      <a:pt x="38" y="47"/>
                    </a:lnTo>
                    <a:lnTo>
                      <a:pt x="34" y="51"/>
                    </a:lnTo>
                    <a:lnTo>
                      <a:pt x="29" y="56"/>
                    </a:lnTo>
                    <a:lnTo>
                      <a:pt x="24" y="59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7" y="65"/>
                    </a:lnTo>
                    <a:lnTo>
                      <a:pt x="13" y="70"/>
                    </a:lnTo>
                    <a:lnTo>
                      <a:pt x="5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6" name="Line 389"/>
              <p:cNvSpPr>
                <a:spLocks noChangeShapeType="1"/>
              </p:cNvSpPr>
              <p:nvPr/>
            </p:nvSpPr>
            <p:spPr bwMode="auto">
              <a:xfrm>
                <a:off x="100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7" name="Line 390"/>
              <p:cNvSpPr>
                <a:spLocks noChangeShapeType="1"/>
              </p:cNvSpPr>
              <p:nvPr/>
            </p:nvSpPr>
            <p:spPr bwMode="auto">
              <a:xfrm>
                <a:off x="1015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8" name="Line 391"/>
              <p:cNvSpPr>
                <a:spLocks noChangeShapeType="1"/>
              </p:cNvSpPr>
              <p:nvPr/>
            </p:nvSpPr>
            <p:spPr bwMode="auto">
              <a:xfrm>
                <a:off x="102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9" name="Line 392"/>
              <p:cNvSpPr>
                <a:spLocks noChangeShapeType="1"/>
              </p:cNvSpPr>
              <p:nvPr/>
            </p:nvSpPr>
            <p:spPr bwMode="auto">
              <a:xfrm>
                <a:off x="104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0" name="Line 393"/>
              <p:cNvSpPr>
                <a:spLocks noChangeShapeType="1"/>
              </p:cNvSpPr>
              <p:nvPr/>
            </p:nvSpPr>
            <p:spPr bwMode="auto">
              <a:xfrm>
                <a:off x="105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1" name="Line 394"/>
              <p:cNvSpPr>
                <a:spLocks noChangeShapeType="1"/>
              </p:cNvSpPr>
              <p:nvPr/>
            </p:nvSpPr>
            <p:spPr bwMode="auto">
              <a:xfrm>
                <a:off x="1072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2" name="Line 395"/>
              <p:cNvSpPr>
                <a:spLocks noChangeShapeType="1"/>
              </p:cNvSpPr>
              <p:nvPr/>
            </p:nvSpPr>
            <p:spPr bwMode="auto">
              <a:xfrm>
                <a:off x="108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3" name="Line 396"/>
              <p:cNvSpPr>
                <a:spLocks noChangeShapeType="1"/>
              </p:cNvSpPr>
              <p:nvPr/>
            </p:nvSpPr>
            <p:spPr bwMode="auto">
              <a:xfrm>
                <a:off x="110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4" name="Line 397"/>
              <p:cNvSpPr>
                <a:spLocks noChangeShapeType="1"/>
              </p:cNvSpPr>
              <p:nvPr/>
            </p:nvSpPr>
            <p:spPr bwMode="auto">
              <a:xfrm>
                <a:off x="111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5" name="Line 398"/>
              <p:cNvSpPr>
                <a:spLocks noChangeShapeType="1"/>
              </p:cNvSpPr>
              <p:nvPr/>
            </p:nvSpPr>
            <p:spPr bwMode="auto">
              <a:xfrm>
                <a:off x="1129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6" name="Line 399"/>
              <p:cNvSpPr>
                <a:spLocks noChangeShapeType="1"/>
              </p:cNvSpPr>
              <p:nvPr/>
            </p:nvSpPr>
            <p:spPr bwMode="auto">
              <a:xfrm>
                <a:off x="114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7" name="Line 400"/>
              <p:cNvSpPr>
                <a:spLocks noChangeShapeType="1"/>
              </p:cNvSpPr>
              <p:nvPr/>
            </p:nvSpPr>
            <p:spPr bwMode="auto">
              <a:xfrm>
                <a:off x="115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8" name="Line 401"/>
              <p:cNvSpPr>
                <a:spLocks noChangeShapeType="1"/>
              </p:cNvSpPr>
              <p:nvPr/>
            </p:nvSpPr>
            <p:spPr bwMode="auto">
              <a:xfrm>
                <a:off x="117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9" name="Line 402"/>
              <p:cNvSpPr>
                <a:spLocks noChangeShapeType="1"/>
              </p:cNvSpPr>
              <p:nvPr/>
            </p:nvSpPr>
            <p:spPr bwMode="auto">
              <a:xfrm>
                <a:off x="1186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0" name="Line 403"/>
              <p:cNvSpPr>
                <a:spLocks noChangeShapeType="1"/>
              </p:cNvSpPr>
              <p:nvPr/>
            </p:nvSpPr>
            <p:spPr bwMode="auto">
              <a:xfrm>
                <a:off x="119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1" name="Line 404"/>
              <p:cNvSpPr>
                <a:spLocks noChangeShapeType="1"/>
              </p:cNvSpPr>
              <p:nvPr/>
            </p:nvSpPr>
            <p:spPr bwMode="auto">
              <a:xfrm>
                <a:off x="121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2" name="Line 405"/>
              <p:cNvSpPr>
                <a:spLocks noChangeShapeType="1"/>
              </p:cNvSpPr>
              <p:nvPr/>
            </p:nvSpPr>
            <p:spPr bwMode="auto">
              <a:xfrm>
                <a:off x="122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778" y="1997"/>
              <a:ext cx="2881" cy="336"/>
              <a:chOff x="778" y="1997"/>
              <a:chExt cx="2881" cy="336"/>
            </a:xfrm>
          </p:grpSpPr>
          <p:sp>
            <p:nvSpPr>
              <p:cNvPr id="2653" name="Line 407"/>
              <p:cNvSpPr>
                <a:spLocks noChangeShapeType="1"/>
              </p:cNvSpPr>
              <p:nvPr/>
            </p:nvSpPr>
            <p:spPr bwMode="auto">
              <a:xfrm>
                <a:off x="1243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4" name="Line 408"/>
              <p:cNvSpPr>
                <a:spLocks noChangeShapeType="1"/>
              </p:cNvSpPr>
              <p:nvPr/>
            </p:nvSpPr>
            <p:spPr bwMode="auto">
              <a:xfrm>
                <a:off x="125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5" name="Line 409"/>
              <p:cNvSpPr>
                <a:spLocks noChangeShapeType="1"/>
              </p:cNvSpPr>
              <p:nvPr/>
            </p:nvSpPr>
            <p:spPr bwMode="auto">
              <a:xfrm>
                <a:off x="127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6" name="Line 410"/>
              <p:cNvSpPr>
                <a:spLocks noChangeShapeType="1"/>
              </p:cNvSpPr>
              <p:nvPr/>
            </p:nvSpPr>
            <p:spPr bwMode="auto">
              <a:xfrm>
                <a:off x="1285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7" name="Line 411"/>
              <p:cNvSpPr>
                <a:spLocks noChangeShapeType="1"/>
              </p:cNvSpPr>
              <p:nvPr/>
            </p:nvSpPr>
            <p:spPr bwMode="auto">
              <a:xfrm>
                <a:off x="1300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8" name="Line 412"/>
              <p:cNvSpPr>
                <a:spLocks noChangeShapeType="1"/>
              </p:cNvSpPr>
              <p:nvPr/>
            </p:nvSpPr>
            <p:spPr bwMode="auto">
              <a:xfrm>
                <a:off x="1313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9" name="Line 413"/>
              <p:cNvSpPr>
                <a:spLocks noChangeShapeType="1"/>
              </p:cNvSpPr>
              <p:nvPr/>
            </p:nvSpPr>
            <p:spPr bwMode="auto">
              <a:xfrm>
                <a:off x="132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0" name="Line 414"/>
              <p:cNvSpPr>
                <a:spLocks noChangeShapeType="1"/>
              </p:cNvSpPr>
              <p:nvPr/>
            </p:nvSpPr>
            <p:spPr bwMode="auto">
              <a:xfrm>
                <a:off x="1342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1" name="Line 415"/>
              <p:cNvSpPr>
                <a:spLocks noChangeShapeType="1"/>
              </p:cNvSpPr>
              <p:nvPr/>
            </p:nvSpPr>
            <p:spPr bwMode="auto">
              <a:xfrm>
                <a:off x="1357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2" name="Line 416"/>
              <p:cNvSpPr>
                <a:spLocks noChangeShapeType="1"/>
              </p:cNvSpPr>
              <p:nvPr/>
            </p:nvSpPr>
            <p:spPr bwMode="auto">
              <a:xfrm>
                <a:off x="1370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3" name="Line 417"/>
              <p:cNvSpPr>
                <a:spLocks noChangeShapeType="1"/>
              </p:cNvSpPr>
              <p:nvPr/>
            </p:nvSpPr>
            <p:spPr bwMode="auto">
              <a:xfrm>
                <a:off x="138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4" name="Line 418"/>
              <p:cNvSpPr>
                <a:spLocks noChangeShapeType="1"/>
              </p:cNvSpPr>
              <p:nvPr/>
            </p:nvSpPr>
            <p:spPr bwMode="auto">
              <a:xfrm>
                <a:off x="1399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5" name="Line 419"/>
              <p:cNvSpPr>
                <a:spLocks noChangeShapeType="1"/>
              </p:cNvSpPr>
              <p:nvPr/>
            </p:nvSpPr>
            <p:spPr bwMode="auto">
              <a:xfrm>
                <a:off x="1414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6" name="Line 420"/>
              <p:cNvSpPr>
                <a:spLocks noChangeShapeType="1"/>
              </p:cNvSpPr>
              <p:nvPr/>
            </p:nvSpPr>
            <p:spPr bwMode="auto">
              <a:xfrm>
                <a:off x="1427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7" name="Line 421"/>
              <p:cNvSpPr>
                <a:spLocks noChangeShapeType="1"/>
              </p:cNvSpPr>
              <p:nvPr/>
            </p:nvSpPr>
            <p:spPr bwMode="auto">
              <a:xfrm>
                <a:off x="144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8" name="Line 422"/>
              <p:cNvSpPr>
                <a:spLocks noChangeShapeType="1"/>
              </p:cNvSpPr>
              <p:nvPr/>
            </p:nvSpPr>
            <p:spPr bwMode="auto">
              <a:xfrm>
                <a:off x="1456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9" name="Line 423"/>
              <p:cNvSpPr>
                <a:spLocks noChangeShapeType="1"/>
              </p:cNvSpPr>
              <p:nvPr/>
            </p:nvSpPr>
            <p:spPr bwMode="auto">
              <a:xfrm>
                <a:off x="1471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0" name="Line 424"/>
              <p:cNvSpPr>
                <a:spLocks noChangeShapeType="1"/>
              </p:cNvSpPr>
              <p:nvPr/>
            </p:nvSpPr>
            <p:spPr bwMode="auto">
              <a:xfrm>
                <a:off x="1484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1" name="Line 425"/>
              <p:cNvSpPr>
                <a:spLocks noChangeShapeType="1"/>
              </p:cNvSpPr>
              <p:nvPr/>
            </p:nvSpPr>
            <p:spPr bwMode="auto">
              <a:xfrm>
                <a:off x="149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2" name="Line 426"/>
              <p:cNvSpPr>
                <a:spLocks noChangeShapeType="1"/>
              </p:cNvSpPr>
              <p:nvPr/>
            </p:nvSpPr>
            <p:spPr bwMode="auto">
              <a:xfrm>
                <a:off x="151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3" name="Line 427"/>
              <p:cNvSpPr>
                <a:spLocks noChangeShapeType="1"/>
              </p:cNvSpPr>
              <p:nvPr/>
            </p:nvSpPr>
            <p:spPr bwMode="auto">
              <a:xfrm>
                <a:off x="1528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4" name="Line 428"/>
              <p:cNvSpPr>
                <a:spLocks noChangeShapeType="1"/>
              </p:cNvSpPr>
              <p:nvPr/>
            </p:nvSpPr>
            <p:spPr bwMode="auto">
              <a:xfrm>
                <a:off x="154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5" name="Line 429"/>
              <p:cNvSpPr>
                <a:spLocks noChangeShapeType="1"/>
              </p:cNvSpPr>
              <p:nvPr/>
            </p:nvSpPr>
            <p:spPr bwMode="auto">
              <a:xfrm>
                <a:off x="155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6" name="Line 430"/>
              <p:cNvSpPr>
                <a:spLocks noChangeShapeType="1"/>
              </p:cNvSpPr>
              <p:nvPr/>
            </p:nvSpPr>
            <p:spPr bwMode="auto">
              <a:xfrm>
                <a:off x="157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7" name="Line 431"/>
              <p:cNvSpPr>
                <a:spLocks noChangeShapeType="1"/>
              </p:cNvSpPr>
              <p:nvPr/>
            </p:nvSpPr>
            <p:spPr bwMode="auto">
              <a:xfrm>
                <a:off x="1585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8" name="Line 432"/>
              <p:cNvSpPr>
                <a:spLocks noChangeShapeType="1"/>
              </p:cNvSpPr>
              <p:nvPr/>
            </p:nvSpPr>
            <p:spPr bwMode="auto">
              <a:xfrm>
                <a:off x="159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9" name="Line 433"/>
              <p:cNvSpPr>
                <a:spLocks noChangeShapeType="1"/>
              </p:cNvSpPr>
              <p:nvPr/>
            </p:nvSpPr>
            <p:spPr bwMode="auto">
              <a:xfrm>
                <a:off x="161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0" name="Line 434"/>
              <p:cNvSpPr>
                <a:spLocks noChangeShapeType="1"/>
              </p:cNvSpPr>
              <p:nvPr/>
            </p:nvSpPr>
            <p:spPr bwMode="auto">
              <a:xfrm>
                <a:off x="162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1" name="Line 435"/>
              <p:cNvSpPr>
                <a:spLocks noChangeShapeType="1"/>
              </p:cNvSpPr>
              <p:nvPr/>
            </p:nvSpPr>
            <p:spPr bwMode="auto">
              <a:xfrm>
                <a:off x="1642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2" name="Line 436"/>
              <p:cNvSpPr>
                <a:spLocks noChangeShapeType="1"/>
              </p:cNvSpPr>
              <p:nvPr/>
            </p:nvSpPr>
            <p:spPr bwMode="auto">
              <a:xfrm>
                <a:off x="165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3" name="Line 437"/>
              <p:cNvSpPr>
                <a:spLocks noChangeShapeType="1"/>
              </p:cNvSpPr>
              <p:nvPr/>
            </p:nvSpPr>
            <p:spPr bwMode="auto">
              <a:xfrm>
                <a:off x="167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4" name="Line 438"/>
              <p:cNvSpPr>
                <a:spLocks noChangeShapeType="1"/>
              </p:cNvSpPr>
              <p:nvPr/>
            </p:nvSpPr>
            <p:spPr bwMode="auto">
              <a:xfrm>
                <a:off x="168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5" name="Line 439"/>
              <p:cNvSpPr>
                <a:spLocks noChangeShapeType="1"/>
              </p:cNvSpPr>
              <p:nvPr/>
            </p:nvSpPr>
            <p:spPr bwMode="auto">
              <a:xfrm>
                <a:off x="1699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6" name="Line 440"/>
              <p:cNvSpPr>
                <a:spLocks noChangeShapeType="1"/>
              </p:cNvSpPr>
              <p:nvPr/>
            </p:nvSpPr>
            <p:spPr bwMode="auto">
              <a:xfrm>
                <a:off x="171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7" name="Line 441"/>
              <p:cNvSpPr>
                <a:spLocks noChangeShapeType="1"/>
              </p:cNvSpPr>
              <p:nvPr/>
            </p:nvSpPr>
            <p:spPr bwMode="auto">
              <a:xfrm>
                <a:off x="172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8" name="Line 442"/>
              <p:cNvSpPr>
                <a:spLocks noChangeShapeType="1"/>
              </p:cNvSpPr>
              <p:nvPr/>
            </p:nvSpPr>
            <p:spPr bwMode="auto">
              <a:xfrm>
                <a:off x="174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9" name="Line 443"/>
              <p:cNvSpPr>
                <a:spLocks noChangeShapeType="1"/>
              </p:cNvSpPr>
              <p:nvPr/>
            </p:nvSpPr>
            <p:spPr bwMode="auto">
              <a:xfrm>
                <a:off x="1756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0" name="Line 444"/>
              <p:cNvSpPr>
                <a:spLocks noChangeShapeType="1"/>
              </p:cNvSpPr>
              <p:nvPr/>
            </p:nvSpPr>
            <p:spPr bwMode="auto">
              <a:xfrm>
                <a:off x="177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1" name="Line 445"/>
              <p:cNvSpPr>
                <a:spLocks noChangeShapeType="1"/>
              </p:cNvSpPr>
              <p:nvPr/>
            </p:nvSpPr>
            <p:spPr bwMode="auto">
              <a:xfrm>
                <a:off x="178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2" name="Line 446"/>
              <p:cNvSpPr>
                <a:spLocks noChangeShapeType="1"/>
              </p:cNvSpPr>
              <p:nvPr/>
            </p:nvSpPr>
            <p:spPr bwMode="auto">
              <a:xfrm>
                <a:off x="179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3" name="Line 447"/>
              <p:cNvSpPr>
                <a:spLocks noChangeShapeType="1"/>
              </p:cNvSpPr>
              <p:nvPr/>
            </p:nvSpPr>
            <p:spPr bwMode="auto">
              <a:xfrm>
                <a:off x="1813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4" name="Line 448"/>
              <p:cNvSpPr>
                <a:spLocks noChangeShapeType="1"/>
              </p:cNvSpPr>
              <p:nvPr/>
            </p:nvSpPr>
            <p:spPr bwMode="auto">
              <a:xfrm>
                <a:off x="182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5" name="Line 449"/>
              <p:cNvSpPr>
                <a:spLocks noChangeShapeType="1"/>
              </p:cNvSpPr>
              <p:nvPr/>
            </p:nvSpPr>
            <p:spPr bwMode="auto">
              <a:xfrm>
                <a:off x="1841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6" name="Line 450"/>
              <p:cNvSpPr>
                <a:spLocks noChangeShapeType="1"/>
              </p:cNvSpPr>
              <p:nvPr/>
            </p:nvSpPr>
            <p:spPr bwMode="auto">
              <a:xfrm>
                <a:off x="185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7" name="Line 451"/>
              <p:cNvSpPr>
                <a:spLocks noChangeShapeType="1"/>
              </p:cNvSpPr>
              <p:nvPr/>
            </p:nvSpPr>
            <p:spPr bwMode="auto">
              <a:xfrm>
                <a:off x="187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8" name="Line 452"/>
              <p:cNvSpPr>
                <a:spLocks noChangeShapeType="1"/>
              </p:cNvSpPr>
              <p:nvPr/>
            </p:nvSpPr>
            <p:spPr bwMode="auto">
              <a:xfrm>
                <a:off x="188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9" name="Line 453"/>
              <p:cNvSpPr>
                <a:spLocks noChangeShapeType="1"/>
              </p:cNvSpPr>
              <p:nvPr/>
            </p:nvSpPr>
            <p:spPr bwMode="auto">
              <a:xfrm>
                <a:off x="1898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0" name="Line 454"/>
              <p:cNvSpPr>
                <a:spLocks noChangeShapeType="1"/>
              </p:cNvSpPr>
              <p:nvPr/>
            </p:nvSpPr>
            <p:spPr bwMode="auto">
              <a:xfrm>
                <a:off x="191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1" name="Line 455"/>
              <p:cNvSpPr>
                <a:spLocks noChangeShapeType="1"/>
              </p:cNvSpPr>
              <p:nvPr/>
            </p:nvSpPr>
            <p:spPr bwMode="auto">
              <a:xfrm>
                <a:off x="192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2" name="Line 456"/>
              <p:cNvSpPr>
                <a:spLocks noChangeShapeType="1"/>
              </p:cNvSpPr>
              <p:nvPr/>
            </p:nvSpPr>
            <p:spPr bwMode="auto">
              <a:xfrm>
                <a:off x="194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3" name="Line 457"/>
              <p:cNvSpPr>
                <a:spLocks noChangeShapeType="1"/>
              </p:cNvSpPr>
              <p:nvPr/>
            </p:nvSpPr>
            <p:spPr bwMode="auto">
              <a:xfrm>
                <a:off x="1955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4" name="Line 458"/>
              <p:cNvSpPr>
                <a:spLocks noChangeShapeType="1"/>
              </p:cNvSpPr>
              <p:nvPr/>
            </p:nvSpPr>
            <p:spPr bwMode="auto">
              <a:xfrm>
                <a:off x="197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5" name="Line 459"/>
              <p:cNvSpPr>
                <a:spLocks noChangeShapeType="1"/>
              </p:cNvSpPr>
              <p:nvPr/>
            </p:nvSpPr>
            <p:spPr bwMode="auto">
              <a:xfrm>
                <a:off x="198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6" name="Line 460"/>
              <p:cNvSpPr>
                <a:spLocks noChangeShapeType="1"/>
              </p:cNvSpPr>
              <p:nvPr/>
            </p:nvSpPr>
            <p:spPr bwMode="auto">
              <a:xfrm>
                <a:off x="199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7" name="Line 461"/>
              <p:cNvSpPr>
                <a:spLocks noChangeShapeType="1"/>
              </p:cNvSpPr>
              <p:nvPr/>
            </p:nvSpPr>
            <p:spPr bwMode="auto">
              <a:xfrm>
                <a:off x="2012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8" name="Line 462"/>
              <p:cNvSpPr>
                <a:spLocks noChangeShapeType="1"/>
              </p:cNvSpPr>
              <p:nvPr/>
            </p:nvSpPr>
            <p:spPr bwMode="auto">
              <a:xfrm>
                <a:off x="202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9" name="Line 463"/>
              <p:cNvSpPr>
                <a:spLocks noChangeShapeType="1"/>
              </p:cNvSpPr>
              <p:nvPr/>
            </p:nvSpPr>
            <p:spPr bwMode="auto">
              <a:xfrm>
                <a:off x="2042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0" name="Line 464"/>
              <p:cNvSpPr>
                <a:spLocks noChangeShapeType="1"/>
              </p:cNvSpPr>
              <p:nvPr/>
            </p:nvSpPr>
            <p:spPr bwMode="auto">
              <a:xfrm>
                <a:off x="205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1" name="Line 465"/>
              <p:cNvSpPr>
                <a:spLocks noChangeShapeType="1"/>
              </p:cNvSpPr>
              <p:nvPr/>
            </p:nvSpPr>
            <p:spPr bwMode="auto">
              <a:xfrm>
                <a:off x="207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2" name="Line 466"/>
              <p:cNvSpPr>
                <a:spLocks noChangeShapeType="1"/>
              </p:cNvSpPr>
              <p:nvPr/>
            </p:nvSpPr>
            <p:spPr bwMode="auto">
              <a:xfrm>
                <a:off x="208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3" name="Line 467"/>
              <p:cNvSpPr>
                <a:spLocks noChangeShapeType="1"/>
              </p:cNvSpPr>
              <p:nvPr/>
            </p:nvSpPr>
            <p:spPr bwMode="auto">
              <a:xfrm>
                <a:off x="2099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4" name="Line 468"/>
              <p:cNvSpPr>
                <a:spLocks noChangeShapeType="1"/>
              </p:cNvSpPr>
              <p:nvPr/>
            </p:nvSpPr>
            <p:spPr bwMode="auto">
              <a:xfrm>
                <a:off x="211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5" name="Line 469"/>
              <p:cNvSpPr>
                <a:spLocks noChangeShapeType="1"/>
              </p:cNvSpPr>
              <p:nvPr/>
            </p:nvSpPr>
            <p:spPr bwMode="auto">
              <a:xfrm>
                <a:off x="212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6" name="Line 470"/>
              <p:cNvSpPr>
                <a:spLocks noChangeShapeType="1"/>
              </p:cNvSpPr>
              <p:nvPr/>
            </p:nvSpPr>
            <p:spPr bwMode="auto">
              <a:xfrm>
                <a:off x="214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7" name="Line 471"/>
              <p:cNvSpPr>
                <a:spLocks noChangeShapeType="1"/>
              </p:cNvSpPr>
              <p:nvPr/>
            </p:nvSpPr>
            <p:spPr bwMode="auto">
              <a:xfrm>
                <a:off x="2156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8" name="Line 472"/>
              <p:cNvSpPr>
                <a:spLocks noChangeShapeType="1"/>
              </p:cNvSpPr>
              <p:nvPr/>
            </p:nvSpPr>
            <p:spPr bwMode="auto">
              <a:xfrm>
                <a:off x="216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9" name="Line 473"/>
              <p:cNvSpPr>
                <a:spLocks noChangeShapeType="1"/>
              </p:cNvSpPr>
              <p:nvPr/>
            </p:nvSpPr>
            <p:spPr bwMode="auto">
              <a:xfrm>
                <a:off x="218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0" name="Line 474"/>
              <p:cNvSpPr>
                <a:spLocks noChangeShapeType="1"/>
              </p:cNvSpPr>
              <p:nvPr/>
            </p:nvSpPr>
            <p:spPr bwMode="auto">
              <a:xfrm>
                <a:off x="219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1" name="Line 475"/>
              <p:cNvSpPr>
                <a:spLocks noChangeShapeType="1"/>
              </p:cNvSpPr>
              <p:nvPr/>
            </p:nvSpPr>
            <p:spPr bwMode="auto">
              <a:xfrm>
                <a:off x="2213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2" name="Line 476"/>
              <p:cNvSpPr>
                <a:spLocks noChangeShapeType="1"/>
              </p:cNvSpPr>
              <p:nvPr/>
            </p:nvSpPr>
            <p:spPr bwMode="auto">
              <a:xfrm>
                <a:off x="222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3" name="Line 477"/>
              <p:cNvSpPr>
                <a:spLocks noChangeShapeType="1"/>
              </p:cNvSpPr>
              <p:nvPr/>
            </p:nvSpPr>
            <p:spPr bwMode="auto">
              <a:xfrm>
                <a:off x="224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4" name="Line 478"/>
              <p:cNvSpPr>
                <a:spLocks noChangeShapeType="1"/>
              </p:cNvSpPr>
              <p:nvPr/>
            </p:nvSpPr>
            <p:spPr bwMode="auto">
              <a:xfrm>
                <a:off x="225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5" name="Line 479"/>
              <p:cNvSpPr>
                <a:spLocks noChangeShapeType="1"/>
              </p:cNvSpPr>
              <p:nvPr/>
            </p:nvSpPr>
            <p:spPr bwMode="auto">
              <a:xfrm>
                <a:off x="2270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6" name="Line 480"/>
              <p:cNvSpPr>
                <a:spLocks noChangeShapeType="1"/>
              </p:cNvSpPr>
              <p:nvPr/>
            </p:nvSpPr>
            <p:spPr bwMode="auto">
              <a:xfrm>
                <a:off x="228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7" name="Line 481"/>
              <p:cNvSpPr>
                <a:spLocks noChangeShapeType="1"/>
              </p:cNvSpPr>
              <p:nvPr/>
            </p:nvSpPr>
            <p:spPr bwMode="auto">
              <a:xfrm>
                <a:off x="229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8" name="Line 482"/>
              <p:cNvSpPr>
                <a:spLocks noChangeShapeType="1"/>
              </p:cNvSpPr>
              <p:nvPr/>
            </p:nvSpPr>
            <p:spPr bwMode="auto">
              <a:xfrm>
                <a:off x="231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9" name="Line 483"/>
              <p:cNvSpPr>
                <a:spLocks noChangeShapeType="1"/>
              </p:cNvSpPr>
              <p:nvPr/>
            </p:nvSpPr>
            <p:spPr bwMode="auto">
              <a:xfrm>
                <a:off x="2327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0" name="Line 484"/>
              <p:cNvSpPr>
                <a:spLocks noChangeShapeType="1"/>
              </p:cNvSpPr>
              <p:nvPr/>
            </p:nvSpPr>
            <p:spPr bwMode="auto">
              <a:xfrm>
                <a:off x="234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1" name="Line 485"/>
              <p:cNvSpPr>
                <a:spLocks noChangeShapeType="1"/>
              </p:cNvSpPr>
              <p:nvPr/>
            </p:nvSpPr>
            <p:spPr bwMode="auto">
              <a:xfrm>
                <a:off x="235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2" name="Line 486"/>
              <p:cNvSpPr>
                <a:spLocks noChangeShapeType="1"/>
              </p:cNvSpPr>
              <p:nvPr/>
            </p:nvSpPr>
            <p:spPr bwMode="auto">
              <a:xfrm>
                <a:off x="236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3" name="Line 487"/>
              <p:cNvSpPr>
                <a:spLocks noChangeShapeType="1"/>
              </p:cNvSpPr>
              <p:nvPr/>
            </p:nvSpPr>
            <p:spPr bwMode="auto">
              <a:xfrm>
                <a:off x="2384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4" name="Line 488"/>
              <p:cNvSpPr>
                <a:spLocks noChangeShapeType="1"/>
              </p:cNvSpPr>
              <p:nvPr/>
            </p:nvSpPr>
            <p:spPr bwMode="auto">
              <a:xfrm>
                <a:off x="239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5" name="Line 489"/>
              <p:cNvSpPr>
                <a:spLocks noChangeShapeType="1"/>
              </p:cNvSpPr>
              <p:nvPr/>
            </p:nvSpPr>
            <p:spPr bwMode="auto">
              <a:xfrm>
                <a:off x="241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6" name="Line 490"/>
              <p:cNvSpPr>
                <a:spLocks noChangeShapeType="1"/>
              </p:cNvSpPr>
              <p:nvPr/>
            </p:nvSpPr>
            <p:spPr bwMode="auto">
              <a:xfrm>
                <a:off x="2426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7" name="Line 491"/>
              <p:cNvSpPr>
                <a:spLocks noChangeShapeType="1"/>
              </p:cNvSpPr>
              <p:nvPr/>
            </p:nvSpPr>
            <p:spPr bwMode="auto">
              <a:xfrm>
                <a:off x="2441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8" name="Line 492"/>
              <p:cNvSpPr>
                <a:spLocks noChangeShapeType="1"/>
              </p:cNvSpPr>
              <p:nvPr/>
            </p:nvSpPr>
            <p:spPr bwMode="auto">
              <a:xfrm>
                <a:off x="2454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9" name="Line 493"/>
              <p:cNvSpPr>
                <a:spLocks noChangeShapeType="1"/>
              </p:cNvSpPr>
              <p:nvPr/>
            </p:nvSpPr>
            <p:spPr bwMode="auto">
              <a:xfrm>
                <a:off x="246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0" name="Line 494"/>
              <p:cNvSpPr>
                <a:spLocks noChangeShapeType="1"/>
              </p:cNvSpPr>
              <p:nvPr/>
            </p:nvSpPr>
            <p:spPr bwMode="auto">
              <a:xfrm>
                <a:off x="2483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1" name="Line 495"/>
              <p:cNvSpPr>
                <a:spLocks noChangeShapeType="1"/>
              </p:cNvSpPr>
              <p:nvPr/>
            </p:nvSpPr>
            <p:spPr bwMode="auto">
              <a:xfrm>
                <a:off x="2498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2" name="Line 496"/>
              <p:cNvSpPr>
                <a:spLocks noChangeShapeType="1"/>
              </p:cNvSpPr>
              <p:nvPr/>
            </p:nvSpPr>
            <p:spPr bwMode="auto">
              <a:xfrm>
                <a:off x="2511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3" name="Line 497"/>
              <p:cNvSpPr>
                <a:spLocks noChangeShapeType="1"/>
              </p:cNvSpPr>
              <p:nvPr/>
            </p:nvSpPr>
            <p:spPr bwMode="auto">
              <a:xfrm>
                <a:off x="252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4" name="Line 498"/>
              <p:cNvSpPr>
                <a:spLocks noChangeShapeType="1"/>
              </p:cNvSpPr>
              <p:nvPr/>
            </p:nvSpPr>
            <p:spPr bwMode="auto">
              <a:xfrm>
                <a:off x="2540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5" name="Line 499"/>
              <p:cNvSpPr>
                <a:spLocks noChangeShapeType="1"/>
              </p:cNvSpPr>
              <p:nvPr/>
            </p:nvSpPr>
            <p:spPr bwMode="auto">
              <a:xfrm>
                <a:off x="2555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6" name="Line 500"/>
              <p:cNvSpPr>
                <a:spLocks noChangeShapeType="1"/>
              </p:cNvSpPr>
              <p:nvPr/>
            </p:nvSpPr>
            <p:spPr bwMode="auto">
              <a:xfrm>
                <a:off x="2568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7" name="Line 501"/>
              <p:cNvSpPr>
                <a:spLocks noChangeShapeType="1"/>
              </p:cNvSpPr>
              <p:nvPr/>
            </p:nvSpPr>
            <p:spPr bwMode="auto">
              <a:xfrm>
                <a:off x="258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8" name="Line 502"/>
              <p:cNvSpPr>
                <a:spLocks noChangeShapeType="1"/>
              </p:cNvSpPr>
              <p:nvPr/>
            </p:nvSpPr>
            <p:spPr bwMode="auto">
              <a:xfrm>
                <a:off x="2597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9" name="Line 503"/>
              <p:cNvSpPr>
                <a:spLocks noChangeShapeType="1"/>
              </p:cNvSpPr>
              <p:nvPr/>
            </p:nvSpPr>
            <p:spPr bwMode="auto">
              <a:xfrm>
                <a:off x="2612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0" name="Line 504"/>
              <p:cNvSpPr>
                <a:spLocks noChangeShapeType="1"/>
              </p:cNvSpPr>
              <p:nvPr/>
            </p:nvSpPr>
            <p:spPr bwMode="auto">
              <a:xfrm>
                <a:off x="2625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1" name="Line 505"/>
              <p:cNvSpPr>
                <a:spLocks noChangeShapeType="1"/>
              </p:cNvSpPr>
              <p:nvPr/>
            </p:nvSpPr>
            <p:spPr bwMode="auto">
              <a:xfrm>
                <a:off x="264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2" name="Line 506"/>
              <p:cNvSpPr>
                <a:spLocks noChangeShapeType="1"/>
              </p:cNvSpPr>
              <p:nvPr/>
            </p:nvSpPr>
            <p:spPr bwMode="auto">
              <a:xfrm>
                <a:off x="265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3" name="Line 507"/>
              <p:cNvSpPr>
                <a:spLocks noChangeShapeType="1"/>
              </p:cNvSpPr>
              <p:nvPr/>
            </p:nvSpPr>
            <p:spPr bwMode="auto">
              <a:xfrm>
                <a:off x="2669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4" name="Line 508"/>
              <p:cNvSpPr>
                <a:spLocks noChangeShapeType="1"/>
              </p:cNvSpPr>
              <p:nvPr/>
            </p:nvSpPr>
            <p:spPr bwMode="auto">
              <a:xfrm>
                <a:off x="268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5" name="Line 509"/>
              <p:cNvSpPr>
                <a:spLocks noChangeShapeType="1"/>
              </p:cNvSpPr>
              <p:nvPr/>
            </p:nvSpPr>
            <p:spPr bwMode="auto">
              <a:xfrm>
                <a:off x="269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6" name="Line 510"/>
              <p:cNvSpPr>
                <a:spLocks noChangeShapeType="1"/>
              </p:cNvSpPr>
              <p:nvPr/>
            </p:nvSpPr>
            <p:spPr bwMode="auto">
              <a:xfrm>
                <a:off x="271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7" name="Line 511"/>
              <p:cNvSpPr>
                <a:spLocks noChangeShapeType="1"/>
              </p:cNvSpPr>
              <p:nvPr/>
            </p:nvSpPr>
            <p:spPr bwMode="auto">
              <a:xfrm>
                <a:off x="2726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8" name="Line 512"/>
              <p:cNvSpPr>
                <a:spLocks noChangeShapeType="1"/>
              </p:cNvSpPr>
              <p:nvPr/>
            </p:nvSpPr>
            <p:spPr bwMode="auto">
              <a:xfrm>
                <a:off x="274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9" name="Line 513"/>
              <p:cNvSpPr>
                <a:spLocks noChangeShapeType="1"/>
              </p:cNvSpPr>
              <p:nvPr/>
            </p:nvSpPr>
            <p:spPr bwMode="auto">
              <a:xfrm>
                <a:off x="275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0" name="Line 514"/>
              <p:cNvSpPr>
                <a:spLocks noChangeShapeType="1"/>
              </p:cNvSpPr>
              <p:nvPr/>
            </p:nvSpPr>
            <p:spPr bwMode="auto">
              <a:xfrm>
                <a:off x="276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1" name="Line 515"/>
              <p:cNvSpPr>
                <a:spLocks noChangeShapeType="1"/>
              </p:cNvSpPr>
              <p:nvPr/>
            </p:nvSpPr>
            <p:spPr bwMode="auto">
              <a:xfrm>
                <a:off x="2783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2" name="Line 516"/>
              <p:cNvSpPr>
                <a:spLocks noChangeShapeType="1"/>
              </p:cNvSpPr>
              <p:nvPr/>
            </p:nvSpPr>
            <p:spPr bwMode="auto">
              <a:xfrm>
                <a:off x="279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3" name="Line 517"/>
              <p:cNvSpPr>
                <a:spLocks noChangeShapeType="1"/>
              </p:cNvSpPr>
              <p:nvPr/>
            </p:nvSpPr>
            <p:spPr bwMode="auto">
              <a:xfrm>
                <a:off x="281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4" name="Line 518"/>
              <p:cNvSpPr>
                <a:spLocks noChangeShapeType="1"/>
              </p:cNvSpPr>
              <p:nvPr/>
            </p:nvSpPr>
            <p:spPr bwMode="auto">
              <a:xfrm>
                <a:off x="282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5" name="Line 519"/>
              <p:cNvSpPr>
                <a:spLocks noChangeShapeType="1"/>
              </p:cNvSpPr>
              <p:nvPr/>
            </p:nvSpPr>
            <p:spPr bwMode="auto">
              <a:xfrm>
                <a:off x="2840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6" name="Line 520"/>
              <p:cNvSpPr>
                <a:spLocks noChangeShapeType="1"/>
              </p:cNvSpPr>
              <p:nvPr/>
            </p:nvSpPr>
            <p:spPr bwMode="auto">
              <a:xfrm>
                <a:off x="285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7" name="Line 521"/>
              <p:cNvSpPr>
                <a:spLocks noChangeShapeType="1"/>
              </p:cNvSpPr>
              <p:nvPr/>
            </p:nvSpPr>
            <p:spPr bwMode="auto">
              <a:xfrm>
                <a:off x="286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8" name="Line 522"/>
              <p:cNvSpPr>
                <a:spLocks noChangeShapeType="1"/>
              </p:cNvSpPr>
              <p:nvPr/>
            </p:nvSpPr>
            <p:spPr bwMode="auto">
              <a:xfrm>
                <a:off x="288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9" name="Line 523"/>
              <p:cNvSpPr>
                <a:spLocks noChangeShapeType="1"/>
              </p:cNvSpPr>
              <p:nvPr/>
            </p:nvSpPr>
            <p:spPr bwMode="auto">
              <a:xfrm>
                <a:off x="2897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0" name="Line 524"/>
              <p:cNvSpPr>
                <a:spLocks noChangeShapeType="1"/>
              </p:cNvSpPr>
              <p:nvPr/>
            </p:nvSpPr>
            <p:spPr bwMode="auto">
              <a:xfrm>
                <a:off x="291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1" name="Line 525"/>
              <p:cNvSpPr>
                <a:spLocks noChangeShapeType="1"/>
              </p:cNvSpPr>
              <p:nvPr/>
            </p:nvSpPr>
            <p:spPr bwMode="auto">
              <a:xfrm>
                <a:off x="292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2" name="Line 526"/>
              <p:cNvSpPr>
                <a:spLocks noChangeShapeType="1"/>
              </p:cNvSpPr>
              <p:nvPr/>
            </p:nvSpPr>
            <p:spPr bwMode="auto">
              <a:xfrm>
                <a:off x="294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3" name="Line 527"/>
              <p:cNvSpPr>
                <a:spLocks noChangeShapeType="1"/>
              </p:cNvSpPr>
              <p:nvPr/>
            </p:nvSpPr>
            <p:spPr bwMode="auto">
              <a:xfrm>
                <a:off x="2954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4" name="Line 528"/>
              <p:cNvSpPr>
                <a:spLocks noChangeShapeType="1"/>
              </p:cNvSpPr>
              <p:nvPr/>
            </p:nvSpPr>
            <p:spPr bwMode="auto">
              <a:xfrm>
                <a:off x="296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5" name="Line 529"/>
              <p:cNvSpPr>
                <a:spLocks noChangeShapeType="1"/>
              </p:cNvSpPr>
              <p:nvPr/>
            </p:nvSpPr>
            <p:spPr bwMode="auto">
              <a:xfrm>
                <a:off x="2982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6" name="Line 530"/>
              <p:cNvSpPr>
                <a:spLocks noChangeShapeType="1"/>
              </p:cNvSpPr>
              <p:nvPr/>
            </p:nvSpPr>
            <p:spPr bwMode="auto">
              <a:xfrm>
                <a:off x="299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7" name="Line 531"/>
              <p:cNvSpPr>
                <a:spLocks noChangeShapeType="1"/>
              </p:cNvSpPr>
              <p:nvPr/>
            </p:nvSpPr>
            <p:spPr bwMode="auto">
              <a:xfrm>
                <a:off x="301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8" name="Line 532"/>
              <p:cNvSpPr>
                <a:spLocks noChangeShapeType="1"/>
              </p:cNvSpPr>
              <p:nvPr/>
            </p:nvSpPr>
            <p:spPr bwMode="auto">
              <a:xfrm>
                <a:off x="302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9" name="Line 533"/>
              <p:cNvSpPr>
                <a:spLocks noChangeShapeType="1"/>
              </p:cNvSpPr>
              <p:nvPr/>
            </p:nvSpPr>
            <p:spPr bwMode="auto">
              <a:xfrm>
                <a:off x="3039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0" name="Line 534"/>
              <p:cNvSpPr>
                <a:spLocks noChangeShapeType="1"/>
              </p:cNvSpPr>
              <p:nvPr/>
            </p:nvSpPr>
            <p:spPr bwMode="auto">
              <a:xfrm>
                <a:off x="305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1" name="Line 535"/>
              <p:cNvSpPr>
                <a:spLocks noChangeShapeType="1"/>
              </p:cNvSpPr>
              <p:nvPr/>
            </p:nvSpPr>
            <p:spPr bwMode="auto">
              <a:xfrm>
                <a:off x="306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2" name="Line 536"/>
              <p:cNvSpPr>
                <a:spLocks noChangeShapeType="1"/>
              </p:cNvSpPr>
              <p:nvPr/>
            </p:nvSpPr>
            <p:spPr bwMode="auto">
              <a:xfrm>
                <a:off x="308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3" name="Line 537"/>
              <p:cNvSpPr>
                <a:spLocks noChangeShapeType="1"/>
              </p:cNvSpPr>
              <p:nvPr/>
            </p:nvSpPr>
            <p:spPr bwMode="auto">
              <a:xfrm>
                <a:off x="3096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4" name="Line 538"/>
              <p:cNvSpPr>
                <a:spLocks noChangeShapeType="1"/>
              </p:cNvSpPr>
              <p:nvPr/>
            </p:nvSpPr>
            <p:spPr bwMode="auto">
              <a:xfrm>
                <a:off x="311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5" name="Line 539"/>
              <p:cNvSpPr>
                <a:spLocks noChangeShapeType="1"/>
              </p:cNvSpPr>
              <p:nvPr/>
            </p:nvSpPr>
            <p:spPr bwMode="auto">
              <a:xfrm>
                <a:off x="312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6" name="Line 540"/>
              <p:cNvSpPr>
                <a:spLocks noChangeShapeType="1"/>
              </p:cNvSpPr>
              <p:nvPr/>
            </p:nvSpPr>
            <p:spPr bwMode="auto">
              <a:xfrm>
                <a:off x="313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7" name="Line 541"/>
              <p:cNvSpPr>
                <a:spLocks noChangeShapeType="1"/>
              </p:cNvSpPr>
              <p:nvPr/>
            </p:nvSpPr>
            <p:spPr bwMode="auto">
              <a:xfrm>
                <a:off x="3153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8" name="Line 542"/>
              <p:cNvSpPr>
                <a:spLocks noChangeShapeType="1"/>
              </p:cNvSpPr>
              <p:nvPr/>
            </p:nvSpPr>
            <p:spPr bwMode="auto">
              <a:xfrm>
                <a:off x="316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9" name="Line 543"/>
              <p:cNvSpPr>
                <a:spLocks noChangeShapeType="1"/>
              </p:cNvSpPr>
              <p:nvPr/>
            </p:nvSpPr>
            <p:spPr bwMode="auto">
              <a:xfrm>
                <a:off x="3183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0" name="Line 544"/>
              <p:cNvSpPr>
                <a:spLocks noChangeShapeType="1"/>
              </p:cNvSpPr>
              <p:nvPr/>
            </p:nvSpPr>
            <p:spPr bwMode="auto">
              <a:xfrm>
                <a:off x="319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1" name="Line 545"/>
              <p:cNvSpPr>
                <a:spLocks noChangeShapeType="1"/>
              </p:cNvSpPr>
              <p:nvPr/>
            </p:nvSpPr>
            <p:spPr bwMode="auto">
              <a:xfrm>
                <a:off x="321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2" name="Line 546"/>
              <p:cNvSpPr>
                <a:spLocks noChangeShapeType="1"/>
              </p:cNvSpPr>
              <p:nvPr/>
            </p:nvSpPr>
            <p:spPr bwMode="auto">
              <a:xfrm>
                <a:off x="322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3" name="Line 547"/>
              <p:cNvSpPr>
                <a:spLocks noChangeShapeType="1"/>
              </p:cNvSpPr>
              <p:nvPr/>
            </p:nvSpPr>
            <p:spPr bwMode="auto">
              <a:xfrm>
                <a:off x="3240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4" name="Line 548"/>
              <p:cNvSpPr>
                <a:spLocks noChangeShapeType="1"/>
              </p:cNvSpPr>
              <p:nvPr/>
            </p:nvSpPr>
            <p:spPr bwMode="auto">
              <a:xfrm>
                <a:off x="325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5" name="Line 549"/>
              <p:cNvSpPr>
                <a:spLocks noChangeShapeType="1"/>
              </p:cNvSpPr>
              <p:nvPr/>
            </p:nvSpPr>
            <p:spPr bwMode="auto">
              <a:xfrm>
                <a:off x="326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6" name="Line 550"/>
              <p:cNvSpPr>
                <a:spLocks noChangeShapeType="1"/>
              </p:cNvSpPr>
              <p:nvPr/>
            </p:nvSpPr>
            <p:spPr bwMode="auto">
              <a:xfrm>
                <a:off x="328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7" name="Line 551"/>
              <p:cNvSpPr>
                <a:spLocks noChangeShapeType="1"/>
              </p:cNvSpPr>
              <p:nvPr/>
            </p:nvSpPr>
            <p:spPr bwMode="auto">
              <a:xfrm>
                <a:off x="3297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8" name="Line 552"/>
              <p:cNvSpPr>
                <a:spLocks noChangeShapeType="1"/>
              </p:cNvSpPr>
              <p:nvPr/>
            </p:nvSpPr>
            <p:spPr bwMode="auto">
              <a:xfrm>
                <a:off x="331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9" name="Line 553"/>
              <p:cNvSpPr>
                <a:spLocks noChangeShapeType="1"/>
              </p:cNvSpPr>
              <p:nvPr/>
            </p:nvSpPr>
            <p:spPr bwMode="auto">
              <a:xfrm>
                <a:off x="3325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0" name="Line 554"/>
              <p:cNvSpPr>
                <a:spLocks noChangeShapeType="1"/>
              </p:cNvSpPr>
              <p:nvPr/>
            </p:nvSpPr>
            <p:spPr bwMode="auto">
              <a:xfrm>
                <a:off x="333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1" name="Line 555"/>
              <p:cNvSpPr>
                <a:spLocks noChangeShapeType="1"/>
              </p:cNvSpPr>
              <p:nvPr/>
            </p:nvSpPr>
            <p:spPr bwMode="auto">
              <a:xfrm>
                <a:off x="3354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2" name="Line 556"/>
              <p:cNvSpPr>
                <a:spLocks noChangeShapeType="1"/>
              </p:cNvSpPr>
              <p:nvPr/>
            </p:nvSpPr>
            <p:spPr bwMode="auto">
              <a:xfrm>
                <a:off x="3367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3" name="Line 557"/>
              <p:cNvSpPr>
                <a:spLocks noChangeShapeType="1"/>
              </p:cNvSpPr>
              <p:nvPr/>
            </p:nvSpPr>
            <p:spPr bwMode="auto">
              <a:xfrm>
                <a:off x="3382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4" name="Line 558"/>
              <p:cNvSpPr>
                <a:spLocks noChangeShapeType="1"/>
              </p:cNvSpPr>
              <p:nvPr/>
            </p:nvSpPr>
            <p:spPr bwMode="auto">
              <a:xfrm>
                <a:off x="339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5" name="Line 559"/>
              <p:cNvSpPr>
                <a:spLocks noChangeShapeType="1"/>
              </p:cNvSpPr>
              <p:nvPr/>
            </p:nvSpPr>
            <p:spPr bwMode="auto">
              <a:xfrm>
                <a:off x="3411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6" name="Line 560"/>
              <p:cNvSpPr>
                <a:spLocks noChangeShapeType="1"/>
              </p:cNvSpPr>
              <p:nvPr/>
            </p:nvSpPr>
            <p:spPr bwMode="auto">
              <a:xfrm>
                <a:off x="3424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7" name="Line 561"/>
              <p:cNvSpPr>
                <a:spLocks noChangeShapeType="1"/>
              </p:cNvSpPr>
              <p:nvPr/>
            </p:nvSpPr>
            <p:spPr bwMode="auto">
              <a:xfrm>
                <a:off x="3439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8" name="Line 562"/>
              <p:cNvSpPr>
                <a:spLocks noChangeShapeType="1"/>
              </p:cNvSpPr>
              <p:nvPr/>
            </p:nvSpPr>
            <p:spPr bwMode="auto">
              <a:xfrm>
                <a:off x="345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9" name="Line 563"/>
              <p:cNvSpPr>
                <a:spLocks noChangeShapeType="1"/>
              </p:cNvSpPr>
              <p:nvPr/>
            </p:nvSpPr>
            <p:spPr bwMode="auto">
              <a:xfrm>
                <a:off x="3468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0" name="Line 564"/>
              <p:cNvSpPr>
                <a:spLocks noChangeShapeType="1"/>
              </p:cNvSpPr>
              <p:nvPr/>
            </p:nvSpPr>
            <p:spPr bwMode="auto">
              <a:xfrm>
                <a:off x="3481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1" name="Line 565"/>
              <p:cNvSpPr>
                <a:spLocks noChangeShapeType="1"/>
              </p:cNvSpPr>
              <p:nvPr/>
            </p:nvSpPr>
            <p:spPr bwMode="auto">
              <a:xfrm>
                <a:off x="3496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2" name="Line 566"/>
              <p:cNvSpPr>
                <a:spLocks noChangeShapeType="1"/>
              </p:cNvSpPr>
              <p:nvPr/>
            </p:nvSpPr>
            <p:spPr bwMode="auto">
              <a:xfrm>
                <a:off x="351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3" name="Line 567"/>
              <p:cNvSpPr>
                <a:spLocks noChangeShapeType="1"/>
              </p:cNvSpPr>
              <p:nvPr/>
            </p:nvSpPr>
            <p:spPr bwMode="auto">
              <a:xfrm>
                <a:off x="3525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4" name="Line 568"/>
              <p:cNvSpPr>
                <a:spLocks noChangeShapeType="1"/>
              </p:cNvSpPr>
              <p:nvPr/>
            </p:nvSpPr>
            <p:spPr bwMode="auto">
              <a:xfrm>
                <a:off x="3538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5" name="Line 569"/>
              <p:cNvSpPr>
                <a:spLocks noChangeShapeType="1"/>
              </p:cNvSpPr>
              <p:nvPr/>
            </p:nvSpPr>
            <p:spPr bwMode="auto">
              <a:xfrm>
                <a:off x="3553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6" name="Line 570"/>
              <p:cNvSpPr>
                <a:spLocks noChangeShapeType="1"/>
              </p:cNvSpPr>
              <p:nvPr/>
            </p:nvSpPr>
            <p:spPr bwMode="auto">
              <a:xfrm>
                <a:off x="3567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7" name="Line 571"/>
              <p:cNvSpPr>
                <a:spLocks noChangeShapeType="1"/>
              </p:cNvSpPr>
              <p:nvPr/>
            </p:nvSpPr>
            <p:spPr bwMode="auto">
              <a:xfrm>
                <a:off x="3582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8" name="Line 572"/>
              <p:cNvSpPr>
                <a:spLocks noChangeShapeType="1"/>
              </p:cNvSpPr>
              <p:nvPr/>
            </p:nvSpPr>
            <p:spPr bwMode="auto">
              <a:xfrm>
                <a:off x="3595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9" name="Line 573"/>
              <p:cNvSpPr>
                <a:spLocks noChangeShapeType="1"/>
              </p:cNvSpPr>
              <p:nvPr/>
            </p:nvSpPr>
            <p:spPr bwMode="auto">
              <a:xfrm>
                <a:off x="3610" y="229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0" name="Line 574"/>
              <p:cNvSpPr>
                <a:spLocks noChangeShapeType="1"/>
              </p:cNvSpPr>
              <p:nvPr/>
            </p:nvSpPr>
            <p:spPr bwMode="auto">
              <a:xfrm>
                <a:off x="3624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1" name="Line 575"/>
              <p:cNvSpPr>
                <a:spLocks noChangeShapeType="1"/>
              </p:cNvSpPr>
              <p:nvPr/>
            </p:nvSpPr>
            <p:spPr bwMode="auto">
              <a:xfrm>
                <a:off x="3639" y="229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2" name="Line 576"/>
              <p:cNvSpPr>
                <a:spLocks noChangeShapeType="1"/>
              </p:cNvSpPr>
              <p:nvPr/>
            </p:nvSpPr>
            <p:spPr bwMode="auto">
              <a:xfrm>
                <a:off x="3652" y="229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3" name="Line 577"/>
              <p:cNvSpPr>
                <a:spLocks noChangeShapeType="1"/>
              </p:cNvSpPr>
              <p:nvPr/>
            </p:nvSpPr>
            <p:spPr bwMode="auto">
              <a:xfrm>
                <a:off x="1000" y="2294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4" name="Line 578"/>
              <p:cNvSpPr>
                <a:spLocks noChangeShapeType="1"/>
              </p:cNvSpPr>
              <p:nvPr/>
            </p:nvSpPr>
            <p:spPr bwMode="auto">
              <a:xfrm flipH="1">
                <a:off x="3629" y="2294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5" name="Freeform 579"/>
              <p:cNvSpPr>
                <a:spLocks noEditPoints="1"/>
              </p:cNvSpPr>
              <p:nvPr/>
            </p:nvSpPr>
            <p:spPr bwMode="auto">
              <a:xfrm>
                <a:off x="778" y="2250"/>
                <a:ext cx="54" cy="83"/>
              </a:xfrm>
              <a:custGeom>
                <a:avLst/>
                <a:gdLst>
                  <a:gd name="T0" fmla="*/ 0 w 54"/>
                  <a:gd name="T1" fmla="*/ 41 h 83"/>
                  <a:gd name="T2" fmla="*/ 1 w 54"/>
                  <a:gd name="T3" fmla="*/ 28 h 83"/>
                  <a:gd name="T4" fmla="*/ 3 w 54"/>
                  <a:gd name="T5" fmla="*/ 18 h 83"/>
                  <a:gd name="T6" fmla="*/ 5 w 54"/>
                  <a:gd name="T7" fmla="*/ 12 h 83"/>
                  <a:gd name="T8" fmla="*/ 8 w 54"/>
                  <a:gd name="T9" fmla="*/ 7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8 w 54"/>
                  <a:gd name="T21" fmla="*/ 2 h 83"/>
                  <a:gd name="T22" fmla="*/ 43 w 54"/>
                  <a:gd name="T23" fmla="*/ 4 h 83"/>
                  <a:gd name="T24" fmla="*/ 45 w 54"/>
                  <a:gd name="T25" fmla="*/ 7 h 83"/>
                  <a:gd name="T26" fmla="*/ 47 w 54"/>
                  <a:gd name="T27" fmla="*/ 9 h 83"/>
                  <a:gd name="T28" fmla="*/ 50 w 54"/>
                  <a:gd name="T29" fmla="*/ 15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1 h 83"/>
                  <a:gd name="T36" fmla="*/ 53 w 54"/>
                  <a:gd name="T37" fmla="*/ 54 h 83"/>
                  <a:gd name="T38" fmla="*/ 51 w 54"/>
                  <a:gd name="T39" fmla="*/ 64 h 83"/>
                  <a:gd name="T40" fmla="*/ 49 w 54"/>
                  <a:gd name="T41" fmla="*/ 70 h 83"/>
                  <a:gd name="T42" fmla="*/ 46 w 54"/>
                  <a:gd name="T43" fmla="*/ 75 h 83"/>
                  <a:gd name="T44" fmla="*/ 42 w 54"/>
                  <a:gd name="T45" fmla="*/ 78 h 83"/>
                  <a:gd name="T46" fmla="*/ 37 w 54"/>
                  <a:gd name="T47" fmla="*/ 81 h 83"/>
                  <a:gd name="T48" fmla="*/ 32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8 w 54"/>
                  <a:gd name="T55" fmla="*/ 75 h 83"/>
                  <a:gd name="T56" fmla="*/ 4 w 54"/>
                  <a:gd name="T57" fmla="*/ 66 h 83"/>
                  <a:gd name="T58" fmla="*/ 1 w 54"/>
                  <a:gd name="T59" fmla="*/ 55 h 83"/>
                  <a:gd name="T60" fmla="*/ 0 w 54"/>
                  <a:gd name="T61" fmla="*/ 41 h 83"/>
                  <a:gd name="T62" fmla="*/ 10 w 54"/>
                  <a:gd name="T63" fmla="*/ 41 h 83"/>
                  <a:gd name="T64" fmla="*/ 12 w 54"/>
                  <a:gd name="T65" fmla="*/ 53 h 83"/>
                  <a:gd name="T66" fmla="*/ 13 w 54"/>
                  <a:gd name="T67" fmla="*/ 61 h 83"/>
                  <a:gd name="T68" fmla="*/ 16 w 54"/>
                  <a:gd name="T69" fmla="*/ 67 h 83"/>
                  <a:gd name="T70" fmla="*/ 19 w 54"/>
                  <a:gd name="T71" fmla="*/ 70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0 h 83"/>
                  <a:gd name="T80" fmla="*/ 38 w 54"/>
                  <a:gd name="T81" fmla="*/ 67 h 83"/>
                  <a:gd name="T82" fmla="*/ 41 w 54"/>
                  <a:gd name="T83" fmla="*/ 61 h 83"/>
                  <a:gd name="T84" fmla="*/ 43 w 54"/>
                  <a:gd name="T85" fmla="*/ 53 h 83"/>
                  <a:gd name="T86" fmla="*/ 43 w 54"/>
                  <a:gd name="T87" fmla="*/ 41 h 83"/>
                  <a:gd name="T88" fmla="*/ 43 w 54"/>
                  <a:gd name="T89" fmla="*/ 30 h 83"/>
                  <a:gd name="T90" fmla="*/ 42 w 54"/>
                  <a:gd name="T91" fmla="*/ 21 h 83"/>
                  <a:gd name="T92" fmla="*/ 38 w 54"/>
                  <a:gd name="T93" fmla="*/ 15 h 83"/>
                  <a:gd name="T94" fmla="*/ 35 w 54"/>
                  <a:gd name="T95" fmla="*/ 11 h 83"/>
                  <a:gd name="T96" fmla="*/ 31 w 54"/>
                  <a:gd name="T97" fmla="*/ 9 h 83"/>
                  <a:gd name="T98" fmla="*/ 27 w 54"/>
                  <a:gd name="T99" fmla="*/ 9 h 83"/>
                  <a:gd name="T100" fmla="*/ 23 w 54"/>
                  <a:gd name="T101" fmla="*/ 9 h 83"/>
                  <a:gd name="T102" fmla="*/ 19 w 54"/>
                  <a:gd name="T103" fmla="*/ 11 h 83"/>
                  <a:gd name="T104" fmla="*/ 16 w 54"/>
                  <a:gd name="T105" fmla="*/ 14 h 83"/>
                  <a:gd name="T106" fmla="*/ 14 w 54"/>
                  <a:gd name="T107" fmla="*/ 21 h 83"/>
                  <a:gd name="T108" fmla="*/ 12 w 54"/>
                  <a:gd name="T109" fmla="*/ 30 h 83"/>
                  <a:gd name="T110" fmla="*/ 10 w 54"/>
                  <a:gd name="T111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1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50" y="15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1"/>
                    </a:lnTo>
                    <a:lnTo>
                      <a:pt x="53" y="54"/>
                    </a:lnTo>
                    <a:lnTo>
                      <a:pt x="51" y="64"/>
                    </a:lnTo>
                    <a:lnTo>
                      <a:pt x="49" y="70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8" y="75"/>
                    </a:lnTo>
                    <a:lnTo>
                      <a:pt x="4" y="66"/>
                    </a:lnTo>
                    <a:lnTo>
                      <a:pt x="1" y="55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2" y="53"/>
                    </a:lnTo>
                    <a:lnTo>
                      <a:pt x="13" y="61"/>
                    </a:lnTo>
                    <a:lnTo>
                      <a:pt x="16" y="67"/>
                    </a:lnTo>
                    <a:lnTo>
                      <a:pt x="19" y="70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41" y="61"/>
                    </a:lnTo>
                    <a:lnTo>
                      <a:pt x="43" y="53"/>
                    </a:lnTo>
                    <a:lnTo>
                      <a:pt x="43" y="41"/>
                    </a:lnTo>
                    <a:lnTo>
                      <a:pt x="43" y="30"/>
                    </a:lnTo>
                    <a:lnTo>
                      <a:pt x="42" y="21"/>
                    </a:lnTo>
                    <a:lnTo>
                      <a:pt x="38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19" y="11"/>
                    </a:lnTo>
                    <a:lnTo>
                      <a:pt x="16" y="14"/>
                    </a:lnTo>
                    <a:lnTo>
                      <a:pt x="14" y="21"/>
                    </a:lnTo>
                    <a:lnTo>
                      <a:pt x="12" y="30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6" name="Rectangle 580"/>
              <p:cNvSpPr>
                <a:spLocks noChangeArrowheads="1"/>
              </p:cNvSpPr>
              <p:nvPr/>
            </p:nvSpPr>
            <p:spPr bwMode="auto">
              <a:xfrm>
                <a:off x="848" y="2320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7" name="Freeform 581"/>
              <p:cNvSpPr>
                <a:spLocks noEditPoints="1"/>
              </p:cNvSpPr>
              <p:nvPr/>
            </p:nvSpPr>
            <p:spPr bwMode="auto">
              <a:xfrm>
                <a:off x="869" y="2251"/>
                <a:ext cx="57" cy="81"/>
              </a:xfrm>
              <a:custGeom>
                <a:avLst/>
                <a:gdLst>
                  <a:gd name="T0" fmla="*/ 38 w 57"/>
                  <a:gd name="T1" fmla="*/ 81 h 81"/>
                  <a:gd name="T2" fmla="*/ 38 w 57"/>
                  <a:gd name="T3" fmla="*/ 61 h 81"/>
                  <a:gd name="T4" fmla="*/ 0 w 57"/>
                  <a:gd name="T5" fmla="*/ 61 h 81"/>
                  <a:gd name="T6" fmla="*/ 0 w 57"/>
                  <a:gd name="T7" fmla="*/ 51 h 81"/>
                  <a:gd name="T8" fmla="*/ 40 w 57"/>
                  <a:gd name="T9" fmla="*/ 0 h 81"/>
                  <a:gd name="T10" fmla="*/ 48 w 57"/>
                  <a:gd name="T11" fmla="*/ 0 h 81"/>
                  <a:gd name="T12" fmla="*/ 48 w 57"/>
                  <a:gd name="T13" fmla="*/ 51 h 81"/>
                  <a:gd name="T14" fmla="*/ 57 w 57"/>
                  <a:gd name="T15" fmla="*/ 51 h 81"/>
                  <a:gd name="T16" fmla="*/ 57 w 57"/>
                  <a:gd name="T17" fmla="*/ 61 h 81"/>
                  <a:gd name="T18" fmla="*/ 48 w 57"/>
                  <a:gd name="T19" fmla="*/ 61 h 81"/>
                  <a:gd name="T20" fmla="*/ 48 w 57"/>
                  <a:gd name="T21" fmla="*/ 81 h 81"/>
                  <a:gd name="T22" fmla="*/ 38 w 57"/>
                  <a:gd name="T23" fmla="*/ 81 h 81"/>
                  <a:gd name="T24" fmla="*/ 38 w 57"/>
                  <a:gd name="T25" fmla="*/ 51 h 81"/>
                  <a:gd name="T26" fmla="*/ 38 w 57"/>
                  <a:gd name="T27" fmla="*/ 20 h 81"/>
                  <a:gd name="T28" fmla="*/ 14 w 57"/>
                  <a:gd name="T29" fmla="*/ 51 h 81"/>
                  <a:gd name="T30" fmla="*/ 38 w 57"/>
                  <a:gd name="T31" fmla="*/ 5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81">
                    <a:moveTo>
                      <a:pt x="38" y="81"/>
                    </a:moveTo>
                    <a:lnTo>
                      <a:pt x="38" y="6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51"/>
                    </a:lnTo>
                    <a:lnTo>
                      <a:pt x="57" y="51"/>
                    </a:lnTo>
                    <a:lnTo>
                      <a:pt x="57" y="61"/>
                    </a:lnTo>
                    <a:lnTo>
                      <a:pt x="48" y="61"/>
                    </a:lnTo>
                    <a:lnTo>
                      <a:pt x="48" y="81"/>
                    </a:lnTo>
                    <a:lnTo>
                      <a:pt x="38" y="81"/>
                    </a:lnTo>
                    <a:close/>
                    <a:moveTo>
                      <a:pt x="38" y="51"/>
                    </a:moveTo>
                    <a:lnTo>
                      <a:pt x="38" y="20"/>
                    </a:lnTo>
                    <a:lnTo>
                      <a:pt x="14" y="51"/>
                    </a:lnTo>
                    <a:lnTo>
                      <a:pt x="3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8" name="Line 582"/>
              <p:cNvSpPr>
                <a:spLocks noChangeShapeType="1"/>
              </p:cNvSpPr>
              <p:nvPr/>
            </p:nvSpPr>
            <p:spPr bwMode="auto">
              <a:xfrm>
                <a:off x="100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9" name="Line 583"/>
              <p:cNvSpPr>
                <a:spLocks noChangeShapeType="1"/>
              </p:cNvSpPr>
              <p:nvPr/>
            </p:nvSpPr>
            <p:spPr bwMode="auto">
              <a:xfrm>
                <a:off x="1015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0" name="Line 584"/>
              <p:cNvSpPr>
                <a:spLocks noChangeShapeType="1"/>
              </p:cNvSpPr>
              <p:nvPr/>
            </p:nvSpPr>
            <p:spPr bwMode="auto">
              <a:xfrm>
                <a:off x="102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1" name="Line 585"/>
              <p:cNvSpPr>
                <a:spLocks noChangeShapeType="1"/>
              </p:cNvSpPr>
              <p:nvPr/>
            </p:nvSpPr>
            <p:spPr bwMode="auto">
              <a:xfrm>
                <a:off x="104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2" name="Line 586"/>
              <p:cNvSpPr>
                <a:spLocks noChangeShapeType="1"/>
              </p:cNvSpPr>
              <p:nvPr/>
            </p:nvSpPr>
            <p:spPr bwMode="auto">
              <a:xfrm>
                <a:off x="105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3" name="Line 587"/>
              <p:cNvSpPr>
                <a:spLocks noChangeShapeType="1"/>
              </p:cNvSpPr>
              <p:nvPr/>
            </p:nvSpPr>
            <p:spPr bwMode="auto">
              <a:xfrm>
                <a:off x="1072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4" name="Line 588"/>
              <p:cNvSpPr>
                <a:spLocks noChangeShapeType="1"/>
              </p:cNvSpPr>
              <p:nvPr/>
            </p:nvSpPr>
            <p:spPr bwMode="auto">
              <a:xfrm>
                <a:off x="108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5" name="Line 589"/>
              <p:cNvSpPr>
                <a:spLocks noChangeShapeType="1"/>
              </p:cNvSpPr>
              <p:nvPr/>
            </p:nvSpPr>
            <p:spPr bwMode="auto">
              <a:xfrm>
                <a:off x="110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6" name="Line 590"/>
              <p:cNvSpPr>
                <a:spLocks noChangeShapeType="1"/>
              </p:cNvSpPr>
              <p:nvPr/>
            </p:nvSpPr>
            <p:spPr bwMode="auto">
              <a:xfrm>
                <a:off x="111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7" name="Line 591"/>
              <p:cNvSpPr>
                <a:spLocks noChangeShapeType="1"/>
              </p:cNvSpPr>
              <p:nvPr/>
            </p:nvSpPr>
            <p:spPr bwMode="auto">
              <a:xfrm>
                <a:off x="1129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8" name="Line 592"/>
              <p:cNvSpPr>
                <a:spLocks noChangeShapeType="1"/>
              </p:cNvSpPr>
              <p:nvPr/>
            </p:nvSpPr>
            <p:spPr bwMode="auto">
              <a:xfrm>
                <a:off x="114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9" name="Line 593"/>
              <p:cNvSpPr>
                <a:spLocks noChangeShapeType="1"/>
              </p:cNvSpPr>
              <p:nvPr/>
            </p:nvSpPr>
            <p:spPr bwMode="auto">
              <a:xfrm>
                <a:off x="115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0" name="Line 594"/>
              <p:cNvSpPr>
                <a:spLocks noChangeShapeType="1"/>
              </p:cNvSpPr>
              <p:nvPr/>
            </p:nvSpPr>
            <p:spPr bwMode="auto">
              <a:xfrm>
                <a:off x="117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1" name="Line 595"/>
              <p:cNvSpPr>
                <a:spLocks noChangeShapeType="1"/>
              </p:cNvSpPr>
              <p:nvPr/>
            </p:nvSpPr>
            <p:spPr bwMode="auto">
              <a:xfrm>
                <a:off x="1186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2" name="Line 596"/>
              <p:cNvSpPr>
                <a:spLocks noChangeShapeType="1"/>
              </p:cNvSpPr>
              <p:nvPr/>
            </p:nvSpPr>
            <p:spPr bwMode="auto">
              <a:xfrm>
                <a:off x="119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3" name="Line 597"/>
              <p:cNvSpPr>
                <a:spLocks noChangeShapeType="1"/>
              </p:cNvSpPr>
              <p:nvPr/>
            </p:nvSpPr>
            <p:spPr bwMode="auto">
              <a:xfrm>
                <a:off x="121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4" name="Line 598"/>
              <p:cNvSpPr>
                <a:spLocks noChangeShapeType="1"/>
              </p:cNvSpPr>
              <p:nvPr/>
            </p:nvSpPr>
            <p:spPr bwMode="auto">
              <a:xfrm>
                <a:off x="122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5" name="Line 599"/>
              <p:cNvSpPr>
                <a:spLocks noChangeShapeType="1"/>
              </p:cNvSpPr>
              <p:nvPr/>
            </p:nvSpPr>
            <p:spPr bwMode="auto">
              <a:xfrm>
                <a:off x="1243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6" name="Line 600"/>
              <p:cNvSpPr>
                <a:spLocks noChangeShapeType="1"/>
              </p:cNvSpPr>
              <p:nvPr/>
            </p:nvSpPr>
            <p:spPr bwMode="auto">
              <a:xfrm>
                <a:off x="125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7" name="Line 601"/>
              <p:cNvSpPr>
                <a:spLocks noChangeShapeType="1"/>
              </p:cNvSpPr>
              <p:nvPr/>
            </p:nvSpPr>
            <p:spPr bwMode="auto">
              <a:xfrm>
                <a:off x="127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8" name="Line 602"/>
              <p:cNvSpPr>
                <a:spLocks noChangeShapeType="1"/>
              </p:cNvSpPr>
              <p:nvPr/>
            </p:nvSpPr>
            <p:spPr bwMode="auto">
              <a:xfrm>
                <a:off x="1285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9" name="Line 603"/>
              <p:cNvSpPr>
                <a:spLocks noChangeShapeType="1"/>
              </p:cNvSpPr>
              <p:nvPr/>
            </p:nvSpPr>
            <p:spPr bwMode="auto">
              <a:xfrm>
                <a:off x="1300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0" name="Line 604"/>
              <p:cNvSpPr>
                <a:spLocks noChangeShapeType="1"/>
              </p:cNvSpPr>
              <p:nvPr/>
            </p:nvSpPr>
            <p:spPr bwMode="auto">
              <a:xfrm>
                <a:off x="1313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1" name="Line 605"/>
              <p:cNvSpPr>
                <a:spLocks noChangeShapeType="1"/>
              </p:cNvSpPr>
              <p:nvPr/>
            </p:nvSpPr>
            <p:spPr bwMode="auto">
              <a:xfrm>
                <a:off x="132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2" name="Line 606"/>
              <p:cNvSpPr>
                <a:spLocks noChangeShapeType="1"/>
              </p:cNvSpPr>
              <p:nvPr/>
            </p:nvSpPr>
            <p:spPr bwMode="auto">
              <a:xfrm>
                <a:off x="1342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778" y="1700"/>
              <a:ext cx="2881" cy="336"/>
              <a:chOff x="778" y="1700"/>
              <a:chExt cx="2881" cy="336"/>
            </a:xfrm>
          </p:grpSpPr>
          <p:sp>
            <p:nvSpPr>
              <p:cNvPr id="2453" name="Line 608"/>
              <p:cNvSpPr>
                <a:spLocks noChangeShapeType="1"/>
              </p:cNvSpPr>
              <p:nvPr/>
            </p:nvSpPr>
            <p:spPr bwMode="auto">
              <a:xfrm>
                <a:off x="1357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Line 609"/>
              <p:cNvSpPr>
                <a:spLocks noChangeShapeType="1"/>
              </p:cNvSpPr>
              <p:nvPr/>
            </p:nvSpPr>
            <p:spPr bwMode="auto">
              <a:xfrm>
                <a:off x="1370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Line 610"/>
              <p:cNvSpPr>
                <a:spLocks noChangeShapeType="1"/>
              </p:cNvSpPr>
              <p:nvPr/>
            </p:nvSpPr>
            <p:spPr bwMode="auto">
              <a:xfrm>
                <a:off x="138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Line 611"/>
              <p:cNvSpPr>
                <a:spLocks noChangeShapeType="1"/>
              </p:cNvSpPr>
              <p:nvPr/>
            </p:nvSpPr>
            <p:spPr bwMode="auto">
              <a:xfrm>
                <a:off x="1399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Line 612"/>
              <p:cNvSpPr>
                <a:spLocks noChangeShapeType="1"/>
              </p:cNvSpPr>
              <p:nvPr/>
            </p:nvSpPr>
            <p:spPr bwMode="auto">
              <a:xfrm>
                <a:off x="1414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Line 613"/>
              <p:cNvSpPr>
                <a:spLocks noChangeShapeType="1"/>
              </p:cNvSpPr>
              <p:nvPr/>
            </p:nvSpPr>
            <p:spPr bwMode="auto">
              <a:xfrm>
                <a:off x="1427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Line 614"/>
              <p:cNvSpPr>
                <a:spLocks noChangeShapeType="1"/>
              </p:cNvSpPr>
              <p:nvPr/>
            </p:nvSpPr>
            <p:spPr bwMode="auto">
              <a:xfrm>
                <a:off x="144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Line 615"/>
              <p:cNvSpPr>
                <a:spLocks noChangeShapeType="1"/>
              </p:cNvSpPr>
              <p:nvPr/>
            </p:nvSpPr>
            <p:spPr bwMode="auto">
              <a:xfrm>
                <a:off x="1456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Line 616"/>
              <p:cNvSpPr>
                <a:spLocks noChangeShapeType="1"/>
              </p:cNvSpPr>
              <p:nvPr/>
            </p:nvSpPr>
            <p:spPr bwMode="auto">
              <a:xfrm>
                <a:off x="1471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Line 617"/>
              <p:cNvSpPr>
                <a:spLocks noChangeShapeType="1"/>
              </p:cNvSpPr>
              <p:nvPr/>
            </p:nvSpPr>
            <p:spPr bwMode="auto">
              <a:xfrm>
                <a:off x="1484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Line 618"/>
              <p:cNvSpPr>
                <a:spLocks noChangeShapeType="1"/>
              </p:cNvSpPr>
              <p:nvPr/>
            </p:nvSpPr>
            <p:spPr bwMode="auto">
              <a:xfrm>
                <a:off x="149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Line 619"/>
              <p:cNvSpPr>
                <a:spLocks noChangeShapeType="1"/>
              </p:cNvSpPr>
              <p:nvPr/>
            </p:nvSpPr>
            <p:spPr bwMode="auto">
              <a:xfrm>
                <a:off x="151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Line 620"/>
              <p:cNvSpPr>
                <a:spLocks noChangeShapeType="1"/>
              </p:cNvSpPr>
              <p:nvPr/>
            </p:nvSpPr>
            <p:spPr bwMode="auto">
              <a:xfrm>
                <a:off x="1528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Line 621"/>
              <p:cNvSpPr>
                <a:spLocks noChangeShapeType="1"/>
              </p:cNvSpPr>
              <p:nvPr/>
            </p:nvSpPr>
            <p:spPr bwMode="auto">
              <a:xfrm>
                <a:off x="154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Line 622"/>
              <p:cNvSpPr>
                <a:spLocks noChangeShapeType="1"/>
              </p:cNvSpPr>
              <p:nvPr/>
            </p:nvSpPr>
            <p:spPr bwMode="auto">
              <a:xfrm>
                <a:off x="155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Line 623"/>
              <p:cNvSpPr>
                <a:spLocks noChangeShapeType="1"/>
              </p:cNvSpPr>
              <p:nvPr/>
            </p:nvSpPr>
            <p:spPr bwMode="auto">
              <a:xfrm>
                <a:off x="157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Line 624"/>
              <p:cNvSpPr>
                <a:spLocks noChangeShapeType="1"/>
              </p:cNvSpPr>
              <p:nvPr/>
            </p:nvSpPr>
            <p:spPr bwMode="auto">
              <a:xfrm>
                <a:off x="1585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Line 625"/>
              <p:cNvSpPr>
                <a:spLocks noChangeShapeType="1"/>
              </p:cNvSpPr>
              <p:nvPr/>
            </p:nvSpPr>
            <p:spPr bwMode="auto">
              <a:xfrm>
                <a:off x="159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Line 626"/>
              <p:cNvSpPr>
                <a:spLocks noChangeShapeType="1"/>
              </p:cNvSpPr>
              <p:nvPr/>
            </p:nvSpPr>
            <p:spPr bwMode="auto">
              <a:xfrm>
                <a:off x="161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Line 627"/>
              <p:cNvSpPr>
                <a:spLocks noChangeShapeType="1"/>
              </p:cNvSpPr>
              <p:nvPr/>
            </p:nvSpPr>
            <p:spPr bwMode="auto">
              <a:xfrm>
                <a:off x="162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Line 628"/>
              <p:cNvSpPr>
                <a:spLocks noChangeShapeType="1"/>
              </p:cNvSpPr>
              <p:nvPr/>
            </p:nvSpPr>
            <p:spPr bwMode="auto">
              <a:xfrm>
                <a:off x="1642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Line 629"/>
              <p:cNvSpPr>
                <a:spLocks noChangeShapeType="1"/>
              </p:cNvSpPr>
              <p:nvPr/>
            </p:nvSpPr>
            <p:spPr bwMode="auto">
              <a:xfrm>
                <a:off x="165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Line 630"/>
              <p:cNvSpPr>
                <a:spLocks noChangeShapeType="1"/>
              </p:cNvSpPr>
              <p:nvPr/>
            </p:nvSpPr>
            <p:spPr bwMode="auto">
              <a:xfrm>
                <a:off x="167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Line 631"/>
              <p:cNvSpPr>
                <a:spLocks noChangeShapeType="1"/>
              </p:cNvSpPr>
              <p:nvPr/>
            </p:nvSpPr>
            <p:spPr bwMode="auto">
              <a:xfrm>
                <a:off x="168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Line 632"/>
              <p:cNvSpPr>
                <a:spLocks noChangeShapeType="1"/>
              </p:cNvSpPr>
              <p:nvPr/>
            </p:nvSpPr>
            <p:spPr bwMode="auto">
              <a:xfrm>
                <a:off x="1699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Line 633"/>
              <p:cNvSpPr>
                <a:spLocks noChangeShapeType="1"/>
              </p:cNvSpPr>
              <p:nvPr/>
            </p:nvSpPr>
            <p:spPr bwMode="auto">
              <a:xfrm>
                <a:off x="171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Line 634"/>
              <p:cNvSpPr>
                <a:spLocks noChangeShapeType="1"/>
              </p:cNvSpPr>
              <p:nvPr/>
            </p:nvSpPr>
            <p:spPr bwMode="auto">
              <a:xfrm>
                <a:off x="172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Line 635"/>
              <p:cNvSpPr>
                <a:spLocks noChangeShapeType="1"/>
              </p:cNvSpPr>
              <p:nvPr/>
            </p:nvSpPr>
            <p:spPr bwMode="auto">
              <a:xfrm>
                <a:off x="174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Line 636"/>
              <p:cNvSpPr>
                <a:spLocks noChangeShapeType="1"/>
              </p:cNvSpPr>
              <p:nvPr/>
            </p:nvSpPr>
            <p:spPr bwMode="auto">
              <a:xfrm>
                <a:off x="1756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Line 637"/>
              <p:cNvSpPr>
                <a:spLocks noChangeShapeType="1"/>
              </p:cNvSpPr>
              <p:nvPr/>
            </p:nvSpPr>
            <p:spPr bwMode="auto">
              <a:xfrm>
                <a:off x="177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Line 638"/>
              <p:cNvSpPr>
                <a:spLocks noChangeShapeType="1"/>
              </p:cNvSpPr>
              <p:nvPr/>
            </p:nvSpPr>
            <p:spPr bwMode="auto">
              <a:xfrm>
                <a:off x="178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Line 639"/>
              <p:cNvSpPr>
                <a:spLocks noChangeShapeType="1"/>
              </p:cNvSpPr>
              <p:nvPr/>
            </p:nvSpPr>
            <p:spPr bwMode="auto">
              <a:xfrm>
                <a:off x="179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Line 640"/>
              <p:cNvSpPr>
                <a:spLocks noChangeShapeType="1"/>
              </p:cNvSpPr>
              <p:nvPr/>
            </p:nvSpPr>
            <p:spPr bwMode="auto">
              <a:xfrm>
                <a:off x="1813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Line 641"/>
              <p:cNvSpPr>
                <a:spLocks noChangeShapeType="1"/>
              </p:cNvSpPr>
              <p:nvPr/>
            </p:nvSpPr>
            <p:spPr bwMode="auto">
              <a:xfrm>
                <a:off x="182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Line 642"/>
              <p:cNvSpPr>
                <a:spLocks noChangeShapeType="1"/>
              </p:cNvSpPr>
              <p:nvPr/>
            </p:nvSpPr>
            <p:spPr bwMode="auto">
              <a:xfrm>
                <a:off x="1841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Line 643"/>
              <p:cNvSpPr>
                <a:spLocks noChangeShapeType="1"/>
              </p:cNvSpPr>
              <p:nvPr/>
            </p:nvSpPr>
            <p:spPr bwMode="auto">
              <a:xfrm>
                <a:off x="185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Line 644"/>
              <p:cNvSpPr>
                <a:spLocks noChangeShapeType="1"/>
              </p:cNvSpPr>
              <p:nvPr/>
            </p:nvSpPr>
            <p:spPr bwMode="auto">
              <a:xfrm>
                <a:off x="187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Line 645"/>
              <p:cNvSpPr>
                <a:spLocks noChangeShapeType="1"/>
              </p:cNvSpPr>
              <p:nvPr/>
            </p:nvSpPr>
            <p:spPr bwMode="auto">
              <a:xfrm>
                <a:off x="188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Line 646"/>
              <p:cNvSpPr>
                <a:spLocks noChangeShapeType="1"/>
              </p:cNvSpPr>
              <p:nvPr/>
            </p:nvSpPr>
            <p:spPr bwMode="auto">
              <a:xfrm>
                <a:off x="1898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Line 647"/>
              <p:cNvSpPr>
                <a:spLocks noChangeShapeType="1"/>
              </p:cNvSpPr>
              <p:nvPr/>
            </p:nvSpPr>
            <p:spPr bwMode="auto">
              <a:xfrm>
                <a:off x="191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Line 648"/>
              <p:cNvSpPr>
                <a:spLocks noChangeShapeType="1"/>
              </p:cNvSpPr>
              <p:nvPr/>
            </p:nvSpPr>
            <p:spPr bwMode="auto">
              <a:xfrm>
                <a:off x="192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Line 649"/>
              <p:cNvSpPr>
                <a:spLocks noChangeShapeType="1"/>
              </p:cNvSpPr>
              <p:nvPr/>
            </p:nvSpPr>
            <p:spPr bwMode="auto">
              <a:xfrm>
                <a:off x="194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Line 650"/>
              <p:cNvSpPr>
                <a:spLocks noChangeShapeType="1"/>
              </p:cNvSpPr>
              <p:nvPr/>
            </p:nvSpPr>
            <p:spPr bwMode="auto">
              <a:xfrm>
                <a:off x="1955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Line 651"/>
              <p:cNvSpPr>
                <a:spLocks noChangeShapeType="1"/>
              </p:cNvSpPr>
              <p:nvPr/>
            </p:nvSpPr>
            <p:spPr bwMode="auto">
              <a:xfrm>
                <a:off x="197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Line 652"/>
              <p:cNvSpPr>
                <a:spLocks noChangeShapeType="1"/>
              </p:cNvSpPr>
              <p:nvPr/>
            </p:nvSpPr>
            <p:spPr bwMode="auto">
              <a:xfrm>
                <a:off x="198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Line 653"/>
              <p:cNvSpPr>
                <a:spLocks noChangeShapeType="1"/>
              </p:cNvSpPr>
              <p:nvPr/>
            </p:nvSpPr>
            <p:spPr bwMode="auto">
              <a:xfrm>
                <a:off x="199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Line 654"/>
              <p:cNvSpPr>
                <a:spLocks noChangeShapeType="1"/>
              </p:cNvSpPr>
              <p:nvPr/>
            </p:nvSpPr>
            <p:spPr bwMode="auto">
              <a:xfrm>
                <a:off x="2012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Line 655"/>
              <p:cNvSpPr>
                <a:spLocks noChangeShapeType="1"/>
              </p:cNvSpPr>
              <p:nvPr/>
            </p:nvSpPr>
            <p:spPr bwMode="auto">
              <a:xfrm>
                <a:off x="202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Line 656"/>
              <p:cNvSpPr>
                <a:spLocks noChangeShapeType="1"/>
              </p:cNvSpPr>
              <p:nvPr/>
            </p:nvSpPr>
            <p:spPr bwMode="auto">
              <a:xfrm>
                <a:off x="2042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Line 657"/>
              <p:cNvSpPr>
                <a:spLocks noChangeShapeType="1"/>
              </p:cNvSpPr>
              <p:nvPr/>
            </p:nvSpPr>
            <p:spPr bwMode="auto">
              <a:xfrm>
                <a:off x="205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Line 658"/>
              <p:cNvSpPr>
                <a:spLocks noChangeShapeType="1"/>
              </p:cNvSpPr>
              <p:nvPr/>
            </p:nvSpPr>
            <p:spPr bwMode="auto">
              <a:xfrm>
                <a:off x="207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Line 659"/>
              <p:cNvSpPr>
                <a:spLocks noChangeShapeType="1"/>
              </p:cNvSpPr>
              <p:nvPr/>
            </p:nvSpPr>
            <p:spPr bwMode="auto">
              <a:xfrm>
                <a:off x="208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Line 660"/>
              <p:cNvSpPr>
                <a:spLocks noChangeShapeType="1"/>
              </p:cNvSpPr>
              <p:nvPr/>
            </p:nvSpPr>
            <p:spPr bwMode="auto">
              <a:xfrm>
                <a:off x="2099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Line 661"/>
              <p:cNvSpPr>
                <a:spLocks noChangeShapeType="1"/>
              </p:cNvSpPr>
              <p:nvPr/>
            </p:nvSpPr>
            <p:spPr bwMode="auto">
              <a:xfrm>
                <a:off x="211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Line 662"/>
              <p:cNvSpPr>
                <a:spLocks noChangeShapeType="1"/>
              </p:cNvSpPr>
              <p:nvPr/>
            </p:nvSpPr>
            <p:spPr bwMode="auto">
              <a:xfrm>
                <a:off x="212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Line 663"/>
              <p:cNvSpPr>
                <a:spLocks noChangeShapeType="1"/>
              </p:cNvSpPr>
              <p:nvPr/>
            </p:nvSpPr>
            <p:spPr bwMode="auto">
              <a:xfrm>
                <a:off x="214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Line 664"/>
              <p:cNvSpPr>
                <a:spLocks noChangeShapeType="1"/>
              </p:cNvSpPr>
              <p:nvPr/>
            </p:nvSpPr>
            <p:spPr bwMode="auto">
              <a:xfrm>
                <a:off x="2156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0" name="Line 665"/>
              <p:cNvSpPr>
                <a:spLocks noChangeShapeType="1"/>
              </p:cNvSpPr>
              <p:nvPr/>
            </p:nvSpPr>
            <p:spPr bwMode="auto">
              <a:xfrm>
                <a:off x="216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1" name="Line 666"/>
              <p:cNvSpPr>
                <a:spLocks noChangeShapeType="1"/>
              </p:cNvSpPr>
              <p:nvPr/>
            </p:nvSpPr>
            <p:spPr bwMode="auto">
              <a:xfrm>
                <a:off x="218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2" name="Line 667"/>
              <p:cNvSpPr>
                <a:spLocks noChangeShapeType="1"/>
              </p:cNvSpPr>
              <p:nvPr/>
            </p:nvSpPr>
            <p:spPr bwMode="auto">
              <a:xfrm>
                <a:off x="219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3" name="Line 668"/>
              <p:cNvSpPr>
                <a:spLocks noChangeShapeType="1"/>
              </p:cNvSpPr>
              <p:nvPr/>
            </p:nvSpPr>
            <p:spPr bwMode="auto">
              <a:xfrm>
                <a:off x="2213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4" name="Line 669"/>
              <p:cNvSpPr>
                <a:spLocks noChangeShapeType="1"/>
              </p:cNvSpPr>
              <p:nvPr/>
            </p:nvSpPr>
            <p:spPr bwMode="auto">
              <a:xfrm>
                <a:off x="222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5" name="Line 670"/>
              <p:cNvSpPr>
                <a:spLocks noChangeShapeType="1"/>
              </p:cNvSpPr>
              <p:nvPr/>
            </p:nvSpPr>
            <p:spPr bwMode="auto">
              <a:xfrm>
                <a:off x="224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6" name="Line 671"/>
              <p:cNvSpPr>
                <a:spLocks noChangeShapeType="1"/>
              </p:cNvSpPr>
              <p:nvPr/>
            </p:nvSpPr>
            <p:spPr bwMode="auto">
              <a:xfrm>
                <a:off x="225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7" name="Line 672"/>
              <p:cNvSpPr>
                <a:spLocks noChangeShapeType="1"/>
              </p:cNvSpPr>
              <p:nvPr/>
            </p:nvSpPr>
            <p:spPr bwMode="auto">
              <a:xfrm>
                <a:off x="2270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8" name="Line 673"/>
              <p:cNvSpPr>
                <a:spLocks noChangeShapeType="1"/>
              </p:cNvSpPr>
              <p:nvPr/>
            </p:nvSpPr>
            <p:spPr bwMode="auto">
              <a:xfrm>
                <a:off x="228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9" name="Line 674"/>
              <p:cNvSpPr>
                <a:spLocks noChangeShapeType="1"/>
              </p:cNvSpPr>
              <p:nvPr/>
            </p:nvSpPr>
            <p:spPr bwMode="auto">
              <a:xfrm>
                <a:off x="229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0" name="Line 675"/>
              <p:cNvSpPr>
                <a:spLocks noChangeShapeType="1"/>
              </p:cNvSpPr>
              <p:nvPr/>
            </p:nvSpPr>
            <p:spPr bwMode="auto">
              <a:xfrm>
                <a:off x="231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1" name="Line 676"/>
              <p:cNvSpPr>
                <a:spLocks noChangeShapeType="1"/>
              </p:cNvSpPr>
              <p:nvPr/>
            </p:nvSpPr>
            <p:spPr bwMode="auto">
              <a:xfrm>
                <a:off x="2327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2" name="Line 677"/>
              <p:cNvSpPr>
                <a:spLocks noChangeShapeType="1"/>
              </p:cNvSpPr>
              <p:nvPr/>
            </p:nvSpPr>
            <p:spPr bwMode="auto">
              <a:xfrm>
                <a:off x="234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3" name="Line 678"/>
              <p:cNvSpPr>
                <a:spLocks noChangeShapeType="1"/>
              </p:cNvSpPr>
              <p:nvPr/>
            </p:nvSpPr>
            <p:spPr bwMode="auto">
              <a:xfrm>
                <a:off x="235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4" name="Line 679"/>
              <p:cNvSpPr>
                <a:spLocks noChangeShapeType="1"/>
              </p:cNvSpPr>
              <p:nvPr/>
            </p:nvSpPr>
            <p:spPr bwMode="auto">
              <a:xfrm>
                <a:off x="236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5" name="Line 680"/>
              <p:cNvSpPr>
                <a:spLocks noChangeShapeType="1"/>
              </p:cNvSpPr>
              <p:nvPr/>
            </p:nvSpPr>
            <p:spPr bwMode="auto">
              <a:xfrm>
                <a:off x="2384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6" name="Line 681"/>
              <p:cNvSpPr>
                <a:spLocks noChangeShapeType="1"/>
              </p:cNvSpPr>
              <p:nvPr/>
            </p:nvSpPr>
            <p:spPr bwMode="auto">
              <a:xfrm>
                <a:off x="239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Line 682"/>
              <p:cNvSpPr>
                <a:spLocks noChangeShapeType="1"/>
              </p:cNvSpPr>
              <p:nvPr/>
            </p:nvSpPr>
            <p:spPr bwMode="auto">
              <a:xfrm>
                <a:off x="241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Line 683"/>
              <p:cNvSpPr>
                <a:spLocks noChangeShapeType="1"/>
              </p:cNvSpPr>
              <p:nvPr/>
            </p:nvSpPr>
            <p:spPr bwMode="auto">
              <a:xfrm>
                <a:off x="2426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Line 684"/>
              <p:cNvSpPr>
                <a:spLocks noChangeShapeType="1"/>
              </p:cNvSpPr>
              <p:nvPr/>
            </p:nvSpPr>
            <p:spPr bwMode="auto">
              <a:xfrm>
                <a:off x="2441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Line 685"/>
              <p:cNvSpPr>
                <a:spLocks noChangeShapeType="1"/>
              </p:cNvSpPr>
              <p:nvPr/>
            </p:nvSpPr>
            <p:spPr bwMode="auto">
              <a:xfrm>
                <a:off x="2454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Line 686"/>
              <p:cNvSpPr>
                <a:spLocks noChangeShapeType="1"/>
              </p:cNvSpPr>
              <p:nvPr/>
            </p:nvSpPr>
            <p:spPr bwMode="auto">
              <a:xfrm>
                <a:off x="246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Line 687"/>
              <p:cNvSpPr>
                <a:spLocks noChangeShapeType="1"/>
              </p:cNvSpPr>
              <p:nvPr/>
            </p:nvSpPr>
            <p:spPr bwMode="auto">
              <a:xfrm>
                <a:off x="2483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Line 688"/>
              <p:cNvSpPr>
                <a:spLocks noChangeShapeType="1"/>
              </p:cNvSpPr>
              <p:nvPr/>
            </p:nvSpPr>
            <p:spPr bwMode="auto">
              <a:xfrm>
                <a:off x="2498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Line 689"/>
              <p:cNvSpPr>
                <a:spLocks noChangeShapeType="1"/>
              </p:cNvSpPr>
              <p:nvPr/>
            </p:nvSpPr>
            <p:spPr bwMode="auto">
              <a:xfrm>
                <a:off x="2511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Line 690"/>
              <p:cNvSpPr>
                <a:spLocks noChangeShapeType="1"/>
              </p:cNvSpPr>
              <p:nvPr/>
            </p:nvSpPr>
            <p:spPr bwMode="auto">
              <a:xfrm>
                <a:off x="252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Line 691"/>
              <p:cNvSpPr>
                <a:spLocks noChangeShapeType="1"/>
              </p:cNvSpPr>
              <p:nvPr/>
            </p:nvSpPr>
            <p:spPr bwMode="auto">
              <a:xfrm>
                <a:off x="2540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Line 692"/>
              <p:cNvSpPr>
                <a:spLocks noChangeShapeType="1"/>
              </p:cNvSpPr>
              <p:nvPr/>
            </p:nvSpPr>
            <p:spPr bwMode="auto">
              <a:xfrm>
                <a:off x="2555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Line 693"/>
              <p:cNvSpPr>
                <a:spLocks noChangeShapeType="1"/>
              </p:cNvSpPr>
              <p:nvPr/>
            </p:nvSpPr>
            <p:spPr bwMode="auto">
              <a:xfrm>
                <a:off x="2568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9" name="Line 694"/>
              <p:cNvSpPr>
                <a:spLocks noChangeShapeType="1"/>
              </p:cNvSpPr>
              <p:nvPr/>
            </p:nvSpPr>
            <p:spPr bwMode="auto">
              <a:xfrm>
                <a:off x="258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0" name="Line 695"/>
              <p:cNvSpPr>
                <a:spLocks noChangeShapeType="1"/>
              </p:cNvSpPr>
              <p:nvPr/>
            </p:nvSpPr>
            <p:spPr bwMode="auto">
              <a:xfrm>
                <a:off x="2597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1" name="Line 696"/>
              <p:cNvSpPr>
                <a:spLocks noChangeShapeType="1"/>
              </p:cNvSpPr>
              <p:nvPr/>
            </p:nvSpPr>
            <p:spPr bwMode="auto">
              <a:xfrm>
                <a:off x="2612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2" name="Line 697"/>
              <p:cNvSpPr>
                <a:spLocks noChangeShapeType="1"/>
              </p:cNvSpPr>
              <p:nvPr/>
            </p:nvSpPr>
            <p:spPr bwMode="auto">
              <a:xfrm>
                <a:off x="2625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3" name="Line 698"/>
              <p:cNvSpPr>
                <a:spLocks noChangeShapeType="1"/>
              </p:cNvSpPr>
              <p:nvPr/>
            </p:nvSpPr>
            <p:spPr bwMode="auto">
              <a:xfrm>
                <a:off x="264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4" name="Line 699"/>
              <p:cNvSpPr>
                <a:spLocks noChangeShapeType="1"/>
              </p:cNvSpPr>
              <p:nvPr/>
            </p:nvSpPr>
            <p:spPr bwMode="auto">
              <a:xfrm>
                <a:off x="265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5" name="Line 700"/>
              <p:cNvSpPr>
                <a:spLocks noChangeShapeType="1"/>
              </p:cNvSpPr>
              <p:nvPr/>
            </p:nvSpPr>
            <p:spPr bwMode="auto">
              <a:xfrm>
                <a:off x="2669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6" name="Line 701"/>
              <p:cNvSpPr>
                <a:spLocks noChangeShapeType="1"/>
              </p:cNvSpPr>
              <p:nvPr/>
            </p:nvSpPr>
            <p:spPr bwMode="auto">
              <a:xfrm>
                <a:off x="268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7" name="Line 702"/>
              <p:cNvSpPr>
                <a:spLocks noChangeShapeType="1"/>
              </p:cNvSpPr>
              <p:nvPr/>
            </p:nvSpPr>
            <p:spPr bwMode="auto">
              <a:xfrm>
                <a:off x="269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8" name="Line 703"/>
              <p:cNvSpPr>
                <a:spLocks noChangeShapeType="1"/>
              </p:cNvSpPr>
              <p:nvPr/>
            </p:nvSpPr>
            <p:spPr bwMode="auto">
              <a:xfrm>
                <a:off x="271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9" name="Line 704"/>
              <p:cNvSpPr>
                <a:spLocks noChangeShapeType="1"/>
              </p:cNvSpPr>
              <p:nvPr/>
            </p:nvSpPr>
            <p:spPr bwMode="auto">
              <a:xfrm>
                <a:off x="2726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0" name="Line 705"/>
              <p:cNvSpPr>
                <a:spLocks noChangeShapeType="1"/>
              </p:cNvSpPr>
              <p:nvPr/>
            </p:nvSpPr>
            <p:spPr bwMode="auto">
              <a:xfrm>
                <a:off x="274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1" name="Line 706"/>
              <p:cNvSpPr>
                <a:spLocks noChangeShapeType="1"/>
              </p:cNvSpPr>
              <p:nvPr/>
            </p:nvSpPr>
            <p:spPr bwMode="auto">
              <a:xfrm>
                <a:off x="275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2" name="Line 707"/>
              <p:cNvSpPr>
                <a:spLocks noChangeShapeType="1"/>
              </p:cNvSpPr>
              <p:nvPr/>
            </p:nvSpPr>
            <p:spPr bwMode="auto">
              <a:xfrm>
                <a:off x="276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3" name="Line 708"/>
              <p:cNvSpPr>
                <a:spLocks noChangeShapeType="1"/>
              </p:cNvSpPr>
              <p:nvPr/>
            </p:nvSpPr>
            <p:spPr bwMode="auto">
              <a:xfrm>
                <a:off x="2783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4" name="Line 709"/>
              <p:cNvSpPr>
                <a:spLocks noChangeShapeType="1"/>
              </p:cNvSpPr>
              <p:nvPr/>
            </p:nvSpPr>
            <p:spPr bwMode="auto">
              <a:xfrm>
                <a:off x="279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5" name="Line 710"/>
              <p:cNvSpPr>
                <a:spLocks noChangeShapeType="1"/>
              </p:cNvSpPr>
              <p:nvPr/>
            </p:nvSpPr>
            <p:spPr bwMode="auto">
              <a:xfrm>
                <a:off x="281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6" name="Line 711"/>
              <p:cNvSpPr>
                <a:spLocks noChangeShapeType="1"/>
              </p:cNvSpPr>
              <p:nvPr/>
            </p:nvSpPr>
            <p:spPr bwMode="auto">
              <a:xfrm>
                <a:off x="282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7" name="Line 712"/>
              <p:cNvSpPr>
                <a:spLocks noChangeShapeType="1"/>
              </p:cNvSpPr>
              <p:nvPr/>
            </p:nvSpPr>
            <p:spPr bwMode="auto">
              <a:xfrm>
                <a:off x="2840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8" name="Line 713"/>
              <p:cNvSpPr>
                <a:spLocks noChangeShapeType="1"/>
              </p:cNvSpPr>
              <p:nvPr/>
            </p:nvSpPr>
            <p:spPr bwMode="auto">
              <a:xfrm>
                <a:off x="285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9" name="Line 714"/>
              <p:cNvSpPr>
                <a:spLocks noChangeShapeType="1"/>
              </p:cNvSpPr>
              <p:nvPr/>
            </p:nvSpPr>
            <p:spPr bwMode="auto">
              <a:xfrm>
                <a:off x="286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0" name="Line 715"/>
              <p:cNvSpPr>
                <a:spLocks noChangeShapeType="1"/>
              </p:cNvSpPr>
              <p:nvPr/>
            </p:nvSpPr>
            <p:spPr bwMode="auto">
              <a:xfrm>
                <a:off x="288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1" name="Line 716"/>
              <p:cNvSpPr>
                <a:spLocks noChangeShapeType="1"/>
              </p:cNvSpPr>
              <p:nvPr/>
            </p:nvSpPr>
            <p:spPr bwMode="auto">
              <a:xfrm>
                <a:off x="2897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2" name="Line 717"/>
              <p:cNvSpPr>
                <a:spLocks noChangeShapeType="1"/>
              </p:cNvSpPr>
              <p:nvPr/>
            </p:nvSpPr>
            <p:spPr bwMode="auto">
              <a:xfrm>
                <a:off x="291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3" name="Line 718"/>
              <p:cNvSpPr>
                <a:spLocks noChangeShapeType="1"/>
              </p:cNvSpPr>
              <p:nvPr/>
            </p:nvSpPr>
            <p:spPr bwMode="auto">
              <a:xfrm>
                <a:off x="292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4" name="Line 719"/>
              <p:cNvSpPr>
                <a:spLocks noChangeShapeType="1"/>
              </p:cNvSpPr>
              <p:nvPr/>
            </p:nvSpPr>
            <p:spPr bwMode="auto">
              <a:xfrm>
                <a:off x="294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5" name="Line 720"/>
              <p:cNvSpPr>
                <a:spLocks noChangeShapeType="1"/>
              </p:cNvSpPr>
              <p:nvPr/>
            </p:nvSpPr>
            <p:spPr bwMode="auto">
              <a:xfrm>
                <a:off x="2954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6" name="Line 721"/>
              <p:cNvSpPr>
                <a:spLocks noChangeShapeType="1"/>
              </p:cNvSpPr>
              <p:nvPr/>
            </p:nvSpPr>
            <p:spPr bwMode="auto">
              <a:xfrm>
                <a:off x="296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7" name="Line 722"/>
              <p:cNvSpPr>
                <a:spLocks noChangeShapeType="1"/>
              </p:cNvSpPr>
              <p:nvPr/>
            </p:nvSpPr>
            <p:spPr bwMode="auto">
              <a:xfrm>
                <a:off x="2982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8" name="Line 723"/>
              <p:cNvSpPr>
                <a:spLocks noChangeShapeType="1"/>
              </p:cNvSpPr>
              <p:nvPr/>
            </p:nvSpPr>
            <p:spPr bwMode="auto">
              <a:xfrm>
                <a:off x="299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9" name="Line 724"/>
              <p:cNvSpPr>
                <a:spLocks noChangeShapeType="1"/>
              </p:cNvSpPr>
              <p:nvPr/>
            </p:nvSpPr>
            <p:spPr bwMode="auto">
              <a:xfrm>
                <a:off x="301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0" name="Line 725"/>
              <p:cNvSpPr>
                <a:spLocks noChangeShapeType="1"/>
              </p:cNvSpPr>
              <p:nvPr/>
            </p:nvSpPr>
            <p:spPr bwMode="auto">
              <a:xfrm>
                <a:off x="302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1" name="Line 726"/>
              <p:cNvSpPr>
                <a:spLocks noChangeShapeType="1"/>
              </p:cNvSpPr>
              <p:nvPr/>
            </p:nvSpPr>
            <p:spPr bwMode="auto">
              <a:xfrm>
                <a:off x="3039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2" name="Line 727"/>
              <p:cNvSpPr>
                <a:spLocks noChangeShapeType="1"/>
              </p:cNvSpPr>
              <p:nvPr/>
            </p:nvSpPr>
            <p:spPr bwMode="auto">
              <a:xfrm>
                <a:off x="305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3" name="Line 728"/>
              <p:cNvSpPr>
                <a:spLocks noChangeShapeType="1"/>
              </p:cNvSpPr>
              <p:nvPr/>
            </p:nvSpPr>
            <p:spPr bwMode="auto">
              <a:xfrm>
                <a:off x="306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4" name="Line 729"/>
              <p:cNvSpPr>
                <a:spLocks noChangeShapeType="1"/>
              </p:cNvSpPr>
              <p:nvPr/>
            </p:nvSpPr>
            <p:spPr bwMode="auto">
              <a:xfrm>
                <a:off x="308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5" name="Line 730"/>
              <p:cNvSpPr>
                <a:spLocks noChangeShapeType="1"/>
              </p:cNvSpPr>
              <p:nvPr/>
            </p:nvSpPr>
            <p:spPr bwMode="auto">
              <a:xfrm>
                <a:off x="3096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6" name="Line 731"/>
              <p:cNvSpPr>
                <a:spLocks noChangeShapeType="1"/>
              </p:cNvSpPr>
              <p:nvPr/>
            </p:nvSpPr>
            <p:spPr bwMode="auto">
              <a:xfrm>
                <a:off x="311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7" name="Line 732"/>
              <p:cNvSpPr>
                <a:spLocks noChangeShapeType="1"/>
              </p:cNvSpPr>
              <p:nvPr/>
            </p:nvSpPr>
            <p:spPr bwMode="auto">
              <a:xfrm>
                <a:off x="312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8" name="Line 733"/>
              <p:cNvSpPr>
                <a:spLocks noChangeShapeType="1"/>
              </p:cNvSpPr>
              <p:nvPr/>
            </p:nvSpPr>
            <p:spPr bwMode="auto">
              <a:xfrm>
                <a:off x="313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9" name="Line 734"/>
              <p:cNvSpPr>
                <a:spLocks noChangeShapeType="1"/>
              </p:cNvSpPr>
              <p:nvPr/>
            </p:nvSpPr>
            <p:spPr bwMode="auto">
              <a:xfrm>
                <a:off x="3153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0" name="Line 735"/>
              <p:cNvSpPr>
                <a:spLocks noChangeShapeType="1"/>
              </p:cNvSpPr>
              <p:nvPr/>
            </p:nvSpPr>
            <p:spPr bwMode="auto">
              <a:xfrm>
                <a:off x="316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1" name="Line 736"/>
              <p:cNvSpPr>
                <a:spLocks noChangeShapeType="1"/>
              </p:cNvSpPr>
              <p:nvPr/>
            </p:nvSpPr>
            <p:spPr bwMode="auto">
              <a:xfrm>
                <a:off x="3183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2" name="Line 737"/>
              <p:cNvSpPr>
                <a:spLocks noChangeShapeType="1"/>
              </p:cNvSpPr>
              <p:nvPr/>
            </p:nvSpPr>
            <p:spPr bwMode="auto">
              <a:xfrm>
                <a:off x="319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3" name="Line 738"/>
              <p:cNvSpPr>
                <a:spLocks noChangeShapeType="1"/>
              </p:cNvSpPr>
              <p:nvPr/>
            </p:nvSpPr>
            <p:spPr bwMode="auto">
              <a:xfrm>
                <a:off x="321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4" name="Line 739"/>
              <p:cNvSpPr>
                <a:spLocks noChangeShapeType="1"/>
              </p:cNvSpPr>
              <p:nvPr/>
            </p:nvSpPr>
            <p:spPr bwMode="auto">
              <a:xfrm>
                <a:off x="322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5" name="Line 740"/>
              <p:cNvSpPr>
                <a:spLocks noChangeShapeType="1"/>
              </p:cNvSpPr>
              <p:nvPr/>
            </p:nvSpPr>
            <p:spPr bwMode="auto">
              <a:xfrm>
                <a:off x="3240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6" name="Line 741"/>
              <p:cNvSpPr>
                <a:spLocks noChangeShapeType="1"/>
              </p:cNvSpPr>
              <p:nvPr/>
            </p:nvSpPr>
            <p:spPr bwMode="auto">
              <a:xfrm>
                <a:off x="325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7" name="Line 742"/>
              <p:cNvSpPr>
                <a:spLocks noChangeShapeType="1"/>
              </p:cNvSpPr>
              <p:nvPr/>
            </p:nvSpPr>
            <p:spPr bwMode="auto">
              <a:xfrm>
                <a:off x="326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8" name="Line 743"/>
              <p:cNvSpPr>
                <a:spLocks noChangeShapeType="1"/>
              </p:cNvSpPr>
              <p:nvPr/>
            </p:nvSpPr>
            <p:spPr bwMode="auto">
              <a:xfrm>
                <a:off x="328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9" name="Line 744"/>
              <p:cNvSpPr>
                <a:spLocks noChangeShapeType="1"/>
              </p:cNvSpPr>
              <p:nvPr/>
            </p:nvSpPr>
            <p:spPr bwMode="auto">
              <a:xfrm>
                <a:off x="3297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0" name="Line 745"/>
              <p:cNvSpPr>
                <a:spLocks noChangeShapeType="1"/>
              </p:cNvSpPr>
              <p:nvPr/>
            </p:nvSpPr>
            <p:spPr bwMode="auto">
              <a:xfrm>
                <a:off x="331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1" name="Line 746"/>
              <p:cNvSpPr>
                <a:spLocks noChangeShapeType="1"/>
              </p:cNvSpPr>
              <p:nvPr/>
            </p:nvSpPr>
            <p:spPr bwMode="auto">
              <a:xfrm>
                <a:off x="3325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2" name="Line 747"/>
              <p:cNvSpPr>
                <a:spLocks noChangeShapeType="1"/>
              </p:cNvSpPr>
              <p:nvPr/>
            </p:nvSpPr>
            <p:spPr bwMode="auto">
              <a:xfrm>
                <a:off x="333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3" name="Line 748"/>
              <p:cNvSpPr>
                <a:spLocks noChangeShapeType="1"/>
              </p:cNvSpPr>
              <p:nvPr/>
            </p:nvSpPr>
            <p:spPr bwMode="auto">
              <a:xfrm>
                <a:off x="3354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4" name="Line 749"/>
              <p:cNvSpPr>
                <a:spLocks noChangeShapeType="1"/>
              </p:cNvSpPr>
              <p:nvPr/>
            </p:nvSpPr>
            <p:spPr bwMode="auto">
              <a:xfrm>
                <a:off x="3367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5" name="Line 750"/>
              <p:cNvSpPr>
                <a:spLocks noChangeShapeType="1"/>
              </p:cNvSpPr>
              <p:nvPr/>
            </p:nvSpPr>
            <p:spPr bwMode="auto">
              <a:xfrm>
                <a:off x="3382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6" name="Line 751"/>
              <p:cNvSpPr>
                <a:spLocks noChangeShapeType="1"/>
              </p:cNvSpPr>
              <p:nvPr/>
            </p:nvSpPr>
            <p:spPr bwMode="auto">
              <a:xfrm>
                <a:off x="339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7" name="Line 752"/>
              <p:cNvSpPr>
                <a:spLocks noChangeShapeType="1"/>
              </p:cNvSpPr>
              <p:nvPr/>
            </p:nvSpPr>
            <p:spPr bwMode="auto">
              <a:xfrm>
                <a:off x="3411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8" name="Line 753"/>
              <p:cNvSpPr>
                <a:spLocks noChangeShapeType="1"/>
              </p:cNvSpPr>
              <p:nvPr/>
            </p:nvSpPr>
            <p:spPr bwMode="auto">
              <a:xfrm>
                <a:off x="3424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9" name="Line 754"/>
              <p:cNvSpPr>
                <a:spLocks noChangeShapeType="1"/>
              </p:cNvSpPr>
              <p:nvPr/>
            </p:nvSpPr>
            <p:spPr bwMode="auto">
              <a:xfrm>
                <a:off x="3439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0" name="Line 755"/>
              <p:cNvSpPr>
                <a:spLocks noChangeShapeType="1"/>
              </p:cNvSpPr>
              <p:nvPr/>
            </p:nvSpPr>
            <p:spPr bwMode="auto">
              <a:xfrm>
                <a:off x="345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1" name="Line 756"/>
              <p:cNvSpPr>
                <a:spLocks noChangeShapeType="1"/>
              </p:cNvSpPr>
              <p:nvPr/>
            </p:nvSpPr>
            <p:spPr bwMode="auto">
              <a:xfrm>
                <a:off x="3468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2" name="Line 757"/>
              <p:cNvSpPr>
                <a:spLocks noChangeShapeType="1"/>
              </p:cNvSpPr>
              <p:nvPr/>
            </p:nvSpPr>
            <p:spPr bwMode="auto">
              <a:xfrm>
                <a:off x="3481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3" name="Line 758"/>
              <p:cNvSpPr>
                <a:spLocks noChangeShapeType="1"/>
              </p:cNvSpPr>
              <p:nvPr/>
            </p:nvSpPr>
            <p:spPr bwMode="auto">
              <a:xfrm>
                <a:off x="3496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4" name="Line 759"/>
              <p:cNvSpPr>
                <a:spLocks noChangeShapeType="1"/>
              </p:cNvSpPr>
              <p:nvPr/>
            </p:nvSpPr>
            <p:spPr bwMode="auto">
              <a:xfrm>
                <a:off x="351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5" name="Line 760"/>
              <p:cNvSpPr>
                <a:spLocks noChangeShapeType="1"/>
              </p:cNvSpPr>
              <p:nvPr/>
            </p:nvSpPr>
            <p:spPr bwMode="auto">
              <a:xfrm>
                <a:off x="3525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6" name="Line 761"/>
              <p:cNvSpPr>
                <a:spLocks noChangeShapeType="1"/>
              </p:cNvSpPr>
              <p:nvPr/>
            </p:nvSpPr>
            <p:spPr bwMode="auto">
              <a:xfrm>
                <a:off x="3538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7" name="Line 762"/>
              <p:cNvSpPr>
                <a:spLocks noChangeShapeType="1"/>
              </p:cNvSpPr>
              <p:nvPr/>
            </p:nvSpPr>
            <p:spPr bwMode="auto">
              <a:xfrm>
                <a:off x="3553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8" name="Line 763"/>
              <p:cNvSpPr>
                <a:spLocks noChangeShapeType="1"/>
              </p:cNvSpPr>
              <p:nvPr/>
            </p:nvSpPr>
            <p:spPr bwMode="auto">
              <a:xfrm>
                <a:off x="3567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9" name="Line 764"/>
              <p:cNvSpPr>
                <a:spLocks noChangeShapeType="1"/>
              </p:cNvSpPr>
              <p:nvPr/>
            </p:nvSpPr>
            <p:spPr bwMode="auto">
              <a:xfrm>
                <a:off x="3582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0" name="Line 765"/>
              <p:cNvSpPr>
                <a:spLocks noChangeShapeType="1"/>
              </p:cNvSpPr>
              <p:nvPr/>
            </p:nvSpPr>
            <p:spPr bwMode="auto">
              <a:xfrm>
                <a:off x="3595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1" name="Line 766"/>
              <p:cNvSpPr>
                <a:spLocks noChangeShapeType="1"/>
              </p:cNvSpPr>
              <p:nvPr/>
            </p:nvSpPr>
            <p:spPr bwMode="auto">
              <a:xfrm>
                <a:off x="3610" y="199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2" name="Line 767"/>
              <p:cNvSpPr>
                <a:spLocks noChangeShapeType="1"/>
              </p:cNvSpPr>
              <p:nvPr/>
            </p:nvSpPr>
            <p:spPr bwMode="auto">
              <a:xfrm>
                <a:off x="3624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3" name="Line 768"/>
              <p:cNvSpPr>
                <a:spLocks noChangeShapeType="1"/>
              </p:cNvSpPr>
              <p:nvPr/>
            </p:nvSpPr>
            <p:spPr bwMode="auto">
              <a:xfrm>
                <a:off x="3639" y="199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4" name="Line 769"/>
              <p:cNvSpPr>
                <a:spLocks noChangeShapeType="1"/>
              </p:cNvSpPr>
              <p:nvPr/>
            </p:nvSpPr>
            <p:spPr bwMode="auto">
              <a:xfrm>
                <a:off x="3652" y="199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5" name="Line 770"/>
              <p:cNvSpPr>
                <a:spLocks noChangeShapeType="1"/>
              </p:cNvSpPr>
              <p:nvPr/>
            </p:nvSpPr>
            <p:spPr bwMode="auto">
              <a:xfrm>
                <a:off x="1000" y="199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6" name="Line 771"/>
              <p:cNvSpPr>
                <a:spLocks noChangeShapeType="1"/>
              </p:cNvSpPr>
              <p:nvPr/>
            </p:nvSpPr>
            <p:spPr bwMode="auto">
              <a:xfrm flipH="1">
                <a:off x="3629" y="199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7" name="Freeform 772"/>
              <p:cNvSpPr>
                <a:spLocks noEditPoints="1"/>
              </p:cNvSpPr>
              <p:nvPr/>
            </p:nvSpPr>
            <p:spPr bwMode="auto">
              <a:xfrm>
                <a:off x="778" y="1953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9 h 83"/>
                  <a:gd name="T4" fmla="*/ 3 w 54"/>
                  <a:gd name="T5" fmla="*/ 18 h 83"/>
                  <a:gd name="T6" fmla="*/ 5 w 54"/>
                  <a:gd name="T7" fmla="*/ 13 h 83"/>
                  <a:gd name="T8" fmla="*/ 8 w 54"/>
                  <a:gd name="T9" fmla="*/ 9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1 h 83"/>
                  <a:gd name="T16" fmla="*/ 27 w 54"/>
                  <a:gd name="T17" fmla="*/ 0 h 83"/>
                  <a:gd name="T18" fmla="*/ 33 w 54"/>
                  <a:gd name="T19" fmla="*/ 1 h 83"/>
                  <a:gd name="T20" fmla="*/ 38 w 54"/>
                  <a:gd name="T21" fmla="*/ 3 h 83"/>
                  <a:gd name="T22" fmla="*/ 43 w 54"/>
                  <a:gd name="T23" fmla="*/ 5 h 83"/>
                  <a:gd name="T24" fmla="*/ 45 w 54"/>
                  <a:gd name="T25" fmla="*/ 8 h 83"/>
                  <a:gd name="T26" fmla="*/ 47 w 54"/>
                  <a:gd name="T27" fmla="*/ 11 h 83"/>
                  <a:gd name="T28" fmla="*/ 50 w 54"/>
                  <a:gd name="T29" fmla="*/ 16 h 83"/>
                  <a:gd name="T30" fmla="*/ 52 w 54"/>
                  <a:gd name="T31" fmla="*/ 23 h 83"/>
                  <a:gd name="T32" fmla="*/ 53 w 54"/>
                  <a:gd name="T33" fmla="*/ 31 h 83"/>
                  <a:gd name="T34" fmla="*/ 54 w 54"/>
                  <a:gd name="T35" fmla="*/ 42 h 83"/>
                  <a:gd name="T36" fmla="*/ 53 w 54"/>
                  <a:gd name="T37" fmla="*/ 55 h 83"/>
                  <a:gd name="T38" fmla="*/ 51 w 54"/>
                  <a:gd name="T39" fmla="*/ 66 h 83"/>
                  <a:gd name="T40" fmla="*/ 49 w 54"/>
                  <a:gd name="T41" fmla="*/ 71 h 83"/>
                  <a:gd name="T42" fmla="*/ 46 w 54"/>
                  <a:gd name="T43" fmla="*/ 76 h 83"/>
                  <a:gd name="T44" fmla="*/ 42 w 54"/>
                  <a:gd name="T45" fmla="*/ 79 h 83"/>
                  <a:gd name="T46" fmla="*/ 37 w 54"/>
                  <a:gd name="T47" fmla="*/ 81 h 83"/>
                  <a:gd name="T48" fmla="*/ 32 w 54"/>
                  <a:gd name="T49" fmla="*/ 83 h 83"/>
                  <a:gd name="T50" fmla="*/ 27 w 54"/>
                  <a:gd name="T51" fmla="*/ 83 h 83"/>
                  <a:gd name="T52" fmla="*/ 17 w 54"/>
                  <a:gd name="T53" fmla="*/ 81 h 83"/>
                  <a:gd name="T54" fmla="*/ 8 w 54"/>
                  <a:gd name="T55" fmla="*/ 76 h 83"/>
                  <a:gd name="T56" fmla="*/ 4 w 54"/>
                  <a:gd name="T57" fmla="*/ 67 h 83"/>
                  <a:gd name="T58" fmla="*/ 1 w 54"/>
                  <a:gd name="T59" fmla="*/ 56 h 83"/>
                  <a:gd name="T60" fmla="*/ 0 w 54"/>
                  <a:gd name="T61" fmla="*/ 42 h 83"/>
                  <a:gd name="T62" fmla="*/ 10 w 54"/>
                  <a:gd name="T63" fmla="*/ 42 h 83"/>
                  <a:gd name="T64" fmla="*/ 12 w 54"/>
                  <a:gd name="T65" fmla="*/ 53 h 83"/>
                  <a:gd name="T66" fmla="*/ 13 w 54"/>
                  <a:gd name="T67" fmla="*/ 63 h 83"/>
                  <a:gd name="T68" fmla="*/ 16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8 w 54"/>
                  <a:gd name="T81" fmla="*/ 68 h 83"/>
                  <a:gd name="T82" fmla="*/ 41 w 54"/>
                  <a:gd name="T83" fmla="*/ 63 h 83"/>
                  <a:gd name="T84" fmla="*/ 43 w 54"/>
                  <a:gd name="T85" fmla="*/ 53 h 83"/>
                  <a:gd name="T86" fmla="*/ 43 w 54"/>
                  <a:gd name="T87" fmla="*/ 42 h 83"/>
                  <a:gd name="T88" fmla="*/ 43 w 54"/>
                  <a:gd name="T89" fmla="*/ 30 h 83"/>
                  <a:gd name="T90" fmla="*/ 42 w 54"/>
                  <a:gd name="T91" fmla="*/ 22 h 83"/>
                  <a:gd name="T92" fmla="*/ 38 w 54"/>
                  <a:gd name="T93" fmla="*/ 16 h 83"/>
                  <a:gd name="T94" fmla="*/ 35 w 54"/>
                  <a:gd name="T95" fmla="*/ 13 h 83"/>
                  <a:gd name="T96" fmla="*/ 31 w 54"/>
                  <a:gd name="T97" fmla="*/ 11 h 83"/>
                  <a:gd name="T98" fmla="*/ 27 w 54"/>
                  <a:gd name="T99" fmla="*/ 10 h 83"/>
                  <a:gd name="T100" fmla="*/ 23 w 54"/>
                  <a:gd name="T101" fmla="*/ 11 h 83"/>
                  <a:gd name="T102" fmla="*/ 19 w 54"/>
                  <a:gd name="T103" fmla="*/ 13 h 83"/>
                  <a:gd name="T104" fmla="*/ 16 w 54"/>
                  <a:gd name="T105" fmla="*/ 16 h 83"/>
                  <a:gd name="T106" fmla="*/ 14 w 54"/>
                  <a:gd name="T107" fmla="*/ 22 h 83"/>
                  <a:gd name="T108" fmla="*/ 12 w 54"/>
                  <a:gd name="T109" fmla="*/ 30 h 83"/>
                  <a:gd name="T110" fmla="*/ 10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9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2" y="23"/>
                    </a:lnTo>
                    <a:lnTo>
                      <a:pt x="53" y="31"/>
                    </a:lnTo>
                    <a:lnTo>
                      <a:pt x="54" y="42"/>
                    </a:lnTo>
                    <a:lnTo>
                      <a:pt x="53" y="55"/>
                    </a:lnTo>
                    <a:lnTo>
                      <a:pt x="51" y="66"/>
                    </a:lnTo>
                    <a:lnTo>
                      <a:pt x="49" y="71"/>
                    </a:lnTo>
                    <a:lnTo>
                      <a:pt x="46" y="76"/>
                    </a:lnTo>
                    <a:lnTo>
                      <a:pt x="42" y="79"/>
                    </a:lnTo>
                    <a:lnTo>
                      <a:pt x="37" y="81"/>
                    </a:lnTo>
                    <a:lnTo>
                      <a:pt x="32" y="83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8" y="76"/>
                    </a:lnTo>
                    <a:lnTo>
                      <a:pt x="4" y="67"/>
                    </a:lnTo>
                    <a:lnTo>
                      <a:pt x="1" y="56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2" y="53"/>
                    </a:lnTo>
                    <a:lnTo>
                      <a:pt x="13" y="63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3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2" y="22"/>
                    </a:lnTo>
                    <a:lnTo>
                      <a:pt x="38" y="16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2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8" name="Rectangle 773"/>
              <p:cNvSpPr>
                <a:spLocks noChangeArrowheads="1"/>
              </p:cNvSpPr>
              <p:nvPr/>
            </p:nvSpPr>
            <p:spPr bwMode="auto">
              <a:xfrm>
                <a:off x="848" y="2025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9" name="Freeform 774"/>
              <p:cNvSpPr>
                <a:spLocks noEditPoints="1"/>
              </p:cNvSpPr>
              <p:nvPr/>
            </p:nvSpPr>
            <p:spPr bwMode="auto">
              <a:xfrm>
                <a:off x="873" y="1953"/>
                <a:ext cx="53" cy="83"/>
              </a:xfrm>
              <a:custGeom>
                <a:avLst/>
                <a:gdLst>
                  <a:gd name="T0" fmla="*/ 42 w 53"/>
                  <a:gd name="T1" fmla="*/ 23 h 83"/>
                  <a:gd name="T2" fmla="*/ 40 w 53"/>
                  <a:gd name="T3" fmla="*/ 17 h 83"/>
                  <a:gd name="T4" fmla="*/ 36 w 53"/>
                  <a:gd name="T5" fmla="*/ 12 h 83"/>
                  <a:gd name="T6" fmla="*/ 29 w 53"/>
                  <a:gd name="T7" fmla="*/ 10 h 83"/>
                  <a:gd name="T8" fmla="*/ 19 w 53"/>
                  <a:gd name="T9" fmla="*/ 13 h 83"/>
                  <a:gd name="T10" fmla="*/ 15 w 53"/>
                  <a:gd name="T11" fmla="*/ 18 h 83"/>
                  <a:gd name="T12" fmla="*/ 11 w 53"/>
                  <a:gd name="T13" fmla="*/ 29 h 83"/>
                  <a:gd name="T14" fmla="*/ 13 w 53"/>
                  <a:gd name="T15" fmla="*/ 37 h 83"/>
                  <a:gd name="T16" fmla="*/ 19 w 53"/>
                  <a:gd name="T17" fmla="*/ 31 h 83"/>
                  <a:gd name="T18" fmla="*/ 30 w 53"/>
                  <a:gd name="T19" fmla="*/ 29 h 83"/>
                  <a:gd name="T20" fmla="*/ 47 w 53"/>
                  <a:gd name="T21" fmla="*/ 37 h 83"/>
                  <a:gd name="T22" fmla="*/ 53 w 53"/>
                  <a:gd name="T23" fmla="*/ 55 h 83"/>
                  <a:gd name="T24" fmla="*/ 52 w 53"/>
                  <a:gd name="T25" fmla="*/ 66 h 83"/>
                  <a:gd name="T26" fmla="*/ 48 w 53"/>
                  <a:gd name="T27" fmla="*/ 74 h 83"/>
                  <a:gd name="T28" fmla="*/ 41 w 53"/>
                  <a:gd name="T29" fmla="*/ 80 h 83"/>
                  <a:gd name="T30" fmla="*/ 33 w 53"/>
                  <a:gd name="T31" fmla="*/ 83 h 83"/>
                  <a:gd name="T32" fmla="*/ 16 w 53"/>
                  <a:gd name="T33" fmla="*/ 81 h 83"/>
                  <a:gd name="T34" fmla="*/ 3 w 53"/>
                  <a:gd name="T35" fmla="*/ 67 h 83"/>
                  <a:gd name="T36" fmla="*/ 0 w 53"/>
                  <a:gd name="T37" fmla="*/ 44 h 83"/>
                  <a:gd name="T38" fmla="*/ 4 w 53"/>
                  <a:gd name="T39" fmla="*/ 18 h 83"/>
                  <a:gd name="T40" fmla="*/ 17 w 53"/>
                  <a:gd name="T41" fmla="*/ 2 h 83"/>
                  <a:gd name="T42" fmla="*/ 35 w 53"/>
                  <a:gd name="T43" fmla="*/ 1 h 83"/>
                  <a:gd name="T44" fmla="*/ 45 w 53"/>
                  <a:gd name="T45" fmla="*/ 7 h 83"/>
                  <a:gd name="T46" fmla="*/ 50 w 53"/>
                  <a:gd name="T47" fmla="*/ 13 h 83"/>
                  <a:gd name="T48" fmla="*/ 52 w 53"/>
                  <a:gd name="T49" fmla="*/ 22 h 83"/>
                  <a:gd name="T50" fmla="*/ 11 w 53"/>
                  <a:gd name="T51" fmla="*/ 60 h 83"/>
                  <a:gd name="T52" fmla="*/ 15 w 53"/>
                  <a:gd name="T53" fmla="*/ 69 h 83"/>
                  <a:gd name="T54" fmla="*/ 22 w 53"/>
                  <a:gd name="T55" fmla="*/ 74 h 83"/>
                  <a:gd name="T56" fmla="*/ 32 w 53"/>
                  <a:gd name="T57" fmla="*/ 74 h 83"/>
                  <a:gd name="T58" fmla="*/ 39 w 53"/>
                  <a:gd name="T59" fmla="*/ 69 h 83"/>
                  <a:gd name="T60" fmla="*/ 43 w 53"/>
                  <a:gd name="T61" fmla="*/ 61 h 83"/>
                  <a:gd name="T62" fmla="*/ 43 w 53"/>
                  <a:gd name="T63" fmla="*/ 51 h 83"/>
                  <a:gd name="T64" fmla="*/ 39 w 53"/>
                  <a:gd name="T65" fmla="*/ 43 h 83"/>
                  <a:gd name="T66" fmla="*/ 32 w 53"/>
                  <a:gd name="T67" fmla="*/ 39 h 83"/>
                  <a:gd name="T68" fmla="*/ 22 w 53"/>
                  <a:gd name="T69" fmla="*/ 39 h 83"/>
                  <a:gd name="T70" fmla="*/ 15 w 53"/>
                  <a:gd name="T71" fmla="*/ 43 h 83"/>
                  <a:gd name="T72" fmla="*/ 11 w 53"/>
                  <a:gd name="T7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83">
                    <a:moveTo>
                      <a:pt x="52" y="22"/>
                    </a:moveTo>
                    <a:lnTo>
                      <a:pt x="42" y="23"/>
                    </a:lnTo>
                    <a:lnTo>
                      <a:pt x="41" y="19"/>
                    </a:lnTo>
                    <a:lnTo>
                      <a:pt x="40" y="17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2" y="11"/>
                    </a:lnTo>
                    <a:lnTo>
                      <a:pt x="29" y="10"/>
                    </a:lnTo>
                    <a:lnTo>
                      <a:pt x="23" y="11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5" y="18"/>
                    </a:lnTo>
                    <a:lnTo>
                      <a:pt x="13" y="21"/>
                    </a:lnTo>
                    <a:lnTo>
                      <a:pt x="11" y="29"/>
                    </a:lnTo>
                    <a:lnTo>
                      <a:pt x="10" y="40"/>
                    </a:lnTo>
                    <a:lnTo>
                      <a:pt x="13" y="37"/>
                    </a:lnTo>
                    <a:lnTo>
                      <a:pt x="15" y="33"/>
                    </a:lnTo>
                    <a:lnTo>
                      <a:pt x="19" y="31"/>
                    </a:lnTo>
                    <a:lnTo>
                      <a:pt x="24" y="29"/>
                    </a:lnTo>
                    <a:lnTo>
                      <a:pt x="30" y="29"/>
                    </a:lnTo>
                    <a:lnTo>
                      <a:pt x="39" y="30"/>
                    </a:lnTo>
                    <a:lnTo>
                      <a:pt x="47" y="37"/>
                    </a:lnTo>
                    <a:lnTo>
                      <a:pt x="52" y="45"/>
                    </a:lnTo>
                    <a:lnTo>
                      <a:pt x="53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0" y="70"/>
                    </a:lnTo>
                    <a:lnTo>
                      <a:pt x="48" y="74"/>
                    </a:lnTo>
                    <a:lnTo>
                      <a:pt x="45" y="77"/>
                    </a:lnTo>
                    <a:lnTo>
                      <a:pt x="41" y="80"/>
                    </a:lnTo>
                    <a:lnTo>
                      <a:pt x="37" y="82"/>
                    </a:lnTo>
                    <a:lnTo>
                      <a:pt x="33" y="83"/>
                    </a:lnTo>
                    <a:lnTo>
                      <a:pt x="28" y="83"/>
                    </a:lnTo>
                    <a:lnTo>
                      <a:pt x="16" y="81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56"/>
                    </a:lnTo>
                    <a:lnTo>
                      <a:pt x="0" y="44"/>
                    </a:lnTo>
                    <a:lnTo>
                      <a:pt x="1" y="29"/>
                    </a:lnTo>
                    <a:lnTo>
                      <a:pt x="4" y="18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1" y="2"/>
                    </a:lnTo>
                    <a:lnTo>
                      <a:pt x="45" y="7"/>
                    </a:lnTo>
                    <a:lnTo>
                      <a:pt x="48" y="10"/>
                    </a:lnTo>
                    <a:lnTo>
                      <a:pt x="50" y="13"/>
                    </a:lnTo>
                    <a:lnTo>
                      <a:pt x="51" y="17"/>
                    </a:lnTo>
                    <a:lnTo>
                      <a:pt x="52" y="22"/>
                    </a:lnTo>
                    <a:close/>
                    <a:moveTo>
                      <a:pt x="10" y="55"/>
                    </a:move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8" y="74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39" y="69"/>
                    </a:lnTo>
                    <a:lnTo>
                      <a:pt x="41" y="66"/>
                    </a:lnTo>
                    <a:lnTo>
                      <a:pt x="43" y="61"/>
                    </a:lnTo>
                    <a:lnTo>
                      <a:pt x="43" y="56"/>
                    </a:lnTo>
                    <a:lnTo>
                      <a:pt x="43" y="51"/>
                    </a:lnTo>
                    <a:lnTo>
                      <a:pt x="41" y="47"/>
                    </a:lnTo>
                    <a:lnTo>
                      <a:pt x="39" y="43"/>
                    </a:lnTo>
                    <a:lnTo>
                      <a:pt x="36" y="41"/>
                    </a:lnTo>
                    <a:lnTo>
                      <a:pt x="32" y="39"/>
                    </a:lnTo>
                    <a:lnTo>
                      <a:pt x="26" y="39"/>
                    </a:lnTo>
                    <a:lnTo>
                      <a:pt x="22" y="39"/>
                    </a:lnTo>
                    <a:lnTo>
                      <a:pt x="18" y="41"/>
                    </a:lnTo>
                    <a:lnTo>
                      <a:pt x="15" y="43"/>
                    </a:lnTo>
                    <a:lnTo>
                      <a:pt x="12" y="47"/>
                    </a:lnTo>
                    <a:lnTo>
                      <a:pt x="11" y="50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0" name="Line 775"/>
              <p:cNvSpPr>
                <a:spLocks noChangeShapeType="1"/>
              </p:cNvSpPr>
              <p:nvPr/>
            </p:nvSpPr>
            <p:spPr bwMode="auto">
              <a:xfrm>
                <a:off x="100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1" name="Line 776"/>
              <p:cNvSpPr>
                <a:spLocks noChangeShapeType="1"/>
              </p:cNvSpPr>
              <p:nvPr/>
            </p:nvSpPr>
            <p:spPr bwMode="auto">
              <a:xfrm>
                <a:off x="1015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2" name="Line 777"/>
              <p:cNvSpPr>
                <a:spLocks noChangeShapeType="1"/>
              </p:cNvSpPr>
              <p:nvPr/>
            </p:nvSpPr>
            <p:spPr bwMode="auto">
              <a:xfrm>
                <a:off x="102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3" name="Line 778"/>
              <p:cNvSpPr>
                <a:spLocks noChangeShapeType="1"/>
              </p:cNvSpPr>
              <p:nvPr/>
            </p:nvSpPr>
            <p:spPr bwMode="auto">
              <a:xfrm>
                <a:off x="104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4" name="Line 779"/>
              <p:cNvSpPr>
                <a:spLocks noChangeShapeType="1"/>
              </p:cNvSpPr>
              <p:nvPr/>
            </p:nvSpPr>
            <p:spPr bwMode="auto">
              <a:xfrm>
                <a:off x="105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5" name="Line 780"/>
              <p:cNvSpPr>
                <a:spLocks noChangeShapeType="1"/>
              </p:cNvSpPr>
              <p:nvPr/>
            </p:nvSpPr>
            <p:spPr bwMode="auto">
              <a:xfrm>
                <a:off x="1072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6" name="Line 781"/>
              <p:cNvSpPr>
                <a:spLocks noChangeShapeType="1"/>
              </p:cNvSpPr>
              <p:nvPr/>
            </p:nvSpPr>
            <p:spPr bwMode="auto">
              <a:xfrm>
                <a:off x="108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7" name="Line 782"/>
              <p:cNvSpPr>
                <a:spLocks noChangeShapeType="1"/>
              </p:cNvSpPr>
              <p:nvPr/>
            </p:nvSpPr>
            <p:spPr bwMode="auto">
              <a:xfrm>
                <a:off x="110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8" name="Line 783"/>
              <p:cNvSpPr>
                <a:spLocks noChangeShapeType="1"/>
              </p:cNvSpPr>
              <p:nvPr/>
            </p:nvSpPr>
            <p:spPr bwMode="auto">
              <a:xfrm>
                <a:off x="111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9" name="Line 784"/>
              <p:cNvSpPr>
                <a:spLocks noChangeShapeType="1"/>
              </p:cNvSpPr>
              <p:nvPr/>
            </p:nvSpPr>
            <p:spPr bwMode="auto">
              <a:xfrm>
                <a:off x="1129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0" name="Line 785"/>
              <p:cNvSpPr>
                <a:spLocks noChangeShapeType="1"/>
              </p:cNvSpPr>
              <p:nvPr/>
            </p:nvSpPr>
            <p:spPr bwMode="auto">
              <a:xfrm>
                <a:off x="114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1" name="Line 786"/>
              <p:cNvSpPr>
                <a:spLocks noChangeShapeType="1"/>
              </p:cNvSpPr>
              <p:nvPr/>
            </p:nvSpPr>
            <p:spPr bwMode="auto">
              <a:xfrm>
                <a:off x="115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2" name="Line 787"/>
              <p:cNvSpPr>
                <a:spLocks noChangeShapeType="1"/>
              </p:cNvSpPr>
              <p:nvPr/>
            </p:nvSpPr>
            <p:spPr bwMode="auto">
              <a:xfrm>
                <a:off x="117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3" name="Line 788"/>
              <p:cNvSpPr>
                <a:spLocks noChangeShapeType="1"/>
              </p:cNvSpPr>
              <p:nvPr/>
            </p:nvSpPr>
            <p:spPr bwMode="auto">
              <a:xfrm>
                <a:off x="1186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4" name="Line 789"/>
              <p:cNvSpPr>
                <a:spLocks noChangeShapeType="1"/>
              </p:cNvSpPr>
              <p:nvPr/>
            </p:nvSpPr>
            <p:spPr bwMode="auto">
              <a:xfrm>
                <a:off x="119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5" name="Line 790"/>
              <p:cNvSpPr>
                <a:spLocks noChangeShapeType="1"/>
              </p:cNvSpPr>
              <p:nvPr/>
            </p:nvSpPr>
            <p:spPr bwMode="auto">
              <a:xfrm>
                <a:off x="121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6" name="Line 791"/>
              <p:cNvSpPr>
                <a:spLocks noChangeShapeType="1"/>
              </p:cNvSpPr>
              <p:nvPr/>
            </p:nvSpPr>
            <p:spPr bwMode="auto">
              <a:xfrm>
                <a:off x="122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7" name="Line 792"/>
              <p:cNvSpPr>
                <a:spLocks noChangeShapeType="1"/>
              </p:cNvSpPr>
              <p:nvPr/>
            </p:nvSpPr>
            <p:spPr bwMode="auto">
              <a:xfrm>
                <a:off x="1243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8" name="Line 793"/>
              <p:cNvSpPr>
                <a:spLocks noChangeShapeType="1"/>
              </p:cNvSpPr>
              <p:nvPr/>
            </p:nvSpPr>
            <p:spPr bwMode="auto">
              <a:xfrm>
                <a:off x="125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9" name="Line 794"/>
              <p:cNvSpPr>
                <a:spLocks noChangeShapeType="1"/>
              </p:cNvSpPr>
              <p:nvPr/>
            </p:nvSpPr>
            <p:spPr bwMode="auto">
              <a:xfrm>
                <a:off x="127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0" name="Line 795"/>
              <p:cNvSpPr>
                <a:spLocks noChangeShapeType="1"/>
              </p:cNvSpPr>
              <p:nvPr/>
            </p:nvSpPr>
            <p:spPr bwMode="auto">
              <a:xfrm>
                <a:off x="1285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1" name="Line 796"/>
              <p:cNvSpPr>
                <a:spLocks noChangeShapeType="1"/>
              </p:cNvSpPr>
              <p:nvPr/>
            </p:nvSpPr>
            <p:spPr bwMode="auto">
              <a:xfrm>
                <a:off x="1300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2" name="Line 797"/>
              <p:cNvSpPr>
                <a:spLocks noChangeShapeType="1"/>
              </p:cNvSpPr>
              <p:nvPr/>
            </p:nvSpPr>
            <p:spPr bwMode="auto">
              <a:xfrm>
                <a:off x="1313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3" name="Line 798"/>
              <p:cNvSpPr>
                <a:spLocks noChangeShapeType="1"/>
              </p:cNvSpPr>
              <p:nvPr/>
            </p:nvSpPr>
            <p:spPr bwMode="auto">
              <a:xfrm>
                <a:off x="132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4" name="Line 799"/>
              <p:cNvSpPr>
                <a:spLocks noChangeShapeType="1"/>
              </p:cNvSpPr>
              <p:nvPr/>
            </p:nvSpPr>
            <p:spPr bwMode="auto">
              <a:xfrm>
                <a:off x="1342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5" name="Line 800"/>
              <p:cNvSpPr>
                <a:spLocks noChangeShapeType="1"/>
              </p:cNvSpPr>
              <p:nvPr/>
            </p:nvSpPr>
            <p:spPr bwMode="auto">
              <a:xfrm>
                <a:off x="1357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6" name="Line 801"/>
              <p:cNvSpPr>
                <a:spLocks noChangeShapeType="1"/>
              </p:cNvSpPr>
              <p:nvPr/>
            </p:nvSpPr>
            <p:spPr bwMode="auto">
              <a:xfrm>
                <a:off x="1370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7" name="Line 802"/>
              <p:cNvSpPr>
                <a:spLocks noChangeShapeType="1"/>
              </p:cNvSpPr>
              <p:nvPr/>
            </p:nvSpPr>
            <p:spPr bwMode="auto">
              <a:xfrm>
                <a:off x="138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8" name="Line 803"/>
              <p:cNvSpPr>
                <a:spLocks noChangeShapeType="1"/>
              </p:cNvSpPr>
              <p:nvPr/>
            </p:nvSpPr>
            <p:spPr bwMode="auto">
              <a:xfrm>
                <a:off x="1399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9" name="Line 804"/>
              <p:cNvSpPr>
                <a:spLocks noChangeShapeType="1"/>
              </p:cNvSpPr>
              <p:nvPr/>
            </p:nvSpPr>
            <p:spPr bwMode="auto">
              <a:xfrm>
                <a:off x="1414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0" name="Line 805"/>
              <p:cNvSpPr>
                <a:spLocks noChangeShapeType="1"/>
              </p:cNvSpPr>
              <p:nvPr/>
            </p:nvSpPr>
            <p:spPr bwMode="auto">
              <a:xfrm>
                <a:off x="1427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1" name="Line 806"/>
              <p:cNvSpPr>
                <a:spLocks noChangeShapeType="1"/>
              </p:cNvSpPr>
              <p:nvPr/>
            </p:nvSpPr>
            <p:spPr bwMode="auto">
              <a:xfrm>
                <a:off x="144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2" name="Line 807"/>
              <p:cNvSpPr>
                <a:spLocks noChangeShapeType="1"/>
              </p:cNvSpPr>
              <p:nvPr/>
            </p:nvSpPr>
            <p:spPr bwMode="auto">
              <a:xfrm>
                <a:off x="1456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778" y="1404"/>
              <a:ext cx="2881" cy="336"/>
              <a:chOff x="778" y="1404"/>
              <a:chExt cx="2881" cy="336"/>
            </a:xfrm>
          </p:grpSpPr>
          <p:sp>
            <p:nvSpPr>
              <p:cNvPr id="2253" name="Line 809"/>
              <p:cNvSpPr>
                <a:spLocks noChangeShapeType="1"/>
              </p:cNvSpPr>
              <p:nvPr/>
            </p:nvSpPr>
            <p:spPr bwMode="auto">
              <a:xfrm>
                <a:off x="1471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4" name="Line 810"/>
              <p:cNvSpPr>
                <a:spLocks noChangeShapeType="1"/>
              </p:cNvSpPr>
              <p:nvPr/>
            </p:nvSpPr>
            <p:spPr bwMode="auto">
              <a:xfrm>
                <a:off x="1484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5" name="Line 811"/>
              <p:cNvSpPr>
                <a:spLocks noChangeShapeType="1"/>
              </p:cNvSpPr>
              <p:nvPr/>
            </p:nvSpPr>
            <p:spPr bwMode="auto">
              <a:xfrm>
                <a:off x="149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6" name="Line 812"/>
              <p:cNvSpPr>
                <a:spLocks noChangeShapeType="1"/>
              </p:cNvSpPr>
              <p:nvPr/>
            </p:nvSpPr>
            <p:spPr bwMode="auto">
              <a:xfrm>
                <a:off x="151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7" name="Line 813"/>
              <p:cNvSpPr>
                <a:spLocks noChangeShapeType="1"/>
              </p:cNvSpPr>
              <p:nvPr/>
            </p:nvSpPr>
            <p:spPr bwMode="auto">
              <a:xfrm>
                <a:off x="1528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8" name="Line 814"/>
              <p:cNvSpPr>
                <a:spLocks noChangeShapeType="1"/>
              </p:cNvSpPr>
              <p:nvPr/>
            </p:nvSpPr>
            <p:spPr bwMode="auto">
              <a:xfrm>
                <a:off x="154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9" name="Line 815"/>
              <p:cNvSpPr>
                <a:spLocks noChangeShapeType="1"/>
              </p:cNvSpPr>
              <p:nvPr/>
            </p:nvSpPr>
            <p:spPr bwMode="auto">
              <a:xfrm>
                <a:off x="155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0" name="Line 816"/>
              <p:cNvSpPr>
                <a:spLocks noChangeShapeType="1"/>
              </p:cNvSpPr>
              <p:nvPr/>
            </p:nvSpPr>
            <p:spPr bwMode="auto">
              <a:xfrm>
                <a:off x="157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1" name="Line 817"/>
              <p:cNvSpPr>
                <a:spLocks noChangeShapeType="1"/>
              </p:cNvSpPr>
              <p:nvPr/>
            </p:nvSpPr>
            <p:spPr bwMode="auto">
              <a:xfrm>
                <a:off x="1585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2" name="Line 818"/>
              <p:cNvSpPr>
                <a:spLocks noChangeShapeType="1"/>
              </p:cNvSpPr>
              <p:nvPr/>
            </p:nvSpPr>
            <p:spPr bwMode="auto">
              <a:xfrm>
                <a:off x="159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3" name="Line 819"/>
              <p:cNvSpPr>
                <a:spLocks noChangeShapeType="1"/>
              </p:cNvSpPr>
              <p:nvPr/>
            </p:nvSpPr>
            <p:spPr bwMode="auto">
              <a:xfrm>
                <a:off x="161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4" name="Line 820"/>
              <p:cNvSpPr>
                <a:spLocks noChangeShapeType="1"/>
              </p:cNvSpPr>
              <p:nvPr/>
            </p:nvSpPr>
            <p:spPr bwMode="auto">
              <a:xfrm>
                <a:off x="162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5" name="Line 821"/>
              <p:cNvSpPr>
                <a:spLocks noChangeShapeType="1"/>
              </p:cNvSpPr>
              <p:nvPr/>
            </p:nvSpPr>
            <p:spPr bwMode="auto">
              <a:xfrm>
                <a:off x="1642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6" name="Line 822"/>
              <p:cNvSpPr>
                <a:spLocks noChangeShapeType="1"/>
              </p:cNvSpPr>
              <p:nvPr/>
            </p:nvSpPr>
            <p:spPr bwMode="auto">
              <a:xfrm>
                <a:off x="165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7" name="Line 823"/>
              <p:cNvSpPr>
                <a:spLocks noChangeShapeType="1"/>
              </p:cNvSpPr>
              <p:nvPr/>
            </p:nvSpPr>
            <p:spPr bwMode="auto">
              <a:xfrm>
                <a:off x="167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8" name="Line 824"/>
              <p:cNvSpPr>
                <a:spLocks noChangeShapeType="1"/>
              </p:cNvSpPr>
              <p:nvPr/>
            </p:nvSpPr>
            <p:spPr bwMode="auto">
              <a:xfrm>
                <a:off x="168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9" name="Line 825"/>
              <p:cNvSpPr>
                <a:spLocks noChangeShapeType="1"/>
              </p:cNvSpPr>
              <p:nvPr/>
            </p:nvSpPr>
            <p:spPr bwMode="auto">
              <a:xfrm>
                <a:off x="1699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0" name="Line 826"/>
              <p:cNvSpPr>
                <a:spLocks noChangeShapeType="1"/>
              </p:cNvSpPr>
              <p:nvPr/>
            </p:nvSpPr>
            <p:spPr bwMode="auto">
              <a:xfrm>
                <a:off x="171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1" name="Line 827"/>
              <p:cNvSpPr>
                <a:spLocks noChangeShapeType="1"/>
              </p:cNvSpPr>
              <p:nvPr/>
            </p:nvSpPr>
            <p:spPr bwMode="auto">
              <a:xfrm>
                <a:off x="172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2" name="Line 828"/>
              <p:cNvSpPr>
                <a:spLocks noChangeShapeType="1"/>
              </p:cNvSpPr>
              <p:nvPr/>
            </p:nvSpPr>
            <p:spPr bwMode="auto">
              <a:xfrm>
                <a:off x="174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3" name="Line 829"/>
              <p:cNvSpPr>
                <a:spLocks noChangeShapeType="1"/>
              </p:cNvSpPr>
              <p:nvPr/>
            </p:nvSpPr>
            <p:spPr bwMode="auto">
              <a:xfrm>
                <a:off x="1756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" name="Line 830"/>
              <p:cNvSpPr>
                <a:spLocks noChangeShapeType="1"/>
              </p:cNvSpPr>
              <p:nvPr/>
            </p:nvSpPr>
            <p:spPr bwMode="auto">
              <a:xfrm>
                <a:off x="177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5" name="Line 831"/>
              <p:cNvSpPr>
                <a:spLocks noChangeShapeType="1"/>
              </p:cNvSpPr>
              <p:nvPr/>
            </p:nvSpPr>
            <p:spPr bwMode="auto">
              <a:xfrm>
                <a:off x="178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6" name="Line 832"/>
              <p:cNvSpPr>
                <a:spLocks noChangeShapeType="1"/>
              </p:cNvSpPr>
              <p:nvPr/>
            </p:nvSpPr>
            <p:spPr bwMode="auto">
              <a:xfrm>
                <a:off x="179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7" name="Line 833"/>
              <p:cNvSpPr>
                <a:spLocks noChangeShapeType="1"/>
              </p:cNvSpPr>
              <p:nvPr/>
            </p:nvSpPr>
            <p:spPr bwMode="auto">
              <a:xfrm>
                <a:off x="1813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8" name="Line 834"/>
              <p:cNvSpPr>
                <a:spLocks noChangeShapeType="1"/>
              </p:cNvSpPr>
              <p:nvPr/>
            </p:nvSpPr>
            <p:spPr bwMode="auto">
              <a:xfrm>
                <a:off x="182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9" name="Line 835"/>
              <p:cNvSpPr>
                <a:spLocks noChangeShapeType="1"/>
              </p:cNvSpPr>
              <p:nvPr/>
            </p:nvSpPr>
            <p:spPr bwMode="auto">
              <a:xfrm>
                <a:off x="1841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0" name="Line 836"/>
              <p:cNvSpPr>
                <a:spLocks noChangeShapeType="1"/>
              </p:cNvSpPr>
              <p:nvPr/>
            </p:nvSpPr>
            <p:spPr bwMode="auto">
              <a:xfrm>
                <a:off x="185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1" name="Line 837"/>
              <p:cNvSpPr>
                <a:spLocks noChangeShapeType="1"/>
              </p:cNvSpPr>
              <p:nvPr/>
            </p:nvSpPr>
            <p:spPr bwMode="auto">
              <a:xfrm>
                <a:off x="187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2" name="Line 838"/>
              <p:cNvSpPr>
                <a:spLocks noChangeShapeType="1"/>
              </p:cNvSpPr>
              <p:nvPr/>
            </p:nvSpPr>
            <p:spPr bwMode="auto">
              <a:xfrm>
                <a:off x="188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3" name="Line 839"/>
              <p:cNvSpPr>
                <a:spLocks noChangeShapeType="1"/>
              </p:cNvSpPr>
              <p:nvPr/>
            </p:nvSpPr>
            <p:spPr bwMode="auto">
              <a:xfrm>
                <a:off x="1898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4" name="Line 840"/>
              <p:cNvSpPr>
                <a:spLocks noChangeShapeType="1"/>
              </p:cNvSpPr>
              <p:nvPr/>
            </p:nvSpPr>
            <p:spPr bwMode="auto">
              <a:xfrm>
                <a:off x="191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5" name="Line 841"/>
              <p:cNvSpPr>
                <a:spLocks noChangeShapeType="1"/>
              </p:cNvSpPr>
              <p:nvPr/>
            </p:nvSpPr>
            <p:spPr bwMode="auto">
              <a:xfrm>
                <a:off x="192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6" name="Line 842"/>
              <p:cNvSpPr>
                <a:spLocks noChangeShapeType="1"/>
              </p:cNvSpPr>
              <p:nvPr/>
            </p:nvSpPr>
            <p:spPr bwMode="auto">
              <a:xfrm>
                <a:off x="194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7" name="Line 843"/>
              <p:cNvSpPr>
                <a:spLocks noChangeShapeType="1"/>
              </p:cNvSpPr>
              <p:nvPr/>
            </p:nvSpPr>
            <p:spPr bwMode="auto">
              <a:xfrm>
                <a:off x="1955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8" name="Line 844"/>
              <p:cNvSpPr>
                <a:spLocks noChangeShapeType="1"/>
              </p:cNvSpPr>
              <p:nvPr/>
            </p:nvSpPr>
            <p:spPr bwMode="auto">
              <a:xfrm>
                <a:off x="197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9" name="Line 845"/>
              <p:cNvSpPr>
                <a:spLocks noChangeShapeType="1"/>
              </p:cNvSpPr>
              <p:nvPr/>
            </p:nvSpPr>
            <p:spPr bwMode="auto">
              <a:xfrm>
                <a:off x="198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0" name="Line 846"/>
              <p:cNvSpPr>
                <a:spLocks noChangeShapeType="1"/>
              </p:cNvSpPr>
              <p:nvPr/>
            </p:nvSpPr>
            <p:spPr bwMode="auto">
              <a:xfrm>
                <a:off x="199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1" name="Line 847"/>
              <p:cNvSpPr>
                <a:spLocks noChangeShapeType="1"/>
              </p:cNvSpPr>
              <p:nvPr/>
            </p:nvSpPr>
            <p:spPr bwMode="auto">
              <a:xfrm>
                <a:off x="2012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2" name="Line 848"/>
              <p:cNvSpPr>
                <a:spLocks noChangeShapeType="1"/>
              </p:cNvSpPr>
              <p:nvPr/>
            </p:nvSpPr>
            <p:spPr bwMode="auto">
              <a:xfrm>
                <a:off x="202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3" name="Line 849"/>
              <p:cNvSpPr>
                <a:spLocks noChangeShapeType="1"/>
              </p:cNvSpPr>
              <p:nvPr/>
            </p:nvSpPr>
            <p:spPr bwMode="auto">
              <a:xfrm>
                <a:off x="2042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4" name="Line 850"/>
              <p:cNvSpPr>
                <a:spLocks noChangeShapeType="1"/>
              </p:cNvSpPr>
              <p:nvPr/>
            </p:nvSpPr>
            <p:spPr bwMode="auto">
              <a:xfrm>
                <a:off x="205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5" name="Line 851"/>
              <p:cNvSpPr>
                <a:spLocks noChangeShapeType="1"/>
              </p:cNvSpPr>
              <p:nvPr/>
            </p:nvSpPr>
            <p:spPr bwMode="auto">
              <a:xfrm>
                <a:off x="207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6" name="Line 852"/>
              <p:cNvSpPr>
                <a:spLocks noChangeShapeType="1"/>
              </p:cNvSpPr>
              <p:nvPr/>
            </p:nvSpPr>
            <p:spPr bwMode="auto">
              <a:xfrm>
                <a:off x="208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7" name="Line 853"/>
              <p:cNvSpPr>
                <a:spLocks noChangeShapeType="1"/>
              </p:cNvSpPr>
              <p:nvPr/>
            </p:nvSpPr>
            <p:spPr bwMode="auto">
              <a:xfrm>
                <a:off x="2099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8" name="Line 854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9" name="Line 855"/>
              <p:cNvSpPr>
                <a:spLocks noChangeShapeType="1"/>
              </p:cNvSpPr>
              <p:nvPr/>
            </p:nvSpPr>
            <p:spPr bwMode="auto">
              <a:xfrm>
                <a:off x="212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0" name="Line 856"/>
              <p:cNvSpPr>
                <a:spLocks noChangeShapeType="1"/>
              </p:cNvSpPr>
              <p:nvPr/>
            </p:nvSpPr>
            <p:spPr bwMode="auto">
              <a:xfrm>
                <a:off x="214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1" name="Line 857"/>
              <p:cNvSpPr>
                <a:spLocks noChangeShapeType="1"/>
              </p:cNvSpPr>
              <p:nvPr/>
            </p:nvSpPr>
            <p:spPr bwMode="auto">
              <a:xfrm>
                <a:off x="2156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2" name="Line 858"/>
              <p:cNvSpPr>
                <a:spLocks noChangeShapeType="1"/>
              </p:cNvSpPr>
              <p:nvPr/>
            </p:nvSpPr>
            <p:spPr bwMode="auto">
              <a:xfrm>
                <a:off x="216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3" name="Line 859"/>
              <p:cNvSpPr>
                <a:spLocks noChangeShapeType="1"/>
              </p:cNvSpPr>
              <p:nvPr/>
            </p:nvSpPr>
            <p:spPr bwMode="auto">
              <a:xfrm>
                <a:off x="218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4" name="Line 860"/>
              <p:cNvSpPr>
                <a:spLocks noChangeShapeType="1"/>
              </p:cNvSpPr>
              <p:nvPr/>
            </p:nvSpPr>
            <p:spPr bwMode="auto">
              <a:xfrm>
                <a:off x="219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5" name="Line 861"/>
              <p:cNvSpPr>
                <a:spLocks noChangeShapeType="1"/>
              </p:cNvSpPr>
              <p:nvPr/>
            </p:nvSpPr>
            <p:spPr bwMode="auto">
              <a:xfrm>
                <a:off x="2213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6" name="Line 862"/>
              <p:cNvSpPr>
                <a:spLocks noChangeShapeType="1"/>
              </p:cNvSpPr>
              <p:nvPr/>
            </p:nvSpPr>
            <p:spPr bwMode="auto">
              <a:xfrm>
                <a:off x="222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7" name="Line 863"/>
              <p:cNvSpPr>
                <a:spLocks noChangeShapeType="1"/>
              </p:cNvSpPr>
              <p:nvPr/>
            </p:nvSpPr>
            <p:spPr bwMode="auto">
              <a:xfrm>
                <a:off x="224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8" name="Line 864"/>
              <p:cNvSpPr>
                <a:spLocks noChangeShapeType="1"/>
              </p:cNvSpPr>
              <p:nvPr/>
            </p:nvSpPr>
            <p:spPr bwMode="auto">
              <a:xfrm>
                <a:off x="225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9" name="Line 865"/>
              <p:cNvSpPr>
                <a:spLocks noChangeShapeType="1"/>
              </p:cNvSpPr>
              <p:nvPr/>
            </p:nvSpPr>
            <p:spPr bwMode="auto">
              <a:xfrm>
                <a:off x="2270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0" name="Line 866"/>
              <p:cNvSpPr>
                <a:spLocks noChangeShapeType="1"/>
              </p:cNvSpPr>
              <p:nvPr/>
            </p:nvSpPr>
            <p:spPr bwMode="auto">
              <a:xfrm>
                <a:off x="228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1" name="Line 867"/>
              <p:cNvSpPr>
                <a:spLocks noChangeShapeType="1"/>
              </p:cNvSpPr>
              <p:nvPr/>
            </p:nvSpPr>
            <p:spPr bwMode="auto">
              <a:xfrm>
                <a:off x="229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2" name="Line 868"/>
              <p:cNvSpPr>
                <a:spLocks noChangeShapeType="1"/>
              </p:cNvSpPr>
              <p:nvPr/>
            </p:nvSpPr>
            <p:spPr bwMode="auto">
              <a:xfrm>
                <a:off x="231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3" name="Line 869"/>
              <p:cNvSpPr>
                <a:spLocks noChangeShapeType="1"/>
              </p:cNvSpPr>
              <p:nvPr/>
            </p:nvSpPr>
            <p:spPr bwMode="auto">
              <a:xfrm>
                <a:off x="2327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4" name="Line 870"/>
              <p:cNvSpPr>
                <a:spLocks noChangeShapeType="1"/>
              </p:cNvSpPr>
              <p:nvPr/>
            </p:nvSpPr>
            <p:spPr bwMode="auto">
              <a:xfrm>
                <a:off x="234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5" name="Line 871"/>
              <p:cNvSpPr>
                <a:spLocks noChangeShapeType="1"/>
              </p:cNvSpPr>
              <p:nvPr/>
            </p:nvSpPr>
            <p:spPr bwMode="auto">
              <a:xfrm>
                <a:off x="235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6" name="Line 872"/>
              <p:cNvSpPr>
                <a:spLocks noChangeShapeType="1"/>
              </p:cNvSpPr>
              <p:nvPr/>
            </p:nvSpPr>
            <p:spPr bwMode="auto">
              <a:xfrm>
                <a:off x="236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7" name="Line 873"/>
              <p:cNvSpPr>
                <a:spLocks noChangeShapeType="1"/>
              </p:cNvSpPr>
              <p:nvPr/>
            </p:nvSpPr>
            <p:spPr bwMode="auto">
              <a:xfrm>
                <a:off x="2384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8" name="Line 874"/>
              <p:cNvSpPr>
                <a:spLocks noChangeShapeType="1"/>
              </p:cNvSpPr>
              <p:nvPr/>
            </p:nvSpPr>
            <p:spPr bwMode="auto">
              <a:xfrm>
                <a:off x="239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9" name="Line 875"/>
              <p:cNvSpPr>
                <a:spLocks noChangeShapeType="1"/>
              </p:cNvSpPr>
              <p:nvPr/>
            </p:nvSpPr>
            <p:spPr bwMode="auto">
              <a:xfrm>
                <a:off x="241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0" name="Line 876"/>
              <p:cNvSpPr>
                <a:spLocks noChangeShapeType="1"/>
              </p:cNvSpPr>
              <p:nvPr/>
            </p:nvSpPr>
            <p:spPr bwMode="auto">
              <a:xfrm>
                <a:off x="2426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1" name="Line 877"/>
              <p:cNvSpPr>
                <a:spLocks noChangeShapeType="1"/>
              </p:cNvSpPr>
              <p:nvPr/>
            </p:nvSpPr>
            <p:spPr bwMode="auto">
              <a:xfrm>
                <a:off x="2441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2" name="Line 878"/>
              <p:cNvSpPr>
                <a:spLocks noChangeShapeType="1"/>
              </p:cNvSpPr>
              <p:nvPr/>
            </p:nvSpPr>
            <p:spPr bwMode="auto">
              <a:xfrm>
                <a:off x="2454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3" name="Line 879"/>
              <p:cNvSpPr>
                <a:spLocks noChangeShapeType="1"/>
              </p:cNvSpPr>
              <p:nvPr/>
            </p:nvSpPr>
            <p:spPr bwMode="auto">
              <a:xfrm>
                <a:off x="246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4" name="Line 880"/>
              <p:cNvSpPr>
                <a:spLocks noChangeShapeType="1"/>
              </p:cNvSpPr>
              <p:nvPr/>
            </p:nvSpPr>
            <p:spPr bwMode="auto">
              <a:xfrm>
                <a:off x="2483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5" name="Line 881"/>
              <p:cNvSpPr>
                <a:spLocks noChangeShapeType="1"/>
              </p:cNvSpPr>
              <p:nvPr/>
            </p:nvSpPr>
            <p:spPr bwMode="auto">
              <a:xfrm>
                <a:off x="2498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6" name="Line 882"/>
              <p:cNvSpPr>
                <a:spLocks noChangeShapeType="1"/>
              </p:cNvSpPr>
              <p:nvPr/>
            </p:nvSpPr>
            <p:spPr bwMode="auto">
              <a:xfrm>
                <a:off x="2511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7" name="Line 883"/>
              <p:cNvSpPr>
                <a:spLocks noChangeShapeType="1"/>
              </p:cNvSpPr>
              <p:nvPr/>
            </p:nvSpPr>
            <p:spPr bwMode="auto">
              <a:xfrm>
                <a:off x="252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8" name="Line 884"/>
              <p:cNvSpPr>
                <a:spLocks noChangeShapeType="1"/>
              </p:cNvSpPr>
              <p:nvPr/>
            </p:nvSpPr>
            <p:spPr bwMode="auto">
              <a:xfrm>
                <a:off x="2540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9" name="Line 885"/>
              <p:cNvSpPr>
                <a:spLocks noChangeShapeType="1"/>
              </p:cNvSpPr>
              <p:nvPr/>
            </p:nvSpPr>
            <p:spPr bwMode="auto">
              <a:xfrm>
                <a:off x="2555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0" name="Line 886"/>
              <p:cNvSpPr>
                <a:spLocks noChangeShapeType="1"/>
              </p:cNvSpPr>
              <p:nvPr/>
            </p:nvSpPr>
            <p:spPr bwMode="auto">
              <a:xfrm>
                <a:off x="2568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1" name="Line 887"/>
              <p:cNvSpPr>
                <a:spLocks noChangeShapeType="1"/>
              </p:cNvSpPr>
              <p:nvPr/>
            </p:nvSpPr>
            <p:spPr bwMode="auto">
              <a:xfrm>
                <a:off x="258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2" name="Line 888"/>
              <p:cNvSpPr>
                <a:spLocks noChangeShapeType="1"/>
              </p:cNvSpPr>
              <p:nvPr/>
            </p:nvSpPr>
            <p:spPr bwMode="auto">
              <a:xfrm>
                <a:off x="2597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3" name="Line 889"/>
              <p:cNvSpPr>
                <a:spLocks noChangeShapeType="1"/>
              </p:cNvSpPr>
              <p:nvPr/>
            </p:nvSpPr>
            <p:spPr bwMode="auto">
              <a:xfrm>
                <a:off x="2612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4" name="Line 890"/>
              <p:cNvSpPr>
                <a:spLocks noChangeShapeType="1"/>
              </p:cNvSpPr>
              <p:nvPr/>
            </p:nvSpPr>
            <p:spPr bwMode="auto">
              <a:xfrm>
                <a:off x="2625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5" name="Line 891"/>
              <p:cNvSpPr>
                <a:spLocks noChangeShapeType="1"/>
              </p:cNvSpPr>
              <p:nvPr/>
            </p:nvSpPr>
            <p:spPr bwMode="auto">
              <a:xfrm>
                <a:off x="264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6" name="Line 892"/>
              <p:cNvSpPr>
                <a:spLocks noChangeShapeType="1"/>
              </p:cNvSpPr>
              <p:nvPr/>
            </p:nvSpPr>
            <p:spPr bwMode="auto">
              <a:xfrm>
                <a:off x="265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7" name="Line 893"/>
              <p:cNvSpPr>
                <a:spLocks noChangeShapeType="1"/>
              </p:cNvSpPr>
              <p:nvPr/>
            </p:nvSpPr>
            <p:spPr bwMode="auto">
              <a:xfrm>
                <a:off x="2669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8" name="Line 894"/>
              <p:cNvSpPr>
                <a:spLocks noChangeShapeType="1"/>
              </p:cNvSpPr>
              <p:nvPr/>
            </p:nvSpPr>
            <p:spPr bwMode="auto">
              <a:xfrm>
                <a:off x="268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9" name="Line 895"/>
              <p:cNvSpPr>
                <a:spLocks noChangeShapeType="1"/>
              </p:cNvSpPr>
              <p:nvPr/>
            </p:nvSpPr>
            <p:spPr bwMode="auto">
              <a:xfrm>
                <a:off x="269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0" name="Line 896"/>
              <p:cNvSpPr>
                <a:spLocks noChangeShapeType="1"/>
              </p:cNvSpPr>
              <p:nvPr/>
            </p:nvSpPr>
            <p:spPr bwMode="auto">
              <a:xfrm>
                <a:off x="271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1" name="Line 897"/>
              <p:cNvSpPr>
                <a:spLocks noChangeShapeType="1"/>
              </p:cNvSpPr>
              <p:nvPr/>
            </p:nvSpPr>
            <p:spPr bwMode="auto">
              <a:xfrm>
                <a:off x="2726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2" name="Line 898"/>
              <p:cNvSpPr>
                <a:spLocks noChangeShapeType="1"/>
              </p:cNvSpPr>
              <p:nvPr/>
            </p:nvSpPr>
            <p:spPr bwMode="auto">
              <a:xfrm>
                <a:off x="274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3" name="Line 899"/>
              <p:cNvSpPr>
                <a:spLocks noChangeShapeType="1"/>
              </p:cNvSpPr>
              <p:nvPr/>
            </p:nvSpPr>
            <p:spPr bwMode="auto">
              <a:xfrm>
                <a:off x="275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4" name="Line 900"/>
              <p:cNvSpPr>
                <a:spLocks noChangeShapeType="1"/>
              </p:cNvSpPr>
              <p:nvPr/>
            </p:nvSpPr>
            <p:spPr bwMode="auto">
              <a:xfrm>
                <a:off x="276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5" name="Line 901"/>
              <p:cNvSpPr>
                <a:spLocks noChangeShapeType="1"/>
              </p:cNvSpPr>
              <p:nvPr/>
            </p:nvSpPr>
            <p:spPr bwMode="auto">
              <a:xfrm>
                <a:off x="2783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6" name="Line 902"/>
              <p:cNvSpPr>
                <a:spLocks noChangeShapeType="1"/>
              </p:cNvSpPr>
              <p:nvPr/>
            </p:nvSpPr>
            <p:spPr bwMode="auto">
              <a:xfrm>
                <a:off x="279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7" name="Line 903"/>
              <p:cNvSpPr>
                <a:spLocks noChangeShapeType="1"/>
              </p:cNvSpPr>
              <p:nvPr/>
            </p:nvSpPr>
            <p:spPr bwMode="auto">
              <a:xfrm>
                <a:off x="281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8" name="Line 904"/>
              <p:cNvSpPr>
                <a:spLocks noChangeShapeType="1"/>
              </p:cNvSpPr>
              <p:nvPr/>
            </p:nvSpPr>
            <p:spPr bwMode="auto">
              <a:xfrm>
                <a:off x="282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9" name="Line 905"/>
              <p:cNvSpPr>
                <a:spLocks noChangeShapeType="1"/>
              </p:cNvSpPr>
              <p:nvPr/>
            </p:nvSpPr>
            <p:spPr bwMode="auto">
              <a:xfrm>
                <a:off x="2840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0" name="Line 906"/>
              <p:cNvSpPr>
                <a:spLocks noChangeShapeType="1"/>
              </p:cNvSpPr>
              <p:nvPr/>
            </p:nvSpPr>
            <p:spPr bwMode="auto">
              <a:xfrm>
                <a:off x="285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1" name="Line 907"/>
              <p:cNvSpPr>
                <a:spLocks noChangeShapeType="1"/>
              </p:cNvSpPr>
              <p:nvPr/>
            </p:nvSpPr>
            <p:spPr bwMode="auto">
              <a:xfrm>
                <a:off x="286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2" name="Line 908"/>
              <p:cNvSpPr>
                <a:spLocks noChangeShapeType="1"/>
              </p:cNvSpPr>
              <p:nvPr/>
            </p:nvSpPr>
            <p:spPr bwMode="auto">
              <a:xfrm>
                <a:off x="288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3" name="Line 909"/>
              <p:cNvSpPr>
                <a:spLocks noChangeShapeType="1"/>
              </p:cNvSpPr>
              <p:nvPr/>
            </p:nvSpPr>
            <p:spPr bwMode="auto">
              <a:xfrm>
                <a:off x="2897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4" name="Line 910"/>
              <p:cNvSpPr>
                <a:spLocks noChangeShapeType="1"/>
              </p:cNvSpPr>
              <p:nvPr/>
            </p:nvSpPr>
            <p:spPr bwMode="auto">
              <a:xfrm>
                <a:off x="291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5" name="Line 911"/>
              <p:cNvSpPr>
                <a:spLocks noChangeShapeType="1"/>
              </p:cNvSpPr>
              <p:nvPr/>
            </p:nvSpPr>
            <p:spPr bwMode="auto">
              <a:xfrm>
                <a:off x="292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6" name="Line 912"/>
              <p:cNvSpPr>
                <a:spLocks noChangeShapeType="1"/>
              </p:cNvSpPr>
              <p:nvPr/>
            </p:nvSpPr>
            <p:spPr bwMode="auto">
              <a:xfrm>
                <a:off x="294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7" name="Line 913"/>
              <p:cNvSpPr>
                <a:spLocks noChangeShapeType="1"/>
              </p:cNvSpPr>
              <p:nvPr/>
            </p:nvSpPr>
            <p:spPr bwMode="auto">
              <a:xfrm>
                <a:off x="2954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8" name="Line 914"/>
              <p:cNvSpPr>
                <a:spLocks noChangeShapeType="1"/>
              </p:cNvSpPr>
              <p:nvPr/>
            </p:nvSpPr>
            <p:spPr bwMode="auto">
              <a:xfrm>
                <a:off x="296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9" name="Line 915"/>
              <p:cNvSpPr>
                <a:spLocks noChangeShapeType="1"/>
              </p:cNvSpPr>
              <p:nvPr/>
            </p:nvSpPr>
            <p:spPr bwMode="auto">
              <a:xfrm>
                <a:off x="2982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0" name="Line 916"/>
              <p:cNvSpPr>
                <a:spLocks noChangeShapeType="1"/>
              </p:cNvSpPr>
              <p:nvPr/>
            </p:nvSpPr>
            <p:spPr bwMode="auto">
              <a:xfrm>
                <a:off x="299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1" name="Line 917"/>
              <p:cNvSpPr>
                <a:spLocks noChangeShapeType="1"/>
              </p:cNvSpPr>
              <p:nvPr/>
            </p:nvSpPr>
            <p:spPr bwMode="auto">
              <a:xfrm>
                <a:off x="301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2" name="Line 918"/>
              <p:cNvSpPr>
                <a:spLocks noChangeShapeType="1"/>
              </p:cNvSpPr>
              <p:nvPr/>
            </p:nvSpPr>
            <p:spPr bwMode="auto">
              <a:xfrm>
                <a:off x="302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3" name="Line 919"/>
              <p:cNvSpPr>
                <a:spLocks noChangeShapeType="1"/>
              </p:cNvSpPr>
              <p:nvPr/>
            </p:nvSpPr>
            <p:spPr bwMode="auto">
              <a:xfrm>
                <a:off x="3039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4" name="Line 920"/>
              <p:cNvSpPr>
                <a:spLocks noChangeShapeType="1"/>
              </p:cNvSpPr>
              <p:nvPr/>
            </p:nvSpPr>
            <p:spPr bwMode="auto">
              <a:xfrm>
                <a:off x="305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5" name="Line 921"/>
              <p:cNvSpPr>
                <a:spLocks noChangeShapeType="1"/>
              </p:cNvSpPr>
              <p:nvPr/>
            </p:nvSpPr>
            <p:spPr bwMode="auto">
              <a:xfrm>
                <a:off x="306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6" name="Line 922"/>
              <p:cNvSpPr>
                <a:spLocks noChangeShapeType="1"/>
              </p:cNvSpPr>
              <p:nvPr/>
            </p:nvSpPr>
            <p:spPr bwMode="auto">
              <a:xfrm>
                <a:off x="308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7" name="Line 923"/>
              <p:cNvSpPr>
                <a:spLocks noChangeShapeType="1"/>
              </p:cNvSpPr>
              <p:nvPr/>
            </p:nvSpPr>
            <p:spPr bwMode="auto">
              <a:xfrm>
                <a:off x="3096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8" name="Line 924"/>
              <p:cNvSpPr>
                <a:spLocks noChangeShapeType="1"/>
              </p:cNvSpPr>
              <p:nvPr/>
            </p:nvSpPr>
            <p:spPr bwMode="auto">
              <a:xfrm>
                <a:off x="311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9" name="Line 925"/>
              <p:cNvSpPr>
                <a:spLocks noChangeShapeType="1"/>
              </p:cNvSpPr>
              <p:nvPr/>
            </p:nvSpPr>
            <p:spPr bwMode="auto">
              <a:xfrm>
                <a:off x="312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0" name="Line 926"/>
              <p:cNvSpPr>
                <a:spLocks noChangeShapeType="1"/>
              </p:cNvSpPr>
              <p:nvPr/>
            </p:nvSpPr>
            <p:spPr bwMode="auto">
              <a:xfrm>
                <a:off x="313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1" name="Line 927"/>
              <p:cNvSpPr>
                <a:spLocks noChangeShapeType="1"/>
              </p:cNvSpPr>
              <p:nvPr/>
            </p:nvSpPr>
            <p:spPr bwMode="auto">
              <a:xfrm>
                <a:off x="3153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2" name="Line 928"/>
              <p:cNvSpPr>
                <a:spLocks noChangeShapeType="1"/>
              </p:cNvSpPr>
              <p:nvPr/>
            </p:nvSpPr>
            <p:spPr bwMode="auto">
              <a:xfrm>
                <a:off x="316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3" name="Line 929"/>
              <p:cNvSpPr>
                <a:spLocks noChangeShapeType="1"/>
              </p:cNvSpPr>
              <p:nvPr/>
            </p:nvSpPr>
            <p:spPr bwMode="auto">
              <a:xfrm>
                <a:off x="3183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4" name="Line 930"/>
              <p:cNvSpPr>
                <a:spLocks noChangeShapeType="1"/>
              </p:cNvSpPr>
              <p:nvPr/>
            </p:nvSpPr>
            <p:spPr bwMode="auto">
              <a:xfrm>
                <a:off x="319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5" name="Line 931"/>
              <p:cNvSpPr>
                <a:spLocks noChangeShapeType="1"/>
              </p:cNvSpPr>
              <p:nvPr/>
            </p:nvSpPr>
            <p:spPr bwMode="auto">
              <a:xfrm>
                <a:off x="321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6" name="Line 932"/>
              <p:cNvSpPr>
                <a:spLocks noChangeShapeType="1"/>
              </p:cNvSpPr>
              <p:nvPr/>
            </p:nvSpPr>
            <p:spPr bwMode="auto">
              <a:xfrm>
                <a:off x="322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7" name="Line 933"/>
              <p:cNvSpPr>
                <a:spLocks noChangeShapeType="1"/>
              </p:cNvSpPr>
              <p:nvPr/>
            </p:nvSpPr>
            <p:spPr bwMode="auto">
              <a:xfrm>
                <a:off x="3240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8" name="Line 934"/>
              <p:cNvSpPr>
                <a:spLocks noChangeShapeType="1"/>
              </p:cNvSpPr>
              <p:nvPr/>
            </p:nvSpPr>
            <p:spPr bwMode="auto">
              <a:xfrm>
                <a:off x="325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9" name="Line 935"/>
              <p:cNvSpPr>
                <a:spLocks noChangeShapeType="1"/>
              </p:cNvSpPr>
              <p:nvPr/>
            </p:nvSpPr>
            <p:spPr bwMode="auto">
              <a:xfrm>
                <a:off x="326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0" name="Line 936"/>
              <p:cNvSpPr>
                <a:spLocks noChangeShapeType="1"/>
              </p:cNvSpPr>
              <p:nvPr/>
            </p:nvSpPr>
            <p:spPr bwMode="auto">
              <a:xfrm>
                <a:off x="328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1" name="Line 937"/>
              <p:cNvSpPr>
                <a:spLocks noChangeShapeType="1"/>
              </p:cNvSpPr>
              <p:nvPr/>
            </p:nvSpPr>
            <p:spPr bwMode="auto">
              <a:xfrm>
                <a:off x="3297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2" name="Line 938"/>
              <p:cNvSpPr>
                <a:spLocks noChangeShapeType="1"/>
              </p:cNvSpPr>
              <p:nvPr/>
            </p:nvSpPr>
            <p:spPr bwMode="auto">
              <a:xfrm>
                <a:off x="331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3" name="Line 939"/>
              <p:cNvSpPr>
                <a:spLocks noChangeShapeType="1"/>
              </p:cNvSpPr>
              <p:nvPr/>
            </p:nvSpPr>
            <p:spPr bwMode="auto">
              <a:xfrm>
                <a:off x="3325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4" name="Line 940"/>
              <p:cNvSpPr>
                <a:spLocks noChangeShapeType="1"/>
              </p:cNvSpPr>
              <p:nvPr/>
            </p:nvSpPr>
            <p:spPr bwMode="auto">
              <a:xfrm>
                <a:off x="333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5" name="Line 941"/>
              <p:cNvSpPr>
                <a:spLocks noChangeShapeType="1"/>
              </p:cNvSpPr>
              <p:nvPr/>
            </p:nvSpPr>
            <p:spPr bwMode="auto">
              <a:xfrm>
                <a:off x="3354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6" name="Line 942"/>
              <p:cNvSpPr>
                <a:spLocks noChangeShapeType="1"/>
              </p:cNvSpPr>
              <p:nvPr/>
            </p:nvSpPr>
            <p:spPr bwMode="auto">
              <a:xfrm>
                <a:off x="3367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7" name="Line 943"/>
              <p:cNvSpPr>
                <a:spLocks noChangeShapeType="1"/>
              </p:cNvSpPr>
              <p:nvPr/>
            </p:nvSpPr>
            <p:spPr bwMode="auto">
              <a:xfrm>
                <a:off x="3382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8" name="Line 944"/>
              <p:cNvSpPr>
                <a:spLocks noChangeShapeType="1"/>
              </p:cNvSpPr>
              <p:nvPr/>
            </p:nvSpPr>
            <p:spPr bwMode="auto">
              <a:xfrm>
                <a:off x="339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9" name="Line 945"/>
              <p:cNvSpPr>
                <a:spLocks noChangeShapeType="1"/>
              </p:cNvSpPr>
              <p:nvPr/>
            </p:nvSpPr>
            <p:spPr bwMode="auto">
              <a:xfrm>
                <a:off x="3411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0" name="Line 946"/>
              <p:cNvSpPr>
                <a:spLocks noChangeShapeType="1"/>
              </p:cNvSpPr>
              <p:nvPr/>
            </p:nvSpPr>
            <p:spPr bwMode="auto">
              <a:xfrm>
                <a:off x="3424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1" name="Line 947"/>
              <p:cNvSpPr>
                <a:spLocks noChangeShapeType="1"/>
              </p:cNvSpPr>
              <p:nvPr/>
            </p:nvSpPr>
            <p:spPr bwMode="auto">
              <a:xfrm>
                <a:off x="3439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2" name="Line 948"/>
              <p:cNvSpPr>
                <a:spLocks noChangeShapeType="1"/>
              </p:cNvSpPr>
              <p:nvPr/>
            </p:nvSpPr>
            <p:spPr bwMode="auto">
              <a:xfrm>
                <a:off x="345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3" name="Line 949"/>
              <p:cNvSpPr>
                <a:spLocks noChangeShapeType="1"/>
              </p:cNvSpPr>
              <p:nvPr/>
            </p:nvSpPr>
            <p:spPr bwMode="auto">
              <a:xfrm>
                <a:off x="3468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4" name="Line 950"/>
              <p:cNvSpPr>
                <a:spLocks noChangeShapeType="1"/>
              </p:cNvSpPr>
              <p:nvPr/>
            </p:nvSpPr>
            <p:spPr bwMode="auto">
              <a:xfrm>
                <a:off x="3481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5" name="Line 951"/>
              <p:cNvSpPr>
                <a:spLocks noChangeShapeType="1"/>
              </p:cNvSpPr>
              <p:nvPr/>
            </p:nvSpPr>
            <p:spPr bwMode="auto">
              <a:xfrm>
                <a:off x="3496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6" name="Line 952"/>
              <p:cNvSpPr>
                <a:spLocks noChangeShapeType="1"/>
              </p:cNvSpPr>
              <p:nvPr/>
            </p:nvSpPr>
            <p:spPr bwMode="auto">
              <a:xfrm>
                <a:off x="351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7" name="Line 953"/>
              <p:cNvSpPr>
                <a:spLocks noChangeShapeType="1"/>
              </p:cNvSpPr>
              <p:nvPr/>
            </p:nvSpPr>
            <p:spPr bwMode="auto">
              <a:xfrm>
                <a:off x="3525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8" name="Line 954"/>
              <p:cNvSpPr>
                <a:spLocks noChangeShapeType="1"/>
              </p:cNvSpPr>
              <p:nvPr/>
            </p:nvSpPr>
            <p:spPr bwMode="auto">
              <a:xfrm>
                <a:off x="3538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9" name="Line 955"/>
              <p:cNvSpPr>
                <a:spLocks noChangeShapeType="1"/>
              </p:cNvSpPr>
              <p:nvPr/>
            </p:nvSpPr>
            <p:spPr bwMode="auto">
              <a:xfrm>
                <a:off x="3553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0" name="Line 956"/>
              <p:cNvSpPr>
                <a:spLocks noChangeShapeType="1"/>
              </p:cNvSpPr>
              <p:nvPr/>
            </p:nvSpPr>
            <p:spPr bwMode="auto">
              <a:xfrm>
                <a:off x="3567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1" name="Line 957"/>
              <p:cNvSpPr>
                <a:spLocks noChangeShapeType="1"/>
              </p:cNvSpPr>
              <p:nvPr/>
            </p:nvSpPr>
            <p:spPr bwMode="auto">
              <a:xfrm>
                <a:off x="3582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2" name="Line 958"/>
              <p:cNvSpPr>
                <a:spLocks noChangeShapeType="1"/>
              </p:cNvSpPr>
              <p:nvPr/>
            </p:nvSpPr>
            <p:spPr bwMode="auto">
              <a:xfrm>
                <a:off x="3595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3" name="Line 959"/>
              <p:cNvSpPr>
                <a:spLocks noChangeShapeType="1"/>
              </p:cNvSpPr>
              <p:nvPr/>
            </p:nvSpPr>
            <p:spPr bwMode="auto">
              <a:xfrm>
                <a:off x="3610" y="170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4" name="Line 960"/>
              <p:cNvSpPr>
                <a:spLocks noChangeShapeType="1"/>
              </p:cNvSpPr>
              <p:nvPr/>
            </p:nvSpPr>
            <p:spPr bwMode="auto">
              <a:xfrm>
                <a:off x="3624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5" name="Line 961"/>
              <p:cNvSpPr>
                <a:spLocks noChangeShapeType="1"/>
              </p:cNvSpPr>
              <p:nvPr/>
            </p:nvSpPr>
            <p:spPr bwMode="auto">
              <a:xfrm>
                <a:off x="3639" y="170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6" name="Line 962"/>
              <p:cNvSpPr>
                <a:spLocks noChangeShapeType="1"/>
              </p:cNvSpPr>
              <p:nvPr/>
            </p:nvSpPr>
            <p:spPr bwMode="auto">
              <a:xfrm>
                <a:off x="3652" y="1700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7" name="Line 963"/>
              <p:cNvSpPr>
                <a:spLocks noChangeShapeType="1"/>
              </p:cNvSpPr>
              <p:nvPr/>
            </p:nvSpPr>
            <p:spPr bwMode="auto">
              <a:xfrm>
                <a:off x="1000" y="1700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8" name="Line 964"/>
              <p:cNvSpPr>
                <a:spLocks noChangeShapeType="1"/>
              </p:cNvSpPr>
              <p:nvPr/>
            </p:nvSpPr>
            <p:spPr bwMode="auto">
              <a:xfrm flipH="1">
                <a:off x="3629" y="1700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9" name="Freeform 965"/>
              <p:cNvSpPr>
                <a:spLocks noEditPoints="1"/>
              </p:cNvSpPr>
              <p:nvPr/>
            </p:nvSpPr>
            <p:spPr bwMode="auto">
              <a:xfrm>
                <a:off x="778" y="1657"/>
                <a:ext cx="54" cy="83"/>
              </a:xfrm>
              <a:custGeom>
                <a:avLst/>
                <a:gdLst>
                  <a:gd name="T0" fmla="*/ 0 w 54"/>
                  <a:gd name="T1" fmla="*/ 41 h 83"/>
                  <a:gd name="T2" fmla="*/ 1 w 54"/>
                  <a:gd name="T3" fmla="*/ 29 h 83"/>
                  <a:gd name="T4" fmla="*/ 3 w 54"/>
                  <a:gd name="T5" fmla="*/ 17 h 83"/>
                  <a:gd name="T6" fmla="*/ 5 w 54"/>
                  <a:gd name="T7" fmla="*/ 12 h 83"/>
                  <a:gd name="T8" fmla="*/ 8 w 54"/>
                  <a:gd name="T9" fmla="*/ 8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1 h 83"/>
                  <a:gd name="T16" fmla="*/ 27 w 54"/>
                  <a:gd name="T17" fmla="*/ 0 h 83"/>
                  <a:gd name="T18" fmla="*/ 33 w 54"/>
                  <a:gd name="T19" fmla="*/ 1 h 83"/>
                  <a:gd name="T20" fmla="*/ 38 w 54"/>
                  <a:gd name="T21" fmla="*/ 3 h 83"/>
                  <a:gd name="T22" fmla="*/ 43 w 54"/>
                  <a:gd name="T23" fmla="*/ 5 h 83"/>
                  <a:gd name="T24" fmla="*/ 45 w 54"/>
                  <a:gd name="T25" fmla="*/ 7 h 83"/>
                  <a:gd name="T26" fmla="*/ 47 w 54"/>
                  <a:gd name="T27" fmla="*/ 10 h 83"/>
                  <a:gd name="T28" fmla="*/ 50 w 54"/>
                  <a:gd name="T29" fmla="*/ 15 h 83"/>
                  <a:gd name="T30" fmla="*/ 52 w 54"/>
                  <a:gd name="T31" fmla="*/ 22 h 83"/>
                  <a:gd name="T32" fmla="*/ 53 w 54"/>
                  <a:gd name="T33" fmla="*/ 31 h 83"/>
                  <a:gd name="T34" fmla="*/ 54 w 54"/>
                  <a:gd name="T35" fmla="*/ 41 h 83"/>
                  <a:gd name="T36" fmla="*/ 53 w 54"/>
                  <a:gd name="T37" fmla="*/ 55 h 83"/>
                  <a:gd name="T38" fmla="*/ 51 w 54"/>
                  <a:gd name="T39" fmla="*/ 65 h 83"/>
                  <a:gd name="T40" fmla="*/ 49 w 54"/>
                  <a:gd name="T41" fmla="*/ 70 h 83"/>
                  <a:gd name="T42" fmla="*/ 46 w 54"/>
                  <a:gd name="T43" fmla="*/ 75 h 83"/>
                  <a:gd name="T44" fmla="*/ 42 w 54"/>
                  <a:gd name="T45" fmla="*/ 78 h 83"/>
                  <a:gd name="T46" fmla="*/ 37 w 54"/>
                  <a:gd name="T47" fmla="*/ 81 h 83"/>
                  <a:gd name="T48" fmla="*/ 32 w 54"/>
                  <a:gd name="T49" fmla="*/ 83 h 83"/>
                  <a:gd name="T50" fmla="*/ 27 w 54"/>
                  <a:gd name="T51" fmla="*/ 83 h 83"/>
                  <a:gd name="T52" fmla="*/ 17 w 54"/>
                  <a:gd name="T53" fmla="*/ 81 h 83"/>
                  <a:gd name="T54" fmla="*/ 8 w 54"/>
                  <a:gd name="T55" fmla="*/ 75 h 83"/>
                  <a:gd name="T56" fmla="*/ 4 w 54"/>
                  <a:gd name="T57" fmla="*/ 66 h 83"/>
                  <a:gd name="T58" fmla="*/ 1 w 54"/>
                  <a:gd name="T59" fmla="*/ 56 h 83"/>
                  <a:gd name="T60" fmla="*/ 0 w 54"/>
                  <a:gd name="T61" fmla="*/ 41 h 83"/>
                  <a:gd name="T62" fmla="*/ 10 w 54"/>
                  <a:gd name="T63" fmla="*/ 41 h 83"/>
                  <a:gd name="T64" fmla="*/ 12 w 54"/>
                  <a:gd name="T65" fmla="*/ 53 h 83"/>
                  <a:gd name="T66" fmla="*/ 13 w 54"/>
                  <a:gd name="T67" fmla="*/ 62 h 83"/>
                  <a:gd name="T68" fmla="*/ 16 w 54"/>
                  <a:gd name="T69" fmla="*/ 67 h 83"/>
                  <a:gd name="T70" fmla="*/ 19 w 54"/>
                  <a:gd name="T71" fmla="*/ 70 h 83"/>
                  <a:gd name="T72" fmla="*/ 23 w 54"/>
                  <a:gd name="T73" fmla="*/ 72 h 83"/>
                  <a:gd name="T74" fmla="*/ 27 w 54"/>
                  <a:gd name="T75" fmla="*/ 73 h 83"/>
                  <a:gd name="T76" fmla="*/ 31 w 54"/>
                  <a:gd name="T77" fmla="*/ 72 h 83"/>
                  <a:gd name="T78" fmla="*/ 35 w 54"/>
                  <a:gd name="T79" fmla="*/ 70 h 83"/>
                  <a:gd name="T80" fmla="*/ 38 w 54"/>
                  <a:gd name="T81" fmla="*/ 67 h 83"/>
                  <a:gd name="T82" fmla="*/ 41 w 54"/>
                  <a:gd name="T83" fmla="*/ 62 h 83"/>
                  <a:gd name="T84" fmla="*/ 43 w 54"/>
                  <a:gd name="T85" fmla="*/ 53 h 83"/>
                  <a:gd name="T86" fmla="*/ 43 w 54"/>
                  <a:gd name="T87" fmla="*/ 41 h 83"/>
                  <a:gd name="T88" fmla="*/ 43 w 54"/>
                  <a:gd name="T89" fmla="*/ 30 h 83"/>
                  <a:gd name="T90" fmla="*/ 42 w 54"/>
                  <a:gd name="T91" fmla="*/ 21 h 83"/>
                  <a:gd name="T92" fmla="*/ 38 w 54"/>
                  <a:gd name="T93" fmla="*/ 15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9 h 83"/>
                  <a:gd name="T100" fmla="*/ 23 w 54"/>
                  <a:gd name="T101" fmla="*/ 10 h 83"/>
                  <a:gd name="T102" fmla="*/ 19 w 54"/>
                  <a:gd name="T103" fmla="*/ 12 h 83"/>
                  <a:gd name="T104" fmla="*/ 16 w 54"/>
                  <a:gd name="T105" fmla="*/ 15 h 83"/>
                  <a:gd name="T106" fmla="*/ 14 w 54"/>
                  <a:gd name="T107" fmla="*/ 21 h 83"/>
                  <a:gd name="T108" fmla="*/ 12 w 54"/>
                  <a:gd name="T109" fmla="*/ 30 h 83"/>
                  <a:gd name="T110" fmla="*/ 10 w 54"/>
                  <a:gd name="T111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1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50" y="15"/>
                    </a:lnTo>
                    <a:lnTo>
                      <a:pt x="52" y="22"/>
                    </a:lnTo>
                    <a:lnTo>
                      <a:pt x="53" y="31"/>
                    </a:lnTo>
                    <a:lnTo>
                      <a:pt x="54" y="41"/>
                    </a:lnTo>
                    <a:lnTo>
                      <a:pt x="53" y="55"/>
                    </a:lnTo>
                    <a:lnTo>
                      <a:pt x="51" y="65"/>
                    </a:lnTo>
                    <a:lnTo>
                      <a:pt x="49" y="70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2" y="83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8" y="75"/>
                    </a:lnTo>
                    <a:lnTo>
                      <a:pt x="4" y="66"/>
                    </a:lnTo>
                    <a:lnTo>
                      <a:pt x="1" y="56"/>
                    </a:lnTo>
                    <a:lnTo>
                      <a:pt x="0" y="41"/>
                    </a:lnTo>
                    <a:close/>
                    <a:moveTo>
                      <a:pt x="10" y="41"/>
                    </a:moveTo>
                    <a:lnTo>
                      <a:pt x="12" y="53"/>
                    </a:lnTo>
                    <a:lnTo>
                      <a:pt x="13" y="62"/>
                    </a:lnTo>
                    <a:lnTo>
                      <a:pt x="16" y="67"/>
                    </a:lnTo>
                    <a:lnTo>
                      <a:pt x="19" y="70"/>
                    </a:lnTo>
                    <a:lnTo>
                      <a:pt x="23" y="72"/>
                    </a:lnTo>
                    <a:lnTo>
                      <a:pt x="27" y="73"/>
                    </a:lnTo>
                    <a:lnTo>
                      <a:pt x="31" y="72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41" y="62"/>
                    </a:lnTo>
                    <a:lnTo>
                      <a:pt x="43" y="53"/>
                    </a:lnTo>
                    <a:lnTo>
                      <a:pt x="43" y="41"/>
                    </a:lnTo>
                    <a:lnTo>
                      <a:pt x="43" y="30"/>
                    </a:lnTo>
                    <a:lnTo>
                      <a:pt x="42" y="21"/>
                    </a:lnTo>
                    <a:lnTo>
                      <a:pt x="38" y="15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30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0" name="Rectangle 966"/>
              <p:cNvSpPr>
                <a:spLocks noChangeArrowheads="1"/>
              </p:cNvSpPr>
              <p:nvPr/>
            </p:nvSpPr>
            <p:spPr bwMode="auto">
              <a:xfrm>
                <a:off x="848" y="1728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1" name="Freeform 967"/>
              <p:cNvSpPr>
                <a:spLocks noEditPoints="1"/>
              </p:cNvSpPr>
              <p:nvPr/>
            </p:nvSpPr>
            <p:spPr bwMode="auto">
              <a:xfrm>
                <a:off x="874" y="1657"/>
                <a:ext cx="51" cy="83"/>
              </a:xfrm>
              <a:custGeom>
                <a:avLst/>
                <a:gdLst>
                  <a:gd name="T0" fmla="*/ 11 w 51"/>
                  <a:gd name="T1" fmla="*/ 35 h 83"/>
                  <a:gd name="T2" fmla="*/ 5 w 51"/>
                  <a:gd name="T3" fmla="*/ 30 h 83"/>
                  <a:gd name="T4" fmla="*/ 2 w 51"/>
                  <a:gd name="T5" fmla="*/ 24 h 83"/>
                  <a:gd name="T6" fmla="*/ 3 w 51"/>
                  <a:gd name="T7" fmla="*/ 14 h 83"/>
                  <a:gd name="T8" fmla="*/ 8 w 51"/>
                  <a:gd name="T9" fmla="*/ 6 h 83"/>
                  <a:gd name="T10" fmla="*/ 25 w 51"/>
                  <a:gd name="T11" fmla="*/ 0 h 83"/>
                  <a:gd name="T12" fmla="*/ 43 w 51"/>
                  <a:gd name="T13" fmla="*/ 6 h 83"/>
                  <a:gd name="T14" fmla="*/ 48 w 51"/>
                  <a:gd name="T15" fmla="*/ 15 h 83"/>
                  <a:gd name="T16" fmla="*/ 49 w 51"/>
                  <a:gd name="T17" fmla="*/ 24 h 83"/>
                  <a:gd name="T18" fmla="*/ 46 w 51"/>
                  <a:gd name="T19" fmla="*/ 30 h 83"/>
                  <a:gd name="T20" fmla="*/ 41 w 51"/>
                  <a:gd name="T21" fmla="*/ 35 h 83"/>
                  <a:gd name="T22" fmla="*/ 41 w 51"/>
                  <a:gd name="T23" fmla="*/ 38 h 83"/>
                  <a:gd name="T24" fmla="*/ 48 w 51"/>
                  <a:gd name="T25" fmla="*/ 44 h 83"/>
                  <a:gd name="T26" fmla="*/ 51 w 51"/>
                  <a:gd name="T27" fmla="*/ 53 h 83"/>
                  <a:gd name="T28" fmla="*/ 50 w 51"/>
                  <a:gd name="T29" fmla="*/ 67 h 83"/>
                  <a:gd name="T30" fmla="*/ 36 w 51"/>
                  <a:gd name="T31" fmla="*/ 82 h 83"/>
                  <a:gd name="T32" fmla="*/ 15 w 51"/>
                  <a:gd name="T33" fmla="*/ 82 h 83"/>
                  <a:gd name="T34" fmla="*/ 2 w 51"/>
                  <a:gd name="T35" fmla="*/ 67 h 83"/>
                  <a:gd name="T36" fmla="*/ 0 w 51"/>
                  <a:gd name="T37" fmla="*/ 53 h 83"/>
                  <a:gd name="T38" fmla="*/ 4 w 51"/>
                  <a:gd name="T39" fmla="*/ 44 h 83"/>
                  <a:gd name="T40" fmla="*/ 10 w 51"/>
                  <a:gd name="T41" fmla="*/ 38 h 83"/>
                  <a:gd name="T42" fmla="*/ 12 w 51"/>
                  <a:gd name="T43" fmla="*/ 20 h 83"/>
                  <a:gd name="T44" fmla="*/ 14 w 51"/>
                  <a:gd name="T45" fmla="*/ 27 h 83"/>
                  <a:gd name="T46" fmla="*/ 18 w 51"/>
                  <a:gd name="T47" fmla="*/ 31 h 83"/>
                  <a:gd name="T48" fmla="*/ 25 w 51"/>
                  <a:gd name="T49" fmla="*/ 32 h 83"/>
                  <a:gd name="T50" fmla="*/ 33 w 51"/>
                  <a:gd name="T51" fmla="*/ 31 h 83"/>
                  <a:gd name="T52" fmla="*/ 37 w 51"/>
                  <a:gd name="T53" fmla="*/ 27 h 83"/>
                  <a:gd name="T54" fmla="*/ 39 w 51"/>
                  <a:gd name="T55" fmla="*/ 20 h 83"/>
                  <a:gd name="T56" fmla="*/ 37 w 51"/>
                  <a:gd name="T57" fmla="*/ 15 h 83"/>
                  <a:gd name="T58" fmla="*/ 33 w 51"/>
                  <a:gd name="T59" fmla="*/ 11 h 83"/>
                  <a:gd name="T60" fmla="*/ 25 w 51"/>
                  <a:gd name="T61" fmla="*/ 9 h 83"/>
                  <a:gd name="T62" fmla="*/ 18 w 51"/>
                  <a:gd name="T63" fmla="*/ 11 h 83"/>
                  <a:gd name="T64" fmla="*/ 14 w 51"/>
                  <a:gd name="T65" fmla="*/ 15 h 83"/>
                  <a:gd name="T66" fmla="*/ 12 w 51"/>
                  <a:gd name="T67" fmla="*/ 20 h 83"/>
                  <a:gd name="T68" fmla="*/ 11 w 51"/>
                  <a:gd name="T69" fmla="*/ 61 h 83"/>
                  <a:gd name="T70" fmla="*/ 13 w 51"/>
                  <a:gd name="T71" fmla="*/ 68 h 83"/>
                  <a:gd name="T72" fmla="*/ 17 w 51"/>
                  <a:gd name="T73" fmla="*/ 71 h 83"/>
                  <a:gd name="T74" fmla="*/ 25 w 51"/>
                  <a:gd name="T75" fmla="*/ 73 h 83"/>
                  <a:gd name="T76" fmla="*/ 34 w 51"/>
                  <a:gd name="T77" fmla="*/ 71 h 83"/>
                  <a:gd name="T78" fmla="*/ 39 w 51"/>
                  <a:gd name="T79" fmla="*/ 66 h 83"/>
                  <a:gd name="T80" fmla="*/ 41 w 51"/>
                  <a:gd name="T81" fmla="*/ 58 h 83"/>
                  <a:gd name="T82" fmla="*/ 39 w 51"/>
                  <a:gd name="T83" fmla="*/ 49 h 83"/>
                  <a:gd name="T84" fmla="*/ 34 w 51"/>
                  <a:gd name="T85" fmla="*/ 43 h 83"/>
                  <a:gd name="T86" fmla="*/ 25 w 51"/>
                  <a:gd name="T87" fmla="*/ 41 h 83"/>
                  <a:gd name="T88" fmla="*/ 17 w 51"/>
                  <a:gd name="T89" fmla="*/ 43 h 83"/>
                  <a:gd name="T90" fmla="*/ 12 w 51"/>
                  <a:gd name="T91" fmla="*/ 49 h 83"/>
                  <a:gd name="T92" fmla="*/ 10 w 51"/>
                  <a:gd name="T9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" h="83">
                    <a:moveTo>
                      <a:pt x="14" y="36"/>
                    </a:moveTo>
                    <a:lnTo>
                      <a:pt x="11" y="35"/>
                    </a:lnTo>
                    <a:lnTo>
                      <a:pt x="8" y="33"/>
                    </a:lnTo>
                    <a:lnTo>
                      <a:pt x="5" y="30"/>
                    </a:lnTo>
                    <a:lnTo>
                      <a:pt x="3" y="27"/>
                    </a:lnTo>
                    <a:lnTo>
                      <a:pt x="2" y="24"/>
                    </a:lnTo>
                    <a:lnTo>
                      <a:pt x="2" y="20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5" y="0"/>
                    </a:lnTo>
                    <a:lnTo>
                      <a:pt x="35" y="2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4"/>
                    </a:lnTo>
                    <a:lnTo>
                      <a:pt x="48" y="27"/>
                    </a:lnTo>
                    <a:lnTo>
                      <a:pt x="46" y="30"/>
                    </a:lnTo>
                    <a:lnTo>
                      <a:pt x="44" y="33"/>
                    </a:lnTo>
                    <a:lnTo>
                      <a:pt x="41" y="35"/>
                    </a:lnTo>
                    <a:lnTo>
                      <a:pt x="37" y="36"/>
                    </a:lnTo>
                    <a:lnTo>
                      <a:pt x="41" y="38"/>
                    </a:lnTo>
                    <a:lnTo>
                      <a:pt x="45" y="41"/>
                    </a:lnTo>
                    <a:lnTo>
                      <a:pt x="48" y="44"/>
                    </a:lnTo>
                    <a:lnTo>
                      <a:pt x="50" y="48"/>
                    </a:lnTo>
                    <a:lnTo>
                      <a:pt x="51" y="53"/>
                    </a:lnTo>
                    <a:lnTo>
                      <a:pt x="51" y="58"/>
                    </a:lnTo>
                    <a:lnTo>
                      <a:pt x="50" y="67"/>
                    </a:lnTo>
                    <a:lnTo>
                      <a:pt x="44" y="75"/>
                    </a:lnTo>
                    <a:lnTo>
                      <a:pt x="36" y="82"/>
                    </a:lnTo>
                    <a:lnTo>
                      <a:pt x="25" y="83"/>
                    </a:lnTo>
                    <a:lnTo>
                      <a:pt x="15" y="82"/>
                    </a:lnTo>
                    <a:lnTo>
                      <a:pt x="7" y="75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6" y="40"/>
                    </a:lnTo>
                    <a:lnTo>
                      <a:pt x="10" y="38"/>
                    </a:lnTo>
                    <a:lnTo>
                      <a:pt x="14" y="36"/>
                    </a:lnTo>
                    <a:close/>
                    <a:moveTo>
                      <a:pt x="12" y="20"/>
                    </a:moveTo>
                    <a:lnTo>
                      <a:pt x="13" y="24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21" y="32"/>
                    </a:lnTo>
                    <a:lnTo>
                      <a:pt x="25" y="32"/>
                    </a:lnTo>
                    <a:lnTo>
                      <a:pt x="30" y="32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8" y="24"/>
                    </a:lnTo>
                    <a:lnTo>
                      <a:pt x="39" y="20"/>
                    </a:lnTo>
                    <a:lnTo>
                      <a:pt x="38" y="17"/>
                    </a:lnTo>
                    <a:lnTo>
                      <a:pt x="37" y="15"/>
                    </a:lnTo>
                    <a:lnTo>
                      <a:pt x="35" y="12"/>
                    </a:lnTo>
                    <a:lnTo>
                      <a:pt x="33" y="11"/>
                    </a:lnTo>
                    <a:lnTo>
                      <a:pt x="30" y="10"/>
                    </a:lnTo>
                    <a:lnTo>
                      <a:pt x="25" y="9"/>
                    </a:lnTo>
                    <a:lnTo>
                      <a:pt x="21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2" y="20"/>
                    </a:lnTo>
                    <a:close/>
                    <a:moveTo>
                      <a:pt x="10" y="57"/>
                    </a:moveTo>
                    <a:lnTo>
                      <a:pt x="11" y="61"/>
                    </a:lnTo>
                    <a:lnTo>
                      <a:pt x="12" y="65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7" y="71"/>
                    </a:lnTo>
                    <a:lnTo>
                      <a:pt x="21" y="73"/>
                    </a:lnTo>
                    <a:lnTo>
                      <a:pt x="25" y="73"/>
                    </a:lnTo>
                    <a:lnTo>
                      <a:pt x="30" y="73"/>
                    </a:lnTo>
                    <a:lnTo>
                      <a:pt x="34" y="71"/>
                    </a:lnTo>
                    <a:lnTo>
                      <a:pt x="37" y="69"/>
                    </a:lnTo>
                    <a:lnTo>
                      <a:pt x="39" y="66"/>
                    </a:lnTo>
                    <a:lnTo>
                      <a:pt x="41" y="62"/>
                    </a:lnTo>
                    <a:lnTo>
                      <a:pt x="41" y="58"/>
                    </a:lnTo>
                    <a:lnTo>
                      <a:pt x="41" y="54"/>
                    </a:lnTo>
                    <a:lnTo>
                      <a:pt x="39" y="49"/>
                    </a:lnTo>
                    <a:lnTo>
                      <a:pt x="37" y="46"/>
                    </a:lnTo>
                    <a:lnTo>
                      <a:pt x="34" y="43"/>
                    </a:lnTo>
                    <a:lnTo>
                      <a:pt x="30" y="42"/>
                    </a:lnTo>
                    <a:lnTo>
                      <a:pt x="25" y="41"/>
                    </a:lnTo>
                    <a:lnTo>
                      <a:pt x="21" y="42"/>
                    </a:lnTo>
                    <a:lnTo>
                      <a:pt x="17" y="43"/>
                    </a:lnTo>
                    <a:lnTo>
                      <a:pt x="14" y="46"/>
                    </a:lnTo>
                    <a:lnTo>
                      <a:pt x="12" y="49"/>
                    </a:lnTo>
                    <a:lnTo>
                      <a:pt x="11" y="53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2" name="Line 968"/>
              <p:cNvSpPr>
                <a:spLocks noChangeShapeType="1"/>
              </p:cNvSpPr>
              <p:nvPr/>
            </p:nvSpPr>
            <p:spPr bwMode="auto">
              <a:xfrm>
                <a:off x="100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3" name="Line 969"/>
              <p:cNvSpPr>
                <a:spLocks noChangeShapeType="1"/>
              </p:cNvSpPr>
              <p:nvPr/>
            </p:nvSpPr>
            <p:spPr bwMode="auto">
              <a:xfrm>
                <a:off x="1015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4" name="Line 970"/>
              <p:cNvSpPr>
                <a:spLocks noChangeShapeType="1"/>
              </p:cNvSpPr>
              <p:nvPr/>
            </p:nvSpPr>
            <p:spPr bwMode="auto">
              <a:xfrm>
                <a:off x="102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5" name="Line 971"/>
              <p:cNvSpPr>
                <a:spLocks noChangeShapeType="1"/>
              </p:cNvSpPr>
              <p:nvPr/>
            </p:nvSpPr>
            <p:spPr bwMode="auto">
              <a:xfrm>
                <a:off x="104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6" name="Line 972"/>
              <p:cNvSpPr>
                <a:spLocks noChangeShapeType="1"/>
              </p:cNvSpPr>
              <p:nvPr/>
            </p:nvSpPr>
            <p:spPr bwMode="auto">
              <a:xfrm>
                <a:off x="105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7" name="Line 973"/>
              <p:cNvSpPr>
                <a:spLocks noChangeShapeType="1"/>
              </p:cNvSpPr>
              <p:nvPr/>
            </p:nvSpPr>
            <p:spPr bwMode="auto">
              <a:xfrm>
                <a:off x="1072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8" name="Line 974"/>
              <p:cNvSpPr>
                <a:spLocks noChangeShapeType="1"/>
              </p:cNvSpPr>
              <p:nvPr/>
            </p:nvSpPr>
            <p:spPr bwMode="auto">
              <a:xfrm>
                <a:off x="108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9" name="Line 975"/>
              <p:cNvSpPr>
                <a:spLocks noChangeShapeType="1"/>
              </p:cNvSpPr>
              <p:nvPr/>
            </p:nvSpPr>
            <p:spPr bwMode="auto">
              <a:xfrm>
                <a:off x="110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0" name="Line 976"/>
              <p:cNvSpPr>
                <a:spLocks noChangeShapeType="1"/>
              </p:cNvSpPr>
              <p:nvPr/>
            </p:nvSpPr>
            <p:spPr bwMode="auto">
              <a:xfrm>
                <a:off x="111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1" name="Line 977"/>
              <p:cNvSpPr>
                <a:spLocks noChangeShapeType="1"/>
              </p:cNvSpPr>
              <p:nvPr/>
            </p:nvSpPr>
            <p:spPr bwMode="auto">
              <a:xfrm>
                <a:off x="1129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2" name="Line 978"/>
              <p:cNvSpPr>
                <a:spLocks noChangeShapeType="1"/>
              </p:cNvSpPr>
              <p:nvPr/>
            </p:nvSpPr>
            <p:spPr bwMode="auto">
              <a:xfrm>
                <a:off x="114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3" name="Line 979"/>
              <p:cNvSpPr>
                <a:spLocks noChangeShapeType="1"/>
              </p:cNvSpPr>
              <p:nvPr/>
            </p:nvSpPr>
            <p:spPr bwMode="auto">
              <a:xfrm>
                <a:off x="115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4" name="Line 980"/>
              <p:cNvSpPr>
                <a:spLocks noChangeShapeType="1"/>
              </p:cNvSpPr>
              <p:nvPr/>
            </p:nvSpPr>
            <p:spPr bwMode="auto">
              <a:xfrm>
                <a:off x="117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5" name="Line 981"/>
              <p:cNvSpPr>
                <a:spLocks noChangeShapeType="1"/>
              </p:cNvSpPr>
              <p:nvPr/>
            </p:nvSpPr>
            <p:spPr bwMode="auto">
              <a:xfrm>
                <a:off x="1186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6" name="Line 982"/>
              <p:cNvSpPr>
                <a:spLocks noChangeShapeType="1"/>
              </p:cNvSpPr>
              <p:nvPr/>
            </p:nvSpPr>
            <p:spPr bwMode="auto">
              <a:xfrm>
                <a:off x="119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7" name="Line 983"/>
              <p:cNvSpPr>
                <a:spLocks noChangeShapeType="1"/>
              </p:cNvSpPr>
              <p:nvPr/>
            </p:nvSpPr>
            <p:spPr bwMode="auto">
              <a:xfrm>
                <a:off x="121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8" name="Line 984"/>
              <p:cNvSpPr>
                <a:spLocks noChangeShapeType="1"/>
              </p:cNvSpPr>
              <p:nvPr/>
            </p:nvSpPr>
            <p:spPr bwMode="auto">
              <a:xfrm>
                <a:off x="122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9" name="Line 985"/>
              <p:cNvSpPr>
                <a:spLocks noChangeShapeType="1"/>
              </p:cNvSpPr>
              <p:nvPr/>
            </p:nvSpPr>
            <p:spPr bwMode="auto">
              <a:xfrm>
                <a:off x="1243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0" name="Line 986"/>
              <p:cNvSpPr>
                <a:spLocks noChangeShapeType="1"/>
              </p:cNvSpPr>
              <p:nvPr/>
            </p:nvSpPr>
            <p:spPr bwMode="auto">
              <a:xfrm>
                <a:off x="125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1" name="Line 987"/>
              <p:cNvSpPr>
                <a:spLocks noChangeShapeType="1"/>
              </p:cNvSpPr>
              <p:nvPr/>
            </p:nvSpPr>
            <p:spPr bwMode="auto">
              <a:xfrm>
                <a:off x="127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2" name="Line 988"/>
              <p:cNvSpPr>
                <a:spLocks noChangeShapeType="1"/>
              </p:cNvSpPr>
              <p:nvPr/>
            </p:nvSpPr>
            <p:spPr bwMode="auto">
              <a:xfrm>
                <a:off x="1285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3" name="Line 989"/>
              <p:cNvSpPr>
                <a:spLocks noChangeShapeType="1"/>
              </p:cNvSpPr>
              <p:nvPr/>
            </p:nvSpPr>
            <p:spPr bwMode="auto">
              <a:xfrm>
                <a:off x="1300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4" name="Line 990"/>
              <p:cNvSpPr>
                <a:spLocks noChangeShapeType="1"/>
              </p:cNvSpPr>
              <p:nvPr/>
            </p:nvSpPr>
            <p:spPr bwMode="auto">
              <a:xfrm>
                <a:off x="1313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Line 991"/>
              <p:cNvSpPr>
                <a:spLocks noChangeShapeType="1"/>
              </p:cNvSpPr>
              <p:nvPr/>
            </p:nvSpPr>
            <p:spPr bwMode="auto">
              <a:xfrm>
                <a:off x="132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6" name="Line 992"/>
              <p:cNvSpPr>
                <a:spLocks noChangeShapeType="1"/>
              </p:cNvSpPr>
              <p:nvPr/>
            </p:nvSpPr>
            <p:spPr bwMode="auto">
              <a:xfrm>
                <a:off x="1342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Line 993"/>
              <p:cNvSpPr>
                <a:spLocks noChangeShapeType="1"/>
              </p:cNvSpPr>
              <p:nvPr/>
            </p:nvSpPr>
            <p:spPr bwMode="auto">
              <a:xfrm>
                <a:off x="1357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Line 994"/>
              <p:cNvSpPr>
                <a:spLocks noChangeShapeType="1"/>
              </p:cNvSpPr>
              <p:nvPr/>
            </p:nvSpPr>
            <p:spPr bwMode="auto">
              <a:xfrm>
                <a:off x="1370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Line 995"/>
              <p:cNvSpPr>
                <a:spLocks noChangeShapeType="1"/>
              </p:cNvSpPr>
              <p:nvPr/>
            </p:nvSpPr>
            <p:spPr bwMode="auto">
              <a:xfrm>
                <a:off x="138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Line 996"/>
              <p:cNvSpPr>
                <a:spLocks noChangeShapeType="1"/>
              </p:cNvSpPr>
              <p:nvPr/>
            </p:nvSpPr>
            <p:spPr bwMode="auto">
              <a:xfrm>
                <a:off x="1399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Line 997"/>
              <p:cNvSpPr>
                <a:spLocks noChangeShapeType="1"/>
              </p:cNvSpPr>
              <p:nvPr/>
            </p:nvSpPr>
            <p:spPr bwMode="auto">
              <a:xfrm>
                <a:off x="1414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Line 998"/>
              <p:cNvSpPr>
                <a:spLocks noChangeShapeType="1"/>
              </p:cNvSpPr>
              <p:nvPr/>
            </p:nvSpPr>
            <p:spPr bwMode="auto">
              <a:xfrm>
                <a:off x="1427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Line 999"/>
              <p:cNvSpPr>
                <a:spLocks noChangeShapeType="1"/>
              </p:cNvSpPr>
              <p:nvPr/>
            </p:nvSpPr>
            <p:spPr bwMode="auto">
              <a:xfrm>
                <a:off x="144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Line 1000"/>
              <p:cNvSpPr>
                <a:spLocks noChangeShapeType="1"/>
              </p:cNvSpPr>
              <p:nvPr/>
            </p:nvSpPr>
            <p:spPr bwMode="auto">
              <a:xfrm>
                <a:off x="1456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Line 1001"/>
              <p:cNvSpPr>
                <a:spLocks noChangeShapeType="1"/>
              </p:cNvSpPr>
              <p:nvPr/>
            </p:nvSpPr>
            <p:spPr bwMode="auto">
              <a:xfrm>
                <a:off x="1471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Line 1002"/>
              <p:cNvSpPr>
                <a:spLocks noChangeShapeType="1"/>
              </p:cNvSpPr>
              <p:nvPr/>
            </p:nvSpPr>
            <p:spPr bwMode="auto">
              <a:xfrm>
                <a:off x="1484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Line 1003"/>
              <p:cNvSpPr>
                <a:spLocks noChangeShapeType="1"/>
              </p:cNvSpPr>
              <p:nvPr/>
            </p:nvSpPr>
            <p:spPr bwMode="auto">
              <a:xfrm>
                <a:off x="149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Line 1004"/>
              <p:cNvSpPr>
                <a:spLocks noChangeShapeType="1"/>
              </p:cNvSpPr>
              <p:nvPr/>
            </p:nvSpPr>
            <p:spPr bwMode="auto">
              <a:xfrm>
                <a:off x="151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Line 1005"/>
              <p:cNvSpPr>
                <a:spLocks noChangeShapeType="1"/>
              </p:cNvSpPr>
              <p:nvPr/>
            </p:nvSpPr>
            <p:spPr bwMode="auto">
              <a:xfrm>
                <a:off x="1528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Line 1006"/>
              <p:cNvSpPr>
                <a:spLocks noChangeShapeType="1"/>
              </p:cNvSpPr>
              <p:nvPr/>
            </p:nvSpPr>
            <p:spPr bwMode="auto">
              <a:xfrm>
                <a:off x="154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Line 1007"/>
              <p:cNvSpPr>
                <a:spLocks noChangeShapeType="1"/>
              </p:cNvSpPr>
              <p:nvPr/>
            </p:nvSpPr>
            <p:spPr bwMode="auto">
              <a:xfrm>
                <a:off x="155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Line 1008"/>
              <p:cNvSpPr>
                <a:spLocks noChangeShapeType="1"/>
              </p:cNvSpPr>
              <p:nvPr/>
            </p:nvSpPr>
            <p:spPr bwMode="auto">
              <a:xfrm>
                <a:off x="157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881" y="1107"/>
              <a:ext cx="2778" cy="335"/>
              <a:chOff x="881" y="1107"/>
              <a:chExt cx="2778" cy="335"/>
            </a:xfrm>
          </p:grpSpPr>
          <p:sp>
            <p:nvSpPr>
              <p:cNvPr id="2053" name="Line 1010"/>
              <p:cNvSpPr>
                <a:spLocks noChangeShapeType="1"/>
              </p:cNvSpPr>
              <p:nvPr/>
            </p:nvSpPr>
            <p:spPr bwMode="auto">
              <a:xfrm>
                <a:off x="1585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4" name="Line 1011"/>
              <p:cNvSpPr>
                <a:spLocks noChangeShapeType="1"/>
              </p:cNvSpPr>
              <p:nvPr/>
            </p:nvSpPr>
            <p:spPr bwMode="auto">
              <a:xfrm>
                <a:off x="159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5" name="Line 1012"/>
              <p:cNvSpPr>
                <a:spLocks noChangeShapeType="1"/>
              </p:cNvSpPr>
              <p:nvPr/>
            </p:nvSpPr>
            <p:spPr bwMode="auto">
              <a:xfrm>
                <a:off x="161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6" name="Line 1013"/>
              <p:cNvSpPr>
                <a:spLocks noChangeShapeType="1"/>
              </p:cNvSpPr>
              <p:nvPr/>
            </p:nvSpPr>
            <p:spPr bwMode="auto">
              <a:xfrm>
                <a:off x="162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7" name="Line 1014"/>
              <p:cNvSpPr>
                <a:spLocks noChangeShapeType="1"/>
              </p:cNvSpPr>
              <p:nvPr/>
            </p:nvSpPr>
            <p:spPr bwMode="auto">
              <a:xfrm>
                <a:off x="1642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8" name="Line 1015"/>
              <p:cNvSpPr>
                <a:spLocks noChangeShapeType="1"/>
              </p:cNvSpPr>
              <p:nvPr/>
            </p:nvSpPr>
            <p:spPr bwMode="auto">
              <a:xfrm>
                <a:off x="165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9" name="Line 1016"/>
              <p:cNvSpPr>
                <a:spLocks noChangeShapeType="1"/>
              </p:cNvSpPr>
              <p:nvPr/>
            </p:nvSpPr>
            <p:spPr bwMode="auto">
              <a:xfrm>
                <a:off x="167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0" name="Line 1017"/>
              <p:cNvSpPr>
                <a:spLocks noChangeShapeType="1"/>
              </p:cNvSpPr>
              <p:nvPr/>
            </p:nvSpPr>
            <p:spPr bwMode="auto">
              <a:xfrm>
                <a:off x="168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1" name="Line 1018"/>
              <p:cNvSpPr>
                <a:spLocks noChangeShapeType="1"/>
              </p:cNvSpPr>
              <p:nvPr/>
            </p:nvSpPr>
            <p:spPr bwMode="auto">
              <a:xfrm>
                <a:off x="1699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2" name="Line 1019"/>
              <p:cNvSpPr>
                <a:spLocks noChangeShapeType="1"/>
              </p:cNvSpPr>
              <p:nvPr/>
            </p:nvSpPr>
            <p:spPr bwMode="auto">
              <a:xfrm>
                <a:off x="171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3" name="Line 1020"/>
              <p:cNvSpPr>
                <a:spLocks noChangeShapeType="1"/>
              </p:cNvSpPr>
              <p:nvPr/>
            </p:nvSpPr>
            <p:spPr bwMode="auto">
              <a:xfrm>
                <a:off x="172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4" name="Line 1021"/>
              <p:cNvSpPr>
                <a:spLocks noChangeShapeType="1"/>
              </p:cNvSpPr>
              <p:nvPr/>
            </p:nvSpPr>
            <p:spPr bwMode="auto">
              <a:xfrm>
                <a:off x="174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5" name="Line 1022"/>
              <p:cNvSpPr>
                <a:spLocks noChangeShapeType="1"/>
              </p:cNvSpPr>
              <p:nvPr/>
            </p:nvSpPr>
            <p:spPr bwMode="auto">
              <a:xfrm>
                <a:off x="1756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6" name="Line 1023"/>
              <p:cNvSpPr>
                <a:spLocks noChangeShapeType="1"/>
              </p:cNvSpPr>
              <p:nvPr/>
            </p:nvSpPr>
            <p:spPr bwMode="auto">
              <a:xfrm>
                <a:off x="177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7" name="Line 1024"/>
              <p:cNvSpPr>
                <a:spLocks noChangeShapeType="1"/>
              </p:cNvSpPr>
              <p:nvPr/>
            </p:nvSpPr>
            <p:spPr bwMode="auto">
              <a:xfrm>
                <a:off x="178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8" name="Line 1025"/>
              <p:cNvSpPr>
                <a:spLocks noChangeShapeType="1"/>
              </p:cNvSpPr>
              <p:nvPr/>
            </p:nvSpPr>
            <p:spPr bwMode="auto">
              <a:xfrm>
                <a:off x="179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9" name="Line 1026"/>
              <p:cNvSpPr>
                <a:spLocks noChangeShapeType="1"/>
              </p:cNvSpPr>
              <p:nvPr/>
            </p:nvSpPr>
            <p:spPr bwMode="auto">
              <a:xfrm>
                <a:off x="1813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0" name="Line 1027"/>
              <p:cNvSpPr>
                <a:spLocks noChangeShapeType="1"/>
              </p:cNvSpPr>
              <p:nvPr/>
            </p:nvSpPr>
            <p:spPr bwMode="auto">
              <a:xfrm>
                <a:off x="182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1" name="Line 1028"/>
              <p:cNvSpPr>
                <a:spLocks noChangeShapeType="1"/>
              </p:cNvSpPr>
              <p:nvPr/>
            </p:nvSpPr>
            <p:spPr bwMode="auto">
              <a:xfrm>
                <a:off x="1841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2" name="Line 1029"/>
              <p:cNvSpPr>
                <a:spLocks noChangeShapeType="1"/>
              </p:cNvSpPr>
              <p:nvPr/>
            </p:nvSpPr>
            <p:spPr bwMode="auto">
              <a:xfrm>
                <a:off x="185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3" name="Line 1030"/>
              <p:cNvSpPr>
                <a:spLocks noChangeShapeType="1"/>
              </p:cNvSpPr>
              <p:nvPr/>
            </p:nvSpPr>
            <p:spPr bwMode="auto">
              <a:xfrm>
                <a:off x="187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4" name="Line 1031"/>
              <p:cNvSpPr>
                <a:spLocks noChangeShapeType="1"/>
              </p:cNvSpPr>
              <p:nvPr/>
            </p:nvSpPr>
            <p:spPr bwMode="auto">
              <a:xfrm>
                <a:off x="188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5" name="Line 1032"/>
              <p:cNvSpPr>
                <a:spLocks noChangeShapeType="1"/>
              </p:cNvSpPr>
              <p:nvPr/>
            </p:nvSpPr>
            <p:spPr bwMode="auto">
              <a:xfrm>
                <a:off x="1898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6" name="Line 1033"/>
              <p:cNvSpPr>
                <a:spLocks noChangeShapeType="1"/>
              </p:cNvSpPr>
              <p:nvPr/>
            </p:nvSpPr>
            <p:spPr bwMode="auto">
              <a:xfrm>
                <a:off x="191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7" name="Line 1034"/>
              <p:cNvSpPr>
                <a:spLocks noChangeShapeType="1"/>
              </p:cNvSpPr>
              <p:nvPr/>
            </p:nvSpPr>
            <p:spPr bwMode="auto">
              <a:xfrm>
                <a:off x="192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8" name="Line 1035"/>
              <p:cNvSpPr>
                <a:spLocks noChangeShapeType="1"/>
              </p:cNvSpPr>
              <p:nvPr/>
            </p:nvSpPr>
            <p:spPr bwMode="auto">
              <a:xfrm>
                <a:off x="194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9" name="Line 1036"/>
              <p:cNvSpPr>
                <a:spLocks noChangeShapeType="1"/>
              </p:cNvSpPr>
              <p:nvPr/>
            </p:nvSpPr>
            <p:spPr bwMode="auto">
              <a:xfrm>
                <a:off x="1955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0" name="Line 1037"/>
              <p:cNvSpPr>
                <a:spLocks noChangeShapeType="1"/>
              </p:cNvSpPr>
              <p:nvPr/>
            </p:nvSpPr>
            <p:spPr bwMode="auto">
              <a:xfrm>
                <a:off x="197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1" name="Line 1038"/>
              <p:cNvSpPr>
                <a:spLocks noChangeShapeType="1"/>
              </p:cNvSpPr>
              <p:nvPr/>
            </p:nvSpPr>
            <p:spPr bwMode="auto">
              <a:xfrm>
                <a:off x="198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2" name="Line 1039"/>
              <p:cNvSpPr>
                <a:spLocks noChangeShapeType="1"/>
              </p:cNvSpPr>
              <p:nvPr/>
            </p:nvSpPr>
            <p:spPr bwMode="auto">
              <a:xfrm>
                <a:off x="199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3" name="Line 1040"/>
              <p:cNvSpPr>
                <a:spLocks noChangeShapeType="1"/>
              </p:cNvSpPr>
              <p:nvPr/>
            </p:nvSpPr>
            <p:spPr bwMode="auto">
              <a:xfrm>
                <a:off x="2012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4" name="Line 1041"/>
              <p:cNvSpPr>
                <a:spLocks noChangeShapeType="1"/>
              </p:cNvSpPr>
              <p:nvPr/>
            </p:nvSpPr>
            <p:spPr bwMode="auto">
              <a:xfrm>
                <a:off x="202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5" name="Line 1042"/>
              <p:cNvSpPr>
                <a:spLocks noChangeShapeType="1"/>
              </p:cNvSpPr>
              <p:nvPr/>
            </p:nvSpPr>
            <p:spPr bwMode="auto">
              <a:xfrm>
                <a:off x="2042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6" name="Line 1043"/>
              <p:cNvSpPr>
                <a:spLocks noChangeShapeType="1"/>
              </p:cNvSpPr>
              <p:nvPr/>
            </p:nvSpPr>
            <p:spPr bwMode="auto">
              <a:xfrm>
                <a:off x="205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7" name="Line 1044"/>
              <p:cNvSpPr>
                <a:spLocks noChangeShapeType="1"/>
              </p:cNvSpPr>
              <p:nvPr/>
            </p:nvSpPr>
            <p:spPr bwMode="auto">
              <a:xfrm>
                <a:off x="207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8" name="Line 1045"/>
              <p:cNvSpPr>
                <a:spLocks noChangeShapeType="1"/>
              </p:cNvSpPr>
              <p:nvPr/>
            </p:nvSpPr>
            <p:spPr bwMode="auto">
              <a:xfrm>
                <a:off x="208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9" name="Line 1046"/>
              <p:cNvSpPr>
                <a:spLocks noChangeShapeType="1"/>
              </p:cNvSpPr>
              <p:nvPr/>
            </p:nvSpPr>
            <p:spPr bwMode="auto">
              <a:xfrm>
                <a:off x="2099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0" name="Line 1047"/>
              <p:cNvSpPr>
                <a:spLocks noChangeShapeType="1"/>
              </p:cNvSpPr>
              <p:nvPr/>
            </p:nvSpPr>
            <p:spPr bwMode="auto">
              <a:xfrm>
                <a:off x="211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1" name="Line 1048"/>
              <p:cNvSpPr>
                <a:spLocks noChangeShapeType="1"/>
              </p:cNvSpPr>
              <p:nvPr/>
            </p:nvSpPr>
            <p:spPr bwMode="auto">
              <a:xfrm>
                <a:off x="212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2" name="Line 1049"/>
              <p:cNvSpPr>
                <a:spLocks noChangeShapeType="1"/>
              </p:cNvSpPr>
              <p:nvPr/>
            </p:nvSpPr>
            <p:spPr bwMode="auto">
              <a:xfrm>
                <a:off x="214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3" name="Line 1050"/>
              <p:cNvSpPr>
                <a:spLocks noChangeShapeType="1"/>
              </p:cNvSpPr>
              <p:nvPr/>
            </p:nvSpPr>
            <p:spPr bwMode="auto">
              <a:xfrm>
                <a:off x="2156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4" name="Line 1051"/>
              <p:cNvSpPr>
                <a:spLocks noChangeShapeType="1"/>
              </p:cNvSpPr>
              <p:nvPr/>
            </p:nvSpPr>
            <p:spPr bwMode="auto">
              <a:xfrm>
                <a:off x="216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5" name="Line 1052"/>
              <p:cNvSpPr>
                <a:spLocks noChangeShapeType="1"/>
              </p:cNvSpPr>
              <p:nvPr/>
            </p:nvSpPr>
            <p:spPr bwMode="auto">
              <a:xfrm>
                <a:off x="218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6" name="Line 1053"/>
              <p:cNvSpPr>
                <a:spLocks noChangeShapeType="1"/>
              </p:cNvSpPr>
              <p:nvPr/>
            </p:nvSpPr>
            <p:spPr bwMode="auto">
              <a:xfrm>
                <a:off x="219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7" name="Line 1054"/>
              <p:cNvSpPr>
                <a:spLocks noChangeShapeType="1"/>
              </p:cNvSpPr>
              <p:nvPr/>
            </p:nvSpPr>
            <p:spPr bwMode="auto">
              <a:xfrm>
                <a:off x="2213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8" name="Line 1055"/>
              <p:cNvSpPr>
                <a:spLocks noChangeShapeType="1"/>
              </p:cNvSpPr>
              <p:nvPr/>
            </p:nvSpPr>
            <p:spPr bwMode="auto">
              <a:xfrm>
                <a:off x="222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9" name="Line 1056"/>
              <p:cNvSpPr>
                <a:spLocks noChangeShapeType="1"/>
              </p:cNvSpPr>
              <p:nvPr/>
            </p:nvSpPr>
            <p:spPr bwMode="auto">
              <a:xfrm>
                <a:off x="224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" name="Line 1057"/>
              <p:cNvSpPr>
                <a:spLocks noChangeShapeType="1"/>
              </p:cNvSpPr>
              <p:nvPr/>
            </p:nvSpPr>
            <p:spPr bwMode="auto">
              <a:xfrm>
                <a:off x="225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" name="Line 1058"/>
              <p:cNvSpPr>
                <a:spLocks noChangeShapeType="1"/>
              </p:cNvSpPr>
              <p:nvPr/>
            </p:nvSpPr>
            <p:spPr bwMode="auto">
              <a:xfrm>
                <a:off x="2270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" name="Line 1059"/>
              <p:cNvSpPr>
                <a:spLocks noChangeShapeType="1"/>
              </p:cNvSpPr>
              <p:nvPr/>
            </p:nvSpPr>
            <p:spPr bwMode="auto">
              <a:xfrm>
                <a:off x="228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" name="Line 1060"/>
              <p:cNvSpPr>
                <a:spLocks noChangeShapeType="1"/>
              </p:cNvSpPr>
              <p:nvPr/>
            </p:nvSpPr>
            <p:spPr bwMode="auto">
              <a:xfrm>
                <a:off x="229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" name="Line 1061"/>
              <p:cNvSpPr>
                <a:spLocks noChangeShapeType="1"/>
              </p:cNvSpPr>
              <p:nvPr/>
            </p:nvSpPr>
            <p:spPr bwMode="auto">
              <a:xfrm>
                <a:off x="231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" name="Line 1062"/>
              <p:cNvSpPr>
                <a:spLocks noChangeShapeType="1"/>
              </p:cNvSpPr>
              <p:nvPr/>
            </p:nvSpPr>
            <p:spPr bwMode="auto">
              <a:xfrm>
                <a:off x="2327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" name="Line 1063"/>
              <p:cNvSpPr>
                <a:spLocks noChangeShapeType="1"/>
              </p:cNvSpPr>
              <p:nvPr/>
            </p:nvSpPr>
            <p:spPr bwMode="auto">
              <a:xfrm>
                <a:off x="234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" name="Line 1064"/>
              <p:cNvSpPr>
                <a:spLocks noChangeShapeType="1"/>
              </p:cNvSpPr>
              <p:nvPr/>
            </p:nvSpPr>
            <p:spPr bwMode="auto">
              <a:xfrm>
                <a:off x="235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" name="Line 1065"/>
              <p:cNvSpPr>
                <a:spLocks noChangeShapeType="1"/>
              </p:cNvSpPr>
              <p:nvPr/>
            </p:nvSpPr>
            <p:spPr bwMode="auto">
              <a:xfrm>
                <a:off x="236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" name="Line 1066"/>
              <p:cNvSpPr>
                <a:spLocks noChangeShapeType="1"/>
              </p:cNvSpPr>
              <p:nvPr/>
            </p:nvSpPr>
            <p:spPr bwMode="auto">
              <a:xfrm>
                <a:off x="2384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" name="Line 1067"/>
              <p:cNvSpPr>
                <a:spLocks noChangeShapeType="1"/>
              </p:cNvSpPr>
              <p:nvPr/>
            </p:nvSpPr>
            <p:spPr bwMode="auto">
              <a:xfrm>
                <a:off x="239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" name="Line 1068"/>
              <p:cNvSpPr>
                <a:spLocks noChangeShapeType="1"/>
              </p:cNvSpPr>
              <p:nvPr/>
            </p:nvSpPr>
            <p:spPr bwMode="auto">
              <a:xfrm>
                <a:off x="241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" name="Line 1069"/>
              <p:cNvSpPr>
                <a:spLocks noChangeShapeType="1"/>
              </p:cNvSpPr>
              <p:nvPr/>
            </p:nvSpPr>
            <p:spPr bwMode="auto">
              <a:xfrm>
                <a:off x="2426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" name="Line 1070"/>
              <p:cNvSpPr>
                <a:spLocks noChangeShapeType="1"/>
              </p:cNvSpPr>
              <p:nvPr/>
            </p:nvSpPr>
            <p:spPr bwMode="auto">
              <a:xfrm>
                <a:off x="2441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" name="Line 1071"/>
              <p:cNvSpPr>
                <a:spLocks noChangeShapeType="1"/>
              </p:cNvSpPr>
              <p:nvPr/>
            </p:nvSpPr>
            <p:spPr bwMode="auto">
              <a:xfrm>
                <a:off x="2454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" name="Line 1072"/>
              <p:cNvSpPr>
                <a:spLocks noChangeShapeType="1"/>
              </p:cNvSpPr>
              <p:nvPr/>
            </p:nvSpPr>
            <p:spPr bwMode="auto">
              <a:xfrm>
                <a:off x="246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" name="Line 1073"/>
              <p:cNvSpPr>
                <a:spLocks noChangeShapeType="1"/>
              </p:cNvSpPr>
              <p:nvPr/>
            </p:nvSpPr>
            <p:spPr bwMode="auto">
              <a:xfrm>
                <a:off x="2483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" name="Line 1074"/>
              <p:cNvSpPr>
                <a:spLocks noChangeShapeType="1"/>
              </p:cNvSpPr>
              <p:nvPr/>
            </p:nvSpPr>
            <p:spPr bwMode="auto">
              <a:xfrm>
                <a:off x="2498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" name="Line 1075"/>
              <p:cNvSpPr>
                <a:spLocks noChangeShapeType="1"/>
              </p:cNvSpPr>
              <p:nvPr/>
            </p:nvSpPr>
            <p:spPr bwMode="auto">
              <a:xfrm>
                <a:off x="2511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" name="Line 1076"/>
              <p:cNvSpPr>
                <a:spLocks noChangeShapeType="1"/>
              </p:cNvSpPr>
              <p:nvPr/>
            </p:nvSpPr>
            <p:spPr bwMode="auto">
              <a:xfrm>
                <a:off x="252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" name="Line 1077"/>
              <p:cNvSpPr>
                <a:spLocks noChangeShapeType="1"/>
              </p:cNvSpPr>
              <p:nvPr/>
            </p:nvSpPr>
            <p:spPr bwMode="auto">
              <a:xfrm>
                <a:off x="2540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1" name="Line 1078"/>
              <p:cNvSpPr>
                <a:spLocks noChangeShapeType="1"/>
              </p:cNvSpPr>
              <p:nvPr/>
            </p:nvSpPr>
            <p:spPr bwMode="auto">
              <a:xfrm>
                <a:off x="2555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2" name="Line 1079"/>
              <p:cNvSpPr>
                <a:spLocks noChangeShapeType="1"/>
              </p:cNvSpPr>
              <p:nvPr/>
            </p:nvSpPr>
            <p:spPr bwMode="auto">
              <a:xfrm>
                <a:off x="2568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3" name="Line 1080"/>
              <p:cNvSpPr>
                <a:spLocks noChangeShapeType="1"/>
              </p:cNvSpPr>
              <p:nvPr/>
            </p:nvSpPr>
            <p:spPr bwMode="auto">
              <a:xfrm>
                <a:off x="258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4" name="Line 1081"/>
              <p:cNvSpPr>
                <a:spLocks noChangeShapeType="1"/>
              </p:cNvSpPr>
              <p:nvPr/>
            </p:nvSpPr>
            <p:spPr bwMode="auto">
              <a:xfrm>
                <a:off x="2597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5" name="Line 1082"/>
              <p:cNvSpPr>
                <a:spLocks noChangeShapeType="1"/>
              </p:cNvSpPr>
              <p:nvPr/>
            </p:nvSpPr>
            <p:spPr bwMode="auto">
              <a:xfrm>
                <a:off x="2612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6" name="Line 1083"/>
              <p:cNvSpPr>
                <a:spLocks noChangeShapeType="1"/>
              </p:cNvSpPr>
              <p:nvPr/>
            </p:nvSpPr>
            <p:spPr bwMode="auto">
              <a:xfrm>
                <a:off x="2625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7" name="Line 1084"/>
              <p:cNvSpPr>
                <a:spLocks noChangeShapeType="1"/>
              </p:cNvSpPr>
              <p:nvPr/>
            </p:nvSpPr>
            <p:spPr bwMode="auto">
              <a:xfrm>
                <a:off x="264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8" name="Line 1085"/>
              <p:cNvSpPr>
                <a:spLocks noChangeShapeType="1"/>
              </p:cNvSpPr>
              <p:nvPr/>
            </p:nvSpPr>
            <p:spPr bwMode="auto">
              <a:xfrm>
                <a:off x="265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9" name="Line 1086"/>
              <p:cNvSpPr>
                <a:spLocks noChangeShapeType="1"/>
              </p:cNvSpPr>
              <p:nvPr/>
            </p:nvSpPr>
            <p:spPr bwMode="auto">
              <a:xfrm>
                <a:off x="2669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0" name="Line 1087"/>
              <p:cNvSpPr>
                <a:spLocks noChangeShapeType="1"/>
              </p:cNvSpPr>
              <p:nvPr/>
            </p:nvSpPr>
            <p:spPr bwMode="auto">
              <a:xfrm>
                <a:off x="268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1" name="Line 1088"/>
              <p:cNvSpPr>
                <a:spLocks noChangeShapeType="1"/>
              </p:cNvSpPr>
              <p:nvPr/>
            </p:nvSpPr>
            <p:spPr bwMode="auto">
              <a:xfrm>
                <a:off x="269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2" name="Line 1089"/>
              <p:cNvSpPr>
                <a:spLocks noChangeShapeType="1"/>
              </p:cNvSpPr>
              <p:nvPr/>
            </p:nvSpPr>
            <p:spPr bwMode="auto">
              <a:xfrm>
                <a:off x="271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3" name="Line 1090"/>
              <p:cNvSpPr>
                <a:spLocks noChangeShapeType="1"/>
              </p:cNvSpPr>
              <p:nvPr/>
            </p:nvSpPr>
            <p:spPr bwMode="auto">
              <a:xfrm>
                <a:off x="2726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4" name="Line 1091"/>
              <p:cNvSpPr>
                <a:spLocks noChangeShapeType="1"/>
              </p:cNvSpPr>
              <p:nvPr/>
            </p:nvSpPr>
            <p:spPr bwMode="auto">
              <a:xfrm>
                <a:off x="274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5" name="Line 1092"/>
              <p:cNvSpPr>
                <a:spLocks noChangeShapeType="1"/>
              </p:cNvSpPr>
              <p:nvPr/>
            </p:nvSpPr>
            <p:spPr bwMode="auto">
              <a:xfrm>
                <a:off x="275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6" name="Line 1093"/>
              <p:cNvSpPr>
                <a:spLocks noChangeShapeType="1"/>
              </p:cNvSpPr>
              <p:nvPr/>
            </p:nvSpPr>
            <p:spPr bwMode="auto">
              <a:xfrm>
                <a:off x="276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7" name="Line 1094"/>
              <p:cNvSpPr>
                <a:spLocks noChangeShapeType="1"/>
              </p:cNvSpPr>
              <p:nvPr/>
            </p:nvSpPr>
            <p:spPr bwMode="auto">
              <a:xfrm>
                <a:off x="2783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8" name="Line 1095"/>
              <p:cNvSpPr>
                <a:spLocks noChangeShapeType="1"/>
              </p:cNvSpPr>
              <p:nvPr/>
            </p:nvSpPr>
            <p:spPr bwMode="auto">
              <a:xfrm>
                <a:off x="279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9" name="Line 1096"/>
              <p:cNvSpPr>
                <a:spLocks noChangeShapeType="1"/>
              </p:cNvSpPr>
              <p:nvPr/>
            </p:nvSpPr>
            <p:spPr bwMode="auto">
              <a:xfrm>
                <a:off x="281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0" name="Line 1097"/>
              <p:cNvSpPr>
                <a:spLocks noChangeShapeType="1"/>
              </p:cNvSpPr>
              <p:nvPr/>
            </p:nvSpPr>
            <p:spPr bwMode="auto">
              <a:xfrm>
                <a:off x="282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1" name="Line 1098"/>
              <p:cNvSpPr>
                <a:spLocks noChangeShapeType="1"/>
              </p:cNvSpPr>
              <p:nvPr/>
            </p:nvSpPr>
            <p:spPr bwMode="auto">
              <a:xfrm>
                <a:off x="2840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2" name="Line 1099"/>
              <p:cNvSpPr>
                <a:spLocks noChangeShapeType="1"/>
              </p:cNvSpPr>
              <p:nvPr/>
            </p:nvSpPr>
            <p:spPr bwMode="auto">
              <a:xfrm>
                <a:off x="285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3" name="Line 1100"/>
              <p:cNvSpPr>
                <a:spLocks noChangeShapeType="1"/>
              </p:cNvSpPr>
              <p:nvPr/>
            </p:nvSpPr>
            <p:spPr bwMode="auto">
              <a:xfrm>
                <a:off x="286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4" name="Line 1101"/>
              <p:cNvSpPr>
                <a:spLocks noChangeShapeType="1"/>
              </p:cNvSpPr>
              <p:nvPr/>
            </p:nvSpPr>
            <p:spPr bwMode="auto">
              <a:xfrm>
                <a:off x="288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5" name="Line 1102"/>
              <p:cNvSpPr>
                <a:spLocks noChangeShapeType="1"/>
              </p:cNvSpPr>
              <p:nvPr/>
            </p:nvSpPr>
            <p:spPr bwMode="auto">
              <a:xfrm>
                <a:off x="2897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6" name="Line 1103"/>
              <p:cNvSpPr>
                <a:spLocks noChangeShapeType="1"/>
              </p:cNvSpPr>
              <p:nvPr/>
            </p:nvSpPr>
            <p:spPr bwMode="auto">
              <a:xfrm>
                <a:off x="291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7" name="Line 1104"/>
              <p:cNvSpPr>
                <a:spLocks noChangeShapeType="1"/>
              </p:cNvSpPr>
              <p:nvPr/>
            </p:nvSpPr>
            <p:spPr bwMode="auto">
              <a:xfrm>
                <a:off x="292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8" name="Line 1105"/>
              <p:cNvSpPr>
                <a:spLocks noChangeShapeType="1"/>
              </p:cNvSpPr>
              <p:nvPr/>
            </p:nvSpPr>
            <p:spPr bwMode="auto">
              <a:xfrm>
                <a:off x="294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9" name="Line 1106"/>
              <p:cNvSpPr>
                <a:spLocks noChangeShapeType="1"/>
              </p:cNvSpPr>
              <p:nvPr/>
            </p:nvSpPr>
            <p:spPr bwMode="auto">
              <a:xfrm>
                <a:off x="2954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0" name="Line 1107"/>
              <p:cNvSpPr>
                <a:spLocks noChangeShapeType="1"/>
              </p:cNvSpPr>
              <p:nvPr/>
            </p:nvSpPr>
            <p:spPr bwMode="auto">
              <a:xfrm>
                <a:off x="296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1" name="Line 1108"/>
              <p:cNvSpPr>
                <a:spLocks noChangeShapeType="1"/>
              </p:cNvSpPr>
              <p:nvPr/>
            </p:nvSpPr>
            <p:spPr bwMode="auto">
              <a:xfrm>
                <a:off x="2982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2" name="Line 1109"/>
              <p:cNvSpPr>
                <a:spLocks noChangeShapeType="1"/>
              </p:cNvSpPr>
              <p:nvPr/>
            </p:nvSpPr>
            <p:spPr bwMode="auto">
              <a:xfrm>
                <a:off x="299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3" name="Line 1110"/>
              <p:cNvSpPr>
                <a:spLocks noChangeShapeType="1"/>
              </p:cNvSpPr>
              <p:nvPr/>
            </p:nvSpPr>
            <p:spPr bwMode="auto">
              <a:xfrm>
                <a:off x="301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4" name="Line 1111"/>
              <p:cNvSpPr>
                <a:spLocks noChangeShapeType="1"/>
              </p:cNvSpPr>
              <p:nvPr/>
            </p:nvSpPr>
            <p:spPr bwMode="auto">
              <a:xfrm>
                <a:off x="302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5" name="Line 1112"/>
              <p:cNvSpPr>
                <a:spLocks noChangeShapeType="1"/>
              </p:cNvSpPr>
              <p:nvPr/>
            </p:nvSpPr>
            <p:spPr bwMode="auto">
              <a:xfrm>
                <a:off x="3039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6" name="Line 1113"/>
              <p:cNvSpPr>
                <a:spLocks noChangeShapeType="1"/>
              </p:cNvSpPr>
              <p:nvPr/>
            </p:nvSpPr>
            <p:spPr bwMode="auto">
              <a:xfrm>
                <a:off x="305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7" name="Line 1114"/>
              <p:cNvSpPr>
                <a:spLocks noChangeShapeType="1"/>
              </p:cNvSpPr>
              <p:nvPr/>
            </p:nvSpPr>
            <p:spPr bwMode="auto">
              <a:xfrm>
                <a:off x="306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8" name="Line 1115"/>
              <p:cNvSpPr>
                <a:spLocks noChangeShapeType="1"/>
              </p:cNvSpPr>
              <p:nvPr/>
            </p:nvSpPr>
            <p:spPr bwMode="auto">
              <a:xfrm>
                <a:off x="308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9" name="Line 1116"/>
              <p:cNvSpPr>
                <a:spLocks noChangeShapeType="1"/>
              </p:cNvSpPr>
              <p:nvPr/>
            </p:nvSpPr>
            <p:spPr bwMode="auto">
              <a:xfrm>
                <a:off x="3096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0" name="Line 1117"/>
              <p:cNvSpPr>
                <a:spLocks noChangeShapeType="1"/>
              </p:cNvSpPr>
              <p:nvPr/>
            </p:nvSpPr>
            <p:spPr bwMode="auto">
              <a:xfrm>
                <a:off x="311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1" name="Line 1118"/>
              <p:cNvSpPr>
                <a:spLocks noChangeShapeType="1"/>
              </p:cNvSpPr>
              <p:nvPr/>
            </p:nvSpPr>
            <p:spPr bwMode="auto">
              <a:xfrm>
                <a:off x="312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2" name="Line 1119"/>
              <p:cNvSpPr>
                <a:spLocks noChangeShapeType="1"/>
              </p:cNvSpPr>
              <p:nvPr/>
            </p:nvSpPr>
            <p:spPr bwMode="auto">
              <a:xfrm>
                <a:off x="313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3" name="Line 1120"/>
              <p:cNvSpPr>
                <a:spLocks noChangeShapeType="1"/>
              </p:cNvSpPr>
              <p:nvPr/>
            </p:nvSpPr>
            <p:spPr bwMode="auto">
              <a:xfrm>
                <a:off x="3153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4" name="Line 1121"/>
              <p:cNvSpPr>
                <a:spLocks noChangeShapeType="1"/>
              </p:cNvSpPr>
              <p:nvPr/>
            </p:nvSpPr>
            <p:spPr bwMode="auto">
              <a:xfrm>
                <a:off x="316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5" name="Line 1122"/>
              <p:cNvSpPr>
                <a:spLocks noChangeShapeType="1"/>
              </p:cNvSpPr>
              <p:nvPr/>
            </p:nvSpPr>
            <p:spPr bwMode="auto">
              <a:xfrm>
                <a:off x="3183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6" name="Line 1123"/>
              <p:cNvSpPr>
                <a:spLocks noChangeShapeType="1"/>
              </p:cNvSpPr>
              <p:nvPr/>
            </p:nvSpPr>
            <p:spPr bwMode="auto">
              <a:xfrm>
                <a:off x="319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7" name="Line 1124"/>
              <p:cNvSpPr>
                <a:spLocks noChangeShapeType="1"/>
              </p:cNvSpPr>
              <p:nvPr/>
            </p:nvSpPr>
            <p:spPr bwMode="auto">
              <a:xfrm>
                <a:off x="321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8" name="Line 1125"/>
              <p:cNvSpPr>
                <a:spLocks noChangeShapeType="1"/>
              </p:cNvSpPr>
              <p:nvPr/>
            </p:nvSpPr>
            <p:spPr bwMode="auto">
              <a:xfrm>
                <a:off x="322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9" name="Line 1126"/>
              <p:cNvSpPr>
                <a:spLocks noChangeShapeType="1"/>
              </p:cNvSpPr>
              <p:nvPr/>
            </p:nvSpPr>
            <p:spPr bwMode="auto">
              <a:xfrm>
                <a:off x="3240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0" name="Line 1127"/>
              <p:cNvSpPr>
                <a:spLocks noChangeShapeType="1"/>
              </p:cNvSpPr>
              <p:nvPr/>
            </p:nvSpPr>
            <p:spPr bwMode="auto">
              <a:xfrm>
                <a:off x="325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1" name="Line 1128"/>
              <p:cNvSpPr>
                <a:spLocks noChangeShapeType="1"/>
              </p:cNvSpPr>
              <p:nvPr/>
            </p:nvSpPr>
            <p:spPr bwMode="auto">
              <a:xfrm>
                <a:off x="326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2" name="Line 1129"/>
              <p:cNvSpPr>
                <a:spLocks noChangeShapeType="1"/>
              </p:cNvSpPr>
              <p:nvPr/>
            </p:nvSpPr>
            <p:spPr bwMode="auto">
              <a:xfrm>
                <a:off x="328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3" name="Line 1130"/>
              <p:cNvSpPr>
                <a:spLocks noChangeShapeType="1"/>
              </p:cNvSpPr>
              <p:nvPr/>
            </p:nvSpPr>
            <p:spPr bwMode="auto">
              <a:xfrm>
                <a:off x="3297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4" name="Line 1131"/>
              <p:cNvSpPr>
                <a:spLocks noChangeShapeType="1"/>
              </p:cNvSpPr>
              <p:nvPr/>
            </p:nvSpPr>
            <p:spPr bwMode="auto">
              <a:xfrm>
                <a:off x="331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5" name="Line 1132"/>
              <p:cNvSpPr>
                <a:spLocks noChangeShapeType="1"/>
              </p:cNvSpPr>
              <p:nvPr/>
            </p:nvSpPr>
            <p:spPr bwMode="auto">
              <a:xfrm>
                <a:off x="3325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6" name="Line 1133"/>
              <p:cNvSpPr>
                <a:spLocks noChangeShapeType="1"/>
              </p:cNvSpPr>
              <p:nvPr/>
            </p:nvSpPr>
            <p:spPr bwMode="auto">
              <a:xfrm>
                <a:off x="333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7" name="Line 1134"/>
              <p:cNvSpPr>
                <a:spLocks noChangeShapeType="1"/>
              </p:cNvSpPr>
              <p:nvPr/>
            </p:nvSpPr>
            <p:spPr bwMode="auto">
              <a:xfrm>
                <a:off x="3354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8" name="Line 1135"/>
              <p:cNvSpPr>
                <a:spLocks noChangeShapeType="1"/>
              </p:cNvSpPr>
              <p:nvPr/>
            </p:nvSpPr>
            <p:spPr bwMode="auto">
              <a:xfrm>
                <a:off x="3367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9" name="Line 1136"/>
              <p:cNvSpPr>
                <a:spLocks noChangeShapeType="1"/>
              </p:cNvSpPr>
              <p:nvPr/>
            </p:nvSpPr>
            <p:spPr bwMode="auto">
              <a:xfrm>
                <a:off x="3382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0" name="Line 1137"/>
              <p:cNvSpPr>
                <a:spLocks noChangeShapeType="1"/>
              </p:cNvSpPr>
              <p:nvPr/>
            </p:nvSpPr>
            <p:spPr bwMode="auto">
              <a:xfrm>
                <a:off x="339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1" name="Line 1138"/>
              <p:cNvSpPr>
                <a:spLocks noChangeShapeType="1"/>
              </p:cNvSpPr>
              <p:nvPr/>
            </p:nvSpPr>
            <p:spPr bwMode="auto">
              <a:xfrm>
                <a:off x="3411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2" name="Line 1139"/>
              <p:cNvSpPr>
                <a:spLocks noChangeShapeType="1"/>
              </p:cNvSpPr>
              <p:nvPr/>
            </p:nvSpPr>
            <p:spPr bwMode="auto">
              <a:xfrm>
                <a:off x="3424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3" name="Line 1140"/>
              <p:cNvSpPr>
                <a:spLocks noChangeShapeType="1"/>
              </p:cNvSpPr>
              <p:nvPr/>
            </p:nvSpPr>
            <p:spPr bwMode="auto">
              <a:xfrm>
                <a:off x="3439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4" name="Line 1141"/>
              <p:cNvSpPr>
                <a:spLocks noChangeShapeType="1"/>
              </p:cNvSpPr>
              <p:nvPr/>
            </p:nvSpPr>
            <p:spPr bwMode="auto">
              <a:xfrm>
                <a:off x="345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5" name="Line 1142"/>
              <p:cNvSpPr>
                <a:spLocks noChangeShapeType="1"/>
              </p:cNvSpPr>
              <p:nvPr/>
            </p:nvSpPr>
            <p:spPr bwMode="auto">
              <a:xfrm>
                <a:off x="3468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6" name="Line 1143"/>
              <p:cNvSpPr>
                <a:spLocks noChangeShapeType="1"/>
              </p:cNvSpPr>
              <p:nvPr/>
            </p:nvSpPr>
            <p:spPr bwMode="auto">
              <a:xfrm>
                <a:off x="3481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7" name="Line 1144"/>
              <p:cNvSpPr>
                <a:spLocks noChangeShapeType="1"/>
              </p:cNvSpPr>
              <p:nvPr/>
            </p:nvSpPr>
            <p:spPr bwMode="auto">
              <a:xfrm>
                <a:off x="3496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8" name="Line 1145"/>
              <p:cNvSpPr>
                <a:spLocks noChangeShapeType="1"/>
              </p:cNvSpPr>
              <p:nvPr/>
            </p:nvSpPr>
            <p:spPr bwMode="auto">
              <a:xfrm>
                <a:off x="351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9" name="Line 1146"/>
              <p:cNvSpPr>
                <a:spLocks noChangeShapeType="1"/>
              </p:cNvSpPr>
              <p:nvPr/>
            </p:nvSpPr>
            <p:spPr bwMode="auto">
              <a:xfrm>
                <a:off x="3525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0" name="Line 1147"/>
              <p:cNvSpPr>
                <a:spLocks noChangeShapeType="1"/>
              </p:cNvSpPr>
              <p:nvPr/>
            </p:nvSpPr>
            <p:spPr bwMode="auto">
              <a:xfrm>
                <a:off x="3538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1" name="Line 1148"/>
              <p:cNvSpPr>
                <a:spLocks noChangeShapeType="1"/>
              </p:cNvSpPr>
              <p:nvPr/>
            </p:nvSpPr>
            <p:spPr bwMode="auto">
              <a:xfrm>
                <a:off x="3553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2" name="Line 1149"/>
              <p:cNvSpPr>
                <a:spLocks noChangeShapeType="1"/>
              </p:cNvSpPr>
              <p:nvPr/>
            </p:nvSpPr>
            <p:spPr bwMode="auto">
              <a:xfrm>
                <a:off x="3567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3" name="Line 1150"/>
              <p:cNvSpPr>
                <a:spLocks noChangeShapeType="1"/>
              </p:cNvSpPr>
              <p:nvPr/>
            </p:nvSpPr>
            <p:spPr bwMode="auto">
              <a:xfrm>
                <a:off x="3582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4" name="Line 1151"/>
              <p:cNvSpPr>
                <a:spLocks noChangeShapeType="1"/>
              </p:cNvSpPr>
              <p:nvPr/>
            </p:nvSpPr>
            <p:spPr bwMode="auto">
              <a:xfrm>
                <a:off x="3595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5" name="Line 1152"/>
              <p:cNvSpPr>
                <a:spLocks noChangeShapeType="1"/>
              </p:cNvSpPr>
              <p:nvPr/>
            </p:nvSpPr>
            <p:spPr bwMode="auto">
              <a:xfrm>
                <a:off x="3610" y="140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6" name="Line 1153"/>
              <p:cNvSpPr>
                <a:spLocks noChangeShapeType="1"/>
              </p:cNvSpPr>
              <p:nvPr/>
            </p:nvSpPr>
            <p:spPr bwMode="auto">
              <a:xfrm>
                <a:off x="3624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7" name="Line 1154"/>
              <p:cNvSpPr>
                <a:spLocks noChangeShapeType="1"/>
              </p:cNvSpPr>
              <p:nvPr/>
            </p:nvSpPr>
            <p:spPr bwMode="auto">
              <a:xfrm>
                <a:off x="3639" y="140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8" name="Line 1155"/>
              <p:cNvSpPr>
                <a:spLocks noChangeShapeType="1"/>
              </p:cNvSpPr>
              <p:nvPr/>
            </p:nvSpPr>
            <p:spPr bwMode="auto">
              <a:xfrm>
                <a:off x="3652" y="1404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9" name="Line 1156"/>
              <p:cNvSpPr>
                <a:spLocks noChangeShapeType="1"/>
              </p:cNvSpPr>
              <p:nvPr/>
            </p:nvSpPr>
            <p:spPr bwMode="auto">
              <a:xfrm>
                <a:off x="1000" y="1404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0" name="Line 1157"/>
              <p:cNvSpPr>
                <a:spLocks noChangeShapeType="1"/>
              </p:cNvSpPr>
              <p:nvPr/>
            </p:nvSpPr>
            <p:spPr bwMode="auto">
              <a:xfrm flipH="1">
                <a:off x="3629" y="1404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1" name="Freeform 1158"/>
              <p:cNvSpPr>
                <a:spLocks/>
              </p:cNvSpPr>
              <p:nvPr/>
            </p:nvSpPr>
            <p:spPr bwMode="auto">
              <a:xfrm>
                <a:off x="881" y="1360"/>
                <a:ext cx="29" cy="82"/>
              </a:xfrm>
              <a:custGeom>
                <a:avLst/>
                <a:gdLst>
                  <a:gd name="T0" fmla="*/ 29 w 29"/>
                  <a:gd name="T1" fmla="*/ 82 h 82"/>
                  <a:gd name="T2" fmla="*/ 18 w 29"/>
                  <a:gd name="T3" fmla="*/ 82 h 82"/>
                  <a:gd name="T4" fmla="*/ 18 w 29"/>
                  <a:gd name="T5" fmla="*/ 19 h 82"/>
                  <a:gd name="T6" fmla="*/ 14 w 29"/>
                  <a:gd name="T7" fmla="*/ 22 h 82"/>
                  <a:gd name="T8" fmla="*/ 9 w 29"/>
                  <a:gd name="T9" fmla="*/ 25 h 82"/>
                  <a:gd name="T10" fmla="*/ 4 w 29"/>
                  <a:gd name="T11" fmla="*/ 28 h 82"/>
                  <a:gd name="T12" fmla="*/ 0 w 29"/>
                  <a:gd name="T13" fmla="*/ 30 h 82"/>
                  <a:gd name="T14" fmla="*/ 0 w 29"/>
                  <a:gd name="T15" fmla="*/ 21 h 82"/>
                  <a:gd name="T16" fmla="*/ 7 w 29"/>
                  <a:gd name="T17" fmla="*/ 17 h 82"/>
                  <a:gd name="T18" fmla="*/ 13 w 29"/>
                  <a:gd name="T19" fmla="*/ 11 h 82"/>
                  <a:gd name="T20" fmla="*/ 18 w 29"/>
                  <a:gd name="T21" fmla="*/ 5 h 82"/>
                  <a:gd name="T22" fmla="*/ 23 w 29"/>
                  <a:gd name="T23" fmla="*/ 0 h 82"/>
                  <a:gd name="T24" fmla="*/ 29 w 29"/>
                  <a:gd name="T25" fmla="*/ 0 h 82"/>
                  <a:gd name="T26" fmla="*/ 29 w 29"/>
                  <a:gd name="T2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82">
                    <a:moveTo>
                      <a:pt x="29" y="82"/>
                    </a:moveTo>
                    <a:lnTo>
                      <a:pt x="18" y="82"/>
                    </a:lnTo>
                    <a:lnTo>
                      <a:pt x="18" y="19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2" name="Line 1159"/>
              <p:cNvSpPr>
                <a:spLocks noChangeShapeType="1"/>
              </p:cNvSpPr>
              <p:nvPr/>
            </p:nvSpPr>
            <p:spPr bwMode="auto">
              <a:xfrm>
                <a:off x="100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3" name="Line 1160"/>
              <p:cNvSpPr>
                <a:spLocks noChangeShapeType="1"/>
              </p:cNvSpPr>
              <p:nvPr/>
            </p:nvSpPr>
            <p:spPr bwMode="auto">
              <a:xfrm>
                <a:off x="1015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4" name="Line 1161"/>
              <p:cNvSpPr>
                <a:spLocks noChangeShapeType="1"/>
              </p:cNvSpPr>
              <p:nvPr/>
            </p:nvSpPr>
            <p:spPr bwMode="auto">
              <a:xfrm>
                <a:off x="102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5" name="Line 1162"/>
              <p:cNvSpPr>
                <a:spLocks noChangeShapeType="1"/>
              </p:cNvSpPr>
              <p:nvPr/>
            </p:nvSpPr>
            <p:spPr bwMode="auto">
              <a:xfrm>
                <a:off x="104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6" name="Line 1163"/>
              <p:cNvSpPr>
                <a:spLocks noChangeShapeType="1"/>
              </p:cNvSpPr>
              <p:nvPr/>
            </p:nvSpPr>
            <p:spPr bwMode="auto">
              <a:xfrm>
                <a:off x="105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7" name="Line 1164"/>
              <p:cNvSpPr>
                <a:spLocks noChangeShapeType="1"/>
              </p:cNvSpPr>
              <p:nvPr/>
            </p:nvSpPr>
            <p:spPr bwMode="auto">
              <a:xfrm>
                <a:off x="1072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8" name="Line 1165"/>
              <p:cNvSpPr>
                <a:spLocks noChangeShapeType="1"/>
              </p:cNvSpPr>
              <p:nvPr/>
            </p:nvSpPr>
            <p:spPr bwMode="auto">
              <a:xfrm>
                <a:off x="108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9" name="Line 1166"/>
              <p:cNvSpPr>
                <a:spLocks noChangeShapeType="1"/>
              </p:cNvSpPr>
              <p:nvPr/>
            </p:nvSpPr>
            <p:spPr bwMode="auto">
              <a:xfrm>
                <a:off x="110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0" name="Line 1167"/>
              <p:cNvSpPr>
                <a:spLocks noChangeShapeType="1"/>
              </p:cNvSpPr>
              <p:nvPr/>
            </p:nvSpPr>
            <p:spPr bwMode="auto">
              <a:xfrm>
                <a:off x="111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1" name="Line 1168"/>
              <p:cNvSpPr>
                <a:spLocks noChangeShapeType="1"/>
              </p:cNvSpPr>
              <p:nvPr/>
            </p:nvSpPr>
            <p:spPr bwMode="auto">
              <a:xfrm>
                <a:off x="1129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2" name="Line 1169"/>
              <p:cNvSpPr>
                <a:spLocks noChangeShapeType="1"/>
              </p:cNvSpPr>
              <p:nvPr/>
            </p:nvSpPr>
            <p:spPr bwMode="auto">
              <a:xfrm>
                <a:off x="114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3" name="Line 1170"/>
              <p:cNvSpPr>
                <a:spLocks noChangeShapeType="1"/>
              </p:cNvSpPr>
              <p:nvPr/>
            </p:nvSpPr>
            <p:spPr bwMode="auto">
              <a:xfrm>
                <a:off x="115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4" name="Line 1171"/>
              <p:cNvSpPr>
                <a:spLocks noChangeShapeType="1"/>
              </p:cNvSpPr>
              <p:nvPr/>
            </p:nvSpPr>
            <p:spPr bwMode="auto">
              <a:xfrm>
                <a:off x="117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5" name="Line 1172"/>
              <p:cNvSpPr>
                <a:spLocks noChangeShapeType="1"/>
              </p:cNvSpPr>
              <p:nvPr/>
            </p:nvSpPr>
            <p:spPr bwMode="auto">
              <a:xfrm>
                <a:off x="1186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6" name="Line 1173"/>
              <p:cNvSpPr>
                <a:spLocks noChangeShapeType="1"/>
              </p:cNvSpPr>
              <p:nvPr/>
            </p:nvSpPr>
            <p:spPr bwMode="auto">
              <a:xfrm>
                <a:off x="119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7" name="Line 1174"/>
              <p:cNvSpPr>
                <a:spLocks noChangeShapeType="1"/>
              </p:cNvSpPr>
              <p:nvPr/>
            </p:nvSpPr>
            <p:spPr bwMode="auto">
              <a:xfrm>
                <a:off x="121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8" name="Line 1175"/>
              <p:cNvSpPr>
                <a:spLocks noChangeShapeType="1"/>
              </p:cNvSpPr>
              <p:nvPr/>
            </p:nvSpPr>
            <p:spPr bwMode="auto">
              <a:xfrm>
                <a:off x="122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9" name="Line 1176"/>
              <p:cNvSpPr>
                <a:spLocks noChangeShapeType="1"/>
              </p:cNvSpPr>
              <p:nvPr/>
            </p:nvSpPr>
            <p:spPr bwMode="auto">
              <a:xfrm>
                <a:off x="1243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0" name="Line 1177"/>
              <p:cNvSpPr>
                <a:spLocks noChangeShapeType="1"/>
              </p:cNvSpPr>
              <p:nvPr/>
            </p:nvSpPr>
            <p:spPr bwMode="auto">
              <a:xfrm>
                <a:off x="125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1" name="Line 1178"/>
              <p:cNvSpPr>
                <a:spLocks noChangeShapeType="1"/>
              </p:cNvSpPr>
              <p:nvPr/>
            </p:nvSpPr>
            <p:spPr bwMode="auto">
              <a:xfrm>
                <a:off x="127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2" name="Line 1179"/>
              <p:cNvSpPr>
                <a:spLocks noChangeShapeType="1"/>
              </p:cNvSpPr>
              <p:nvPr/>
            </p:nvSpPr>
            <p:spPr bwMode="auto">
              <a:xfrm>
                <a:off x="1285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3" name="Line 1180"/>
              <p:cNvSpPr>
                <a:spLocks noChangeShapeType="1"/>
              </p:cNvSpPr>
              <p:nvPr/>
            </p:nvSpPr>
            <p:spPr bwMode="auto">
              <a:xfrm>
                <a:off x="1300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4" name="Line 1181"/>
              <p:cNvSpPr>
                <a:spLocks noChangeShapeType="1"/>
              </p:cNvSpPr>
              <p:nvPr/>
            </p:nvSpPr>
            <p:spPr bwMode="auto">
              <a:xfrm>
                <a:off x="1313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5" name="Line 1182"/>
              <p:cNvSpPr>
                <a:spLocks noChangeShapeType="1"/>
              </p:cNvSpPr>
              <p:nvPr/>
            </p:nvSpPr>
            <p:spPr bwMode="auto">
              <a:xfrm>
                <a:off x="132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6" name="Line 1183"/>
              <p:cNvSpPr>
                <a:spLocks noChangeShapeType="1"/>
              </p:cNvSpPr>
              <p:nvPr/>
            </p:nvSpPr>
            <p:spPr bwMode="auto">
              <a:xfrm>
                <a:off x="1342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7" name="Line 1184"/>
              <p:cNvSpPr>
                <a:spLocks noChangeShapeType="1"/>
              </p:cNvSpPr>
              <p:nvPr/>
            </p:nvSpPr>
            <p:spPr bwMode="auto">
              <a:xfrm>
                <a:off x="1357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8" name="Line 1185"/>
              <p:cNvSpPr>
                <a:spLocks noChangeShapeType="1"/>
              </p:cNvSpPr>
              <p:nvPr/>
            </p:nvSpPr>
            <p:spPr bwMode="auto">
              <a:xfrm>
                <a:off x="1370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9" name="Line 1186"/>
              <p:cNvSpPr>
                <a:spLocks noChangeShapeType="1"/>
              </p:cNvSpPr>
              <p:nvPr/>
            </p:nvSpPr>
            <p:spPr bwMode="auto">
              <a:xfrm>
                <a:off x="138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0" name="Line 1187"/>
              <p:cNvSpPr>
                <a:spLocks noChangeShapeType="1"/>
              </p:cNvSpPr>
              <p:nvPr/>
            </p:nvSpPr>
            <p:spPr bwMode="auto">
              <a:xfrm>
                <a:off x="1399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1" name="Line 1188"/>
              <p:cNvSpPr>
                <a:spLocks noChangeShapeType="1"/>
              </p:cNvSpPr>
              <p:nvPr/>
            </p:nvSpPr>
            <p:spPr bwMode="auto">
              <a:xfrm>
                <a:off x="1414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2" name="Line 1189"/>
              <p:cNvSpPr>
                <a:spLocks noChangeShapeType="1"/>
              </p:cNvSpPr>
              <p:nvPr/>
            </p:nvSpPr>
            <p:spPr bwMode="auto">
              <a:xfrm>
                <a:off x="1427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3" name="Line 1190"/>
              <p:cNvSpPr>
                <a:spLocks noChangeShapeType="1"/>
              </p:cNvSpPr>
              <p:nvPr/>
            </p:nvSpPr>
            <p:spPr bwMode="auto">
              <a:xfrm>
                <a:off x="144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4" name="Line 1191"/>
              <p:cNvSpPr>
                <a:spLocks noChangeShapeType="1"/>
              </p:cNvSpPr>
              <p:nvPr/>
            </p:nvSpPr>
            <p:spPr bwMode="auto">
              <a:xfrm>
                <a:off x="1456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5" name="Line 1192"/>
              <p:cNvSpPr>
                <a:spLocks noChangeShapeType="1"/>
              </p:cNvSpPr>
              <p:nvPr/>
            </p:nvSpPr>
            <p:spPr bwMode="auto">
              <a:xfrm>
                <a:off x="1471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6" name="Line 1193"/>
              <p:cNvSpPr>
                <a:spLocks noChangeShapeType="1"/>
              </p:cNvSpPr>
              <p:nvPr/>
            </p:nvSpPr>
            <p:spPr bwMode="auto">
              <a:xfrm>
                <a:off x="1484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7" name="Line 1194"/>
              <p:cNvSpPr>
                <a:spLocks noChangeShapeType="1"/>
              </p:cNvSpPr>
              <p:nvPr/>
            </p:nvSpPr>
            <p:spPr bwMode="auto">
              <a:xfrm>
                <a:off x="149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8" name="Line 1195"/>
              <p:cNvSpPr>
                <a:spLocks noChangeShapeType="1"/>
              </p:cNvSpPr>
              <p:nvPr/>
            </p:nvSpPr>
            <p:spPr bwMode="auto">
              <a:xfrm>
                <a:off x="151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9" name="Line 1196"/>
              <p:cNvSpPr>
                <a:spLocks noChangeShapeType="1"/>
              </p:cNvSpPr>
              <p:nvPr/>
            </p:nvSpPr>
            <p:spPr bwMode="auto">
              <a:xfrm>
                <a:off x="1528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0" name="Line 1197"/>
              <p:cNvSpPr>
                <a:spLocks noChangeShapeType="1"/>
              </p:cNvSpPr>
              <p:nvPr/>
            </p:nvSpPr>
            <p:spPr bwMode="auto">
              <a:xfrm>
                <a:off x="154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1" name="Line 1198"/>
              <p:cNvSpPr>
                <a:spLocks noChangeShapeType="1"/>
              </p:cNvSpPr>
              <p:nvPr/>
            </p:nvSpPr>
            <p:spPr bwMode="auto">
              <a:xfrm>
                <a:off x="155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2" name="Line 1199"/>
              <p:cNvSpPr>
                <a:spLocks noChangeShapeType="1"/>
              </p:cNvSpPr>
              <p:nvPr/>
            </p:nvSpPr>
            <p:spPr bwMode="auto">
              <a:xfrm>
                <a:off x="157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3" name="Line 1200"/>
              <p:cNvSpPr>
                <a:spLocks noChangeShapeType="1"/>
              </p:cNvSpPr>
              <p:nvPr/>
            </p:nvSpPr>
            <p:spPr bwMode="auto">
              <a:xfrm>
                <a:off x="1585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4" name="Line 1201"/>
              <p:cNvSpPr>
                <a:spLocks noChangeShapeType="1"/>
              </p:cNvSpPr>
              <p:nvPr/>
            </p:nvSpPr>
            <p:spPr bwMode="auto">
              <a:xfrm>
                <a:off x="159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5" name="Line 1202"/>
              <p:cNvSpPr>
                <a:spLocks noChangeShapeType="1"/>
              </p:cNvSpPr>
              <p:nvPr/>
            </p:nvSpPr>
            <p:spPr bwMode="auto">
              <a:xfrm>
                <a:off x="161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6" name="Line 1203"/>
              <p:cNvSpPr>
                <a:spLocks noChangeShapeType="1"/>
              </p:cNvSpPr>
              <p:nvPr/>
            </p:nvSpPr>
            <p:spPr bwMode="auto">
              <a:xfrm>
                <a:off x="162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7" name="Line 1204"/>
              <p:cNvSpPr>
                <a:spLocks noChangeShapeType="1"/>
              </p:cNvSpPr>
              <p:nvPr/>
            </p:nvSpPr>
            <p:spPr bwMode="auto">
              <a:xfrm>
                <a:off x="1642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8" name="Line 1205"/>
              <p:cNvSpPr>
                <a:spLocks noChangeShapeType="1"/>
              </p:cNvSpPr>
              <p:nvPr/>
            </p:nvSpPr>
            <p:spPr bwMode="auto">
              <a:xfrm>
                <a:off x="165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9" name="Line 1206"/>
              <p:cNvSpPr>
                <a:spLocks noChangeShapeType="1"/>
              </p:cNvSpPr>
              <p:nvPr/>
            </p:nvSpPr>
            <p:spPr bwMode="auto">
              <a:xfrm>
                <a:off x="167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0" name="Line 1207"/>
              <p:cNvSpPr>
                <a:spLocks noChangeShapeType="1"/>
              </p:cNvSpPr>
              <p:nvPr/>
            </p:nvSpPr>
            <p:spPr bwMode="auto">
              <a:xfrm>
                <a:off x="168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1" name="Line 1208"/>
              <p:cNvSpPr>
                <a:spLocks noChangeShapeType="1"/>
              </p:cNvSpPr>
              <p:nvPr/>
            </p:nvSpPr>
            <p:spPr bwMode="auto">
              <a:xfrm>
                <a:off x="1699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2" name="Line 1209"/>
              <p:cNvSpPr>
                <a:spLocks noChangeShapeType="1"/>
              </p:cNvSpPr>
              <p:nvPr/>
            </p:nvSpPr>
            <p:spPr bwMode="auto">
              <a:xfrm>
                <a:off x="171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785" y="1063"/>
              <a:ext cx="2874" cy="1824"/>
              <a:chOff x="785" y="1063"/>
              <a:chExt cx="2874" cy="1824"/>
            </a:xfrm>
          </p:grpSpPr>
          <p:sp>
            <p:nvSpPr>
              <p:cNvPr id="1853" name="Line 1211"/>
              <p:cNvSpPr>
                <a:spLocks noChangeShapeType="1"/>
              </p:cNvSpPr>
              <p:nvPr/>
            </p:nvSpPr>
            <p:spPr bwMode="auto">
              <a:xfrm>
                <a:off x="172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4" name="Line 1212"/>
              <p:cNvSpPr>
                <a:spLocks noChangeShapeType="1"/>
              </p:cNvSpPr>
              <p:nvPr/>
            </p:nvSpPr>
            <p:spPr bwMode="auto">
              <a:xfrm>
                <a:off x="174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5" name="Line 1213"/>
              <p:cNvSpPr>
                <a:spLocks noChangeShapeType="1"/>
              </p:cNvSpPr>
              <p:nvPr/>
            </p:nvSpPr>
            <p:spPr bwMode="auto">
              <a:xfrm>
                <a:off x="1756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6" name="Line 1214"/>
              <p:cNvSpPr>
                <a:spLocks noChangeShapeType="1"/>
              </p:cNvSpPr>
              <p:nvPr/>
            </p:nvSpPr>
            <p:spPr bwMode="auto">
              <a:xfrm>
                <a:off x="177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7" name="Line 1215"/>
              <p:cNvSpPr>
                <a:spLocks noChangeShapeType="1"/>
              </p:cNvSpPr>
              <p:nvPr/>
            </p:nvSpPr>
            <p:spPr bwMode="auto">
              <a:xfrm>
                <a:off x="178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8" name="Line 1216"/>
              <p:cNvSpPr>
                <a:spLocks noChangeShapeType="1"/>
              </p:cNvSpPr>
              <p:nvPr/>
            </p:nvSpPr>
            <p:spPr bwMode="auto">
              <a:xfrm>
                <a:off x="179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9" name="Line 1217"/>
              <p:cNvSpPr>
                <a:spLocks noChangeShapeType="1"/>
              </p:cNvSpPr>
              <p:nvPr/>
            </p:nvSpPr>
            <p:spPr bwMode="auto">
              <a:xfrm>
                <a:off x="1813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0" name="Line 1218"/>
              <p:cNvSpPr>
                <a:spLocks noChangeShapeType="1"/>
              </p:cNvSpPr>
              <p:nvPr/>
            </p:nvSpPr>
            <p:spPr bwMode="auto">
              <a:xfrm>
                <a:off x="182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1" name="Line 1219"/>
              <p:cNvSpPr>
                <a:spLocks noChangeShapeType="1"/>
              </p:cNvSpPr>
              <p:nvPr/>
            </p:nvSpPr>
            <p:spPr bwMode="auto">
              <a:xfrm>
                <a:off x="1841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2" name="Line 1220"/>
              <p:cNvSpPr>
                <a:spLocks noChangeShapeType="1"/>
              </p:cNvSpPr>
              <p:nvPr/>
            </p:nvSpPr>
            <p:spPr bwMode="auto">
              <a:xfrm>
                <a:off x="185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3" name="Line 1221"/>
              <p:cNvSpPr>
                <a:spLocks noChangeShapeType="1"/>
              </p:cNvSpPr>
              <p:nvPr/>
            </p:nvSpPr>
            <p:spPr bwMode="auto">
              <a:xfrm>
                <a:off x="187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4" name="Line 1222"/>
              <p:cNvSpPr>
                <a:spLocks noChangeShapeType="1"/>
              </p:cNvSpPr>
              <p:nvPr/>
            </p:nvSpPr>
            <p:spPr bwMode="auto">
              <a:xfrm>
                <a:off x="188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5" name="Line 1223"/>
              <p:cNvSpPr>
                <a:spLocks noChangeShapeType="1"/>
              </p:cNvSpPr>
              <p:nvPr/>
            </p:nvSpPr>
            <p:spPr bwMode="auto">
              <a:xfrm>
                <a:off x="1898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6" name="Line 1224"/>
              <p:cNvSpPr>
                <a:spLocks noChangeShapeType="1"/>
              </p:cNvSpPr>
              <p:nvPr/>
            </p:nvSpPr>
            <p:spPr bwMode="auto">
              <a:xfrm>
                <a:off x="191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7" name="Line 1225"/>
              <p:cNvSpPr>
                <a:spLocks noChangeShapeType="1"/>
              </p:cNvSpPr>
              <p:nvPr/>
            </p:nvSpPr>
            <p:spPr bwMode="auto">
              <a:xfrm>
                <a:off x="192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8" name="Line 1226"/>
              <p:cNvSpPr>
                <a:spLocks noChangeShapeType="1"/>
              </p:cNvSpPr>
              <p:nvPr/>
            </p:nvSpPr>
            <p:spPr bwMode="auto">
              <a:xfrm>
                <a:off x="194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9" name="Line 1227"/>
              <p:cNvSpPr>
                <a:spLocks noChangeShapeType="1"/>
              </p:cNvSpPr>
              <p:nvPr/>
            </p:nvSpPr>
            <p:spPr bwMode="auto">
              <a:xfrm>
                <a:off x="1955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0" name="Line 1228"/>
              <p:cNvSpPr>
                <a:spLocks noChangeShapeType="1"/>
              </p:cNvSpPr>
              <p:nvPr/>
            </p:nvSpPr>
            <p:spPr bwMode="auto">
              <a:xfrm>
                <a:off x="197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1" name="Line 1229"/>
              <p:cNvSpPr>
                <a:spLocks noChangeShapeType="1"/>
              </p:cNvSpPr>
              <p:nvPr/>
            </p:nvSpPr>
            <p:spPr bwMode="auto">
              <a:xfrm>
                <a:off x="198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2" name="Line 1230"/>
              <p:cNvSpPr>
                <a:spLocks noChangeShapeType="1"/>
              </p:cNvSpPr>
              <p:nvPr/>
            </p:nvSpPr>
            <p:spPr bwMode="auto">
              <a:xfrm>
                <a:off x="199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3" name="Line 1231"/>
              <p:cNvSpPr>
                <a:spLocks noChangeShapeType="1"/>
              </p:cNvSpPr>
              <p:nvPr/>
            </p:nvSpPr>
            <p:spPr bwMode="auto">
              <a:xfrm>
                <a:off x="2012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4" name="Line 1232"/>
              <p:cNvSpPr>
                <a:spLocks noChangeShapeType="1"/>
              </p:cNvSpPr>
              <p:nvPr/>
            </p:nvSpPr>
            <p:spPr bwMode="auto">
              <a:xfrm>
                <a:off x="202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5" name="Line 1233"/>
              <p:cNvSpPr>
                <a:spLocks noChangeShapeType="1"/>
              </p:cNvSpPr>
              <p:nvPr/>
            </p:nvSpPr>
            <p:spPr bwMode="auto">
              <a:xfrm>
                <a:off x="2042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6" name="Line 1234"/>
              <p:cNvSpPr>
                <a:spLocks noChangeShapeType="1"/>
              </p:cNvSpPr>
              <p:nvPr/>
            </p:nvSpPr>
            <p:spPr bwMode="auto">
              <a:xfrm>
                <a:off x="205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7" name="Line 1235"/>
              <p:cNvSpPr>
                <a:spLocks noChangeShapeType="1"/>
              </p:cNvSpPr>
              <p:nvPr/>
            </p:nvSpPr>
            <p:spPr bwMode="auto">
              <a:xfrm>
                <a:off x="207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8" name="Line 1236"/>
              <p:cNvSpPr>
                <a:spLocks noChangeShapeType="1"/>
              </p:cNvSpPr>
              <p:nvPr/>
            </p:nvSpPr>
            <p:spPr bwMode="auto">
              <a:xfrm>
                <a:off x="208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9" name="Line 1237"/>
              <p:cNvSpPr>
                <a:spLocks noChangeShapeType="1"/>
              </p:cNvSpPr>
              <p:nvPr/>
            </p:nvSpPr>
            <p:spPr bwMode="auto">
              <a:xfrm>
                <a:off x="2099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0" name="Line 1238"/>
              <p:cNvSpPr>
                <a:spLocks noChangeShapeType="1"/>
              </p:cNvSpPr>
              <p:nvPr/>
            </p:nvSpPr>
            <p:spPr bwMode="auto">
              <a:xfrm>
                <a:off x="211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1" name="Line 1239"/>
              <p:cNvSpPr>
                <a:spLocks noChangeShapeType="1"/>
              </p:cNvSpPr>
              <p:nvPr/>
            </p:nvSpPr>
            <p:spPr bwMode="auto">
              <a:xfrm>
                <a:off x="212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2" name="Line 1240"/>
              <p:cNvSpPr>
                <a:spLocks noChangeShapeType="1"/>
              </p:cNvSpPr>
              <p:nvPr/>
            </p:nvSpPr>
            <p:spPr bwMode="auto">
              <a:xfrm>
                <a:off x="214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3" name="Line 1241"/>
              <p:cNvSpPr>
                <a:spLocks noChangeShapeType="1"/>
              </p:cNvSpPr>
              <p:nvPr/>
            </p:nvSpPr>
            <p:spPr bwMode="auto">
              <a:xfrm>
                <a:off x="2156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4" name="Line 1242"/>
              <p:cNvSpPr>
                <a:spLocks noChangeShapeType="1"/>
              </p:cNvSpPr>
              <p:nvPr/>
            </p:nvSpPr>
            <p:spPr bwMode="auto">
              <a:xfrm>
                <a:off x="216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5" name="Line 1243"/>
              <p:cNvSpPr>
                <a:spLocks noChangeShapeType="1"/>
              </p:cNvSpPr>
              <p:nvPr/>
            </p:nvSpPr>
            <p:spPr bwMode="auto">
              <a:xfrm>
                <a:off x="218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6" name="Line 1244"/>
              <p:cNvSpPr>
                <a:spLocks noChangeShapeType="1"/>
              </p:cNvSpPr>
              <p:nvPr/>
            </p:nvSpPr>
            <p:spPr bwMode="auto">
              <a:xfrm>
                <a:off x="219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7" name="Line 1245"/>
              <p:cNvSpPr>
                <a:spLocks noChangeShapeType="1"/>
              </p:cNvSpPr>
              <p:nvPr/>
            </p:nvSpPr>
            <p:spPr bwMode="auto">
              <a:xfrm>
                <a:off x="2213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8" name="Line 1246"/>
              <p:cNvSpPr>
                <a:spLocks noChangeShapeType="1"/>
              </p:cNvSpPr>
              <p:nvPr/>
            </p:nvSpPr>
            <p:spPr bwMode="auto">
              <a:xfrm>
                <a:off x="222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9" name="Line 1247"/>
              <p:cNvSpPr>
                <a:spLocks noChangeShapeType="1"/>
              </p:cNvSpPr>
              <p:nvPr/>
            </p:nvSpPr>
            <p:spPr bwMode="auto">
              <a:xfrm>
                <a:off x="224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0" name="Line 1248"/>
              <p:cNvSpPr>
                <a:spLocks noChangeShapeType="1"/>
              </p:cNvSpPr>
              <p:nvPr/>
            </p:nvSpPr>
            <p:spPr bwMode="auto">
              <a:xfrm>
                <a:off x="225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1" name="Line 1249"/>
              <p:cNvSpPr>
                <a:spLocks noChangeShapeType="1"/>
              </p:cNvSpPr>
              <p:nvPr/>
            </p:nvSpPr>
            <p:spPr bwMode="auto">
              <a:xfrm>
                <a:off x="2270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2" name="Line 1250"/>
              <p:cNvSpPr>
                <a:spLocks noChangeShapeType="1"/>
              </p:cNvSpPr>
              <p:nvPr/>
            </p:nvSpPr>
            <p:spPr bwMode="auto">
              <a:xfrm>
                <a:off x="228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3" name="Line 1251"/>
              <p:cNvSpPr>
                <a:spLocks noChangeShapeType="1"/>
              </p:cNvSpPr>
              <p:nvPr/>
            </p:nvSpPr>
            <p:spPr bwMode="auto">
              <a:xfrm>
                <a:off x="229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4" name="Line 1252"/>
              <p:cNvSpPr>
                <a:spLocks noChangeShapeType="1"/>
              </p:cNvSpPr>
              <p:nvPr/>
            </p:nvSpPr>
            <p:spPr bwMode="auto">
              <a:xfrm>
                <a:off x="231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5" name="Line 1253"/>
              <p:cNvSpPr>
                <a:spLocks noChangeShapeType="1"/>
              </p:cNvSpPr>
              <p:nvPr/>
            </p:nvSpPr>
            <p:spPr bwMode="auto">
              <a:xfrm>
                <a:off x="2327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6" name="Line 1254"/>
              <p:cNvSpPr>
                <a:spLocks noChangeShapeType="1"/>
              </p:cNvSpPr>
              <p:nvPr/>
            </p:nvSpPr>
            <p:spPr bwMode="auto">
              <a:xfrm>
                <a:off x="234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7" name="Line 1255"/>
              <p:cNvSpPr>
                <a:spLocks noChangeShapeType="1"/>
              </p:cNvSpPr>
              <p:nvPr/>
            </p:nvSpPr>
            <p:spPr bwMode="auto">
              <a:xfrm>
                <a:off x="235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8" name="Line 1256"/>
              <p:cNvSpPr>
                <a:spLocks noChangeShapeType="1"/>
              </p:cNvSpPr>
              <p:nvPr/>
            </p:nvSpPr>
            <p:spPr bwMode="auto">
              <a:xfrm>
                <a:off x="236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9" name="Line 1257"/>
              <p:cNvSpPr>
                <a:spLocks noChangeShapeType="1"/>
              </p:cNvSpPr>
              <p:nvPr/>
            </p:nvSpPr>
            <p:spPr bwMode="auto">
              <a:xfrm>
                <a:off x="2384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0" name="Line 1258"/>
              <p:cNvSpPr>
                <a:spLocks noChangeShapeType="1"/>
              </p:cNvSpPr>
              <p:nvPr/>
            </p:nvSpPr>
            <p:spPr bwMode="auto">
              <a:xfrm>
                <a:off x="239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1" name="Line 1259"/>
              <p:cNvSpPr>
                <a:spLocks noChangeShapeType="1"/>
              </p:cNvSpPr>
              <p:nvPr/>
            </p:nvSpPr>
            <p:spPr bwMode="auto">
              <a:xfrm>
                <a:off x="241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2" name="Line 1260"/>
              <p:cNvSpPr>
                <a:spLocks noChangeShapeType="1"/>
              </p:cNvSpPr>
              <p:nvPr/>
            </p:nvSpPr>
            <p:spPr bwMode="auto">
              <a:xfrm>
                <a:off x="2426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3" name="Line 1261"/>
              <p:cNvSpPr>
                <a:spLocks noChangeShapeType="1"/>
              </p:cNvSpPr>
              <p:nvPr/>
            </p:nvSpPr>
            <p:spPr bwMode="auto">
              <a:xfrm>
                <a:off x="2441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4" name="Line 1262"/>
              <p:cNvSpPr>
                <a:spLocks noChangeShapeType="1"/>
              </p:cNvSpPr>
              <p:nvPr/>
            </p:nvSpPr>
            <p:spPr bwMode="auto">
              <a:xfrm>
                <a:off x="2454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5" name="Line 1263"/>
              <p:cNvSpPr>
                <a:spLocks noChangeShapeType="1"/>
              </p:cNvSpPr>
              <p:nvPr/>
            </p:nvSpPr>
            <p:spPr bwMode="auto">
              <a:xfrm>
                <a:off x="246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6" name="Line 1264"/>
              <p:cNvSpPr>
                <a:spLocks noChangeShapeType="1"/>
              </p:cNvSpPr>
              <p:nvPr/>
            </p:nvSpPr>
            <p:spPr bwMode="auto">
              <a:xfrm>
                <a:off x="2483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7" name="Line 1265"/>
              <p:cNvSpPr>
                <a:spLocks noChangeShapeType="1"/>
              </p:cNvSpPr>
              <p:nvPr/>
            </p:nvSpPr>
            <p:spPr bwMode="auto">
              <a:xfrm>
                <a:off x="2498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8" name="Line 1266"/>
              <p:cNvSpPr>
                <a:spLocks noChangeShapeType="1"/>
              </p:cNvSpPr>
              <p:nvPr/>
            </p:nvSpPr>
            <p:spPr bwMode="auto">
              <a:xfrm>
                <a:off x="2511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9" name="Line 1267"/>
              <p:cNvSpPr>
                <a:spLocks noChangeShapeType="1"/>
              </p:cNvSpPr>
              <p:nvPr/>
            </p:nvSpPr>
            <p:spPr bwMode="auto">
              <a:xfrm>
                <a:off x="252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0" name="Line 1268"/>
              <p:cNvSpPr>
                <a:spLocks noChangeShapeType="1"/>
              </p:cNvSpPr>
              <p:nvPr/>
            </p:nvSpPr>
            <p:spPr bwMode="auto">
              <a:xfrm>
                <a:off x="2540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1" name="Line 1269"/>
              <p:cNvSpPr>
                <a:spLocks noChangeShapeType="1"/>
              </p:cNvSpPr>
              <p:nvPr/>
            </p:nvSpPr>
            <p:spPr bwMode="auto">
              <a:xfrm>
                <a:off x="2555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2" name="Line 1270"/>
              <p:cNvSpPr>
                <a:spLocks noChangeShapeType="1"/>
              </p:cNvSpPr>
              <p:nvPr/>
            </p:nvSpPr>
            <p:spPr bwMode="auto">
              <a:xfrm>
                <a:off x="2568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3" name="Line 1271"/>
              <p:cNvSpPr>
                <a:spLocks noChangeShapeType="1"/>
              </p:cNvSpPr>
              <p:nvPr/>
            </p:nvSpPr>
            <p:spPr bwMode="auto">
              <a:xfrm>
                <a:off x="258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4" name="Line 1272"/>
              <p:cNvSpPr>
                <a:spLocks noChangeShapeType="1"/>
              </p:cNvSpPr>
              <p:nvPr/>
            </p:nvSpPr>
            <p:spPr bwMode="auto">
              <a:xfrm>
                <a:off x="2597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5" name="Line 1273"/>
              <p:cNvSpPr>
                <a:spLocks noChangeShapeType="1"/>
              </p:cNvSpPr>
              <p:nvPr/>
            </p:nvSpPr>
            <p:spPr bwMode="auto">
              <a:xfrm>
                <a:off x="2612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6" name="Line 1274"/>
              <p:cNvSpPr>
                <a:spLocks noChangeShapeType="1"/>
              </p:cNvSpPr>
              <p:nvPr/>
            </p:nvSpPr>
            <p:spPr bwMode="auto">
              <a:xfrm>
                <a:off x="2625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7" name="Line 1275"/>
              <p:cNvSpPr>
                <a:spLocks noChangeShapeType="1"/>
              </p:cNvSpPr>
              <p:nvPr/>
            </p:nvSpPr>
            <p:spPr bwMode="auto">
              <a:xfrm>
                <a:off x="264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8" name="Line 1276"/>
              <p:cNvSpPr>
                <a:spLocks noChangeShapeType="1"/>
              </p:cNvSpPr>
              <p:nvPr/>
            </p:nvSpPr>
            <p:spPr bwMode="auto">
              <a:xfrm>
                <a:off x="265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9" name="Line 1277"/>
              <p:cNvSpPr>
                <a:spLocks noChangeShapeType="1"/>
              </p:cNvSpPr>
              <p:nvPr/>
            </p:nvSpPr>
            <p:spPr bwMode="auto">
              <a:xfrm>
                <a:off x="2669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0" name="Line 1278"/>
              <p:cNvSpPr>
                <a:spLocks noChangeShapeType="1"/>
              </p:cNvSpPr>
              <p:nvPr/>
            </p:nvSpPr>
            <p:spPr bwMode="auto">
              <a:xfrm>
                <a:off x="268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1" name="Line 1279"/>
              <p:cNvSpPr>
                <a:spLocks noChangeShapeType="1"/>
              </p:cNvSpPr>
              <p:nvPr/>
            </p:nvSpPr>
            <p:spPr bwMode="auto">
              <a:xfrm>
                <a:off x="269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2" name="Line 1280"/>
              <p:cNvSpPr>
                <a:spLocks noChangeShapeType="1"/>
              </p:cNvSpPr>
              <p:nvPr/>
            </p:nvSpPr>
            <p:spPr bwMode="auto">
              <a:xfrm>
                <a:off x="271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3" name="Line 1281"/>
              <p:cNvSpPr>
                <a:spLocks noChangeShapeType="1"/>
              </p:cNvSpPr>
              <p:nvPr/>
            </p:nvSpPr>
            <p:spPr bwMode="auto">
              <a:xfrm>
                <a:off x="2726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4" name="Line 1282"/>
              <p:cNvSpPr>
                <a:spLocks noChangeShapeType="1"/>
              </p:cNvSpPr>
              <p:nvPr/>
            </p:nvSpPr>
            <p:spPr bwMode="auto">
              <a:xfrm>
                <a:off x="274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5" name="Line 1283"/>
              <p:cNvSpPr>
                <a:spLocks noChangeShapeType="1"/>
              </p:cNvSpPr>
              <p:nvPr/>
            </p:nvSpPr>
            <p:spPr bwMode="auto">
              <a:xfrm>
                <a:off x="275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6" name="Line 1284"/>
              <p:cNvSpPr>
                <a:spLocks noChangeShapeType="1"/>
              </p:cNvSpPr>
              <p:nvPr/>
            </p:nvSpPr>
            <p:spPr bwMode="auto">
              <a:xfrm>
                <a:off x="276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7" name="Line 1285"/>
              <p:cNvSpPr>
                <a:spLocks noChangeShapeType="1"/>
              </p:cNvSpPr>
              <p:nvPr/>
            </p:nvSpPr>
            <p:spPr bwMode="auto">
              <a:xfrm>
                <a:off x="2783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8" name="Line 1286"/>
              <p:cNvSpPr>
                <a:spLocks noChangeShapeType="1"/>
              </p:cNvSpPr>
              <p:nvPr/>
            </p:nvSpPr>
            <p:spPr bwMode="auto">
              <a:xfrm>
                <a:off x="279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9" name="Line 1287"/>
              <p:cNvSpPr>
                <a:spLocks noChangeShapeType="1"/>
              </p:cNvSpPr>
              <p:nvPr/>
            </p:nvSpPr>
            <p:spPr bwMode="auto">
              <a:xfrm>
                <a:off x="281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0" name="Line 1288"/>
              <p:cNvSpPr>
                <a:spLocks noChangeShapeType="1"/>
              </p:cNvSpPr>
              <p:nvPr/>
            </p:nvSpPr>
            <p:spPr bwMode="auto">
              <a:xfrm>
                <a:off x="282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1" name="Line 1289"/>
              <p:cNvSpPr>
                <a:spLocks noChangeShapeType="1"/>
              </p:cNvSpPr>
              <p:nvPr/>
            </p:nvSpPr>
            <p:spPr bwMode="auto">
              <a:xfrm>
                <a:off x="2840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2" name="Line 1290"/>
              <p:cNvSpPr>
                <a:spLocks noChangeShapeType="1"/>
              </p:cNvSpPr>
              <p:nvPr/>
            </p:nvSpPr>
            <p:spPr bwMode="auto">
              <a:xfrm>
                <a:off x="285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3" name="Line 1291"/>
              <p:cNvSpPr>
                <a:spLocks noChangeShapeType="1"/>
              </p:cNvSpPr>
              <p:nvPr/>
            </p:nvSpPr>
            <p:spPr bwMode="auto">
              <a:xfrm>
                <a:off x="286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4" name="Line 1292"/>
              <p:cNvSpPr>
                <a:spLocks noChangeShapeType="1"/>
              </p:cNvSpPr>
              <p:nvPr/>
            </p:nvSpPr>
            <p:spPr bwMode="auto">
              <a:xfrm>
                <a:off x="288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5" name="Line 1293"/>
              <p:cNvSpPr>
                <a:spLocks noChangeShapeType="1"/>
              </p:cNvSpPr>
              <p:nvPr/>
            </p:nvSpPr>
            <p:spPr bwMode="auto">
              <a:xfrm>
                <a:off x="2897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6" name="Line 1294"/>
              <p:cNvSpPr>
                <a:spLocks noChangeShapeType="1"/>
              </p:cNvSpPr>
              <p:nvPr/>
            </p:nvSpPr>
            <p:spPr bwMode="auto">
              <a:xfrm>
                <a:off x="291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7" name="Line 1295"/>
              <p:cNvSpPr>
                <a:spLocks noChangeShapeType="1"/>
              </p:cNvSpPr>
              <p:nvPr/>
            </p:nvSpPr>
            <p:spPr bwMode="auto">
              <a:xfrm>
                <a:off x="292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8" name="Line 1296"/>
              <p:cNvSpPr>
                <a:spLocks noChangeShapeType="1"/>
              </p:cNvSpPr>
              <p:nvPr/>
            </p:nvSpPr>
            <p:spPr bwMode="auto">
              <a:xfrm>
                <a:off x="294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9" name="Line 1297"/>
              <p:cNvSpPr>
                <a:spLocks noChangeShapeType="1"/>
              </p:cNvSpPr>
              <p:nvPr/>
            </p:nvSpPr>
            <p:spPr bwMode="auto">
              <a:xfrm>
                <a:off x="2954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0" name="Line 1298"/>
              <p:cNvSpPr>
                <a:spLocks noChangeShapeType="1"/>
              </p:cNvSpPr>
              <p:nvPr/>
            </p:nvSpPr>
            <p:spPr bwMode="auto">
              <a:xfrm>
                <a:off x="296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1" name="Line 1299"/>
              <p:cNvSpPr>
                <a:spLocks noChangeShapeType="1"/>
              </p:cNvSpPr>
              <p:nvPr/>
            </p:nvSpPr>
            <p:spPr bwMode="auto">
              <a:xfrm>
                <a:off x="2982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2" name="Line 1300"/>
              <p:cNvSpPr>
                <a:spLocks noChangeShapeType="1"/>
              </p:cNvSpPr>
              <p:nvPr/>
            </p:nvSpPr>
            <p:spPr bwMode="auto">
              <a:xfrm>
                <a:off x="299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3" name="Line 1301"/>
              <p:cNvSpPr>
                <a:spLocks noChangeShapeType="1"/>
              </p:cNvSpPr>
              <p:nvPr/>
            </p:nvSpPr>
            <p:spPr bwMode="auto">
              <a:xfrm>
                <a:off x="301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4" name="Line 1302"/>
              <p:cNvSpPr>
                <a:spLocks noChangeShapeType="1"/>
              </p:cNvSpPr>
              <p:nvPr/>
            </p:nvSpPr>
            <p:spPr bwMode="auto">
              <a:xfrm>
                <a:off x="302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" name="Line 1303"/>
              <p:cNvSpPr>
                <a:spLocks noChangeShapeType="1"/>
              </p:cNvSpPr>
              <p:nvPr/>
            </p:nvSpPr>
            <p:spPr bwMode="auto">
              <a:xfrm>
                <a:off x="3039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" name="Line 1304"/>
              <p:cNvSpPr>
                <a:spLocks noChangeShapeType="1"/>
              </p:cNvSpPr>
              <p:nvPr/>
            </p:nvSpPr>
            <p:spPr bwMode="auto">
              <a:xfrm>
                <a:off x="305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" name="Line 1305"/>
              <p:cNvSpPr>
                <a:spLocks noChangeShapeType="1"/>
              </p:cNvSpPr>
              <p:nvPr/>
            </p:nvSpPr>
            <p:spPr bwMode="auto">
              <a:xfrm>
                <a:off x="306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8" name="Line 1306"/>
              <p:cNvSpPr>
                <a:spLocks noChangeShapeType="1"/>
              </p:cNvSpPr>
              <p:nvPr/>
            </p:nvSpPr>
            <p:spPr bwMode="auto">
              <a:xfrm>
                <a:off x="308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9" name="Line 1307"/>
              <p:cNvSpPr>
                <a:spLocks noChangeShapeType="1"/>
              </p:cNvSpPr>
              <p:nvPr/>
            </p:nvSpPr>
            <p:spPr bwMode="auto">
              <a:xfrm>
                <a:off x="3096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0" name="Line 1308"/>
              <p:cNvSpPr>
                <a:spLocks noChangeShapeType="1"/>
              </p:cNvSpPr>
              <p:nvPr/>
            </p:nvSpPr>
            <p:spPr bwMode="auto">
              <a:xfrm>
                <a:off x="311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1" name="Line 1309"/>
              <p:cNvSpPr>
                <a:spLocks noChangeShapeType="1"/>
              </p:cNvSpPr>
              <p:nvPr/>
            </p:nvSpPr>
            <p:spPr bwMode="auto">
              <a:xfrm>
                <a:off x="312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2" name="Line 1310"/>
              <p:cNvSpPr>
                <a:spLocks noChangeShapeType="1"/>
              </p:cNvSpPr>
              <p:nvPr/>
            </p:nvSpPr>
            <p:spPr bwMode="auto">
              <a:xfrm>
                <a:off x="313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3" name="Line 1311"/>
              <p:cNvSpPr>
                <a:spLocks noChangeShapeType="1"/>
              </p:cNvSpPr>
              <p:nvPr/>
            </p:nvSpPr>
            <p:spPr bwMode="auto">
              <a:xfrm>
                <a:off x="3153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4" name="Line 1312"/>
              <p:cNvSpPr>
                <a:spLocks noChangeShapeType="1"/>
              </p:cNvSpPr>
              <p:nvPr/>
            </p:nvSpPr>
            <p:spPr bwMode="auto">
              <a:xfrm>
                <a:off x="316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5" name="Line 1313"/>
              <p:cNvSpPr>
                <a:spLocks noChangeShapeType="1"/>
              </p:cNvSpPr>
              <p:nvPr/>
            </p:nvSpPr>
            <p:spPr bwMode="auto">
              <a:xfrm>
                <a:off x="3183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" name="Line 1314"/>
              <p:cNvSpPr>
                <a:spLocks noChangeShapeType="1"/>
              </p:cNvSpPr>
              <p:nvPr/>
            </p:nvSpPr>
            <p:spPr bwMode="auto">
              <a:xfrm>
                <a:off x="319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" name="Line 1315"/>
              <p:cNvSpPr>
                <a:spLocks noChangeShapeType="1"/>
              </p:cNvSpPr>
              <p:nvPr/>
            </p:nvSpPr>
            <p:spPr bwMode="auto">
              <a:xfrm>
                <a:off x="321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8" name="Line 1316"/>
              <p:cNvSpPr>
                <a:spLocks noChangeShapeType="1"/>
              </p:cNvSpPr>
              <p:nvPr/>
            </p:nvSpPr>
            <p:spPr bwMode="auto">
              <a:xfrm>
                <a:off x="322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9" name="Line 1317"/>
              <p:cNvSpPr>
                <a:spLocks noChangeShapeType="1"/>
              </p:cNvSpPr>
              <p:nvPr/>
            </p:nvSpPr>
            <p:spPr bwMode="auto">
              <a:xfrm>
                <a:off x="3240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0" name="Line 1318"/>
              <p:cNvSpPr>
                <a:spLocks noChangeShapeType="1"/>
              </p:cNvSpPr>
              <p:nvPr/>
            </p:nvSpPr>
            <p:spPr bwMode="auto">
              <a:xfrm>
                <a:off x="325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1" name="Line 1319"/>
              <p:cNvSpPr>
                <a:spLocks noChangeShapeType="1"/>
              </p:cNvSpPr>
              <p:nvPr/>
            </p:nvSpPr>
            <p:spPr bwMode="auto">
              <a:xfrm>
                <a:off x="326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2" name="Line 1320"/>
              <p:cNvSpPr>
                <a:spLocks noChangeShapeType="1"/>
              </p:cNvSpPr>
              <p:nvPr/>
            </p:nvSpPr>
            <p:spPr bwMode="auto">
              <a:xfrm>
                <a:off x="328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3" name="Line 1321"/>
              <p:cNvSpPr>
                <a:spLocks noChangeShapeType="1"/>
              </p:cNvSpPr>
              <p:nvPr/>
            </p:nvSpPr>
            <p:spPr bwMode="auto">
              <a:xfrm>
                <a:off x="3297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4" name="Line 1322"/>
              <p:cNvSpPr>
                <a:spLocks noChangeShapeType="1"/>
              </p:cNvSpPr>
              <p:nvPr/>
            </p:nvSpPr>
            <p:spPr bwMode="auto">
              <a:xfrm>
                <a:off x="331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5" name="Line 1323"/>
              <p:cNvSpPr>
                <a:spLocks noChangeShapeType="1"/>
              </p:cNvSpPr>
              <p:nvPr/>
            </p:nvSpPr>
            <p:spPr bwMode="auto">
              <a:xfrm>
                <a:off x="3325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6" name="Line 1324"/>
              <p:cNvSpPr>
                <a:spLocks noChangeShapeType="1"/>
              </p:cNvSpPr>
              <p:nvPr/>
            </p:nvSpPr>
            <p:spPr bwMode="auto">
              <a:xfrm>
                <a:off x="333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7" name="Line 1325"/>
              <p:cNvSpPr>
                <a:spLocks noChangeShapeType="1"/>
              </p:cNvSpPr>
              <p:nvPr/>
            </p:nvSpPr>
            <p:spPr bwMode="auto">
              <a:xfrm>
                <a:off x="3354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8" name="Line 1326"/>
              <p:cNvSpPr>
                <a:spLocks noChangeShapeType="1"/>
              </p:cNvSpPr>
              <p:nvPr/>
            </p:nvSpPr>
            <p:spPr bwMode="auto">
              <a:xfrm>
                <a:off x="3367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9" name="Line 1327"/>
              <p:cNvSpPr>
                <a:spLocks noChangeShapeType="1"/>
              </p:cNvSpPr>
              <p:nvPr/>
            </p:nvSpPr>
            <p:spPr bwMode="auto">
              <a:xfrm>
                <a:off x="3382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0" name="Line 1328"/>
              <p:cNvSpPr>
                <a:spLocks noChangeShapeType="1"/>
              </p:cNvSpPr>
              <p:nvPr/>
            </p:nvSpPr>
            <p:spPr bwMode="auto">
              <a:xfrm>
                <a:off x="339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1" name="Line 1329"/>
              <p:cNvSpPr>
                <a:spLocks noChangeShapeType="1"/>
              </p:cNvSpPr>
              <p:nvPr/>
            </p:nvSpPr>
            <p:spPr bwMode="auto">
              <a:xfrm>
                <a:off x="3411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2" name="Line 1330"/>
              <p:cNvSpPr>
                <a:spLocks noChangeShapeType="1"/>
              </p:cNvSpPr>
              <p:nvPr/>
            </p:nvSpPr>
            <p:spPr bwMode="auto">
              <a:xfrm>
                <a:off x="3424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3" name="Line 1331"/>
              <p:cNvSpPr>
                <a:spLocks noChangeShapeType="1"/>
              </p:cNvSpPr>
              <p:nvPr/>
            </p:nvSpPr>
            <p:spPr bwMode="auto">
              <a:xfrm>
                <a:off x="3439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4" name="Line 1332"/>
              <p:cNvSpPr>
                <a:spLocks noChangeShapeType="1"/>
              </p:cNvSpPr>
              <p:nvPr/>
            </p:nvSpPr>
            <p:spPr bwMode="auto">
              <a:xfrm>
                <a:off x="345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5" name="Line 1333"/>
              <p:cNvSpPr>
                <a:spLocks noChangeShapeType="1"/>
              </p:cNvSpPr>
              <p:nvPr/>
            </p:nvSpPr>
            <p:spPr bwMode="auto">
              <a:xfrm>
                <a:off x="3468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6" name="Line 1334"/>
              <p:cNvSpPr>
                <a:spLocks noChangeShapeType="1"/>
              </p:cNvSpPr>
              <p:nvPr/>
            </p:nvSpPr>
            <p:spPr bwMode="auto">
              <a:xfrm>
                <a:off x="3481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7" name="Line 1335"/>
              <p:cNvSpPr>
                <a:spLocks noChangeShapeType="1"/>
              </p:cNvSpPr>
              <p:nvPr/>
            </p:nvSpPr>
            <p:spPr bwMode="auto">
              <a:xfrm>
                <a:off x="3496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8" name="Line 1336"/>
              <p:cNvSpPr>
                <a:spLocks noChangeShapeType="1"/>
              </p:cNvSpPr>
              <p:nvPr/>
            </p:nvSpPr>
            <p:spPr bwMode="auto">
              <a:xfrm>
                <a:off x="351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9" name="Line 1337"/>
              <p:cNvSpPr>
                <a:spLocks noChangeShapeType="1"/>
              </p:cNvSpPr>
              <p:nvPr/>
            </p:nvSpPr>
            <p:spPr bwMode="auto">
              <a:xfrm>
                <a:off x="3525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0" name="Line 1338"/>
              <p:cNvSpPr>
                <a:spLocks noChangeShapeType="1"/>
              </p:cNvSpPr>
              <p:nvPr/>
            </p:nvSpPr>
            <p:spPr bwMode="auto">
              <a:xfrm>
                <a:off x="3538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1" name="Line 1339"/>
              <p:cNvSpPr>
                <a:spLocks noChangeShapeType="1"/>
              </p:cNvSpPr>
              <p:nvPr/>
            </p:nvSpPr>
            <p:spPr bwMode="auto">
              <a:xfrm>
                <a:off x="3553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2" name="Line 1340"/>
              <p:cNvSpPr>
                <a:spLocks noChangeShapeType="1"/>
              </p:cNvSpPr>
              <p:nvPr/>
            </p:nvSpPr>
            <p:spPr bwMode="auto">
              <a:xfrm>
                <a:off x="3567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3" name="Line 1341"/>
              <p:cNvSpPr>
                <a:spLocks noChangeShapeType="1"/>
              </p:cNvSpPr>
              <p:nvPr/>
            </p:nvSpPr>
            <p:spPr bwMode="auto">
              <a:xfrm>
                <a:off x="3582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4" name="Line 1342"/>
              <p:cNvSpPr>
                <a:spLocks noChangeShapeType="1"/>
              </p:cNvSpPr>
              <p:nvPr/>
            </p:nvSpPr>
            <p:spPr bwMode="auto">
              <a:xfrm>
                <a:off x="3595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5" name="Line 1343"/>
              <p:cNvSpPr>
                <a:spLocks noChangeShapeType="1"/>
              </p:cNvSpPr>
              <p:nvPr/>
            </p:nvSpPr>
            <p:spPr bwMode="auto">
              <a:xfrm>
                <a:off x="3610" y="110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6" name="Line 1344"/>
              <p:cNvSpPr>
                <a:spLocks noChangeShapeType="1"/>
              </p:cNvSpPr>
              <p:nvPr/>
            </p:nvSpPr>
            <p:spPr bwMode="auto">
              <a:xfrm>
                <a:off x="3624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7" name="Line 1345"/>
              <p:cNvSpPr>
                <a:spLocks noChangeShapeType="1"/>
              </p:cNvSpPr>
              <p:nvPr/>
            </p:nvSpPr>
            <p:spPr bwMode="auto">
              <a:xfrm>
                <a:off x="3639" y="110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8" name="Line 1346"/>
              <p:cNvSpPr>
                <a:spLocks noChangeShapeType="1"/>
              </p:cNvSpPr>
              <p:nvPr/>
            </p:nvSpPr>
            <p:spPr bwMode="auto">
              <a:xfrm>
                <a:off x="3652" y="1107"/>
                <a:ext cx="6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9" name="Line 1347"/>
              <p:cNvSpPr>
                <a:spLocks noChangeShapeType="1"/>
              </p:cNvSpPr>
              <p:nvPr/>
            </p:nvSpPr>
            <p:spPr bwMode="auto">
              <a:xfrm>
                <a:off x="1000" y="110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0" name="Line 1348"/>
              <p:cNvSpPr>
                <a:spLocks noChangeShapeType="1"/>
              </p:cNvSpPr>
              <p:nvPr/>
            </p:nvSpPr>
            <p:spPr bwMode="auto">
              <a:xfrm flipH="1">
                <a:off x="3629" y="1107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1" name="Freeform 1349"/>
              <p:cNvSpPr>
                <a:spLocks/>
              </p:cNvSpPr>
              <p:nvPr/>
            </p:nvSpPr>
            <p:spPr bwMode="auto">
              <a:xfrm>
                <a:off x="785" y="1063"/>
                <a:ext cx="30" cy="82"/>
              </a:xfrm>
              <a:custGeom>
                <a:avLst/>
                <a:gdLst>
                  <a:gd name="T0" fmla="*/ 30 w 30"/>
                  <a:gd name="T1" fmla="*/ 82 h 82"/>
                  <a:gd name="T2" fmla="*/ 19 w 30"/>
                  <a:gd name="T3" fmla="*/ 82 h 82"/>
                  <a:gd name="T4" fmla="*/ 19 w 30"/>
                  <a:gd name="T5" fmla="*/ 19 h 82"/>
                  <a:gd name="T6" fmla="*/ 16 w 30"/>
                  <a:gd name="T7" fmla="*/ 22 h 82"/>
                  <a:gd name="T8" fmla="*/ 11 w 30"/>
                  <a:gd name="T9" fmla="*/ 25 h 82"/>
                  <a:gd name="T10" fmla="*/ 6 w 30"/>
                  <a:gd name="T11" fmla="*/ 28 h 82"/>
                  <a:gd name="T12" fmla="*/ 0 w 30"/>
                  <a:gd name="T13" fmla="*/ 30 h 82"/>
                  <a:gd name="T14" fmla="*/ 0 w 30"/>
                  <a:gd name="T15" fmla="*/ 21 h 82"/>
                  <a:gd name="T16" fmla="*/ 8 w 30"/>
                  <a:gd name="T17" fmla="*/ 17 h 82"/>
                  <a:gd name="T18" fmla="*/ 15 w 30"/>
                  <a:gd name="T19" fmla="*/ 12 h 82"/>
                  <a:gd name="T20" fmla="*/ 20 w 30"/>
                  <a:gd name="T21" fmla="*/ 6 h 82"/>
                  <a:gd name="T22" fmla="*/ 23 w 30"/>
                  <a:gd name="T23" fmla="*/ 0 h 82"/>
                  <a:gd name="T24" fmla="*/ 30 w 30"/>
                  <a:gd name="T25" fmla="*/ 0 h 82"/>
                  <a:gd name="T26" fmla="*/ 30 w 30"/>
                  <a:gd name="T2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2">
                    <a:moveTo>
                      <a:pt x="30" y="82"/>
                    </a:moveTo>
                    <a:lnTo>
                      <a:pt x="19" y="82"/>
                    </a:lnTo>
                    <a:lnTo>
                      <a:pt x="19" y="19"/>
                    </a:lnTo>
                    <a:lnTo>
                      <a:pt x="16" y="22"/>
                    </a:lnTo>
                    <a:lnTo>
                      <a:pt x="11" y="25"/>
                    </a:lnTo>
                    <a:lnTo>
                      <a:pt x="6" y="28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5" y="12"/>
                    </a:lnTo>
                    <a:lnTo>
                      <a:pt x="20" y="6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2" name="Rectangle 1350"/>
              <p:cNvSpPr>
                <a:spLocks noChangeArrowheads="1"/>
              </p:cNvSpPr>
              <p:nvPr/>
            </p:nvSpPr>
            <p:spPr bwMode="auto">
              <a:xfrm>
                <a:off x="848" y="1135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3" name="Freeform 1351"/>
              <p:cNvSpPr>
                <a:spLocks/>
              </p:cNvSpPr>
              <p:nvPr/>
            </p:nvSpPr>
            <p:spPr bwMode="auto">
              <a:xfrm>
                <a:off x="873" y="1063"/>
                <a:ext cx="52" cy="82"/>
              </a:xfrm>
              <a:custGeom>
                <a:avLst/>
                <a:gdLst>
                  <a:gd name="T0" fmla="*/ 52 w 52"/>
                  <a:gd name="T1" fmla="*/ 72 h 82"/>
                  <a:gd name="T2" fmla="*/ 52 w 52"/>
                  <a:gd name="T3" fmla="*/ 82 h 82"/>
                  <a:gd name="T4" fmla="*/ 0 w 52"/>
                  <a:gd name="T5" fmla="*/ 82 h 82"/>
                  <a:gd name="T6" fmla="*/ 0 w 52"/>
                  <a:gd name="T7" fmla="*/ 79 h 82"/>
                  <a:gd name="T8" fmla="*/ 1 w 52"/>
                  <a:gd name="T9" fmla="*/ 75 h 82"/>
                  <a:gd name="T10" fmla="*/ 3 w 52"/>
                  <a:gd name="T11" fmla="*/ 70 h 82"/>
                  <a:gd name="T12" fmla="*/ 7 w 52"/>
                  <a:gd name="T13" fmla="*/ 64 h 82"/>
                  <a:gd name="T14" fmla="*/ 10 w 52"/>
                  <a:gd name="T15" fmla="*/ 61 h 82"/>
                  <a:gd name="T16" fmla="*/ 14 w 52"/>
                  <a:gd name="T17" fmla="*/ 56 h 82"/>
                  <a:gd name="T18" fmla="*/ 19 w 52"/>
                  <a:gd name="T19" fmla="*/ 51 h 82"/>
                  <a:gd name="T20" fmla="*/ 30 w 52"/>
                  <a:gd name="T21" fmla="*/ 42 h 82"/>
                  <a:gd name="T22" fmla="*/ 37 w 52"/>
                  <a:gd name="T23" fmla="*/ 35 h 82"/>
                  <a:gd name="T24" fmla="*/ 39 w 52"/>
                  <a:gd name="T25" fmla="*/ 30 h 82"/>
                  <a:gd name="T26" fmla="*/ 40 w 52"/>
                  <a:gd name="T27" fmla="*/ 27 h 82"/>
                  <a:gd name="T28" fmla="*/ 41 w 52"/>
                  <a:gd name="T29" fmla="*/ 23 h 82"/>
                  <a:gd name="T30" fmla="*/ 40 w 52"/>
                  <a:gd name="T31" fmla="*/ 20 h 82"/>
                  <a:gd name="T32" fmla="*/ 39 w 52"/>
                  <a:gd name="T33" fmla="*/ 17 h 82"/>
                  <a:gd name="T34" fmla="*/ 37 w 52"/>
                  <a:gd name="T35" fmla="*/ 14 h 82"/>
                  <a:gd name="T36" fmla="*/ 34 w 52"/>
                  <a:gd name="T37" fmla="*/ 12 h 82"/>
                  <a:gd name="T38" fmla="*/ 31 w 52"/>
                  <a:gd name="T39" fmla="*/ 11 h 82"/>
                  <a:gd name="T40" fmla="*/ 26 w 52"/>
                  <a:gd name="T41" fmla="*/ 10 h 82"/>
                  <a:gd name="T42" fmla="*/ 22 w 52"/>
                  <a:gd name="T43" fmla="*/ 11 h 82"/>
                  <a:gd name="T44" fmla="*/ 18 w 52"/>
                  <a:gd name="T45" fmla="*/ 12 h 82"/>
                  <a:gd name="T46" fmla="*/ 15 w 52"/>
                  <a:gd name="T47" fmla="*/ 14 h 82"/>
                  <a:gd name="T48" fmla="*/ 13 w 52"/>
                  <a:gd name="T49" fmla="*/ 17 h 82"/>
                  <a:gd name="T50" fmla="*/ 12 w 52"/>
                  <a:gd name="T51" fmla="*/ 20 h 82"/>
                  <a:gd name="T52" fmla="*/ 11 w 52"/>
                  <a:gd name="T53" fmla="*/ 24 h 82"/>
                  <a:gd name="T54" fmla="*/ 1 w 52"/>
                  <a:gd name="T55" fmla="*/ 23 h 82"/>
                  <a:gd name="T56" fmla="*/ 3 w 52"/>
                  <a:gd name="T57" fmla="*/ 13 h 82"/>
                  <a:gd name="T58" fmla="*/ 8 w 52"/>
                  <a:gd name="T59" fmla="*/ 7 h 82"/>
                  <a:gd name="T60" fmla="*/ 16 w 52"/>
                  <a:gd name="T61" fmla="*/ 1 h 82"/>
                  <a:gd name="T62" fmla="*/ 26 w 52"/>
                  <a:gd name="T63" fmla="*/ 0 h 82"/>
                  <a:gd name="T64" fmla="*/ 37 w 52"/>
                  <a:gd name="T65" fmla="*/ 2 h 82"/>
                  <a:gd name="T66" fmla="*/ 45 w 52"/>
                  <a:gd name="T67" fmla="*/ 7 h 82"/>
                  <a:gd name="T68" fmla="*/ 47 w 52"/>
                  <a:gd name="T69" fmla="*/ 11 h 82"/>
                  <a:gd name="T70" fmla="*/ 49 w 52"/>
                  <a:gd name="T71" fmla="*/ 14 h 82"/>
                  <a:gd name="T72" fmla="*/ 51 w 52"/>
                  <a:gd name="T73" fmla="*/ 18 h 82"/>
                  <a:gd name="T74" fmla="*/ 51 w 52"/>
                  <a:gd name="T75" fmla="*/ 23 h 82"/>
                  <a:gd name="T76" fmla="*/ 51 w 52"/>
                  <a:gd name="T77" fmla="*/ 28 h 82"/>
                  <a:gd name="T78" fmla="*/ 49 w 52"/>
                  <a:gd name="T79" fmla="*/ 33 h 82"/>
                  <a:gd name="T80" fmla="*/ 47 w 52"/>
                  <a:gd name="T81" fmla="*/ 38 h 82"/>
                  <a:gd name="T82" fmla="*/ 44 w 52"/>
                  <a:gd name="T83" fmla="*/ 43 h 82"/>
                  <a:gd name="T84" fmla="*/ 41 w 52"/>
                  <a:gd name="T85" fmla="*/ 45 h 82"/>
                  <a:gd name="T86" fmla="*/ 38 w 52"/>
                  <a:gd name="T87" fmla="*/ 49 h 82"/>
                  <a:gd name="T88" fmla="*/ 34 w 52"/>
                  <a:gd name="T89" fmla="*/ 52 h 82"/>
                  <a:gd name="T90" fmla="*/ 29 w 52"/>
                  <a:gd name="T91" fmla="*/ 56 h 82"/>
                  <a:gd name="T92" fmla="*/ 24 w 52"/>
                  <a:gd name="T93" fmla="*/ 59 h 82"/>
                  <a:gd name="T94" fmla="*/ 21 w 52"/>
                  <a:gd name="T95" fmla="*/ 63 h 82"/>
                  <a:gd name="T96" fmla="*/ 19 w 52"/>
                  <a:gd name="T97" fmla="*/ 65 h 82"/>
                  <a:gd name="T98" fmla="*/ 17 w 52"/>
                  <a:gd name="T99" fmla="*/ 67 h 82"/>
                  <a:gd name="T100" fmla="*/ 13 w 52"/>
                  <a:gd name="T101" fmla="*/ 72 h 82"/>
                  <a:gd name="T102" fmla="*/ 52 w 52"/>
                  <a:gd name="T103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82">
                    <a:moveTo>
                      <a:pt x="52" y="72"/>
                    </a:moveTo>
                    <a:lnTo>
                      <a:pt x="52" y="82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1" y="75"/>
                    </a:lnTo>
                    <a:lnTo>
                      <a:pt x="3" y="70"/>
                    </a:lnTo>
                    <a:lnTo>
                      <a:pt x="7" y="64"/>
                    </a:lnTo>
                    <a:lnTo>
                      <a:pt x="10" y="61"/>
                    </a:lnTo>
                    <a:lnTo>
                      <a:pt x="14" y="56"/>
                    </a:lnTo>
                    <a:lnTo>
                      <a:pt x="19" y="51"/>
                    </a:lnTo>
                    <a:lnTo>
                      <a:pt x="30" y="42"/>
                    </a:lnTo>
                    <a:lnTo>
                      <a:pt x="37" y="35"/>
                    </a:lnTo>
                    <a:lnTo>
                      <a:pt x="39" y="30"/>
                    </a:lnTo>
                    <a:lnTo>
                      <a:pt x="40" y="27"/>
                    </a:lnTo>
                    <a:lnTo>
                      <a:pt x="41" y="23"/>
                    </a:lnTo>
                    <a:lnTo>
                      <a:pt x="40" y="20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4" y="12"/>
                    </a:lnTo>
                    <a:lnTo>
                      <a:pt x="31" y="11"/>
                    </a:lnTo>
                    <a:lnTo>
                      <a:pt x="26" y="10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15" y="14"/>
                    </a:lnTo>
                    <a:lnTo>
                      <a:pt x="13" y="17"/>
                    </a:lnTo>
                    <a:lnTo>
                      <a:pt x="12" y="20"/>
                    </a:lnTo>
                    <a:lnTo>
                      <a:pt x="11" y="24"/>
                    </a:lnTo>
                    <a:lnTo>
                      <a:pt x="1" y="23"/>
                    </a:lnTo>
                    <a:lnTo>
                      <a:pt x="3" y="13"/>
                    </a:lnTo>
                    <a:lnTo>
                      <a:pt x="8" y="7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37" y="2"/>
                    </a:lnTo>
                    <a:lnTo>
                      <a:pt x="45" y="7"/>
                    </a:lnTo>
                    <a:lnTo>
                      <a:pt x="47" y="11"/>
                    </a:lnTo>
                    <a:lnTo>
                      <a:pt x="49" y="14"/>
                    </a:lnTo>
                    <a:lnTo>
                      <a:pt x="51" y="18"/>
                    </a:lnTo>
                    <a:lnTo>
                      <a:pt x="51" y="23"/>
                    </a:lnTo>
                    <a:lnTo>
                      <a:pt x="51" y="28"/>
                    </a:lnTo>
                    <a:lnTo>
                      <a:pt x="49" y="33"/>
                    </a:lnTo>
                    <a:lnTo>
                      <a:pt x="47" y="38"/>
                    </a:lnTo>
                    <a:lnTo>
                      <a:pt x="44" y="43"/>
                    </a:lnTo>
                    <a:lnTo>
                      <a:pt x="41" y="45"/>
                    </a:lnTo>
                    <a:lnTo>
                      <a:pt x="38" y="49"/>
                    </a:lnTo>
                    <a:lnTo>
                      <a:pt x="34" y="52"/>
                    </a:lnTo>
                    <a:lnTo>
                      <a:pt x="29" y="56"/>
                    </a:lnTo>
                    <a:lnTo>
                      <a:pt x="24" y="59"/>
                    </a:lnTo>
                    <a:lnTo>
                      <a:pt x="21" y="63"/>
                    </a:lnTo>
                    <a:lnTo>
                      <a:pt x="19" y="65"/>
                    </a:lnTo>
                    <a:lnTo>
                      <a:pt x="17" y="67"/>
                    </a:lnTo>
                    <a:lnTo>
                      <a:pt x="13" y="72"/>
                    </a:lnTo>
                    <a:lnTo>
                      <a:pt x="5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4" name="Line 1352"/>
              <p:cNvSpPr>
                <a:spLocks noChangeShapeType="1"/>
              </p:cNvSpPr>
              <p:nvPr/>
            </p:nvSpPr>
            <p:spPr bwMode="auto">
              <a:xfrm flipV="1">
                <a:off x="1000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5" name="Line 1353"/>
              <p:cNvSpPr>
                <a:spLocks noChangeShapeType="1"/>
              </p:cNvSpPr>
              <p:nvPr/>
            </p:nvSpPr>
            <p:spPr bwMode="auto">
              <a:xfrm flipV="1">
                <a:off x="1000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6" name="Line 1354"/>
              <p:cNvSpPr>
                <a:spLocks noChangeShapeType="1"/>
              </p:cNvSpPr>
              <p:nvPr/>
            </p:nvSpPr>
            <p:spPr bwMode="auto">
              <a:xfrm flipV="1">
                <a:off x="1000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7" name="Line 1355"/>
              <p:cNvSpPr>
                <a:spLocks noChangeShapeType="1"/>
              </p:cNvSpPr>
              <p:nvPr/>
            </p:nvSpPr>
            <p:spPr bwMode="auto">
              <a:xfrm flipV="1">
                <a:off x="1000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8" name="Line 1356"/>
              <p:cNvSpPr>
                <a:spLocks noChangeShapeType="1"/>
              </p:cNvSpPr>
              <p:nvPr/>
            </p:nvSpPr>
            <p:spPr bwMode="auto">
              <a:xfrm flipV="1">
                <a:off x="1000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9" name="Line 1357"/>
              <p:cNvSpPr>
                <a:spLocks noChangeShapeType="1"/>
              </p:cNvSpPr>
              <p:nvPr/>
            </p:nvSpPr>
            <p:spPr bwMode="auto">
              <a:xfrm flipV="1">
                <a:off x="1000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0" name="Line 1358"/>
              <p:cNvSpPr>
                <a:spLocks noChangeShapeType="1"/>
              </p:cNvSpPr>
              <p:nvPr/>
            </p:nvSpPr>
            <p:spPr bwMode="auto">
              <a:xfrm flipV="1">
                <a:off x="1000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1" name="Line 1359"/>
              <p:cNvSpPr>
                <a:spLocks noChangeShapeType="1"/>
              </p:cNvSpPr>
              <p:nvPr/>
            </p:nvSpPr>
            <p:spPr bwMode="auto">
              <a:xfrm flipV="1">
                <a:off x="1000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2" name="Line 1360"/>
              <p:cNvSpPr>
                <a:spLocks noChangeShapeType="1"/>
              </p:cNvSpPr>
              <p:nvPr/>
            </p:nvSpPr>
            <p:spPr bwMode="auto">
              <a:xfrm flipV="1">
                <a:off x="1000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3" name="Line 1361"/>
              <p:cNvSpPr>
                <a:spLocks noChangeShapeType="1"/>
              </p:cNvSpPr>
              <p:nvPr/>
            </p:nvSpPr>
            <p:spPr bwMode="auto">
              <a:xfrm flipV="1">
                <a:off x="1000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4" name="Line 1362"/>
              <p:cNvSpPr>
                <a:spLocks noChangeShapeType="1"/>
              </p:cNvSpPr>
              <p:nvPr/>
            </p:nvSpPr>
            <p:spPr bwMode="auto">
              <a:xfrm flipV="1">
                <a:off x="1000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5" name="Line 1363"/>
              <p:cNvSpPr>
                <a:spLocks noChangeShapeType="1"/>
              </p:cNvSpPr>
              <p:nvPr/>
            </p:nvSpPr>
            <p:spPr bwMode="auto">
              <a:xfrm flipV="1">
                <a:off x="1000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6" name="Line 1364"/>
              <p:cNvSpPr>
                <a:spLocks noChangeShapeType="1"/>
              </p:cNvSpPr>
              <p:nvPr/>
            </p:nvSpPr>
            <p:spPr bwMode="auto">
              <a:xfrm flipV="1">
                <a:off x="1000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7" name="Line 1365"/>
              <p:cNvSpPr>
                <a:spLocks noChangeShapeType="1"/>
              </p:cNvSpPr>
              <p:nvPr/>
            </p:nvSpPr>
            <p:spPr bwMode="auto">
              <a:xfrm flipV="1">
                <a:off x="1000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8" name="Line 1366"/>
              <p:cNvSpPr>
                <a:spLocks noChangeShapeType="1"/>
              </p:cNvSpPr>
              <p:nvPr/>
            </p:nvSpPr>
            <p:spPr bwMode="auto">
              <a:xfrm flipV="1">
                <a:off x="1000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9" name="Line 1367"/>
              <p:cNvSpPr>
                <a:spLocks noChangeShapeType="1"/>
              </p:cNvSpPr>
              <p:nvPr/>
            </p:nvSpPr>
            <p:spPr bwMode="auto">
              <a:xfrm flipV="1">
                <a:off x="1000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0" name="Line 1368"/>
              <p:cNvSpPr>
                <a:spLocks noChangeShapeType="1"/>
              </p:cNvSpPr>
              <p:nvPr/>
            </p:nvSpPr>
            <p:spPr bwMode="auto">
              <a:xfrm flipV="1">
                <a:off x="1000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1" name="Line 1369"/>
              <p:cNvSpPr>
                <a:spLocks noChangeShapeType="1"/>
              </p:cNvSpPr>
              <p:nvPr/>
            </p:nvSpPr>
            <p:spPr bwMode="auto">
              <a:xfrm flipV="1">
                <a:off x="1000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2" name="Line 1370"/>
              <p:cNvSpPr>
                <a:spLocks noChangeShapeType="1"/>
              </p:cNvSpPr>
              <p:nvPr/>
            </p:nvSpPr>
            <p:spPr bwMode="auto">
              <a:xfrm flipV="1">
                <a:off x="1000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3" name="Line 1371"/>
              <p:cNvSpPr>
                <a:spLocks noChangeShapeType="1"/>
              </p:cNvSpPr>
              <p:nvPr/>
            </p:nvSpPr>
            <p:spPr bwMode="auto">
              <a:xfrm flipV="1">
                <a:off x="1000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4" name="Line 1372"/>
              <p:cNvSpPr>
                <a:spLocks noChangeShapeType="1"/>
              </p:cNvSpPr>
              <p:nvPr/>
            </p:nvSpPr>
            <p:spPr bwMode="auto">
              <a:xfrm flipV="1">
                <a:off x="1000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5" name="Line 1373"/>
              <p:cNvSpPr>
                <a:spLocks noChangeShapeType="1"/>
              </p:cNvSpPr>
              <p:nvPr/>
            </p:nvSpPr>
            <p:spPr bwMode="auto">
              <a:xfrm flipV="1">
                <a:off x="1000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6" name="Line 1374"/>
              <p:cNvSpPr>
                <a:spLocks noChangeShapeType="1"/>
              </p:cNvSpPr>
              <p:nvPr/>
            </p:nvSpPr>
            <p:spPr bwMode="auto">
              <a:xfrm flipV="1">
                <a:off x="1000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7" name="Line 1375"/>
              <p:cNvSpPr>
                <a:spLocks noChangeShapeType="1"/>
              </p:cNvSpPr>
              <p:nvPr/>
            </p:nvSpPr>
            <p:spPr bwMode="auto">
              <a:xfrm flipV="1">
                <a:off x="1000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8" name="Line 1376"/>
              <p:cNvSpPr>
                <a:spLocks noChangeShapeType="1"/>
              </p:cNvSpPr>
              <p:nvPr/>
            </p:nvSpPr>
            <p:spPr bwMode="auto">
              <a:xfrm flipV="1">
                <a:off x="1000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9" name="Line 1377"/>
              <p:cNvSpPr>
                <a:spLocks noChangeShapeType="1"/>
              </p:cNvSpPr>
              <p:nvPr/>
            </p:nvSpPr>
            <p:spPr bwMode="auto">
              <a:xfrm flipV="1">
                <a:off x="1000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0" name="Line 1378"/>
              <p:cNvSpPr>
                <a:spLocks noChangeShapeType="1"/>
              </p:cNvSpPr>
              <p:nvPr/>
            </p:nvSpPr>
            <p:spPr bwMode="auto">
              <a:xfrm flipV="1">
                <a:off x="1000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1" name="Line 1379"/>
              <p:cNvSpPr>
                <a:spLocks noChangeShapeType="1"/>
              </p:cNvSpPr>
              <p:nvPr/>
            </p:nvSpPr>
            <p:spPr bwMode="auto">
              <a:xfrm flipV="1">
                <a:off x="1000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2" name="Line 1380"/>
              <p:cNvSpPr>
                <a:spLocks noChangeShapeType="1"/>
              </p:cNvSpPr>
              <p:nvPr/>
            </p:nvSpPr>
            <p:spPr bwMode="auto">
              <a:xfrm flipV="1">
                <a:off x="1000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3" name="Line 1381"/>
              <p:cNvSpPr>
                <a:spLocks noChangeShapeType="1"/>
              </p:cNvSpPr>
              <p:nvPr/>
            </p:nvSpPr>
            <p:spPr bwMode="auto">
              <a:xfrm flipV="1">
                <a:off x="1000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4" name="Line 1382"/>
              <p:cNvSpPr>
                <a:spLocks noChangeShapeType="1"/>
              </p:cNvSpPr>
              <p:nvPr/>
            </p:nvSpPr>
            <p:spPr bwMode="auto">
              <a:xfrm flipV="1">
                <a:off x="1000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5" name="Line 1383"/>
              <p:cNvSpPr>
                <a:spLocks noChangeShapeType="1"/>
              </p:cNvSpPr>
              <p:nvPr/>
            </p:nvSpPr>
            <p:spPr bwMode="auto">
              <a:xfrm flipV="1">
                <a:off x="1000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6" name="Line 1384"/>
              <p:cNvSpPr>
                <a:spLocks noChangeShapeType="1"/>
              </p:cNvSpPr>
              <p:nvPr/>
            </p:nvSpPr>
            <p:spPr bwMode="auto">
              <a:xfrm flipV="1">
                <a:off x="1000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7" name="Line 1385"/>
              <p:cNvSpPr>
                <a:spLocks noChangeShapeType="1"/>
              </p:cNvSpPr>
              <p:nvPr/>
            </p:nvSpPr>
            <p:spPr bwMode="auto">
              <a:xfrm flipV="1">
                <a:off x="1000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8" name="Line 1386"/>
              <p:cNvSpPr>
                <a:spLocks noChangeShapeType="1"/>
              </p:cNvSpPr>
              <p:nvPr/>
            </p:nvSpPr>
            <p:spPr bwMode="auto">
              <a:xfrm flipV="1">
                <a:off x="1000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9" name="Line 1387"/>
              <p:cNvSpPr>
                <a:spLocks noChangeShapeType="1"/>
              </p:cNvSpPr>
              <p:nvPr/>
            </p:nvSpPr>
            <p:spPr bwMode="auto">
              <a:xfrm flipV="1">
                <a:off x="1000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0" name="Line 1388"/>
              <p:cNvSpPr>
                <a:spLocks noChangeShapeType="1"/>
              </p:cNvSpPr>
              <p:nvPr/>
            </p:nvSpPr>
            <p:spPr bwMode="auto">
              <a:xfrm flipV="1">
                <a:off x="1000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1" name="Line 1389"/>
              <p:cNvSpPr>
                <a:spLocks noChangeShapeType="1"/>
              </p:cNvSpPr>
              <p:nvPr/>
            </p:nvSpPr>
            <p:spPr bwMode="auto">
              <a:xfrm flipV="1">
                <a:off x="1000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2" name="Line 1390"/>
              <p:cNvSpPr>
                <a:spLocks noChangeShapeType="1"/>
              </p:cNvSpPr>
              <p:nvPr/>
            </p:nvSpPr>
            <p:spPr bwMode="auto">
              <a:xfrm flipV="1">
                <a:off x="1000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3" name="Line 1391"/>
              <p:cNvSpPr>
                <a:spLocks noChangeShapeType="1"/>
              </p:cNvSpPr>
              <p:nvPr/>
            </p:nvSpPr>
            <p:spPr bwMode="auto">
              <a:xfrm flipV="1">
                <a:off x="1000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4" name="Line 1392"/>
              <p:cNvSpPr>
                <a:spLocks noChangeShapeType="1"/>
              </p:cNvSpPr>
              <p:nvPr/>
            </p:nvSpPr>
            <p:spPr bwMode="auto">
              <a:xfrm flipV="1">
                <a:off x="1000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5" name="Line 1393"/>
              <p:cNvSpPr>
                <a:spLocks noChangeShapeType="1"/>
              </p:cNvSpPr>
              <p:nvPr/>
            </p:nvSpPr>
            <p:spPr bwMode="auto">
              <a:xfrm flipV="1">
                <a:off x="1000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6" name="Line 1394"/>
              <p:cNvSpPr>
                <a:spLocks noChangeShapeType="1"/>
              </p:cNvSpPr>
              <p:nvPr/>
            </p:nvSpPr>
            <p:spPr bwMode="auto">
              <a:xfrm flipV="1">
                <a:off x="1000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7" name="Line 1395"/>
              <p:cNvSpPr>
                <a:spLocks noChangeShapeType="1"/>
              </p:cNvSpPr>
              <p:nvPr/>
            </p:nvSpPr>
            <p:spPr bwMode="auto">
              <a:xfrm flipV="1">
                <a:off x="1000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8" name="Line 1396"/>
              <p:cNvSpPr>
                <a:spLocks noChangeShapeType="1"/>
              </p:cNvSpPr>
              <p:nvPr/>
            </p:nvSpPr>
            <p:spPr bwMode="auto">
              <a:xfrm flipV="1">
                <a:off x="1000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9" name="Line 1397"/>
              <p:cNvSpPr>
                <a:spLocks noChangeShapeType="1"/>
              </p:cNvSpPr>
              <p:nvPr/>
            </p:nvSpPr>
            <p:spPr bwMode="auto">
              <a:xfrm flipV="1">
                <a:off x="1000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0" name="Line 1398"/>
              <p:cNvSpPr>
                <a:spLocks noChangeShapeType="1"/>
              </p:cNvSpPr>
              <p:nvPr/>
            </p:nvSpPr>
            <p:spPr bwMode="auto">
              <a:xfrm flipV="1">
                <a:off x="1000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1" name="Line 1399"/>
              <p:cNvSpPr>
                <a:spLocks noChangeShapeType="1"/>
              </p:cNvSpPr>
              <p:nvPr/>
            </p:nvSpPr>
            <p:spPr bwMode="auto">
              <a:xfrm flipV="1">
                <a:off x="1000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2" name="Line 1400"/>
              <p:cNvSpPr>
                <a:spLocks noChangeShapeType="1"/>
              </p:cNvSpPr>
              <p:nvPr/>
            </p:nvSpPr>
            <p:spPr bwMode="auto">
              <a:xfrm flipV="1">
                <a:off x="1000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3" name="Line 1401"/>
              <p:cNvSpPr>
                <a:spLocks noChangeShapeType="1"/>
              </p:cNvSpPr>
              <p:nvPr/>
            </p:nvSpPr>
            <p:spPr bwMode="auto">
              <a:xfrm flipV="1">
                <a:off x="1000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4" name="Line 1402"/>
              <p:cNvSpPr>
                <a:spLocks noChangeShapeType="1"/>
              </p:cNvSpPr>
              <p:nvPr/>
            </p:nvSpPr>
            <p:spPr bwMode="auto">
              <a:xfrm flipV="1">
                <a:off x="1000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5" name="Line 1403"/>
              <p:cNvSpPr>
                <a:spLocks noChangeShapeType="1"/>
              </p:cNvSpPr>
              <p:nvPr/>
            </p:nvSpPr>
            <p:spPr bwMode="auto">
              <a:xfrm flipV="1">
                <a:off x="1000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6" name="Line 1404"/>
              <p:cNvSpPr>
                <a:spLocks noChangeShapeType="1"/>
              </p:cNvSpPr>
              <p:nvPr/>
            </p:nvSpPr>
            <p:spPr bwMode="auto">
              <a:xfrm flipV="1">
                <a:off x="1000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7" name="Line 1405"/>
              <p:cNvSpPr>
                <a:spLocks noChangeShapeType="1"/>
              </p:cNvSpPr>
              <p:nvPr/>
            </p:nvSpPr>
            <p:spPr bwMode="auto">
              <a:xfrm flipV="1">
                <a:off x="1000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8" name="Line 1406"/>
              <p:cNvSpPr>
                <a:spLocks noChangeShapeType="1"/>
              </p:cNvSpPr>
              <p:nvPr/>
            </p:nvSpPr>
            <p:spPr bwMode="auto">
              <a:xfrm flipV="1">
                <a:off x="1000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9" name="Line 1407"/>
              <p:cNvSpPr>
                <a:spLocks noChangeShapeType="1"/>
              </p:cNvSpPr>
              <p:nvPr/>
            </p:nvSpPr>
            <p:spPr bwMode="auto">
              <a:xfrm flipV="1">
                <a:off x="1000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0" name="Line 1408"/>
              <p:cNvSpPr>
                <a:spLocks noChangeShapeType="1"/>
              </p:cNvSpPr>
              <p:nvPr/>
            </p:nvSpPr>
            <p:spPr bwMode="auto">
              <a:xfrm flipV="1">
                <a:off x="1000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" name="Line 1409"/>
              <p:cNvSpPr>
                <a:spLocks noChangeShapeType="1"/>
              </p:cNvSpPr>
              <p:nvPr/>
            </p:nvSpPr>
            <p:spPr bwMode="auto">
              <a:xfrm flipV="1">
                <a:off x="1000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2" name="Line 1410"/>
              <p:cNvSpPr>
                <a:spLocks noChangeShapeType="1"/>
              </p:cNvSpPr>
              <p:nvPr/>
            </p:nvSpPr>
            <p:spPr bwMode="auto">
              <a:xfrm flipV="1">
                <a:off x="1000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990" y="1107"/>
              <a:ext cx="541" cy="1933"/>
              <a:chOff x="990" y="1107"/>
              <a:chExt cx="541" cy="1933"/>
            </a:xfrm>
          </p:grpSpPr>
          <p:sp>
            <p:nvSpPr>
              <p:cNvPr id="1653" name="Line 1412"/>
              <p:cNvSpPr>
                <a:spLocks noChangeShapeType="1"/>
              </p:cNvSpPr>
              <p:nvPr/>
            </p:nvSpPr>
            <p:spPr bwMode="auto">
              <a:xfrm flipV="1">
                <a:off x="1000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4" name="Line 1413"/>
              <p:cNvSpPr>
                <a:spLocks noChangeShapeType="1"/>
              </p:cNvSpPr>
              <p:nvPr/>
            </p:nvSpPr>
            <p:spPr bwMode="auto">
              <a:xfrm flipV="1">
                <a:off x="1000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5" name="Line 1414"/>
              <p:cNvSpPr>
                <a:spLocks noChangeShapeType="1"/>
              </p:cNvSpPr>
              <p:nvPr/>
            </p:nvSpPr>
            <p:spPr bwMode="auto">
              <a:xfrm flipV="1">
                <a:off x="1000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6" name="Line 1415"/>
              <p:cNvSpPr>
                <a:spLocks noChangeShapeType="1"/>
              </p:cNvSpPr>
              <p:nvPr/>
            </p:nvSpPr>
            <p:spPr bwMode="auto">
              <a:xfrm flipV="1">
                <a:off x="1000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7" name="Line 1416"/>
              <p:cNvSpPr>
                <a:spLocks noChangeShapeType="1"/>
              </p:cNvSpPr>
              <p:nvPr/>
            </p:nvSpPr>
            <p:spPr bwMode="auto">
              <a:xfrm flipV="1">
                <a:off x="1000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8" name="Line 1417"/>
              <p:cNvSpPr>
                <a:spLocks noChangeShapeType="1"/>
              </p:cNvSpPr>
              <p:nvPr/>
            </p:nvSpPr>
            <p:spPr bwMode="auto">
              <a:xfrm flipV="1">
                <a:off x="1000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9" name="Line 1418"/>
              <p:cNvSpPr>
                <a:spLocks noChangeShapeType="1"/>
              </p:cNvSpPr>
              <p:nvPr/>
            </p:nvSpPr>
            <p:spPr bwMode="auto">
              <a:xfrm flipV="1">
                <a:off x="1000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0" name="Line 1419"/>
              <p:cNvSpPr>
                <a:spLocks noChangeShapeType="1"/>
              </p:cNvSpPr>
              <p:nvPr/>
            </p:nvSpPr>
            <p:spPr bwMode="auto">
              <a:xfrm flipV="1">
                <a:off x="1000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1" name="Line 1420"/>
              <p:cNvSpPr>
                <a:spLocks noChangeShapeType="1"/>
              </p:cNvSpPr>
              <p:nvPr/>
            </p:nvSpPr>
            <p:spPr bwMode="auto">
              <a:xfrm flipV="1">
                <a:off x="1000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2" name="Line 1421"/>
              <p:cNvSpPr>
                <a:spLocks noChangeShapeType="1"/>
              </p:cNvSpPr>
              <p:nvPr/>
            </p:nvSpPr>
            <p:spPr bwMode="auto">
              <a:xfrm flipV="1">
                <a:off x="1000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3" name="Line 1422"/>
              <p:cNvSpPr>
                <a:spLocks noChangeShapeType="1"/>
              </p:cNvSpPr>
              <p:nvPr/>
            </p:nvSpPr>
            <p:spPr bwMode="auto">
              <a:xfrm flipV="1">
                <a:off x="1000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4" name="Line 1423"/>
              <p:cNvSpPr>
                <a:spLocks noChangeShapeType="1"/>
              </p:cNvSpPr>
              <p:nvPr/>
            </p:nvSpPr>
            <p:spPr bwMode="auto">
              <a:xfrm flipV="1">
                <a:off x="1000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5" name="Line 1424"/>
              <p:cNvSpPr>
                <a:spLocks noChangeShapeType="1"/>
              </p:cNvSpPr>
              <p:nvPr/>
            </p:nvSpPr>
            <p:spPr bwMode="auto">
              <a:xfrm flipV="1">
                <a:off x="1000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6" name="Line 1425"/>
              <p:cNvSpPr>
                <a:spLocks noChangeShapeType="1"/>
              </p:cNvSpPr>
              <p:nvPr/>
            </p:nvSpPr>
            <p:spPr bwMode="auto">
              <a:xfrm flipV="1">
                <a:off x="1000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7" name="Line 1426"/>
              <p:cNvSpPr>
                <a:spLocks noChangeShapeType="1"/>
              </p:cNvSpPr>
              <p:nvPr/>
            </p:nvSpPr>
            <p:spPr bwMode="auto">
              <a:xfrm flipV="1">
                <a:off x="1000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8" name="Line 1427"/>
              <p:cNvSpPr>
                <a:spLocks noChangeShapeType="1"/>
              </p:cNvSpPr>
              <p:nvPr/>
            </p:nvSpPr>
            <p:spPr bwMode="auto">
              <a:xfrm flipV="1">
                <a:off x="1000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9" name="Line 1428"/>
              <p:cNvSpPr>
                <a:spLocks noChangeShapeType="1"/>
              </p:cNvSpPr>
              <p:nvPr/>
            </p:nvSpPr>
            <p:spPr bwMode="auto">
              <a:xfrm flipV="1">
                <a:off x="1000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0" name="Line 1429"/>
              <p:cNvSpPr>
                <a:spLocks noChangeShapeType="1"/>
              </p:cNvSpPr>
              <p:nvPr/>
            </p:nvSpPr>
            <p:spPr bwMode="auto">
              <a:xfrm flipV="1">
                <a:off x="1000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1" name="Line 1430"/>
              <p:cNvSpPr>
                <a:spLocks noChangeShapeType="1"/>
              </p:cNvSpPr>
              <p:nvPr/>
            </p:nvSpPr>
            <p:spPr bwMode="auto">
              <a:xfrm flipV="1">
                <a:off x="1000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2" name="Line 1431"/>
              <p:cNvSpPr>
                <a:spLocks noChangeShapeType="1"/>
              </p:cNvSpPr>
              <p:nvPr/>
            </p:nvSpPr>
            <p:spPr bwMode="auto">
              <a:xfrm flipV="1">
                <a:off x="1000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3" name="Line 1432"/>
              <p:cNvSpPr>
                <a:spLocks noChangeShapeType="1"/>
              </p:cNvSpPr>
              <p:nvPr/>
            </p:nvSpPr>
            <p:spPr bwMode="auto">
              <a:xfrm flipV="1">
                <a:off x="1000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4" name="Line 1433"/>
              <p:cNvSpPr>
                <a:spLocks noChangeShapeType="1"/>
              </p:cNvSpPr>
              <p:nvPr/>
            </p:nvSpPr>
            <p:spPr bwMode="auto">
              <a:xfrm flipV="1">
                <a:off x="1000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5" name="Line 1434"/>
              <p:cNvSpPr>
                <a:spLocks noChangeShapeType="1"/>
              </p:cNvSpPr>
              <p:nvPr/>
            </p:nvSpPr>
            <p:spPr bwMode="auto">
              <a:xfrm flipV="1">
                <a:off x="1000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6" name="Line 1435"/>
              <p:cNvSpPr>
                <a:spLocks noChangeShapeType="1"/>
              </p:cNvSpPr>
              <p:nvPr/>
            </p:nvSpPr>
            <p:spPr bwMode="auto">
              <a:xfrm flipV="1">
                <a:off x="1000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7" name="Line 1436"/>
              <p:cNvSpPr>
                <a:spLocks noChangeShapeType="1"/>
              </p:cNvSpPr>
              <p:nvPr/>
            </p:nvSpPr>
            <p:spPr bwMode="auto">
              <a:xfrm flipV="1">
                <a:off x="1000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8" name="Line 1437"/>
              <p:cNvSpPr>
                <a:spLocks noChangeShapeType="1"/>
              </p:cNvSpPr>
              <p:nvPr/>
            </p:nvSpPr>
            <p:spPr bwMode="auto">
              <a:xfrm flipV="1">
                <a:off x="1000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9" name="Line 1438"/>
              <p:cNvSpPr>
                <a:spLocks noChangeShapeType="1"/>
              </p:cNvSpPr>
              <p:nvPr/>
            </p:nvSpPr>
            <p:spPr bwMode="auto">
              <a:xfrm flipV="1">
                <a:off x="1000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0" name="Line 1439"/>
              <p:cNvSpPr>
                <a:spLocks noChangeShapeType="1"/>
              </p:cNvSpPr>
              <p:nvPr/>
            </p:nvSpPr>
            <p:spPr bwMode="auto">
              <a:xfrm flipV="1">
                <a:off x="1000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1" name="Line 1440"/>
              <p:cNvSpPr>
                <a:spLocks noChangeShapeType="1"/>
              </p:cNvSpPr>
              <p:nvPr/>
            </p:nvSpPr>
            <p:spPr bwMode="auto">
              <a:xfrm flipV="1">
                <a:off x="1000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2" name="Line 1441"/>
              <p:cNvSpPr>
                <a:spLocks noChangeShapeType="1"/>
              </p:cNvSpPr>
              <p:nvPr/>
            </p:nvSpPr>
            <p:spPr bwMode="auto">
              <a:xfrm flipV="1">
                <a:off x="1000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3" name="Line 1442"/>
              <p:cNvSpPr>
                <a:spLocks noChangeShapeType="1"/>
              </p:cNvSpPr>
              <p:nvPr/>
            </p:nvSpPr>
            <p:spPr bwMode="auto">
              <a:xfrm flipV="1">
                <a:off x="1000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4" name="Line 1443"/>
              <p:cNvSpPr>
                <a:spLocks noChangeShapeType="1"/>
              </p:cNvSpPr>
              <p:nvPr/>
            </p:nvSpPr>
            <p:spPr bwMode="auto">
              <a:xfrm flipV="1">
                <a:off x="1000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5" name="Line 1444"/>
              <p:cNvSpPr>
                <a:spLocks noChangeShapeType="1"/>
              </p:cNvSpPr>
              <p:nvPr/>
            </p:nvSpPr>
            <p:spPr bwMode="auto">
              <a:xfrm flipV="1">
                <a:off x="1000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6" name="Line 1445"/>
              <p:cNvSpPr>
                <a:spLocks noChangeShapeType="1"/>
              </p:cNvSpPr>
              <p:nvPr/>
            </p:nvSpPr>
            <p:spPr bwMode="auto">
              <a:xfrm flipV="1">
                <a:off x="1000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7" name="Line 1446"/>
              <p:cNvSpPr>
                <a:spLocks noChangeShapeType="1"/>
              </p:cNvSpPr>
              <p:nvPr/>
            </p:nvSpPr>
            <p:spPr bwMode="auto">
              <a:xfrm flipV="1">
                <a:off x="1000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8" name="Line 1447"/>
              <p:cNvSpPr>
                <a:spLocks noChangeShapeType="1"/>
              </p:cNvSpPr>
              <p:nvPr/>
            </p:nvSpPr>
            <p:spPr bwMode="auto">
              <a:xfrm flipV="1">
                <a:off x="1000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9" name="Line 1448"/>
              <p:cNvSpPr>
                <a:spLocks noChangeShapeType="1"/>
              </p:cNvSpPr>
              <p:nvPr/>
            </p:nvSpPr>
            <p:spPr bwMode="auto">
              <a:xfrm flipV="1">
                <a:off x="1000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0" name="Line 1449"/>
              <p:cNvSpPr>
                <a:spLocks noChangeShapeType="1"/>
              </p:cNvSpPr>
              <p:nvPr/>
            </p:nvSpPr>
            <p:spPr bwMode="auto">
              <a:xfrm flipV="1">
                <a:off x="1000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1" name="Line 1450"/>
              <p:cNvSpPr>
                <a:spLocks noChangeShapeType="1"/>
              </p:cNvSpPr>
              <p:nvPr/>
            </p:nvSpPr>
            <p:spPr bwMode="auto">
              <a:xfrm flipV="1">
                <a:off x="1000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2" name="Line 1451"/>
              <p:cNvSpPr>
                <a:spLocks noChangeShapeType="1"/>
              </p:cNvSpPr>
              <p:nvPr/>
            </p:nvSpPr>
            <p:spPr bwMode="auto">
              <a:xfrm flipV="1">
                <a:off x="1000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3" name="Line 1452"/>
              <p:cNvSpPr>
                <a:spLocks noChangeShapeType="1"/>
              </p:cNvSpPr>
              <p:nvPr/>
            </p:nvSpPr>
            <p:spPr bwMode="auto">
              <a:xfrm flipV="1">
                <a:off x="1000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4" name="Line 1453"/>
              <p:cNvSpPr>
                <a:spLocks noChangeShapeType="1"/>
              </p:cNvSpPr>
              <p:nvPr/>
            </p:nvSpPr>
            <p:spPr bwMode="auto">
              <a:xfrm flipV="1">
                <a:off x="1000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5" name="Line 1454"/>
              <p:cNvSpPr>
                <a:spLocks noChangeShapeType="1"/>
              </p:cNvSpPr>
              <p:nvPr/>
            </p:nvSpPr>
            <p:spPr bwMode="auto">
              <a:xfrm flipV="1">
                <a:off x="1000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6" name="Line 1455"/>
              <p:cNvSpPr>
                <a:spLocks noChangeShapeType="1"/>
              </p:cNvSpPr>
              <p:nvPr/>
            </p:nvSpPr>
            <p:spPr bwMode="auto">
              <a:xfrm flipV="1">
                <a:off x="1000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7" name="Line 1456"/>
              <p:cNvSpPr>
                <a:spLocks noChangeShapeType="1"/>
              </p:cNvSpPr>
              <p:nvPr/>
            </p:nvSpPr>
            <p:spPr bwMode="auto">
              <a:xfrm flipV="1">
                <a:off x="1000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8" name="Line 1457"/>
              <p:cNvSpPr>
                <a:spLocks noChangeShapeType="1"/>
              </p:cNvSpPr>
              <p:nvPr/>
            </p:nvSpPr>
            <p:spPr bwMode="auto">
              <a:xfrm flipV="1">
                <a:off x="1000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9" name="Line 1458"/>
              <p:cNvSpPr>
                <a:spLocks noChangeShapeType="1"/>
              </p:cNvSpPr>
              <p:nvPr/>
            </p:nvSpPr>
            <p:spPr bwMode="auto">
              <a:xfrm flipV="1">
                <a:off x="1000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0" name="Line 1459"/>
              <p:cNvSpPr>
                <a:spLocks noChangeShapeType="1"/>
              </p:cNvSpPr>
              <p:nvPr/>
            </p:nvSpPr>
            <p:spPr bwMode="auto">
              <a:xfrm flipV="1">
                <a:off x="1000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1" name="Line 1460"/>
              <p:cNvSpPr>
                <a:spLocks noChangeShapeType="1"/>
              </p:cNvSpPr>
              <p:nvPr/>
            </p:nvSpPr>
            <p:spPr bwMode="auto">
              <a:xfrm flipV="1">
                <a:off x="1000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2" name="Line 1461"/>
              <p:cNvSpPr>
                <a:spLocks noChangeShapeType="1"/>
              </p:cNvSpPr>
              <p:nvPr/>
            </p:nvSpPr>
            <p:spPr bwMode="auto">
              <a:xfrm flipV="1">
                <a:off x="1000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3" name="Line 1462"/>
              <p:cNvSpPr>
                <a:spLocks noChangeShapeType="1"/>
              </p:cNvSpPr>
              <p:nvPr/>
            </p:nvSpPr>
            <p:spPr bwMode="auto">
              <a:xfrm flipV="1">
                <a:off x="1000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4" name="Line 1463"/>
              <p:cNvSpPr>
                <a:spLocks noChangeShapeType="1"/>
              </p:cNvSpPr>
              <p:nvPr/>
            </p:nvSpPr>
            <p:spPr bwMode="auto">
              <a:xfrm flipV="1">
                <a:off x="1000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5" name="Line 1464"/>
              <p:cNvSpPr>
                <a:spLocks noChangeShapeType="1"/>
              </p:cNvSpPr>
              <p:nvPr/>
            </p:nvSpPr>
            <p:spPr bwMode="auto">
              <a:xfrm flipV="1">
                <a:off x="1000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6" name="Line 1465"/>
              <p:cNvSpPr>
                <a:spLocks noChangeShapeType="1"/>
              </p:cNvSpPr>
              <p:nvPr/>
            </p:nvSpPr>
            <p:spPr bwMode="auto">
              <a:xfrm flipV="1">
                <a:off x="1000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7" name="Line 1466"/>
              <p:cNvSpPr>
                <a:spLocks noChangeShapeType="1"/>
              </p:cNvSpPr>
              <p:nvPr/>
            </p:nvSpPr>
            <p:spPr bwMode="auto">
              <a:xfrm flipV="1">
                <a:off x="1000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8" name="Line 1467"/>
              <p:cNvSpPr>
                <a:spLocks noChangeShapeType="1"/>
              </p:cNvSpPr>
              <p:nvPr/>
            </p:nvSpPr>
            <p:spPr bwMode="auto">
              <a:xfrm flipV="1">
                <a:off x="1000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9" name="Line 1468"/>
              <p:cNvSpPr>
                <a:spLocks noChangeShapeType="1"/>
              </p:cNvSpPr>
              <p:nvPr/>
            </p:nvSpPr>
            <p:spPr bwMode="auto">
              <a:xfrm flipV="1">
                <a:off x="1000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0" name="Line 1469"/>
              <p:cNvSpPr>
                <a:spLocks noChangeShapeType="1"/>
              </p:cNvSpPr>
              <p:nvPr/>
            </p:nvSpPr>
            <p:spPr bwMode="auto">
              <a:xfrm flipV="1">
                <a:off x="1000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1" name="Line 1470"/>
              <p:cNvSpPr>
                <a:spLocks noChangeShapeType="1"/>
              </p:cNvSpPr>
              <p:nvPr/>
            </p:nvSpPr>
            <p:spPr bwMode="auto">
              <a:xfrm flipV="1">
                <a:off x="1000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2" name="Line 1471"/>
              <p:cNvSpPr>
                <a:spLocks noChangeShapeType="1"/>
              </p:cNvSpPr>
              <p:nvPr/>
            </p:nvSpPr>
            <p:spPr bwMode="auto">
              <a:xfrm flipV="1">
                <a:off x="1000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3" name="Line 1472"/>
              <p:cNvSpPr>
                <a:spLocks noChangeShapeType="1"/>
              </p:cNvSpPr>
              <p:nvPr/>
            </p:nvSpPr>
            <p:spPr bwMode="auto">
              <a:xfrm flipV="1">
                <a:off x="1000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4" name="Line 1473"/>
              <p:cNvSpPr>
                <a:spLocks noChangeShapeType="1"/>
              </p:cNvSpPr>
              <p:nvPr/>
            </p:nvSpPr>
            <p:spPr bwMode="auto">
              <a:xfrm flipV="1">
                <a:off x="1000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5" name="Line 1474"/>
              <p:cNvSpPr>
                <a:spLocks noChangeShapeType="1"/>
              </p:cNvSpPr>
              <p:nvPr/>
            </p:nvSpPr>
            <p:spPr bwMode="auto">
              <a:xfrm flipV="1">
                <a:off x="1000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6" name="Line 1475"/>
              <p:cNvSpPr>
                <a:spLocks noChangeShapeType="1"/>
              </p:cNvSpPr>
              <p:nvPr/>
            </p:nvSpPr>
            <p:spPr bwMode="auto">
              <a:xfrm flipV="1">
                <a:off x="1000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7" name="Line 1476"/>
              <p:cNvSpPr>
                <a:spLocks noChangeShapeType="1"/>
              </p:cNvSpPr>
              <p:nvPr/>
            </p:nvSpPr>
            <p:spPr bwMode="auto">
              <a:xfrm flipV="1">
                <a:off x="1000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8" name="Line 1477"/>
              <p:cNvSpPr>
                <a:spLocks noChangeShapeType="1"/>
              </p:cNvSpPr>
              <p:nvPr/>
            </p:nvSpPr>
            <p:spPr bwMode="auto">
              <a:xfrm flipV="1">
                <a:off x="1000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9" name="Line 1478"/>
              <p:cNvSpPr>
                <a:spLocks noChangeShapeType="1"/>
              </p:cNvSpPr>
              <p:nvPr/>
            </p:nvSpPr>
            <p:spPr bwMode="auto">
              <a:xfrm flipV="1">
                <a:off x="1000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0" name="Line 1479"/>
              <p:cNvSpPr>
                <a:spLocks noChangeShapeType="1"/>
              </p:cNvSpPr>
              <p:nvPr/>
            </p:nvSpPr>
            <p:spPr bwMode="auto">
              <a:xfrm>
                <a:off x="1000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1" name="Freeform 1480"/>
              <p:cNvSpPr>
                <a:spLocks noEditPoints="1"/>
              </p:cNvSpPr>
              <p:nvPr/>
            </p:nvSpPr>
            <p:spPr bwMode="auto">
              <a:xfrm>
                <a:off x="990" y="2957"/>
                <a:ext cx="53" cy="83"/>
              </a:xfrm>
              <a:custGeom>
                <a:avLst/>
                <a:gdLst>
                  <a:gd name="T0" fmla="*/ 0 w 53"/>
                  <a:gd name="T1" fmla="*/ 42 h 83"/>
                  <a:gd name="T2" fmla="*/ 0 w 53"/>
                  <a:gd name="T3" fmla="*/ 28 h 83"/>
                  <a:gd name="T4" fmla="*/ 3 w 53"/>
                  <a:gd name="T5" fmla="*/ 18 h 83"/>
                  <a:gd name="T6" fmla="*/ 5 w 53"/>
                  <a:gd name="T7" fmla="*/ 13 h 83"/>
                  <a:gd name="T8" fmla="*/ 8 w 53"/>
                  <a:gd name="T9" fmla="*/ 8 h 83"/>
                  <a:gd name="T10" fmla="*/ 11 w 53"/>
                  <a:gd name="T11" fmla="*/ 4 h 83"/>
                  <a:gd name="T12" fmla="*/ 15 w 53"/>
                  <a:gd name="T13" fmla="*/ 2 h 83"/>
                  <a:gd name="T14" fmla="*/ 20 w 53"/>
                  <a:gd name="T15" fmla="*/ 0 h 83"/>
                  <a:gd name="T16" fmla="*/ 26 w 53"/>
                  <a:gd name="T17" fmla="*/ 0 h 83"/>
                  <a:gd name="T18" fmla="*/ 33 w 53"/>
                  <a:gd name="T19" fmla="*/ 0 h 83"/>
                  <a:gd name="T20" fmla="*/ 38 w 53"/>
                  <a:gd name="T21" fmla="*/ 2 h 83"/>
                  <a:gd name="T22" fmla="*/ 41 w 53"/>
                  <a:gd name="T23" fmla="*/ 4 h 83"/>
                  <a:gd name="T24" fmla="*/ 44 w 53"/>
                  <a:gd name="T25" fmla="*/ 8 h 83"/>
                  <a:gd name="T26" fmla="*/ 46 w 53"/>
                  <a:gd name="T27" fmla="*/ 10 h 83"/>
                  <a:gd name="T28" fmla="*/ 48 w 53"/>
                  <a:gd name="T29" fmla="*/ 16 h 83"/>
                  <a:gd name="T30" fmla="*/ 51 w 53"/>
                  <a:gd name="T31" fmla="*/ 22 h 83"/>
                  <a:gd name="T32" fmla="*/ 53 w 53"/>
                  <a:gd name="T33" fmla="*/ 30 h 83"/>
                  <a:gd name="T34" fmla="*/ 53 w 53"/>
                  <a:gd name="T35" fmla="*/ 42 h 83"/>
                  <a:gd name="T36" fmla="*/ 53 w 53"/>
                  <a:gd name="T37" fmla="*/ 54 h 83"/>
                  <a:gd name="T38" fmla="*/ 50 w 53"/>
                  <a:gd name="T39" fmla="*/ 65 h 83"/>
                  <a:gd name="T40" fmla="*/ 47 w 53"/>
                  <a:gd name="T41" fmla="*/ 71 h 83"/>
                  <a:gd name="T42" fmla="*/ 44 w 53"/>
                  <a:gd name="T43" fmla="*/ 75 h 83"/>
                  <a:gd name="T44" fmla="*/ 41 w 53"/>
                  <a:gd name="T45" fmla="*/ 78 h 83"/>
                  <a:gd name="T46" fmla="*/ 37 w 53"/>
                  <a:gd name="T47" fmla="*/ 81 h 83"/>
                  <a:gd name="T48" fmla="*/ 32 w 53"/>
                  <a:gd name="T49" fmla="*/ 82 h 83"/>
                  <a:gd name="T50" fmla="*/ 26 w 53"/>
                  <a:gd name="T51" fmla="*/ 83 h 83"/>
                  <a:gd name="T52" fmla="*/ 15 w 53"/>
                  <a:gd name="T53" fmla="*/ 81 h 83"/>
                  <a:gd name="T54" fmla="*/ 8 w 53"/>
                  <a:gd name="T55" fmla="*/ 75 h 83"/>
                  <a:gd name="T56" fmla="*/ 3 w 53"/>
                  <a:gd name="T57" fmla="*/ 67 h 83"/>
                  <a:gd name="T58" fmla="*/ 1 w 53"/>
                  <a:gd name="T59" fmla="*/ 55 h 83"/>
                  <a:gd name="T60" fmla="*/ 0 w 53"/>
                  <a:gd name="T61" fmla="*/ 42 h 83"/>
                  <a:gd name="T62" fmla="*/ 10 w 53"/>
                  <a:gd name="T63" fmla="*/ 42 h 83"/>
                  <a:gd name="T64" fmla="*/ 10 w 53"/>
                  <a:gd name="T65" fmla="*/ 53 h 83"/>
                  <a:gd name="T66" fmla="*/ 12 w 53"/>
                  <a:gd name="T67" fmla="*/ 62 h 83"/>
                  <a:gd name="T68" fmla="*/ 14 w 53"/>
                  <a:gd name="T69" fmla="*/ 68 h 83"/>
                  <a:gd name="T70" fmla="*/ 18 w 53"/>
                  <a:gd name="T71" fmla="*/ 71 h 83"/>
                  <a:gd name="T72" fmla="*/ 22 w 53"/>
                  <a:gd name="T73" fmla="*/ 73 h 83"/>
                  <a:gd name="T74" fmla="*/ 26 w 53"/>
                  <a:gd name="T75" fmla="*/ 74 h 83"/>
                  <a:gd name="T76" fmla="*/ 31 w 53"/>
                  <a:gd name="T77" fmla="*/ 73 h 83"/>
                  <a:gd name="T78" fmla="*/ 34 w 53"/>
                  <a:gd name="T79" fmla="*/ 71 h 83"/>
                  <a:gd name="T80" fmla="*/ 37 w 53"/>
                  <a:gd name="T81" fmla="*/ 68 h 83"/>
                  <a:gd name="T82" fmla="*/ 40 w 53"/>
                  <a:gd name="T83" fmla="*/ 62 h 83"/>
                  <a:gd name="T84" fmla="*/ 41 w 53"/>
                  <a:gd name="T85" fmla="*/ 53 h 83"/>
                  <a:gd name="T86" fmla="*/ 42 w 53"/>
                  <a:gd name="T87" fmla="*/ 42 h 83"/>
                  <a:gd name="T88" fmla="*/ 41 w 53"/>
                  <a:gd name="T89" fmla="*/ 30 h 83"/>
                  <a:gd name="T90" fmla="*/ 40 w 53"/>
                  <a:gd name="T91" fmla="*/ 21 h 83"/>
                  <a:gd name="T92" fmla="*/ 38 w 53"/>
                  <a:gd name="T93" fmla="*/ 16 h 83"/>
                  <a:gd name="T94" fmla="*/ 34 w 53"/>
                  <a:gd name="T95" fmla="*/ 12 h 83"/>
                  <a:gd name="T96" fmla="*/ 31 w 53"/>
                  <a:gd name="T97" fmla="*/ 10 h 83"/>
                  <a:gd name="T98" fmla="*/ 26 w 53"/>
                  <a:gd name="T99" fmla="*/ 10 h 83"/>
                  <a:gd name="T100" fmla="*/ 22 w 53"/>
                  <a:gd name="T101" fmla="*/ 10 h 83"/>
                  <a:gd name="T102" fmla="*/ 18 w 53"/>
                  <a:gd name="T103" fmla="*/ 12 h 83"/>
                  <a:gd name="T104" fmla="*/ 15 w 53"/>
                  <a:gd name="T105" fmla="*/ 15 h 83"/>
                  <a:gd name="T106" fmla="*/ 12 w 53"/>
                  <a:gd name="T107" fmla="*/ 21 h 83"/>
                  <a:gd name="T108" fmla="*/ 11 w 53"/>
                  <a:gd name="T109" fmla="*/ 30 h 83"/>
                  <a:gd name="T110" fmla="*/ 10 w 53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" h="83">
                    <a:moveTo>
                      <a:pt x="0" y="42"/>
                    </a:moveTo>
                    <a:lnTo>
                      <a:pt x="0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8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3" y="42"/>
                    </a:lnTo>
                    <a:lnTo>
                      <a:pt x="53" y="54"/>
                    </a:lnTo>
                    <a:lnTo>
                      <a:pt x="50" y="65"/>
                    </a:lnTo>
                    <a:lnTo>
                      <a:pt x="47" y="71"/>
                    </a:lnTo>
                    <a:lnTo>
                      <a:pt x="44" y="75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6" y="83"/>
                    </a:lnTo>
                    <a:lnTo>
                      <a:pt x="15" y="81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0" y="53"/>
                    </a:lnTo>
                    <a:lnTo>
                      <a:pt x="12" y="62"/>
                    </a:lnTo>
                    <a:lnTo>
                      <a:pt x="14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31" y="73"/>
                    </a:lnTo>
                    <a:lnTo>
                      <a:pt x="34" y="71"/>
                    </a:lnTo>
                    <a:lnTo>
                      <a:pt x="37" y="68"/>
                    </a:lnTo>
                    <a:lnTo>
                      <a:pt x="40" y="62"/>
                    </a:lnTo>
                    <a:lnTo>
                      <a:pt x="41" y="53"/>
                    </a:lnTo>
                    <a:lnTo>
                      <a:pt x="42" y="42"/>
                    </a:lnTo>
                    <a:lnTo>
                      <a:pt x="41" y="3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2" name="Line 1481"/>
              <p:cNvSpPr>
                <a:spLocks noChangeShapeType="1"/>
              </p:cNvSpPr>
              <p:nvPr/>
            </p:nvSpPr>
            <p:spPr bwMode="auto">
              <a:xfrm flipV="1">
                <a:off x="1266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3" name="Line 1482"/>
              <p:cNvSpPr>
                <a:spLocks noChangeShapeType="1"/>
              </p:cNvSpPr>
              <p:nvPr/>
            </p:nvSpPr>
            <p:spPr bwMode="auto">
              <a:xfrm flipV="1">
                <a:off x="1266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4" name="Line 1483"/>
              <p:cNvSpPr>
                <a:spLocks noChangeShapeType="1"/>
              </p:cNvSpPr>
              <p:nvPr/>
            </p:nvSpPr>
            <p:spPr bwMode="auto">
              <a:xfrm flipV="1">
                <a:off x="1266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5" name="Line 1484"/>
              <p:cNvSpPr>
                <a:spLocks noChangeShapeType="1"/>
              </p:cNvSpPr>
              <p:nvPr/>
            </p:nvSpPr>
            <p:spPr bwMode="auto">
              <a:xfrm flipV="1">
                <a:off x="1266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6" name="Line 1485"/>
              <p:cNvSpPr>
                <a:spLocks noChangeShapeType="1"/>
              </p:cNvSpPr>
              <p:nvPr/>
            </p:nvSpPr>
            <p:spPr bwMode="auto">
              <a:xfrm flipV="1">
                <a:off x="1266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7" name="Line 1486"/>
              <p:cNvSpPr>
                <a:spLocks noChangeShapeType="1"/>
              </p:cNvSpPr>
              <p:nvPr/>
            </p:nvSpPr>
            <p:spPr bwMode="auto">
              <a:xfrm flipV="1">
                <a:off x="1266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8" name="Line 1487"/>
              <p:cNvSpPr>
                <a:spLocks noChangeShapeType="1"/>
              </p:cNvSpPr>
              <p:nvPr/>
            </p:nvSpPr>
            <p:spPr bwMode="auto">
              <a:xfrm flipV="1">
                <a:off x="1266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9" name="Line 1488"/>
              <p:cNvSpPr>
                <a:spLocks noChangeShapeType="1"/>
              </p:cNvSpPr>
              <p:nvPr/>
            </p:nvSpPr>
            <p:spPr bwMode="auto">
              <a:xfrm flipV="1">
                <a:off x="1266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0" name="Line 1489"/>
              <p:cNvSpPr>
                <a:spLocks noChangeShapeType="1"/>
              </p:cNvSpPr>
              <p:nvPr/>
            </p:nvSpPr>
            <p:spPr bwMode="auto">
              <a:xfrm flipV="1">
                <a:off x="1266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1" name="Line 1490"/>
              <p:cNvSpPr>
                <a:spLocks noChangeShapeType="1"/>
              </p:cNvSpPr>
              <p:nvPr/>
            </p:nvSpPr>
            <p:spPr bwMode="auto">
              <a:xfrm flipV="1">
                <a:off x="1266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2" name="Line 1491"/>
              <p:cNvSpPr>
                <a:spLocks noChangeShapeType="1"/>
              </p:cNvSpPr>
              <p:nvPr/>
            </p:nvSpPr>
            <p:spPr bwMode="auto">
              <a:xfrm flipV="1">
                <a:off x="1266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3" name="Line 1492"/>
              <p:cNvSpPr>
                <a:spLocks noChangeShapeType="1"/>
              </p:cNvSpPr>
              <p:nvPr/>
            </p:nvSpPr>
            <p:spPr bwMode="auto">
              <a:xfrm flipV="1">
                <a:off x="1266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4" name="Line 1493"/>
              <p:cNvSpPr>
                <a:spLocks noChangeShapeType="1"/>
              </p:cNvSpPr>
              <p:nvPr/>
            </p:nvSpPr>
            <p:spPr bwMode="auto">
              <a:xfrm flipV="1">
                <a:off x="1266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5" name="Line 1494"/>
              <p:cNvSpPr>
                <a:spLocks noChangeShapeType="1"/>
              </p:cNvSpPr>
              <p:nvPr/>
            </p:nvSpPr>
            <p:spPr bwMode="auto">
              <a:xfrm flipV="1">
                <a:off x="1266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6" name="Line 1495"/>
              <p:cNvSpPr>
                <a:spLocks noChangeShapeType="1"/>
              </p:cNvSpPr>
              <p:nvPr/>
            </p:nvSpPr>
            <p:spPr bwMode="auto">
              <a:xfrm flipV="1">
                <a:off x="1266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7" name="Line 1496"/>
              <p:cNvSpPr>
                <a:spLocks noChangeShapeType="1"/>
              </p:cNvSpPr>
              <p:nvPr/>
            </p:nvSpPr>
            <p:spPr bwMode="auto">
              <a:xfrm flipV="1">
                <a:off x="1266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8" name="Line 1497"/>
              <p:cNvSpPr>
                <a:spLocks noChangeShapeType="1"/>
              </p:cNvSpPr>
              <p:nvPr/>
            </p:nvSpPr>
            <p:spPr bwMode="auto">
              <a:xfrm flipV="1">
                <a:off x="1266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9" name="Line 1498"/>
              <p:cNvSpPr>
                <a:spLocks noChangeShapeType="1"/>
              </p:cNvSpPr>
              <p:nvPr/>
            </p:nvSpPr>
            <p:spPr bwMode="auto">
              <a:xfrm flipV="1">
                <a:off x="1266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0" name="Line 1499"/>
              <p:cNvSpPr>
                <a:spLocks noChangeShapeType="1"/>
              </p:cNvSpPr>
              <p:nvPr/>
            </p:nvSpPr>
            <p:spPr bwMode="auto">
              <a:xfrm flipV="1">
                <a:off x="1266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1" name="Line 1500"/>
              <p:cNvSpPr>
                <a:spLocks noChangeShapeType="1"/>
              </p:cNvSpPr>
              <p:nvPr/>
            </p:nvSpPr>
            <p:spPr bwMode="auto">
              <a:xfrm flipV="1">
                <a:off x="1266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2" name="Line 1501"/>
              <p:cNvSpPr>
                <a:spLocks noChangeShapeType="1"/>
              </p:cNvSpPr>
              <p:nvPr/>
            </p:nvSpPr>
            <p:spPr bwMode="auto">
              <a:xfrm flipV="1">
                <a:off x="1266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3" name="Line 1502"/>
              <p:cNvSpPr>
                <a:spLocks noChangeShapeType="1"/>
              </p:cNvSpPr>
              <p:nvPr/>
            </p:nvSpPr>
            <p:spPr bwMode="auto">
              <a:xfrm flipV="1">
                <a:off x="1266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4" name="Line 1503"/>
              <p:cNvSpPr>
                <a:spLocks noChangeShapeType="1"/>
              </p:cNvSpPr>
              <p:nvPr/>
            </p:nvSpPr>
            <p:spPr bwMode="auto">
              <a:xfrm flipV="1">
                <a:off x="1266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5" name="Line 1504"/>
              <p:cNvSpPr>
                <a:spLocks noChangeShapeType="1"/>
              </p:cNvSpPr>
              <p:nvPr/>
            </p:nvSpPr>
            <p:spPr bwMode="auto">
              <a:xfrm flipV="1">
                <a:off x="1266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6" name="Line 1505"/>
              <p:cNvSpPr>
                <a:spLocks noChangeShapeType="1"/>
              </p:cNvSpPr>
              <p:nvPr/>
            </p:nvSpPr>
            <p:spPr bwMode="auto">
              <a:xfrm flipV="1">
                <a:off x="1266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7" name="Line 1506"/>
              <p:cNvSpPr>
                <a:spLocks noChangeShapeType="1"/>
              </p:cNvSpPr>
              <p:nvPr/>
            </p:nvSpPr>
            <p:spPr bwMode="auto">
              <a:xfrm flipV="1">
                <a:off x="1266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8" name="Line 1507"/>
              <p:cNvSpPr>
                <a:spLocks noChangeShapeType="1"/>
              </p:cNvSpPr>
              <p:nvPr/>
            </p:nvSpPr>
            <p:spPr bwMode="auto">
              <a:xfrm flipV="1">
                <a:off x="1266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9" name="Line 1508"/>
              <p:cNvSpPr>
                <a:spLocks noChangeShapeType="1"/>
              </p:cNvSpPr>
              <p:nvPr/>
            </p:nvSpPr>
            <p:spPr bwMode="auto">
              <a:xfrm flipV="1">
                <a:off x="1266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0" name="Line 1509"/>
              <p:cNvSpPr>
                <a:spLocks noChangeShapeType="1"/>
              </p:cNvSpPr>
              <p:nvPr/>
            </p:nvSpPr>
            <p:spPr bwMode="auto">
              <a:xfrm flipV="1">
                <a:off x="1266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1" name="Line 1510"/>
              <p:cNvSpPr>
                <a:spLocks noChangeShapeType="1"/>
              </p:cNvSpPr>
              <p:nvPr/>
            </p:nvSpPr>
            <p:spPr bwMode="auto">
              <a:xfrm flipV="1">
                <a:off x="1266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2" name="Line 1511"/>
              <p:cNvSpPr>
                <a:spLocks noChangeShapeType="1"/>
              </p:cNvSpPr>
              <p:nvPr/>
            </p:nvSpPr>
            <p:spPr bwMode="auto">
              <a:xfrm flipV="1">
                <a:off x="1266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3" name="Line 1512"/>
              <p:cNvSpPr>
                <a:spLocks noChangeShapeType="1"/>
              </p:cNvSpPr>
              <p:nvPr/>
            </p:nvSpPr>
            <p:spPr bwMode="auto">
              <a:xfrm flipV="1">
                <a:off x="1266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4" name="Line 1513"/>
              <p:cNvSpPr>
                <a:spLocks noChangeShapeType="1"/>
              </p:cNvSpPr>
              <p:nvPr/>
            </p:nvSpPr>
            <p:spPr bwMode="auto">
              <a:xfrm flipV="1">
                <a:off x="1266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5" name="Line 1514"/>
              <p:cNvSpPr>
                <a:spLocks noChangeShapeType="1"/>
              </p:cNvSpPr>
              <p:nvPr/>
            </p:nvSpPr>
            <p:spPr bwMode="auto">
              <a:xfrm flipV="1">
                <a:off x="1266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6" name="Line 1515"/>
              <p:cNvSpPr>
                <a:spLocks noChangeShapeType="1"/>
              </p:cNvSpPr>
              <p:nvPr/>
            </p:nvSpPr>
            <p:spPr bwMode="auto">
              <a:xfrm flipV="1">
                <a:off x="1266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7" name="Line 1516"/>
              <p:cNvSpPr>
                <a:spLocks noChangeShapeType="1"/>
              </p:cNvSpPr>
              <p:nvPr/>
            </p:nvSpPr>
            <p:spPr bwMode="auto">
              <a:xfrm flipV="1">
                <a:off x="1266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8" name="Line 1517"/>
              <p:cNvSpPr>
                <a:spLocks noChangeShapeType="1"/>
              </p:cNvSpPr>
              <p:nvPr/>
            </p:nvSpPr>
            <p:spPr bwMode="auto">
              <a:xfrm flipV="1">
                <a:off x="1266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9" name="Line 1518"/>
              <p:cNvSpPr>
                <a:spLocks noChangeShapeType="1"/>
              </p:cNvSpPr>
              <p:nvPr/>
            </p:nvSpPr>
            <p:spPr bwMode="auto">
              <a:xfrm flipV="1">
                <a:off x="1266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0" name="Line 1519"/>
              <p:cNvSpPr>
                <a:spLocks noChangeShapeType="1"/>
              </p:cNvSpPr>
              <p:nvPr/>
            </p:nvSpPr>
            <p:spPr bwMode="auto">
              <a:xfrm flipV="1">
                <a:off x="1266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1" name="Line 1520"/>
              <p:cNvSpPr>
                <a:spLocks noChangeShapeType="1"/>
              </p:cNvSpPr>
              <p:nvPr/>
            </p:nvSpPr>
            <p:spPr bwMode="auto">
              <a:xfrm flipV="1">
                <a:off x="1266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2" name="Line 1521"/>
              <p:cNvSpPr>
                <a:spLocks noChangeShapeType="1"/>
              </p:cNvSpPr>
              <p:nvPr/>
            </p:nvSpPr>
            <p:spPr bwMode="auto">
              <a:xfrm flipV="1">
                <a:off x="1266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3" name="Line 1522"/>
              <p:cNvSpPr>
                <a:spLocks noChangeShapeType="1"/>
              </p:cNvSpPr>
              <p:nvPr/>
            </p:nvSpPr>
            <p:spPr bwMode="auto">
              <a:xfrm flipV="1">
                <a:off x="1266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4" name="Line 1523"/>
              <p:cNvSpPr>
                <a:spLocks noChangeShapeType="1"/>
              </p:cNvSpPr>
              <p:nvPr/>
            </p:nvSpPr>
            <p:spPr bwMode="auto">
              <a:xfrm flipV="1">
                <a:off x="1266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5" name="Line 1524"/>
              <p:cNvSpPr>
                <a:spLocks noChangeShapeType="1"/>
              </p:cNvSpPr>
              <p:nvPr/>
            </p:nvSpPr>
            <p:spPr bwMode="auto">
              <a:xfrm flipV="1">
                <a:off x="1266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6" name="Line 1525"/>
              <p:cNvSpPr>
                <a:spLocks noChangeShapeType="1"/>
              </p:cNvSpPr>
              <p:nvPr/>
            </p:nvSpPr>
            <p:spPr bwMode="auto">
              <a:xfrm flipV="1">
                <a:off x="1266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7" name="Line 1526"/>
              <p:cNvSpPr>
                <a:spLocks noChangeShapeType="1"/>
              </p:cNvSpPr>
              <p:nvPr/>
            </p:nvSpPr>
            <p:spPr bwMode="auto">
              <a:xfrm flipV="1">
                <a:off x="1266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8" name="Line 1527"/>
              <p:cNvSpPr>
                <a:spLocks noChangeShapeType="1"/>
              </p:cNvSpPr>
              <p:nvPr/>
            </p:nvSpPr>
            <p:spPr bwMode="auto">
              <a:xfrm flipV="1">
                <a:off x="1266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9" name="Line 1528"/>
              <p:cNvSpPr>
                <a:spLocks noChangeShapeType="1"/>
              </p:cNvSpPr>
              <p:nvPr/>
            </p:nvSpPr>
            <p:spPr bwMode="auto">
              <a:xfrm flipV="1">
                <a:off x="1266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0" name="Line 1529"/>
              <p:cNvSpPr>
                <a:spLocks noChangeShapeType="1"/>
              </p:cNvSpPr>
              <p:nvPr/>
            </p:nvSpPr>
            <p:spPr bwMode="auto">
              <a:xfrm flipV="1">
                <a:off x="1266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1" name="Line 1530"/>
              <p:cNvSpPr>
                <a:spLocks noChangeShapeType="1"/>
              </p:cNvSpPr>
              <p:nvPr/>
            </p:nvSpPr>
            <p:spPr bwMode="auto">
              <a:xfrm flipV="1">
                <a:off x="1266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2" name="Line 1531"/>
              <p:cNvSpPr>
                <a:spLocks noChangeShapeType="1"/>
              </p:cNvSpPr>
              <p:nvPr/>
            </p:nvSpPr>
            <p:spPr bwMode="auto">
              <a:xfrm flipV="1">
                <a:off x="1266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3" name="Line 1532"/>
              <p:cNvSpPr>
                <a:spLocks noChangeShapeType="1"/>
              </p:cNvSpPr>
              <p:nvPr/>
            </p:nvSpPr>
            <p:spPr bwMode="auto">
              <a:xfrm flipV="1">
                <a:off x="1266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4" name="Line 1533"/>
              <p:cNvSpPr>
                <a:spLocks noChangeShapeType="1"/>
              </p:cNvSpPr>
              <p:nvPr/>
            </p:nvSpPr>
            <p:spPr bwMode="auto">
              <a:xfrm flipV="1">
                <a:off x="1266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5" name="Line 1534"/>
              <p:cNvSpPr>
                <a:spLocks noChangeShapeType="1"/>
              </p:cNvSpPr>
              <p:nvPr/>
            </p:nvSpPr>
            <p:spPr bwMode="auto">
              <a:xfrm flipV="1">
                <a:off x="1266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6" name="Line 1535"/>
              <p:cNvSpPr>
                <a:spLocks noChangeShapeType="1"/>
              </p:cNvSpPr>
              <p:nvPr/>
            </p:nvSpPr>
            <p:spPr bwMode="auto">
              <a:xfrm flipV="1">
                <a:off x="1266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7" name="Line 1536"/>
              <p:cNvSpPr>
                <a:spLocks noChangeShapeType="1"/>
              </p:cNvSpPr>
              <p:nvPr/>
            </p:nvSpPr>
            <p:spPr bwMode="auto">
              <a:xfrm flipV="1">
                <a:off x="1266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8" name="Line 1537"/>
              <p:cNvSpPr>
                <a:spLocks noChangeShapeType="1"/>
              </p:cNvSpPr>
              <p:nvPr/>
            </p:nvSpPr>
            <p:spPr bwMode="auto">
              <a:xfrm flipV="1">
                <a:off x="1266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9" name="Line 1538"/>
              <p:cNvSpPr>
                <a:spLocks noChangeShapeType="1"/>
              </p:cNvSpPr>
              <p:nvPr/>
            </p:nvSpPr>
            <p:spPr bwMode="auto">
              <a:xfrm flipV="1">
                <a:off x="1266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0" name="Line 1539"/>
              <p:cNvSpPr>
                <a:spLocks noChangeShapeType="1"/>
              </p:cNvSpPr>
              <p:nvPr/>
            </p:nvSpPr>
            <p:spPr bwMode="auto">
              <a:xfrm flipV="1">
                <a:off x="1266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1" name="Line 1540"/>
              <p:cNvSpPr>
                <a:spLocks noChangeShapeType="1"/>
              </p:cNvSpPr>
              <p:nvPr/>
            </p:nvSpPr>
            <p:spPr bwMode="auto">
              <a:xfrm flipV="1">
                <a:off x="1266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2" name="Line 1541"/>
              <p:cNvSpPr>
                <a:spLocks noChangeShapeType="1"/>
              </p:cNvSpPr>
              <p:nvPr/>
            </p:nvSpPr>
            <p:spPr bwMode="auto">
              <a:xfrm flipV="1">
                <a:off x="1266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3" name="Line 1542"/>
              <p:cNvSpPr>
                <a:spLocks noChangeShapeType="1"/>
              </p:cNvSpPr>
              <p:nvPr/>
            </p:nvSpPr>
            <p:spPr bwMode="auto">
              <a:xfrm flipV="1">
                <a:off x="1266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4" name="Line 1543"/>
              <p:cNvSpPr>
                <a:spLocks noChangeShapeType="1"/>
              </p:cNvSpPr>
              <p:nvPr/>
            </p:nvSpPr>
            <p:spPr bwMode="auto">
              <a:xfrm flipV="1">
                <a:off x="1266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5" name="Line 1544"/>
              <p:cNvSpPr>
                <a:spLocks noChangeShapeType="1"/>
              </p:cNvSpPr>
              <p:nvPr/>
            </p:nvSpPr>
            <p:spPr bwMode="auto">
              <a:xfrm flipV="1">
                <a:off x="1266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6" name="Line 1545"/>
              <p:cNvSpPr>
                <a:spLocks noChangeShapeType="1"/>
              </p:cNvSpPr>
              <p:nvPr/>
            </p:nvSpPr>
            <p:spPr bwMode="auto">
              <a:xfrm flipV="1">
                <a:off x="1266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7" name="Line 1546"/>
              <p:cNvSpPr>
                <a:spLocks noChangeShapeType="1"/>
              </p:cNvSpPr>
              <p:nvPr/>
            </p:nvSpPr>
            <p:spPr bwMode="auto">
              <a:xfrm flipV="1">
                <a:off x="1266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8" name="Line 1547"/>
              <p:cNvSpPr>
                <a:spLocks noChangeShapeType="1"/>
              </p:cNvSpPr>
              <p:nvPr/>
            </p:nvSpPr>
            <p:spPr bwMode="auto">
              <a:xfrm flipV="1">
                <a:off x="1266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9" name="Line 1548"/>
              <p:cNvSpPr>
                <a:spLocks noChangeShapeType="1"/>
              </p:cNvSpPr>
              <p:nvPr/>
            </p:nvSpPr>
            <p:spPr bwMode="auto">
              <a:xfrm flipV="1">
                <a:off x="1266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0" name="Line 1549"/>
              <p:cNvSpPr>
                <a:spLocks noChangeShapeType="1"/>
              </p:cNvSpPr>
              <p:nvPr/>
            </p:nvSpPr>
            <p:spPr bwMode="auto">
              <a:xfrm flipV="1">
                <a:off x="1266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1" name="Line 1550"/>
              <p:cNvSpPr>
                <a:spLocks noChangeShapeType="1"/>
              </p:cNvSpPr>
              <p:nvPr/>
            </p:nvSpPr>
            <p:spPr bwMode="auto">
              <a:xfrm flipV="1">
                <a:off x="1266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2" name="Line 1551"/>
              <p:cNvSpPr>
                <a:spLocks noChangeShapeType="1"/>
              </p:cNvSpPr>
              <p:nvPr/>
            </p:nvSpPr>
            <p:spPr bwMode="auto">
              <a:xfrm flipV="1">
                <a:off x="1266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3" name="Line 1552"/>
              <p:cNvSpPr>
                <a:spLocks noChangeShapeType="1"/>
              </p:cNvSpPr>
              <p:nvPr/>
            </p:nvSpPr>
            <p:spPr bwMode="auto">
              <a:xfrm flipV="1">
                <a:off x="1266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4" name="Line 1553"/>
              <p:cNvSpPr>
                <a:spLocks noChangeShapeType="1"/>
              </p:cNvSpPr>
              <p:nvPr/>
            </p:nvSpPr>
            <p:spPr bwMode="auto">
              <a:xfrm flipV="1">
                <a:off x="1266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5" name="Line 1554"/>
              <p:cNvSpPr>
                <a:spLocks noChangeShapeType="1"/>
              </p:cNvSpPr>
              <p:nvPr/>
            </p:nvSpPr>
            <p:spPr bwMode="auto">
              <a:xfrm flipV="1">
                <a:off x="1266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6" name="Line 1555"/>
              <p:cNvSpPr>
                <a:spLocks noChangeShapeType="1"/>
              </p:cNvSpPr>
              <p:nvPr/>
            </p:nvSpPr>
            <p:spPr bwMode="auto">
              <a:xfrm flipV="1">
                <a:off x="1266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7" name="Line 1556"/>
              <p:cNvSpPr>
                <a:spLocks noChangeShapeType="1"/>
              </p:cNvSpPr>
              <p:nvPr/>
            </p:nvSpPr>
            <p:spPr bwMode="auto">
              <a:xfrm flipV="1">
                <a:off x="1266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8" name="Line 1557"/>
              <p:cNvSpPr>
                <a:spLocks noChangeShapeType="1"/>
              </p:cNvSpPr>
              <p:nvPr/>
            </p:nvSpPr>
            <p:spPr bwMode="auto">
              <a:xfrm flipV="1">
                <a:off x="1266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9" name="Line 1558"/>
              <p:cNvSpPr>
                <a:spLocks noChangeShapeType="1"/>
              </p:cNvSpPr>
              <p:nvPr/>
            </p:nvSpPr>
            <p:spPr bwMode="auto">
              <a:xfrm flipV="1">
                <a:off x="1266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0" name="Line 1559"/>
              <p:cNvSpPr>
                <a:spLocks noChangeShapeType="1"/>
              </p:cNvSpPr>
              <p:nvPr/>
            </p:nvSpPr>
            <p:spPr bwMode="auto">
              <a:xfrm flipV="1">
                <a:off x="1266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1" name="Line 1560"/>
              <p:cNvSpPr>
                <a:spLocks noChangeShapeType="1"/>
              </p:cNvSpPr>
              <p:nvPr/>
            </p:nvSpPr>
            <p:spPr bwMode="auto">
              <a:xfrm flipV="1">
                <a:off x="1266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2" name="Line 1561"/>
              <p:cNvSpPr>
                <a:spLocks noChangeShapeType="1"/>
              </p:cNvSpPr>
              <p:nvPr/>
            </p:nvSpPr>
            <p:spPr bwMode="auto">
              <a:xfrm flipV="1">
                <a:off x="1266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3" name="Line 1562"/>
              <p:cNvSpPr>
                <a:spLocks noChangeShapeType="1"/>
              </p:cNvSpPr>
              <p:nvPr/>
            </p:nvSpPr>
            <p:spPr bwMode="auto">
              <a:xfrm flipV="1">
                <a:off x="1266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4" name="Line 1563"/>
              <p:cNvSpPr>
                <a:spLocks noChangeShapeType="1"/>
              </p:cNvSpPr>
              <p:nvPr/>
            </p:nvSpPr>
            <p:spPr bwMode="auto">
              <a:xfrm flipV="1">
                <a:off x="1266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5" name="Line 1564"/>
              <p:cNvSpPr>
                <a:spLocks noChangeShapeType="1"/>
              </p:cNvSpPr>
              <p:nvPr/>
            </p:nvSpPr>
            <p:spPr bwMode="auto">
              <a:xfrm flipV="1">
                <a:off x="1266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6" name="Line 1565"/>
              <p:cNvSpPr>
                <a:spLocks noChangeShapeType="1"/>
              </p:cNvSpPr>
              <p:nvPr/>
            </p:nvSpPr>
            <p:spPr bwMode="auto">
              <a:xfrm flipV="1">
                <a:off x="1266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7" name="Line 1566"/>
              <p:cNvSpPr>
                <a:spLocks noChangeShapeType="1"/>
              </p:cNvSpPr>
              <p:nvPr/>
            </p:nvSpPr>
            <p:spPr bwMode="auto">
              <a:xfrm flipV="1">
                <a:off x="1266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8" name="Line 1567"/>
              <p:cNvSpPr>
                <a:spLocks noChangeShapeType="1"/>
              </p:cNvSpPr>
              <p:nvPr/>
            </p:nvSpPr>
            <p:spPr bwMode="auto">
              <a:xfrm flipV="1">
                <a:off x="1266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9" name="Line 1568"/>
              <p:cNvSpPr>
                <a:spLocks noChangeShapeType="1"/>
              </p:cNvSpPr>
              <p:nvPr/>
            </p:nvSpPr>
            <p:spPr bwMode="auto">
              <a:xfrm flipV="1">
                <a:off x="1266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0" name="Line 1569"/>
              <p:cNvSpPr>
                <a:spLocks noChangeShapeType="1"/>
              </p:cNvSpPr>
              <p:nvPr/>
            </p:nvSpPr>
            <p:spPr bwMode="auto">
              <a:xfrm flipV="1">
                <a:off x="1266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1" name="Line 1570"/>
              <p:cNvSpPr>
                <a:spLocks noChangeShapeType="1"/>
              </p:cNvSpPr>
              <p:nvPr/>
            </p:nvSpPr>
            <p:spPr bwMode="auto">
              <a:xfrm flipV="1">
                <a:off x="1266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2" name="Line 1571"/>
              <p:cNvSpPr>
                <a:spLocks noChangeShapeType="1"/>
              </p:cNvSpPr>
              <p:nvPr/>
            </p:nvSpPr>
            <p:spPr bwMode="auto">
              <a:xfrm flipV="1">
                <a:off x="1266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3" name="Line 1572"/>
              <p:cNvSpPr>
                <a:spLocks noChangeShapeType="1"/>
              </p:cNvSpPr>
              <p:nvPr/>
            </p:nvSpPr>
            <p:spPr bwMode="auto">
              <a:xfrm flipV="1">
                <a:off x="1266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4" name="Line 1573"/>
              <p:cNvSpPr>
                <a:spLocks noChangeShapeType="1"/>
              </p:cNvSpPr>
              <p:nvPr/>
            </p:nvSpPr>
            <p:spPr bwMode="auto">
              <a:xfrm flipV="1">
                <a:off x="1266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5" name="Line 1574"/>
              <p:cNvSpPr>
                <a:spLocks noChangeShapeType="1"/>
              </p:cNvSpPr>
              <p:nvPr/>
            </p:nvSpPr>
            <p:spPr bwMode="auto">
              <a:xfrm flipV="1">
                <a:off x="1266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6" name="Line 1575"/>
              <p:cNvSpPr>
                <a:spLocks noChangeShapeType="1"/>
              </p:cNvSpPr>
              <p:nvPr/>
            </p:nvSpPr>
            <p:spPr bwMode="auto">
              <a:xfrm flipV="1">
                <a:off x="1266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7" name="Line 1576"/>
              <p:cNvSpPr>
                <a:spLocks noChangeShapeType="1"/>
              </p:cNvSpPr>
              <p:nvPr/>
            </p:nvSpPr>
            <p:spPr bwMode="auto">
              <a:xfrm flipV="1">
                <a:off x="1266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8" name="Line 1577"/>
              <p:cNvSpPr>
                <a:spLocks noChangeShapeType="1"/>
              </p:cNvSpPr>
              <p:nvPr/>
            </p:nvSpPr>
            <p:spPr bwMode="auto">
              <a:xfrm flipV="1">
                <a:off x="1266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9" name="Line 1578"/>
              <p:cNvSpPr>
                <a:spLocks noChangeShapeType="1"/>
              </p:cNvSpPr>
              <p:nvPr/>
            </p:nvSpPr>
            <p:spPr bwMode="auto">
              <a:xfrm flipV="1">
                <a:off x="1266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0" name="Line 1579"/>
              <p:cNvSpPr>
                <a:spLocks noChangeShapeType="1"/>
              </p:cNvSpPr>
              <p:nvPr/>
            </p:nvSpPr>
            <p:spPr bwMode="auto">
              <a:xfrm flipV="1">
                <a:off x="1266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1" name="Line 1580"/>
              <p:cNvSpPr>
                <a:spLocks noChangeShapeType="1"/>
              </p:cNvSpPr>
              <p:nvPr/>
            </p:nvSpPr>
            <p:spPr bwMode="auto">
              <a:xfrm flipV="1">
                <a:off x="1266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2" name="Line 1581"/>
              <p:cNvSpPr>
                <a:spLocks noChangeShapeType="1"/>
              </p:cNvSpPr>
              <p:nvPr/>
            </p:nvSpPr>
            <p:spPr bwMode="auto">
              <a:xfrm flipV="1">
                <a:off x="1266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3" name="Line 1582"/>
              <p:cNvSpPr>
                <a:spLocks noChangeShapeType="1"/>
              </p:cNvSpPr>
              <p:nvPr/>
            </p:nvSpPr>
            <p:spPr bwMode="auto">
              <a:xfrm flipV="1">
                <a:off x="1266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4" name="Line 1583"/>
              <p:cNvSpPr>
                <a:spLocks noChangeShapeType="1"/>
              </p:cNvSpPr>
              <p:nvPr/>
            </p:nvSpPr>
            <p:spPr bwMode="auto">
              <a:xfrm flipV="1">
                <a:off x="1266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5" name="Line 1584"/>
              <p:cNvSpPr>
                <a:spLocks noChangeShapeType="1"/>
              </p:cNvSpPr>
              <p:nvPr/>
            </p:nvSpPr>
            <p:spPr bwMode="auto">
              <a:xfrm flipV="1">
                <a:off x="1266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6" name="Line 1585"/>
              <p:cNvSpPr>
                <a:spLocks noChangeShapeType="1"/>
              </p:cNvSpPr>
              <p:nvPr/>
            </p:nvSpPr>
            <p:spPr bwMode="auto">
              <a:xfrm flipV="1">
                <a:off x="1266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7" name="Line 1586"/>
              <p:cNvSpPr>
                <a:spLocks noChangeShapeType="1"/>
              </p:cNvSpPr>
              <p:nvPr/>
            </p:nvSpPr>
            <p:spPr bwMode="auto">
              <a:xfrm flipV="1">
                <a:off x="1266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8" name="Line 1587"/>
              <p:cNvSpPr>
                <a:spLocks noChangeShapeType="1"/>
              </p:cNvSpPr>
              <p:nvPr/>
            </p:nvSpPr>
            <p:spPr bwMode="auto">
              <a:xfrm flipV="1">
                <a:off x="1266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9" name="Line 1588"/>
              <p:cNvSpPr>
                <a:spLocks noChangeShapeType="1"/>
              </p:cNvSpPr>
              <p:nvPr/>
            </p:nvSpPr>
            <p:spPr bwMode="auto">
              <a:xfrm flipV="1">
                <a:off x="1266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0" name="Line 1589"/>
              <p:cNvSpPr>
                <a:spLocks noChangeShapeType="1"/>
              </p:cNvSpPr>
              <p:nvPr/>
            </p:nvSpPr>
            <p:spPr bwMode="auto">
              <a:xfrm flipV="1">
                <a:off x="1266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1" name="Line 1590"/>
              <p:cNvSpPr>
                <a:spLocks noChangeShapeType="1"/>
              </p:cNvSpPr>
              <p:nvPr/>
            </p:nvSpPr>
            <p:spPr bwMode="auto">
              <a:xfrm flipV="1">
                <a:off x="1266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2" name="Line 1591"/>
              <p:cNvSpPr>
                <a:spLocks noChangeShapeType="1"/>
              </p:cNvSpPr>
              <p:nvPr/>
            </p:nvSpPr>
            <p:spPr bwMode="auto">
              <a:xfrm flipV="1">
                <a:off x="1266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3" name="Line 1592"/>
              <p:cNvSpPr>
                <a:spLocks noChangeShapeType="1"/>
              </p:cNvSpPr>
              <p:nvPr/>
            </p:nvSpPr>
            <p:spPr bwMode="auto">
              <a:xfrm flipV="1">
                <a:off x="1266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4" name="Line 1593"/>
              <p:cNvSpPr>
                <a:spLocks noChangeShapeType="1"/>
              </p:cNvSpPr>
              <p:nvPr/>
            </p:nvSpPr>
            <p:spPr bwMode="auto">
              <a:xfrm flipV="1">
                <a:off x="1266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5" name="Line 1594"/>
              <p:cNvSpPr>
                <a:spLocks noChangeShapeType="1"/>
              </p:cNvSpPr>
              <p:nvPr/>
            </p:nvSpPr>
            <p:spPr bwMode="auto">
              <a:xfrm flipV="1">
                <a:off x="1266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6" name="Line 1595"/>
              <p:cNvSpPr>
                <a:spLocks noChangeShapeType="1"/>
              </p:cNvSpPr>
              <p:nvPr/>
            </p:nvSpPr>
            <p:spPr bwMode="auto">
              <a:xfrm flipV="1">
                <a:off x="1266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7" name="Line 1596"/>
              <p:cNvSpPr>
                <a:spLocks noChangeShapeType="1"/>
              </p:cNvSpPr>
              <p:nvPr/>
            </p:nvSpPr>
            <p:spPr bwMode="auto">
              <a:xfrm flipV="1">
                <a:off x="1266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8" name="Line 1597"/>
              <p:cNvSpPr>
                <a:spLocks noChangeShapeType="1"/>
              </p:cNvSpPr>
              <p:nvPr/>
            </p:nvSpPr>
            <p:spPr bwMode="auto">
              <a:xfrm flipV="1">
                <a:off x="1266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9" name="Line 1598"/>
              <p:cNvSpPr>
                <a:spLocks noChangeShapeType="1"/>
              </p:cNvSpPr>
              <p:nvPr/>
            </p:nvSpPr>
            <p:spPr bwMode="auto">
              <a:xfrm flipV="1">
                <a:off x="1266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0" name="Line 1599"/>
              <p:cNvSpPr>
                <a:spLocks noChangeShapeType="1"/>
              </p:cNvSpPr>
              <p:nvPr/>
            </p:nvSpPr>
            <p:spPr bwMode="auto">
              <a:xfrm flipV="1">
                <a:off x="1266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1" name="Line 1600"/>
              <p:cNvSpPr>
                <a:spLocks noChangeShapeType="1"/>
              </p:cNvSpPr>
              <p:nvPr/>
            </p:nvSpPr>
            <p:spPr bwMode="auto">
              <a:xfrm flipV="1">
                <a:off x="1266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2" name="Line 1601"/>
              <p:cNvSpPr>
                <a:spLocks noChangeShapeType="1"/>
              </p:cNvSpPr>
              <p:nvPr/>
            </p:nvSpPr>
            <p:spPr bwMode="auto">
              <a:xfrm flipV="1">
                <a:off x="1266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3" name="Line 1602"/>
              <p:cNvSpPr>
                <a:spLocks noChangeShapeType="1"/>
              </p:cNvSpPr>
              <p:nvPr/>
            </p:nvSpPr>
            <p:spPr bwMode="auto">
              <a:xfrm flipV="1">
                <a:off x="1266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4" name="Line 1603"/>
              <p:cNvSpPr>
                <a:spLocks noChangeShapeType="1"/>
              </p:cNvSpPr>
              <p:nvPr/>
            </p:nvSpPr>
            <p:spPr bwMode="auto">
              <a:xfrm flipV="1">
                <a:off x="1266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5" name="Line 1604"/>
              <p:cNvSpPr>
                <a:spLocks noChangeShapeType="1"/>
              </p:cNvSpPr>
              <p:nvPr/>
            </p:nvSpPr>
            <p:spPr bwMode="auto">
              <a:xfrm flipV="1">
                <a:off x="1266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6" name="Line 1605"/>
              <p:cNvSpPr>
                <a:spLocks noChangeShapeType="1"/>
              </p:cNvSpPr>
              <p:nvPr/>
            </p:nvSpPr>
            <p:spPr bwMode="auto">
              <a:xfrm flipV="1">
                <a:off x="1266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7" name="Line 1606"/>
              <p:cNvSpPr>
                <a:spLocks noChangeShapeType="1"/>
              </p:cNvSpPr>
              <p:nvPr/>
            </p:nvSpPr>
            <p:spPr bwMode="auto">
              <a:xfrm flipV="1">
                <a:off x="1266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8" name="Line 1607"/>
              <p:cNvSpPr>
                <a:spLocks noChangeShapeType="1"/>
              </p:cNvSpPr>
              <p:nvPr/>
            </p:nvSpPr>
            <p:spPr bwMode="auto">
              <a:xfrm>
                <a:off x="1266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9" name="Freeform 1608"/>
              <p:cNvSpPr>
                <a:spLocks/>
              </p:cNvSpPr>
              <p:nvPr/>
            </p:nvSpPr>
            <p:spPr bwMode="auto">
              <a:xfrm>
                <a:off x="1230" y="2957"/>
                <a:ext cx="30" cy="82"/>
              </a:xfrm>
              <a:custGeom>
                <a:avLst/>
                <a:gdLst>
                  <a:gd name="T0" fmla="*/ 30 w 30"/>
                  <a:gd name="T1" fmla="*/ 82 h 82"/>
                  <a:gd name="T2" fmla="*/ 20 w 30"/>
                  <a:gd name="T3" fmla="*/ 82 h 82"/>
                  <a:gd name="T4" fmla="*/ 20 w 30"/>
                  <a:gd name="T5" fmla="*/ 18 h 82"/>
                  <a:gd name="T6" fmla="*/ 16 w 30"/>
                  <a:gd name="T7" fmla="*/ 21 h 82"/>
                  <a:gd name="T8" fmla="*/ 11 w 30"/>
                  <a:gd name="T9" fmla="*/ 25 h 82"/>
                  <a:gd name="T10" fmla="*/ 6 w 30"/>
                  <a:gd name="T11" fmla="*/ 28 h 82"/>
                  <a:gd name="T12" fmla="*/ 0 w 30"/>
                  <a:gd name="T13" fmla="*/ 30 h 82"/>
                  <a:gd name="T14" fmla="*/ 0 w 30"/>
                  <a:gd name="T15" fmla="*/ 20 h 82"/>
                  <a:gd name="T16" fmla="*/ 9 w 30"/>
                  <a:gd name="T17" fmla="*/ 16 h 82"/>
                  <a:gd name="T18" fmla="*/ 15 w 30"/>
                  <a:gd name="T19" fmla="*/ 11 h 82"/>
                  <a:gd name="T20" fmla="*/ 20 w 30"/>
                  <a:gd name="T21" fmla="*/ 6 h 82"/>
                  <a:gd name="T22" fmla="*/ 23 w 30"/>
                  <a:gd name="T23" fmla="*/ 0 h 82"/>
                  <a:gd name="T24" fmla="*/ 30 w 30"/>
                  <a:gd name="T25" fmla="*/ 0 h 82"/>
                  <a:gd name="T26" fmla="*/ 30 w 30"/>
                  <a:gd name="T2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2">
                    <a:moveTo>
                      <a:pt x="30" y="82"/>
                    </a:moveTo>
                    <a:lnTo>
                      <a:pt x="20" y="82"/>
                    </a:lnTo>
                    <a:lnTo>
                      <a:pt x="20" y="18"/>
                    </a:lnTo>
                    <a:lnTo>
                      <a:pt x="16" y="21"/>
                    </a:lnTo>
                    <a:lnTo>
                      <a:pt x="11" y="25"/>
                    </a:lnTo>
                    <a:lnTo>
                      <a:pt x="6" y="28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9" y="16"/>
                    </a:lnTo>
                    <a:lnTo>
                      <a:pt x="15" y="11"/>
                    </a:lnTo>
                    <a:lnTo>
                      <a:pt x="20" y="6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0" name="Freeform 1609"/>
              <p:cNvSpPr>
                <a:spLocks noEditPoints="1"/>
              </p:cNvSpPr>
              <p:nvPr/>
            </p:nvSpPr>
            <p:spPr bwMode="auto">
              <a:xfrm>
                <a:off x="1286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6 w 54"/>
                  <a:gd name="T7" fmla="*/ 13 h 83"/>
                  <a:gd name="T8" fmla="*/ 9 w 54"/>
                  <a:gd name="T9" fmla="*/ 8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4 w 54"/>
                  <a:gd name="T19" fmla="*/ 0 h 83"/>
                  <a:gd name="T20" fmla="*/ 39 w 54"/>
                  <a:gd name="T21" fmla="*/ 2 h 83"/>
                  <a:gd name="T22" fmla="*/ 43 w 54"/>
                  <a:gd name="T23" fmla="*/ 4 h 83"/>
                  <a:gd name="T24" fmla="*/ 45 w 54"/>
                  <a:gd name="T25" fmla="*/ 8 h 83"/>
                  <a:gd name="T26" fmla="*/ 47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9 w 54"/>
                  <a:gd name="T41" fmla="*/ 71 h 83"/>
                  <a:gd name="T42" fmla="*/ 46 w 54"/>
                  <a:gd name="T43" fmla="*/ 75 h 83"/>
                  <a:gd name="T44" fmla="*/ 42 w 54"/>
                  <a:gd name="T45" fmla="*/ 78 h 83"/>
                  <a:gd name="T46" fmla="*/ 38 w 54"/>
                  <a:gd name="T47" fmla="*/ 81 h 83"/>
                  <a:gd name="T48" fmla="*/ 33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9 w 54"/>
                  <a:gd name="T55" fmla="*/ 75 h 83"/>
                  <a:gd name="T56" fmla="*/ 5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2 w 54"/>
                  <a:gd name="T63" fmla="*/ 42 h 83"/>
                  <a:gd name="T64" fmla="*/ 12 w 54"/>
                  <a:gd name="T65" fmla="*/ 53 h 83"/>
                  <a:gd name="T66" fmla="*/ 14 w 54"/>
                  <a:gd name="T67" fmla="*/ 62 h 83"/>
                  <a:gd name="T68" fmla="*/ 16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6 w 54"/>
                  <a:gd name="T79" fmla="*/ 71 h 83"/>
                  <a:gd name="T80" fmla="*/ 39 w 54"/>
                  <a:gd name="T81" fmla="*/ 68 h 83"/>
                  <a:gd name="T82" fmla="*/ 42 w 54"/>
                  <a:gd name="T83" fmla="*/ 62 h 83"/>
                  <a:gd name="T84" fmla="*/ 43 w 54"/>
                  <a:gd name="T85" fmla="*/ 53 h 83"/>
                  <a:gd name="T86" fmla="*/ 44 w 54"/>
                  <a:gd name="T87" fmla="*/ 42 h 83"/>
                  <a:gd name="T88" fmla="*/ 43 w 54"/>
                  <a:gd name="T89" fmla="*/ 30 h 83"/>
                  <a:gd name="T90" fmla="*/ 42 w 54"/>
                  <a:gd name="T91" fmla="*/ 21 h 83"/>
                  <a:gd name="T92" fmla="*/ 39 w 54"/>
                  <a:gd name="T93" fmla="*/ 16 h 83"/>
                  <a:gd name="T94" fmla="*/ 36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9 w 54"/>
                  <a:gd name="T103" fmla="*/ 12 h 83"/>
                  <a:gd name="T104" fmla="*/ 16 w 54"/>
                  <a:gd name="T105" fmla="*/ 15 h 83"/>
                  <a:gd name="T106" fmla="*/ 14 w 54"/>
                  <a:gd name="T107" fmla="*/ 21 h 83"/>
                  <a:gd name="T108" fmla="*/ 12 w 54"/>
                  <a:gd name="T109" fmla="*/ 30 h 83"/>
                  <a:gd name="T110" fmla="*/ 12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3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9" y="75"/>
                    </a:lnTo>
                    <a:lnTo>
                      <a:pt x="5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2" y="42"/>
                    </a:moveTo>
                    <a:lnTo>
                      <a:pt x="12" y="53"/>
                    </a:lnTo>
                    <a:lnTo>
                      <a:pt x="14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6" y="71"/>
                    </a:lnTo>
                    <a:lnTo>
                      <a:pt x="39" y="68"/>
                    </a:lnTo>
                    <a:lnTo>
                      <a:pt x="42" y="62"/>
                    </a:lnTo>
                    <a:lnTo>
                      <a:pt x="43" y="53"/>
                    </a:lnTo>
                    <a:lnTo>
                      <a:pt x="44" y="42"/>
                    </a:lnTo>
                    <a:lnTo>
                      <a:pt x="43" y="30"/>
                    </a:lnTo>
                    <a:lnTo>
                      <a:pt x="42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1" name="Line 1610"/>
              <p:cNvSpPr>
                <a:spLocks noChangeShapeType="1"/>
              </p:cNvSpPr>
              <p:nvPr/>
            </p:nvSpPr>
            <p:spPr bwMode="auto">
              <a:xfrm flipV="1">
                <a:off x="1531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2" name="Line 1611"/>
              <p:cNvSpPr>
                <a:spLocks noChangeShapeType="1"/>
              </p:cNvSpPr>
              <p:nvPr/>
            </p:nvSpPr>
            <p:spPr bwMode="auto">
              <a:xfrm flipV="1">
                <a:off x="1531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Group 1813"/>
            <p:cNvGrpSpPr>
              <a:grpSpLocks/>
            </p:cNvGrpSpPr>
            <p:nvPr/>
          </p:nvGrpSpPr>
          <p:grpSpPr bwMode="auto">
            <a:xfrm>
              <a:off x="1489" y="1107"/>
              <a:ext cx="309" cy="1933"/>
              <a:chOff x="1489" y="1107"/>
              <a:chExt cx="309" cy="1933"/>
            </a:xfrm>
          </p:grpSpPr>
          <p:sp>
            <p:nvSpPr>
              <p:cNvPr id="1453" name="Line 1613"/>
              <p:cNvSpPr>
                <a:spLocks noChangeShapeType="1"/>
              </p:cNvSpPr>
              <p:nvPr/>
            </p:nvSpPr>
            <p:spPr bwMode="auto">
              <a:xfrm flipV="1">
                <a:off x="1531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4" name="Line 1614"/>
              <p:cNvSpPr>
                <a:spLocks noChangeShapeType="1"/>
              </p:cNvSpPr>
              <p:nvPr/>
            </p:nvSpPr>
            <p:spPr bwMode="auto">
              <a:xfrm flipV="1">
                <a:off x="1531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5" name="Line 1615"/>
              <p:cNvSpPr>
                <a:spLocks noChangeShapeType="1"/>
              </p:cNvSpPr>
              <p:nvPr/>
            </p:nvSpPr>
            <p:spPr bwMode="auto">
              <a:xfrm flipV="1">
                <a:off x="1531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6" name="Line 1616"/>
              <p:cNvSpPr>
                <a:spLocks noChangeShapeType="1"/>
              </p:cNvSpPr>
              <p:nvPr/>
            </p:nvSpPr>
            <p:spPr bwMode="auto">
              <a:xfrm flipV="1">
                <a:off x="1531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7" name="Line 1617"/>
              <p:cNvSpPr>
                <a:spLocks noChangeShapeType="1"/>
              </p:cNvSpPr>
              <p:nvPr/>
            </p:nvSpPr>
            <p:spPr bwMode="auto">
              <a:xfrm flipV="1">
                <a:off x="1531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8" name="Line 1618"/>
              <p:cNvSpPr>
                <a:spLocks noChangeShapeType="1"/>
              </p:cNvSpPr>
              <p:nvPr/>
            </p:nvSpPr>
            <p:spPr bwMode="auto">
              <a:xfrm flipV="1">
                <a:off x="1531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9" name="Line 1619"/>
              <p:cNvSpPr>
                <a:spLocks noChangeShapeType="1"/>
              </p:cNvSpPr>
              <p:nvPr/>
            </p:nvSpPr>
            <p:spPr bwMode="auto">
              <a:xfrm flipV="1">
                <a:off x="1531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0" name="Line 1620"/>
              <p:cNvSpPr>
                <a:spLocks noChangeShapeType="1"/>
              </p:cNvSpPr>
              <p:nvPr/>
            </p:nvSpPr>
            <p:spPr bwMode="auto">
              <a:xfrm flipV="1">
                <a:off x="1531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1" name="Line 1621"/>
              <p:cNvSpPr>
                <a:spLocks noChangeShapeType="1"/>
              </p:cNvSpPr>
              <p:nvPr/>
            </p:nvSpPr>
            <p:spPr bwMode="auto">
              <a:xfrm flipV="1">
                <a:off x="1531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2" name="Line 1622"/>
              <p:cNvSpPr>
                <a:spLocks noChangeShapeType="1"/>
              </p:cNvSpPr>
              <p:nvPr/>
            </p:nvSpPr>
            <p:spPr bwMode="auto">
              <a:xfrm flipV="1">
                <a:off x="1531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3" name="Line 1623"/>
              <p:cNvSpPr>
                <a:spLocks noChangeShapeType="1"/>
              </p:cNvSpPr>
              <p:nvPr/>
            </p:nvSpPr>
            <p:spPr bwMode="auto">
              <a:xfrm flipV="1">
                <a:off x="1531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4" name="Line 1624"/>
              <p:cNvSpPr>
                <a:spLocks noChangeShapeType="1"/>
              </p:cNvSpPr>
              <p:nvPr/>
            </p:nvSpPr>
            <p:spPr bwMode="auto">
              <a:xfrm flipV="1">
                <a:off x="1531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5" name="Line 1625"/>
              <p:cNvSpPr>
                <a:spLocks noChangeShapeType="1"/>
              </p:cNvSpPr>
              <p:nvPr/>
            </p:nvSpPr>
            <p:spPr bwMode="auto">
              <a:xfrm flipV="1">
                <a:off x="1531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6" name="Line 1626"/>
              <p:cNvSpPr>
                <a:spLocks noChangeShapeType="1"/>
              </p:cNvSpPr>
              <p:nvPr/>
            </p:nvSpPr>
            <p:spPr bwMode="auto">
              <a:xfrm flipV="1">
                <a:off x="1531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7" name="Line 1627"/>
              <p:cNvSpPr>
                <a:spLocks noChangeShapeType="1"/>
              </p:cNvSpPr>
              <p:nvPr/>
            </p:nvSpPr>
            <p:spPr bwMode="auto">
              <a:xfrm flipV="1">
                <a:off x="1531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8" name="Line 1628"/>
              <p:cNvSpPr>
                <a:spLocks noChangeShapeType="1"/>
              </p:cNvSpPr>
              <p:nvPr/>
            </p:nvSpPr>
            <p:spPr bwMode="auto">
              <a:xfrm flipV="1">
                <a:off x="1531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9" name="Line 1629"/>
              <p:cNvSpPr>
                <a:spLocks noChangeShapeType="1"/>
              </p:cNvSpPr>
              <p:nvPr/>
            </p:nvSpPr>
            <p:spPr bwMode="auto">
              <a:xfrm flipV="1">
                <a:off x="1531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0" name="Line 1630"/>
              <p:cNvSpPr>
                <a:spLocks noChangeShapeType="1"/>
              </p:cNvSpPr>
              <p:nvPr/>
            </p:nvSpPr>
            <p:spPr bwMode="auto">
              <a:xfrm flipV="1">
                <a:off x="1531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1" name="Line 1631"/>
              <p:cNvSpPr>
                <a:spLocks noChangeShapeType="1"/>
              </p:cNvSpPr>
              <p:nvPr/>
            </p:nvSpPr>
            <p:spPr bwMode="auto">
              <a:xfrm flipV="1">
                <a:off x="1531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2" name="Line 1632"/>
              <p:cNvSpPr>
                <a:spLocks noChangeShapeType="1"/>
              </p:cNvSpPr>
              <p:nvPr/>
            </p:nvSpPr>
            <p:spPr bwMode="auto">
              <a:xfrm flipV="1">
                <a:off x="1531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3" name="Line 1633"/>
              <p:cNvSpPr>
                <a:spLocks noChangeShapeType="1"/>
              </p:cNvSpPr>
              <p:nvPr/>
            </p:nvSpPr>
            <p:spPr bwMode="auto">
              <a:xfrm flipV="1">
                <a:off x="1531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4" name="Line 1634"/>
              <p:cNvSpPr>
                <a:spLocks noChangeShapeType="1"/>
              </p:cNvSpPr>
              <p:nvPr/>
            </p:nvSpPr>
            <p:spPr bwMode="auto">
              <a:xfrm flipV="1">
                <a:off x="1531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5" name="Line 1635"/>
              <p:cNvSpPr>
                <a:spLocks noChangeShapeType="1"/>
              </p:cNvSpPr>
              <p:nvPr/>
            </p:nvSpPr>
            <p:spPr bwMode="auto">
              <a:xfrm flipV="1">
                <a:off x="1531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6" name="Line 1636"/>
              <p:cNvSpPr>
                <a:spLocks noChangeShapeType="1"/>
              </p:cNvSpPr>
              <p:nvPr/>
            </p:nvSpPr>
            <p:spPr bwMode="auto">
              <a:xfrm flipV="1">
                <a:off x="1531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7" name="Line 1637"/>
              <p:cNvSpPr>
                <a:spLocks noChangeShapeType="1"/>
              </p:cNvSpPr>
              <p:nvPr/>
            </p:nvSpPr>
            <p:spPr bwMode="auto">
              <a:xfrm flipV="1">
                <a:off x="1531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8" name="Line 1638"/>
              <p:cNvSpPr>
                <a:spLocks noChangeShapeType="1"/>
              </p:cNvSpPr>
              <p:nvPr/>
            </p:nvSpPr>
            <p:spPr bwMode="auto">
              <a:xfrm flipV="1">
                <a:off x="1531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9" name="Line 1639"/>
              <p:cNvSpPr>
                <a:spLocks noChangeShapeType="1"/>
              </p:cNvSpPr>
              <p:nvPr/>
            </p:nvSpPr>
            <p:spPr bwMode="auto">
              <a:xfrm flipV="1">
                <a:off x="1531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0" name="Line 1640"/>
              <p:cNvSpPr>
                <a:spLocks noChangeShapeType="1"/>
              </p:cNvSpPr>
              <p:nvPr/>
            </p:nvSpPr>
            <p:spPr bwMode="auto">
              <a:xfrm flipV="1">
                <a:off x="1531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1" name="Line 1641"/>
              <p:cNvSpPr>
                <a:spLocks noChangeShapeType="1"/>
              </p:cNvSpPr>
              <p:nvPr/>
            </p:nvSpPr>
            <p:spPr bwMode="auto">
              <a:xfrm flipV="1">
                <a:off x="1531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2" name="Line 1642"/>
              <p:cNvSpPr>
                <a:spLocks noChangeShapeType="1"/>
              </p:cNvSpPr>
              <p:nvPr/>
            </p:nvSpPr>
            <p:spPr bwMode="auto">
              <a:xfrm flipV="1">
                <a:off x="1531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3" name="Line 1643"/>
              <p:cNvSpPr>
                <a:spLocks noChangeShapeType="1"/>
              </p:cNvSpPr>
              <p:nvPr/>
            </p:nvSpPr>
            <p:spPr bwMode="auto">
              <a:xfrm flipV="1">
                <a:off x="1531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4" name="Line 1644"/>
              <p:cNvSpPr>
                <a:spLocks noChangeShapeType="1"/>
              </p:cNvSpPr>
              <p:nvPr/>
            </p:nvSpPr>
            <p:spPr bwMode="auto">
              <a:xfrm flipV="1">
                <a:off x="1531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5" name="Line 1645"/>
              <p:cNvSpPr>
                <a:spLocks noChangeShapeType="1"/>
              </p:cNvSpPr>
              <p:nvPr/>
            </p:nvSpPr>
            <p:spPr bwMode="auto">
              <a:xfrm flipV="1">
                <a:off x="1531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6" name="Line 1646"/>
              <p:cNvSpPr>
                <a:spLocks noChangeShapeType="1"/>
              </p:cNvSpPr>
              <p:nvPr/>
            </p:nvSpPr>
            <p:spPr bwMode="auto">
              <a:xfrm flipV="1">
                <a:off x="1531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7" name="Line 1647"/>
              <p:cNvSpPr>
                <a:spLocks noChangeShapeType="1"/>
              </p:cNvSpPr>
              <p:nvPr/>
            </p:nvSpPr>
            <p:spPr bwMode="auto">
              <a:xfrm flipV="1">
                <a:off x="1531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8" name="Line 1648"/>
              <p:cNvSpPr>
                <a:spLocks noChangeShapeType="1"/>
              </p:cNvSpPr>
              <p:nvPr/>
            </p:nvSpPr>
            <p:spPr bwMode="auto">
              <a:xfrm flipV="1">
                <a:off x="1531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9" name="Line 1649"/>
              <p:cNvSpPr>
                <a:spLocks noChangeShapeType="1"/>
              </p:cNvSpPr>
              <p:nvPr/>
            </p:nvSpPr>
            <p:spPr bwMode="auto">
              <a:xfrm flipV="1">
                <a:off x="1531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0" name="Line 1650"/>
              <p:cNvSpPr>
                <a:spLocks noChangeShapeType="1"/>
              </p:cNvSpPr>
              <p:nvPr/>
            </p:nvSpPr>
            <p:spPr bwMode="auto">
              <a:xfrm flipV="1">
                <a:off x="1531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1" name="Line 1651"/>
              <p:cNvSpPr>
                <a:spLocks noChangeShapeType="1"/>
              </p:cNvSpPr>
              <p:nvPr/>
            </p:nvSpPr>
            <p:spPr bwMode="auto">
              <a:xfrm flipV="1">
                <a:off x="1531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2" name="Line 1652"/>
              <p:cNvSpPr>
                <a:spLocks noChangeShapeType="1"/>
              </p:cNvSpPr>
              <p:nvPr/>
            </p:nvSpPr>
            <p:spPr bwMode="auto">
              <a:xfrm flipV="1">
                <a:off x="1531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3" name="Line 1653"/>
              <p:cNvSpPr>
                <a:spLocks noChangeShapeType="1"/>
              </p:cNvSpPr>
              <p:nvPr/>
            </p:nvSpPr>
            <p:spPr bwMode="auto">
              <a:xfrm flipV="1">
                <a:off x="1531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4" name="Line 1654"/>
              <p:cNvSpPr>
                <a:spLocks noChangeShapeType="1"/>
              </p:cNvSpPr>
              <p:nvPr/>
            </p:nvSpPr>
            <p:spPr bwMode="auto">
              <a:xfrm flipV="1">
                <a:off x="1531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5" name="Line 1655"/>
              <p:cNvSpPr>
                <a:spLocks noChangeShapeType="1"/>
              </p:cNvSpPr>
              <p:nvPr/>
            </p:nvSpPr>
            <p:spPr bwMode="auto">
              <a:xfrm flipV="1">
                <a:off x="1531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6" name="Line 1656"/>
              <p:cNvSpPr>
                <a:spLocks noChangeShapeType="1"/>
              </p:cNvSpPr>
              <p:nvPr/>
            </p:nvSpPr>
            <p:spPr bwMode="auto">
              <a:xfrm flipV="1">
                <a:off x="1531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7" name="Line 1657"/>
              <p:cNvSpPr>
                <a:spLocks noChangeShapeType="1"/>
              </p:cNvSpPr>
              <p:nvPr/>
            </p:nvSpPr>
            <p:spPr bwMode="auto">
              <a:xfrm flipV="1">
                <a:off x="1531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8" name="Line 1658"/>
              <p:cNvSpPr>
                <a:spLocks noChangeShapeType="1"/>
              </p:cNvSpPr>
              <p:nvPr/>
            </p:nvSpPr>
            <p:spPr bwMode="auto">
              <a:xfrm flipV="1">
                <a:off x="1531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9" name="Line 1659"/>
              <p:cNvSpPr>
                <a:spLocks noChangeShapeType="1"/>
              </p:cNvSpPr>
              <p:nvPr/>
            </p:nvSpPr>
            <p:spPr bwMode="auto">
              <a:xfrm flipV="1">
                <a:off x="1531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0" name="Line 1660"/>
              <p:cNvSpPr>
                <a:spLocks noChangeShapeType="1"/>
              </p:cNvSpPr>
              <p:nvPr/>
            </p:nvSpPr>
            <p:spPr bwMode="auto">
              <a:xfrm flipV="1">
                <a:off x="1531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1" name="Line 1661"/>
              <p:cNvSpPr>
                <a:spLocks noChangeShapeType="1"/>
              </p:cNvSpPr>
              <p:nvPr/>
            </p:nvSpPr>
            <p:spPr bwMode="auto">
              <a:xfrm flipV="1">
                <a:off x="1531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2" name="Line 1662"/>
              <p:cNvSpPr>
                <a:spLocks noChangeShapeType="1"/>
              </p:cNvSpPr>
              <p:nvPr/>
            </p:nvSpPr>
            <p:spPr bwMode="auto">
              <a:xfrm flipV="1">
                <a:off x="1531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3" name="Line 1663"/>
              <p:cNvSpPr>
                <a:spLocks noChangeShapeType="1"/>
              </p:cNvSpPr>
              <p:nvPr/>
            </p:nvSpPr>
            <p:spPr bwMode="auto">
              <a:xfrm flipV="1">
                <a:off x="1531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4" name="Line 1664"/>
              <p:cNvSpPr>
                <a:spLocks noChangeShapeType="1"/>
              </p:cNvSpPr>
              <p:nvPr/>
            </p:nvSpPr>
            <p:spPr bwMode="auto">
              <a:xfrm flipV="1">
                <a:off x="1531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5" name="Line 1665"/>
              <p:cNvSpPr>
                <a:spLocks noChangeShapeType="1"/>
              </p:cNvSpPr>
              <p:nvPr/>
            </p:nvSpPr>
            <p:spPr bwMode="auto">
              <a:xfrm flipV="1">
                <a:off x="1531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6" name="Line 1666"/>
              <p:cNvSpPr>
                <a:spLocks noChangeShapeType="1"/>
              </p:cNvSpPr>
              <p:nvPr/>
            </p:nvSpPr>
            <p:spPr bwMode="auto">
              <a:xfrm flipV="1">
                <a:off x="1531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7" name="Line 1667"/>
              <p:cNvSpPr>
                <a:spLocks noChangeShapeType="1"/>
              </p:cNvSpPr>
              <p:nvPr/>
            </p:nvSpPr>
            <p:spPr bwMode="auto">
              <a:xfrm flipV="1">
                <a:off x="1531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8" name="Line 1668"/>
              <p:cNvSpPr>
                <a:spLocks noChangeShapeType="1"/>
              </p:cNvSpPr>
              <p:nvPr/>
            </p:nvSpPr>
            <p:spPr bwMode="auto">
              <a:xfrm flipV="1">
                <a:off x="1531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9" name="Line 1669"/>
              <p:cNvSpPr>
                <a:spLocks noChangeShapeType="1"/>
              </p:cNvSpPr>
              <p:nvPr/>
            </p:nvSpPr>
            <p:spPr bwMode="auto">
              <a:xfrm flipV="1">
                <a:off x="1531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0" name="Line 1670"/>
              <p:cNvSpPr>
                <a:spLocks noChangeShapeType="1"/>
              </p:cNvSpPr>
              <p:nvPr/>
            </p:nvSpPr>
            <p:spPr bwMode="auto">
              <a:xfrm flipV="1">
                <a:off x="1531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1" name="Line 1671"/>
              <p:cNvSpPr>
                <a:spLocks noChangeShapeType="1"/>
              </p:cNvSpPr>
              <p:nvPr/>
            </p:nvSpPr>
            <p:spPr bwMode="auto">
              <a:xfrm flipV="1">
                <a:off x="1531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2" name="Line 1672"/>
              <p:cNvSpPr>
                <a:spLocks noChangeShapeType="1"/>
              </p:cNvSpPr>
              <p:nvPr/>
            </p:nvSpPr>
            <p:spPr bwMode="auto">
              <a:xfrm flipV="1">
                <a:off x="1531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3" name="Line 1673"/>
              <p:cNvSpPr>
                <a:spLocks noChangeShapeType="1"/>
              </p:cNvSpPr>
              <p:nvPr/>
            </p:nvSpPr>
            <p:spPr bwMode="auto">
              <a:xfrm flipV="1">
                <a:off x="1531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4" name="Line 1674"/>
              <p:cNvSpPr>
                <a:spLocks noChangeShapeType="1"/>
              </p:cNvSpPr>
              <p:nvPr/>
            </p:nvSpPr>
            <p:spPr bwMode="auto">
              <a:xfrm flipV="1">
                <a:off x="1531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5" name="Line 1675"/>
              <p:cNvSpPr>
                <a:spLocks noChangeShapeType="1"/>
              </p:cNvSpPr>
              <p:nvPr/>
            </p:nvSpPr>
            <p:spPr bwMode="auto">
              <a:xfrm flipV="1">
                <a:off x="1531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6" name="Line 1676"/>
              <p:cNvSpPr>
                <a:spLocks noChangeShapeType="1"/>
              </p:cNvSpPr>
              <p:nvPr/>
            </p:nvSpPr>
            <p:spPr bwMode="auto">
              <a:xfrm flipV="1">
                <a:off x="1531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7" name="Line 1677"/>
              <p:cNvSpPr>
                <a:spLocks noChangeShapeType="1"/>
              </p:cNvSpPr>
              <p:nvPr/>
            </p:nvSpPr>
            <p:spPr bwMode="auto">
              <a:xfrm flipV="1">
                <a:off x="1531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8" name="Line 1678"/>
              <p:cNvSpPr>
                <a:spLocks noChangeShapeType="1"/>
              </p:cNvSpPr>
              <p:nvPr/>
            </p:nvSpPr>
            <p:spPr bwMode="auto">
              <a:xfrm flipV="1">
                <a:off x="1531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9" name="Line 1679"/>
              <p:cNvSpPr>
                <a:spLocks noChangeShapeType="1"/>
              </p:cNvSpPr>
              <p:nvPr/>
            </p:nvSpPr>
            <p:spPr bwMode="auto">
              <a:xfrm flipV="1">
                <a:off x="1531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0" name="Line 1680"/>
              <p:cNvSpPr>
                <a:spLocks noChangeShapeType="1"/>
              </p:cNvSpPr>
              <p:nvPr/>
            </p:nvSpPr>
            <p:spPr bwMode="auto">
              <a:xfrm flipV="1">
                <a:off x="1531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1" name="Line 1681"/>
              <p:cNvSpPr>
                <a:spLocks noChangeShapeType="1"/>
              </p:cNvSpPr>
              <p:nvPr/>
            </p:nvSpPr>
            <p:spPr bwMode="auto">
              <a:xfrm flipV="1">
                <a:off x="1531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2" name="Line 1682"/>
              <p:cNvSpPr>
                <a:spLocks noChangeShapeType="1"/>
              </p:cNvSpPr>
              <p:nvPr/>
            </p:nvSpPr>
            <p:spPr bwMode="auto">
              <a:xfrm flipV="1">
                <a:off x="1531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3" name="Line 1683"/>
              <p:cNvSpPr>
                <a:spLocks noChangeShapeType="1"/>
              </p:cNvSpPr>
              <p:nvPr/>
            </p:nvSpPr>
            <p:spPr bwMode="auto">
              <a:xfrm flipV="1">
                <a:off x="1531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4" name="Line 1684"/>
              <p:cNvSpPr>
                <a:spLocks noChangeShapeType="1"/>
              </p:cNvSpPr>
              <p:nvPr/>
            </p:nvSpPr>
            <p:spPr bwMode="auto">
              <a:xfrm flipV="1">
                <a:off x="1531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5" name="Line 1685"/>
              <p:cNvSpPr>
                <a:spLocks noChangeShapeType="1"/>
              </p:cNvSpPr>
              <p:nvPr/>
            </p:nvSpPr>
            <p:spPr bwMode="auto">
              <a:xfrm flipV="1">
                <a:off x="1531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6" name="Line 1686"/>
              <p:cNvSpPr>
                <a:spLocks noChangeShapeType="1"/>
              </p:cNvSpPr>
              <p:nvPr/>
            </p:nvSpPr>
            <p:spPr bwMode="auto">
              <a:xfrm flipV="1">
                <a:off x="1531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7" name="Line 1687"/>
              <p:cNvSpPr>
                <a:spLocks noChangeShapeType="1"/>
              </p:cNvSpPr>
              <p:nvPr/>
            </p:nvSpPr>
            <p:spPr bwMode="auto">
              <a:xfrm flipV="1">
                <a:off x="1531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8" name="Line 1688"/>
              <p:cNvSpPr>
                <a:spLocks noChangeShapeType="1"/>
              </p:cNvSpPr>
              <p:nvPr/>
            </p:nvSpPr>
            <p:spPr bwMode="auto">
              <a:xfrm flipV="1">
                <a:off x="1531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9" name="Line 1689"/>
              <p:cNvSpPr>
                <a:spLocks noChangeShapeType="1"/>
              </p:cNvSpPr>
              <p:nvPr/>
            </p:nvSpPr>
            <p:spPr bwMode="auto">
              <a:xfrm flipV="1">
                <a:off x="1531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0" name="Line 1690"/>
              <p:cNvSpPr>
                <a:spLocks noChangeShapeType="1"/>
              </p:cNvSpPr>
              <p:nvPr/>
            </p:nvSpPr>
            <p:spPr bwMode="auto">
              <a:xfrm flipV="1">
                <a:off x="1531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1" name="Line 1691"/>
              <p:cNvSpPr>
                <a:spLocks noChangeShapeType="1"/>
              </p:cNvSpPr>
              <p:nvPr/>
            </p:nvSpPr>
            <p:spPr bwMode="auto">
              <a:xfrm flipV="1">
                <a:off x="1531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2" name="Line 1692"/>
              <p:cNvSpPr>
                <a:spLocks noChangeShapeType="1"/>
              </p:cNvSpPr>
              <p:nvPr/>
            </p:nvSpPr>
            <p:spPr bwMode="auto">
              <a:xfrm flipV="1">
                <a:off x="1531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3" name="Line 1693"/>
              <p:cNvSpPr>
                <a:spLocks noChangeShapeType="1"/>
              </p:cNvSpPr>
              <p:nvPr/>
            </p:nvSpPr>
            <p:spPr bwMode="auto">
              <a:xfrm flipV="1">
                <a:off x="1531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4" name="Line 1694"/>
              <p:cNvSpPr>
                <a:spLocks noChangeShapeType="1"/>
              </p:cNvSpPr>
              <p:nvPr/>
            </p:nvSpPr>
            <p:spPr bwMode="auto">
              <a:xfrm flipV="1">
                <a:off x="1531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5" name="Line 1695"/>
              <p:cNvSpPr>
                <a:spLocks noChangeShapeType="1"/>
              </p:cNvSpPr>
              <p:nvPr/>
            </p:nvSpPr>
            <p:spPr bwMode="auto">
              <a:xfrm flipV="1">
                <a:off x="1531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6" name="Line 1696"/>
              <p:cNvSpPr>
                <a:spLocks noChangeShapeType="1"/>
              </p:cNvSpPr>
              <p:nvPr/>
            </p:nvSpPr>
            <p:spPr bwMode="auto">
              <a:xfrm flipV="1">
                <a:off x="1531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7" name="Line 1697"/>
              <p:cNvSpPr>
                <a:spLocks noChangeShapeType="1"/>
              </p:cNvSpPr>
              <p:nvPr/>
            </p:nvSpPr>
            <p:spPr bwMode="auto">
              <a:xfrm flipV="1">
                <a:off x="1531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8" name="Line 1698"/>
              <p:cNvSpPr>
                <a:spLocks noChangeShapeType="1"/>
              </p:cNvSpPr>
              <p:nvPr/>
            </p:nvSpPr>
            <p:spPr bwMode="auto">
              <a:xfrm flipV="1">
                <a:off x="1531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9" name="Line 1699"/>
              <p:cNvSpPr>
                <a:spLocks noChangeShapeType="1"/>
              </p:cNvSpPr>
              <p:nvPr/>
            </p:nvSpPr>
            <p:spPr bwMode="auto">
              <a:xfrm flipV="1">
                <a:off x="1531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0" name="Line 1700"/>
              <p:cNvSpPr>
                <a:spLocks noChangeShapeType="1"/>
              </p:cNvSpPr>
              <p:nvPr/>
            </p:nvSpPr>
            <p:spPr bwMode="auto">
              <a:xfrm flipV="1">
                <a:off x="1531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1" name="Line 1701"/>
              <p:cNvSpPr>
                <a:spLocks noChangeShapeType="1"/>
              </p:cNvSpPr>
              <p:nvPr/>
            </p:nvSpPr>
            <p:spPr bwMode="auto">
              <a:xfrm flipV="1">
                <a:off x="1531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2" name="Line 1702"/>
              <p:cNvSpPr>
                <a:spLocks noChangeShapeType="1"/>
              </p:cNvSpPr>
              <p:nvPr/>
            </p:nvSpPr>
            <p:spPr bwMode="auto">
              <a:xfrm flipV="1">
                <a:off x="1531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3" name="Line 1703"/>
              <p:cNvSpPr>
                <a:spLocks noChangeShapeType="1"/>
              </p:cNvSpPr>
              <p:nvPr/>
            </p:nvSpPr>
            <p:spPr bwMode="auto">
              <a:xfrm flipV="1">
                <a:off x="1531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4" name="Line 1704"/>
              <p:cNvSpPr>
                <a:spLocks noChangeShapeType="1"/>
              </p:cNvSpPr>
              <p:nvPr/>
            </p:nvSpPr>
            <p:spPr bwMode="auto">
              <a:xfrm flipV="1">
                <a:off x="1531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5" name="Line 1705"/>
              <p:cNvSpPr>
                <a:spLocks noChangeShapeType="1"/>
              </p:cNvSpPr>
              <p:nvPr/>
            </p:nvSpPr>
            <p:spPr bwMode="auto">
              <a:xfrm flipV="1">
                <a:off x="1531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6" name="Line 1706"/>
              <p:cNvSpPr>
                <a:spLocks noChangeShapeType="1"/>
              </p:cNvSpPr>
              <p:nvPr/>
            </p:nvSpPr>
            <p:spPr bwMode="auto">
              <a:xfrm flipV="1">
                <a:off x="1531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7" name="Line 1707"/>
              <p:cNvSpPr>
                <a:spLocks noChangeShapeType="1"/>
              </p:cNvSpPr>
              <p:nvPr/>
            </p:nvSpPr>
            <p:spPr bwMode="auto">
              <a:xfrm flipV="1">
                <a:off x="1531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8" name="Line 1708"/>
              <p:cNvSpPr>
                <a:spLocks noChangeShapeType="1"/>
              </p:cNvSpPr>
              <p:nvPr/>
            </p:nvSpPr>
            <p:spPr bwMode="auto">
              <a:xfrm flipV="1">
                <a:off x="1531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9" name="Line 1709"/>
              <p:cNvSpPr>
                <a:spLocks noChangeShapeType="1"/>
              </p:cNvSpPr>
              <p:nvPr/>
            </p:nvSpPr>
            <p:spPr bwMode="auto">
              <a:xfrm flipV="1">
                <a:off x="1531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0" name="Line 1710"/>
              <p:cNvSpPr>
                <a:spLocks noChangeShapeType="1"/>
              </p:cNvSpPr>
              <p:nvPr/>
            </p:nvSpPr>
            <p:spPr bwMode="auto">
              <a:xfrm flipV="1">
                <a:off x="1531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1" name="Line 1711"/>
              <p:cNvSpPr>
                <a:spLocks noChangeShapeType="1"/>
              </p:cNvSpPr>
              <p:nvPr/>
            </p:nvSpPr>
            <p:spPr bwMode="auto">
              <a:xfrm flipV="1">
                <a:off x="1531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2" name="Line 1712"/>
              <p:cNvSpPr>
                <a:spLocks noChangeShapeType="1"/>
              </p:cNvSpPr>
              <p:nvPr/>
            </p:nvSpPr>
            <p:spPr bwMode="auto">
              <a:xfrm flipV="1">
                <a:off x="1531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3" name="Line 1713"/>
              <p:cNvSpPr>
                <a:spLocks noChangeShapeType="1"/>
              </p:cNvSpPr>
              <p:nvPr/>
            </p:nvSpPr>
            <p:spPr bwMode="auto">
              <a:xfrm flipV="1">
                <a:off x="1531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4" name="Line 1714"/>
              <p:cNvSpPr>
                <a:spLocks noChangeShapeType="1"/>
              </p:cNvSpPr>
              <p:nvPr/>
            </p:nvSpPr>
            <p:spPr bwMode="auto">
              <a:xfrm flipV="1">
                <a:off x="1531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5" name="Line 1715"/>
              <p:cNvSpPr>
                <a:spLocks noChangeShapeType="1"/>
              </p:cNvSpPr>
              <p:nvPr/>
            </p:nvSpPr>
            <p:spPr bwMode="auto">
              <a:xfrm flipV="1">
                <a:off x="1531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6" name="Line 1716"/>
              <p:cNvSpPr>
                <a:spLocks noChangeShapeType="1"/>
              </p:cNvSpPr>
              <p:nvPr/>
            </p:nvSpPr>
            <p:spPr bwMode="auto">
              <a:xfrm flipV="1">
                <a:off x="1531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7" name="Line 1717"/>
              <p:cNvSpPr>
                <a:spLocks noChangeShapeType="1"/>
              </p:cNvSpPr>
              <p:nvPr/>
            </p:nvSpPr>
            <p:spPr bwMode="auto">
              <a:xfrm flipV="1">
                <a:off x="1531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8" name="Line 1718"/>
              <p:cNvSpPr>
                <a:spLocks noChangeShapeType="1"/>
              </p:cNvSpPr>
              <p:nvPr/>
            </p:nvSpPr>
            <p:spPr bwMode="auto">
              <a:xfrm flipV="1">
                <a:off x="1531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9" name="Line 1719"/>
              <p:cNvSpPr>
                <a:spLocks noChangeShapeType="1"/>
              </p:cNvSpPr>
              <p:nvPr/>
            </p:nvSpPr>
            <p:spPr bwMode="auto">
              <a:xfrm flipV="1">
                <a:off x="1531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0" name="Line 1720"/>
              <p:cNvSpPr>
                <a:spLocks noChangeShapeType="1"/>
              </p:cNvSpPr>
              <p:nvPr/>
            </p:nvSpPr>
            <p:spPr bwMode="auto">
              <a:xfrm flipV="1">
                <a:off x="1531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1" name="Line 1721"/>
              <p:cNvSpPr>
                <a:spLocks noChangeShapeType="1"/>
              </p:cNvSpPr>
              <p:nvPr/>
            </p:nvSpPr>
            <p:spPr bwMode="auto">
              <a:xfrm flipV="1">
                <a:off x="1531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2" name="Line 1722"/>
              <p:cNvSpPr>
                <a:spLocks noChangeShapeType="1"/>
              </p:cNvSpPr>
              <p:nvPr/>
            </p:nvSpPr>
            <p:spPr bwMode="auto">
              <a:xfrm flipV="1">
                <a:off x="1531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3" name="Line 1723"/>
              <p:cNvSpPr>
                <a:spLocks noChangeShapeType="1"/>
              </p:cNvSpPr>
              <p:nvPr/>
            </p:nvSpPr>
            <p:spPr bwMode="auto">
              <a:xfrm flipV="1">
                <a:off x="1531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4" name="Line 1724"/>
              <p:cNvSpPr>
                <a:spLocks noChangeShapeType="1"/>
              </p:cNvSpPr>
              <p:nvPr/>
            </p:nvSpPr>
            <p:spPr bwMode="auto">
              <a:xfrm flipV="1">
                <a:off x="1531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5" name="Line 1725"/>
              <p:cNvSpPr>
                <a:spLocks noChangeShapeType="1"/>
              </p:cNvSpPr>
              <p:nvPr/>
            </p:nvSpPr>
            <p:spPr bwMode="auto">
              <a:xfrm flipV="1">
                <a:off x="1531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6" name="Line 1726"/>
              <p:cNvSpPr>
                <a:spLocks noChangeShapeType="1"/>
              </p:cNvSpPr>
              <p:nvPr/>
            </p:nvSpPr>
            <p:spPr bwMode="auto">
              <a:xfrm flipV="1">
                <a:off x="1531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7" name="Line 1727"/>
              <p:cNvSpPr>
                <a:spLocks noChangeShapeType="1"/>
              </p:cNvSpPr>
              <p:nvPr/>
            </p:nvSpPr>
            <p:spPr bwMode="auto">
              <a:xfrm flipV="1">
                <a:off x="1531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8" name="Line 1728"/>
              <p:cNvSpPr>
                <a:spLocks noChangeShapeType="1"/>
              </p:cNvSpPr>
              <p:nvPr/>
            </p:nvSpPr>
            <p:spPr bwMode="auto">
              <a:xfrm flipV="1">
                <a:off x="1531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9" name="Line 1729"/>
              <p:cNvSpPr>
                <a:spLocks noChangeShapeType="1"/>
              </p:cNvSpPr>
              <p:nvPr/>
            </p:nvSpPr>
            <p:spPr bwMode="auto">
              <a:xfrm flipV="1">
                <a:off x="1531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0" name="Line 1730"/>
              <p:cNvSpPr>
                <a:spLocks noChangeShapeType="1"/>
              </p:cNvSpPr>
              <p:nvPr/>
            </p:nvSpPr>
            <p:spPr bwMode="auto">
              <a:xfrm flipV="1">
                <a:off x="1531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1" name="Line 1731"/>
              <p:cNvSpPr>
                <a:spLocks noChangeShapeType="1"/>
              </p:cNvSpPr>
              <p:nvPr/>
            </p:nvSpPr>
            <p:spPr bwMode="auto">
              <a:xfrm flipV="1">
                <a:off x="1531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2" name="Line 1732"/>
              <p:cNvSpPr>
                <a:spLocks noChangeShapeType="1"/>
              </p:cNvSpPr>
              <p:nvPr/>
            </p:nvSpPr>
            <p:spPr bwMode="auto">
              <a:xfrm flipV="1">
                <a:off x="1531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3" name="Line 1733"/>
              <p:cNvSpPr>
                <a:spLocks noChangeShapeType="1"/>
              </p:cNvSpPr>
              <p:nvPr/>
            </p:nvSpPr>
            <p:spPr bwMode="auto">
              <a:xfrm flipV="1">
                <a:off x="1531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4" name="Line 1734"/>
              <p:cNvSpPr>
                <a:spLocks noChangeShapeType="1"/>
              </p:cNvSpPr>
              <p:nvPr/>
            </p:nvSpPr>
            <p:spPr bwMode="auto">
              <a:xfrm flipV="1">
                <a:off x="1531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5" name="Line 1735"/>
              <p:cNvSpPr>
                <a:spLocks noChangeShapeType="1"/>
              </p:cNvSpPr>
              <p:nvPr/>
            </p:nvSpPr>
            <p:spPr bwMode="auto">
              <a:xfrm flipV="1">
                <a:off x="1531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6" name="Line 1736"/>
              <p:cNvSpPr>
                <a:spLocks noChangeShapeType="1"/>
              </p:cNvSpPr>
              <p:nvPr/>
            </p:nvSpPr>
            <p:spPr bwMode="auto">
              <a:xfrm flipV="1">
                <a:off x="1531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7" name="Line 1737"/>
              <p:cNvSpPr>
                <a:spLocks noChangeShapeType="1"/>
              </p:cNvSpPr>
              <p:nvPr/>
            </p:nvSpPr>
            <p:spPr bwMode="auto">
              <a:xfrm>
                <a:off x="1531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8" name="Freeform 1738"/>
              <p:cNvSpPr>
                <a:spLocks/>
              </p:cNvSpPr>
              <p:nvPr/>
            </p:nvSpPr>
            <p:spPr bwMode="auto">
              <a:xfrm>
                <a:off x="1489" y="2957"/>
                <a:ext cx="53" cy="82"/>
              </a:xfrm>
              <a:custGeom>
                <a:avLst/>
                <a:gdLst>
                  <a:gd name="T0" fmla="*/ 53 w 53"/>
                  <a:gd name="T1" fmla="*/ 71 h 82"/>
                  <a:gd name="T2" fmla="*/ 53 w 53"/>
                  <a:gd name="T3" fmla="*/ 82 h 82"/>
                  <a:gd name="T4" fmla="*/ 0 w 53"/>
                  <a:gd name="T5" fmla="*/ 82 h 82"/>
                  <a:gd name="T6" fmla="*/ 0 w 53"/>
                  <a:gd name="T7" fmla="*/ 78 h 82"/>
                  <a:gd name="T8" fmla="*/ 1 w 53"/>
                  <a:gd name="T9" fmla="*/ 75 h 82"/>
                  <a:gd name="T10" fmla="*/ 3 w 53"/>
                  <a:gd name="T11" fmla="*/ 69 h 82"/>
                  <a:gd name="T12" fmla="*/ 6 w 53"/>
                  <a:gd name="T13" fmla="*/ 64 h 82"/>
                  <a:gd name="T14" fmla="*/ 10 w 53"/>
                  <a:gd name="T15" fmla="*/ 59 h 82"/>
                  <a:gd name="T16" fmla="*/ 14 w 53"/>
                  <a:gd name="T17" fmla="*/ 55 h 82"/>
                  <a:gd name="T18" fmla="*/ 19 w 53"/>
                  <a:gd name="T19" fmla="*/ 51 h 82"/>
                  <a:gd name="T20" fmla="*/ 30 w 53"/>
                  <a:gd name="T21" fmla="*/ 42 h 82"/>
                  <a:gd name="T22" fmla="*/ 37 w 53"/>
                  <a:gd name="T23" fmla="*/ 35 h 82"/>
                  <a:gd name="T24" fmla="*/ 39 w 53"/>
                  <a:gd name="T25" fmla="*/ 30 h 82"/>
                  <a:gd name="T26" fmla="*/ 40 w 53"/>
                  <a:gd name="T27" fmla="*/ 26 h 82"/>
                  <a:gd name="T28" fmla="*/ 41 w 53"/>
                  <a:gd name="T29" fmla="*/ 22 h 82"/>
                  <a:gd name="T30" fmla="*/ 40 w 53"/>
                  <a:gd name="T31" fmla="*/ 19 h 82"/>
                  <a:gd name="T32" fmla="*/ 39 w 53"/>
                  <a:gd name="T33" fmla="*/ 16 h 82"/>
                  <a:gd name="T34" fmla="*/ 37 w 53"/>
                  <a:gd name="T35" fmla="*/ 13 h 82"/>
                  <a:gd name="T36" fmla="*/ 34 w 53"/>
                  <a:gd name="T37" fmla="*/ 11 h 82"/>
                  <a:gd name="T38" fmla="*/ 31 w 53"/>
                  <a:gd name="T39" fmla="*/ 10 h 82"/>
                  <a:gd name="T40" fmla="*/ 27 w 53"/>
                  <a:gd name="T41" fmla="*/ 10 h 82"/>
                  <a:gd name="T42" fmla="*/ 22 w 53"/>
                  <a:gd name="T43" fmla="*/ 10 h 82"/>
                  <a:gd name="T44" fmla="*/ 18 w 53"/>
                  <a:gd name="T45" fmla="*/ 11 h 82"/>
                  <a:gd name="T46" fmla="*/ 15 w 53"/>
                  <a:gd name="T47" fmla="*/ 13 h 82"/>
                  <a:gd name="T48" fmla="*/ 13 w 53"/>
                  <a:gd name="T49" fmla="*/ 16 h 82"/>
                  <a:gd name="T50" fmla="*/ 12 w 53"/>
                  <a:gd name="T51" fmla="*/ 20 h 82"/>
                  <a:gd name="T52" fmla="*/ 11 w 53"/>
                  <a:gd name="T53" fmla="*/ 24 h 82"/>
                  <a:gd name="T54" fmla="*/ 1 w 53"/>
                  <a:gd name="T55" fmla="*/ 22 h 82"/>
                  <a:gd name="T56" fmla="*/ 3 w 53"/>
                  <a:gd name="T57" fmla="*/ 13 h 82"/>
                  <a:gd name="T58" fmla="*/ 8 w 53"/>
                  <a:gd name="T59" fmla="*/ 6 h 82"/>
                  <a:gd name="T60" fmla="*/ 16 w 53"/>
                  <a:gd name="T61" fmla="*/ 1 h 82"/>
                  <a:gd name="T62" fmla="*/ 27 w 53"/>
                  <a:gd name="T63" fmla="*/ 0 h 82"/>
                  <a:gd name="T64" fmla="*/ 37 w 53"/>
                  <a:gd name="T65" fmla="*/ 1 h 82"/>
                  <a:gd name="T66" fmla="*/ 45 w 53"/>
                  <a:gd name="T67" fmla="*/ 7 h 82"/>
                  <a:gd name="T68" fmla="*/ 47 w 53"/>
                  <a:gd name="T69" fmla="*/ 10 h 82"/>
                  <a:gd name="T70" fmla="*/ 49 w 53"/>
                  <a:gd name="T71" fmla="*/ 14 h 82"/>
                  <a:gd name="T72" fmla="*/ 52 w 53"/>
                  <a:gd name="T73" fmla="*/ 18 h 82"/>
                  <a:gd name="T74" fmla="*/ 52 w 53"/>
                  <a:gd name="T75" fmla="*/ 22 h 82"/>
                  <a:gd name="T76" fmla="*/ 52 w 53"/>
                  <a:gd name="T77" fmla="*/ 27 h 82"/>
                  <a:gd name="T78" fmla="*/ 49 w 53"/>
                  <a:gd name="T79" fmla="*/ 32 h 82"/>
                  <a:gd name="T80" fmla="*/ 47 w 53"/>
                  <a:gd name="T81" fmla="*/ 37 h 82"/>
                  <a:gd name="T82" fmla="*/ 43 w 53"/>
                  <a:gd name="T83" fmla="*/ 42 h 82"/>
                  <a:gd name="T84" fmla="*/ 41 w 53"/>
                  <a:gd name="T85" fmla="*/ 45 h 82"/>
                  <a:gd name="T86" fmla="*/ 38 w 53"/>
                  <a:gd name="T87" fmla="*/ 48 h 82"/>
                  <a:gd name="T88" fmla="*/ 34 w 53"/>
                  <a:gd name="T89" fmla="*/ 52 h 82"/>
                  <a:gd name="T90" fmla="*/ 29 w 53"/>
                  <a:gd name="T91" fmla="*/ 56 h 82"/>
                  <a:gd name="T92" fmla="*/ 25 w 53"/>
                  <a:gd name="T93" fmla="*/ 59 h 82"/>
                  <a:gd name="T94" fmla="*/ 21 w 53"/>
                  <a:gd name="T95" fmla="*/ 63 h 82"/>
                  <a:gd name="T96" fmla="*/ 19 w 53"/>
                  <a:gd name="T97" fmla="*/ 65 h 82"/>
                  <a:gd name="T98" fmla="*/ 17 w 53"/>
                  <a:gd name="T99" fmla="*/ 66 h 82"/>
                  <a:gd name="T100" fmla="*/ 13 w 53"/>
                  <a:gd name="T101" fmla="*/ 71 h 82"/>
                  <a:gd name="T102" fmla="*/ 53 w 53"/>
                  <a:gd name="T103" fmla="*/ 7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82">
                    <a:moveTo>
                      <a:pt x="53" y="71"/>
                    </a:moveTo>
                    <a:lnTo>
                      <a:pt x="53" y="82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1" y="75"/>
                    </a:lnTo>
                    <a:lnTo>
                      <a:pt x="3" y="69"/>
                    </a:lnTo>
                    <a:lnTo>
                      <a:pt x="6" y="64"/>
                    </a:lnTo>
                    <a:lnTo>
                      <a:pt x="10" y="59"/>
                    </a:lnTo>
                    <a:lnTo>
                      <a:pt x="14" y="55"/>
                    </a:lnTo>
                    <a:lnTo>
                      <a:pt x="19" y="51"/>
                    </a:lnTo>
                    <a:lnTo>
                      <a:pt x="30" y="42"/>
                    </a:lnTo>
                    <a:lnTo>
                      <a:pt x="37" y="35"/>
                    </a:lnTo>
                    <a:lnTo>
                      <a:pt x="39" y="30"/>
                    </a:lnTo>
                    <a:lnTo>
                      <a:pt x="40" y="26"/>
                    </a:lnTo>
                    <a:lnTo>
                      <a:pt x="41" y="22"/>
                    </a:lnTo>
                    <a:lnTo>
                      <a:pt x="40" y="19"/>
                    </a:lnTo>
                    <a:lnTo>
                      <a:pt x="39" y="16"/>
                    </a:lnTo>
                    <a:lnTo>
                      <a:pt x="37" y="13"/>
                    </a:lnTo>
                    <a:lnTo>
                      <a:pt x="34" y="11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3" y="16"/>
                    </a:lnTo>
                    <a:lnTo>
                      <a:pt x="12" y="20"/>
                    </a:lnTo>
                    <a:lnTo>
                      <a:pt x="11" y="24"/>
                    </a:lnTo>
                    <a:lnTo>
                      <a:pt x="1" y="22"/>
                    </a:lnTo>
                    <a:lnTo>
                      <a:pt x="3" y="13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7" y="0"/>
                    </a:lnTo>
                    <a:lnTo>
                      <a:pt x="37" y="1"/>
                    </a:lnTo>
                    <a:lnTo>
                      <a:pt x="45" y="7"/>
                    </a:lnTo>
                    <a:lnTo>
                      <a:pt x="47" y="10"/>
                    </a:lnTo>
                    <a:lnTo>
                      <a:pt x="49" y="14"/>
                    </a:lnTo>
                    <a:lnTo>
                      <a:pt x="52" y="18"/>
                    </a:lnTo>
                    <a:lnTo>
                      <a:pt x="52" y="22"/>
                    </a:lnTo>
                    <a:lnTo>
                      <a:pt x="52" y="27"/>
                    </a:lnTo>
                    <a:lnTo>
                      <a:pt x="49" y="32"/>
                    </a:lnTo>
                    <a:lnTo>
                      <a:pt x="47" y="37"/>
                    </a:lnTo>
                    <a:lnTo>
                      <a:pt x="43" y="42"/>
                    </a:lnTo>
                    <a:lnTo>
                      <a:pt x="41" y="45"/>
                    </a:lnTo>
                    <a:lnTo>
                      <a:pt x="38" y="48"/>
                    </a:lnTo>
                    <a:lnTo>
                      <a:pt x="34" y="52"/>
                    </a:lnTo>
                    <a:lnTo>
                      <a:pt x="29" y="56"/>
                    </a:lnTo>
                    <a:lnTo>
                      <a:pt x="25" y="59"/>
                    </a:lnTo>
                    <a:lnTo>
                      <a:pt x="21" y="63"/>
                    </a:lnTo>
                    <a:lnTo>
                      <a:pt x="19" y="65"/>
                    </a:lnTo>
                    <a:lnTo>
                      <a:pt x="17" y="66"/>
                    </a:lnTo>
                    <a:lnTo>
                      <a:pt x="13" y="71"/>
                    </a:lnTo>
                    <a:lnTo>
                      <a:pt x="5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9" name="Freeform 1739"/>
              <p:cNvSpPr>
                <a:spLocks noEditPoints="1"/>
              </p:cNvSpPr>
              <p:nvPr/>
            </p:nvSpPr>
            <p:spPr bwMode="auto">
              <a:xfrm>
                <a:off x="1552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6 w 54"/>
                  <a:gd name="T7" fmla="*/ 13 h 83"/>
                  <a:gd name="T8" fmla="*/ 8 w 54"/>
                  <a:gd name="T9" fmla="*/ 8 h 83"/>
                  <a:gd name="T10" fmla="*/ 12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9 w 54"/>
                  <a:gd name="T21" fmla="*/ 2 h 83"/>
                  <a:gd name="T22" fmla="*/ 42 w 54"/>
                  <a:gd name="T23" fmla="*/ 4 h 83"/>
                  <a:gd name="T24" fmla="*/ 45 w 54"/>
                  <a:gd name="T25" fmla="*/ 8 h 83"/>
                  <a:gd name="T26" fmla="*/ 48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4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9 w 54"/>
                  <a:gd name="T41" fmla="*/ 71 h 83"/>
                  <a:gd name="T42" fmla="*/ 46 w 54"/>
                  <a:gd name="T43" fmla="*/ 75 h 83"/>
                  <a:gd name="T44" fmla="*/ 42 w 54"/>
                  <a:gd name="T45" fmla="*/ 78 h 83"/>
                  <a:gd name="T46" fmla="*/ 37 w 54"/>
                  <a:gd name="T47" fmla="*/ 81 h 83"/>
                  <a:gd name="T48" fmla="*/ 33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8 w 54"/>
                  <a:gd name="T55" fmla="*/ 75 h 83"/>
                  <a:gd name="T56" fmla="*/ 4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1 w 54"/>
                  <a:gd name="T63" fmla="*/ 42 h 83"/>
                  <a:gd name="T64" fmla="*/ 11 w 54"/>
                  <a:gd name="T65" fmla="*/ 53 h 83"/>
                  <a:gd name="T66" fmla="*/ 13 w 54"/>
                  <a:gd name="T67" fmla="*/ 62 h 83"/>
                  <a:gd name="T68" fmla="*/ 15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8 w 54"/>
                  <a:gd name="T81" fmla="*/ 68 h 83"/>
                  <a:gd name="T82" fmla="*/ 41 w 54"/>
                  <a:gd name="T83" fmla="*/ 62 h 83"/>
                  <a:gd name="T84" fmla="*/ 42 w 54"/>
                  <a:gd name="T85" fmla="*/ 53 h 83"/>
                  <a:gd name="T86" fmla="*/ 43 w 54"/>
                  <a:gd name="T87" fmla="*/ 42 h 83"/>
                  <a:gd name="T88" fmla="*/ 42 w 54"/>
                  <a:gd name="T89" fmla="*/ 30 h 83"/>
                  <a:gd name="T90" fmla="*/ 41 w 54"/>
                  <a:gd name="T91" fmla="*/ 21 h 83"/>
                  <a:gd name="T92" fmla="*/ 38 w 54"/>
                  <a:gd name="T93" fmla="*/ 16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9 w 54"/>
                  <a:gd name="T103" fmla="*/ 12 h 83"/>
                  <a:gd name="T104" fmla="*/ 15 w 54"/>
                  <a:gd name="T105" fmla="*/ 15 h 83"/>
                  <a:gd name="T106" fmla="*/ 13 w 54"/>
                  <a:gd name="T107" fmla="*/ 21 h 83"/>
                  <a:gd name="T108" fmla="*/ 11 w 54"/>
                  <a:gd name="T109" fmla="*/ 30 h 83"/>
                  <a:gd name="T110" fmla="*/ 11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5" y="8"/>
                    </a:lnTo>
                    <a:lnTo>
                      <a:pt x="48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4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3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8" y="75"/>
                    </a:lnTo>
                    <a:lnTo>
                      <a:pt x="4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1" y="53"/>
                    </a:lnTo>
                    <a:lnTo>
                      <a:pt x="13" y="62"/>
                    </a:lnTo>
                    <a:lnTo>
                      <a:pt x="15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2"/>
                    </a:lnTo>
                    <a:lnTo>
                      <a:pt x="42" y="53"/>
                    </a:lnTo>
                    <a:lnTo>
                      <a:pt x="43" y="42"/>
                    </a:lnTo>
                    <a:lnTo>
                      <a:pt x="42" y="30"/>
                    </a:lnTo>
                    <a:lnTo>
                      <a:pt x="41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3" y="21"/>
                    </a:lnTo>
                    <a:lnTo>
                      <a:pt x="11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0" name="Line 1740"/>
              <p:cNvSpPr>
                <a:spLocks noChangeShapeType="1"/>
              </p:cNvSpPr>
              <p:nvPr/>
            </p:nvSpPr>
            <p:spPr bwMode="auto">
              <a:xfrm flipV="1">
                <a:off x="1798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1" name="Line 1741"/>
              <p:cNvSpPr>
                <a:spLocks noChangeShapeType="1"/>
              </p:cNvSpPr>
              <p:nvPr/>
            </p:nvSpPr>
            <p:spPr bwMode="auto">
              <a:xfrm flipV="1">
                <a:off x="1798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2" name="Line 1742"/>
              <p:cNvSpPr>
                <a:spLocks noChangeShapeType="1"/>
              </p:cNvSpPr>
              <p:nvPr/>
            </p:nvSpPr>
            <p:spPr bwMode="auto">
              <a:xfrm flipV="1">
                <a:off x="1798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3" name="Line 1743"/>
              <p:cNvSpPr>
                <a:spLocks noChangeShapeType="1"/>
              </p:cNvSpPr>
              <p:nvPr/>
            </p:nvSpPr>
            <p:spPr bwMode="auto">
              <a:xfrm flipV="1">
                <a:off x="1798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4" name="Line 1744"/>
              <p:cNvSpPr>
                <a:spLocks noChangeShapeType="1"/>
              </p:cNvSpPr>
              <p:nvPr/>
            </p:nvSpPr>
            <p:spPr bwMode="auto">
              <a:xfrm flipV="1">
                <a:off x="1798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5" name="Line 1745"/>
              <p:cNvSpPr>
                <a:spLocks noChangeShapeType="1"/>
              </p:cNvSpPr>
              <p:nvPr/>
            </p:nvSpPr>
            <p:spPr bwMode="auto">
              <a:xfrm flipV="1">
                <a:off x="1798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6" name="Line 1746"/>
              <p:cNvSpPr>
                <a:spLocks noChangeShapeType="1"/>
              </p:cNvSpPr>
              <p:nvPr/>
            </p:nvSpPr>
            <p:spPr bwMode="auto">
              <a:xfrm flipV="1">
                <a:off x="1798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7" name="Line 1747"/>
              <p:cNvSpPr>
                <a:spLocks noChangeShapeType="1"/>
              </p:cNvSpPr>
              <p:nvPr/>
            </p:nvSpPr>
            <p:spPr bwMode="auto">
              <a:xfrm flipV="1">
                <a:off x="1798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8" name="Line 1748"/>
              <p:cNvSpPr>
                <a:spLocks noChangeShapeType="1"/>
              </p:cNvSpPr>
              <p:nvPr/>
            </p:nvSpPr>
            <p:spPr bwMode="auto">
              <a:xfrm flipV="1">
                <a:off x="1798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9" name="Line 1749"/>
              <p:cNvSpPr>
                <a:spLocks noChangeShapeType="1"/>
              </p:cNvSpPr>
              <p:nvPr/>
            </p:nvSpPr>
            <p:spPr bwMode="auto">
              <a:xfrm flipV="1">
                <a:off x="1798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0" name="Line 1750"/>
              <p:cNvSpPr>
                <a:spLocks noChangeShapeType="1"/>
              </p:cNvSpPr>
              <p:nvPr/>
            </p:nvSpPr>
            <p:spPr bwMode="auto">
              <a:xfrm flipV="1">
                <a:off x="1798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1" name="Line 1751"/>
              <p:cNvSpPr>
                <a:spLocks noChangeShapeType="1"/>
              </p:cNvSpPr>
              <p:nvPr/>
            </p:nvSpPr>
            <p:spPr bwMode="auto">
              <a:xfrm flipV="1">
                <a:off x="1798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2" name="Line 1752"/>
              <p:cNvSpPr>
                <a:spLocks noChangeShapeType="1"/>
              </p:cNvSpPr>
              <p:nvPr/>
            </p:nvSpPr>
            <p:spPr bwMode="auto">
              <a:xfrm flipV="1">
                <a:off x="1798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3" name="Line 1753"/>
              <p:cNvSpPr>
                <a:spLocks noChangeShapeType="1"/>
              </p:cNvSpPr>
              <p:nvPr/>
            </p:nvSpPr>
            <p:spPr bwMode="auto">
              <a:xfrm flipV="1">
                <a:off x="1798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4" name="Line 1754"/>
              <p:cNvSpPr>
                <a:spLocks noChangeShapeType="1"/>
              </p:cNvSpPr>
              <p:nvPr/>
            </p:nvSpPr>
            <p:spPr bwMode="auto">
              <a:xfrm flipV="1">
                <a:off x="1798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5" name="Line 1755"/>
              <p:cNvSpPr>
                <a:spLocks noChangeShapeType="1"/>
              </p:cNvSpPr>
              <p:nvPr/>
            </p:nvSpPr>
            <p:spPr bwMode="auto">
              <a:xfrm flipV="1">
                <a:off x="1798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6" name="Line 1756"/>
              <p:cNvSpPr>
                <a:spLocks noChangeShapeType="1"/>
              </p:cNvSpPr>
              <p:nvPr/>
            </p:nvSpPr>
            <p:spPr bwMode="auto">
              <a:xfrm flipV="1">
                <a:off x="1798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7" name="Line 1757"/>
              <p:cNvSpPr>
                <a:spLocks noChangeShapeType="1"/>
              </p:cNvSpPr>
              <p:nvPr/>
            </p:nvSpPr>
            <p:spPr bwMode="auto">
              <a:xfrm flipV="1">
                <a:off x="1798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8" name="Line 1758"/>
              <p:cNvSpPr>
                <a:spLocks noChangeShapeType="1"/>
              </p:cNvSpPr>
              <p:nvPr/>
            </p:nvSpPr>
            <p:spPr bwMode="auto">
              <a:xfrm flipV="1">
                <a:off x="1798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9" name="Line 1759"/>
              <p:cNvSpPr>
                <a:spLocks noChangeShapeType="1"/>
              </p:cNvSpPr>
              <p:nvPr/>
            </p:nvSpPr>
            <p:spPr bwMode="auto">
              <a:xfrm flipV="1">
                <a:off x="1798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0" name="Line 1760"/>
              <p:cNvSpPr>
                <a:spLocks noChangeShapeType="1"/>
              </p:cNvSpPr>
              <p:nvPr/>
            </p:nvSpPr>
            <p:spPr bwMode="auto">
              <a:xfrm flipV="1">
                <a:off x="1798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1" name="Line 1761"/>
              <p:cNvSpPr>
                <a:spLocks noChangeShapeType="1"/>
              </p:cNvSpPr>
              <p:nvPr/>
            </p:nvSpPr>
            <p:spPr bwMode="auto">
              <a:xfrm flipV="1">
                <a:off x="1798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2" name="Line 1762"/>
              <p:cNvSpPr>
                <a:spLocks noChangeShapeType="1"/>
              </p:cNvSpPr>
              <p:nvPr/>
            </p:nvSpPr>
            <p:spPr bwMode="auto">
              <a:xfrm flipV="1">
                <a:off x="1798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3" name="Line 1763"/>
              <p:cNvSpPr>
                <a:spLocks noChangeShapeType="1"/>
              </p:cNvSpPr>
              <p:nvPr/>
            </p:nvSpPr>
            <p:spPr bwMode="auto">
              <a:xfrm flipV="1">
                <a:off x="1798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4" name="Line 1764"/>
              <p:cNvSpPr>
                <a:spLocks noChangeShapeType="1"/>
              </p:cNvSpPr>
              <p:nvPr/>
            </p:nvSpPr>
            <p:spPr bwMode="auto">
              <a:xfrm flipV="1">
                <a:off x="1798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5" name="Line 1765"/>
              <p:cNvSpPr>
                <a:spLocks noChangeShapeType="1"/>
              </p:cNvSpPr>
              <p:nvPr/>
            </p:nvSpPr>
            <p:spPr bwMode="auto">
              <a:xfrm flipV="1">
                <a:off x="1798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6" name="Line 1766"/>
              <p:cNvSpPr>
                <a:spLocks noChangeShapeType="1"/>
              </p:cNvSpPr>
              <p:nvPr/>
            </p:nvSpPr>
            <p:spPr bwMode="auto">
              <a:xfrm flipV="1">
                <a:off x="1798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7" name="Line 1767"/>
              <p:cNvSpPr>
                <a:spLocks noChangeShapeType="1"/>
              </p:cNvSpPr>
              <p:nvPr/>
            </p:nvSpPr>
            <p:spPr bwMode="auto">
              <a:xfrm flipV="1">
                <a:off x="1798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8" name="Line 1768"/>
              <p:cNvSpPr>
                <a:spLocks noChangeShapeType="1"/>
              </p:cNvSpPr>
              <p:nvPr/>
            </p:nvSpPr>
            <p:spPr bwMode="auto">
              <a:xfrm flipV="1">
                <a:off x="1798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9" name="Line 1769"/>
              <p:cNvSpPr>
                <a:spLocks noChangeShapeType="1"/>
              </p:cNvSpPr>
              <p:nvPr/>
            </p:nvSpPr>
            <p:spPr bwMode="auto">
              <a:xfrm flipV="1">
                <a:off x="1798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0" name="Line 1770"/>
              <p:cNvSpPr>
                <a:spLocks noChangeShapeType="1"/>
              </p:cNvSpPr>
              <p:nvPr/>
            </p:nvSpPr>
            <p:spPr bwMode="auto">
              <a:xfrm flipV="1">
                <a:off x="1798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1" name="Line 1771"/>
              <p:cNvSpPr>
                <a:spLocks noChangeShapeType="1"/>
              </p:cNvSpPr>
              <p:nvPr/>
            </p:nvSpPr>
            <p:spPr bwMode="auto">
              <a:xfrm flipV="1">
                <a:off x="1798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2" name="Line 1772"/>
              <p:cNvSpPr>
                <a:spLocks noChangeShapeType="1"/>
              </p:cNvSpPr>
              <p:nvPr/>
            </p:nvSpPr>
            <p:spPr bwMode="auto">
              <a:xfrm flipV="1">
                <a:off x="1798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3" name="Line 1773"/>
              <p:cNvSpPr>
                <a:spLocks noChangeShapeType="1"/>
              </p:cNvSpPr>
              <p:nvPr/>
            </p:nvSpPr>
            <p:spPr bwMode="auto">
              <a:xfrm flipV="1">
                <a:off x="1798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4" name="Line 1774"/>
              <p:cNvSpPr>
                <a:spLocks noChangeShapeType="1"/>
              </p:cNvSpPr>
              <p:nvPr/>
            </p:nvSpPr>
            <p:spPr bwMode="auto">
              <a:xfrm flipV="1">
                <a:off x="1798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5" name="Line 1775"/>
              <p:cNvSpPr>
                <a:spLocks noChangeShapeType="1"/>
              </p:cNvSpPr>
              <p:nvPr/>
            </p:nvSpPr>
            <p:spPr bwMode="auto">
              <a:xfrm flipV="1">
                <a:off x="1798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6" name="Line 1776"/>
              <p:cNvSpPr>
                <a:spLocks noChangeShapeType="1"/>
              </p:cNvSpPr>
              <p:nvPr/>
            </p:nvSpPr>
            <p:spPr bwMode="auto">
              <a:xfrm flipV="1">
                <a:off x="1798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7" name="Line 1777"/>
              <p:cNvSpPr>
                <a:spLocks noChangeShapeType="1"/>
              </p:cNvSpPr>
              <p:nvPr/>
            </p:nvSpPr>
            <p:spPr bwMode="auto">
              <a:xfrm flipV="1">
                <a:off x="1798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8" name="Line 1778"/>
              <p:cNvSpPr>
                <a:spLocks noChangeShapeType="1"/>
              </p:cNvSpPr>
              <p:nvPr/>
            </p:nvSpPr>
            <p:spPr bwMode="auto">
              <a:xfrm flipV="1">
                <a:off x="1798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9" name="Line 1779"/>
              <p:cNvSpPr>
                <a:spLocks noChangeShapeType="1"/>
              </p:cNvSpPr>
              <p:nvPr/>
            </p:nvSpPr>
            <p:spPr bwMode="auto">
              <a:xfrm flipV="1">
                <a:off x="1798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0" name="Line 1780"/>
              <p:cNvSpPr>
                <a:spLocks noChangeShapeType="1"/>
              </p:cNvSpPr>
              <p:nvPr/>
            </p:nvSpPr>
            <p:spPr bwMode="auto">
              <a:xfrm flipV="1">
                <a:off x="1798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1" name="Line 1781"/>
              <p:cNvSpPr>
                <a:spLocks noChangeShapeType="1"/>
              </p:cNvSpPr>
              <p:nvPr/>
            </p:nvSpPr>
            <p:spPr bwMode="auto">
              <a:xfrm flipV="1">
                <a:off x="1798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2" name="Line 1782"/>
              <p:cNvSpPr>
                <a:spLocks noChangeShapeType="1"/>
              </p:cNvSpPr>
              <p:nvPr/>
            </p:nvSpPr>
            <p:spPr bwMode="auto">
              <a:xfrm flipV="1">
                <a:off x="1798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3" name="Line 1783"/>
              <p:cNvSpPr>
                <a:spLocks noChangeShapeType="1"/>
              </p:cNvSpPr>
              <p:nvPr/>
            </p:nvSpPr>
            <p:spPr bwMode="auto">
              <a:xfrm flipV="1">
                <a:off x="1798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4" name="Line 1784"/>
              <p:cNvSpPr>
                <a:spLocks noChangeShapeType="1"/>
              </p:cNvSpPr>
              <p:nvPr/>
            </p:nvSpPr>
            <p:spPr bwMode="auto">
              <a:xfrm flipV="1">
                <a:off x="1798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5" name="Line 1785"/>
              <p:cNvSpPr>
                <a:spLocks noChangeShapeType="1"/>
              </p:cNvSpPr>
              <p:nvPr/>
            </p:nvSpPr>
            <p:spPr bwMode="auto">
              <a:xfrm flipV="1">
                <a:off x="1798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6" name="Line 1786"/>
              <p:cNvSpPr>
                <a:spLocks noChangeShapeType="1"/>
              </p:cNvSpPr>
              <p:nvPr/>
            </p:nvSpPr>
            <p:spPr bwMode="auto">
              <a:xfrm flipV="1">
                <a:off x="1798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7" name="Line 1787"/>
              <p:cNvSpPr>
                <a:spLocks noChangeShapeType="1"/>
              </p:cNvSpPr>
              <p:nvPr/>
            </p:nvSpPr>
            <p:spPr bwMode="auto">
              <a:xfrm flipV="1">
                <a:off x="1798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8" name="Line 1788"/>
              <p:cNvSpPr>
                <a:spLocks noChangeShapeType="1"/>
              </p:cNvSpPr>
              <p:nvPr/>
            </p:nvSpPr>
            <p:spPr bwMode="auto">
              <a:xfrm flipV="1">
                <a:off x="1798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9" name="Line 1789"/>
              <p:cNvSpPr>
                <a:spLocks noChangeShapeType="1"/>
              </p:cNvSpPr>
              <p:nvPr/>
            </p:nvSpPr>
            <p:spPr bwMode="auto">
              <a:xfrm flipV="1">
                <a:off x="1798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0" name="Line 1790"/>
              <p:cNvSpPr>
                <a:spLocks noChangeShapeType="1"/>
              </p:cNvSpPr>
              <p:nvPr/>
            </p:nvSpPr>
            <p:spPr bwMode="auto">
              <a:xfrm flipV="1">
                <a:off x="1798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1" name="Line 1791"/>
              <p:cNvSpPr>
                <a:spLocks noChangeShapeType="1"/>
              </p:cNvSpPr>
              <p:nvPr/>
            </p:nvSpPr>
            <p:spPr bwMode="auto">
              <a:xfrm flipV="1">
                <a:off x="1798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2" name="Line 1792"/>
              <p:cNvSpPr>
                <a:spLocks noChangeShapeType="1"/>
              </p:cNvSpPr>
              <p:nvPr/>
            </p:nvSpPr>
            <p:spPr bwMode="auto">
              <a:xfrm flipV="1">
                <a:off x="1798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3" name="Line 1793"/>
              <p:cNvSpPr>
                <a:spLocks noChangeShapeType="1"/>
              </p:cNvSpPr>
              <p:nvPr/>
            </p:nvSpPr>
            <p:spPr bwMode="auto">
              <a:xfrm flipV="1">
                <a:off x="1798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4" name="Line 1794"/>
              <p:cNvSpPr>
                <a:spLocks noChangeShapeType="1"/>
              </p:cNvSpPr>
              <p:nvPr/>
            </p:nvSpPr>
            <p:spPr bwMode="auto">
              <a:xfrm flipV="1">
                <a:off x="1798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5" name="Line 1795"/>
              <p:cNvSpPr>
                <a:spLocks noChangeShapeType="1"/>
              </p:cNvSpPr>
              <p:nvPr/>
            </p:nvSpPr>
            <p:spPr bwMode="auto">
              <a:xfrm flipV="1">
                <a:off x="1798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6" name="Line 1796"/>
              <p:cNvSpPr>
                <a:spLocks noChangeShapeType="1"/>
              </p:cNvSpPr>
              <p:nvPr/>
            </p:nvSpPr>
            <p:spPr bwMode="auto">
              <a:xfrm flipV="1">
                <a:off x="1798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7" name="Line 1797"/>
              <p:cNvSpPr>
                <a:spLocks noChangeShapeType="1"/>
              </p:cNvSpPr>
              <p:nvPr/>
            </p:nvSpPr>
            <p:spPr bwMode="auto">
              <a:xfrm flipV="1">
                <a:off x="1798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8" name="Line 1798"/>
              <p:cNvSpPr>
                <a:spLocks noChangeShapeType="1"/>
              </p:cNvSpPr>
              <p:nvPr/>
            </p:nvSpPr>
            <p:spPr bwMode="auto">
              <a:xfrm flipV="1">
                <a:off x="1798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9" name="Line 1799"/>
              <p:cNvSpPr>
                <a:spLocks noChangeShapeType="1"/>
              </p:cNvSpPr>
              <p:nvPr/>
            </p:nvSpPr>
            <p:spPr bwMode="auto">
              <a:xfrm flipV="1">
                <a:off x="1798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0" name="Line 1800"/>
              <p:cNvSpPr>
                <a:spLocks noChangeShapeType="1"/>
              </p:cNvSpPr>
              <p:nvPr/>
            </p:nvSpPr>
            <p:spPr bwMode="auto">
              <a:xfrm flipV="1">
                <a:off x="1798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1" name="Line 1801"/>
              <p:cNvSpPr>
                <a:spLocks noChangeShapeType="1"/>
              </p:cNvSpPr>
              <p:nvPr/>
            </p:nvSpPr>
            <p:spPr bwMode="auto">
              <a:xfrm flipV="1">
                <a:off x="1798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2" name="Line 1802"/>
              <p:cNvSpPr>
                <a:spLocks noChangeShapeType="1"/>
              </p:cNvSpPr>
              <p:nvPr/>
            </p:nvSpPr>
            <p:spPr bwMode="auto">
              <a:xfrm flipV="1">
                <a:off x="1798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3" name="Line 1803"/>
              <p:cNvSpPr>
                <a:spLocks noChangeShapeType="1"/>
              </p:cNvSpPr>
              <p:nvPr/>
            </p:nvSpPr>
            <p:spPr bwMode="auto">
              <a:xfrm flipV="1">
                <a:off x="1798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4" name="Line 1804"/>
              <p:cNvSpPr>
                <a:spLocks noChangeShapeType="1"/>
              </p:cNvSpPr>
              <p:nvPr/>
            </p:nvSpPr>
            <p:spPr bwMode="auto">
              <a:xfrm flipV="1">
                <a:off x="1798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5" name="Line 1805"/>
              <p:cNvSpPr>
                <a:spLocks noChangeShapeType="1"/>
              </p:cNvSpPr>
              <p:nvPr/>
            </p:nvSpPr>
            <p:spPr bwMode="auto">
              <a:xfrm flipV="1">
                <a:off x="1798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6" name="Line 1806"/>
              <p:cNvSpPr>
                <a:spLocks noChangeShapeType="1"/>
              </p:cNvSpPr>
              <p:nvPr/>
            </p:nvSpPr>
            <p:spPr bwMode="auto">
              <a:xfrm flipV="1">
                <a:off x="1798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7" name="Line 1807"/>
              <p:cNvSpPr>
                <a:spLocks noChangeShapeType="1"/>
              </p:cNvSpPr>
              <p:nvPr/>
            </p:nvSpPr>
            <p:spPr bwMode="auto">
              <a:xfrm flipV="1">
                <a:off x="1798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8" name="Line 1808"/>
              <p:cNvSpPr>
                <a:spLocks noChangeShapeType="1"/>
              </p:cNvSpPr>
              <p:nvPr/>
            </p:nvSpPr>
            <p:spPr bwMode="auto">
              <a:xfrm flipV="1">
                <a:off x="1798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9" name="Line 1809"/>
              <p:cNvSpPr>
                <a:spLocks noChangeShapeType="1"/>
              </p:cNvSpPr>
              <p:nvPr/>
            </p:nvSpPr>
            <p:spPr bwMode="auto">
              <a:xfrm flipV="1">
                <a:off x="1798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0" name="Line 1810"/>
              <p:cNvSpPr>
                <a:spLocks noChangeShapeType="1"/>
              </p:cNvSpPr>
              <p:nvPr/>
            </p:nvSpPr>
            <p:spPr bwMode="auto">
              <a:xfrm flipV="1">
                <a:off x="1798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1" name="Line 1811"/>
              <p:cNvSpPr>
                <a:spLocks noChangeShapeType="1"/>
              </p:cNvSpPr>
              <p:nvPr/>
            </p:nvSpPr>
            <p:spPr bwMode="auto">
              <a:xfrm flipV="1">
                <a:off x="1798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2" name="Line 1812"/>
              <p:cNvSpPr>
                <a:spLocks noChangeShapeType="1"/>
              </p:cNvSpPr>
              <p:nvPr/>
            </p:nvSpPr>
            <p:spPr bwMode="auto">
              <a:xfrm flipV="1">
                <a:off x="1798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" name="Group 2014"/>
            <p:cNvGrpSpPr>
              <a:grpSpLocks/>
            </p:cNvGrpSpPr>
            <p:nvPr/>
          </p:nvGrpSpPr>
          <p:grpSpPr bwMode="auto">
            <a:xfrm>
              <a:off x="1755" y="1107"/>
              <a:ext cx="574" cy="1933"/>
              <a:chOff x="1755" y="1107"/>
              <a:chExt cx="574" cy="1933"/>
            </a:xfrm>
          </p:grpSpPr>
          <p:sp>
            <p:nvSpPr>
              <p:cNvPr id="1253" name="Line 1814"/>
              <p:cNvSpPr>
                <a:spLocks noChangeShapeType="1"/>
              </p:cNvSpPr>
              <p:nvPr/>
            </p:nvSpPr>
            <p:spPr bwMode="auto">
              <a:xfrm flipV="1">
                <a:off x="1798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4" name="Line 1815"/>
              <p:cNvSpPr>
                <a:spLocks noChangeShapeType="1"/>
              </p:cNvSpPr>
              <p:nvPr/>
            </p:nvSpPr>
            <p:spPr bwMode="auto">
              <a:xfrm flipV="1">
                <a:off x="1798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5" name="Line 1816"/>
              <p:cNvSpPr>
                <a:spLocks noChangeShapeType="1"/>
              </p:cNvSpPr>
              <p:nvPr/>
            </p:nvSpPr>
            <p:spPr bwMode="auto">
              <a:xfrm flipV="1">
                <a:off x="1798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6" name="Line 1817"/>
              <p:cNvSpPr>
                <a:spLocks noChangeShapeType="1"/>
              </p:cNvSpPr>
              <p:nvPr/>
            </p:nvSpPr>
            <p:spPr bwMode="auto">
              <a:xfrm flipV="1">
                <a:off x="1798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7" name="Line 1818"/>
              <p:cNvSpPr>
                <a:spLocks noChangeShapeType="1"/>
              </p:cNvSpPr>
              <p:nvPr/>
            </p:nvSpPr>
            <p:spPr bwMode="auto">
              <a:xfrm flipV="1">
                <a:off x="1798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8" name="Line 1819"/>
              <p:cNvSpPr>
                <a:spLocks noChangeShapeType="1"/>
              </p:cNvSpPr>
              <p:nvPr/>
            </p:nvSpPr>
            <p:spPr bwMode="auto">
              <a:xfrm flipV="1">
                <a:off x="1798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9" name="Line 1820"/>
              <p:cNvSpPr>
                <a:spLocks noChangeShapeType="1"/>
              </p:cNvSpPr>
              <p:nvPr/>
            </p:nvSpPr>
            <p:spPr bwMode="auto">
              <a:xfrm flipV="1">
                <a:off x="1798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0" name="Line 1821"/>
              <p:cNvSpPr>
                <a:spLocks noChangeShapeType="1"/>
              </p:cNvSpPr>
              <p:nvPr/>
            </p:nvSpPr>
            <p:spPr bwMode="auto">
              <a:xfrm flipV="1">
                <a:off x="1798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1" name="Line 1822"/>
              <p:cNvSpPr>
                <a:spLocks noChangeShapeType="1"/>
              </p:cNvSpPr>
              <p:nvPr/>
            </p:nvSpPr>
            <p:spPr bwMode="auto">
              <a:xfrm flipV="1">
                <a:off x="1798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2" name="Line 1823"/>
              <p:cNvSpPr>
                <a:spLocks noChangeShapeType="1"/>
              </p:cNvSpPr>
              <p:nvPr/>
            </p:nvSpPr>
            <p:spPr bwMode="auto">
              <a:xfrm flipV="1">
                <a:off x="1798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3" name="Line 1824"/>
              <p:cNvSpPr>
                <a:spLocks noChangeShapeType="1"/>
              </p:cNvSpPr>
              <p:nvPr/>
            </p:nvSpPr>
            <p:spPr bwMode="auto">
              <a:xfrm flipV="1">
                <a:off x="1798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4" name="Line 1825"/>
              <p:cNvSpPr>
                <a:spLocks noChangeShapeType="1"/>
              </p:cNvSpPr>
              <p:nvPr/>
            </p:nvSpPr>
            <p:spPr bwMode="auto">
              <a:xfrm flipV="1">
                <a:off x="1798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5" name="Line 1826"/>
              <p:cNvSpPr>
                <a:spLocks noChangeShapeType="1"/>
              </p:cNvSpPr>
              <p:nvPr/>
            </p:nvSpPr>
            <p:spPr bwMode="auto">
              <a:xfrm flipV="1">
                <a:off x="1798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6" name="Line 1827"/>
              <p:cNvSpPr>
                <a:spLocks noChangeShapeType="1"/>
              </p:cNvSpPr>
              <p:nvPr/>
            </p:nvSpPr>
            <p:spPr bwMode="auto">
              <a:xfrm flipV="1">
                <a:off x="1798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7" name="Line 1828"/>
              <p:cNvSpPr>
                <a:spLocks noChangeShapeType="1"/>
              </p:cNvSpPr>
              <p:nvPr/>
            </p:nvSpPr>
            <p:spPr bwMode="auto">
              <a:xfrm flipV="1">
                <a:off x="1798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8" name="Line 1829"/>
              <p:cNvSpPr>
                <a:spLocks noChangeShapeType="1"/>
              </p:cNvSpPr>
              <p:nvPr/>
            </p:nvSpPr>
            <p:spPr bwMode="auto">
              <a:xfrm flipV="1">
                <a:off x="1798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9" name="Line 1830"/>
              <p:cNvSpPr>
                <a:spLocks noChangeShapeType="1"/>
              </p:cNvSpPr>
              <p:nvPr/>
            </p:nvSpPr>
            <p:spPr bwMode="auto">
              <a:xfrm flipV="1">
                <a:off x="1798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0" name="Line 1831"/>
              <p:cNvSpPr>
                <a:spLocks noChangeShapeType="1"/>
              </p:cNvSpPr>
              <p:nvPr/>
            </p:nvSpPr>
            <p:spPr bwMode="auto">
              <a:xfrm flipV="1">
                <a:off x="1798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1" name="Line 1832"/>
              <p:cNvSpPr>
                <a:spLocks noChangeShapeType="1"/>
              </p:cNvSpPr>
              <p:nvPr/>
            </p:nvSpPr>
            <p:spPr bwMode="auto">
              <a:xfrm flipV="1">
                <a:off x="1798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2" name="Line 1833"/>
              <p:cNvSpPr>
                <a:spLocks noChangeShapeType="1"/>
              </p:cNvSpPr>
              <p:nvPr/>
            </p:nvSpPr>
            <p:spPr bwMode="auto">
              <a:xfrm flipV="1">
                <a:off x="1798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3" name="Line 1834"/>
              <p:cNvSpPr>
                <a:spLocks noChangeShapeType="1"/>
              </p:cNvSpPr>
              <p:nvPr/>
            </p:nvSpPr>
            <p:spPr bwMode="auto">
              <a:xfrm flipV="1">
                <a:off x="1798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4" name="Line 1835"/>
              <p:cNvSpPr>
                <a:spLocks noChangeShapeType="1"/>
              </p:cNvSpPr>
              <p:nvPr/>
            </p:nvSpPr>
            <p:spPr bwMode="auto">
              <a:xfrm flipV="1">
                <a:off x="1798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5" name="Line 1836"/>
              <p:cNvSpPr>
                <a:spLocks noChangeShapeType="1"/>
              </p:cNvSpPr>
              <p:nvPr/>
            </p:nvSpPr>
            <p:spPr bwMode="auto">
              <a:xfrm flipV="1">
                <a:off x="1798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6" name="Line 1837"/>
              <p:cNvSpPr>
                <a:spLocks noChangeShapeType="1"/>
              </p:cNvSpPr>
              <p:nvPr/>
            </p:nvSpPr>
            <p:spPr bwMode="auto">
              <a:xfrm flipV="1">
                <a:off x="1798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7" name="Line 1838"/>
              <p:cNvSpPr>
                <a:spLocks noChangeShapeType="1"/>
              </p:cNvSpPr>
              <p:nvPr/>
            </p:nvSpPr>
            <p:spPr bwMode="auto">
              <a:xfrm flipV="1">
                <a:off x="1798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8" name="Line 1839"/>
              <p:cNvSpPr>
                <a:spLocks noChangeShapeType="1"/>
              </p:cNvSpPr>
              <p:nvPr/>
            </p:nvSpPr>
            <p:spPr bwMode="auto">
              <a:xfrm flipV="1">
                <a:off x="1798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9" name="Line 1840"/>
              <p:cNvSpPr>
                <a:spLocks noChangeShapeType="1"/>
              </p:cNvSpPr>
              <p:nvPr/>
            </p:nvSpPr>
            <p:spPr bwMode="auto">
              <a:xfrm flipV="1">
                <a:off x="1798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0" name="Line 1841"/>
              <p:cNvSpPr>
                <a:spLocks noChangeShapeType="1"/>
              </p:cNvSpPr>
              <p:nvPr/>
            </p:nvSpPr>
            <p:spPr bwMode="auto">
              <a:xfrm flipV="1">
                <a:off x="1798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1" name="Line 1842"/>
              <p:cNvSpPr>
                <a:spLocks noChangeShapeType="1"/>
              </p:cNvSpPr>
              <p:nvPr/>
            </p:nvSpPr>
            <p:spPr bwMode="auto">
              <a:xfrm flipV="1">
                <a:off x="1798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2" name="Line 1843"/>
              <p:cNvSpPr>
                <a:spLocks noChangeShapeType="1"/>
              </p:cNvSpPr>
              <p:nvPr/>
            </p:nvSpPr>
            <p:spPr bwMode="auto">
              <a:xfrm flipV="1">
                <a:off x="1798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3" name="Line 1844"/>
              <p:cNvSpPr>
                <a:spLocks noChangeShapeType="1"/>
              </p:cNvSpPr>
              <p:nvPr/>
            </p:nvSpPr>
            <p:spPr bwMode="auto">
              <a:xfrm flipV="1">
                <a:off x="1798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4" name="Line 1845"/>
              <p:cNvSpPr>
                <a:spLocks noChangeShapeType="1"/>
              </p:cNvSpPr>
              <p:nvPr/>
            </p:nvSpPr>
            <p:spPr bwMode="auto">
              <a:xfrm flipV="1">
                <a:off x="1798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5" name="Line 1846"/>
              <p:cNvSpPr>
                <a:spLocks noChangeShapeType="1"/>
              </p:cNvSpPr>
              <p:nvPr/>
            </p:nvSpPr>
            <p:spPr bwMode="auto">
              <a:xfrm flipV="1">
                <a:off x="1798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6" name="Line 1847"/>
              <p:cNvSpPr>
                <a:spLocks noChangeShapeType="1"/>
              </p:cNvSpPr>
              <p:nvPr/>
            </p:nvSpPr>
            <p:spPr bwMode="auto">
              <a:xfrm flipV="1">
                <a:off x="1798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7" name="Line 1848"/>
              <p:cNvSpPr>
                <a:spLocks noChangeShapeType="1"/>
              </p:cNvSpPr>
              <p:nvPr/>
            </p:nvSpPr>
            <p:spPr bwMode="auto">
              <a:xfrm flipV="1">
                <a:off x="1798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8" name="Line 1849"/>
              <p:cNvSpPr>
                <a:spLocks noChangeShapeType="1"/>
              </p:cNvSpPr>
              <p:nvPr/>
            </p:nvSpPr>
            <p:spPr bwMode="auto">
              <a:xfrm flipV="1">
                <a:off x="1798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9" name="Line 1850"/>
              <p:cNvSpPr>
                <a:spLocks noChangeShapeType="1"/>
              </p:cNvSpPr>
              <p:nvPr/>
            </p:nvSpPr>
            <p:spPr bwMode="auto">
              <a:xfrm flipV="1">
                <a:off x="1798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0" name="Line 1851"/>
              <p:cNvSpPr>
                <a:spLocks noChangeShapeType="1"/>
              </p:cNvSpPr>
              <p:nvPr/>
            </p:nvSpPr>
            <p:spPr bwMode="auto">
              <a:xfrm flipV="1">
                <a:off x="1798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1" name="Line 1852"/>
              <p:cNvSpPr>
                <a:spLocks noChangeShapeType="1"/>
              </p:cNvSpPr>
              <p:nvPr/>
            </p:nvSpPr>
            <p:spPr bwMode="auto">
              <a:xfrm flipV="1">
                <a:off x="1798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2" name="Line 1853"/>
              <p:cNvSpPr>
                <a:spLocks noChangeShapeType="1"/>
              </p:cNvSpPr>
              <p:nvPr/>
            </p:nvSpPr>
            <p:spPr bwMode="auto">
              <a:xfrm flipV="1">
                <a:off x="1798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3" name="Line 1854"/>
              <p:cNvSpPr>
                <a:spLocks noChangeShapeType="1"/>
              </p:cNvSpPr>
              <p:nvPr/>
            </p:nvSpPr>
            <p:spPr bwMode="auto">
              <a:xfrm flipV="1">
                <a:off x="1798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4" name="Line 1855"/>
              <p:cNvSpPr>
                <a:spLocks noChangeShapeType="1"/>
              </p:cNvSpPr>
              <p:nvPr/>
            </p:nvSpPr>
            <p:spPr bwMode="auto">
              <a:xfrm flipV="1">
                <a:off x="1798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5" name="Line 1856"/>
              <p:cNvSpPr>
                <a:spLocks noChangeShapeType="1"/>
              </p:cNvSpPr>
              <p:nvPr/>
            </p:nvSpPr>
            <p:spPr bwMode="auto">
              <a:xfrm flipV="1">
                <a:off x="1798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6" name="Line 1857"/>
              <p:cNvSpPr>
                <a:spLocks noChangeShapeType="1"/>
              </p:cNvSpPr>
              <p:nvPr/>
            </p:nvSpPr>
            <p:spPr bwMode="auto">
              <a:xfrm flipV="1">
                <a:off x="1798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7" name="Line 1858"/>
              <p:cNvSpPr>
                <a:spLocks noChangeShapeType="1"/>
              </p:cNvSpPr>
              <p:nvPr/>
            </p:nvSpPr>
            <p:spPr bwMode="auto">
              <a:xfrm flipV="1">
                <a:off x="1798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8" name="Line 1859"/>
              <p:cNvSpPr>
                <a:spLocks noChangeShapeType="1"/>
              </p:cNvSpPr>
              <p:nvPr/>
            </p:nvSpPr>
            <p:spPr bwMode="auto">
              <a:xfrm flipV="1">
                <a:off x="1798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9" name="Line 1860"/>
              <p:cNvSpPr>
                <a:spLocks noChangeShapeType="1"/>
              </p:cNvSpPr>
              <p:nvPr/>
            </p:nvSpPr>
            <p:spPr bwMode="auto">
              <a:xfrm flipV="1">
                <a:off x="1798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0" name="Line 1861"/>
              <p:cNvSpPr>
                <a:spLocks noChangeShapeType="1"/>
              </p:cNvSpPr>
              <p:nvPr/>
            </p:nvSpPr>
            <p:spPr bwMode="auto">
              <a:xfrm flipV="1">
                <a:off x="1798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1" name="Line 1862"/>
              <p:cNvSpPr>
                <a:spLocks noChangeShapeType="1"/>
              </p:cNvSpPr>
              <p:nvPr/>
            </p:nvSpPr>
            <p:spPr bwMode="auto">
              <a:xfrm flipV="1">
                <a:off x="1798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2" name="Line 1863"/>
              <p:cNvSpPr>
                <a:spLocks noChangeShapeType="1"/>
              </p:cNvSpPr>
              <p:nvPr/>
            </p:nvSpPr>
            <p:spPr bwMode="auto">
              <a:xfrm flipV="1">
                <a:off x="1798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3" name="Line 1864"/>
              <p:cNvSpPr>
                <a:spLocks noChangeShapeType="1"/>
              </p:cNvSpPr>
              <p:nvPr/>
            </p:nvSpPr>
            <p:spPr bwMode="auto">
              <a:xfrm flipV="1">
                <a:off x="1798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4" name="Line 1865"/>
              <p:cNvSpPr>
                <a:spLocks noChangeShapeType="1"/>
              </p:cNvSpPr>
              <p:nvPr/>
            </p:nvSpPr>
            <p:spPr bwMode="auto">
              <a:xfrm flipV="1">
                <a:off x="1798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5" name="Line 1866"/>
              <p:cNvSpPr>
                <a:spLocks noChangeShapeType="1"/>
              </p:cNvSpPr>
              <p:nvPr/>
            </p:nvSpPr>
            <p:spPr bwMode="auto">
              <a:xfrm flipV="1">
                <a:off x="1798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6" name="Line 1867"/>
              <p:cNvSpPr>
                <a:spLocks noChangeShapeType="1"/>
              </p:cNvSpPr>
              <p:nvPr/>
            </p:nvSpPr>
            <p:spPr bwMode="auto">
              <a:xfrm>
                <a:off x="1798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7" name="Freeform 1868"/>
              <p:cNvSpPr>
                <a:spLocks/>
              </p:cNvSpPr>
              <p:nvPr/>
            </p:nvSpPr>
            <p:spPr bwMode="auto">
              <a:xfrm>
                <a:off x="1755" y="2957"/>
                <a:ext cx="54" cy="83"/>
              </a:xfrm>
              <a:custGeom>
                <a:avLst/>
                <a:gdLst>
                  <a:gd name="T0" fmla="*/ 11 w 54"/>
                  <a:gd name="T1" fmla="*/ 59 h 83"/>
                  <a:gd name="T2" fmla="*/ 14 w 54"/>
                  <a:gd name="T3" fmla="*/ 68 h 83"/>
                  <a:gd name="T4" fmla="*/ 19 w 54"/>
                  <a:gd name="T5" fmla="*/ 72 h 83"/>
                  <a:gd name="T6" fmla="*/ 26 w 54"/>
                  <a:gd name="T7" fmla="*/ 74 h 83"/>
                  <a:gd name="T8" fmla="*/ 35 w 54"/>
                  <a:gd name="T9" fmla="*/ 72 h 83"/>
                  <a:gd name="T10" fmla="*/ 41 w 54"/>
                  <a:gd name="T11" fmla="*/ 66 h 83"/>
                  <a:gd name="T12" fmla="*/ 43 w 54"/>
                  <a:gd name="T13" fmla="*/ 57 h 83"/>
                  <a:gd name="T14" fmla="*/ 41 w 54"/>
                  <a:gd name="T15" fmla="*/ 49 h 83"/>
                  <a:gd name="T16" fmla="*/ 35 w 54"/>
                  <a:gd name="T17" fmla="*/ 44 h 83"/>
                  <a:gd name="T18" fmla="*/ 27 w 54"/>
                  <a:gd name="T19" fmla="*/ 42 h 83"/>
                  <a:gd name="T20" fmla="*/ 20 w 54"/>
                  <a:gd name="T21" fmla="*/ 43 h 83"/>
                  <a:gd name="T22" fmla="*/ 23 w 54"/>
                  <a:gd name="T23" fmla="*/ 34 h 83"/>
                  <a:gd name="T24" fmla="*/ 30 w 54"/>
                  <a:gd name="T25" fmla="*/ 31 h 83"/>
                  <a:gd name="T26" fmla="*/ 37 w 54"/>
                  <a:gd name="T27" fmla="*/ 28 h 83"/>
                  <a:gd name="T28" fmla="*/ 39 w 54"/>
                  <a:gd name="T29" fmla="*/ 21 h 83"/>
                  <a:gd name="T30" fmla="*/ 37 w 54"/>
                  <a:gd name="T31" fmla="*/ 15 h 83"/>
                  <a:gd name="T32" fmla="*/ 32 w 54"/>
                  <a:gd name="T33" fmla="*/ 11 h 83"/>
                  <a:gd name="T34" fmla="*/ 26 w 54"/>
                  <a:gd name="T35" fmla="*/ 10 h 83"/>
                  <a:gd name="T36" fmla="*/ 19 w 54"/>
                  <a:gd name="T37" fmla="*/ 11 h 83"/>
                  <a:gd name="T38" fmla="*/ 15 w 54"/>
                  <a:gd name="T39" fmla="*/ 15 h 83"/>
                  <a:gd name="T40" fmla="*/ 12 w 54"/>
                  <a:gd name="T41" fmla="*/ 22 h 83"/>
                  <a:gd name="T42" fmla="*/ 3 w 54"/>
                  <a:gd name="T43" fmla="*/ 15 h 83"/>
                  <a:gd name="T44" fmla="*/ 10 w 54"/>
                  <a:gd name="T45" fmla="*/ 6 h 83"/>
                  <a:gd name="T46" fmla="*/ 20 w 54"/>
                  <a:gd name="T47" fmla="*/ 0 h 83"/>
                  <a:gd name="T48" fmla="*/ 31 w 54"/>
                  <a:gd name="T49" fmla="*/ 0 h 83"/>
                  <a:gd name="T50" fmla="*/ 41 w 54"/>
                  <a:gd name="T51" fmla="*/ 4 h 83"/>
                  <a:gd name="T52" fmla="*/ 46 w 54"/>
                  <a:gd name="T53" fmla="*/ 11 h 83"/>
                  <a:gd name="T54" fmla="*/ 49 w 54"/>
                  <a:gd name="T55" fmla="*/ 21 h 83"/>
                  <a:gd name="T56" fmla="*/ 46 w 54"/>
                  <a:gd name="T57" fmla="*/ 30 h 83"/>
                  <a:gd name="T58" fmla="*/ 41 w 54"/>
                  <a:gd name="T59" fmla="*/ 35 h 83"/>
                  <a:gd name="T60" fmla="*/ 42 w 54"/>
                  <a:gd name="T61" fmla="*/ 39 h 83"/>
                  <a:gd name="T62" fmla="*/ 49 w 54"/>
                  <a:gd name="T63" fmla="*/ 44 h 83"/>
                  <a:gd name="T64" fmla="*/ 53 w 54"/>
                  <a:gd name="T65" fmla="*/ 52 h 83"/>
                  <a:gd name="T66" fmla="*/ 52 w 54"/>
                  <a:gd name="T67" fmla="*/ 67 h 83"/>
                  <a:gd name="T68" fmla="*/ 37 w 54"/>
                  <a:gd name="T69" fmla="*/ 81 h 83"/>
                  <a:gd name="T70" fmla="*/ 16 w 54"/>
                  <a:gd name="T71" fmla="*/ 81 h 83"/>
                  <a:gd name="T72" fmla="*/ 5 w 54"/>
                  <a:gd name="T73" fmla="*/ 73 h 83"/>
                  <a:gd name="T74" fmla="*/ 1 w 54"/>
                  <a:gd name="T75" fmla="*/ 6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83">
                    <a:moveTo>
                      <a:pt x="0" y="60"/>
                    </a:moveTo>
                    <a:lnTo>
                      <a:pt x="11" y="59"/>
                    </a:lnTo>
                    <a:lnTo>
                      <a:pt x="13" y="64"/>
                    </a:lnTo>
                    <a:lnTo>
                      <a:pt x="14" y="68"/>
                    </a:lnTo>
                    <a:lnTo>
                      <a:pt x="17" y="70"/>
                    </a:lnTo>
                    <a:lnTo>
                      <a:pt x="19" y="72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31" y="73"/>
                    </a:lnTo>
                    <a:lnTo>
                      <a:pt x="35" y="72"/>
                    </a:lnTo>
                    <a:lnTo>
                      <a:pt x="39" y="69"/>
                    </a:lnTo>
                    <a:lnTo>
                      <a:pt x="41" y="66"/>
                    </a:lnTo>
                    <a:lnTo>
                      <a:pt x="43" y="62"/>
                    </a:lnTo>
                    <a:lnTo>
                      <a:pt x="43" y="57"/>
                    </a:lnTo>
                    <a:lnTo>
                      <a:pt x="43" y="53"/>
                    </a:lnTo>
                    <a:lnTo>
                      <a:pt x="41" y="49"/>
                    </a:lnTo>
                    <a:lnTo>
                      <a:pt x="39" y="46"/>
                    </a:lnTo>
                    <a:lnTo>
                      <a:pt x="35" y="44"/>
                    </a:lnTo>
                    <a:lnTo>
                      <a:pt x="31" y="42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20" y="43"/>
                    </a:lnTo>
                    <a:lnTo>
                      <a:pt x="22" y="34"/>
                    </a:lnTo>
                    <a:lnTo>
                      <a:pt x="23" y="34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3" y="30"/>
                    </a:lnTo>
                    <a:lnTo>
                      <a:pt x="37" y="28"/>
                    </a:lnTo>
                    <a:lnTo>
                      <a:pt x="38" y="25"/>
                    </a:lnTo>
                    <a:lnTo>
                      <a:pt x="39" y="21"/>
                    </a:lnTo>
                    <a:lnTo>
                      <a:pt x="38" y="18"/>
                    </a:lnTo>
                    <a:lnTo>
                      <a:pt x="37" y="15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4" y="8"/>
                    </a:lnTo>
                    <a:lnTo>
                      <a:pt x="46" y="11"/>
                    </a:lnTo>
                    <a:lnTo>
                      <a:pt x="48" y="15"/>
                    </a:lnTo>
                    <a:lnTo>
                      <a:pt x="49" y="21"/>
                    </a:lnTo>
                    <a:lnTo>
                      <a:pt x="48" y="25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1" y="35"/>
                    </a:lnTo>
                    <a:lnTo>
                      <a:pt x="38" y="37"/>
                    </a:lnTo>
                    <a:lnTo>
                      <a:pt x="42" y="39"/>
                    </a:lnTo>
                    <a:lnTo>
                      <a:pt x="46" y="41"/>
                    </a:lnTo>
                    <a:lnTo>
                      <a:pt x="49" y="44"/>
                    </a:lnTo>
                    <a:lnTo>
                      <a:pt x="52" y="48"/>
                    </a:lnTo>
                    <a:lnTo>
                      <a:pt x="53" y="52"/>
                    </a:lnTo>
                    <a:lnTo>
                      <a:pt x="54" y="57"/>
                    </a:lnTo>
                    <a:lnTo>
                      <a:pt x="52" y="67"/>
                    </a:lnTo>
                    <a:lnTo>
                      <a:pt x="46" y="76"/>
                    </a:lnTo>
                    <a:lnTo>
                      <a:pt x="37" y="81"/>
                    </a:lnTo>
                    <a:lnTo>
                      <a:pt x="26" y="83"/>
                    </a:lnTo>
                    <a:lnTo>
                      <a:pt x="16" y="81"/>
                    </a:lnTo>
                    <a:lnTo>
                      <a:pt x="9" y="77"/>
                    </a:lnTo>
                    <a:lnTo>
                      <a:pt x="5" y="73"/>
                    </a:lnTo>
                    <a:lnTo>
                      <a:pt x="2" y="70"/>
                    </a:lnTo>
                    <a:lnTo>
                      <a:pt x="1" y="6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8" name="Freeform 1869"/>
              <p:cNvSpPr>
                <a:spLocks noEditPoints="1"/>
              </p:cNvSpPr>
              <p:nvPr/>
            </p:nvSpPr>
            <p:spPr bwMode="auto">
              <a:xfrm>
                <a:off x="1818" y="2957"/>
                <a:ext cx="53" cy="83"/>
              </a:xfrm>
              <a:custGeom>
                <a:avLst/>
                <a:gdLst>
                  <a:gd name="T0" fmla="*/ 0 w 53"/>
                  <a:gd name="T1" fmla="*/ 42 h 83"/>
                  <a:gd name="T2" fmla="*/ 0 w 53"/>
                  <a:gd name="T3" fmla="*/ 28 h 83"/>
                  <a:gd name="T4" fmla="*/ 4 w 53"/>
                  <a:gd name="T5" fmla="*/ 18 h 83"/>
                  <a:gd name="T6" fmla="*/ 6 w 53"/>
                  <a:gd name="T7" fmla="*/ 13 h 83"/>
                  <a:gd name="T8" fmla="*/ 9 w 53"/>
                  <a:gd name="T9" fmla="*/ 8 h 83"/>
                  <a:gd name="T10" fmla="*/ 12 w 53"/>
                  <a:gd name="T11" fmla="*/ 4 h 83"/>
                  <a:gd name="T12" fmla="*/ 16 w 53"/>
                  <a:gd name="T13" fmla="*/ 2 h 83"/>
                  <a:gd name="T14" fmla="*/ 21 w 53"/>
                  <a:gd name="T15" fmla="*/ 0 h 83"/>
                  <a:gd name="T16" fmla="*/ 26 w 53"/>
                  <a:gd name="T17" fmla="*/ 0 h 83"/>
                  <a:gd name="T18" fmla="*/ 33 w 53"/>
                  <a:gd name="T19" fmla="*/ 0 h 83"/>
                  <a:gd name="T20" fmla="*/ 39 w 53"/>
                  <a:gd name="T21" fmla="*/ 2 h 83"/>
                  <a:gd name="T22" fmla="*/ 42 w 53"/>
                  <a:gd name="T23" fmla="*/ 4 h 83"/>
                  <a:gd name="T24" fmla="*/ 45 w 53"/>
                  <a:gd name="T25" fmla="*/ 8 h 83"/>
                  <a:gd name="T26" fmla="*/ 47 w 53"/>
                  <a:gd name="T27" fmla="*/ 10 h 83"/>
                  <a:gd name="T28" fmla="*/ 49 w 53"/>
                  <a:gd name="T29" fmla="*/ 16 h 83"/>
                  <a:gd name="T30" fmla="*/ 51 w 53"/>
                  <a:gd name="T31" fmla="*/ 22 h 83"/>
                  <a:gd name="T32" fmla="*/ 53 w 53"/>
                  <a:gd name="T33" fmla="*/ 30 h 83"/>
                  <a:gd name="T34" fmla="*/ 53 w 53"/>
                  <a:gd name="T35" fmla="*/ 42 h 83"/>
                  <a:gd name="T36" fmla="*/ 53 w 53"/>
                  <a:gd name="T37" fmla="*/ 54 h 83"/>
                  <a:gd name="T38" fmla="*/ 50 w 53"/>
                  <a:gd name="T39" fmla="*/ 65 h 83"/>
                  <a:gd name="T40" fmla="*/ 48 w 53"/>
                  <a:gd name="T41" fmla="*/ 71 h 83"/>
                  <a:gd name="T42" fmla="*/ 45 w 53"/>
                  <a:gd name="T43" fmla="*/ 75 h 83"/>
                  <a:gd name="T44" fmla="*/ 42 w 53"/>
                  <a:gd name="T45" fmla="*/ 78 h 83"/>
                  <a:gd name="T46" fmla="*/ 38 w 53"/>
                  <a:gd name="T47" fmla="*/ 81 h 83"/>
                  <a:gd name="T48" fmla="*/ 33 w 53"/>
                  <a:gd name="T49" fmla="*/ 82 h 83"/>
                  <a:gd name="T50" fmla="*/ 26 w 53"/>
                  <a:gd name="T51" fmla="*/ 83 h 83"/>
                  <a:gd name="T52" fmla="*/ 16 w 53"/>
                  <a:gd name="T53" fmla="*/ 81 h 83"/>
                  <a:gd name="T54" fmla="*/ 9 w 53"/>
                  <a:gd name="T55" fmla="*/ 75 h 83"/>
                  <a:gd name="T56" fmla="*/ 4 w 53"/>
                  <a:gd name="T57" fmla="*/ 67 h 83"/>
                  <a:gd name="T58" fmla="*/ 2 w 53"/>
                  <a:gd name="T59" fmla="*/ 55 h 83"/>
                  <a:gd name="T60" fmla="*/ 0 w 53"/>
                  <a:gd name="T61" fmla="*/ 42 h 83"/>
                  <a:gd name="T62" fmla="*/ 11 w 53"/>
                  <a:gd name="T63" fmla="*/ 42 h 83"/>
                  <a:gd name="T64" fmla="*/ 11 w 53"/>
                  <a:gd name="T65" fmla="*/ 53 h 83"/>
                  <a:gd name="T66" fmla="*/ 13 w 53"/>
                  <a:gd name="T67" fmla="*/ 62 h 83"/>
                  <a:gd name="T68" fmla="*/ 15 w 53"/>
                  <a:gd name="T69" fmla="*/ 68 h 83"/>
                  <a:gd name="T70" fmla="*/ 19 w 53"/>
                  <a:gd name="T71" fmla="*/ 71 h 83"/>
                  <a:gd name="T72" fmla="*/ 22 w 53"/>
                  <a:gd name="T73" fmla="*/ 73 h 83"/>
                  <a:gd name="T74" fmla="*/ 26 w 53"/>
                  <a:gd name="T75" fmla="*/ 74 h 83"/>
                  <a:gd name="T76" fmla="*/ 32 w 53"/>
                  <a:gd name="T77" fmla="*/ 73 h 83"/>
                  <a:gd name="T78" fmla="*/ 35 w 53"/>
                  <a:gd name="T79" fmla="*/ 71 h 83"/>
                  <a:gd name="T80" fmla="*/ 38 w 53"/>
                  <a:gd name="T81" fmla="*/ 68 h 83"/>
                  <a:gd name="T82" fmla="*/ 41 w 53"/>
                  <a:gd name="T83" fmla="*/ 62 h 83"/>
                  <a:gd name="T84" fmla="*/ 42 w 53"/>
                  <a:gd name="T85" fmla="*/ 53 h 83"/>
                  <a:gd name="T86" fmla="*/ 43 w 53"/>
                  <a:gd name="T87" fmla="*/ 42 h 83"/>
                  <a:gd name="T88" fmla="*/ 42 w 53"/>
                  <a:gd name="T89" fmla="*/ 30 h 83"/>
                  <a:gd name="T90" fmla="*/ 41 w 53"/>
                  <a:gd name="T91" fmla="*/ 21 h 83"/>
                  <a:gd name="T92" fmla="*/ 39 w 53"/>
                  <a:gd name="T93" fmla="*/ 16 h 83"/>
                  <a:gd name="T94" fmla="*/ 35 w 53"/>
                  <a:gd name="T95" fmla="*/ 12 h 83"/>
                  <a:gd name="T96" fmla="*/ 32 w 53"/>
                  <a:gd name="T97" fmla="*/ 10 h 83"/>
                  <a:gd name="T98" fmla="*/ 26 w 53"/>
                  <a:gd name="T99" fmla="*/ 10 h 83"/>
                  <a:gd name="T100" fmla="*/ 22 w 53"/>
                  <a:gd name="T101" fmla="*/ 10 h 83"/>
                  <a:gd name="T102" fmla="*/ 19 w 53"/>
                  <a:gd name="T103" fmla="*/ 12 h 83"/>
                  <a:gd name="T104" fmla="*/ 16 w 53"/>
                  <a:gd name="T105" fmla="*/ 15 h 83"/>
                  <a:gd name="T106" fmla="*/ 13 w 53"/>
                  <a:gd name="T107" fmla="*/ 21 h 83"/>
                  <a:gd name="T108" fmla="*/ 12 w 53"/>
                  <a:gd name="T109" fmla="*/ 30 h 83"/>
                  <a:gd name="T110" fmla="*/ 11 w 53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" h="83">
                    <a:moveTo>
                      <a:pt x="0" y="42"/>
                    </a:moveTo>
                    <a:lnTo>
                      <a:pt x="0" y="28"/>
                    </a:lnTo>
                    <a:lnTo>
                      <a:pt x="4" y="18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3" y="42"/>
                    </a:lnTo>
                    <a:lnTo>
                      <a:pt x="53" y="54"/>
                    </a:lnTo>
                    <a:lnTo>
                      <a:pt x="50" y="65"/>
                    </a:lnTo>
                    <a:lnTo>
                      <a:pt x="48" y="71"/>
                    </a:lnTo>
                    <a:lnTo>
                      <a:pt x="45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3" y="82"/>
                    </a:lnTo>
                    <a:lnTo>
                      <a:pt x="26" y="83"/>
                    </a:lnTo>
                    <a:lnTo>
                      <a:pt x="16" y="81"/>
                    </a:lnTo>
                    <a:lnTo>
                      <a:pt x="9" y="75"/>
                    </a:lnTo>
                    <a:lnTo>
                      <a:pt x="4" y="67"/>
                    </a:lnTo>
                    <a:lnTo>
                      <a:pt x="2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1" y="53"/>
                    </a:lnTo>
                    <a:lnTo>
                      <a:pt x="13" y="62"/>
                    </a:lnTo>
                    <a:lnTo>
                      <a:pt x="15" y="68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32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2"/>
                    </a:lnTo>
                    <a:lnTo>
                      <a:pt x="42" y="53"/>
                    </a:lnTo>
                    <a:lnTo>
                      <a:pt x="43" y="42"/>
                    </a:lnTo>
                    <a:lnTo>
                      <a:pt x="42" y="30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5" y="12"/>
                    </a:lnTo>
                    <a:lnTo>
                      <a:pt x="32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3" y="21"/>
                    </a:lnTo>
                    <a:lnTo>
                      <a:pt x="12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9" name="Line 1870"/>
              <p:cNvSpPr>
                <a:spLocks noChangeShapeType="1"/>
              </p:cNvSpPr>
              <p:nvPr/>
            </p:nvSpPr>
            <p:spPr bwMode="auto">
              <a:xfrm flipV="1">
                <a:off x="2063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0" name="Line 1871"/>
              <p:cNvSpPr>
                <a:spLocks noChangeShapeType="1"/>
              </p:cNvSpPr>
              <p:nvPr/>
            </p:nvSpPr>
            <p:spPr bwMode="auto">
              <a:xfrm flipV="1">
                <a:off x="2063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1" name="Line 1872"/>
              <p:cNvSpPr>
                <a:spLocks noChangeShapeType="1"/>
              </p:cNvSpPr>
              <p:nvPr/>
            </p:nvSpPr>
            <p:spPr bwMode="auto">
              <a:xfrm flipV="1">
                <a:off x="2063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2" name="Line 1873"/>
              <p:cNvSpPr>
                <a:spLocks noChangeShapeType="1"/>
              </p:cNvSpPr>
              <p:nvPr/>
            </p:nvSpPr>
            <p:spPr bwMode="auto">
              <a:xfrm flipV="1">
                <a:off x="2063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3" name="Line 1874"/>
              <p:cNvSpPr>
                <a:spLocks noChangeShapeType="1"/>
              </p:cNvSpPr>
              <p:nvPr/>
            </p:nvSpPr>
            <p:spPr bwMode="auto">
              <a:xfrm flipV="1">
                <a:off x="2063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4" name="Line 1875"/>
              <p:cNvSpPr>
                <a:spLocks noChangeShapeType="1"/>
              </p:cNvSpPr>
              <p:nvPr/>
            </p:nvSpPr>
            <p:spPr bwMode="auto">
              <a:xfrm flipV="1">
                <a:off x="2063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5" name="Line 1876"/>
              <p:cNvSpPr>
                <a:spLocks noChangeShapeType="1"/>
              </p:cNvSpPr>
              <p:nvPr/>
            </p:nvSpPr>
            <p:spPr bwMode="auto">
              <a:xfrm flipV="1">
                <a:off x="2063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6" name="Line 1877"/>
              <p:cNvSpPr>
                <a:spLocks noChangeShapeType="1"/>
              </p:cNvSpPr>
              <p:nvPr/>
            </p:nvSpPr>
            <p:spPr bwMode="auto">
              <a:xfrm flipV="1">
                <a:off x="2063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7" name="Line 1878"/>
              <p:cNvSpPr>
                <a:spLocks noChangeShapeType="1"/>
              </p:cNvSpPr>
              <p:nvPr/>
            </p:nvSpPr>
            <p:spPr bwMode="auto">
              <a:xfrm flipV="1">
                <a:off x="2063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8" name="Line 1879"/>
              <p:cNvSpPr>
                <a:spLocks noChangeShapeType="1"/>
              </p:cNvSpPr>
              <p:nvPr/>
            </p:nvSpPr>
            <p:spPr bwMode="auto">
              <a:xfrm flipV="1">
                <a:off x="2063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9" name="Line 1880"/>
              <p:cNvSpPr>
                <a:spLocks noChangeShapeType="1"/>
              </p:cNvSpPr>
              <p:nvPr/>
            </p:nvSpPr>
            <p:spPr bwMode="auto">
              <a:xfrm flipV="1">
                <a:off x="2063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0" name="Line 1881"/>
              <p:cNvSpPr>
                <a:spLocks noChangeShapeType="1"/>
              </p:cNvSpPr>
              <p:nvPr/>
            </p:nvSpPr>
            <p:spPr bwMode="auto">
              <a:xfrm flipV="1">
                <a:off x="2063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1" name="Line 1882"/>
              <p:cNvSpPr>
                <a:spLocks noChangeShapeType="1"/>
              </p:cNvSpPr>
              <p:nvPr/>
            </p:nvSpPr>
            <p:spPr bwMode="auto">
              <a:xfrm flipV="1">
                <a:off x="2063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2" name="Line 1883"/>
              <p:cNvSpPr>
                <a:spLocks noChangeShapeType="1"/>
              </p:cNvSpPr>
              <p:nvPr/>
            </p:nvSpPr>
            <p:spPr bwMode="auto">
              <a:xfrm flipV="1">
                <a:off x="2063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3" name="Line 1884"/>
              <p:cNvSpPr>
                <a:spLocks noChangeShapeType="1"/>
              </p:cNvSpPr>
              <p:nvPr/>
            </p:nvSpPr>
            <p:spPr bwMode="auto">
              <a:xfrm flipV="1">
                <a:off x="2063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4" name="Line 1885"/>
              <p:cNvSpPr>
                <a:spLocks noChangeShapeType="1"/>
              </p:cNvSpPr>
              <p:nvPr/>
            </p:nvSpPr>
            <p:spPr bwMode="auto">
              <a:xfrm flipV="1">
                <a:off x="2063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5" name="Line 1886"/>
              <p:cNvSpPr>
                <a:spLocks noChangeShapeType="1"/>
              </p:cNvSpPr>
              <p:nvPr/>
            </p:nvSpPr>
            <p:spPr bwMode="auto">
              <a:xfrm flipV="1">
                <a:off x="2063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6" name="Line 1887"/>
              <p:cNvSpPr>
                <a:spLocks noChangeShapeType="1"/>
              </p:cNvSpPr>
              <p:nvPr/>
            </p:nvSpPr>
            <p:spPr bwMode="auto">
              <a:xfrm flipV="1">
                <a:off x="2063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7" name="Line 1888"/>
              <p:cNvSpPr>
                <a:spLocks noChangeShapeType="1"/>
              </p:cNvSpPr>
              <p:nvPr/>
            </p:nvSpPr>
            <p:spPr bwMode="auto">
              <a:xfrm flipV="1">
                <a:off x="2063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8" name="Line 1889"/>
              <p:cNvSpPr>
                <a:spLocks noChangeShapeType="1"/>
              </p:cNvSpPr>
              <p:nvPr/>
            </p:nvSpPr>
            <p:spPr bwMode="auto">
              <a:xfrm flipV="1">
                <a:off x="2063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9" name="Line 1890"/>
              <p:cNvSpPr>
                <a:spLocks noChangeShapeType="1"/>
              </p:cNvSpPr>
              <p:nvPr/>
            </p:nvSpPr>
            <p:spPr bwMode="auto">
              <a:xfrm flipV="1">
                <a:off x="2063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0" name="Line 1891"/>
              <p:cNvSpPr>
                <a:spLocks noChangeShapeType="1"/>
              </p:cNvSpPr>
              <p:nvPr/>
            </p:nvSpPr>
            <p:spPr bwMode="auto">
              <a:xfrm flipV="1">
                <a:off x="2063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1" name="Line 1892"/>
              <p:cNvSpPr>
                <a:spLocks noChangeShapeType="1"/>
              </p:cNvSpPr>
              <p:nvPr/>
            </p:nvSpPr>
            <p:spPr bwMode="auto">
              <a:xfrm flipV="1">
                <a:off x="2063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2" name="Line 1893"/>
              <p:cNvSpPr>
                <a:spLocks noChangeShapeType="1"/>
              </p:cNvSpPr>
              <p:nvPr/>
            </p:nvSpPr>
            <p:spPr bwMode="auto">
              <a:xfrm flipV="1">
                <a:off x="2063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3" name="Line 1894"/>
              <p:cNvSpPr>
                <a:spLocks noChangeShapeType="1"/>
              </p:cNvSpPr>
              <p:nvPr/>
            </p:nvSpPr>
            <p:spPr bwMode="auto">
              <a:xfrm flipV="1">
                <a:off x="2063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4" name="Line 1895"/>
              <p:cNvSpPr>
                <a:spLocks noChangeShapeType="1"/>
              </p:cNvSpPr>
              <p:nvPr/>
            </p:nvSpPr>
            <p:spPr bwMode="auto">
              <a:xfrm flipV="1">
                <a:off x="2063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5" name="Line 1896"/>
              <p:cNvSpPr>
                <a:spLocks noChangeShapeType="1"/>
              </p:cNvSpPr>
              <p:nvPr/>
            </p:nvSpPr>
            <p:spPr bwMode="auto">
              <a:xfrm flipV="1">
                <a:off x="2063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6" name="Line 1897"/>
              <p:cNvSpPr>
                <a:spLocks noChangeShapeType="1"/>
              </p:cNvSpPr>
              <p:nvPr/>
            </p:nvSpPr>
            <p:spPr bwMode="auto">
              <a:xfrm flipV="1">
                <a:off x="2063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7" name="Line 1898"/>
              <p:cNvSpPr>
                <a:spLocks noChangeShapeType="1"/>
              </p:cNvSpPr>
              <p:nvPr/>
            </p:nvSpPr>
            <p:spPr bwMode="auto">
              <a:xfrm flipV="1">
                <a:off x="2063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8" name="Line 1899"/>
              <p:cNvSpPr>
                <a:spLocks noChangeShapeType="1"/>
              </p:cNvSpPr>
              <p:nvPr/>
            </p:nvSpPr>
            <p:spPr bwMode="auto">
              <a:xfrm flipV="1">
                <a:off x="2063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9" name="Line 1900"/>
              <p:cNvSpPr>
                <a:spLocks noChangeShapeType="1"/>
              </p:cNvSpPr>
              <p:nvPr/>
            </p:nvSpPr>
            <p:spPr bwMode="auto">
              <a:xfrm flipV="1">
                <a:off x="2063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0" name="Line 1901"/>
              <p:cNvSpPr>
                <a:spLocks noChangeShapeType="1"/>
              </p:cNvSpPr>
              <p:nvPr/>
            </p:nvSpPr>
            <p:spPr bwMode="auto">
              <a:xfrm flipV="1">
                <a:off x="2063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1" name="Line 1902"/>
              <p:cNvSpPr>
                <a:spLocks noChangeShapeType="1"/>
              </p:cNvSpPr>
              <p:nvPr/>
            </p:nvSpPr>
            <p:spPr bwMode="auto">
              <a:xfrm flipV="1">
                <a:off x="2063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2" name="Line 1903"/>
              <p:cNvSpPr>
                <a:spLocks noChangeShapeType="1"/>
              </p:cNvSpPr>
              <p:nvPr/>
            </p:nvSpPr>
            <p:spPr bwMode="auto">
              <a:xfrm flipV="1">
                <a:off x="2063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3" name="Line 1904"/>
              <p:cNvSpPr>
                <a:spLocks noChangeShapeType="1"/>
              </p:cNvSpPr>
              <p:nvPr/>
            </p:nvSpPr>
            <p:spPr bwMode="auto">
              <a:xfrm flipV="1">
                <a:off x="2063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4" name="Line 1905"/>
              <p:cNvSpPr>
                <a:spLocks noChangeShapeType="1"/>
              </p:cNvSpPr>
              <p:nvPr/>
            </p:nvSpPr>
            <p:spPr bwMode="auto">
              <a:xfrm flipV="1">
                <a:off x="2063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5" name="Line 1906"/>
              <p:cNvSpPr>
                <a:spLocks noChangeShapeType="1"/>
              </p:cNvSpPr>
              <p:nvPr/>
            </p:nvSpPr>
            <p:spPr bwMode="auto">
              <a:xfrm flipV="1">
                <a:off x="2063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6" name="Line 1907"/>
              <p:cNvSpPr>
                <a:spLocks noChangeShapeType="1"/>
              </p:cNvSpPr>
              <p:nvPr/>
            </p:nvSpPr>
            <p:spPr bwMode="auto">
              <a:xfrm flipV="1">
                <a:off x="2063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7" name="Line 1908"/>
              <p:cNvSpPr>
                <a:spLocks noChangeShapeType="1"/>
              </p:cNvSpPr>
              <p:nvPr/>
            </p:nvSpPr>
            <p:spPr bwMode="auto">
              <a:xfrm flipV="1">
                <a:off x="2063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8" name="Line 1909"/>
              <p:cNvSpPr>
                <a:spLocks noChangeShapeType="1"/>
              </p:cNvSpPr>
              <p:nvPr/>
            </p:nvSpPr>
            <p:spPr bwMode="auto">
              <a:xfrm flipV="1">
                <a:off x="2063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9" name="Line 1910"/>
              <p:cNvSpPr>
                <a:spLocks noChangeShapeType="1"/>
              </p:cNvSpPr>
              <p:nvPr/>
            </p:nvSpPr>
            <p:spPr bwMode="auto">
              <a:xfrm flipV="1">
                <a:off x="2063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0" name="Line 1911"/>
              <p:cNvSpPr>
                <a:spLocks noChangeShapeType="1"/>
              </p:cNvSpPr>
              <p:nvPr/>
            </p:nvSpPr>
            <p:spPr bwMode="auto">
              <a:xfrm flipV="1">
                <a:off x="2063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1" name="Line 1912"/>
              <p:cNvSpPr>
                <a:spLocks noChangeShapeType="1"/>
              </p:cNvSpPr>
              <p:nvPr/>
            </p:nvSpPr>
            <p:spPr bwMode="auto">
              <a:xfrm flipV="1">
                <a:off x="2063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2" name="Line 1913"/>
              <p:cNvSpPr>
                <a:spLocks noChangeShapeType="1"/>
              </p:cNvSpPr>
              <p:nvPr/>
            </p:nvSpPr>
            <p:spPr bwMode="auto">
              <a:xfrm flipV="1">
                <a:off x="2063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3" name="Line 1914"/>
              <p:cNvSpPr>
                <a:spLocks noChangeShapeType="1"/>
              </p:cNvSpPr>
              <p:nvPr/>
            </p:nvSpPr>
            <p:spPr bwMode="auto">
              <a:xfrm flipV="1">
                <a:off x="2063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4" name="Line 1915"/>
              <p:cNvSpPr>
                <a:spLocks noChangeShapeType="1"/>
              </p:cNvSpPr>
              <p:nvPr/>
            </p:nvSpPr>
            <p:spPr bwMode="auto">
              <a:xfrm flipV="1">
                <a:off x="2063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5" name="Line 1916"/>
              <p:cNvSpPr>
                <a:spLocks noChangeShapeType="1"/>
              </p:cNvSpPr>
              <p:nvPr/>
            </p:nvSpPr>
            <p:spPr bwMode="auto">
              <a:xfrm flipV="1">
                <a:off x="2063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6" name="Line 1917"/>
              <p:cNvSpPr>
                <a:spLocks noChangeShapeType="1"/>
              </p:cNvSpPr>
              <p:nvPr/>
            </p:nvSpPr>
            <p:spPr bwMode="auto">
              <a:xfrm flipV="1">
                <a:off x="2063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7" name="Line 1918"/>
              <p:cNvSpPr>
                <a:spLocks noChangeShapeType="1"/>
              </p:cNvSpPr>
              <p:nvPr/>
            </p:nvSpPr>
            <p:spPr bwMode="auto">
              <a:xfrm flipV="1">
                <a:off x="2063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8" name="Line 1919"/>
              <p:cNvSpPr>
                <a:spLocks noChangeShapeType="1"/>
              </p:cNvSpPr>
              <p:nvPr/>
            </p:nvSpPr>
            <p:spPr bwMode="auto">
              <a:xfrm flipV="1">
                <a:off x="2063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9" name="Line 1920"/>
              <p:cNvSpPr>
                <a:spLocks noChangeShapeType="1"/>
              </p:cNvSpPr>
              <p:nvPr/>
            </p:nvSpPr>
            <p:spPr bwMode="auto">
              <a:xfrm flipV="1">
                <a:off x="2063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0" name="Line 1921"/>
              <p:cNvSpPr>
                <a:spLocks noChangeShapeType="1"/>
              </p:cNvSpPr>
              <p:nvPr/>
            </p:nvSpPr>
            <p:spPr bwMode="auto">
              <a:xfrm flipV="1">
                <a:off x="2063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1" name="Line 1922"/>
              <p:cNvSpPr>
                <a:spLocks noChangeShapeType="1"/>
              </p:cNvSpPr>
              <p:nvPr/>
            </p:nvSpPr>
            <p:spPr bwMode="auto">
              <a:xfrm flipV="1">
                <a:off x="2063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2" name="Line 1923"/>
              <p:cNvSpPr>
                <a:spLocks noChangeShapeType="1"/>
              </p:cNvSpPr>
              <p:nvPr/>
            </p:nvSpPr>
            <p:spPr bwMode="auto">
              <a:xfrm flipV="1">
                <a:off x="2063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3" name="Line 1924"/>
              <p:cNvSpPr>
                <a:spLocks noChangeShapeType="1"/>
              </p:cNvSpPr>
              <p:nvPr/>
            </p:nvSpPr>
            <p:spPr bwMode="auto">
              <a:xfrm flipV="1">
                <a:off x="2063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4" name="Line 1925"/>
              <p:cNvSpPr>
                <a:spLocks noChangeShapeType="1"/>
              </p:cNvSpPr>
              <p:nvPr/>
            </p:nvSpPr>
            <p:spPr bwMode="auto">
              <a:xfrm flipV="1">
                <a:off x="2063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5" name="Line 1926"/>
              <p:cNvSpPr>
                <a:spLocks noChangeShapeType="1"/>
              </p:cNvSpPr>
              <p:nvPr/>
            </p:nvSpPr>
            <p:spPr bwMode="auto">
              <a:xfrm flipV="1">
                <a:off x="2063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6" name="Line 1927"/>
              <p:cNvSpPr>
                <a:spLocks noChangeShapeType="1"/>
              </p:cNvSpPr>
              <p:nvPr/>
            </p:nvSpPr>
            <p:spPr bwMode="auto">
              <a:xfrm flipV="1">
                <a:off x="2063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7" name="Line 1928"/>
              <p:cNvSpPr>
                <a:spLocks noChangeShapeType="1"/>
              </p:cNvSpPr>
              <p:nvPr/>
            </p:nvSpPr>
            <p:spPr bwMode="auto">
              <a:xfrm flipV="1">
                <a:off x="2063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8" name="Line 1929"/>
              <p:cNvSpPr>
                <a:spLocks noChangeShapeType="1"/>
              </p:cNvSpPr>
              <p:nvPr/>
            </p:nvSpPr>
            <p:spPr bwMode="auto">
              <a:xfrm flipV="1">
                <a:off x="2063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9" name="Line 1930"/>
              <p:cNvSpPr>
                <a:spLocks noChangeShapeType="1"/>
              </p:cNvSpPr>
              <p:nvPr/>
            </p:nvSpPr>
            <p:spPr bwMode="auto">
              <a:xfrm flipV="1">
                <a:off x="2063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0" name="Line 1931"/>
              <p:cNvSpPr>
                <a:spLocks noChangeShapeType="1"/>
              </p:cNvSpPr>
              <p:nvPr/>
            </p:nvSpPr>
            <p:spPr bwMode="auto">
              <a:xfrm flipV="1">
                <a:off x="2063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1" name="Line 1932"/>
              <p:cNvSpPr>
                <a:spLocks noChangeShapeType="1"/>
              </p:cNvSpPr>
              <p:nvPr/>
            </p:nvSpPr>
            <p:spPr bwMode="auto">
              <a:xfrm flipV="1">
                <a:off x="2063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2" name="Line 1933"/>
              <p:cNvSpPr>
                <a:spLocks noChangeShapeType="1"/>
              </p:cNvSpPr>
              <p:nvPr/>
            </p:nvSpPr>
            <p:spPr bwMode="auto">
              <a:xfrm flipV="1">
                <a:off x="2063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3" name="Line 1934"/>
              <p:cNvSpPr>
                <a:spLocks noChangeShapeType="1"/>
              </p:cNvSpPr>
              <p:nvPr/>
            </p:nvSpPr>
            <p:spPr bwMode="auto">
              <a:xfrm flipV="1">
                <a:off x="2063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4" name="Line 1935"/>
              <p:cNvSpPr>
                <a:spLocks noChangeShapeType="1"/>
              </p:cNvSpPr>
              <p:nvPr/>
            </p:nvSpPr>
            <p:spPr bwMode="auto">
              <a:xfrm flipV="1">
                <a:off x="2063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5" name="Line 1936"/>
              <p:cNvSpPr>
                <a:spLocks noChangeShapeType="1"/>
              </p:cNvSpPr>
              <p:nvPr/>
            </p:nvSpPr>
            <p:spPr bwMode="auto">
              <a:xfrm flipV="1">
                <a:off x="2063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6" name="Line 1937"/>
              <p:cNvSpPr>
                <a:spLocks noChangeShapeType="1"/>
              </p:cNvSpPr>
              <p:nvPr/>
            </p:nvSpPr>
            <p:spPr bwMode="auto">
              <a:xfrm flipV="1">
                <a:off x="2063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7" name="Line 1938"/>
              <p:cNvSpPr>
                <a:spLocks noChangeShapeType="1"/>
              </p:cNvSpPr>
              <p:nvPr/>
            </p:nvSpPr>
            <p:spPr bwMode="auto">
              <a:xfrm flipV="1">
                <a:off x="2063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8" name="Line 1939"/>
              <p:cNvSpPr>
                <a:spLocks noChangeShapeType="1"/>
              </p:cNvSpPr>
              <p:nvPr/>
            </p:nvSpPr>
            <p:spPr bwMode="auto">
              <a:xfrm flipV="1">
                <a:off x="2063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9" name="Line 1940"/>
              <p:cNvSpPr>
                <a:spLocks noChangeShapeType="1"/>
              </p:cNvSpPr>
              <p:nvPr/>
            </p:nvSpPr>
            <p:spPr bwMode="auto">
              <a:xfrm flipV="1">
                <a:off x="2063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0" name="Line 1941"/>
              <p:cNvSpPr>
                <a:spLocks noChangeShapeType="1"/>
              </p:cNvSpPr>
              <p:nvPr/>
            </p:nvSpPr>
            <p:spPr bwMode="auto">
              <a:xfrm flipV="1">
                <a:off x="2063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1" name="Line 1942"/>
              <p:cNvSpPr>
                <a:spLocks noChangeShapeType="1"/>
              </p:cNvSpPr>
              <p:nvPr/>
            </p:nvSpPr>
            <p:spPr bwMode="auto">
              <a:xfrm flipV="1">
                <a:off x="2063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2" name="Line 1943"/>
              <p:cNvSpPr>
                <a:spLocks noChangeShapeType="1"/>
              </p:cNvSpPr>
              <p:nvPr/>
            </p:nvSpPr>
            <p:spPr bwMode="auto">
              <a:xfrm flipV="1">
                <a:off x="2063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3" name="Line 1944"/>
              <p:cNvSpPr>
                <a:spLocks noChangeShapeType="1"/>
              </p:cNvSpPr>
              <p:nvPr/>
            </p:nvSpPr>
            <p:spPr bwMode="auto">
              <a:xfrm flipV="1">
                <a:off x="2063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4" name="Line 1945"/>
              <p:cNvSpPr>
                <a:spLocks noChangeShapeType="1"/>
              </p:cNvSpPr>
              <p:nvPr/>
            </p:nvSpPr>
            <p:spPr bwMode="auto">
              <a:xfrm flipV="1">
                <a:off x="2063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5" name="Line 1946"/>
              <p:cNvSpPr>
                <a:spLocks noChangeShapeType="1"/>
              </p:cNvSpPr>
              <p:nvPr/>
            </p:nvSpPr>
            <p:spPr bwMode="auto">
              <a:xfrm flipV="1">
                <a:off x="2063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6" name="Line 1947"/>
              <p:cNvSpPr>
                <a:spLocks noChangeShapeType="1"/>
              </p:cNvSpPr>
              <p:nvPr/>
            </p:nvSpPr>
            <p:spPr bwMode="auto">
              <a:xfrm flipV="1">
                <a:off x="2063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7" name="Line 1948"/>
              <p:cNvSpPr>
                <a:spLocks noChangeShapeType="1"/>
              </p:cNvSpPr>
              <p:nvPr/>
            </p:nvSpPr>
            <p:spPr bwMode="auto">
              <a:xfrm flipV="1">
                <a:off x="2063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8" name="Line 1949"/>
              <p:cNvSpPr>
                <a:spLocks noChangeShapeType="1"/>
              </p:cNvSpPr>
              <p:nvPr/>
            </p:nvSpPr>
            <p:spPr bwMode="auto">
              <a:xfrm flipV="1">
                <a:off x="2063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9" name="Line 1950"/>
              <p:cNvSpPr>
                <a:spLocks noChangeShapeType="1"/>
              </p:cNvSpPr>
              <p:nvPr/>
            </p:nvSpPr>
            <p:spPr bwMode="auto">
              <a:xfrm flipV="1">
                <a:off x="2063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0" name="Line 1951"/>
              <p:cNvSpPr>
                <a:spLocks noChangeShapeType="1"/>
              </p:cNvSpPr>
              <p:nvPr/>
            </p:nvSpPr>
            <p:spPr bwMode="auto">
              <a:xfrm flipV="1">
                <a:off x="2063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1" name="Line 1952"/>
              <p:cNvSpPr>
                <a:spLocks noChangeShapeType="1"/>
              </p:cNvSpPr>
              <p:nvPr/>
            </p:nvSpPr>
            <p:spPr bwMode="auto">
              <a:xfrm flipV="1">
                <a:off x="2063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2" name="Line 1953"/>
              <p:cNvSpPr>
                <a:spLocks noChangeShapeType="1"/>
              </p:cNvSpPr>
              <p:nvPr/>
            </p:nvSpPr>
            <p:spPr bwMode="auto">
              <a:xfrm flipV="1">
                <a:off x="2063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3" name="Line 1954"/>
              <p:cNvSpPr>
                <a:spLocks noChangeShapeType="1"/>
              </p:cNvSpPr>
              <p:nvPr/>
            </p:nvSpPr>
            <p:spPr bwMode="auto">
              <a:xfrm flipV="1">
                <a:off x="2063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4" name="Line 1955"/>
              <p:cNvSpPr>
                <a:spLocks noChangeShapeType="1"/>
              </p:cNvSpPr>
              <p:nvPr/>
            </p:nvSpPr>
            <p:spPr bwMode="auto">
              <a:xfrm flipV="1">
                <a:off x="2063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5" name="Line 1956"/>
              <p:cNvSpPr>
                <a:spLocks noChangeShapeType="1"/>
              </p:cNvSpPr>
              <p:nvPr/>
            </p:nvSpPr>
            <p:spPr bwMode="auto">
              <a:xfrm flipV="1">
                <a:off x="2063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6" name="Line 1957"/>
              <p:cNvSpPr>
                <a:spLocks noChangeShapeType="1"/>
              </p:cNvSpPr>
              <p:nvPr/>
            </p:nvSpPr>
            <p:spPr bwMode="auto">
              <a:xfrm flipV="1">
                <a:off x="2063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7" name="Line 1958"/>
              <p:cNvSpPr>
                <a:spLocks noChangeShapeType="1"/>
              </p:cNvSpPr>
              <p:nvPr/>
            </p:nvSpPr>
            <p:spPr bwMode="auto">
              <a:xfrm flipV="1">
                <a:off x="2063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8" name="Line 1959"/>
              <p:cNvSpPr>
                <a:spLocks noChangeShapeType="1"/>
              </p:cNvSpPr>
              <p:nvPr/>
            </p:nvSpPr>
            <p:spPr bwMode="auto">
              <a:xfrm flipV="1">
                <a:off x="2063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9" name="Line 1960"/>
              <p:cNvSpPr>
                <a:spLocks noChangeShapeType="1"/>
              </p:cNvSpPr>
              <p:nvPr/>
            </p:nvSpPr>
            <p:spPr bwMode="auto">
              <a:xfrm flipV="1">
                <a:off x="2063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0" name="Line 1961"/>
              <p:cNvSpPr>
                <a:spLocks noChangeShapeType="1"/>
              </p:cNvSpPr>
              <p:nvPr/>
            </p:nvSpPr>
            <p:spPr bwMode="auto">
              <a:xfrm flipV="1">
                <a:off x="2063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1" name="Line 1962"/>
              <p:cNvSpPr>
                <a:spLocks noChangeShapeType="1"/>
              </p:cNvSpPr>
              <p:nvPr/>
            </p:nvSpPr>
            <p:spPr bwMode="auto">
              <a:xfrm flipV="1">
                <a:off x="2063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2" name="Line 1963"/>
              <p:cNvSpPr>
                <a:spLocks noChangeShapeType="1"/>
              </p:cNvSpPr>
              <p:nvPr/>
            </p:nvSpPr>
            <p:spPr bwMode="auto">
              <a:xfrm flipV="1">
                <a:off x="2063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3" name="Line 1964"/>
              <p:cNvSpPr>
                <a:spLocks noChangeShapeType="1"/>
              </p:cNvSpPr>
              <p:nvPr/>
            </p:nvSpPr>
            <p:spPr bwMode="auto">
              <a:xfrm flipV="1">
                <a:off x="2063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4" name="Line 1965"/>
              <p:cNvSpPr>
                <a:spLocks noChangeShapeType="1"/>
              </p:cNvSpPr>
              <p:nvPr/>
            </p:nvSpPr>
            <p:spPr bwMode="auto">
              <a:xfrm flipV="1">
                <a:off x="2063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5" name="Line 1966"/>
              <p:cNvSpPr>
                <a:spLocks noChangeShapeType="1"/>
              </p:cNvSpPr>
              <p:nvPr/>
            </p:nvSpPr>
            <p:spPr bwMode="auto">
              <a:xfrm flipV="1">
                <a:off x="2063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6" name="Line 1967"/>
              <p:cNvSpPr>
                <a:spLocks noChangeShapeType="1"/>
              </p:cNvSpPr>
              <p:nvPr/>
            </p:nvSpPr>
            <p:spPr bwMode="auto">
              <a:xfrm flipV="1">
                <a:off x="2063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7" name="Line 1968"/>
              <p:cNvSpPr>
                <a:spLocks noChangeShapeType="1"/>
              </p:cNvSpPr>
              <p:nvPr/>
            </p:nvSpPr>
            <p:spPr bwMode="auto">
              <a:xfrm flipV="1">
                <a:off x="2063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8" name="Line 1969"/>
              <p:cNvSpPr>
                <a:spLocks noChangeShapeType="1"/>
              </p:cNvSpPr>
              <p:nvPr/>
            </p:nvSpPr>
            <p:spPr bwMode="auto">
              <a:xfrm flipV="1">
                <a:off x="2063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9" name="Line 1970"/>
              <p:cNvSpPr>
                <a:spLocks noChangeShapeType="1"/>
              </p:cNvSpPr>
              <p:nvPr/>
            </p:nvSpPr>
            <p:spPr bwMode="auto">
              <a:xfrm flipV="1">
                <a:off x="2063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0" name="Line 1971"/>
              <p:cNvSpPr>
                <a:spLocks noChangeShapeType="1"/>
              </p:cNvSpPr>
              <p:nvPr/>
            </p:nvSpPr>
            <p:spPr bwMode="auto">
              <a:xfrm flipV="1">
                <a:off x="2063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1" name="Line 1972"/>
              <p:cNvSpPr>
                <a:spLocks noChangeShapeType="1"/>
              </p:cNvSpPr>
              <p:nvPr/>
            </p:nvSpPr>
            <p:spPr bwMode="auto">
              <a:xfrm flipV="1">
                <a:off x="2063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2" name="Line 1973"/>
              <p:cNvSpPr>
                <a:spLocks noChangeShapeType="1"/>
              </p:cNvSpPr>
              <p:nvPr/>
            </p:nvSpPr>
            <p:spPr bwMode="auto">
              <a:xfrm flipV="1">
                <a:off x="2063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3" name="Line 1974"/>
              <p:cNvSpPr>
                <a:spLocks noChangeShapeType="1"/>
              </p:cNvSpPr>
              <p:nvPr/>
            </p:nvSpPr>
            <p:spPr bwMode="auto">
              <a:xfrm flipV="1">
                <a:off x="2063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4" name="Line 1975"/>
              <p:cNvSpPr>
                <a:spLocks noChangeShapeType="1"/>
              </p:cNvSpPr>
              <p:nvPr/>
            </p:nvSpPr>
            <p:spPr bwMode="auto">
              <a:xfrm flipV="1">
                <a:off x="2063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5" name="Line 1976"/>
              <p:cNvSpPr>
                <a:spLocks noChangeShapeType="1"/>
              </p:cNvSpPr>
              <p:nvPr/>
            </p:nvSpPr>
            <p:spPr bwMode="auto">
              <a:xfrm flipV="1">
                <a:off x="2063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6" name="Line 1977"/>
              <p:cNvSpPr>
                <a:spLocks noChangeShapeType="1"/>
              </p:cNvSpPr>
              <p:nvPr/>
            </p:nvSpPr>
            <p:spPr bwMode="auto">
              <a:xfrm flipV="1">
                <a:off x="2063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7" name="Line 1978"/>
              <p:cNvSpPr>
                <a:spLocks noChangeShapeType="1"/>
              </p:cNvSpPr>
              <p:nvPr/>
            </p:nvSpPr>
            <p:spPr bwMode="auto">
              <a:xfrm flipV="1">
                <a:off x="2063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8" name="Line 1979"/>
              <p:cNvSpPr>
                <a:spLocks noChangeShapeType="1"/>
              </p:cNvSpPr>
              <p:nvPr/>
            </p:nvSpPr>
            <p:spPr bwMode="auto">
              <a:xfrm flipV="1">
                <a:off x="2063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9" name="Line 1980"/>
              <p:cNvSpPr>
                <a:spLocks noChangeShapeType="1"/>
              </p:cNvSpPr>
              <p:nvPr/>
            </p:nvSpPr>
            <p:spPr bwMode="auto">
              <a:xfrm flipV="1">
                <a:off x="2063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0" name="Line 1981"/>
              <p:cNvSpPr>
                <a:spLocks noChangeShapeType="1"/>
              </p:cNvSpPr>
              <p:nvPr/>
            </p:nvSpPr>
            <p:spPr bwMode="auto">
              <a:xfrm flipV="1">
                <a:off x="2063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1" name="Line 1982"/>
              <p:cNvSpPr>
                <a:spLocks noChangeShapeType="1"/>
              </p:cNvSpPr>
              <p:nvPr/>
            </p:nvSpPr>
            <p:spPr bwMode="auto">
              <a:xfrm flipV="1">
                <a:off x="2063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2" name="Line 1983"/>
              <p:cNvSpPr>
                <a:spLocks noChangeShapeType="1"/>
              </p:cNvSpPr>
              <p:nvPr/>
            </p:nvSpPr>
            <p:spPr bwMode="auto">
              <a:xfrm flipV="1">
                <a:off x="2063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3" name="Line 1984"/>
              <p:cNvSpPr>
                <a:spLocks noChangeShapeType="1"/>
              </p:cNvSpPr>
              <p:nvPr/>
            </p:nvSpPr>
            <p:spPr bwMode="auto">
              <a:xfrm flipV="1">
                <a:off x="2063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4" name="Line 1985"/>
              <p:cNvSpPr>
                <a:spLocks noChangeShapeType="1"/>
              </p:cNvSpPr>
              <p:nvPr/>
            </p:nvSpPr>
            <p:spPr bwMode="auto">
              <a:xfrm flipV="1">
                <a:off x="2063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5" name="Line 1986"/>
              <p:cNvSpPr>
                <a:spLocks noChangeShapeType="1"/>
              </p:cNvSpPr>
              <p:nvPr/>
            </p:nvSpPr>
            <p:spPr bwMode="auto">
              <a:xfrm flipV="1">
                <a:off x="2063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6" name="Line 1987"/>
              <p:cNvSpPr>
                <a:spLocks noChangeShapeType="1"/>
              </p:cNvSpPr>
              <p:nvPr/>
            </p:nvSpPr>
            <p:spPr bwMode="auto">
              <a:xfrm flipV="1">
                <a:off x="2063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7" name="Line 1988"/>
              <p:cNvSpPr>
                <a:spLocks noChangeShapeType="1"/>
              </p:cNvSpPr>
              <p:nvPr/>
            </p:nvSpPr>
            <p:spPr bwMode="auto">
              <a:xfrm flipV="1">
                <a:off x="2063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8" name="Line 1989"/>
              <p:cNvSpPr>
                <a:spLocks noChangeShapeType="1"/>
              </p:cNvSpPr>
              <p:nvPr/>
            </p:nvSpPr>
            <p:spPr bwMode="auto">
              <a:xfrm flipV="1">
                <a:off x="2063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9" name="Line 1990"/>
              <p:cNvSpPr>
                <a:spLocks noChangeShapeType="1"/>
              </p:cNvSpPr>
              <p:nvPr/>
            </p:nvSpPr>
            <p:spPr bwMode="auto">
              <a:xfrm flipV="1">
                <a:off x="2063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0" name="Line 1991"/>
              <p:cNvSpPr>
                <a:spLocks noChangeShapeType="1"/>
              </p:cNvSpPr>
              <p:nvPr/>
            </p:nvSpPr>
            <p:spPr bwMode="auto">
              <a:xfrm flipV="1">
                <a:off x="2063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1" name="Line 1992"/>
              <p:cNvSpPr>
                <a:spLocks noChangeShapeType="1"/>
              </p:cNvSpPr>
              <p:nvPr/>
            </p:nvSpPr>
            <p:spPr bwMode="auto">
              <a:xfrm flipV="1">
                <a:off x="2063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2" name="Line 1993"/>
              <p:cNvSpPr>
                <a:spLocks noChangeShapeType="1"/>
              </p:cNvSpPr>
              <p:nvPr/>
            </p:nvSpPr>
            <p:spPr bwMode="auto">
              <a:xfrm flipV="1">
                <a:off x="2063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3" name="Line 1994"/>
              <p:cNvSpPr>
                <a:spLocks noChangeShapeType="1"/>
              </p:cNvSpPr>
              <p:nvPr/>
            </p:nvSpPr>
            <p:spPr bwMode="auto">
              <a:xfrm flipV="1">
                <a:off x="2063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4" name="Line 1995"/>
              <p:cNvSpPr>
                <a:spLocks noChangeShapeType="1"/>
              </p:cNvSpPr>
              <p:nvPr/>
            </p:nvSpPr>
            <p:spPr bwMode="auto">
              <a:xfrm flipV="1">
                <a:off x="2063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5" name="Line 1996"/>
              <p:cNvSpPr>
                <a:spLocks noChangeShapeType="1"/>
              </p:cNvSpPr>
              <p:nvPr/>
            </p:nvSpPr>
            <p:spPr bwMode="auto">
              <a:xfrm>
                <a:off x="2063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6" name="Freeform 1997"/>
              <p:cNvSpPr>
                <a:spLocks noEditPoints="1"/>
              </p:cNvSpPr>
              <p:nvPr/>
            </p:nvSpPr>
            <p:spPr bwMode="auto">
              <a:xfrm>
                <a:off x="2018" y="2958"/>
                <a:ext cx="57" cy="81"/>
              </a:xfrm>
              <a:custGeom>
                <a:avLst/>
                <a:gdLst>
                  <a:gd name="T0" fmla="*/ 36 w 57"/>
                  <a:gd name="T1" fmla="*/ 81 h 81"/>
                  <a:gd name="T2" fmla="*/ 36 w 57"/>
                  <a:gd name="T3" fmla="*/ 62 h 81"/>
                  <a:gd name="T4" fmla="*/ 0 w 57"/>
                  <a:gd name="T5" fmla="*/ 62 h 81"/>
                  <a:gd name="T6" fmla="*/ 0 w 57"/>
                  <a:gd name="T7" fmla="*/ 51 h 81"/>
                  <a:gd name="T8" fmla="*/ 39 w 57"/>
                  <a:gd name="T9" fmla="*/ 0 h 81"/>
                  <a:gd name="T10" fmla="*/ 47 w 57"/>
                  <a:gd name="T11" fmla="*/ 0 h 81"/>
                  <a:gd name="T12" fmla="*/ 47 w 57"/>
                  <a:gd name="T13" fmla="*/ 51 h 81"/>
                  <a:gd name="T14" fmla="*/ 57 w 57"/>
                  <a:gd name="T15" fmla="*/ 51 h 81"/>
                  <a:gd name="T16" fmla="*/ 57 w 57"/>
                  <a:gd name="T17" fmla="*/ 62 h 81"/>
                  <a:gd name="T18" fmla="*/ 47 w 57"/>
                  <a:gd name="T19" fmla="*/ 62 h 81"/>
                  <a:gd name="T20" fmla="*/ 47 w 57"/>
                  <a:gd name="T21" fmla="*/ 81 h 81"/>
                  <a:gd name="T22" fmla="*/ 36 w 57"/>
                  <a:gd name="T23" fmla="*/ 81 h 81"/>
                  <a:gd name="T24" fmla="*/ 36 w 57"/>
                  <a:gd name="T25" fmla="*/ 51 h 81"/>
                  <a:gd name="T26" fmla="*/ 36 w 57"/>
                  <a:gd name="T27" fmla="*/ 20 h 81"/>
                  <a:gd name="T28" fmla="*/ 12 w 57"/>
                  <a:gd name="T29" fmla="*/ 51 h 81"/>
                  <a:gd name="T30" fmla="*/ 36 w 57"/>
                  <a:gd name="T31" fmla="*/ 5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81">
                    <a:moveTo>
                      <a:pt x="36" y="81"/>
                    </a:moveTo>
                    <a:lnTo>
                      <a:pt x="36" y="62"/>
                    </a:lnTo>
                    <a:lnTo>
                      <a:pt x="0" y="62"/>
                    </a:lnTo>
                    <a:lnTo>
                      <a:pt x="0" y="51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57" y="62"/>
                    </a:lnTo>
                    <a:lnTo>
                      <a:pt x="47" y="62"/>
                    </a:lnTo>
                    <a:lnTo>
                      <a:pt x="47" y="81"/>
                    </a:lnTo>
                    <a:lnTo>
                      <a:pt x="36" y="81"/>
                    </a:lnTo>
                    <a:close/>
                    <a:moveTo>
                      <a:pt x="36" y="51"/>
                    </a:moveTo>
                    <a:lnTo>
                      <a:pt x="36" y="20"/>
                    </a:lnTo>
                    <a:lnTo>
                      <a:pt x="12" y="51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7" name="Freeform 1998"/>
              <p:cNvSpPr>
                <a:spLocks noEditPoints="1"/>
              </p:cNvSpPr>
              <p:nvPr/>
            </p:nvSpPr>
            <p:spPr bwMode="auto">
              <a:xfrm>
                <a:off x="2084" y="2957"/>
                <a:ext cx="53" cy="83"/>
              </a:xfrm>
              <a:custGeom>
                <a:avLst/>
                <a:gdLst>
                  <a:gd name="T0" fmla="*/ 0 w 53"/>
                  <a:gd name="T1" fmla="*/ 42 h 83"/>
                  <a:gd name="T2" fmla="*/ 1 w 53"/>
                  <a:gd name="T3" fmla="*/ 28 h 83"/>
                  <a:gd name="T4" fmla="*/ 3 w 53"/>
                  <a:gd name="T5" fmla="*/ 18 h 83"/>
                  <a:gd name="T6" fmla="*/ 5 w 53"/>
                  <a:gd name="T7" fmla="*/ 13 h 83"/>
                  <a:gd name="T8" fmla="*/ 8 w 53"/>
                  <a:gd name="T9" fmla="*/ 8 h 83"/>
                  <a:gd name="T10" fmla="*/ 11 w 53"/>
                  <a:gd name="T11" fmla="*/ 4 h 83"/>
                  <a:gd name="T12" fmla="*/ 16 w 53"/>
                  <a:gd name="T13" fmla="*/ 2 h 83"/>
                  <a:gd name="T14" fmla="*/ 21 w 53"/>
                  <a:gd name="T15" fmla="*/ 0 h 83"/>
                  <a:gd name="T16" fmla="*/ 27 w 53"/>
                  <a:gd name="T17" fmla="*/ 0 h 83"/>
                  <a:gd name="T18" fmla="*/ 33 w 53"/>
                  <a:gd name="T19" fmla="*/ 0 h 83"/>
                  <a:gd name="T20" fmla="*/ 38 w 53"/>
                  <a:gd name="T21" fmla="*/ 2 h 83"/>
                  <a:gd name="T22" fmla="*/ 42 w 53"/>
                  <a:gd name="T23" fmla="*/ 4 h 83"/>
                  <a:gd name="T24" fmla="*/ 45 w 53"/>
                  <a:gd name="T25" fmla="*/ 8 h 83"/>
                  <a:gd name="T26" fmla="*/ 47 w 53"/>
                  <a:gd name="T27" fmla="*/ 10 h 83"/>
                  <a:gd name="T28" fmla="*/ 50 w 53"/>
                  <a:gd name="T29" fmla="*/ 16 h 83"/>
                  <a:gd name="T30" fmla="*/ 52 w 53"/>
                  <a:gd name="T31" fmla="*/ 22 h 83"/>
                  <a:gd name="T32" fmla="*/ 53 w 53"/>
                  <a:gd name="T33" fmla="*/ 30 h 83"/>
                  <a:gd name="T34" fmla="*/ 53 w 53"/>
                  <a:gd name="T35" fmla="*/ 42 h 83"/>
                  <a:gd name="T36" fmla="*/ 53 w 53"/>
                  <a:gd name="T37" fmla="*/ 54 h 83"/>
                  <a:gd name="T38" fmla="*/ 51 w 53"/>
                  <a:gd name="T39" fmla="*/ 65 h 83"/>
                  <a:gd name="T40" fmla="*/ 48 w 53"/>
                  <a:gd name="T41" fmla="*/ 71 h 83"/>
                  <a:gd name="T42" fmla="*/ 46 w 53"/>
                  <a:gd name="T43" fmla="*/ 75 h 83"/>
                  <a:gd name="T44" fmla="*/ 42 w 53"/>
                  <a:gd name="T45" fmla="*/ 78 h 83"/>
                  <a:gd name="T46" fmla="*/ 37 w 53"/>
                  <a:gd name="T47" fmla="*/ 81 h 83"/>
                  <a:gd name="T48" fmla="*/ 32 w 53"/>
                  <a:gd name="T49" fmla="*/ 82 h 83"/>
                  <a:gd name="T50" fmla="*/ 27 w 53"/>
                  <a:gd name="T51" fmla="*/ 83 h 83"/>
                  <a:gd name="T52" fmla="*/ 16 w 53"/>
                  <a:gd name="T53" fmla="*/ 81 h 83"/>
                  <a:gd name="T54" fmla="*/ 8 w 53"/>
                  <a:gd name="T55" fmla="*/ 75 h 83"/>
                  <a:gd name="T56" fmla="*/ 3 w 53"/>
                  <a:gd name="T57" fmla="*/ 67 h 83"/>
                  <a:gd name="T58" fmla="*/ 1 w 53"/>
                  <a:gd name="T59" fmla="*/ 55 h 83"/>
                  <a:gd name="T60" fmla="*/ 0 w 53"/>
                  <a:gd name="T61" fmla="*/ 42 h 83"/>
                  <a:gd name="T62" fmla="*/ 10 w 53"/>
                  <a:gd name="T63" fmla="*/ 42 h 83"/>
                  <a:gd name="T64" fmla="*/ 11 w 53"/>
                  <a:gd name="T65" fmla="*/ 53 h 83"/>
                  <a:gd name="T66" fmla="*/ 12 w 53"/>
                  <a:gd name="T67" fmla="*/ 62 h 83"/>
                  <a:gd name="T68" fmla="*/ 16 w 53"/>
                  <a:gd name="T69" fmla="*/ 68 h 83"/>
                  <a:gd name="T70" fmla="*/ 19 w 53"/>
                  <a:gd name="T71" fmla="*/ 71 h 83"/>
                  <a:gd name="T72" fmla="*/ 23 w 53"/>
                  <a:gd name="T73" fmla="*/ 73 h 83"/>
                  <a:gd name="T74" fmla="*/ 27 w 53"/>
                  <a:gd name="T75" fmla="*/ 74 h 83"/>
                  <a:gd name="T76" fmla="*/ 31 w 53"/>
                  <a:gd name="T77" fmla="*/ 73 h 83"/>
                  <a:gd name="T78" fmla="*/ 34 w 53"/>
                  <a:gd name="T79" fmla="*/ 71 h 83"/>
                  <a:gd name="T80" fmla="*/ 38 w 53"/>
                  <a:gd name="T81" fmla="*/ 68 h 83"/>
                  <a:gd name="T82" fmla="*/ 40 w 53"/>
                  <a:gd name="T83" fmla="*/ 62 h 83"/>
                  <a:gd name="T84" fmla="*/ 43 w 53"/>
                  <a:gd name="T85" fmla="*/ 53 h 83"/>
                  <a:gd name="T86" fmla="*/ 43 w 53"/>
                  <a:gd name="T87" fmla="*/ 42 h 83"/>
                  <a:gd name="T88" fmla="*/ 43 w 53"/>
                  <a:gd name="T89" fmla="*/ 30 h 83"/>
                  <a:gd name="T90" fmla="*/ 40 w 53"/>
                  <a:gd name="T91" fmla="*/ 21 h 83"/>
                  <a:gd name="T92" fmla="*/ 38 w 53"/>
                  <a:gd name="T93" fmla="*/ 16 h 83"/>
                  <a:gd name="T94" fmla="*/ 35 w 53"/>
                  <a:gd name="T95" fmla="*/ 12 h 83"/>
                  <a:gd name="T96" fmla="*/ 31 w 53"/>
                  <a:gd name="T97" fmla="*/ 10 h 83"/>
                  <a:gd name="T98" fmla="*/ 27 w 53"/>
                  <a:gd name="T99" fmla="*/ 10 h 83"/>
                  <a:gd name="T100" fmla="*/ 22 w 53"/>
                  <a:gd name="T101" fmla="*/ 10 h 83"/>
                  <a:gd name="T102" fmla="*/ 19 w 53"/>
                  <a:gd name="T103" fmla="*/ 12 h 83"/>
                  <a:gd name="T104" fmla="*/ 16 w 53"/>
                  <a:gd name="T105" fmla="*/ 15 h 83"/>
                  <a:gd name="T106" fmla="*/ 12 w 53"/>
                  <a:gd name="T107" fmla="*/ 21 h 83"/>
                  <a:gd name="T108" fmla="*/ 11 w 53"/>
                  <a:gd name="T109" fmla="*/ 30 h 83"/>
                  <a:gd name="T110" fmla="*/ 10 w 53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3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8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1" y="53"/>
                    </a:lnTo>
                    <a:lnTo>
                      <a:pt x="12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4" y="71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8" name="Line 1999"/>
              <p:cNvSpPr>
                <a:spLocks noChangeShapeType="1"/>
              </p:cNvSpPr>
              <p:nvPr/>
            </p:nvSpPr>
            <p:spPr bwMode="auto">
              <a:xfrm flipV="1">
                <a:off x="2329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9" name="Line 2000"/>
              <p:cNvSpPr>
                <a:spLocks noChangeShapeType="1"/>
              </p:cNvSpPr>
              <p:nvPr/>
            </p:nvSpPr>
            <p:spPr bwMode="auto">
              <a:xfrm flipV="1">
                <a:off x="2329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0" name="Line 2001"/>
              <p:cNvSpPr>
                <a:spLocks noChangeShapeType="1"/>
              </p:cNvSpPr>
              <p:nvPr/>
            </p:nvSpPr>
            <p:spPr bwMode="auto">
              <a:xfrm flipV="1">
                <a:off x="2329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1" name="Line 2002"/>
              <p:cNvSpPr>
                <a:spLocks noChangeShapeType="1"/>
              </p:cNvSpPr>
              <p:nvPr/>
            </p:nvSpPr>
            <p:spPr bwMode="auto">
              <a:xfrm flipV="1">
                <a:off x="2329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2" name="Line 2003"/>
              <p:cNvSpPr>
                <a:spLocks noChangeShapeType="1"/>
              </p:cNvSpPr>
              <p:nvPr/>
            </p:nvSpPr>
            <p:spPr bwMode="auto">
              <a:xfrm flipV="1">
                <a:off x="2329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3" name="Line 2004"/>
              <p:cNvSpPr>
                <a:spLocks noChangeShapeType="1"/>
              </p:cNvSpPr>
              <p:nvPr/>
            </p:nvSpPr>
            <p:spPr bwMode="auto">
              <a:xfrm flipV="1">
                <a:off x="2329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4" name="Line 2005"/>
              <p:cNvSpPr>
                <a:spLocks noChangeShapeType="1"/>
              </p:cNvSpPr>
              <p:nvPr/>
            </p:nvSpPr>
            <p:spPr bwMode="auto">
              <a:xfrm flipV="1">
                <a:off x="2329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5" name="Line 2006"/>
              <p:cNvSpPr>
                <a:spLocks noChangeShapeType="1"/>
              </p:cNvSpPr>
              <p:nvPr/>
            </p:nvSpPr>
            <p:spPr bwMode="auto">
              <a:xfrm flipV="1">
                <a:off x="2329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6" name="Line 2007"/>
              <p:cNvSpPr>
                <a:spLocks noChangeShapeType="1"/>
              </p:cNvSpPr>
              <p:nvPr/>
            </p:nvSpPr>
            <p:spPr bwMode="auto">
              <a:xfrm flipV="1">
                <a:off x="2329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7" name="Line 2008"/>
              <p:cNvSpPr>
                <a:spLocks noChangeShapeType="1"/>
              </p:cNvSpPr>
              <p:nvPr/>
            </p:nvSpPr>
            <p:spPr bwMode="auto">
              <a:xfrm flipV="1">
                <a:off x="2329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8" name="Line 2009"/>
              <p:cNvSpPr>
                <a:spLocks noChangeShapeType="1"/>
              </p:cNvSpPr>
              <p:nvPr/>
            </p:nvSpPr>
            <p:spPr bwMode="auto">
              <a:xfrm flipV="1">
                <a:off x="2329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9" name="Line 2010"/>
              <p:cNvSpPr>
                <a:spLocks noChangeShapeType="1"/>
              </p:cNvSpPr>
              <p:nvPr/>
            </p:nvSpPr>
            <p:spPr bwMode="auto">
              <a:xfrm flipV="1">
                <a:off x="2329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0" name="Line 2011"/>
              <p:cNvSpPr>
                <a:spLocks noChangeShapeType="1"/>
              </p:cNvSpPr>
              <p:nvPr/>
            </p:nvSpPr>
            <p:spPr bwMode="auto">
              <a:xfrm flipV="1">
                <a:off x="2329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1" name="Line 2012"/>
              <p:cNvSpPr>
                <a:spLocks noChangeShapeType="1"/>
              </p:cNvSpPr>
              <p:nvPr/>
            </p:nvSpPr>
            <p:spPr bwMode="auto">
              <a:xfrm flipV="1">
                <a:off x="2329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2" name="Line 2013"/>
              <p:cNvSpPr>
                <a:spLocks noChangeShapeType="1"/>
              </p:cNvSpPr>
              <p:nvPr/>
            </p:nvSpPr>
            <p:spPr bwMode="auto">
              <a:xfrm flipV="1">
                <a:off x="2329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Group 2215"/>
            <p:cNvGrpSpPr>
              <a:grpSpLocks/>
            </p:cNvGrpSpPr>
            <p:nvPr/>
          </p:nvGrpSpPr>
          <p:grpSpPr bwMode="auto">
            <a:xfrm>
              <a:off x="2286" y="1107"/>
              <a:ext cx="309" cy="1933"/>
              <a:chOff x="2286" y="1107"/>
              <a:chExt cx="309" cy="1933"/>
            </a:xfrm>
          </p:grpSpPr>
          <p:sp>
            <p:nvSpPr>
              <p:cNvPr id="1053" name="Line 2015"/>
              <p:cNvSpPr>
                <a:spLocks noChangeShapeType="1"/>
              </p:cNvSpPr>
              <p:nvPr/>
            </p:nvSpPr>
            <p:spPr bwMode="auto">
              <a:xfrm flipV="1">
                <a:off x="2329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Line 2016"/>
              <p:cNvSpPr>
                <a:spLocks noChangeShapeType="1"/>
              </p:cNvSpPr>
              <p:nvPr/>
            </p:nvSpPr>
            <p:spPr bwMode="auto">
              <a:xfrm flipV="1">
                <a:off x="2329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Line 2017"/>
              <p:cNvSpPr>
                <a:spLocks noChangeShapeType="1"/>
              </p:cNvSpPr>
              <p:nvPr/>
            </p:nvSpPr>
            <p:spPr bwMode="auto">
              <a:xfrm flipV="1">
                <a:off x="2329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Line 2018"/>
              <p:cNvSpPr>
                <a:spLocks noChangeShapeType="1"/>
              </p:cNvSpPr>
              <p:nvPr/>
            </p:nvSpPr>
            <p:spPr bwMode="auto">
              <a:xfrm flipV="1">
                <a:off x="2329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Line 2019"/>
              <p:cNvSpPr>
                <a:spLocks noChangeShapeType="1"/>
              </p:cNvSpPr>
              <p:nvPr/>
            </p:nvSpPr>
            <p:spPr bwMode="auto">
              <a:xfrm flipV="1">
                <a:off x="2329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Line 2020"/>
              <p:cNvSpPr>
                <a:spLocks noChangeShapeType="1"/>
              </p:cNvSpPr>
              <p:nvPr/>
            </p:nvSpPr>
            <p:spPr bwMode="auto">
              <a:xfrm flipV="1">
                <a:off x="2329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Line 2021"/>
              <p:cNvSpPr>
                <a:spLocks noChangeShapeType="1"/>
              </p:cNvSpPr>
              <p:nvPr/>
            </p:nvSpPr>
            <p:spPr bwMode="auto">
              <a:xfrm flipV="1">
                <a:off x="2329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Line 2022"/>
              <p:cNvSpPr>
                <a:spLocks noChangeShapeType="1"/>
              </p:cNvSpPr>
              <p:nvPr/>
            </p:nvSpPr>
            <p:spPr bwMode="auto">
              <a:xfrm flipV="1">
                <a:off x="2329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Line 2023"/>
              <p:cNvSpPr>
                <a:spLocks noChangeShapeType="1"/>
              </p:cNvSpPr>
              <p:nvPr/>
            </p:nvSpPr>
            <p:spPr bwMode="auto">
              <a:xfrm flipV="1">
                <a:off x="2329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Line 2024"/>
              <p:cNvSpPr>
                <a:spLocks noChangeShapeType="1"/>
              </p:cNvSpPr>
              <p:nvPr/>
            </p:nvSpPr>
            <p:spPr bwMode="auto">
              <a:xfrm flipV="1">
                <a:off x="2329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Line 2025"/>
              <p:cNvSpPr>
                <a:spLocks noChangeShapeType="1"/>
              </p:cNvSpPr>
              <p:nvPr/>
            </p:nvSpPr>
            <p:spPr bwMode="auto">
              <a:xfrm flipV="1">
                <a:off x="2329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Line 2026"/>
              <p:cNvSpPr>
                <a:spLocks noChangeShapeType="1"/>
              </p:cNvSpPr>
              <p:nvPr/>
            </p:nvSpPr>
            <p:spPr bwMode="auto">
              <a:xfrm flipV="1">
                <a:off x="2329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Line 2027"/>
              <p:cNvSpPr>
                <a:spLocks noChangeShapeType="1"/>
              </p:cNvSpPr>
              <p:nvPr/>
            </p:nvSpPr>
            <p:spPr bwMode="auto">
              <a:xfrm flipV="1">
                <a:off x="2329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Line 2028"/>
              <p:cNvSpPr>
                <a:spLocks noChangeShapeType="1"/>
              </p:cNvSpPr>
              <p:nvPr/>
            </p:nvSpPr>
            <p:spPr bwMode="auto">
              <a:xfrm flipV="1">
                <a:off x="2329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Line 2029"/>
              <p:cNvSpPr>
                <a:spLocks noChangeShapeType="1"/>
              </p:cNvSpPr>
              <p:nvPr/>
            </p:nvSpPr>
            <p:spPr bwMode="auto">
              <a:xfrm flipV="1">
                <a:off x="2329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Line 2030"/>
              <p:cNvSpPr>
                <a:spLocks noChangeShapeType="1"/>
              </p:cNvSpPr>
              <p:nvPr/>
            </p:nvSpPr>
            <p:spPr bwMode="auto">
              <a:xfrm flipV="1">
                <a:off x="2329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Line 2031"/>
              <p:cNvSpPr>
                <a:spLocks noChangeShapeType="1"/>
              </p:cNvSpPr>
              <p:nvPr/>
            </p:nvSpPr>
            <p:spPr bwMode="auto">
              <a:xfrm flipV="1">
                <a:off x="2329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Line 2032"/>
              <p:cNvSpPr>
                <a:spLocks noChangeShapeType="1"/>
              </p:cNvSpPr>
              <p:nvPr/>
            </p:nvSpPr>
            <p:spPr bwMode="auto">
              <a:xfrm flipV="1">
                <a:off x="2329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" name="Line 2033"/>
              <p:cNvSpPr>
                <a:spLocks noChangeShapeType="1"/>
              </p:cNvSpPr>
              <p:nvPr/>
            </p:nvSpPr>
            <p:spPr bwMode="auto">
              <a:xfrm flipV="1">
                <a:off x="2329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" name="Line 2034"/>
              <p:cNvSpPr>
                <a:spLocks noChangeShapeType="1"/>
              </p:cNvSpPr>
              <p:nvPr/>
            </p:nvSpPr>
            <p:spPr bwMode="auto">
              <a:xfrm flipV="1">
                <a:off x="2329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" name="Line 2035"/>
              <p:cNvSpPr>
                <a:spLocks noChangeShapeType="1"/>
              </p:cNvSpPr>
              <p:nvPr/>
            </p:nvSpPr>
            <p:spPr bwMode="auto">
              <a:xfrm flipV="1">
                <a:off x="2329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" name="Line 2036"/>
              <p:cNvSpPr>
                <a:spLocks noChangeShapeType="1"/>
              </p:cNvSpPr>
              <p:nvPr/>
            </p:nvSpPr>
            <p:spPr bwMode="auto">
              <a:xfrm flipV="1">
                <a:off x="2329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" name="Line 2037"/>
              <p:cNvSpPr>
                <a:spLocks noChangeShapeType="1"/>
              </p:cNvSpPr>
              <p:nvPr/>
            </p:nvSpPr>
            <p:spPr bwMode="auto">
              <a:xfrm flipV="1">
                <a:off x="2329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" name="Line 2038"/>
              <p:cNvSpPr>
                <a:spLocks noChangeShapeType="1"/>
              </p:cNvSpPr>
              <p:nvPr/>
            </p:nvSpPr>
            <p:spPr bwMode="auto">
              <a:xfrm flipV="1">
                <a:off x="2329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" name="Line 2039"/>
              <p:cNvSpPr>
                <a:spLocks noChangeShapeType="1"/>
              </p:cNvSpPr>
              <p:nvPr/>
            </p:nvSpPr>
            <p:spPr bwMode="auto">
              <a:xfrm flipV="1">
                <a:off x="2329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" name="Line 2040"/>
              <p:cNvSpPr>
                <a:spLocks noChangeShapeType="1"/>
              </p:cNvSpPr>
              <p:nvPr/>
            </p:nvSpPr>
            <p:spPr bwMode="auto">
              <a:xfrm flipV="1">
                <a:off x="2329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" name="Line 2041"/>
              <p:cNvSpPr>
                <a:spLocks noChangeShapeType="1"/>
              </p:cNvSpPr>
              <p:nvPr/>
            </p:nvSpPr>
            <p:spPr bwMode="auto">
              <a:xfrm flipV="1">
                <a:off x="2329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" name="Line 2042"/>
              <p:cNvSpPr>
                <a:spLocks noChangeShapeType="1"/>
              </p:cNvSpPr>
              <p:nvPr/>
            </p:nvSpPr>
            <p:spPr bwMode="auto">
              <a:xfrm flipV="1">
                <a:off x="2329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Line 2043"/>
              <p:cNvSpPr>
                <a:spLocks noChangeShapeType="1"/>
              </p:cNvSpPr>
              <p:nvPr/>
            </p:nvSpPr>
            <p:spPr bwMode="auto">
              <a:xfrm flipV="1">
                <a:off x="2329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" name="Line 2044"/>
              <p:cNvSpPr>
                <a:spLocks noChangeShapeType="1"/>
              </p:cNvSpPr>
              <p:nvPr/>
            </p:nvSpPr>
            <p:spPr bwMode="auto">
              <a:xfrm flipV="1">
                <a:off x="2329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" name="Line 2045"/>
              <p:cNvSpPr>
                <a:spLocks noChangeShapeType="1"/>
              </p:cNvSpPr>
              <p:nvPr/>
            </p:nvSpPr>
            <p:spPr bwMode="auto">
              <a:xfrm flipV="1">
                <a:off x="2329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" name="Line 2046"/>
              <p:cNvSpPr>
                <a:spLocks noChangeShapeType="1"/>
              </p:cNvSpPr>
              <p:nvPr/>
            </p:nvSpPr>
            <p:spPr bwMode="auto">
              <a:xfrm flipV="1">
                <a:off x="2329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" name="Line 2047"/>
              <p:cNvSpPr>
                <a:spLocks noChangeShapeType="1"/>
              </p:cNvSpPr>
              <p:nvPr/>
            </p:nvSpPr>
            <p:spPr bwMode="auto">
              <a:xfrm flipV="1">
                <a:off x="2329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" name="Line 2048"/>
              <p:cNvSpPr>
                <a:spLocks noChangeShapeType="1"/>
              </p:cNvSpPr>
              <p:nvPr/>
            </p:nvSpPr>
            <p:spPr bwMode="auto">
              <a:xfrm flipV="1">
                <a:off x="2329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" name="Line 2049"/>
              <p:cNvSpPr>
                <a:spLocks noChangeShapeType="1"/>
              </p:cNvSpPr>
              <p:nvPr/>
            </p:nvSpPr>
            <p:spPr bwMode="auto">
              <a:xfrm flipV="1">
                <a:off x="2329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" name="Line 2050"/>
              <p:cNvSpPr>
                <a:spLocks noChangeShapeType="1"/>
              </p:cNvSpPr>
              <p:nvPr/>
            </p:nvSpPr>
            <p:spPr bwMode="auto">
              <a:xfrm flipV="1">
                <a:off x="2329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" name="Line 2051"/>
              <p:cNvSpPr>
                <a:spLocks noChangeShapeType="1"/>
              </p:cNvSpPr>
              <p:nvPr/>
            </p:nvSpPr>
            <p:spPr bwMode="auto">
              <a:xfrm flipV="1">
                <a:off x="2329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" name="Line 2052"/>
              <p:cNvSpPr>
                <a:spLocks noChangeShapeType="1"/>
              </p:cNvSpPr>
              <p:nvPr/>
            </p:nvSpPr>
            <p:spPr bwMode="auto">
              <a:xfrm flipV="1">
                <a:off x="2329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" name="Line 2053"/>
              <p:cNvSpPr>
                <a:spLocks noChangeShapeType="1"/>
              </p:cNvSpPr>
              <p:nvPr/>
            </p:nvSpPr>
            <p:spPr bwMode="auto">
              <a:xfrm flipV="1">
                <a:off x="2329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" name="Line 2054"/>
              <p:cNvSpPr>
                <a:spLocks noChangeShapeType="1"/>
              </p:cNvSpPr>
              <p:nvPr/>
            </p:nvSpPr>
            <p:spPr bwMode="auto">
              <a:xfrm flipV="1">
                <a:off x="2329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" name="Line 2055"/>
              <p:cNvSpPr>
                <a:spLocks noChangeShapeType="1"/>
              </p:cNvSpPr>
              <p:nvPr/>
            </p:nvSpPr>
            <p:spPr bwMode="auto">
              <a:xfrm flipV="1">
                <a:off x="2329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Line 2056"/>
              <p:cNvSpPr>
                <a:spLocks noChangeShapeType="1"/>
              </p:cNvSpPr>
              <p:nvPr/>
            </p:nvSpPr>
            <p:spPr bwMode="auto">
              <a:xfrm flipV="1">
                <a:off x="2329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" name="Line 2057"/>
              <p:cNvSpPr>
                <a:spLocks noChangeShapeType="1"/>
              </p:cNvSpPr>
              <p:nvPr/>
            </p:nvSpPr>
            <p:spPr bwMode="auto">
              <a:xfrm flipV="1">
                <a:off x="2329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" name="Line 2058"/>
              <p:cNvSpPr>
                <a:spLocks noChangeShapeType="1"/>
              </p:cNvSpPr>
              <p:nvPr/>
            </p:nvSpPr>
            <p:spPr bwMode="auto">
              <a:xfrm flipV="1">
                <a:off x="2329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" name="Line 2059"/>
              <p:cNvSpPr>
                <a:spLocks noChangeShapeType="1"/>
              </p:cNvSpPr>
              <p:nvPr/>
            </p:nvSpPr>
            <p:spPr bwMode="auto">
              <a:xfrm flipV="1">
                <a:off x="2329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Line 2060"/>
              <p:cNvSpPr>
                <a:spLocks noChangeShapeType="1"/>
              </p:cNvSpPr>
              <p:nvPr/>
            </p:nvSpPr>
            <p:spPr bwMode="auto">
              <a:xfrm flipV="1">
                <a:off x="2329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" name="Line 2061"/>
              <p:cNvSpPr>
                <a:spLocks noChangeShapeType="1"/>
              </p:cNvSpPr>
              <p:nvPr/>
            </p:nvSpPr>
            <p:spPr bwMode="auto">
              <a:xfrm flipV="1">
                <a:off x="2329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" name="Line 2062"/>
              <p:cNvSpPr>
                <a:spLocks noChangeShapeType="1"/>
              </p:cNvSpPr>
              <p:nvPr/>
            </p:nvSpPr>
            <p:spPr bwMode="auto">
              <a:xfrm flipV="1">
                <a:off x="2329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" name="Line 2063"/>
              <p:cNvSpPr>
                <a:spLocks noChangeShapeType="1"/>
              </p:cNvSpPr>
              <p:nvPr/>
            </p:nvSpPr>
            <p:spPr bwMode="auto">
              <a:xfrm flipV="1">
                <a:off x="2329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" name="Line 2064"/>
              <p:cNvSpPr>
                <a:spLocks noChangeShapeType="1"/>
              </p:cNvSpPr>
              <p:nvPr/>
            </p:nvSpPr>
            <p:spPr bwMode="auto">
              <a:xfrm flipV="1">
                <a:off x="2329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" name="Line 2065"/>
              <p:cNvSpPr>
                <a:spLocks noChangeShapeType="1"/>
              </p:cNvSpPr>
              <p:nvPr/>
            </p:nvSpPr>
            <p:spPr bwMode="auto">
              <a:xfrm flipV="1">
                <a:off x="2329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" name="Line 2066"/>
              <p:cNvSpPr>
                <a:spLocks noChangeShapeType="1"/>
              </p:cNvSpPr>
              <p:nvPr/>
            </p:nvSpPr>
            <p:spPr bwMode="auto">
              <a:xfrm flipV="1">
                <a:off x="2329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Line 2067"/>
              <p:cNvSpPr>
                <a:spLocks noChangeShapeType="1"/>
              </p:cNvSpPr>
              <p:nvPr/>
            </p:nvSpPr>
            <p:spPr bwMode="auto">
              <a:xfrm flipV="1">
                <a:off x="2329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" name="Line 2068"/>
              <p:cNvSpPr>
                <a:spLocks noChangeShapeType="1"/>
              </p:cNvSpPr>
              <p:nvPr/>
            </p:nvSpPr>
            <p:spPr bwMode="auto">
              <a:xfrm flipV="1">
                <a:off x="2329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" name="Line 2069"/>
              <p:cNvSpPr>
                <a:spLocks noChangeShapeType="1"/>
              </p:cNvSpPr>
              <p:nvPr/>
            </p:nvSpPr>
            <p:spPr bwMode="auto">
              <a:xfrm flipV="1">
                <a:off x="2329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" name="Line 2070"/>
              <p:cNvSpPr>
                <a:spLocks noChangeShapeType="1"/>
              </p:cNvSpPr>
              <p:nvPr/>
            </p:nvSpPr>
            <p:spPr bwMode="auto">
              <a:xfrm flipV="1">
                <a:off x="2329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" name="Line 2071"/>
              <p:cNvSpPr>
                <a:spLocks noChangeShapeType="1"/>
              </p:cNvSpPr>
              <p:nvPr/>
            </p:nvSpPr>
            <p:spPr bwMode="auto">
              <a:xfrm flipV="1">
                <a:off x="2329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" name="Line 2072"/>
              <p:cNvSpPr>
                <a:spLocks noChangeShapeType="1"/>
              </p:cNvSpPr>
              <p:nvPr/>
            </p:nvSpPr>
            <p:spPr bwMode="auto">
              <a:xfrm flipV="1">
                <a:off x="2329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" name="Line 2073"/>
              <p:cNvSpPr>
                <a:spLocks noChangeShapeType="1"/>
              </p:cNvSpPr>
              <p:nvPr/>
            </p:nvSpPr>
            <p:spPr bwMode="auto">
              <a:xfrm flipV="1">
                <a:off x="2329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" name="Line 2074"/>
              <p:cNvSpPr>
                <a:spLocks noChangeShapeType="1"/>
              </p:cNvSpPr>
              <p:nvPr/>
            </p:nvSpPr>
            <p:spPr bwMode="auto">
              <a:xfrm flipV="1">
                <a:off x="2329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" name="Line 2075"/>
              <p:cNvSpPr>
                <a:spLocks noChangeShapeType="1"/>
              </p:cNvSpPr>
              <p:nvPr/>
            </p:nvSpPr>
            <p:spPr bwMode="auto">
              <a:xfrm flipV="1">
                <a:off x="2329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" name="Line 2076"/>
              <p:cNvSpPr>
                <a:spLocks noChangeShapeType="1"/>
              </p:cNvSpPr>
              <p:nvPr/>
            </p:nvSpPr>
            <p:spPr bwMode="auto">
              <a:xfrm flipV="1">
                <a:off x="2329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5" name="Line 2077"/>
              <p:cNvSpPr>
                <a:spLocks noChangeShapeType="1"/>
              </p:cNvSpPr>
              <p:nvPr/>
            </p:nvSpPr>
            <p:spPr bwMode="auto">
              <a:xfrm flipV="1">
                <a:off x="2329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Line 2078"/>
              <p:cNvSpPr>
                <a:spLocks noChangeShapeType="1"/>
              </p:cNvSpPr>
              <p:nvPr/>
            </p:nvSpPr>
            <p:spPr bwMode="auto">
              <a:xfrm flipV="1">
                <a:off x="2329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7" name="Line 2079"/>
              <p:cNvSpPr>
                <a:spLocks noChangeShapeType="1"/>
              </p:cNvSpPr>
              <p:nvPr/>
            </p:nvSpPr>
            <p:spPr bwMode="auto">
              <a:xfrm flipV="1">
                <a:off x="2329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8" name="Line 2080"/>
              <p:cNvSpPr>
                <a:spLocks noChangeShapeType="1"/>
              </p:cNvSpPr>
              <p:nvPr/>
            </p:nvSpPr>
            <p:spPr bwMode="auto">
              <a:xfrm flipV="1">
                <a:off x="2329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9" name="Line 2081"/>
              <p:cNvSpPr>
                <a:spLocks noChangeShapeType="1"/>
              </p:cNvSpPr>
              <p:nvPr/>
            </p:nvSpPr>
            <p:spPr bwMode="auto">
              <a:xfrm flipV="1">
                <a:off x="2329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0" name="Line 2082"/>
              <p:cNvSpPr>
                <a:spLocks noChangeShapeType="1"/>
              </p:cNvSpPr>
              <p:nvPr/>
            </p:nvSpPr>
            <p:spPr bwMode="auto">
              <a:xfrm flipV="1">
                <a:off x="2329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1" name="Line 2083"/>
              <p:cNvSpPr>
                <a:spLocks noChangeShapeType="1"/>
              </p:cNvSpPr>
              <p:nvPr/>
            </p:nvSpPr>
            <p:spPr bwMode="auto">
              <a:xfrm flipV="1">
                <a:off x="2329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2" name="Line 2084"/>
              <p:cNvSpPr>
                <a:spLocks noChangeShapeType="1"/>
              </p:cNvSpPr>
              <p:nvPr/>
            </p:nvSpPr>
            <p:spPr bwMode="auto">
              <a:xfrm flipV="1">
                <a:off x="2329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3" name="Line 2085"/>
              <p:cNvSpPr>
                <a:spLocks noChangeShapeType="1"/>
              </p:cNvSpPr>
              <p:nvPr/>
            </p:nvSpPr>
            <p:spPr bwMode="auto">
              <a:xfrm flipV="1">
                <a:off x="2329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4" name="Line 2086"/>
              <p:cNvSpPr>
                <a:spLocks noChangeShapeType="1"/>
              </p:cNvSpPr>
              <p:nvPr/>
            </p:nvSpPr>
            <p:spPr bwMode="auto">
              <a:xfrm flipV="1">
                <a:off x="2329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5" name="Line 2087"/>
              <p:cNvSpPr>
                <a:spLocks noChangeShapeType="1"/>
              </p:cNvSpPr>
              <p:nvPr/>
            </p:nvSpPr>
            <p:spPr bwMode="auto">
              <a:xfrm flipV="1">
                <a:off x="2329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6" name="Line 2088"/>
              <p:cNvSpPr>
                <a:spLocks noChangeShapeType="1"/>
              </p:cNvSpPr>
              <p:nvPr/>
            </p:nvSpPr>
            <p:spPr bwMode="auto">
              <a:xfrm flipV="1">
                <a:off x="2329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Line 2089"/>
              <p:cNvSpPr>
                <a:spLocks noChangeShapeType="1"/>
              </p:cNvSpPr>
              <p:nvPr/>
            </p:nvSpPr>
            <p:spPr bwMode="auto">
              <a:xfrm flipV="1">
                <a:off x="2329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8" name="Line 2090"/>
              <p:cNvSpPr>
                <a:spLocks noChangeShapeType="1"/>
              </p:cNvSpPr>
              <p:nvPr/>
            </p:nvSpPr>
            <p:spPr bwMode="auto">
              <a:xfrm flipV="1">
                <a:off x="2329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9" name="Line 2091"/>
              <p:cNvSpPr>
                <a:spLocks noChangeShapeType="1"/>
              </p:cNvSpPr>
              <p:nvPr/>
            </p:nvSpPr>
            <p:spPr bwMode="auto">
              <a:xfrm flipV="1">
                <a:off x="2329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0" name="Line 2092"/>
              <p:cNvSpPr>
                <a:spLocks noChangeShapeType="1"/>
              </p:cNvSpPr>
              <p:nvPr/>
            </p:nvSpPr>
            <p:spPr bwMode="auto">
              <a:xfrm flipV="1">
                <a:off x="2329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1" name="Line 2093"/>
              <p:cNvSpPr>
                <a:spLocks noChangeShapeType="1"/>
              </p:cNvSpPr>
              <p:nvPr/>
            </p:nvSpPr>
            <p:spPr bwMode="auto">
              <a:xfrm flipV="1">
                <a:off x="2329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2" name="Line 2094"/>
              <p:cNvSpPr>
                <a:spLocks noChangeShapeType="1"/>
              </p:cNvSpPr>
              <p:nvPr/>
            </p:nvSpPr>
            <p:spPr bwMode="auto">
              <a:xfrm flipV="1">
                <a:off x="2329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3" name="Line 2095"/>
              <p:cNvSpPr>
                <a:spLocks noChangeShapeType="1"/>
              </p:cNvSpPr>
              <p:nvPr/>
            </p:nvSpPr>
            <p:spPr bwMode="auto">
              <a:xfrm flipV="1">
                <a:off x="2329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Line 2096"/>
              <p:cNvSpPr>
                <a:spLocks noChangeShapeType="1"/>
              </p:cNvSpPr>
              <p:nvPr/>
            </p:nvSpPr>
            <p:spPr bwMode="auto">
              <a:xfrm flipV="1">
                <a:off x="2329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5" name="Line 2097"/>
              <p:cNvSpPr>
                <a:spLocks noChangeShapeType="1"/>
              </p:cNvSpPr>
              <p:nvPr/>
            </p:nvSpPr>
            <p:spPr bwMode="auto">
              <a:xfrm flipV="1">
                <a:off x="2329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6" name="Line 2098"/>
              <p:cNvSpPr>
                <a:spLocks noChangeShapeType="1"/>
              </p:cNvSpPr>
              <p:nvPr/>
            </p:nvSpPr>
            <p:spPr bwMode="auto">
              <a:xfrm flipV="1">
                <a:off x="2329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7" name="Line 2099"/>
              <p:cNvSpPr>
                <a:spLocks noChangeShapeType="1"/>
              </p:cNvSpPr>
              <p:nvPr/>
            </p:nvSpPr>
            <p:spPr bwMode="auto">
              <a:xfrm flipV="1">
                <a:off x="2329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8" name="Line 2100"/>
              <p:cNvSpPr>
                <a:spLocks noChangeShapeType="1"/>
              </p:cNvSpPr>
              <p:nvPr/>
            </p:nvSpPr>
            <p:spPr bwMode="auto">
              <a:xfrm flipV="1">
                <a:off x="2329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9" name="Line 2101"/>
              <p:cNvSpPr>
                <a:spLocks noChangeShapeType="1"/>
              </p:cNvSpPr>
              <p:nvPr/>
            </p:nvSpPr>
            <p:spPr bwMode="auto">
              <a:xfrm flipV="1">
                <a:off x="2329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0" name="Line 2102"/>
              <p:cNvSpPr>
                <a:spLocks noChangeShapeType="1"/>
              </p:cNvSpPr>
              <p:nvPr/>
            </p:nvSpPr>
            <p:spPr bwMode="auto">
              <a:xfrm flipV="1">
                <a:off x="2329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1" name="Line 2103"/>
              <p:cNvSpPr>
                <a:spLocks noChangeShapeType="1"/>
              </p:cNvSpPr>
              <p:nvPr/>
            </p:nvSpPr>
            <p:spPr bwMode="auto">
              <a:xfrm flipV="1">
                <a:off x="2329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2" name="Line 2104"/>
              <p:cNvSpPr>
                <a:spLocks noChangeShapeType="1"/>
              </p:cNvSpPr>
              <p:nvPr/>
            </p:nvSpPr>
            <p:spPr bwMode="auto">
              <a:xfrm flipV="1">
                <a:off x="2329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3" name="Line 2105"/>
              <p:cNvSpPr>
                <a:spLocks noChangeShapeType="1"/>
              </p:cNvSpPr>
              <p:nvPr/>
            </p:nvSpPr>
            <p:spPr bwMode="auto">
              <a:xfrm flipV="1">
                <a:off x="2329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4" name="Line 2106"/>
              <p:cNvSpPr>
                <a:spLocks noChangeShapeType="1"/>
              </p:cNvSpPr>
              <p:nvPr/>
            </p:nvSpPr>
            <p:spPr bwMode="auto">
              <a:xfrm flipV="1">
                <a:off x="2329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5" name="Line 2107"/>
              <p:cNvSpPr>
                <a:spLocks noChangeShapeType="1"/>
              </p:cNvSpPr>
              <p:nvPr/>
            </p:nvSpPr>
            <p:spPr bwMode="auto">
              <a:xfrm flipV="1">
                <a:off x="2329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6" name="Line 2108"/>
              <p:cNvSpPr>
                <a:spLocks noChangeShapeType="1"/>
              </p:cNvSpPr>
              <p:nvPr/>
            </p:nvSpPr>
            <p:spPr bwMode="auto">
              <a:xfrm flipV="1">
                <a:off x="2329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7" name="Line 2109"/>
              <p:cNvSpPr>
                <a:spLocks noChangeShapeType="1"/>
              </p:cNvSpPr>
              <p:nvPr/>
            </p:nvSpPr>
            <p:spPr bwMode="auto">
              <a:xfrm flipV="1">
                <a:off x="2329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8" name="Line 2110"/>
              <p:cNvSpPr>
                <a:spLocks noChangeShapeType="1"/>
              </p:cNvSpPr>
              <p:nvPr/>
            </p:nvSpPr>
            <p:spPr bwMode="auto">
              <a:xfrm flipV="1">
                <a:off x="2329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9" name="Line 2111"/>
              <p:cNvSpPr>
                <a:spLocks noChangeShapeType="1"/>
              </p:cNvSpPr>
              <p:nvPr/>
            </p:nvSpPr>
            <p:spPr bwMode="auto">
              <a:xfrm flipV="1">
                <a:off x="2329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0" name="Line 2112"/>
              <p:cNvSpPr>
                <a:spLocks noChangeShapeType="1"/>
              </p:cNvSpPr>
              <p:nvPr/>
            </p:nvSpPr>
            <p:spPr bwMode="auto">
              <a:xfrm flipV="1">
                <a:off x="2329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1" name="Line 2113"/>
              <p:cNvSpPr>
                <a:spLocks noChangeShapeType="1"/>
              </p:cNvSpPr>
              <p:nvPr/>
            </p:nvSpPr>
            <p:spPr bwMode="auto">
              <a:xfrm flipV="1">
                <a:off x="2329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2" name="Line 2114"/>
              <p:cNvSpPr>
                <a:spLocks noChangeShapeType="1"/>
              </p:cNvSpPr>
              <p:nvPr/>
            </p:nvSpPr>
            <p:spPr bwMode="auto">
              <a:xfrm flipV="1">
                <a:off x="2329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3" name="Line 2115"/>
              <p:cNvSpPr>
                <a:spLocks noChangeShapeType="1"/>
              </p:cNvSpPr>
              <p:nvPr/>
            </p:nvSpPr>
            <p:spPr bwMode="auto">
              <a:xfrm flipV="1">
                <a:off x="2329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4" name="Line 2116"/>
              <p:cNvSpPr>
                <a:spLocks noChangeShapeType="1"/>
              </p:cNvSpPr>
              <p:nvPr/>
            </p:nvSpPr>
            <p:spPr bwMode="auto">
              <a:xfrm flipV="1">
                <a:off x="2329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5" name="Line 2117"/>
              <p:cNvSpPr>
                <a:spLocks noChangeShapeType="1"/>
              </p:cNvSpPr>
              <p:nvPr/>
            </p:nvSpPr>
            <p:spPr bwMode="auto">
              <a:xfrm flipV="1">
                <a:off x="2329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6" name="Line 2118"/>
              <p:cNvSpPr>
                <a:spLocks noChangeShapeType="1"/>
              </p:cNvSpPr>
              <p:nvPr/>
            </p:nvSpPr>
            <p:spPr bwMode="auto">
              <a:xfrm flipV="1">
                <a:off x="2329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Line 2119"/>
              <p:cNvSpPr>
                <a:spLocks noChangeShapeType="1"/>
              </p:cNvSpPr>
              <p:nvPr/>
            </p:nvSpPr>
            <p:spPr bwMode="auto">
              <a:xfrm flipV="1">
                <a:off x="2329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Line 2120"/>
              <p:cNvSpPr>
                <a:spLocks noChangeShapeType="1"/>
              </p:cNvSpPr>
              <p:nvPr/>
            </p:nvSpPr>
            <p:spPr bwMode="auto">
              <a:xfrm flipV="1">
                <a:off x="2329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9" name="Line 2121"/>
              <p:cNvSpPr>
                <a:spLocks noChangeShapeType="1"/>
              </p:cNvSpPr>
              <p:nvPr/>
            </p:nvSpPr>
            <p:spPr bwMode="auto">
              <a:xfrm flipV="1">
                <a:off x="2329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0" name="Line 2122"/>
              <p:cNvSpPr>
                <a:spLocks noChangeShapeType="1"/>
              </p:cNvSpPr>
              <p:nvPr/>
            </p:nvSpPr>
            <p:spPr bwMode="auto">
              <a:xfrm flipV="1">
                <a:off x="2329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1" name="Line 2123"/>
              <p:cNvSpPr>
                <a:spLocks noChangeShapeType="1"/>
              </p:cNvSpPr>
              <p:nvPr/>
            </p:nvSpPr>
            <p:spPr bwMode="auto">
              <a:xfrm flipV="1">
                <a:off x="2329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2" name="Line 2124"/>
              <p:cNvSpPr>
                <a:spLocks noChangeShapeType="1"/>
              </p:cNvSpPr>
              <p:nvPr/>
            </p:nvSpPr>
            <p:spPr bwMode="auto">
              <a:xfrm flipV="1">
                <a:off x="2329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3" name="Line 2125"/>
              <p:cNvSpPr>
                <a:spLocks noChangeShapeType="1"/>
              </p:cNvSpPr>
              <p:nvPr/>
            </p:nvSpPr>
            <p:spPr bwMode="auto">
              <a:xfrm flipV="1">
                <a:off x="2329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4" name="Line 2126"/>
              <p:cNvSpPr>
                <a:spLocks noChangeShapeType="1"/>
              </p:cNvSpPr>
              <p:nvPr/>
            </p:nvSpPr>
            <p:spPr bwMode="auto">
              <a:xfrm>
                <a:off x="2329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5" name="Freeform 2127"/>
              <p:cNvSpPr>
                <a:spLocks/>
              </p:cNvSpPr>
              <p:nvPr/>
            </p:nvSpPr>
            <p:spPr bwMode="auto">
              <a:xfrm>
                <a:off x="2286" y="2958"/>
                <a:ext cx="54" cy="82"/>
              </a:xfrm>
              <a:custGeom>
                <a:avLst/>
                <a:gdLst>
                  <a:gd name="T0" fmla="*/ 0 w 54"/>
                  <a:gd name="T1" fmla="*/ 59 h 82"/>
                  <a:gd name="T2" fmla="*/ 12 w 54"/>
                  <a:gd name="T3" fmla="*/ 58 h 82"/>
                  <a:gd name="T4" fmla="*/ 13 w 54"/>
                  <a:gd name="T5" fmla="*/ 63 h 82"/>
                  <a:gd name="T6" fmla="*/ 14 w 54"/>
                  <a:gd name="T7" fmla="*/ 67 h 82"/>
                  <a:gd name="T8" fmla="*/ 16 w 54"/>
                  <a:gd name="T9" fmla="*/ 69 h 82"/>
                  <a:gd name="T10" fmla="*/ 19 w 54"/>
                  <a:gd name="T11" fmla="*/ 71 h 82"/>
                  <a:gd name="T12" fmla="*/ 23 w 54"/>
                  <a:gd name="T13" fmla="*/ 72 h 82"/>
                  <a:gd name="T14" fmla="*/ 26 w 54"/>
                  <a:gd name="T15" fmla="*/ 73 h 82"/>
                  <a:gd name="T16" fmla="*/ 31 w 54"/>
                  <a:gd name="T17" fmla="*/ 72 h 82"/>
                  <a:gd name="T18" fmla="*/ 36 w 54"/>
                  <a:gd name="T19" fmla="*/ 70 h 82"/>
                  <a:gd name="T20" fmla="*/ 39 w 54"/>
                  <a:gd name="T21" fmla="*/ 68 h 82"/>
                  <a:gd name="T22" fmla="*/ 42 w 54"/>
                  <a:gd name="T23" fmla="*/ 64 h 82"/>
                  <a:gd name="T24" fmla="*/ 43 w 54"/>
                  <a:gd name="T25" fmla="*/ 58 h 82"/>
                  <a:gd name="T26" fmla="*/ 44 w 54"/>
                  <a:gd name="T27" fmla="*/ 53 h 82"/>
                  <a:gd name="T28" fmla="*/ 43 w 54"/>
                  <a:gd name="T29" fmla="*/ 48 h 82"/>
                  <a:gd name="T30" fmla="*/ 42 w 54"/>
                  <a:gd name="T31" fmla="*/ 44 h 82"/>
                  <a:gd name="T32" fmla="*/ 40 w 54"/>
                  <a:gd name="T33" fmla="*/ 41 h 82"/>
                  <a:gd name="T34" fmla="*/ 36 w 54"/>
                  <a:gd name="T35" fmla="*/ 38 h 82"/>
                  <a:gd name="T36" fmla="*/ 31 w 54"/>
                  <a:gd name="T37" fmla="*/ 37 h 82"/>
                  <a:gd name="T38" fmla="*/ 27 w 54"/>
                  <a:gd name="T39" fmla="*/ 36 h 82"/>
                  <a:gd name="T40" fmla="*/ 22 w 54"/>
                  <a:gd name="T41" fmla="*/ 37 h 82"/>
                  <a:gd name="T42" fmla="*/ 18 w 54"/>
                  <a:gd name="T43" fmla="*/ 38 h 82"/>
                  <a:gd name="T44" fmla="*/ 15 w 54"/>
                  <a:gd name="T45" fmla="*/ 40 h 82"/>
                  <a:gd name="T46" fmla="*/ 13 w 54"/>
                  <a:gd name="T47" fmla="*/ 43 h 82"/>
                  <a:gd name="T48" fmla="*/ 2 w 54"/>
                  <a:gd name="T49" fmla="*/ 42 h 82"/>
                  <a:gd name="T50" fmla="*/ 11 w 54"/>
                  <a:gd name="T51" fmla="*/ 0 h 82"/>
                  <a:gd name="T52" fmla="*/ 49 w 54"/>
                  <a:gd name="T53" fmla="*/ 0 h 82"/>
                  <a:gd name="T54" fmla="*/ 49 w 54"/>
                  <a:gd name="T55" fmla="*/ 11 h 82"/>
                  <a:gd name="T56" fmla="*/ 19 w 54"/>
                  <a:gd name="T57" fmla="*/ 11 h 82"/>
                  <a:gd name="T58" fmla="*/ 15 w 54"/>
                  <a:gd name="T59" fmla="*/ 31 h 82"/>
                  <a:gd name="T60" fmla="*/ 20 w 54"/>
                  <a:gd name="T61" fmla="*/ 28 h 82"/>
                  <a:gd name="T62" fmla="*/ 24 w 54"/>
                  <a:gd name="T63" fmla="*/ 27 h 82"/>
                  <a:gd name="T64" fmla="*/ 29 w 54"/>
                  <a:gd name="T65" fmla="*/ 26 h 82"/>
                  <a:gd name="T66" fmla="*/ 39 w 54"/>
                  <a:gd name="T67" fmla="*/ 28 h 82"/>
                  <a:gd name="T68" fmla="*/ 47 w 54"/>
                  <a:gd name="T69" fmla="*/ 34 h 82"/>
                  <a:gd name="T70" fmla="*/ 52 w 54"/>
                  <a:gd name="T71" fmla="*/ 42 h 82"/>
                  <a:gd name="T72" fmla="*/ 54 w 54"/>
                  <a:gd name="T73" fmla="*/ 53 h 82"/>
                  <a:gd name="T74" fmla="*/ 52 w 54"/>
                  <a:gd name="T75" fmla="*/ 64 h 82"/>
                  <a:gd name="T76" fmla="*/ 48 w 54"/>
                  <a:gd name="T77" fmla="*/ 72 h 82"/>
                  <a:gd name="T78" fmla="*/ 39 w 54"/>
                  <a:gd name="T79" fmla="*/ 79 h 82"/>
                  <a:gd name="T80" fmla="*/ 26 w 54"/>
                  <a:gd name="T81" fmla="*/ 82 h 82"/>
                  <a:gd name="T82" fmla="*/ 17 w 54"/>
                  <a:gd name="T83" fmla="*/ 80 h 82"/>
                  <a:gd name="T84" fmla="*/ 9 w 54"/>
                  <a:gd name="T85" fmla="*/ 76 h 82"/>
                  <a:gd name="T86" fmla="*/ 5 w 54"/>
                  <a:gd name="T87" fmla="*/ 73 h 82"/>
                  <a:gd name="T88" fmla="*/ 3 w 54"/>
                  <a:gd name="T89" fmla="*/ 69 h 82"/>
                  <a:gd name="T90" fmla="*/ 1 w 54"/>
                  <a:gd name="T91" fmla="*/ 65 h 82"/>
                  <a:gd name="T92" fmla="*/ 0 w 54"/>
                  <a:gd name="T93" fmla="*/ 5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" h="82">
                    <a:moveTo>
                      <a:pt x="0" y="59"/>
                    </a:moveTo>
                    <a:lnTo>
                      <a:pt x="12" y="58"/>
                    </a:lnTo>
                    <a:lnTo>
                      <a:pt x="13" y="63"/>
                    </a:lnTo>
                    <a:lnTo>
                      <a:pt x="14" y="67"/>
                    </a:lnTo>
                    <a:lnTo>
                      <a:pt x="16" y="69"/>
                    </a:lnTo>
                    <a:lnTo>
                      <a:pt x="19" y="71"/>
                    </a:lnTo>
                    <a:lnTo>
                      <a:pt x="23" y="72"/>
                    </a:lnTo>
                    <a:lnTo>
                      <a:pt x="26" y="73"/>
                    </a:lnTo>
                    <a:lnTo>
                      <a:pt x="31" y="72"/>
                    </a:lnTo>
                    <a:lnTo>
                      <a:pt x="36" y="70"/>
                    </a:lnTo>
                    <a:lnTo>
                      <a:pt x="39" y="68"/>
                    </a:lnTo>
                    <a:lnTo>
                      <a:pt x="42" y="64"/>
                    </a:lnTo>
                    <a:lnTo>
                      <a:pt x="43" y="58"/>
                    </a:lnTo>
                    <a:lnTo>
                      <a:pt x="44" y="53"/>
                    </a:lnTo>
                    <a:lnTo>
                      <a:pt x="43" y="48"/>
                    </a:lnTo>
                    <a:lnTo>
                      <a:pt x="42" y="44"/>
                    </a:lnTo>
                    <a:lnTo>
                      <a:pt x="40" y="41"/>
                    </a:lnTo>
                    <a:lnTo>
                      <a:pt x="36" y="38"/>
                    </a:lnTo>
                    <a:lnTo>
                      <a:pt x="31" y="37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8" y="38"/>
                    </a:lnTo>
                    <a:lnTo>
                      <a:pt x="15" y="40"/>
                    </a:lnTo>
                    <a:lnTo>
                      <a:pt x="13" y="43"/>
                    </a:lnTo>
                    <a:lnTo>
                      <a:pt x="2" y="42"/>
                    </a:lnTo>
                    <a:lnTo>
                      <a:pt x="11" y="0"/>
                    </a:lnTo>
                    <a:lnTo>
                      <a:pt x="49" y="0"/>
                    </a:lnTo>
                    <a:lnTo>
                      <a:pt x="49" y="11"/>
                    </a:lnTo>
                    <a:lnTo>
                      <a:pt x="19" y="11"/>
                    </a:lnTo>
                    <a:lnTo>
                      <a:pt x="15" y="31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9" y="28"/>
                    </a:lnTo>
                    <a:lnTo>
                      <a:pt x="47" y="34"/>
                    </a:lnTo>
                    <a:lnTo>
                      <a:pt x="52" y="42"/>
                    </a:lnTo>
                    <a:lnTo>
                      <a:pt x="54" y="53"/>
                    </a:lnTo>
                    <a:lnTo>
                      <a:pt x="52" y="64"/>
                    </a:lnTo>
                    <a:lnTo>
                      <a:pt x="48" y="72"/>
                    </a:lnTo>
                    <a:lnTo>
                      <a:pt x="39" y="79"/>
                    </a:lnTo>
                    <a:lnTo>
                      <a:pt x="26" y="82"/>
                    </a:lnTo>
                    <a:lnTo>
                      <a:pt x="17" y="80"/>
                    </a:lnTo>
                    <a:lnTo>
                      <a:pt x="9" y="76"/>
                    </a:lnTo>
                    <a:lnTo>
                      <a:pt x="5" y="73"/>
                    </a:lnTo>
                    <a:lnTo>
                      <a:pt x="3" y="69"/>
                    </a:lnTo>
                    <a:lnTo>
                      <a:pt x="1" y="6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6" name="Freeform 2128"/>
              <p:cNvSpPr>
                <a:spLocks noEditPoints="1"/>
              </p:cNvSpPr>
              <p:nvPr/>
            </p:nvSpPr>
            <p:spPr bwMode="auto">
              <a:xfrm>
                <a:off x="2350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5 w 54"/>
                  <a:gd name="T7" fmla="*/ 13 h 83"/>
                  <a:gd name="T8" fmla="*/ 8 w 54"/>
                  <a:gd name="T9" fmla="*/ 8 h 83"/>
                  <a:gd name="T10" fmla="*/ 12 w 54"/>
                  <a:gd name="T11" fmla="*/ 4 h 83"/>
                  <a:gd name="T12" fmla="*/ 16 w 54"/>
                  <a:gd name="T13" fmla="*/ 2 h 83"/>
                  <a:gd name="T14" fmla="*/ 20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8 w 54"/>
                  <a:gd name="T21" fmla="*/ 2 h 83"/>
                  <a:gd name="T22" fmla="*/ 41 w 54"/>
                  <a:gd name="T23" fmla="*/ 4 h 83"/>
                  <a:gd name="T24" fmla="*/ 44 w 54"/>
                  <a:gd name="T25" fmla="*/ 8 h 83"/>
                  <a:gd name="T26" fmla="*/ 46 w 54"/>
                  <a:gd name="T27" fmla="*/ 10 h 83"/>
                  <a:gd name="T28" fmla="*/ 49 w 54"/>
                  <a:gd name="T29" fmla="*/ 16 h 83"/>
                  <a:gd name="T30" fmla="*/ 51 w 54"/>
                  <a:gd name="T31" fmla="*/ 22 h 83"/>
                  <a:gd name="T32" fmla="*/ 52 w 54"/>
                  <a:gd name="T33" fmla="*/ 30 h 83"/>
                  <a:gd name="T34" fmla="*/ 54 w 54"/>
                  <a:gd name="T35" fmla="*/ 42 h 83"/>
                  <a:gd name="T36" fmla="*/ 52 w 54"/>
                  <a:gd name="T37" fmla="*/ 54 h 83"/>
                  <a:gd name="T38" fmla="*/ 50 w 54"/>
                  <a:gd name="T39" fmla="*/ 65 h 83"/>
                  <a:gd name="T40" fmla="*/ 48 w 54"/>
                  <a:gd name="T41" fmla="*/ 71 h 83"/>
                  <a:gd name="T42" fmla="*/ 45 w 54"/>
                  <a:gd name="T43" fmla="*/ 75 h 83"/>
                  <a:gd name="T44" fmla="*/ 41 w 54"/>
                  <a:gd name="T45" fmla="*/ 78 h 83"/>
                  <a:gd name="T46" fmla="*/ 37 w 54"/>
                  <a:gd name="T47" fmla="*/ 81 h 83"/>
                  <a:gd name="T48" fmla="*/ 32 w 54"/>
                  <a:gd name="T49" fmla="*/ 82 h 83"/>
                  <a:gd name="T50" fmla="*/ 27 w 54"/>
                  <a:gd name="T51" fmla="*/ 83 h 83"/>
                  <a:gd name="T52" fmla="*/ 16 w 54"/>
                  <a:gd name="T53" fmla="*/ 81 h 83"/>
                  <a:gd name="T54" fmla="*/ 8 w 54"/>
                  <a:gd name="T55" fmla="*/ 75 h 83"/>
                  <a:gd name="T56" fmla="*/ 4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0 w 54"/>
                  <a:gd name="T63" fmla="*/ 42 h 83"/>
                  <a:gd name="T64" fmla="*/ 11 w 54"/>
                  <a:gd name="T65" fmla="*/ 53 h 83"/>
                  <a:gd name="T66" fmla="*/ 12 w 54"/>
                  <a:gd name="T67" fmla="*/ 62 h 83"/>
                  <a:gd name="T68" fmla="*/ 15 w 54"/>
                  <a:gd name="T69" fmla="*/ 68 h 83"/>
                  <a:gd name="T70" fmla="*/ 18 w 54"/>
                  <a:gd name="T71" fmla="*/ 71 h 83"/>
                  <a:gd name="T72" fmla="*/ 22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8 w 54"/>
                  <a:gd name="T81" fmla="*/ 68 h 83"/>
                  <a:gd name="T82" fmla="*/ 40 w 54"/>
                  <a:gd name="T83" fmla="*/ 62 h 83"/>
                  <a:gd name="T84" fmla="*/ 42 w 54"/>
                  <a:gd name="T85" fmla="*/ 53 h 83"/>
                  <a:gd name="T86" fmla="*/ 42 w 54"/>
                  <a:gd name="T87" fmla="*/ 42 h 83"/>
                  <a:gd name="T88" fmla="*/ 42 w 54"/>
                  <a:gd name="T89" fmla="*/ 30 h 83"/>
                  <a:gd name="T90" fmla="*/ 40 w 54"/>
                  <a:gd name="T91" fmla="*/ 21 h 83"/>
                  <a:gd name="T92" fmla="*/ 38 w 54"/>
                  <a:gd name="T93" fmla="*/ 16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2 w 54"/>
                  <a:gd name="T101" fmla="*/ 10 h 83"/>
                  <a:gd name="T102" fmla="*/ 18 w 54"/>
                  <a:gd name="T103" fmla="*/ 12 h 83"/>
                  <a:gd name="T104" fmla="*/ 15 w 54"/>
                  <a:gd name="T105" fmla="*/ 15 h 83"/>
                  <a:gd name="T106" fmla="*/ 12 w 54"/>
                  <a:gd name="T107" fmla="*/ 21 h 83"/>
                  <a:gd name="T108" fmla="*/ 11 w 54"/>
                  <a:gd name="T109" fmla="*/ 30 h 83"/>
                  <a:gd name="T110" fmla="*/ 10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30"/>
                    </a:lnTo>
                    <a:lnTo>
                      <a:pt x="54" y="42"/>
                    </a:lnTo>
                    <a:lnTo>
                      <a:pt x="52" y="54"/>
                    </a:lnTo>
                    <a:lnTo>
                      <a:pt x="50" y="65"/>
                    </a:lnTo>
                    <a:lnTo>
                      <a:pt x="48" y="71"/>
                    </a:lnTo>
                    <a:lnTo>
                      <a:pt x="45" y="75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8" y="75"/>
                    </a:lnTo>
                    <a:lnTo>
                      <a:pt x="4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1" y="53"/>
                    </a:lnTo>
                    <a:lnTo>
                      <a:pt x="12" y="62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3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7" name="Line 2129"/>
              <p:cNvSpPr>
                <a:spLocks noChangeShapeType="1"/>
              </p:cNvSpPr>
              <p:nvPr/>
            </p:nvSpPr>
            <p:spPr bwMode="auto">
              <a:xfrm flipV="1">
                <a:off x="2595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Line 2130"/>
              <p:cNvSpPr>
                <a:spLocks noChangeShapeType="1"/>
              </p:cNvSpPr>
              <p:nvPr/>
            </p:nvSpPr>
            <p:spPr bwMode="auto">
              <a:xfrm flipV="1">
                <a:off x="2595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9" name="Line 2131"/>
              <p:cNvSpPr>
                <a:spLocks noChangeShapeType="1"/>
              </p:cNvSpPr>
              <p:nvPr/>
            </p:nvSpPr>
            <p:spPr bwMode="auto">
              <a:xfrm flipV="1">
                <a:off x="2595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0" name="Line 2132"/>
              <p:cNvSpPr>
                <a:spLocks noChangeShapeType="1"/>
              </p:cNvSpPr>
              <p:nvPr/>
            </p:nvSpPr>
            <p:spPr bwMode="auto">
              <a:xfrm flipV="1">
                <a:off x="2595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1" name="Line 2133"/>
              <p:cNvSpPr>
                <a:spLocks noChangeShapeType="1"/>
              </p:cNvSpPr>
              <p:nvPr/>
            </p:nvSpPr>
            <p:spPr bwMode="auto">
              <a:xfrm flipV="1">
                <a:off x="2595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2" name="Line 2134"/>
              <p:cNvSpPr>
                <a:spLocks noChangeShapeType="1"/>
              </p:cNvSpPr>
              <p:nvPr/>
            </p:nvSpPr>
            <p:spPr bwMode="auto">
              <a:xfrm flipV="1">
                <a:off x="2595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3" name="Line 2135"/>
              <p:cNvSpPr>
                <a:spLocks noChangeShapeType="1"/>
              </p:cNvSpPr>
              <p:nvPr/>
            </p:nvSpPr>
            <p:spPr bwMode="auto">
              <a:xfrm flipV="1">
                <a:off x="2595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4" name="Line 2136"/>
              <p:cNvSpPr>
                <a:spLocks noChangeShapeType="1"/>
              </p:cNvSpPr>
              <p:nvPr/>
            </p:nvSpPr>
            <p:spPr bwMode="auto">
              <a:xfrm flipV="1">
                <a:off x="2595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5" name="Line 2137"/>
              <p:cNvSpPr>
                <a:spLocks noChangeShapeType="1"/>
              </p:cNvSpPr>
              <p:nvPr/>
            </p:nvSpPr>
            <p:spPr bwMode="auto">
              <a:xfrm flipV="1">
                <a:off x="2595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6" name="Line 2138"/>
              <p:cNvSpPr>
                <a:spLocks noChangeShapeType="1"/>
              </p:cNvSpPr>
              <p:nvPr/>
            </p:nvSpPr>
            <p:spPr bwMode="auto">
              <a:xfrm flipV="1">
                <a:off x="2595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7" name="Line 2139"/>
              <p:cNvSpPr>
                <a:spLocks noChangeShapeType="1"/>
              </p:cNvSpPr>
              <p:nvPr/>
            </p:nvSpPr>
            <p:spPr bwMode="auto">
              <a:xfrm flipV="1">
                <a:off x="2595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8" name="Line 2140"/>
              <p:cNvSpPr>
                <a:spLocks noChangeShapeType="1"/>
              </p:cNvSpPr>
              <p:nvPr/>
            </p:nvSpPr>
            <p:spPr bwMode="auto">
              <a:xfrm flipV="1">
                <a:off x="2595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9" name="Line 2141"/>
              <p:cNvSpPr>
                <a:spLocks noChangeShapeType="1"/>
              </p:cNvSpPr>
              <p:nvPr/>
            </p:nvSpPr>
            <p:spPr bwMode="auto">
              <a:xfrm flipV="1">
                <a:off x="2595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0" name="Line 2142"/>
              <p:cNvSpPr>
                <a:spLocks noChangeShapeType="1"/>
              </p:cNvSpPr>
              <p:nvPr/>
            </p:nvSpPr>
            <p:spPr bwMode="auto">
              <a:xfrm flipV="1">
                <a:off x="2595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1" name="Line 2143"/>
              <p:cNvSpPr>
                <a:spLocks noChangeShapeType="1"/>
              </p:cNvSpPr>
              <p:nvPr/>
            </p:nvSpPr>
            <p:spPr bwMode="auto">
              <a:xfrm flipV="1">
                <a:off x="2595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2" name="Line 2144"/>
              <p:cNvSpPr>
                <a:spLocks noChangeShapeType="1"/>
              </p:cNvSpPr>
              <p:nvPr/>
            </p:nvSpPr>
            <p:spPr bwMode="auto">
              <a:xfrm flipV="1">
                <a:off x="2595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3" name="Line 2145"/>
              <p:cNvSpPr>
                <a:spLocks noChangeShapeType="1"/>
              </p:cNvSpPr>
              <p:nvPr/>
            </p:nvSpPr>
            <p:spPr bwMode="auto">
              <a:xfrm flipV="1">
                <a:off x="2595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4" name="Line 2146"/>
              <p:cNvSpPr>
                <a:spLocks noChangeShapeType="1"/>
              </p:cNvSpPr>
              <p:nvPr/>
            </p:nvSpPr>
            <p:spPr bwMode="auto">
              <a:xfrm flipV="1">
                <a:off x="2595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5" name="Line 2147"/>
              <p:cNvSpPr>
                <a:spLocks noChangeShapeType="1"/>
              </p:cNvSpPr>
              <p:nvPr/>
            </p:nvSpPr>
            <p:spPr bwMode="auto">
              <a:xfrm flipV="1">
                <a:off x="2595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6" name="Line 2148"/>
              <p:cNvSpPr>
                <a:spLocks noChangeShapeType="1"/>
              </p:cNvSpPr>
              <p:nvPr/>
            </p:nvSpPr>
            <p:spPr bwMode="auto">
              <a:xfrm flipV="1">
                <a:off x="2595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7" name="Line 2149"/>
              <p:cNvSpPr>
                <a:spLocks noChangeShapeType="1"/>
              </p:cNvSpPr>
              <p:nvPr/>
            </p:nvSpPr>
            <p:spPr bwMode="auto">
              <a:xfrm flipV="1">
                <a:off x="2595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8" name="Line 2150"/>
              <p:cNvSpPr>
                <a:spLocks noChangeShapeType="1"/>
              </p:cNvSpPr>
              <p:nvPr/>
            </p:nvSpPr>
            <p:spPr bwMode="auto">
              <a:xfrm flipV="1">
                <a:off x="2595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9" name="Line 2151"/>
              <p:cNvSpPr>
                <a:spLocks noChangeShapeType="1"/>
              </p:cNvSpPr>
              <p:nvPr/>
            </p:nvSpPr>
            <p:spPr bwMode="auto">
              <a:xfrm flipV="1">
                <a:off x="2595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0" name="Line 2152"/>
              <p:cNvSpPr>
                <a:spLocks noChangeShapeType="1"/>
              </p:cNvSpPr>
              <p:nvPr/>
            </p:nvSpPr>
            <p:spPr bwMode="auto">
              <a:xfrm flipV="1">
                <a:off x="2595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1" name="Line 2153"/>
              <p:cNvSpPr>
                <a:spLocks noChangeShapeType="1"/>
              </p:cNvSpPr>
              <p:nvPr/>
            </p:nvSpPr>
            <p:spPr bwMode="auto">
              <a:xfrm flipV="1">
                <a:off x="2595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2" name="Line 2154"/>
              <p:cNvSpPr>
                <a:spLocks noChangeShapeType="1"/>
              </p:cNvSpPr>
              <p:nvPr/>
            </p:nvSpPr>
            <p:spPr bwMode="auto">
              <a:xfrm flipV="1">
                <a:off x="2595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3" name="Line 2155"/>
              <p:cNvSpPr>
                <a:spLocks noChangeShapeType="1"/>
              </p:cNvSpPr>
              <p:nvPr/>
            </p:nvSpPr>
            <p:spPr bwMode="auto">
              <a:xfrm flipV="1">
                <a:off x="2595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4" name="Line 2156"/>
              <p:cNvSpPr>
                <a:spLocks noChangeShapeType="1"/>
              </p:cNvSpPr>
              <p:nvPr/>
            </p:nvSpPr>
            <p:spPr bwMode="auto">
              <a:xfrm flipV="1">
                <a:off x="2595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5" name="Line 2157"/>
              <p:cNvSpPr>
                <a:spLocks noChangeShapeType="1"/>
              </p:cNvSpPr>
              <p:nvPr/>
            </p:nvSpPr>
            <p:spPr bwMode="auto">
              <a:xfrm flipV="1">
                <a:off x="2595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6" name="Line 2158"/>
              <p:cNvSpPr>
                <a:spLocks noChangeShapeType="1"/>
              </p:cNvSpPr>
              <p:nvPr/>
            </p:nvSpPr>
            <p:spPr bwMode="auto">
              <a:xfrm flipV="1">
                <a:off x="2595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7" name="Line 2159"/>
              <p:cNvSpPr>
                <a:spLocks noChangeShapeType="1"/>
              </p:cNvSpPr>
              <p:nvPr/>
            </p:nvSpPr>
            <p:spPr bwMode="auto">
              <a:xfrm flipV="1">
                <a:off x="2595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8" name="Line 2160"/>
              <p:cNvSpPr>
                <a:spLocks noChangeShapeType="1"/>
              </p:cNvSpPr>
              <p:nvPr/>
            </p:nvSpPr>
            <p:spPr bwMode="auto">
              <a:xfrm flipV="1">
                <a:off x="2595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9" name="Line 2161"/>
              <p:cNvSpPr>
                <a:spLocks noChangeShapeType="1"/>
              </p:cNvSpPr>
              <p:nvPr/>
            </p:nvSpPr>
            <p:spPr bwMode="auto">
              <a:xfrm flipV="1">
                <a:off x="2595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0" name="Line 2162"/>
              <p:cNvSpPr>
                <a:spLocks noChangeShapeType="1"/>
              </p:cNvSpPr>
              <p:nvPr/>
            </p:nvSpPr>
            <p:spPr bwMode="auto">
              <a:xfrm flipV="1">
                <a:off x="2595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1" name="Line 2163"/>
              <p:cNvSpPr>
                <a:spLocks noChangeShapeType="1"/>
              </p:cNvSpPr>
              <p:nvPr/>
            </p:nvSpPr>
            <p:spPr bwMode="auto">
              <a:xfrm flipV="1">
                <a:off x="2595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2" name="Line 2164"/>
              <p:cNvSpPr>
                <a:spLocks noChangeShapeType="1"/>
              </p:cNvSpPr>
              <p:nvPr/>
            </p:nvSpPr>
            <p:spPr bwMode="auto">
              <a:xfrm flipV="1">
                <a:off x="2595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3" name="Line 2165"/>
              <p:cNvSpPr>
                <a:spLocks noChangeShapeType="1"/>
              </p:cNvSpPr>
              <p:nvPr/>
            </p:nvSpPr>
            <p:spPr bwMode="auto">
              <a:xfrm flipV="1">
                <a:off x="2595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4" name="Line 2166"/>
              <p:cNvSpPr>
                <a:spLocks noChangeShapeType="1"/>
              </p:cNvSpPr>
              <p:nvPr/>
            </p:nvSpPr>
            <p:spPr bwMode="auto">
              <a:xfrm flipV="1">
                <a:off x="2595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5" name="Line 2167"/>
              <p:cNvSpPr>
                <a:spLocks noChangeShapeType="1"/>
              </p:cNvSpPr>
              <p:nvPr/>
            </p:nvSpPr>
            <p:spPr bwMode="auto">
              <a:xfrm flipV="1">
                <a:off x="2595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6" name="Line 2168"/>
              <p:cNvSpPr>
                <a:spLocks noChangeShapeType="1"/>
              </p:cNvSpPr>
              <p:nvPr/>
            </p:nvSpPr>
            <p:spPr bwMode="auto">
              <a:xfrm flipV="1">
                <a:off x="2595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7" name="Line 2169"/>
              <p:cNvSpPr>
                <a:spLocks noChangeShapeType="1"/>
              </p:cNvSpPr>
              <p:nvPr/>
            </p:nvSpPr>
            <p:spPr bwMode="auto">
              <a:xfrm flipV="1">
                <a:off x="2595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8" name="Line 2170"/>
              <p:cNvSpPr>
                <a:spLocks noChangeShapeType="1"/>
              </p:cNvSpPr>
              <p:nvPr/>
            </p:nvSpPr>
            <p:spPr bwMode="auto">
              <a:xfrm flipV="1">
                <a:off x="2595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9" name="Line 2171"/>
              <p:cNvSpPr>
                <a:spLocks noChangeShapeType="1"/>
              </p:cNvSpPr>
              <p:nvPr/>
            </p:nvSpPr>
            <p:spPr bwMode="auto">
              <a:xfrm flipV="1">
                <a:off x="2595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0" name="Line 2172"/>
              <p:cNvSpPr>
                <a:spLocks noChangeShapeType="1"/>
              </p:cNvSpPr>
              <p:nvPr/>
            </p:nvSpPr>
            <p:spPr bwMode="auto">
              <a:xfrm flipV="1">
                <a:off x="2595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1" name="Line 2173"/>
              <p:cNvSpPr>
                <a:spLocks noChangeShapeType="1"/>
              </p:cNvSpPr>
              <p:nvPr/>
            </p:nvSpPr>
            <p:spPr bwMode="auto">
              <a:xfrm flipV="1">
                <a:off x="2595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2" name="Line 2174"/>
              <p:cNvSpPr>
                <a:spLocks noChangeShapeType="1"/>
              </p:cNvSpPr>
              <p:nvPr/>
            </p:nvSpPr>
            <p:spPr bwMode="auto">
              <a:xfrm flipV="1">
                <a:off x="2595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3" name="Line 2175"/>
              <p:cNvSpPr>
                <a:spLocks noChangeShapeType="1"/>
              </p:cNvSpPr>
              <p:nvPr/>
            </p:nvSpPr>
            <p:spPr bwMode="auto">
              <a:xfrm flipV="1">
                <a:off x="2595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4" name="Line 2176"/>
              <p:cNvSpPr>
                <a:spLocks noChangeShapeType="1"/>
              </p:cNvSpPr>
              <p:nvPr/>
            </p:nvSpPr>
            <p:spPr bwMode="auto">
              <a:xfrm flipV="1">
                <a:off x="2595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5" name="Line 2177"/>
              <p:cNvSpPr>
                <a:spLocks noChangeShapeType="1"/>
              </p:cNvSpPr>
              <p:nvPr/>
            </p:nvSpPr>
            <p:spPr bwMode="auto">
              <a:xfrm flipV="1">
                <a:off x="2595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6" name="Line 2178"/>
              <p:cNvSpPr>
                <a:spLocks noChangeShapeType="1"/>
              </p:cNvSpPr>
              <p:nvPr/>
            </p:nvSpPr>
            <p:spPr bwMode="auto">
              <a:xfrm flipV="1">
                <a:off x="2595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7" name="Line 2179"/>
              <p:cNvSpPr>
                <a:spLocks noChangeShapeType="1"/>
              </p:cNvSpPr>
              <p:nvPr/>
            </p:nvSpPr>
            <p:spPr bwMode="auto">
              <a:xfrm flipV="1">
                <a:off x="2595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8" name="Line 2180"/>
              <p:cNvSpPr>
                <a:spLocks noChangeShapeType="1"/>
              </p:cNvSpPr>
              <p:nvPr/>
            </p:nvSpPr>
            <p:spPr bwMode="auto">
              <a:xfrm flipV="1">
                <a:off x="2595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9" name="Line 2181"/>
              <p:cNvSpPr>
                <a:spLocks noChangeShapeType="1"/>
              </p:cNvSpPr>
              <p:nvPr/>
            </p:nvSpPr>
            <p:spPr bwMode="auto">
              <a:xfrm flipV="1">
                <a:off x="2595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0" name="Line 2182"/>
              <p:cNvSpPr>
                <a:spLocks noChangeShapeType="1"/>
              </p:cNvSpPr>
              <p:nvPr/>
            </p:nvSpPr>
            <p:spPr bwMode="auto">
              <a:xfrm flipV="1">
                <a:off x="2595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1" name="Line 2183"/>
              <p:cNvSpPr>
                <a:spLocks noChangeShapeType="1"/>
              </p:cNvSpPr>
              <p:nvPr/>
            </p:nvSpPr>
            <p:spPr bwMode="auto">
              <a:xfrm flipV="1">
                <a:off x="2595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2" name="Line 2184"/>
              <p:cNvSpPr>
                <a:spLocks noChangeShapeType="1"/>
              </p:cNvSpPr>
              <p:nvPr/>
            </p:nvSpPr>
            <p:spPr bwMode="auto">
              <a:xfrm flipV="1">
                <a:off x="2595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3" name="Line 2185"/>
              <p:cNvSpPr>
                <a:spLocks noChangeShapeType="1"/>
              </p:cNvSpPr>
              <p:nvPr/>
            </p:nvSpPr>
            <p:spPr bwMode="auto">
              <a:xfrm flipV="1">
                <a:off x="2595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4" name="Line 2186"/>
              <p:cNvSpPr>
                <a:spLocks noChangeShapeType="1"/>
              </p:cNvSpPr>
              <p:nvPr/>
            </p:nvSpPr>
            <p:spPr bwMode="auto">
              <a:xfrm flipV="1">
                <a:off x="2595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5" name="Line 2187"/>
              <p:cNvSpPr>
                <a:spLocks noChangeShapeType="1"/>
              </p:cNvSpPr>
              <p:nvPr/>
            </p:nvSpPr>
            <p:spPr bwMode="auto">
              <a:xfrm flipV="1">
                <a:off x="2595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6" name="Line 2188"/>
              <p:cNvSpPr>
                <a:spLocks noChangeShapeType="1"/>
              </p:cNvSpPr>
              <p:nvPr/>
            </p:nvSpPr>
            <p:spPr bwMode="auto">
              <a:xfrm flipV="1">
                <a:off x="2595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7" name="Line 2189"/>
              <p:cNvSpPr>
                <a:spLocks noChangeShapeType="1"/>
              </p:cNvSpPr>
              <p:nvPr/>
            </p:nvSpPr>
            <p:spPr bwMode="auto">
              <a:xfrm flipV="1">
                <a:off x="2595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8" name="Line 2190"/>
              <p:cNvSpPr>
                <a:spLocks noChangeShapeType="1"/>
              </p:cNvSpPr>
              <p:nvPr/>
            </p:nvSpPr>
            <p:spPr bwMode="auto">
              <a:xfrm flipV="1">
                <a:off x="2595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9" name="Line 2191"/>
              <p:cNvSpPr>
                <a:spLocks noChangeShapeType="1"/>
              </p:cNvSpPr>
              <p:nvPr/>
            </p:nvSpPr>
            <p:spPr bwMode="auto">
              <a:xfrm flipV="1">
                <a:off x="2595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0" name="Line 2192"/>
              <p:cNvSpPr>
                <a:spLocks noChangeShapeType="1"/>
              </p:cNvSpPr>
              <p:nvPr/>
            </p:nvSpPr>
            <p:spPr bwMode="auto">
              <a:xfrm flipV="1">
                <a:off x="2595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1" name="Line 2193"/>
              <p:cNvSpPr>
                <a:spLocks noChangeShapeType="1"/>
              </p:cNvSpPr>
              <p:nvPr/>
            </p:nvSpPr>
            <p:spPr bwMode="auto">
              <a:xfrm flipV="1">
                <a:off x="2595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2" name="Line 2194"/>
              <p:cNvSpPr>
                <a:spLocks noChangeShapeType="1"/>
              </p:cNvSpPr>
              <p:nvPr/>
            </p:nvSpPr>
            <p:spPr bwMode="auto">
              <a:xfrm flipV="1">
                <a:off x="2595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3" name="Line 2195"/>
              <p:cNvSpPr>
                <a:spLocks noChangeShapeType="1"/>
              </p:cNvSpPr>
              <p:nvPr/>
            </p:nvSpPr>
            <p:spPr bwMode="auto">
              <a:xfrm flipV="1">
                <a:off x="2595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4" name="Line 2196"/>
              <p:cNvSpPr>
                <a:spLocks noChangeShapeType="1"/>
              </p:cNvSpPr>
              <p:nvPr/>
            </p:nvSpPr>
            <p:spPr bwMode="auto">
              <a:xfrm flipV="1">
                <a:off x="2595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5" name="Line 2197"/>
              <p:cNvSpPr>
                <a:spLocks noChangeShapeType="1"/>
              </p:cNvSpPr>
              <p:nvPr/>
            </p:nvSpPr>
            <p:spPr bwMode="auto">
              <a:xfrm flipV="1">
                <a:off x="2595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6" name="Line 2198"/>
              <p:cNvSpPr>
                <a:spLocks noChangeShapeType="1"/>
              </p:cNvSpPr>
              <p:nvPr/>
            </p:nvSpPr>
            <p:spPr bwMode="auto">
              <a:xfrm flipV="1">
                <a:off x="2595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7" name="Line 2199"/>
              <p:cNvSpPr>
                <a:spLocks noChangeShapeType="1"/>
              </p:cNvSpPr>
              <p:nvPr/>
            </p:nvSpPr>
            <p:spPr bwMode="auto">
              <a:xfrm flipV="1">
                <a:off x="2595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8" name="Line 2200"/>
              <p:cNvSpPr>
                <a:spLocks noChangeShapeType="1"/>
              </p:cNvSpPr>
              <p:nvPr/>
            </p:nvSpPr>
            <p:spPr bwMode="auto">
              <a:xfrm flipV="1">
                <a:off x="2595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9" name="Line 2201"/>
              <p:cNvSpPr>
                <a:spLocks noChangeShapeType="1"/>
              </p:cNvSpPr>
              <p:nvPr/>
            </p:nvSpPr>
            <p:spPr bwMode="auto">
              <a:xfrm flipV="1">
                <a:off x="2595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0" name="Line 2202"/>
              <p:cNvSpPr>
                <a:spLocks noChangeShapeType="1"/>
              </p:cNvSpPr>
              <p:nvPr/>
            </p:nvSpPr>
            <p:spPr bwMode="auto">
              <a:xfrm flipV="1">
                <a:off x="2595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1" name="Line 2203"/>
              <p:cNvSpPr>
                <a:spLocks noChangeShapeType="1"/>
              </p:cNvSpPr>
              <p:nvPr/>
            </p:nvSpPr>
            <p:spPr bwMode="auto">
              <a:xfrm flipV="1">
                <a:off x="2595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2" name="Line 2204"/>
              <p:cNvSpPr>
                <a:spLocks noChangeShapeType="1"/>
              </p:cNvSpPr>
              <p:nvPr/>
            </p:nvSpPr>
            <p:spPr bwMode="auto">
              <a:xfrm flipV="1">
                <a:off x="2595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3" name="Line 2205"/>
              <p:cNvSpPr>
                <a:spLocks noChangeShapeType="1"/>
              </p:cNvSpPr>
              <p:nvPr/>
            </p:nvSpPr>
            <p:spPr bwMode="auto">
              <a:xfrm flipV="1">
                <a:off x="2595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4" name="Line 2206"/>
              <p:cNvSpPr>
                <a:spLocks noChangeShapeType="1"/>
              </p:cNvSpPr>
              <p:nvPr/>
            </p:nvSpPr>
            <p:spPr bwMode="auto">
              <a:xfrm flipV="1">
                <a:off x="2595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5" name="Line 2207"/>
              <p:cNvSpPr>
                <a:spLocks noChangeShapeType="1"/>
              </p:cNvSpPr>
              <p:nvPr/>
            </p:nvSpPr>
            <p:spPr bwMode="auto">
              <a:xfrm flipV="1">
                <a:off x="2595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6" name="Line 2208"/>
              <p:cNvSpPr>
                <a:spLocks noChangeShapeType="1"/>
              </p:cNvSpPr>
              <p:nvPr/>
            </p:nvSpPr>
            <p:spPr bwMode="auto">
              <a:xfrm flipV="1">
                <a:off x="2595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7" name="Line 2209"/>
              <p:cNvSpPr>
                <a:spLocks noChangeShapeType="1"/>
              </p:cNvSpPr>
              <p:nvPr/>
            </p:nvSpPr>
            <p:spPr bwMode="auto">
              <a:xfrm flipV="1">
                <a:off x="2595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8" name="Line 2210"/>
              <p:cNvSpPr>
                <a:spLocks noChangeShapeType="1"/>
              </p:cNvSpPr>
              <p:nvPr/>
            </p:nvSpPr>
            <p:spPr bwMode="auto">
              <a:xfrm flipV="1">
                <a:off x="2595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9" name="Line 2211"/>
              <p:cNvSpPr>
                <a:spLocks noChangeShapeType="1"/>
              </p:cNvSpPr>
              <p:nvPr/>
            </p:nvSpPr>
            <p:spPr bwMode="auto">
              <a:xfrm flipV="1">
                <a:off x="2595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0" name="Line 2212"/>
              <p:cNvSpPr>
                <a:spLocks noChangeShapeType="1"/>
              </p:cNvSpPr>
              <p:nvPr/>
            </p:nvSpPr>
            <p:spPr bwMode="auto">
              <a:xfrm flipV="1">
                <a:off x="2595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1" name="Line 2213"/>
              <p:cNvSpPr>
                <a:spLocks noChangeShapeType="1"/>
              </p:cNvSpPr>
              <p:nvPr/>
            </p:nvSpPr>
            <p:spPr bwMode="auto">
              <a:xfrm flipV="1">
                <a:off x="2595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2" name="Line 2214"/>
              <p:cNvSpPr>
                <a:spLocks noChangeShapeType="1"/>
              </p:cNvSpPr>
              <p:nvPr/>
            </p:nvSpPr>
            <p:spPr bwMode="auto">
              <a:xfrm flipV="1">
                <a:off x="2595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2416"/>
            <p:cNvGrpSpPr>
              <a:grpSpLocks/>
            </p:cNvGrpSpPr>
            <p:nvPr/>
          </p:nvGrpSpPr>
          <p:grpSpPr bwMode="auto">
            <a:xfrm>
              <a:off x="2552" y="1107"/>
              <a:ext cx="574" cy="1933"/>
              <a:chOff x="2552" y="1107"/>
              <a:chExt cx="574" cy="1933"/>
            </a:xfrm>
          </p:grpSpPr>
          <p:sp>
            <p:nvSpPr>
              <p:cNvPr id="853" name="Line 2216"/>
              <p:cNvSpPr>
                <a:spLocks noChangeShapeType="1"/>
              </p:cNvSpPr>
              <p:nvPr/>
            </p:nvSpPr>
            <p:spPr bwMode="auto">
              <a:xfrm flipV="1">
                <a:off x="2595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Line 2217"/>
              <p:cNvSpPr>
                <a:spLocks noChangeShapeType="1"/>
              </p:cNvSpPr>
              <p:nvPr/>
            </p:nvSpPr>
            <p:spPr bwMode="auto">
              <a:xfrm flipV="1">
                <a:off x="2595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Line 2218"/>
              <p:cNvSpPr>
                <a:spLocks noChangeShapeType="1"/>
              </p:cNvSpPr>
              <p:nvPr/>
            </p:nvSpPr>
            <p:spPr bwMode="auto">
              <a:xfrm flipV="1">
                <a:off x="2595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Line 2219"/>
              <p:cNvSpPr>
                <a:spLocks noChangeShapeType="1"/>
              </p:cNvSpPr>
              <p:nvPr/>
            </p:nvSpPr>
            <p:spPr bwMode="auto">
              <a:xfrm flipV="1">
                <a:off x="2595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Line 2220"/>
              <p:cNvSpPr>
                <a:spLocks noChangeShapeType="1"/>
              </p:cNvSpPr>
              <p:nvPr/>
            </p:nvSpPr>
            <p:spPr bwMode="auto">
              <a:xfrm flipV="1">
                <a:off x="2595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Line 2221"/>
              <p:cNvSpPr>
                <a:spLocks noChangeShapeType="1"/>
              </p:cNvSpPr>
              <p:nvPr/>
            </p:nvSpPr>
            <p:spPr bwMode="auto">
              <a:xfrm flipV="1">
                <a:off x="2595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Line 2222"/>
              <p:cNvSpPr>
                <a:spLocks noChangeShapeType="1"/>
              </p:cNvSpPr>
              <p:nvPr/>
            </p:nvSpPr>
            <p:spPr bwMode="auto">
              <a:xfrm flipV="1">
                <a:off x="2595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Line 2223"/>
              <p:cNvSpPr>
                <a:spLocks noChangeShapeType="1"/>
              </p:cNvSpPr>
              <p:nvPr/>
            </p:nvSpPr>
            <p:spPr bwMode="auto">
              <a:xfrm flipV="1">
                <a:off x="2595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Line 2224"/>
              <p:cNvSpPr>
                <a:spLocks noChangeShapeType="1"/>
              </p:cNvSpPr>
              <p:nvPr/>
            </p:nvSpPr>
            <p:spPr bwMode="auto">
              <a:xfrm flipV="1">
                <a:off x="2595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Line 2225"/>
              <p:cNvSpPr>
                <a:spLocks noChangeShapeType="1"/>
              </p:cNvSpPr>
              <p:nvPr/>
            </p:nvSpPr>
            <p:spPr bwMode="auto">
              <a:xfrm flipV="1">
                <a:off x="2595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Line 2226"/>
              <p:cNvSpPr>
                <a:spLocks noChangeShapeType="1"/>
              </p:cNvSpPr>
              <p:nvPr/>
            </p:nvSpPr>
            <p:spPr bwMode="auto">
              <a:xfrm flipV="1">
                <a:off x="2595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Line 2227"/>
              <p:cNvSpPr>
                <a:spLocks noChangeShapeType="1"/>
              </p:cNvSpPr>
              <p:nvPr/>
            </p:nvSpPr>
            <p:spPr bwMode="auto">
              <a:xfrm flipV="1">
                <a:off x="2595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Line 2228"/>
              <p:cNvSpPr>
                <a:spLocks noChangeShapeType="1"/>
              </p:cNvSpPr>
              <p:nvPr/>
            </p:nvSpPr>
            <p:spPr bwMode="auto">
              <a:xfrm flipV="1">
                <a:off x="2595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Line 2229"/>
              <p:cNvSpPr>
                <a:spLocks noChangeShapeType="1"/>
              </p:cNvSpPr>
              <p:nvPr/>
            </p:nvSpPr>
            <p:spPr bwMode="auto">
              <a:xfrm flipV="1">
                <a:off x="2595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Line 2230"/>
              <p:cNvSpPr>
                <a:spLocks noChangeShapeType="1"/>
              </p:cNvSpPr>
              <p:nvPr/>
            </p:nvSpPr>
            <p:spPr bwMode="auto">
              <a:xfrm flipV="1">
                <a:off x="2595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Line 2231"/>
              <p:cNvSpPr>
                <a:spLocks noChangeShapeType="1"/>
              </p:cNvSpPr>
              <p:nvPr/>
            </p:nvSpPr>
            <p:spPr bwMode="auto">
              <a:xfrm flipV="1">
                <a:off x="2595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Line 2232"/>
              <p:cNvSpPr>
                <a:spLocks noChangeShapeType="1"/>
              </p:cNvSpPr>
              <p:nvPr/>
            </p:nvSpPr>
            <p:spPr bwMode="auto">
              <a:xfrm flipV="1">
                <a:off x="2595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Line 2233"/>
              <p:cNvSpPr>
                <a:spLocks noChangeShapeType="1"/>
              </p:cNvSpPr>
              <p:nvPr/>
            </p:nvSpPr>
            <p:spPr bwMode="auto">
              <a:xfrm flipV="1">
                <a:off x="2595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Line 2234"/>
              <p:cNvSpPr>
                <a:spLocks noChangeShapeType="1"/>
              </p:cNvSpPr>
              <p:nvPr/>
            </p:nvSpPr>
            <p:spPr bwMode="auto">
              <a:xfrm flipV="1">
                <a:off x="2595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Line 2235"/>
              <p:cNvSpPr>
                <a:spLocks noChangeShapeType="1"/>
              </p:cNvSpPr>
              <p:nvPr/>
            </p:nvSpPr>
            <p:spPr bwMode="auto">
              <a:xfrm flipV="1">
                <a:off x="2595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Line 2236"/>
              <p:cNvSpPr>
                <a:spLocks noChangeShapeType="1"/>
              </p:cNvSpPr>
              <p:nvPr/>
            </p:nvSpPr>
            <p:spPr bwMode="auto">
              <a:xfrm flipV="1">
                <a:off x="2595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Line 2237"/>
              <p:cNvSpPr>
                <a:spLocks noChangeShapeType="1"/>
              </p:cNvSpPr>
              <p:nvPr/>
            </p:nvSpPr>
            <p:spPr bwMode="auto">
              <a:xfrm flipV="1">
                <a:off x="2595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Line 2238"/>
              <p:cNvSpPr>
                <a:spLocks noChangeShapeType="1"/>
              </p:cNvSpPr>
              <p:nvPr/>
            </p:nvSpPr>
            <p:spPr bwMode="auto">
              <a:xfrm flipV="1">
                <a:off x="2595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Line 2239"/>
              <p:cNvSpPr>
                <a:spLocks noChangeShapeType="1"/>
              </p:cNvSpPr>
              <p:nvPr/>
            </p:nvSpPr>
            <p:spPr bwMode="auto">
              <a:xfrm flipV="1">
                <a:off x="2595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Line 2240"/>
              <p:cNvSpPr>
                <a:spLocks noChangeShapeType="1"/>
              </p:cNvSpPr>
              <p:nvPr/>
            </p:nvSpPr>
            <p:spPr bwMode="auto">
              <a:xfrm flipV="1">
                <a:off x="2595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Line 2241"/>
              <p:cNvSpPr>
                <a:spLocks noChangeShapeType="1"/>
              </p:cNvSpPr>
              <p:nvPr/>
            </p:nvSpPr>
            <p:spPr bwMode="auto">
              <a:xfrm flipV="1">
                <a:off x="2595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Line 2242"/>
              <p:cNvSpPr>
                <a:spLocks noChangeShapeType="1"/>
              </p:cNvSpPr>
              <p:nvPr/>
            </p:nvSpPr>
            <p:spPr bwMode="auto">
              <a:xfrm flipV="1">
                <a:off x="2595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Line 2243"/>
              <p:cNvSpPr>
                <a:spLocks noChangeShapeType="1"/>
              </p:cNvSpPr>
              <p:nvPr/>
            </p:nvSpPr>
            <p:spPr bwMode="auto">
              <a:xfrm flipV="1">
                <a:off x="2595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Line 2244"/>
              <p:cNvSpPr>
                <a:spLocks noChangeShapeType="1"/>
              </p:cNvSpPr>
              <p:nvPr/>
            </p:nvSpPr>
            <p:spPr bwMode="auto">
              <a:xfrm flipV="1">
                <a:off x="2595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Line 2245"/>
              <p:cNvSpPr>
                <a:spLocks noChangeShapeType="1"/>
              </p:cNvSpPr>
              <p:nvPr/>
            </p:nvSpPr>
            <p:spPr bwMode="auto">
              <a:xfrm flipV="1">
                <a:off x="2595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Line 2246"/>
              <p:cNvSpPr>
                <a:spLocks noChangeShapeType="1"/>
              </p:cNvSpPr>
              <p:nvPr/>
            </p:nvSpPr>
            <p:spPr bwMode="auto">
              <a:xfrm flipV="1">
                <a:off x="2595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Line 2247"/>
              <p:cNvSpPr>
                <a:spLocks noChangeShapeType="1"/>
              </p:cNvSpPr>
              <p:nvPr/>
            </p:nvSpPr>
            <p:spPr bwMode="auto">
              <a:xfrm flipV="1">
                <a:off x="2595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Line 2248"/>
              <p:cNvSpPr>
                <a:spLocks noChangeShapeType="1"/>
              </p:cNvSpPr>
              <p:nvPr/>
            </p:nvSpPr>
            <p:spPr bwMode="auto">
              <a:xfrm flipV="1">
                <a:off x="2595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Line 2249"/>
              <p:cNvSpPr>
                <a:spLocks noChangeShapeType="1"/>
              </p:cNvSpPr>
              <p:nvPr/>
            </p:nvSpPr>
            <p:spPr bwMode="auto">
              <a:xfrm flipV="1">
                <a:off x="2595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Line 2250"/>
              <p:cNvSpPr>
                <a:spLocks noChangeShapeType="1"/>
              </p:cNvSpPr>
              <p:nvPr/>
            </p:nvSpPr>
            <p:spPr bwMode="auto">
              <a:xfrm flipV="1">
                <a:off x="2595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Line 2251"/>
              <p:cNvSpPr>
                <a:spLocks noChangeShapeType="1"/>
              </p:cNvSpPr>
              <p:nvPr/>
            </p:nvSpPr>
            <p:spPr bwMode="auto">
              <a:xfrm flipV="1">
                <a:off x="2595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Line 2252"/>
              <p:cNvSpPr>
                <a:spLocks noChangeShapeType="1"/>
              </p:cNvSpPr>
              <p:nvPr/>
            </p:nvSpPr>
            <p:spPr bwMode="auto">
              <a:xfrm flipV="1">
                <a:off x="2595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Line 2253"/>
              <p:cNvSpPr>
                <a:spLocks noChangeShapeType="1"/>
              </p:cNvSpPr>
              <p:nvPr/>
            </p:nvSpPr>
            <p:spPr bwMode="auto">
              <a:xfrm flipV="1">
                <a:off x="2595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Line 2254"/>
              <p:cNvSpPr>
                <a:spLocks noChangeShapeType="1"/>
              </p:cNvSpPr>
              <p:nvPr/>
            </p:nvSpPr>
            <p:spPr bwMode="auto">
              <a:xfrm flipV="1">
                <a:off x="2595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Line 2255"/>
              <p:cNvSpPr>
                <a:spLocks noChangeShapeType="1"/>
              </p:cNvSpPr>
              <p:nvPr/>
            </p:nvSpPr>
            <p:spPr bwMode="auto">
              <a:xfrm flipV="1">
                <a:off x="2595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Line 2256"/>
              <p:cNvSpPr>
                <a:spLocks noChangeShapeType="1"/>
              </p:cNvSpPr>
              <p:nvPr/>
            </p:nvSpPr>
            <p:spPr bwMode="auto">
              <a:xfrm>
                <a:off x="2595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2257"/>
              <p:cNvSpPr>
                <a:spLocks noEditPoints="1"/>
              </p:cNvSpPr>
              <p:nvPr/>
            </p:nvSpPr>
            <p:spPr bwMode="auto">
              <a:xfrm>
                <a:off x="2552" y="2957"/>
                <a:ext cx="55" cy="83"/>
              </a:xfrm>
              <a:custGeom>
                <a:avLst/>
                <a:gdLst>
                  <a:gd name="T0" fmla="*/ 42 w 55"/>
                  <a:gd name="T1" fmla="*/ 22 h 83"/>
                  <a:gd name="T2" fmla="*/ 40 w 55"/>
                  <a:gd name="T3" fmla="*/ 16 h 83"/>
                  <a:gd name="T4" fmla="*/ 36 w 55"/>
                  <a:gd name="T5" fmla="*/ 12 h 83"/>
                  <a:gd name="T6" fmla="*/ 29 w 55"/>
                  <a:gd name="T7" fmla="*/ 10 h 83"/>
                  <a:gd name="T8" fmla="*/ 20 w 55"/>
                  <a:gd name="T9" fmla="*/ 12 h 83"/>
                  <a:gd name="T10" fmla="*/ 15 w 55"/>
                  <a:gd name="T11" fmla="*/ 17 h 83"/>
                  <a:gd name="T12" fmla="*/ 11 w 55"/>
                  <a:gd name="T13" fmla="*/ 28 h 83"/>
                  <a:gd name="T14" fmla="*/ 13 w 55"/>
                  <a:gd name="T15" fmla="*/ 36 h 83"/>
                  <a:gd name="T16" fmla="*/ 20 w 55"/>
                  <a:gd name="T17" fmla="*/ 31 h 83"/>
                  <a:gd name="T18" fmla="*/ 30 w 55"/>
                  <a:gd name="T19" fmla="*/ 28 h 83"/>
                  <a:gd name="T20" fmla="*/ 48 w 55"/>
                  <a:gd name="T21" fmla="*/ 36 h 83"/>
                  <a:gd name="T22" fmla="*/ 55 w 55"/>
                  <a:gd name="T23" fmla="*/ 55 h 83"/>
                  <a:gd name="T24" fmla="*/ 53 w 55"/>
                  <a:gd name="T25" fmla="*/ 65 h 83"/>
                  <a:gd name="T26" fmla="*/ 49 w 55"/>
                  <a:gd name="T27" fmla="*/ 74 h 83"/>
                  <a:gd name="T28" fmla="*/ 41 w 55"/>
                  <a:gd name="T29" fmla="*/ 79 h 83"/>
                  <a:gd name="T30" fmla="*/ 33 w 55"/>
                  <a:gd name="T31" fmla="*/ 82 h 83"/>
                  <a:gd name="T32" fmla="*/ 16 w 55"/>
                  <a:gd name="T33" fmla="*/ 81 h 83"/>
                  <a:gd name="T34" fmla="*/ 3 w 55"/>
                  <a:gd name="T35" fmla="*/ 67 h 83"/>
                  <a:gd name="T36" fmla="*/ 0 w 55"/>
                  <a:gd name="T37" fmla="*/ 44 h 83"/>
                  <a:gd name="T38" fmla="*/ 4 w 55"/>
                  <a:gd name="T39" fmla="*/ 18 h 83"/>
                  <a:gd name="T40" fmla="*/ 17 w 55"/>
                  <a:gd name="T41" fmla="*/ 2 h 83"/>
                  <a:gd name="T42" fmla="*/ 36 w 55"/>
                  <a:gd name="T43" fmla="*/ 0 h 83"/>
                  <a:gd name="T44" fmla="*/ 45 w 55"/>
                  <a:gd name="T45" fmla="*/ 6 h 83"/>
                  <a:gd name="T46" fmla="*/ 51 w 55"/>
                  <a:gd name="T47" fmla="*/ 13 h 83"/>
                  <a:gd name="T48" fmla="*/ 53 w 55"/>
                  <a:gd name="T49" fmla="*/ 21 h 83"/>
                  <a:gd name="T50" fmla="*/ 11 w 55"/>
                  <a:gd name="T51" fmla="*/ 59 h 83"/>
                  <a:gd name="T52" fmla="*/ 15 w 55"/>
                  <a:gd name="T53" fmla="*/ 69 h 83"/>
                  <a:gd name="T54" fmla="*/ 23 w 55"/>
                  <a:gd name="T55" fmla="*/ 73 h 83"/>
                  <a:gd name="T56" fmla="*/ 32 w 55"/>
                  <a:gd name="T57" fmla="*/ 73 h 83"/>
                  <a:gd name="T58" fmla="*/ 39 w 55"/>
                  <a:gd name="T59" fmla="*/ 69 h 83"/>
                  <a:gd name="T60" fmla="*/ 43 w 55"/>
                  <a:gd name="T61" fmla="*/ 60 h 83"/>
                  <a:gd name="T62" fmla="*/ 43 w 55"/>
                  <a:gd name="T63" fmla="*/ 50 h 83"/>
                  <a:gd name="T64" fmla="*/ 39 w 55"/>
                  <a:gd name="T65" fmla="*/ 43 h 83"/>
                  <a:gd name="T66" fmla="*/ 32 w 55"/>
                  <a:gd name="T67" fmla="*/ 39 h 83"/>
                  <a:gd name="T68" fmla="*/ 23 w 55"/>
                  <a:gd name="T69" fmla="*/ 39 h 83"/>
                  <a:gd name="T70" fmla="*/ 15 w 55"/>
                  <a:gd name="T71" fmla="*/ 43 h 83"/>
                  <a:gd name="T72" fmla="*/ 11 w 55"/>
                  <a:gd name="T7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" h="83">
                    <a:moveTo>
                      <a:pt x="53" y="21"/>
                    </a:moveTo>
                    <a:lnTo>
                      <a:pt x="42" y="22"/>
                    </a:lnTo>
                    <a:lnTo>
                      <a:pt x="41" y="19"/>
                    </a:lnTo>
                    <a:lnTo>
                      <a:pt x="40" y="16"/>
                    </a:lnTo>
                    <a:lnTo>
                      <a:pt x="39" y="14"/>
                    </a:lnTo>
                    <a:lnTo>
                      <a:pt x="36" y="12"/>
                    </a:lnTo>
                    <a:lnTo>
                      <a:pt x="33" y="10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0" y="40"/>
                    </a:lnTo>
                    <a:lnTo>
                      <a:pt x="13" y="36"/>
                    </a:lnTo>
                    <a:lnTo>
                      <a:pt x="16" y="34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30" y="28"/>
                    </a:lnTo>
                    <a:lnTo>
                      <a:pt x="39" y="30"/>
                    </a:lnTo>
                    <a:lnTo>
                      <a:pt x="48" y="36"/>
                    </a:lnTo>
                    <a:lnTo>
                      <a:pt x="53" y="44"/>
                    </a:lnTo>
                    <a:lnTo>
                      <a:pt x="55" y="55"/>
                    </a:lnTo>
                    <a:lnTo>
                      <a:pt x="54" y="60"/>
                    </a:lnTo>
                    <a:lnTo>
                      <a:pt x="53" y="65"/>
                    </a:lnTo>
                    <a:lnTo>
                      <a:pt x="51" y="70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41" y="79"/>
                    </a:lnTo>
                    <a:lnTo>
                      <a:pt x="38" y="81"/>
                    </a:lnTo>
                    <a:lnTo>
                      <a:pt x="33" y="82"/>
                    </a:lnTo>
                    <a:lnTo>
                      <a:pt x="29" y="83"/>
                    </a:lnTo>
                    <a:lnTo>
                      <a:pt x="16" y="81"/>
                    </a:lnTo>
                    <a:lnTo>
                      <a:pt x="8" y="74"/>
                    </a:lnTo>
                    <a:lnTo>
                      <a:pt x="3" y="67"/>
                    </a:lnTo>
                    <a:lnTo>
                      <a:pt x="1" y="56"/>
                    </a:lnTo>
                    <a:lnTo>
                      <a:pt x="0" y="44"/>
                    </a:lnTo>
                    <a:lnTo>
                      <a:pt x="1" y="29"/>
                    </a:lnTo>
                    <a:lnTo>
                      <a:pt x="4" y="18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5" y="6"/>
                    </a:lnTo>
                    <a:lnTo>
                      <a:pt x="49" y="9"/>
                    </a:lnTo>
                    <a:lnTo>
                      <a:pt x="51" y="13"/>
                    </a:lnTo>
                    <a:lnTo>
                      <a:pt x="53" y="17"/>
                    </a:lnTo>
                    <a:lnTo>
                      <a:pt x="53" y="21"/>
                    </a:lnTo>
                    <a:close/>
                    <a:moveTo>
                      <a:pt x="10" y="55"/>
                    </a:moveTo>
                    <a:lnTo>
                      <a:pt x="11" y="59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8" y="74"/>
                    </a:lnTo>
                    <a:lnTo>
                      <a:pt x="32" y="73"/>
                    </a:lnTo>
                    <a:lnTo>
                      <a:pt x="36" y="72"/>
                    </a:lnTo>
                    <a:lnTo>
                      <a:pt x="39" y="69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3" y="55"/>
                    </a:lnTo>
                    <a:lnTo>
                      <a:pt x="43" y="50"/>
                    </a:lnTo>
                    <a:lnTo>
                      <a:pt x="41" y="46"/>
                    </a:lnTo>
                    <a:lnTo>
                      <a:pt x="39" y="43"/>
                    </a:lnTo>
                    <a:lnTo>
                      <a:pt x="36" y="40"/>
                    </a:lnTo>
                    <a:lnTo>
                      <a:pt x="32" y="39"/>
                    </a:lnTo>
                    <a:lnTo>
                      <a:pt x="27" y="38"/>
                    </a:lnTo>
                    <a:lnTo>
                      <a:pt x="23" y="39"/>
                    </a:lnTo>
                    <a:lnTo>
                      <a:pt x="19" y="40"/>
                    </a:lnTo>
                    <a:lnTo>
                      <a:pt x="15" y="43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2258"/>
              <p:cNvSpPr>
                <a:spLocks noEditPoints="1"/>
              </p:cNvSpPr>
              <p:nvPr/>
            </p:nvSpPr>
            <p:spPr bwMode="auto">
              <a:xfrm>
                <a:off x="2616" y="2957"/>
                <a:ext cx="53" cy="83"/>
              </a:xfrm>
              <a:custGeom>
                <a:avLst/>
                <a:gdLst>
                  <a:gd name="T0" fmla="*/ 0 w 53"/>
                  <a:gd name="T1" fmla="*/ 42 h 83"/>
                  <a:gd name="T2" fmla="*/ 0 w 53"/>
                  <a:gd name="T3" fmla="*/ 28 h 83"/>
                  <a:gd name="T4" fmla="*/ 3 w 53"/>
                  <a:gd name="T5" fmla="*/ 18 h 83"/>
                  <a:gd name="T6" fmla="*/ 5 w 53"/>
                  <a:gd name="T7" fmla="*/ 13 h 83"/>
                  <a:gd name="T8" fmla="*/ 8 w 53"/>
                  <a:gd name="T9" fmla="*/ 8 h 83"/>
                  <a:gd name="T10" fmla="*/ 12 w 53"/>
                  <a:gd name="T11" fmla="*/ 4 h 83"/>
                  <a:gd name="T12" fmla="*/ 16 w 53"/>
                  <a:gd name="T13" fmla="*/ 2 h 83"/>
                  <a:gd name="T14" fmla="*/ 21 w 53"/>
                  <a:gd name="T15" fmla="*/ 0 h 83"/>
                  <a:gd name="T16" fmla="*/ 27 w 53"/>
                  <a:gd name="T17" fmla="*/ 0 h 83"/>
                  <a:gd name="T18" fmla="*/ 33 w 53"/>
                  <a:gd name="T19" fmla="*/ 0 h 83"/>
                  <a:gd name="T20" fmla="*/ 39 w 53"/>
                  <a:gd name="T21" fmla="*/ 2 h 83"/>
                  <a:gd name="T22" fmla="*/ 42 w 53"/>
                  <a:gd name="T23" fmla="*/ 4 h 83"/>
                  <a:gd name="T24" fmla="*/ 45 w 53"/>
                  <a:gd name="T25" fmla="*/ 8 h 83"/>
                  <a:gd name="T26" fmla="*/ 47 w 53"/>
                  <a:gd name="T27" fmla="*/ 10 h 83"/>
                  <a:gd name="T28" fmla="*/ 49 w 53"/>
                  <a:gd name="T29" fmla="*/ 16 h 83"/>
                  <a:gd name="T30" fmla="*/ 52 w 53"/>
                  <a:gd name="T31" fmla="*/ 22 h 83"/>
                  <a:gd name="T32" fmla="*/ 53 w 53"/>
                  <a:gd name="T33" fmla="*/ 30 h 83"/>
                  <a:gd name="T34" fmla="*/ 53 w 53"/>
                  <a:gd name="T35" fmla="*/ 42 h 83"/>
                  <a:gd name="T36" fmla="*/ 53 w 53"/>
                  <a:gd name="T37" fmla="*/ 54 h 83"/>
                  <a:gd name="T38" fmla="*/ 50 w 53"/>
                  <a:gd name="T39" fmla="*/ 65 h 83"/>
                  <a:gd name="T40" fmla="*/ 48 w 53"/>
                  <a:gd name="T41" fmla="*/ 71 h 83"/>
                  <a:gd name="T42" fmla="*/ 45 w 53"/>
                  <a:gd name="T43" fmla="*/ 75 h 83"/>
                  <a:gd name="T44" fmla="*/ 42 w 53"/>
                  <a:gd name="T45" fmla="*/ 78 h 83"/>
                  <a:gd name="T46" fmla="*/ 38 w 53"/>
                  <a:gd name="T47" fmla="*/ 81 h 83"/>
                  <a:gd name="T48" fmla="*/ 32 w 53"/>
                  <a:gd name="T49" fmla="*/ 82 h 83"/>
                  <a:gd name="T50" fmla="*/ 27 w 53"/>
                  <a:gd name="T51" fmla="*/ 83 h 83"/>
                  <a:gd name="T52" fmla="*/ 16 w 53"/>
                  <a:gd name="T53" fmla="*/ 81 h 83"/>
                  <a:gd name="T54" fmla="*/ 8 w 53"/>
                  <a:gd name="T55" fmla="*/ 75 h 83"/>
                  <a:gd name="T56" fmla="*/ 3 w 53"/>
                  <a:gd name="T57" fmla="*/ 67 h 83"/>
                  <a:gd name="T58" fmla="*/ 1 w 53"/>
                  <a:gd name="T59" fmla="*/ 55 h 83"/>
                  <a:gd name="T60" fmla="*/ 0 w 53"/>
                  <a:gd name="T61" fmla="*/ 42 h 83"/>
                  <a:gd name="T62" fmla="*/ 11 w 53"/>
                  <a:gd name="T63" fmla="*/ 42 h 83"/>
                  <a:gd name="T64" fmla="*/ 12 w 53"/>
                  <a:gd name="T65" fmla="*/ 53 h 83"/>
                  <a:gd name="T66" fmla="*/ 13 w 53"/>
                  <a:gd name="T67" fmla="*/ 62 h 83"/>
                  <a:gd name="T68" fmla="*/ 16 w 53"/>
                  <a:gd name="T69" fmla="*/ 68 h 83"/>
                  <a:gd name="T70" fmla="*/ 19 w 53"/>
                  <a:gd name="T71" fmla="*/ 71 h 83"/>
                  <a:gd name="T72" fmla="*/ 22 w 53"/>
                  <a:gd name="T73" fmla="*/ 73 h 83"/>
                  <a:gd name="T74" fmla="*/ 27 w 53"/>
                  <a:gd name="T75" fmla="*/ 74 h 83"/>
                  <a:gd name="T76" fmla="*/ 31 w 53"/>
                  <a:gd name="T77" fmla="*/ 73 h 83"/>
                  <a:gd name="T78" fmla="*/ 34 w 53"/>
                  <a:gd name="T79" fmla="*/ 71 h 83"/>
                  <a:gd name="T80" fmla="*/ 39 w 53"/>
                  <a:gd name="T81" fmla="*/ 68 h 83"/>
                  <a:gd name="T82" fmla="*/ 41 w 53"/>
                  <a:gd name="T83" fmla="*/ 62 h 83"/>
                  <a:gd name="T84" fmla="*/ 43 w 53"/>
                  <a:gd name="T85" fmla="*/ 53 h 83"/>
                  <a:gd name="T86" fmla="*/ 43 w 53"/>
                  <a:gd name="T87" fmla="*/ 42 h 83"/>
                  <a:gd name="T88" fmla="*/ 43 w 53"/>
                  <a:gd name="T89" fmla="*/ 30 h 83"/>
                  <a:gd name="T90" fmla="*/ 41 w 53"/>
                  <a:gd name="T91" fmla="*/ 21 h 83"/>
                  <a:gd name="T92" fmla="*/ 39 w 53"/>
                  <a:gd name="T93" fmla="*/ 16 h 83"/>
                  <a:gd name="T94" fmla="*/ 35 w 53"/>
                  <a:gd name="T95" fmla="*/ 12 h 83"/>
                  <a:gd name="T96" fmla="*/ 31 w 53"/>
                  <a:gd name="T97" fmla="*/ 10 h 83"/>
                  <a:gd name="T98" fmla="*/ 26 w 53"/>
                  <a:gd name="T99" fmla="*/ 10 h 83"/>
                  <a:gd name="T100" fmla="*/ 22 w 53"/>
                  <a:gd name="T101" fmla="*/ 10 h 83"/>
                  <a:gd name="T102" fmla="*/ 19 w 53"/>
                  <a:gd name="T103" fmla="*/ 12 h 83"/>
                  <a:gd name="T104" fmla="*/ 16 w 53"/>
                  <a:gd name="T105" fmla="*/ 15 h 83"/>
                  <a:gd name="T106" fmla="*/ 13 w 53"/>
                  <a:gd name="T107" fmla="*/ 21 h 83"/>
                  <a:gd name="T108" fmla="*/ 12 w 53"/>
                  <a:gd name="T109" fmla="*/ 30 h 83"/>
                  <a:gd name="T110" fmla="*/ 11 w 53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" h="83">
                    <a:moveTo>
                      <a:pt x="0" y="42"/>
                    </a:moveTo>
                    <a:lnTo>
                      <a:pt x="0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9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3" y="42"/>
                    </a:lnTo>
                    <a:lnTo>
                      <a:pt x="53" y="54"/>
                    </a:lnTo>
                    <a:lnTo>
                      <a:pt x="50" y="65"/>
                    </a:lnTo>
                    <a:lnTo>
                      <a:pt x="48" y="71"/>
                    </a:lnTo>
                    <a:lnTo>
                      <a:pt x="45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2" y="53"/>
                    </a:lnTo>
                    <a:lnTo>
                      <a:pt x="13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4" y="71"/>
                    </a:lnTo>
                    <a:lnTo>
                      <a:pt x="39" y="68"/>
                    </a:lnTo>
                    <a:lnTo>
                      <a:pt x="41" y="62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3" y="21"/>
                    </a:lnTo>
                    <a:lnTo>
                      <a:pt x="12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Line 2259"/>
              <p:cNvSpPr>
                <a:spLocks noChangeShapeType="1"/>
              </p:cNvSpPr>
              <p:nvPr/>
            </p:nvSpPr>
            <p:spPr bwMode="auto">
              <a:xfrm flipV="1">
                <a:off x="2861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Line 2260"/>
              <p:cNvSpPr>
                <a:spLocks noChangeShapeType="1"/>
              </p:cNvSpPr>
              <p:nvPr/>
            </p:nvSpPr>
            <p:spPr bwMode="auto">
              <a:xfrm flipV="1">
                <a:off x="2861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Line 2261"/>
              <p:cNvSpPr>
                <a:spLocks noChangeShapeType="1"/>
              </p:cNvSpPr>
              <p:nvPr/>
            </p:nvSpPr>
            <p:spPr bwMode="auto">
              <a:xfrm flipV="1">
                <a:off x="2861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Line 2262"/>
              <p:cNvSpPr>
                <a:spLocks noChangeShapeType="1"/>
              </p:cNvSpPr>
              <p:nvPr/>
            </p:nvSpPr>
            <p:spPr bwMode="auto">
              <a:xfrm flipV="1">
                <a:off x="2861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Line 2263"/>
              <p:cNvSpPr>
                <a:spLocks noChangeShapeType="1"/>
              </p:cNvSpPr>
              <p:nvPr/>
            </p:nvSpPr>
            <p:spPr bwMode="auto">
              <a:xfrm flipV="1">
                <a:off x="2861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Line 2264"/>
              <p:cNvSpPr>
                <a:spLocks noChangeShapeType="1"/>
              </p:cNvSpPr>
              <p:nvPr/>
            </p:nvSpPr>
            <p:spPr bwMode="auto">
              <a:xfrm flipV="1">
                <a:off x="2861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Line 2265"/>
              <p:cNvSpPr>
                <a:spLocks noChangeShapeType="1"/>
              </p:cNvSpPr>
              <p:nvPr/>
            </p:nvSpPr>
            <p:spPr bwMode="auto">
              <a:xfrm flipV="1">
                <a:off x="2861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Line 2266"/>
              <p:cNvSpPr>
                <a:spLocks noChangeShapeType="1"/>
              </p:cNvSpPr>
              <p:nvPr/>
            </p:nvSpPr>
            <p:spPr bwMode="auto">
              <a:xfrm flipV="1">
                <a:off x="2861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Line 2267"/>
              <p:cNvSpPr>
                <a:spLocks noChangeShapeType="1"/>
              </p:cNvSpPr>
              <p:nvPr/>
            </p:nvSpPr>
            <p:spPr bwMode="auto">
              <a:xfrm flipV="1">
                <a:off x="2861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Line 2268"/>
              <p:cNvSpPr>
                <a:spLocks noChangeShapeType="1"/>
              </p:cNvSpPr>
              <p:nvPr/>
            </p:nvSpPr>
            <p:spPr bwMode="auto">
              <a:xfrm flipV="1">
                <a:off x="2861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Line 2269"/>
              <p:cNvSpPr>
                <a:spLocks noChangeShapeType="1"/>
              </p:cNvSpPr>
              <p:nvPr/>
            </p:nvSpPr>
            <p:spPr bwMode="auto">
              <a:xfrm flipV="1">
                <a:off x="2861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Line 2270"/>
              <p:cNvSpPr>
                <a:spLocks noChangeShapeType="1"/>
              </p:cNvSpPr>
              <p:nvPr/>
            </p:nvSpPr>
            <p:spPr bwMode="auto">
              <a:xfrm flipV="1">
                <a:off x="2861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Line 2271"/>
              <p:cNvSpPr>
                <a:spLocks noChangeShapeType="1"/>
              </p:cNvSpPr>
              <p:nvPr/>
            </p:nvSpPr>
            <p:spPr bwMode="auto">
              <a:xfrm flipV="1">
                <a:off x="2861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Line 2272"/>
              <p:cNvSpPr>
                <a:spLocks noChangeShapeType="1"/>
              </p:cNvSpPr>
              <p:nvPr/>
            </p:nvSpPr>
            <p:spPr bwMode="auto">
              <a:xfrm flipV="1">
                <a:off x="2861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Line 2273"/>
              <p:cNvSpPr>
                <a:spLocks noChangeShapeType="1"/>
              </p:cNvSpPr>
              <p:nvPr/>
            </p:nvSpPr>
            <p:spPr bwMode="auto">
              <a:xfrm flipV="1">
                <a:off x="2861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Line 2274"/>
              <p:cNvSpPr>
                <a:spLocks noChangeShapeType="1"/>
              </p:cNvSpPr>
              <p:nvPr/>
            </p:nvSpPr>
            <p:spPr bwMode="auto">
              <a:xfrm flipV="1">
                <a:off x="2861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Line 2275"/>
              <p:cNvSpPr>
                <a:spLocks noChangeShapeType="1"/>
              </p:cNvSpPr>
              <p:nvPr/>
            </p:nvSpPr>
            <p:spPr bwMode="auto">
              <a:xfrm flipV="1">
                <a:off x="2861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Line 2276"/>
              <p:cNvSpPr>
                <a:spLocks noChangeShapeType="1"/>
              </p:cNvSpPr>
              <p:nvPr/>
            </p:nvSpPr>
            <p:spPr bwMode="auto">
              <a:xfrm flipV="1">
                <a:off x="2861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Line 2277"/>
              <p:cNvSpPr>
                <a:spLocks noChangeShapeType="1"/>
              </p:cNvSpPr>
              <p:nvPr/>
            </p:nvSpPr>
            <p:spPr bwMode="auto">
              <a:xfrm flipV="1">
                <a:off x="2861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Line 2278"/>
              <p:cNvSpPr>
                <a:spLocks noChangeShapeType="1"/>
              </p:cNvSpPr>
              <p:nvPr/>
            </p:nvSpPr>
            <p:spPr bwMode="auto">
              <a:xfrm flipV="1">
                <a:off x="2861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Line 2279"/>
              <p:cNvSpPr>
                <a:spLocks noChangeShapeType="1"/>
              </p:cNvSpPr>
              <p:nvPr/>
            </p:nvSpPr>
            <p:spPr bwMode="auto">
              <a:xfrm flipV="1">
                <a:off x="2861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Line 2280"/>
              <p:cNvSpPr>
                <a:spLocks noChangeShapeType="1"/>
              </p:cNvSpPr>
              <p:nvPr/>
            </p:nvSpPr>
            <p:spPr bwMode="auto">
              <a:xfrm flipV="1">
                <a:off x="2861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Line 2281"/>
              <p:cNvSpPr>
                <a:spLocks noChangeShapeType="1"/>
              </p:cNvSpPr>
              <p:nvPr/>
            </p:nvSpPr>
            <p:spPr bwMode="auto">
              <a:xfrm flipV="1">
                <a:off x="2861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Line 2282"/>
              <p:cNvSpPr>
                <a:spLocks noChangeShapeType="1"/>
              </p:cNvSpPr>
              <p:nvPr/>
            </p:nvSpPr>
            <p:spPr bwMode="auto">
              <a:xfrm flipV="1">
                <a:off x="2861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Line 2283"/>
              <p:cNvSpPr>
                <a:spLocks noChangeShapeType="1"/>
              </p:cNvSpPr>
              <p:nvPr/>
            </p:nvSpPr>
            <p:spPr bwMode="auto">
              <a:xfrm flipV="1">
                <a:off x="2861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Line 2284"/>
              <p:cNvSpPr>
                <a:spLocks noChangeShapeType="1"/>
              </p:cNvSpPr>
              <p:nvPr/>
            </p:nvSpPr>
            <p:spPr bwMode="auto">
              <a:xfrm flipV="1">
                <a:off x="2861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Line 2285"/>
              <p:cNvSpPr>
                <a:spLocks noChangeShapeType="1"/>
              </p:cNvSpPr>
              <p:nvPr/>
            </p:nvSpPr>
            <p:spPr bwMode="auto">
              <a:xfrm flipV="1">
                <a:off x="2861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Line 2286"/>
              <p:cNvSpPr>
                <a:spLocks noChangeShapeType="1"/>
              </p:cNvSpPr>
              <p:nvPr/>
            </p:nvSpPr>
            <p:spPr bwMode="auto">
              <a:xfrm flipV="1">
                <a:off x="2861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Line 2287"/>
              <p:cNvSpPr>
                <a:spLocks noChangeShapeType="1"/>
              </p:cNvSpPr>
              <p:nvPr/>
            </p:nvSpPr>
            <p:spPr bwMode="auto">
              <a:xfrm flipV="1">
                <a:off x="2861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Line 2288"/>
              <p:cNvSpPr>
                <a:spLocks noChangeShapeType="1"/>
              </p:cNvSpPr>
              <p:nvPr/>
            </p:nvSpPr>
            <p:spPr bwMode="auto">
              <a:xfrm flipV="1">
                <a:off x="2861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Line 2289"/>
              <p:cNvSpPr>
                <a:spLocks noChangeShapeType="1"/>
              </p:cNvSpPr>
              <p:nvPr/>
            </p:nvSpPr>
            <p:spPr bwMode="auto">
              <a:xfrm flipV="1">
                <a:off x="2861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Line 2290"/>
              <p:cNvSpPr>
                <a:spLocks noChangeShapeType="1"/>
              </p:cNvSpPr>
              <p:nvPr/>
            </p:nvSpPr>
            <p:spPr bwMode="auto">
              <a:xfrm flipV="1">
                <a:off x="2861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Line 2291"/>
              <p:cNvSpPr>
                <a:spLocks noChangeShapeType="1"/>
              </p:cNvSpPr>
              <p:nvPr/>
            </p:nvSpPr>
            <p:spPr bwMode="auto">
              <a:xfrm flipV="1">
                <a:off x="2861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Line 2292"/>
              <p:cNvSpPr>
                <a:spLocks noChangeShapeType="1"/>
              </p:cNvSpPr>
              <p:nvPr/>
            </p:nvSpPr>
            <p:spPr bwMode="auto">
              <a:xfrm flipV="1">
                <a:off x="2861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Line 2293"/>
              <p:cNvSpPr>
                <a:spLocks noChangeShapeType="1"/>
              </p:cNvSpPr>
              <p:nvPr/>
            </p:nvSpPr>
            <p:spPr bwMode="auto">
              <a:xfrm flipV="1">
                <a:off x="2861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Line 2294"/>
              <p:cNvSpPr>
                <a:spLocks noChangeShapeType="1"/>
              </p:cNvSpPr>
              <p:nvPr/>
            </p:nvSpPr>
            <p:spPr bwMode="auto">
              <a:xfrm flipV="1">
                <a:off x="2861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Line 2295"/>
              <p:cNvSpPr>
                <a:spLocks noChangeShapeType="1"/>
              </p:cNvSpPr>
              <p:nvPr/>
            </p:nvSpPr>
            <p:spPr bwMode="auto">
              <a:xfrm flipV="1">
                <a:off x="2861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Line 2296"/>
              <p:cNvSpPr>
                <a:spLocks noChangeShapeType="1"/>
              </p:cNvSpPr>
              <p:nvPr/>
            </p:nvSpPr>
            <p:spPr bwMode="auto">
              <a:xfrm flipV="1">
                <a:off x="2861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Line 2297"/>
              <p:cNvSpPr>
                <a:spLocks noChangeShapeType="1"/>
              </p:cNvSpPr>
              <p:nvPr/>
            </p:nvSpPr>
            <p:spPr bwMode="auto">
              <a:xfrm flipV="1">
                <a:off x="2861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Line 2298"/>
              <p:cNvSpPr>
                <a:spLocks noChangeShapeType="1"/>
              </p:cNvSpPr>
              <p:nvPr/>
            </p:nvSpPr>
            <p:spPr bwMode="auto">
              <a:xfrm flipV="1">
                <a:off x="2861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Line 2299"/>
              <p:cNvSpPr>
                <a:spLocks noChangeShapeType="1"/>
              </p:cNvSpPr>
              <p:nvPr/>
            </p:nvSpPr>
            <p:spPr bwMode="auto">
              <a:xfrm flipV="1">
                <a:off x="2861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Line 2300"/>
              <p:cNvSpPr>
                <a:spLocks noChangeShapeType="1"/>
              </p:cNvSpPr>
              <p:nvPr/>
            </p:nvSpPr>
            <p:spPr bwMode="auto">
              <a:xfrm flipV="1">
                <a:off x="2861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Line 2301"/>
              <p:cNvSpPr>
                <a:spLocks noChangeShapeType="1"/>
              </p:cNvSpPr>
              <p:nvPr/>
            </p:nvSpPr>
            <p:spPr bwMode="auto">
              <a:xfrm flipV="1">
                <a:off x="2861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Line 2302"/>
              <p:cNvSpPr>
                <a:spLocks noChangeShapeType="1"/>
              </p:cNvSpPr>
              <p:nvPr/>
            </p:nvSpPr>
            <p:spPr bwMode="auto">
              <a:xfrm flipV="1">
                <a:off x="2861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Line 2303"/>
              <p:cNvSpPr>
                <a:spLocks noChangeShapeType="1"/>
              </p:cNvSpPr>
              <p:nvPr/>
            </p:nvSpPr>
            <p:spPr bwMode="auto">
              <a:xfrm flipV="1">
                <a:off x="2861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Line 2304"/>
              <p:cNvSpPr>
                <a:spLocks noChangeShapeType="1"/>
              </p:cNvSpPr>
              <p:nvPr/>
            </p:nvSpPr>
            <p:spPr bwMode="auto">
              <a:xfrm flipV="1">
                <a:off x="2861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Line 2305"/>
              <p:cNvSpPr>
                <a:spLocks noChangeShapeType="1"/>
              </p:cNvSpPr>
              <p:nvPr/>
            </p:nvSpPr>
            <p:spPr bwMode="auto">
              <a:xfrm flipV="1">
                <a:off x="2861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Line 2306"/>
              <p:cNvSpPr>
                <a:spLocks noChangeShapeType="1"/>
              </p:cNvSpPr>
              <p:nvPr/>
            </p:nvSpPr>
            <p:spPr bwMode="auto">
              <a:xfrm flipV="1">
                <a:off x="2861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Line 2307"/>
              <p:cNvSpPr>
                <a:spLocks noChangeShapeType="1"/>
              </p:cNvSpPr>
              <p:nvPr/>
            </p:nvSpPr>
            <p:spPr bwMode="auto">
              <a:xfrm flipV="1">
                <a:off x="2861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Line 2308"/>
              <p:cNvSpPr>
                <a:spLocks noChangeShapeType="1"/>
              </p:cNvSpPr>
              <p:nvPr/>
            </p:nvSpPr>
            <p:spPr bwMode="auto">
              <a:xfrm flipV="1">
                <a:off x="2861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Line 2309"/>
              <p:cNvSpPr>
                <a:spLocks noChangeShapeType="1"/>
              </p:cNvSpPr>
              <p:nvPr/>
            </p:nvSpPr>
            <p:spPr bwMode="auto">
              <a:xfrm flipV="1">
                <a:off x="2861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Line 2310"/>
              <p:cNvSpPr>
                <a:spLocks noChangeShapeType="1"/>
              </p:cNvSpPr>
              <p:nvPr/>
            </p:nvSpPr>
            <p:spPr bwMode="auto">
              <a:xfrm flipV="1">
                <a:off x="2861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Line 2311"/>
              <p:cNvSpPr>
                <a:spLocks noChangeShapeType="1"/>
              </p:cNvSpPr>
              <p:nvPr/>
            </p:nvSpPr>
            <p:spPr bwMode="auto">
              <a:xfrm flipV="1">
                <a:off x="2861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" name="Line 2312"/>
              <p:cNvSpPr>
                <a:spLocks noChangeShapeType="1"/>
              </p:cNvSpPr>
              <p:nvPr/>
            </p:nvSpPr>
            <p:spPr bwMode="auto">
              <a:xfrm flipV="1">
                <a:off x="2861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" name="Line 2313"/>
              <p:cNvSpPr>
                <a:spLocks noChangeShapeType="1"/>
              </p:cNvSpPr>
              <p:nvPr/>
            </p:nvSpPr>
            <p:spPr bwMode="auto">
              <a:xfrm flipV="1">
                <a:off x="2861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" name="Line 2314"/>
              <p:cNvSpPr>
                <a:spLocks noChangeShapeType="1"/>
              </p:cNvSpPr>
              <p:nvPr/>
            </p:nvSpPr>
            <p:spPr bwMode="auto">
              <a:xfrm flipV="1">
                <a:off x="2861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" name="Line 2315"/>
              <p:cNvSpPr>
                <a:spLocks noChangeShapeType="1"/>
              </p:cNvSpPr>
              <p:nvPr/>
            </p:nvSpPr>
            <p:spPr bwMode="auto">
              <a:xfrm flipV="1">
                <a:off x="2861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" name="Line 2316"/>
              <p:cNvSpPr>
                <a:spLocks noChangeShapeType="1"/>
              </p:cNvSpPr>
              <p:nvPr/>
            </p:nvSpPr>
            <p:spPr bwMode="auto">
              <a:xfrm flipV="1">
                <a:off x="2861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" name="Line 2317"/>
              <p:cNvSpPr>
                <a:spLocks noChangeShapeType="1"/>
              </p:cNvSpPr>
              <p:nvPr/>
            </p:nvSpPr>
            <p:spPr bwMode="auto">
              <a:xfrm flipV="1">
                <a:off x="2861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" name="Line 2318"/>
              <p:cNvSpPr>
                <a:spLocks noChangeShapeType="1"/>
              </p:cNvSpPr>
              <p:nvPr/>
            </p:nvSpPr>
            <p:spPr bwMode="auto">
              <a:xfrm flipV="1">
                <a:off x="2861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" name="Line 2319"/>
              <p:cNvSpPr>
                <a:spLocks noChangeShapeType="1"/>
              </p:cNvSpPr>
              <p:nvPr/>
            </p:nvSpPr>
            <p:spPr bwMode="auto">
              <a:xfrm flipV="1">
                <a:off x="2861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" name="Line 2320"/>
              <p:cNvSpPr>
                <a:spLocks noChangeShapeType="1"/>
              </p:cNvSpPr>
              <p:nvPr/>
            </p:nvSpPr>
            <p:spPr bwMode="auto">
              <a:xfrm flipV="1">
                <a:off x="2861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" name="Line 2321"/>
              <p:cNvSpPr>
                <a:spLocks noChangeShapeType="1"/>
              </p:cNvSpPr>
              <p:nvPr/>
            </p:nvSpPr>
            <p:spPr bwMode="auto">
              <a:xfrm flipV="1">
                <a:off x="2861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" name="Line 2322"/>
              <p:cNvSpPr>
                <a:spLocks noChangeShapeType="1"/>
              </p:cNvSpPr>
              <p:nvPr/>
            </p:nvSpPr>
            <p:spPr bwMode="auto">
              <a:xfrm flipV="1">
                <a:off x="2861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" name="Line 2323"/>
              <p:cNvSpPr>
                <a:spLocks noChangeShapeType="1"/>
              </p:cNvSpPr>
              <p:nvPr/>
            </p:nvSpPr>
            <p:spPr bwMode="auto">
              <a:xfrm flipV="1">
                <a:off x="2861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" name="Line 2324"/>
              <p:cNvSpPr>
                <a:spLocks noChangeShapeType="1"/>
              </p:cNvSpPr>
              <p:nvPr/>
            </p:nvSpPr>
            <p:spPr bwMode="auto">
              <a:xfrm flipV="1">
                <a:off x="2861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" name="Line 2325"/>
              <p:cNvSpPr>
                <a:spLocks noChangeShapeType="1"/>
              </p:cNvSpPr>
              <p:nvPr/>
            </p:nvSpPr>
            <p:spPr bwMode="auto">
              <a:xfrm flipV="1">
                <a:off x="2861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" name="Line 2326"/>
              <p:cNvSpPr>
                <a:spLocks noChangeShapeType="1"/>
              </p:cNvSpPr>
              <p:nvPr/>
            </p:nvSpPr>
            <p:spPr bwMode="auto">
              <a:xfrm flipV="1">
                <a:off x="2861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" name="Line 2327"/>
              <p:cNvSpPr>
                <a:spLocks noChangeShapeType="1"/>
              </p:cNvSpPr>
              <p:nvPr/>
            </p:nvSpPr>
            <p:spPr bwMode="auto">
              <a:xfrm flipV="1">
                <a:off x="2861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" name="Line 2328"/>
              <p:cNvSpPr>
                <a:spLocks noChangeShapeType="1"/>
              </p:cNvSpPr>
              <p:nvPr/>
            </p:nvSpPr>
            <p:spPr bwMode="auto">
              <a:xfrm flipV="1">
                <a:off x="2861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" name="Line 2329"/>
              <p:cNvSpPr>
                <a:spLocks noChangeShapeType="1"/>
              </p:cNvSpPr>
              <p:nvPr/>
            </p:nvSpPr>
            <p:spPr bwMode="auto">
              <a:xfrm flipV="1">
                <a:off x="2861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" name="Line 2330"/>
              <p:cNvSpPr>
                <a:spLocks noChangeShapeType="1"/>
              </p:cNvSpPr>
              <p:nvPr/>
            </p:nvSpPr>
            <p:spPr bwMode="auto">
              <a:xfrm flipV="1">
                <a:off x="2861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" name="Line 2331"/>
              <p:cNvSpPr>
                <a:spLocks noChangeShapeType="1"/>
              </p:cNvSpPr>
              <p:nvPr/>
            </p:nvSpPr>
            <p:spPr bwMode="auto">
              <a:xfrm flipV="1">
                <a:off x="2861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" name="Line 2332"/>
              <p:cNvSpPr>
                <a:spLocks noChangeShapeType="1"/>
              </p:cNvSpPr>
              <p:nvPr/>
            </p:nvSpPr>
            <p:spPr bwMode="auto">
              <a:xfrm flipV="1">
                <a:off x="2861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" name="Line 2333"/>
              <p:cNvSpPr>
                <a:spLocks noChangeShapeType="1"/>
              </p:cNvSpPr>
              <p:nvPr/>
            </p:nvSpPr>
            <p:spPr bwMode="auto">
              <a:xfrm flipV="1">
                <a:off x="2861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" name="Line 2334"/>
              <p:cNvSpPr>
                <a:spLocks noChangeShapeType="1"/>
              </p:cNvSpPr>
              <p:nvPr/>
            </p:nvSpPr>
            <p:spPr bwMode="auto">
              <a:xfrm flipV="1">
                <a:off x="2861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" name="Line 2335"/>
              <p:cNvSpPr>
                <a:spLocks noChangeShapeType="1"/>
              </p:cNvSpPr>
              <p:nvPr/>
            </p:nvSpPr>
            <p:spPr bwMode="auto">
              <a:xfrm flipV="1">
                <a:off x="2861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" name="Line 2336"/>
              <p:cNvSpPr>
                <a:spLocks noChangeShapeType="1"/>
              </p:cNvSpPr>
              <p:nvPr/>
            </p:nvSpPr>
            <p:spPr bwMode="auto">
              <a:xfrm flipV="1">
                <a:off x="2861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" name="Line 2337"/>
              <p:cNvSpPr>
                <a:spLocks noChangeShapeType="1"/>
              </p:cNvSpPr>
              <p:nvPr/>
            </p:nvSpPr>
            <p:spPr bwMode="auto">
              <a:xfrm flipV="1">
                <a:off x="2861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" name="Line 2338"/>
              <p:cNvSpPr>
                <a:spLocks noChangeShapeType="1"/>
              </p:cNvSpPr>
              <p:nvPr/>
            </p:nvSpPr>
            <p:spPr bwMode="auto">
              <a:xfrm flipV="1">
                <a:off x="2861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" name="Line 2339"/>
              <p:cNvSpPr>
                <a:spLocks noChangeShapeType="1"/>
              </p:cNvSpPr>
              <p:nvPr/>
            </p:nvSpPr>
            <p:spPr bwMode="auto">
              <a:xfrm flipV="1">
                <a:off x="2861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" name="Line 2340"/>
              <p:cNvSpPr>
                <a:spLocks noChangeShapeType="1"/>
              </p:cNvSpPr>
              <p:nvPr/>
            </p:nvSpPr>
            <p:spPr bwMode="auto">
              <a:xfrm flipV="1">
                <a:off x="2861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" name="Line 2341"/>
              <p:cNvSpPr>
                <a:spLocks noChangeShapeType="1"/>
              </p:cNvSpPr>
              <p:nvPr/>
            </p:nvSpPr>
            <p:spPr bwMode="auto">
              <a:xfrm flipV="1">
                <a:off x="2861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" name="Line 2342"/>
              <p:cNvSpPr>
                <a:spLocks noChangeShapeType="1"/>
              </p:cNvSpPr>
              <p:nvPr/>
            </p:nvSpPr>
            <p:spPr bwMode="auto">
              <a:xfrm flipV="1">
                <a:off x="2861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" name="Line 2343"/>
              <p:cNvSpPr>
                <a:spLocks noChangeShapeType="1"/>
              </p:cNvSpPr>
              <p:nvPr/>
            </p:nvSpPr>
            <p:spPr bwMode="auto">
              <a:xfrm flipV="1">
                <a:off x="2861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" name="Line 2344"/>
              <p:cNvSpPr>
                <a:spLocks noChangeShapeType="1"/>
              </p:cNvSpPr>
              <p:nvPr/>
            </p:nvSpPr>
            <p:spPr bwMode="auto">
              <a:xfrm flipV="1">
                <a:off x="2861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" name="Line 2345"/>
              <p:cNvSpPr>
                <a:spLocks noChangeShapeType="1"/>
              </p:cNvSpPr>
              <p:nvPr/>
            </p:nvSpPr>
            <p:spPr bwMode="auto">
              <a:xfrm flipV="1">
                <a:off x="2861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" name="Line 2346"/>
              <p:cNvSpPr>
                <a:spLocks noChangeShapeType="1"/>
              </p:cNvSpPr>
              <p:nvPr/>
            </p:nvSpPr>
            <p:spPr bwMode="auto">
              <a:xfrm flipV="1">
                <a:off x="2861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" name="Line 2347"/>
              <p:cNvSpPr>
                <a:spLocks noChangeShapeType="1"/>
              </p:cNvSpPr>
              <p:nvPr/>
            </p:nvSpPr>
            <p:spPr bwMode="auto">
              <a:xfrm flipV="1">
                <a:off x="2861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" name="Line 2348"/>
              <p:cNvSpPr>
                <a:spLocks noChangeShapeType="1"/>
              </p:cNvSpPr>
              <p:nvPr/>
            </p:nvSpPr>
            <p:spPr bwMode="auto">
              <a:xfrm flipV="1">
                <a:off x="2861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" name="Line 2349"/>
              <p:cNvSpPr>
                <a:spLocks noChangeShapeType="1"/>
              </p:cNvSpPr>
              <p:nvPr/>
            </p:nvSpPr>
            <p:spPr bwMode="auto">
              <a:xfrm flipV="1">
                <a:off x="2861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" name="Line 2350"/>
              <p:cNvSpPr>
                <a:spLocks noChangeShapeType="1"/>
              </p:cNvSpPr>
              <p:nvPr/>
            </p:nvSpPr>
            <p:spPr bwMode="auto">
              <a:xfrm flipV="1">
                <a:off x="2861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" name="Line 2351"/>
              <p:cNvSpPr>
                <a:spLocks noChangeShapeType="1"/>
              </p:cNvSpPr>
              <p:nvPr/>
            </p:nvSpPr>
            <p:spPr bwMode="auto">
              <a:xfrm flipV="1">
                <a:off x="2861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" name="Line 2352"/>
              <p:cNvSpPr>
                <a:spLocks noChangeShapeType="1"/>
              </p:cNvSpPr>
              <p:nvPr/>
            </p:nvSpPr>
            <p:spPr bwMode="auto">
              <a:xfrm flipV="1">
                <a:off x="2861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" name="Line 2353"/>
              <p:cNvSpPr>
                <a:spLocks noChangeShapeType="1"/>
              </p:cNvSpPr>
              <p:nvPr/>
            </p:nvSpPr>
            <p:spPr bwMode="auto">
              <a:xfrm flipV="1">
                <a:off x="2861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" name="Line 2354"/>
              <p:cNvSpPr>
                <a:spLocks noChangeShapeType="1"/>
              </p:cNvSpPr>
              <p:nvPr/>
            </p:nvSpPr>
            <p:spPr bwMode="auto">
              <a:xfrm flipV="1">
                <a:off x="2861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" name="Line 2355"/>
              <p:cNvSpPr>
                <a:spLocks noChangeShapeType="1"/>
              </p:cNvSpPr>
              <p:nvPr/>
            </p:nvSpPr>
            <p:spPr bwMode="auto">
              <a:xfrm flipV="1">
                <a:off x="2861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" name="Line 2356"/>
              <p:cNvSpPr>
                <a:spLocks noChangeShapeType="1"/>
              </p:cNvSpPr>
              <p:nvPr/>
            </p:nvSpPr>
            <p:spPr bwMode="auto">
              <a:xfrm flipV="1">
                <a:off x="2861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" name="Line 2357"/>
              <p:cNvSpPr>
                <a:spLocks noChangeShapeType="1"/>
              </p:cNvSpPr>
              <p:nvPr/>
            </p:nvSpPr>
            <p:spPr bwMode="auto">
              <a:xfrm flipV="1">
                <a:off x="2861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" name="Line 2358"/>
              <p:cNvSpPr>
                <a:spLocks noChangeShapeType="1"/>
              </p:cNvSpPr>
              <p:nvPr/>
            </p:nvSpPr>
            <p:spPr bwMode="auto">
              <a:xfrm flipV="1">
                <a:off x="2861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" name="Line 2359"/>
              <p:cNvSpPr>
                <a:spLocks noChangeShapeType="1"/>
              </p:cNvSpPr>
              <p:nvPr/>
            </p:nvSpPr>
            <p:spPr bwMode="auto">
              <a:xfrm flipV="1">
                <a:off x="2861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" name="Line 2360"/>
              <p:cNvSpPr>
                <a:spLocks noChangeShapeType="1"/>
              </p:cNvSpPr>
              <p:nvPr/>
            </p:nvSpPr>
            <p:spPr bwMode="auto">
              <a:xfrm flipV="1">
                <a:off x="2861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" name="Line 2361"/>
              <p:cNvSpPr>
                <a:spLocks noChangeShapeType="1"/>
              </p:cNvSpPr>
              <p:nvPr/>
            </p:nvSpPr>
            <p:spPr bwMode="auto">
              <a:xfrm flipV="1">
                <a:off x="2861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" name="Line 2362"/>
              <p:cNvSpPr>
                <a:spLocks noChangeShapeType="1"/>
              </p:cNvSpPr>
              <p:nvPr/>
            </p:nvSpPr>
            <p:spPr bwMode="auto">
              <a:xfrm flipV="1">
                <a:off x="2861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" name="Line 2363"/>
              <p:cNvSpPr>
                <a:spLocks noChangeShapeType="1"/>
              </p:cNvSpPr>
              <p:nvPr/>
            </p:nvSpPr>
            <p:spPr bwMode="auto">
              <a:xfrm flipV="1">
                <a:off x="2861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" name="Line 2364"/>
              <p:cNvSpPr>
                <a:spLocks noChangeShapeType="1"/>
              </p:cNvSpPr>
              <p:nvPr/>
            </p:nvSpPr>
            <p:spPr bwMode="auto">
              <a:xfrm flipV="1">
                <a:off x="2861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" name="Line 2365"/>
              <p:cNvSpPr>
                <a:spLocks noChangeShapeType="1"/>
              </p:cNvSpPr>
              <p:nvPr/>
            </p:nvSpPr>
            <p:spPr bwMode="auto">
              <a:xfrm flipV="1">
                <a:off x="2861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" name="Line 2366"/>
              <p:cNvSpPr>
                <a:spLocks noChangeShapeType="1"/>
              </p:cNvSpPr>
              <p:nvPr/>
            </p:nvSpPr>
            <p:spPr bwMode="auto">
              <a:xfrm flipV="1">
                <a:off x="2861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" name="Line 2367"/>
              <p:cNvSpPr>
                <a:spLocks noChangeShapeType="1"/>
              </p:cNvSpPr>
              <p:nvPr/>
            </p:nvSpPr>
            <p:spPr bwMode="auto">
              <a:xfrm flipV="1">
                <a:off x="2861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" name="Line 2368"/>
              <p:cNvSpPr>
                <a:spLocks noChangeShapeType="1"/>
              </p:cNvSpPr>
              <p:nvPr/>
            </p:nvSpPr>
            <p:spPr bwMode="auto">
              <a:xfrm flipV="1">
                <a:off x="2861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" name="Line 2369"/>
              <p:cNvSpPr>
                <a:spLocks noChangeShapeType="1"/>
              </p:cNvSpPr>
              <p:nvPr/>
            </p:nvSpPr>
            <p:spPr bwMode="auto">
              <a:xfrm flipV="1">
                <a:off x="2861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" name="Line 2370"/>
              <p:cNvSpPr>
                <a:spLocks noChangeShapeType="1"/>
              </p:cNvSpPr>
              <p:nvPr/>
            </p:nvSpPr>
            <p:spPr bwMode="auto">
              <a:xfrm flipV="1">
                <a:off x="2861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" name="Line 2371"/>
              <p:cNvSpPr>
                <a:spLocks noChangeShapeType="1"/>
              </p:cNvSpPr>
              <p:nvPr/>
            </p:nvSpPr>
            <p:spPr bwMode="auto">
              <a:xfrm flipV="1">
                <a:off x="2861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" name="Line 2372"/>
              <p:cNvSpPr>
                <a:spLocks noChangeShapeType="1"/>
              </p:cNvSpPr>
              <p:nvPr/>
            </p:nvSpPr>
            <p:spPr bwMode="auto">
              <a:xfrm flipV="1">
                <a:off x="2861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" name="Line 2373"/>
              <p:cNvSpPr>
                <a:spLocks noChangeShapeType="1"/>
              </p:cNvSpPr>
              <p:nvPr/>
            </p:nvSpPr>
            <p:spPr bwMode="auto">
              <a:xfrm flipV="1">
                <a:off x="2861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" name="Line 2374"/>
              <p:cNvSpPr>
                <a:spLocks noChangeShapeType="1"/>
              </p:cNvSpPr>
              <p:nvPr/>
            </p:nvSpPr>
            <p:spPr bwMode="auto">
              <a:xfrm flipV="1">
                <a:off x="2861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" name="Line 2375"/>
              <p:cNvSpPr>
                <a:spLocks noChangeShapeType="1"/>
              </p:cNvSpPr>
              <p:nvPr/>
            </p:nvSpPr>
            <p:spPr bwMode="auto">
              <a:xfrm flipV="1">
                <a:off x="2861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" name="Line 2376"/>
              <p:cNvSpPr>
                <a:spLocks noChangeShapeType="1"/>
              </p:cNvSpPr>
              <p:nvPr/>
            </p:nvSpPr>
            <p:spPr bwMode="auto">
              <a:xfrm flipV="1">
                <a:off x="2861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" name="Line 2377"/>
              <p:cNvSpPr>
                <a:spLocks noChangeShapeType="1"/>
              </p:cNvSpPr>
              <p:nvPr/>
            </p:nvSpPr>
            <p:spPr bwMode="auto">
              <a:xfrm flipV="1">
                <a:off x="2861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" name="Line 2378"/>
              <p:cNvSpPr>
                <a:spLocks noChangeShapeType="1"/>
              </p:cNvSpPr>
              <p:nvPr/>
            </p:nvSpPr>
            <p:spPr bwMode="auto">
              <a:xfrm flipV="1">
                <a:off x="2861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" name="Line 2379"/>
              <p:cNvSpPr>
                <a:spLocks noChangeShapeType="1"/>
              </p:cNvSpPr>
              <p:nvPr/>
            </p:nvSpPr>
            <p:spPr bwMode="auto">
              <a:xfrm flipV="1">
                <a:off x="2861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" name="Line 2380"/>
              <p:cNvSpPr>
                <a:spLocks noChangeShapeType="1"/>
              </p:cNvSpPr>
              <p:nvPr/>
            </p:nvSpPr>
            <p:spPr bwMode="auto">
              <a:xfrm flipV="1">
                <a:off x="2861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" name="Line 2381"/>
              <p:cNvSpPr>
                <a:spLocks noChangeShapeType="1"/>
              </p:cNvSpPr>
              <p:nvPr/>
            </p:nvSpPr>
            <p:spPr bwMode="auto">
              <a:xfrm flipV="1">
                <a:off x="2861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" name="Line 2382"/>
              <p:cNvSpPr>
                <a:spLocks noChangeShapeType="1"/>
              </p:cNvSpPr>
              <p:nvPr/>
            </p:nvSpPr>
            <p:spPr bwMode="auto">
              <a:xfrm flipV="1">
                <a:off x="2861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" name="Line 2383"/>
              <p:cNvSpPr>
                <a:spLocks noChangeShapeType="1"/>
              </p:cNvSpPr>
              <p:nvPr/>
            </p:nvSpPr>
            <p:spPr bwMode="auto">
              <a:xfrm flipV="1">
                <a:off x="2861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" name="Line 2384"/>
              <p:cNvSpPr>
                <a:spLocks noChangeShapeType="1"/>
              </p:cNvSpPr>
              <p:nvPr/>
            </p:nvSpPr>
            <p:spPr bwMode="auto">
              <a:xfrm flipV="1">
                <a:off x="2861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" name="Line 2385"/>
              <p:cNvSpPr>
                <a:spLocks noChangeShapeType="1"/>
              </p:cNvSpPr>
              <p:nvPr/>
            </p:nvSpPr>
            <p:spPr bwMode="auto">
              <a:xfrm>
                <a:off x="2861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" name="Freeform 2386"/>
              <p:cNvSpPr>
                <a:spLocks/>
              </p:cNvSpPr>
              <p:nvPr/>
            </p:nvSpPr>
            <p:spPr bwMode="auto">
              <a:xfrm>
                <a:off x="2819" y="2958"/>
                <a:ext cx="53" cy="81"/>
              </a:xfrm>
              <a:custGeom>
                <a:avLst/>
                <a:gdLst>
                  <a:gd name="T0" fmla="*/ 0 w 53"/>
                  <a:gd name="T1" fmla="*/ 11 h 81"/>
                  <a:gd name="T2" fmla="*/ 0 w 53"/>
                  <a:gd name="T3" fmla="*/ 0 h 81"/>
                  <a:gd name="T4" fmla="*/ 53 w 53"/>
                  <a:gd name="T5" fmla="*/ 0 h 81"/>
                  <a:gd name="T6" fmla="*/ 53 w 53"/>
                  <a:gd name="T7" fmla="*/ 9 h 81"/>
                  <a:gd name="T8" fmla="*/ 46 w 53"/>
                  <a:gd name="T9" fmla="*/ 18 h 81"/>
                  <a:gd name="T10" fmla="*/ 39 w 53"/>
                  <a:gd name="T11" fmla="*/ 30 h 81"/>
                  <a:gd name="T12" fmla="*/ 27 w 53"/>
                  <a:gd name="T13" fmla="*/ 58 h 81"/>
                  <a:gd name="T14" fmla="*/ 23 w 53"/>
                  <a:gd name="T15" fmla="*/ 81 h 81"/>
                  <a:gd name="T16" fmla="*/ 13 w 53"/>
                  <a:gd name="T17" fmla="*/ 81 h 81"/>
                  <a:gd name="T18" fmla="*/ 14 w 53"/>
                  <a:gd name="T19" fmla="*/ 71 h 81"/>
                  <a:gd name="T20" fmla="*/ 17 w 53"/>
                  <a:gd name="T21" fmla="*/ 57 h 81"/>
                  <a:gd name="T22" fmla="*/ 21 w 53"/>
                  <a:gd name="T23" fmla="*/ 45 h 81"/>
                  <a:gd name="T24" fmla="*/ 27 w 53"/>
                  <a:gd name="T25" fmla="*/ 31 h 81"/>
                  <a:gd name="T26" fmla="*/ 35 w 53"/>
                  <a:gd name="T27" fmla="*/ 20 h 81"/>
                  <a:gd name="T28" fmla="*/ 42 w 53"/>
                  <a:gd name="T29" fmla="*/ 11 h 81"/>
                  <a:gd name="T30" fmla="*/ 0 w 53"/>
                  <a:gd name="T31" fmla="*/ 1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81">
                    <a:moveTo>
                      <a:pt x="0" y="11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53" y="9"/>
                    </a:lnTo>
                    <a:lnTo>
                      <a:pt x="46" y="18"/>
                    </a:lnTo>
                    <a:lnTo>
                      <a:pt x="39" y="30"/>
                    </a:lnTo>
                    <a:lnTo>
                      <a:pt x="27" y="58"/>
                    </a:lnTo>
                    <a:lnTo>
                      <a:pt x="23" y="81"/>
                    </a:lnTo>
                    <a:lnTo>
                      <a:pt x="13" y="81"/>
                    </a:lnTo>
                    <a:lnTo>
                      <a:pt x="14" y="71"/>
                    </a:lnTo>
                    <a:lnTo>
                      <a:pt x="17" y="57"/>
                    </a:lnTo>
                    <a:lnTo>
                      <a:pt x="21" y="45"/>
                    </a:lnTo>
                    <a:lnTo>
                      <a:pt x="27" y="31"/>
                    </a:lnTo>
                    <a:lnTo>
                      <a:pt x="35" y="20"/>
                    </a:lnTo>
                    <a:lnTo>
                      <a:pt x="4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" name="Freeform 2387"/>
              <p:cNvSpPr>
                <a:spLocks noEditPoints="1"/>
              </p:cNvSpPr>
              <p:nvPr/>
            </p:nvSpPr>
            <p:spPr bwMode="auto">
              <a:xfrm>
                <a:off x="2882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5 w 54"/>
                  <a:gd name="T7" fmla="*/ 13 h 83"/>
                  <a:gd name="T8" fmla="*/ 8 w 54"/>
                  <a:gd name="T9" fmla="*/ 8 h 83"/>
                  <a:gd name="T10" fmla="*/ 11 w 54"/>
                  <a:gd name="T11" fmla="*/ 4 h 83"/>
                  <a:gd name="T12" fmla="*/ 16 w 54"/>
                  <a:gd name="T13" fmla="*/ 2 h 83"/>
                  <a:gd name="T14" fmla="*/ 20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8 w 54"/>
                  <a:gd name="T21" fmla="*/ 2 h 83"/>
                  <a:gd name="T22" fmla="*/ 41 w 54"/>
                  <a:gd name="T23" fmla="*/ 4 h 83"/>
                  <a:gd name="T24" fmla="*/ 44 w 54"/>
                  <a:gd name="T25" fmla="*/ 8 h 83"/>
                  <a:gd name="T26" fmla="*/ 46 w 54"/>
                  <a:gd name="T27" fmla="*/ 10 h 83"/>
                  <a:gd name="T28" fmla="*/ 49 w 54"/>
                  <a:gd name="T29" fmla="*/ 16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7 w 54"/>
                  <a:gd name="T41" fmla="*/ 71 h 83"/>
                  <a:gd name="T42" fmla="*/ 45 w 54"/>
                  <a:gd name="T43" fmla="*/ 75 h 83"/>
                  <a:gd name="T44" fmla="*/ 41 w 54"/>
                  <a:gd name="T45" fmla="*/ 78 h 83"/>
                  <a:gd name="T46" fmla="*/ 37 w 54"/>
                  <a:gd name="T47" fmla="*/ 81 h 83"/>
                  <a:gd name="T48" fmla="*/ 32 w 54"/>
                  <a:gd name="T49" fmla="*/ 82 h 83"/>
                  <a:gd name="T50" fmla="*/ 27 w 54"/>
                  <a:gd name="T51" fmla="*/ 83 h 83"/>
                  <a:gd name="T52" fmla="*/ 16 w 54"/>
                  <a:gd name="T53" fmla="*/ 81 h 83"/>
                  <a:gd name="T54" fmla="*/ 8 w 54"/>
                  <a:gd name="T55" fmla="*/ 75 h 83"/>
                  <a:gd name="T56" fmla="*/ 3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0 w 54"/>
                  <a:gd name="T63" fmla="*/ 42 h 83"/>
                  <a:gd name="T64" fmla="*/ 11 w 54"/>
                  <a:gd name="T65" fmla="*/ 53 h 83"/>
                  <a:gd name="T66" fmla="*/ 12 w 54"/>
                  <a:gd name="T67" fmla="*/ 62 h 83"/>
                  <a:gd name="T68" fmla="*/ 15 w 54"/>
                  <a:gd name="T69" fmla="*/ 68 h 83"/>
                  <a:gd name="T70" fmla="*/ 18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8 w 54"/>
                  <a:gd name="T81" fmla="*/ 68 h 83"/>
                  <a:gd name="T82" fmla="*/ 40 w 54"/>
                  <a:gd name="T83" fmla="*/ 62 h 83"/>
                  <a:gd name="T84" fmla="*/ 42 w 54"/>
                  <a:gd name="T85" fmla="*/ 53 h 83"/>
                  <a:gd name="T86" fmla="*/ 42 w 54"/>
                  <a:gd name="T87" fmla="*/ 42 h 83"/>
                  <a:gd name="T88" fmla="*/ 42 w 54"/>
                  <a:gd name="T89" fmla="*/ 30 h 83"/>
                  <a:gd name="T90" fmla="*/ 40 w 54"/>
                  <a:gd name="T91" fmla="*/ 21 h 83"/>
                  <a:gd name="T92" fmla="*/ 38 w 54"/>
                  <a:gd name="T93" fmla="*/ 16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8 w 54"/>
                  <a:gd name="T103" fmla="*/ 12 h 83"/>
                  <a:gd name="T104" fmla="*/ 15 w 54"/>
                  <a:gd name="T105" fmla="*/ 15 h 83"/>
                  <a:gd name="T106" fmla="*/ 12 w 54"/>
                  <a:gd name="T107" fmla="*/ 21 h 83"/>
                  <a:gd name="T108" fmla="*/ 11 w 54"/>
                  <a:gd name="T109" fmla="*/ 30 h 83"/>
                  <a:gd name="T110" fmla="*/ 10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1" y="4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7" y="71"/>
                    </a:lnTo>
                    <a:lnTo>
                      <a:pt x="45" y="75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0" y="42"/>
                    </a:moveTo>
                    <a:lnTo>
                      <a:pt x="11" y="53"/>
                    </a:lnTo>
                    <a:lnTo>
                      <a:pt x="12" y="62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3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" name="Line 2388"/>
              <p:cNvSpPr>
                <a:spLocks noChangeShapeType="1"/>
              </p:cNvSpPr>
              <p:nvPr/>
            </p:nvSpPr>
            <p:spPr bwMode="auto">
              <a:xfrm flipV="1">
                <a:off x="3126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" name="Line 2389"/>
              <p:cNvSpPr>
                <a:spLocks noChangeShapeType="1"/>
              </p:cNvSpPr>
              <p:nvPr/>
            </p:nvSpPr>
            <p:spPr bwMode="auto">
              <a:xfrm flipV="1">
                <a:off x="3126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Line 2390"/>
              <p:cNvSpPr>
                <a:spLocks noChangeShapeType="1"/>
              </p:cNvSpPr>
              <p:nvPr/>
            </p:nvSpPr>
            <p:spPr bwMode="auto">
              <a:xfrm flipV="1">
                <a:off x="3126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Line 2391"/>
              <p:cNvSpPr>
                <a:spLocks noChangeShapeType="1"/>
              </p:cNvSpPr>
              <p:nvPr/>
            </p:nvSpPr>
            <p:spPr bwMode="auto">
              <a:xfrm flipV="1">
                <a:off x="3126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Line 2392"/>
              <p:cNvSpPr>
                <a:spLocks noChangeShapeType="1"/>
              </p:cNvSpPr>
              <p:nvPr/>
            </p:nvSpPr>
            <p:spPr bwMode="auto">
              <a:xfrm flipV="1">
                <a:off x="3126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Line 2393"/>
              <p:cNvSpPr>
                <a:spLocks noChangeShapeType="1"/>
              </p:cNvSpPr>
              <p:nvPr/>
            </p:nvSpPr>
            <p:spPr bwMode="auto">
              <a:xfrm flipV="1">
                <a:off x="3126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Line 2394"/>
              <p:cNvSpPr>
                <a:spLocks noChangeShapeType="1"/>
              </p:cNvSpPr>
              <p:nvPr/>
            </p:nvSpPr>
            <p:spPr bwMode="auto">
              <a:xfrm flipV="1">
                <a:off x="3126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Line 2395"/>
              <p:cNvSpPr>
                <a:spLocks noChangeShapeType="1"/>
              </p:cNvSpPr>
              <p:nvPr/>
            </p:nvSpPr>
            <p:spPr bwMode="auto">
              <a:xfrm flipV="1">
                <a:off x="3126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Line 2396"/>
              <p:cNvSpPr>
                <a:spLocks noChangeShapeType="1"/>
              </p:cNvSpPr>
              <p:nvPr/>
            </p:nvSpPr>
            <p:spPr bwMode="auto">
              <a:xfrm flipV="1">
                <a:off x="3126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Line 2397"/>
              <p:cNvSpPr>
                <a:spLocks noChangeShapeType="1"/>
              </p:cNvSpPr>
              <p:nvPr/>
            </p:nvSpPr>
            <p:spPr bwMode="auto">
              <a:xfrm flipV="1">
                <a:off x="3126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Line 2398"/>
              <p:cNvSpPr>
                <a:spLocks noChangeShapeType="1"/>
              </p:cNvSpPr>
              <p:nvPr/>
            </p:nvSpPr>
            <p:spPr bwMode="auto">
              <a:xfrm flipV="1">
                <a:off x="3126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Line 2399"/>
              <p:cNvSpPr>
                <a:spLocks noChangeShapeType="1"/>
              </p:cNvSpPr>
              <p:nvPr/>
            </p:nvSpPr>
            <p:spPr bwMode="auto">
              <a:xfrm flipV="1">
                <a:off x="3126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Line 2400"/>
              <p:cNvSpPr>
                <a:spLocks noChangeShapeType="1"/>
              </p:cNvSpPr>
              <p:nvPr/>
            </p:nvSpPr>
            <p:spPr bwMode="auto">
              <a:xfrm flipV="1">
                <a:off x="3126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Line 2401"/>
              <p:cNvSpPr>
                <a:spLocks noChangeShapeType="1"/>
              </p:cNvSpPr>
              <p:nvPr/>
            </p:nvSpPr>
            <p:spPr bwMode="auto">
              <a:xfrm flipV="1">
                <a:off x="3126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Line 2402"/>
              <p:cNvSpPr>
                <a:spLocks noChangeShapeType="1"/>
              </p:cNvSpPr>
              <p:nvPr/>
            </p:nvSpPr>
            <p:spPr bwMode="auto">
              <a:xfrm flipV="1">
                <a:off x="3126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Line 2403"/>
              <p:cNvSpPr>
                <a:spLocks noChangeShapeType="1"/>
              </p:cNvSpPr>
              <p:nvPr/>
            </p:nvSpPr>
            <p:spPr bwMode="auto">
              <a:xfrm flipV="1">
                <a:off x="3126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Line 2404"/>
              <p:cNvSpPr>
                <a:spLocks noChangeShapeType="1"/>
              </p:cNvSpPr>
              <p:nvPr/>
            </p:nvSpPr>
            <p:spPr bwMode="auto">
              <a:xfrm flipV="1">
                <a:off x="3126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Line 2405"/>
              <p:cNvSpPr>
                <a:spLocks noChangeShapeType="1"/>
              </p:cNvSpPr>
              <p:nvPr/>
            </p:nvSpPr>
            <p:spPr bwMode="auto">
              <a:xfrm flipV="1">
                <a:off x="3126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Line 2406"/>
              <p:cNvSpPr>
                <a:spLocks noChangeShapeType="1"/>
              </p:cNvSpPr>
              <p:nvPr/>
            </p:nvSpPr>
            <p:spPr bwMode="auto">
              <a:xfrm flipV="1">
                <a:off x="3126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Line 2407"/>
              <p:cNvSpPr>
                <a:spLocks noChangeShapeType="1"/>
              </p:cNvSpPr>
              <p:nvPr/>
            </p:nvSpPr>
            <p:spPr bwMode="auto">
              <a:xfrm flipV="1">
                <a:off x="3126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Line 2408"/>
              <p:cNvSpPr>
                <a:spLocks noChangeShapeType="1"/>
              </p:cNvSpPr>
              <p:nvPr/>
            </p:nvSpPr>
            <p:spPr bwMode="auto">
              <a:xfrm flipV="1">
                <a:off x="3126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Line 2409"/>
              <p:cNvSpPr>
                <a:spLocks noChangeShapeType="1"/>
              </p:cNvSpPr>
              <p:nvPr/>
            </p:nvSpPr>
            <p:spPr bwMode="auto">
              <a:xfrm flipV="1">
                <a:off x="3126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Line 2410"/>
              <p:cNvSpPr>
                <a:spLocks noChangeShapeType="1"/>
              </p:cNvSpPr>
              <p:nvPr/>
            </p:nvSpPr>
            <p:spPr bwMode="auto">
              <a:xfrm flipV="1">
                <a:off x="3126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Line 2411"/>
              <p:cNvSpPr>
                <a:spLocks noChangeShapeType="1"/>
              </p:cNvSpPr>
              <p:nvPr/>
            </p:nvSpPr>
            <p:spPr bwMode="auto">
              <a:xfrm flipV="1">
                <a:off x="3126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Line 2412"/>
              <p:cNvSpPr>
                <a:spLocks noChangeShapeType="1"/>
              </p:cNvSpPr>
              <p:nvPr/>
            </p:nvSpPr>
            <p:spPr bwMode="auto">
              <a:xfrm flipV="1">
                <a:off x="3126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Line 2413"/>
              <p:cNvSpPr>
                <a:spLocks noChangeShapeType="1"/>
              </p:cNvSpPr>
              <p:nvPr/>
            </p:nvSpPr>
            <p:spPr bwMode="auto">
              <a:xfrm flipV="1">
                <a:off x="3126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Line 2414"/>
              <p:cNvSpPr>
                <a:spLocks noChangeShapeType="1"/>
              </p:cNvSpPr>
              <p:nvPr/>
            </p:nvSpPr>
            <p:spPr bwMode="auto">
              <a:xfrm flipV="1">
                <a:off x="3126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Line 2415"/>
              <p:cNvSpPr>
                <a:spLocks noChangeShapeType="1"/>
              </p:cNvSpPr>
              <p:nvPr/>
            </p:nvSpPr>
            <p:spPr bwMode="auto">
              <a:xfrm flipV="1">
                <a:off x="3126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8" name="Group 2617"/>
            <p:cNvGrpSpPr>
              <a:grpSpLocks/>
            </p:cNvGrpSpPr>
            <p:nvPr/>
          </p:nvGrpSpPr>
          <p:grpSpPr bwMode="auto">
            <a:xfrm>
              <a:off x="3084" y="1107"/>
              <a:ext cx="308" cy="1933"/>
              <a:chOff x="3084" y="1107"/>
              <a:chExt cx="308" cy="1933"/>
            </a:xfrm>
          </p:grpSpPr>
          <p:sp>
            <p:nvSpPr>
              <p:cNvPr id="653" name="Line 2417"/>
              <p:cNvSpPr>
                <a:spLocks noChangeShapeType="1"/>
              </p:cNvSpPr>
              <p:nvPr/>
            </p:nvSpPr>
            <p:spPr bwMode="auto">
              <a:xfrm flipV="1">
                <a:off x="3126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Line 2418"/>
              <p:cNvSpPr>
                <a:spLocks noChangeShapeType="1"/>
              </p:cNvSpPr>
              <p:nvPr/>
            </p:nvSpPr>
            <p:spPr bwMode="auto">
              <a:xfrm flipV="1">
                <a:off x="3126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Line 2419"/>
              <p:cNvSpPr>
                <a:spLocks noChangeShapeType="1"/>
              </p:cNvSpPr>
              <p:nvPr/>
            </p:nvSpPr>
            <p:spPr bwMode="auto">
              <a:xfrm flipV="1">
                <a:off x="3126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Line 2420"/>
              <p:cNvSpPr>
                <a:spLocks noChangeShapeType="1"/>
              </p:cNvSpPr>
              <p:nvPr/>
            </p:nvSpPr>
            <p:spPr bwMode="auto">
              <a:xfrm flipV="1">
                <a:off x="3126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Line 2421"/>
              <p:cNvSpPr>
                <a:spLocks noChangeShapeType="1"/>
              </p:cNvSpPr>
              <p:nvPr/>
            </p:nvSpPr>
            <p:spPr bwMode="auto">
              <a:xfrm flipV="1">
                <a:off x="3126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Line 2422"/>
              <p:cNvSpPr>
                <a:spLocks noChangeShapeType="1"/>
              </p:cNvSpPr>
              <p:nvPr/>
            </p:nvSpPr>
            <p:spPr bwMode="auto">
              <a:xfrm flipV="1">
                <a:off x="3126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Line 2423"/>
              <p:cNvSpPr>
                <a:spLocks noChangeShapeType="1"/>
              </p:cNvSpPr>
              <p:nvPr/>
            </p:nvSpPr>
            <p:spPr bwMode="auto">
              <a:xfrm flipV="1">
                <a:off x="3126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Line 2424"/>
              <p:cNvSpPr>
                <a:spLocks noChangeShapeType="1"/>
              </p:cNvSpPr>
              <p:nvPr/>
            </p:nvSpPr>
            <p:spPr bwMode="auto">
              <a:xfrm flipV="1">
                <a:off x="3126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Line 2425"/>
              <p:cNvSpPr>
                <a:spLocks noChangeShapeType="1"/>
              </p:cNvSpPr>
              <p:nvPr/>
            </p:nvSpPr>
            <p:spPr bwMode="auto">
              <a:xfrm flipV="1">
                <a:off x="3126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Line 2426"/>
              <p:cNvSpPr>
                <a:spLocks noChangeShapeType="1"/>
              </p:cNvSpPr>
              <p:nvPr/>
            </p:nvSpPr>
            <p:spPr bwMode="auto">
              <a:xfrm flipV="1">
                <a:off x="3126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Line 2427"/>
              <p:cNvSpPr>
                <a:spLocks noChangeShapeType="1"/>
              </p:cNvSpPr>
              <p:nvPr/>
            </p:nvSpPr>
            <p:spPr bwMode="auto">
              <a:xfrm flipV="1">
                <a:off x="3126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Line 2428"/>
              <p:cNvSpPr>
                <a:spLocks noChangeShapeType="1"/>
              </p:cNvSpPr>
              <p:nvPr/>
            </p:nvSpPr>
            <p:spPr bwMode="auto">
              <a:xfrm flipV="1">
                <a:off x="3126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Line 2429"/>
              <p:cNvSpPr>
                <a:spLocks noChangeShapeType="1"/>
              </p:cNvSpPr>
              <p:nvPr/>
            </p:nvSpPr>
            <p:spPr bwMode="auto">
              <a:xfrm flipV="1">
                <a:off x="3126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Line 2430"/>
              <p:cNvSpPr>
                <a:spLocks noChangeShapeType="1"/>
              </p:cNvSpPr>
              <p:nvPr/>
            </p:nvSpPr>
            <p:spPr bwMode="auto">
              <a:xfrm flipV="1">
                <a:off x="3126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Line 2431"/>
              <p:cNvSpPr>
                <a:spLocks noChangeShapeType="1"/>
              </p:cNvSpPr>
              <p:nvPr/>
            </p:nvSpPr>
            <p:spPr bwMode="auto">
              <a:xfrm flipV="1">
                <a:off x="3126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Line 2432"/>
              <p:cNvSpPr>
                <a:spLocks noChangeShapeType="1"/>
              </p:cNvSpPr>
              <p:nvPr/>
            </p:nvSpPr>
            <p:spPr bwMode="auto">
              <a:xfrm flipV="1">
                <a:off x="3126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Line 2433"/>
              <p:cNvSpPr>
                <a:spLocks noChangeShapeType="1"/>
              </p:cNvSpPr>
              <p:nvPr/>
            </p:nvSpPr>
            <p:spPr bwMode="auto">
              <a:xfrm flipV="1">
                <a:off x="3126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Line 2434"/>
              <p:cNvSpPr>
                <a:spLocks noChangeShapeType="1"/>
              </p:cNvSpPr>
              <p:nvPr/>
            </p:nvSpPr>
            <p:spPr bwMode="auto">
              <a:xfrm flipV="1">
                <a:off x="3126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Line 2435"/>
              <p:cNvSpPr>
                <a:spLocks noChangeShapeType="1"/>
              </p:cNvSpPr>
              <p:nvPr/>
            </p:nvSpPr>
            <p:spPr bwMode="auto">
              <a:xfrm flipV="1">
                <a:off x="3126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Line 2436"/>
              <p:cNvSpPr>
                <a:spLocks noChangeShapeType="1"/>
              </p:cNvSpPr>
              <p:nvPr/>
            </p:nvSpPr>
            <p:spPr bwMode="auto">
              <a:xfrm flipV="1">
                <a:off x="3126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Line 2437"/>
              <p:cNvSpPr>
                <a:spLocks noChangeShapeType="1"/>
              </p:cNvSpPr>
              <p:nvPr/>
            </p:nvSpPr>
            <p:spPr bwMode="auto">
              <a:xfrm flipV="1">
                <a:off x="3126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Line 2438"/>
              <p:cNvSpPr>
                <a:spLocks noChangeShapeType="1"/>
              </p:cNvSpPr>
              <p:nvPr/>
            </p:nvSpPr>
            <p:spPr bwMode="auto">
              <a:xfrm flipV="1">
                <a:off x="3126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Line 2439"/>
              <p:cNvSpPr>
                <a:spLocks noChangeShapeType="1"/>
              </p:cNvSpPr>
              <p:nvPr/>
            </p:nvSpPr>
            <p:spPr bwMode="auto">
              <a:xfrm flipV="1">
                <a:off x="3126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Line 2440"/>
              <p:cNvSpPr>
                <a:spLocks noChangeShapeType="1"/>
              </p:cNvSpPr>
              <p:nvPr/>
            </p:nvSpPr>
            <p:spPr bwMode="auto">
              <a:xfrm flipV="1">
                <a:off x="3126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Line 2441"/>
              <p:cNvSpPr>
                <a:spLocks noChangeShapeType="1"/>
              </p:cNvSpPr>
              <p:nvPr/>
            </p:nvSpPr>
            <p:spPr bwMode="auto">
              <a:xfrm flipV="1">
                <a:off x="3126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Line 2442"/>
              <p:cNvSpPr>
                <a:spLocks noChangeShapeType="1"/>
              </p:cNvSpPr>
              <p:nvPr/>
            </p:nvSpPr>
            <p:spPr bwMode="auto">
              <a:xfrm flipV="1">
                <a:off x="3126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Line 2443"/>
              <p:cNvSpPr>
                <a:spLocks noChangeShapeType="1"/>
              </p:cNvSpPr>
              <p:nvPr/>
            </p:nvSpPr>
            <p:spPr bwMode="auto">
              <a:xfrm flipV="1">
                <a:off x="3126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Line 2444"/>
              <p:cNvSpPr>
                <a:spLocks noChangeShapeType="1"/>
              </p:cNvSpPr>
              <p:nvPr/>
            </p:nvSpPr>
            <p:spPr bwMode="auto">
              <a:xfrm flipV="1">
                <a:off x="3126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Line 2445"/>
              <p:cNvSpPr>
                <a:spLocks noChangeShapeType="1"/>
              </p:cNvSpPr>
              <p:nvPr/>
            </p:nvSpPr>
            <p:spPr bwMode="auto">
              <a:xfrm flipV="1">
                <a:off x="3126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Line 2446"/>
              <p:cNvSpPr>
                <a:spLocks noChangeShapeType="1"/>
              </p:cNvSpPr>
              <p:nvPr/>
            </p:nvSpPr>
            <p:spPr bwMode="auto">
              <a:xfrm flipV="1">
                <a:off x="3126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Line 2447"/>
              <p:cNvSpPr>
                <a:spLocks noChangeShapeType="1"/>
              </p:cNvSpPr>
              <p:nvPr/>
            </p:nvSpPr>
            <p:spPr bwMode="auto">
              <a:xfrm flipV="1">
                <a:off x="3126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Line 2448"/>
              <p:cNvSpPr>
                <a:spLocks noChangeShapeType="1"/>
              </p:cNvSpPr>
              <p:nvPr/>
            </p:nvSpPr>
            <p:spPr bwMode="auto">
              <a:xfrm flipV="1">
                <a:off x="3126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Line 2449"/>
              <p:cNvSpPr>
                <a:spLocks noChangeShapeType="1"/>
              </p:cNvSpPr>
              <p:nvPr/>
            </p:nvSpPr>
            <p:spPr bwMode="auto">
              <a:xfrm flipV="1">
                <a:off x="3126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Line 2450"/>
              <p:cNvSpPr>
                <a:spLocks noChangeShapeType="1"/>
              </p:cNvSpPr>
              <p:nvPr/>
            </p:nvSpPr>
            <p:spPr bwMode="auto">
              <a:xfrm flipV="1">
                <a:off x="3126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Line 2451"/>
              <p:cNvSpPr>
                <a:spLocks noChangeShapeType="1"/>
              </p:cNvSpPr>
              <p:nvPr/>
            </p:nvSpPr>
            <p:spPr bwMode="auto">
              <a:xfrm flipV="1">
                <a:off x="3126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Line 2452"/>
              <p:cNvSpPr>
                <a:spLocks noChangeShapeType="1"/>
              </p:cNvSpPr>
              <p:nvPr/>
            </p:nvSpPr>
            <p:spPr bwMode="auto">
              <a:xfrm flipV="1">
                <a:off x="3126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Line 2453"/>
              <p:cNvSpPr>
                <a:spLocks noChangeShapeType="1"/>
              </p:cNvSpPr>
              <p:nvPr/>
            </p:nvSpPr>
            <p:spPr bwMode="auto">
              <a:xfrm flipV="1">
                <a:off x="3126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Line 2454"/>
              <p:cNvSpPr>
                <a:spLocks noChangeShapeType="1"/>
              </p:cNvSpPr>
              <p:nvPr/>
            </p:nvSpPr>
            <p:spPr bwMode="auto">
              <a:xfrm flipV="1">
                <a:off x="3126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Line 2455"/>
              <p:cNvSpPr>
                <a:spLocks noChangeShapeType="1"/>
              </p:cNvSpPr>
              <p:nvPr/>
            </p:nvSpPr>
            <p:spPr bwMode="auto">
              <a:xfrm flipV="1">
                <a:off x="3126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Line 2456"/>
              <p:cNvSpPr>
                <a:spLocks noChangeShapeType="1"/>
              </p:cNvSpPr>
              <p:nvPr/>
            </p:nvSpPr>
            <p:spPr bwMode="auto">
              <a:xfrm flipV="1">
                <a:off x="3126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Line 2457"/>
              <p:cNvSpPr>
                <a:spLocks noChangeShapeType="1"/>
              </p:cNvSpPr>
              <p:nvPr/>
            </p:nvSpPr>
            <p:spPr bwMode="auto">
              <a:xfrm flipV="1">
                <a:off x="3126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Line 2458"/>
              <p:cNvSpPr>
                <a:spLocks noChangeShapeType="1"/>
              </p:cNvSpPr>
              <p:nvPr/>
            </p:nvSpPr>
            <p:spPr bwMode="auto">
              <a:xfrm flipV="1">
                <a:off x="3126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Line 2459"/>
              <p:cNvSpPr>
                <a:spLocks noChangeShapeType="1"/>
              </p:cNvSpPr>
              <p:nvPr/>
            </p:nvSpPr>
            <p:spPr bwMode="auto">
              <a:xfrm flipV="1">
                <a:off x="3126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Line 2460"/>
              <p:cNvSpPr>
                <a:spLocks noChangeShapeType="1"/>
              </p:cNvSpPr>
              <p:nvPr/>
            </p:nvSpPr>
            <p:spPr bwMode="auto">
              <a:xfrm flipV="1">
                <a:off x="3126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Line 2461"/>
              <p:cNvSpPr>
                <a:spLocks noChangeShapeType="1"/>
              </p:cNvSpPr>
              <p:nvPr/>
            </p:nvSpPr>
            <p:spPr bwMode="auto">
              <a:xfrm flipV="1">
                <a:off x="3126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Line 2462"/>
              <p:cNvSpPr>
                <a:spLocks noChangeShapeType="1"/>
              </p:cNvSpPr>
              <p:nvPr/>
            </p:nvSpPr>
            <p:spPr bwMode="auto">
              <a:xfrm flipV="1">
                <a:off x="3126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Line 2463"/>
              <p:cNvSpPr>
                <a:spLocks noChangeShapeType="1"/>
              </p:cNvSpPr>
              <p:nvPr/>
            </p:nvSpPr>
            <p:spPr bwMode="auto">
              <a:xfrm flipV="1">
                <a:off x="3126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Line 2464"/>
              <p:cNvSpPr>
                <a:spLocks noChangeShapeType="1"/>
              </p:cNvSpPr>
              <p:nvPr/>
            </p:nvSpPr>
            <p:spPr bwMode="auto">
              <a:xfrm flipV="1">
                <a:off x="3126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Line 2465"/>
              <p:cNvSpPr>
                <a:spLocks noChangeShapeType="1"/>
              </p:cNvSpPr>
              <p:nvPr/>
            </p:nvSpPr>
            <p:spPr bwMode="auto">
              <a:xfrm flipV="1">
                <a:off x="3126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Line 2466"/>
              <p:cNvSpPr>
                <a:spLocks noChangeShapeType="1"/>
              </p:cNvSpPr>
              <p:nvPr/>
            </p:nvSpPr>
            <p:spPr bwMode="auto">
              <a:xfrm flipV="1">
                <a:off x="3126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Line 2467"/>
              <p:cNvSpPr>
                <a:spLocks noChangeShapeType="1"/>
              </p:cNvSpPr>
              <p:nvPr/>
            </p:nvSpPr>
            <p:spPr bwMode="auto">
              <a:xfrm flipV="1">
                <a:off x="3126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Line 2468"/>
              <p:cNvSpPr>
                <a:spLocks noChangeShapeType="1"/>
              </p:cNvSpPr>
              <p:nvPr/>
            </p:nvSpPr>
            <p:spPr bwMode="auto">
              <a:xfrm flipV="1">
                <a:off x="3126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Line 2469"/>
              <p:cNvSpPr>
                <a:spLocks noChangeShapeType="1"/>
              </p:cNvSpPr>
              <p:nvPr/>
            </p:nvSpPr>
            <p:spPr bwMode="auto">
              <a:xfrm flipV="1">
                <a:off x="3126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Line 2470"/>
              <p:cNvSpPr>
                <a:spLocks noChangeShapeType="1"/>
              </p:cNvSpPr>
              <p:nvPr/>
            </p:nvSpPr>
            <p:spPr bwMode="auto">
              <a:xfrm flipV="1">
                <a:off x="3126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Line 2471"/>
              <p:cNvSpPr>
                <a:spLocks noChangeShapeType="1"/>
              </p:cNvSpPr>
              <p:nvPr/>
            </p:nvSpPr>
            <p:spPr bwMode="auto">
              <a:xfrm flipV="1">
                <a:off x="3126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Line 2472"/>
              <p:cNvSpPr>
                <a:spLocks noChangeShapeType="1"/>
              </p:cNvSpPr>
              <p:nvPr/>
            </p:nvSpPr>
            <p:spPr bwMode="auto">
              <a:xfrm flipV="1">
                <a:off x="3126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Line 2473"/>
              <p:cNvSpPr>
                <a:spLocks noChangeShapeType="1"/>
              </p:cNvSpPr>
              <p:nvPr/>
            </p:nvSpPr>
            <p:spPr bwMode="auto">
              <a:xfrm flipV="1">
                <a:off x="3126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Line 2474"/>
              <p:cNvSpPr>
                <a:spLocks noChangeShapeType="1"/>
              </p:cNvSpPr>
              <p:nvPr/>
            </p:nvSpPr>
            <p:spPr bwMode="auto">
              <a:xfrm flipV="1">
                <a:off x="3126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Line 2475"/>
              <p:cNvSpPr>
                <a:spLocks noChangeShapeType="1"/>
              </p:cNvSpPr>
              <p:nvPr/>
            </p:nvSpPr>
            <p:spPr bwMode="auto">
              <a:xfrm flipV="1">
                <a:off x="3126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Line 2476"/>
              <p:cNvSpPr>
                <a:spLocks noChangeShapeType="1"/>
              </p:cNvSpPr>
              <p:nvPr/>
            </p:nvSpPr>
            <p:spPr bwMode="auto">
              <a:xfrm flipV="1">
                <a:off x="3126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Line 2477"/>
              <p:cNvSpPr>
                <a:spLocks noChangeShapeType="1"/>
              </p:cNvSpPr>
              <p:nvPr/>
            </p:nvSpPr>
            <p:spPr bwMode="auto">
              <a:xfrm flipV="1">
                <a:off x="3126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Line 2478"/>
              <p:cNvSpPr>
                <a:spLocks noChangeShapeType="1"/>
              </p:cNvSpPr>
              <p:nvPr/>
            </p:nvSpPr>
            <p:spPr bwMode="auto">
              <a:xfrm flipV="1">
                <a:off x="3126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Line 2479"/>
              <p:cNvSpPr>
                <a:spLocks noChangeShapeType="1"/>
              </p:cNvSpPr>
              <p:nvPr/>
            </p:nvSpPr>
            <p:spPr bwMode="auto">
              <a:xfrm flipV="1">
                <a:off x="3126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Line 2480"/>
              <p:cNvSpPr>
                <a:spLocks noChangeShapeType="1"/>
              </p:cNvSpPr>
              <p:nvPr/>
            </p:nvSpPr>
            <p:spPr bwMode="auto">
              <a:xfrm flipV="1">
                <a:off x="3126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Line 2481"/>
              <p:cNvSpPr>
                <a:spLocks noChangeShapeType="1"/>
              </p:cNvSpPr>
              <p:nvPr/>
            </p:nvSpPr>
            <p:spPr bwMode="auto">
              <a:xfrm flipV="1">
                <a:off x="3126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Line 2482"/>
              <p:cNvSpPr>
                <a:spLocks noChangeShapeType="1"/>
              </p:cNvSpPr>
              <p:nvPr/>
            </p:nvSpPr>
            <p:spPr bwMode="auto">
              <a:xfrm flipV="1">
                <a:off x="3126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Line 2483"/>
              <p:cNvSpPr>
                <a:spLocks noChangeShapeType="1"/>
              </p:cNvSpPr>
              <p:nvPr/>
            </p:nvSpPr>
            <p:spPr bwMode="auto">
              <a:xfrm flipV="1">
                <a:off x="3126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Line 2484"/>
              <p:cNvSpPr>
                <a:spLocks noChangeShapeType="1"/>
              </p:cNvSpPr>
              <p:nvPr/>
            </p:nvSpPr>
            <p:spPr bwMode="auto">
              <a:xfrm flipV="1">
                <a:off x="3126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Line 2485"/>
              <p:cNvSpPr>
                <a:spLocks noChangeShapeType="1"/>
              </p:cNvSpPr>
              <p:nvPr/>
            </p:nvSpPr>
            <p:spPr bwMode="auto">
              <a:xfrm flipV="1">
                <a:off x="3126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Line 2486"/>
              <p:cNvSpPr>
                <a:spLocks noChangeShapeType="1"/>
              </p:cNvSpPr>
              <p:nvPr/>
            </p:nvSpPr>
            <p:spPr bwMode="auto">
              <a:xfrm flipV="1">
                <a:off x="3126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Line 2487"/>
              <p:cNvSpPr>
                <a:spLocks noChangeShapeType="1"/>
              </p:cNvSpPr>
              <p:nvPr/>
            </p:nvSpPr>
            <p:spPr bwMode="auto">
              <a:xfrm flipV="1">
                <a:off x="3126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Line 2488"/>
              <p:cNvSpPr>
                <a:spLocks noChangeShapeType="1"/>
              </p:cNvSpPr>
              <p:nvPr/>
            </p:nvSpPr>
            <p:spPr bwMode="auto">
              <a:xfrm flipV="1">
                <a:off x="3126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Line 2489"/>
              <p:cNvSpPr>
                <a:spLocks noChangeShapeType="1"/>
              </p:cNvSpPr>
              <p:nvPr/>
            </p:nvSpPr>
            <p:spPr bwMode="auto">
              <a:xfrm flipV="1">
                <a:off x="3126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Line 2490"/>
              <p:cNvSpPr>
                <a:spLocks noChangeShapeType="1"/>
              </p:cNvSpPr>
              <p:nvPr/>
            </p:nvSpPr>
            <p:spPr bwMode="auto">
              <a:xfrm flipV="1">
                <a:off x="3126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Line 2491"/>
              <p:cNvSpPr>
                <a:spLocks noChangeShapeType="1"/>
              </p:cNvSpPr>
              <p:nvPr/>
            </p:nvSpPr>
            <p:spPr bwMode="auto">
              <a:xfrm flipV="1">
                <a:off x="3126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Line 2492"/>
              <p:cNvSpPr>
                <a:spLocks noChangeShapeType="1"/>
              </p:cNvSpPr>
              <p:nvPr/>
            </p:nvSpPr>
            <p:spPr bwMode="auto">
              <a:xfrm flipV="1">
                <a:off x="3126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Line 2493"/>
              <p:cNvSpPr>
                <a:spLocks noChangeShapeType="1"/>
              </p:cNvSpPr>
              <p:nvPr/>
            </p:nvSpPr>
            <p:spPr bwMode="auto">
              <a:xfrm flipV="1">
                <a:off x="3126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Line 2494"/>
              <p:cNvSpPr>
                <a:spLocks noChangeShapeType="1"/>
              </p:cNvSpPr>
              <p:nvPr/>
            </p:nvSpPr>
            <p:spPr bwMode="auto">
              <a:xfrm flipV="1">
                <a:off x="3126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Line 2495"/>
              <p:cNvSpPr>
                <a:spLocks noChangeShapeType="1"/>
              </p:cNvSpPr>
              <p:nvPr/>
            </p:nvSpPr>
            <p:spPr bwMode="auto">
              <a:xfrm flipV="1">
                <a:off x="3126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Line 2496"/>
              <p:cNvSpPr>
                <a:spLocks noChangeShapeType="1"/>
              </p:cNvSpPr>
              <p:nvPr/>
            </p:nvSpPr>
            <p:spPr bwMode="auto">
              <a:xfrm flipV="1">
                <a:off x="3126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Line 2497"/>
              <p:cNvSpPr>
                <a:spLocks noChangeShapeType="1"/>
              </p:cNvSpPr>
              <p:nvPr/>
            </p:nvSpPr>
            <p:spPr bwMode="auto">
              <a:xfrm flipV="1">
                <a:off x="3126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Line 2498"/>
              <p:cNvSpPr>
                <a:spLocks noChangeShapeType="1"/>
              </p:cNvSpPr>
              <p:nvPr/>
            </p:nvSpPr>
            <p:spPr bwMode="auto">
              <a:xfrm flipV="1">
                <a:off x="3126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Line 2499"/>
              <p:cNvSpPr>
                <a:spLocks noChangeShapeType="1"/>
              </p:cNvSpPr>
              <p:nvPr/>
            </p:nvSpPr>
            <p:spPr bwMode="auto">
              <a:xfrm flipV="1">
                <a:off x="3126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Line 2500"/>
              <p:cNvSpPr>
                <a:spLocks noChangeShapeType="1"/>
              </p:cNvSpPr>
              <p:nvPr/>
            </p:nvSpPr>
            <p:spPr bwMode="auto">
              <a:xfrm flipV="1">
                <a:off x="3126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Line 2501"/>
              <p:cNvSpPr>
                <a:spLocks noChangeShapeType="1"/>
              </p:cNvSpPr>
              <p:nvPr/>
            </p:nvSpPr>
            <p:spPr bwMode="auto">
              <a:xfrm flipV="1">
                <a:off x="3126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Line 2502"/>
              <p:cNvSpPr>
                <a:spLocks noChangeShapeType="1"/>
              </p:cNvSpPr>
              <p:nvPr/>
            </p:nvSpPr>
            <p:spPr bwMode="auto">
              <a:xfrm flipV="1">
                <a:off x="3126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Line 2503"/>
              <p:cNvSpPr>
                <a:spLocks noChangeShapeType="1"/>
              </p:cNvSpPr>
              <p:nvPr/>
            </p:nvSpPr>
            <p:spPr bwMode="auto">
              <a:xfrm flipV="1">
                <a:off x="3126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Line 2504"/>
              <p:cNvSpPr>
                <a:spLocks noChangeShapeType="1"/>
              </p:cNvSpPr>
              <p:nvPr/>
            </p:nvSpPr>
            <p:spPr bwMode="auto">
              <a:xfrm flipV="1">
                <a:off x="3126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Line 2505"/>
              <p:cNvSpPr>
                <a:spLocks noChangeShapeType="1"/>
              </p:cNvSpPr>
              <p:nvPr/>
            </p:nvSpPr>
            <p:spPr bwMode="auto">
              <a:xfrm flipV="1">
                <a:off x="3126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Line 2506"/>
              <p:cNvSpPr>
                <a:spLocks noChangeShapeType="1"/>
              </p:cNvSpPr>
              <p:nvPr/>
            </p:nvSpPr>
            <p:spPr bwMode="auto">
              <a:xfrm flipV="1">
                <a:off x="3126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Line 2507"/>
              <p:cNvSpPr>
                <a:spLocks noChangeShapeType="1"/>
              </p:cNvSpPr>
              <p:nvPr/>
            </p:nvSpPr>
            <p:spPr bwMode="auto">
              <a:xfrm flipV="1">
                <a:off x="3126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Line 2508"/>
              <p:cNvSpPr>
                <a:spLocks noChangeShapeType="1"/>
              </p:cNvSpPr>
              <p:nvPr/>
            </p:nvSpPr>
            <p:spPr bwMode="auto">
              <a:xfrm flipV="1">
                <a:off x="3126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Line 2509"/>
              <p:cNvSpPr>
                <a:spLocks noChangeShapeType="1"/>
              </p:cNvSpPr>
              <p:nvPr/>
            </p:nvSpPr>
            <p:spPr bwMode="auto">
              <a:xfrm flipV="1">
                <a:off x="3126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Line 2510"/>
              <p:cNvSpPr>
                <a:spLocks noChangeShapeType="1"/>
              </p:cNvSpPr>
              <p:nvPr/>
            </p:nvSpPr>
            <p:spPr bwMode="auto">
              <a:xfrm flipV="1">
                <a:off x="3126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Line 2511"/>
              <p:cNvSpPr>
                <a:spLocks noChangeShapeType="1"/>
              </p:cNvSpPr>
              <p:nvPr/>
            </p:nvSpPr>
            <p:spPr bwMode="auto">
              <a:xfrm flipV="1">
                <a:off x="3126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Line 2512"/>
              <p:cNvSpPr>
                <a:spLocks noChangeShapeType="1"/>
              </p:cNvSpPr>
              <p:nvPr/>
            </p:nvSpPr>
            <p:spPr bwMode="auto">
              <a:xfrm flipV="1">
                <a:off x="3126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9" name="Line 2513"/>
              <p:cNvSpPr>
                <a:spLocks noChangeShapeType="1"/>
              </p:cNvSpPr>
              <p:nvPr/>
            </p:nvSpPr>
            <p:spPr bwMode="auto">
              <a:xfrm flipV="1">
                <a:off x="3126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Line 2514"/>
              <p:cNvSpPr>
                <a:spLocks noChangeShapeType="1"/>
              </p:cNvSpPr>
              <p:nvPr/>
            </p:nvSpPr>
            <p:spPr bwMode="auto">
              <a:xfrm flipV="1">
                <a:off x="3126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Line 2515"/>
              <p:cNvSpPr>
                <a:spLocks noChangeShapeType="1"/>
              </p:cNvSpPr>
              <p:nvPr/>
            </p:nvSpPr>
            <p:spPr bwMode="auto">
              <a:xfrm>
                <a:off x="3126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2516"/>
              <p:cNvSpPr>
                <a:spLocks noEditPoints="1"/>
              </p:cNvSpPr>
              <p:nvPr/>
            </p:nvSpPr>
            <p:spPr bwMode="auto">
              <a:xfrm>
                <a:off x="3084" y="2957"/>
                <a:ext cx="53" cy="83"/>
              </a:xfrm>
              <a:custGeom>
                <a:avLst/>
                <a:gdLst>
                  <a:gd name="T0" fmla="*/ 11 w 53"/>
                  <a:gd name="T1" fmla="*/ 35 h 83"/>
                  <a:gd name="T2" fmla="*/ 6 w 53"/>
                  <a:gd name="T3" fmla="*/ 30 h 83"/>
                  <a:gd name="T4" fmla="*/ 3 w 53"/>
                  <a:gd name="T5" fmla="*/ 24 h 83"/>
                  <a:gd name="T6" fmla="*/ 3 w 53"/>
                  <a:gd name="T7" fmla="*/ 15 h 83"/>
                  <a:gd name="T8" fmla="*/ 9 w 53"/>
                  <a:gd name="T9" fmla="*/ 6 h 83"/>
                  <a:gd name="T10" fmla="*/ 27 w 53"/>
                  <a:gd name="T11" fmla="*/ 0 h 83"/>
                  <a:gd name="T12" fmla="*/ 44 w 53"/>
                  <a:gd name="T13" fmla="*/ 6 h 83"/>
                  <a:gd name="T14" fmla="*/ 50 w 53"/>
                  <a:gd name="T15" fmla="*/ 15 h 83"/>
                  <a:gd name="T16" fmla="*/ 50 w 53"/>
                  <a:gd name="T17" fmla="*/ 24 h 83"/>
                  <a:gd name="T18" fmla="*/ 48 w 53"/>
                  <a:gd name="T19" fmla="*/ 30 h 83"/>
                  <a:gd name="T20" fmla="*/ 41 w 53"/>
                  <a:gd name="T21" fmla="*/ 35 h 83"/>
                  <a:gd name="T22" fmla="*/ 42 w 53"/>
                  <a:gd name="T23" fmla="*/ 39 h 83"/>
                  <a:gd name="T24" fmla="*/ 49 w 53"/>
                  <a:gd name="T25" fmla="*/ 45 h 83"/>
                  <a:gd name="T26" fmla="*/ 52 w 53"/>
                  <a:gd name="T27" fmla="*/ 53 h 83"/>
                  <a:gd name="T28" fmla="*/ 51 w 53"/>
                  <a:gd name="T29" fmla="*/ 68 h 83"/>
                  <a:gd name="T30" fmla="*/ 37 w 53"/>
                  <a:gd name="T31" fmla="*/ 81 h 83"/>
                  <a:gd name="T32" fmla="*/ 16 w 53"/>
                  <a:gd name="T33" fmla="*/ 81 h 83"/>
                  <a:gd name="T34" fmla="*/ 2 w 53"/>
                  <a:gd name="T35" fmla="*/ 68 h 83"/>
                  <a:gd name="T36" fmla="*/ 1 w 53"/>
                  <a:gd name="T37" fmla="*/ 52 h 83"/>
                  <a:gd name="T38" fmla="*/ 4 w 53"/>
                  <a:gd name="T39" fmla="*/ 44 h 83"/>
                  <a:gd name="T40" fmla="*/ 11 w 53"/>
                  <a:gd name="T41" fmla="*/ 38 h 83"/>
                  <a:gd name="T42" fmla="*/ 13 w 53"/>
                  <a:gd name="T43" fmla="*/ 20 h 83"/>
                  <a:gd name="T44" fmla="*/ 14 w 53"/>
                  <a:gd name="T45" fmla="*/ 26 h 83"/>
                  <a:gd name="T46" fmla="*/ 20 w 53"/>
                  <a:gd name="T47" fmla="*/ 30 h 83"/>
                  <a:gd name="T48" fmla="*/ 27 w 53"/>
                  <a:gd name="T49" fmla="*/ 32 h 83"/>
                  <a:gd name="T50" fmla="*/ 34 w 53"/>
                  <a:gd name="T51" fmla="*/ 30 h 83"/>
                  <a:gd name="T52" fmla="*/ 38 w 53"/>
                  <a:gd name="T53" fmla="*/ 26 h 83"/>
                  <a:gd name="T54" fmla="*/ 39 w 53"/>
                  <a:gd name="T55" fmla="*/ 21 h 83"/>
                  <a:gd name="T56" fmla="*/ 38 w 53"/>
                  <a:gd name="T57" fmla="*/ 15 h 83"/>
                  <a:gd name="T58" fmla="*/ 33 w 53"/>
                  <a:gd name="T59" fmla="*/ 11 h 83"/>
                  <a:gd name="T60" fmla="*/ 27 w 53"/>
                  <a:gd name="T61" fmla="*/ 10 h 83"/>
                  <a:gd name="T62" fmla="*/ 20 w 53"/>
                  <a:gd name="T63" fmla="*/ 11 h 83"/>
                  <a:gd name="T64" fmla="*/ 16 w 53"/>
                  <a:gd name="T65" fmla="*/ 15 h 83"/>
                  <a:gd name="T66" fmla="*/ 13 w 53"/>
                  <a:gd name="T67" fmla="*/ 20 h 83"/>
                  <a:gd name="T68" fmla="*/ 11 w 53"/>
                  <a:gd name="T69" fmla="*/ 62 h 83"/>
                  <a:gd name="T70" fmla="*/ 14 w 53"/>
                  <a:gd name="T71" fmla="*/ 68 h 83"/>
                  <a:gd name="T72" fmla="*/ 19 w 53"/>
                  <a:gd name="T73" fmla="*/ 72 h 83"/>
                  <a:gd name="T74" fmla="*/ 27 w 53"/>
                  <a:gd name="T75" fmla="*/ 74 h 83"/>
                  <a:gd name="T76" fmla="*/ 35 w 53"/>
                  <a:gd name="T77" fmla="*/ 72 h 83"/>
                  <a:gd name="T78" fmla="*/ 40 w 53"/>
                  <a:gd name="T79" fmla="*/ 66 h 83"/>
                  <a:gd name="T80" fmla="*/ 42 w 53"/>
                  <a:gd name="T81" fmla="*/ 57 h 83"/>
                  <a:gd name="T82" fmla="*/ 40 w 53"/>
                  <a:gd name="T83" fmla="*/ 49 h 83"/>
                  <a:gd name="T84" fmla="*/ 35 w 53"/>
                  <a:gd name="T85" fmla="*/ 44 h 83"/>
                  <a:gd name="T86" fmla="*/ 26 w 53"/>
                  <a:gd name="T87" fmla="*/ 42 h 83"/>
                  <a:gd name="T88" fmla="*/ 19 w 53"/>
                  <a:gd name="T89" fmla="*/ 44 h 83"/>
                  <a:gd name="T90" fmla="*/ 12 w 53"/>
                  <a:gd name="T91" fmla="*/ 49 h 83"/>
                  <a:gd name="T92" fmla="*/ 11 w 53"/>
                  <a:gd name="T9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" h="83">
                    <a:moveTo>
                      <a:pt x="16" y="37"/>
                    </a:moveTo>
                    <a:lnTo>
                      <a:pt x="11" y="35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3" y="20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6"/>
                    </a:lnTo>
                    <a:lnTo>
                      <a:pt x="17" y="1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4" y="6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1" y="21"/>
                    </a:lnTo>
                    <a:lnTo>
                      <a:pt x="50" y="24"/>
                    </a:lnTo>
                    <a:lnTo>
                      <a:pt x="49" y="27"/>
                    </a:lnTo>
                    <a:lnTo>
                      <a:pt x="48" y="30"/>
                    </a:lnTo>
                    <a:lnTo>
                      <a:pt x="45" y="32"/>
                    </a:lnTo>
                    <a:lnTo>
                      <a:pt x="41" y="35"/>
                    </a:lnTo>
                    <a:lnTo>
                      <a:pt x="38" y="37"/>
                    </a:lnTo>
                    <a:lnTo>
                      <a:pt x="42" y="39"/>
                    </a:lnTo>
                    <a:lnTo>
                      <a:pt x="46" y="41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2" y="53"/>
                    </a:lnTo>
                    <a:lnTo>
                      <a:pt x="53" y="57"/>
                    </a:lnTo>
                    <a:lnTo>
                      <a:pt x="51" y="68"/>
                    </a:lnTo>
                    <a:lnTo>
                      <a:pt x="46" y="76"/>
                    </a:lnTo>
                    <a:lnTo>
                      <a:pt x="37" y="81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7" y="76"/>
                    </a:lnTo>
                    <a:lnTo>
                      <a:pt x="2" y="68"/>
                    </a:lnTo>
                    <a:lnTo>
                      <a:pt x="0" y="57"/>
                    </a:lnTo>
                    <a:lnTo>
                      <a:pt x="1" y="52"/>
                    </a:lnTo>
                    <a:lnTo>
                      <a:pt x="2" y="48"/>
                    </a:lnTo>
                    <a:lnTo>
                      <a:pt x="4" y="44"/>
                    </a:lnTo>
                    <a:lnTo>
                      <a:pt x="7" y="41"/>
                    </a:lnTo>
                    <a:lnTo>
                      <a:pt x="11" y="38"/>
                    </a:lnTo>
                    <a:lnTo>
                      <a:pt x="16" y="37"/>
                    </a:lnTo>
                    <a:close/>
                    <a:moveTo>
                      <a:pt x="13" y="20"/>
                    </a:moveTo>
                    <a:lnTo>
                      <a:pt x="13" y="23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20" y="30"/>
                    </a:lnTo>
                    <a:lnTo>
                      <a:pt x="23" y="31"/>
                    </a:lnTo>
                    <a:lnTo>
                      <a:pt x="27" y="32"/>
                    </a:lnTo>
                    <a:lnTo>
                      <a:pt x="30" y="31"/>
                    </a:lnTo>
                    <a:lnTo>
                      <a:pt x="34" y="30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39" y="24"/>
                    </a:lnTo>
                    <a:lnTo>
                      <a:pt x="39" y="21"/>
                    </a:lnTo>
                    <a:lnTo>
                      <a:pt x="39" y="18"/>
                    </a:lnTo>
                    <a:lnTo>
                      <a:pt x="38" y="15"/>
                    </a:lnTo>
                    <a:lnTo>
                      <a:pt x="36" y="13"/>
                    </a:lnTo>
                    <a:lnTo>
                      <a:pt x="33" y="11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0" y="11"/>
                    </a:lnTo>
                    <a:lnTo>
                      <a:pt x="17" y="13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13" y="20"/>
                    </a:lnTo>
                    <a:close/>
                    <a:moveTo>
                      <a:pt x="11" y="57"/>
                    </a:moveTo>
                    <a:lnTo>
                      <a:pt x="11" y="62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9" y="72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2"/>
                    </a:lnTo>
                    <a:lnTo>
                      <a:pt x="38" y="69"/>
                    </a:lnTo>
                    <a:lnTo>
                      <a:pt x="40" y="66"/>
                    </a:lnTo>
                    <a:lnTo>
                      <a:pt x="41" y="63"/>
                    </a:lnTo>
                    <a:lnTo>
                      <a:pt x="42" y="57"/>
                    </a:lnTo>
                    <a:lnTo>
                      <a:pt x="41" y="53"/>
                    </a:lnTo>
                    <a:lnTo>
                      <a:pt x="40" y="49"/>
                    </a:lnTo>
                    <a:lnTo>
                      <a:pt x="38" y="46"/>
                    </a:lnTo>
                    <a:lnTo>
                      <a:pt x="35" y="44"/>
                    </a:lnTo>
                    <a:lnTo>
                      <a:pt x="31" y="42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6" y="46"/>
                    </a:lnTo>
                    <a:lnTo>
                      <a:pt x="12" y="49"/>
                    </a:lnTo>
                    <a:lnTo>
                      <a:pt x="11" y="53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2517"/>
              <p:cNvSpPr>
                <a:spLocks noEditPoints="1"/>
              </p:cNvSpPr>
              <p:nvPr/>
            </p:nvSpPr>
            <p:spPr bwMode="auto">
              <a:xfrm>
                <a:off x="3147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5 w 54"/>
                  <a:gd name="T7" fmla="*/ 13 h 83"/>
                  <a:gd name="T8" fmla="*/ 9 w 54"/>
                  <a:gd name="T9" fmla="*/ 8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9 w 54"/>
                  <a:gd name="T21" fmla="*/ 2 h 83"/>
                  <a:gd name="T22" fmla="*/ 43 w 54"/>
                  <a:gd name="T23" fmla="*/ 4 h 83"/>
                  <a:gd name="T24" fmla="*/ 45 w 54"/>
                  <a:gd name="T25" fmla="*/ 8 h 83"/>
                  <a:gd name="T26" fmla="*/ 47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9 w 54"/>
                  <a:gd name="T41" fmla="*/ 71 h 83"/>
                  <a:gd name="T42" fmla="*/ 46 w 54"/>
                  <a:gd name="T43" fmla="*/ 75 h 83"/>
                  <a:gd name="T44" fmla="*/ 42 w 54"/>
                  <a:gd name="T45" fmla="*/ 78 h 83"/>
                  <a:gd name="T46" fmla="*/ 38 w 54"/>
                  <a:gd name="T47" fmla="*/ 81 h 83"/>
                  <a:gd name="T48" fmla="*/ 32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9 w 54"/>
                  <a:gd name="T55" fmla="*/ 75 h 83"/>
                  <a:gd name="T56" fmla="*/ 4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1 w 54"/>
                  <a:gd name="T63" fmla="*/ 42 h 83"/>
                  <a:gd name="T64" fmla="*/ 12 w 54"/>
                  <a:gd name="T65" fmla="*/ 53 h 83"/>
                  <a:gd name="T66" fmla="*/ 13 w 54"/>
                  <a:gd name="T67" fmla="*/ 62 h 83"/>
                  <a:gd name="T68" fmla="*/ 16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6 w 54"/>
                  <a:gd name="T79" fmla="*/ 71 h 83"/>
                  <a:gd name="T80" fmla="*/ 39 w 54"/>
                  <a:gd name="T81" fmla="*/ 68 h 83"/>
                  <a:gd name="T82" fmla="*/ 41 w 54"/>
                  <a:gd name="T83" fmla="*/ 62 h 83"/>
                  <a:gd name="T84" fmla="*/ 43 w 54"/>
                  <a:gd name="T85" fmla="*/ 53 h 83"/>
                  <a:gd name="T86" fmla="*/ 43 w 54"/>
                  <a:gd name="T87" fmla="*/ 42 h 83"/>
                  <a:gd name="T88" fmla="*/ 43 w 54"/>
                  <a:gd name="T89" fmla="*/ 30 h 83"/>
                  <a:gd name="T90" fmla="*/ 42 w 54"/>
                  <a:gd name="T91" fmla="*/ 21 h 83"/>
                  <a:gd name="T92" fmla="*/ 39 w 54"/>
                  <a:gd name="T93" fmla="*/ 16 h 83"/>
                  <a:gd name="T94" fmla="*/ 36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9 w 54"/>
                  <a:gd name="T103" fmla="*/ 12 h 83"/>
                  <a:gd name="T104" fmla="*/ 16 w 54"/>
                  <a:gd name="T105" fmla="*/ 15 h 83"/>
                  <a:gd name="T106" fmla="*/ 14 w 54"/>
                  <a:gd name="T107" fmla="*/ 21 h 83"/>
                  <a:gd name="T108" fmla="*/ 12 w 54"/>
                  <a:gd name="T109" fmla="*/ 30 h 83"/>
                  <a:gd name="T110" fmla="*/ 11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9" y="75"/>
                    </a:lnTo>
                    <a:lnTo>
                      <a:pt x="4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2" y="53"/>
                    </a:lnTo>
                    <a:lnTo>
                      <a:pt x="13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6" y="71"/>
                    </a:lnTo>
                    <a:lnTo>
                      <a:pt x="39" y="68"/>
                    </a:lnTo>
                    <a:lnTo>
                      <a:pt x="41" y="62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2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Line 2518"/>
              <p:cNvSpPr>
                <a:spLocks noChangeShapeType="1"/>
              </p:cNvSpPr>
              <p:nvPr/>
            </p:nvSpPr>
            <p:spPr bwMode="auto">
              <a:xfrm flipV="1">
                <a:off x="3392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Line 2519"/>
              <p:cNvSpPr>
                <a:spLocks noChangeShapeType="1"/>
              </p:cNvSpPr>
              <p:nvPr/>
            </p:nvSpPr>
            <p:spPr bwMode="auto">
              <a:xfrm flipV="1">
                <a:off x="3392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Line 2520"/>
              <p:cNvSpPr>
                <a:spLocks noChangeShapeType="1"/>
              </p:cNvSpPr>
              <p:nvPr/>
            </p:nvSpPr>
            <p:spPr bwMode="auto">
              <a:xfrm flipV="1">
                <a:off x="3392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Line 2521"/>
              <p:cNvSpPr>
                <a:spLocks noChangeShapeType="1"/>
              </p:cNvSpPr>
              <p:nvPr/>
            </p:nvSpPr>
            <p:spPr bwMode="auto">
              <a:xfrm flipV="1">
                <a:off x="3392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Line 2522"/>
              <p:cNvSpPr>
                <a:spLocks noChangeShapeType="1"/>
              </p:cNvSpPr>
              <p:nvPr/>
            </p:nvSpPr>
            <p:spPr bwMode="auto">
              <a:xfrm flipV="1">
                <a:off x="3392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Line 2523"/>
              <p:cNvSpPr>
                <a:spLocks noChangeShapeType="1"/>
              </p:cNvSpPr>
              <p:nvPr/>
            </p:nvSpPr>
            <p:spPr bwMode="auto">
              <a:xfrm flipV="1">
                <a:off x="3392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Line 2524"/>
              <p:cNvSpPr>
                <a:spLocks noChangeShapeType="1"/>
              </p:cNvSpPr>
              <p:nvPr/>
            </p:nvSpPr>
            <p:spPr bwMode="auto">
              <a:xfrm flipV="1">
                <a:off x="3392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Line 2525"/>
              <p:cNvSpPr>
                <a:spLocks noChangeShapeType="1"/>
              </p:cNvSpPr>
              <p:nvPr/>
            </p:nvSpPr>
            <p:spPr bwMode="auto">
              <a:xfrm flipV="1">
                <a:off x="3392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Line 2526"/>
              <p:cNvSpPr>
                <a:spLocks noChangeShapeType="1"/>
              </p:cNvSpPr>
              <p:nvPr/>
            </p:nvSpPr>
            <p:spPr bwMode="auto">
              <a:xfrm flipV="1">
                <a:off x="3392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Line 2527"/>
              <p:cNvSpPr>
                <a:spLocks noChangeShapeType="1"/>
              </p:cNvSpPr>
              <p:nvPr/>
            </p:nvSpPr>
            <p:spPr bwMode="auto">
              <a:xfrm flipV="1">
                <a:off x="3392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Line 2528"/>
              <p:cNvSpPr>
                <a:spLocks noChangeShapeType="1"/>
              </p:cNvSpPr>
              <p:nvPr/>
            </p:nvSpPr>
            <p:spPr bwMode="auto">
              <a:xfrm flipV="1">
                <a:off x="3392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Line 2529"/>
              <p:cNvSpPr>
                <a:spLocks noChangeShapeType="1"/>
              </p:cNvSpPr>
              <p:nvPr/>
            </p:nvSpPr>
            <p:spPr bwMode="auto">
              <a:xfrm flipV="1">
                <a:off x="3392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Line 2530"/>
              <p:cNvSpPr>
                <a:spLocks noChangeShapeType="1"/>
              </p:cNvSpPr>
              <p:nvPr/>
            </p:nvSpPr>
            <p:spPr bwMode="auto">
              <a:xfrm flipV="1">
                <a:off x="3392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Line 2531"/>
              <p:cNvSpPr>
                <a:spLocks noChangeShapeType="1"/>
              </p:cNvSpPr>
              <p:nvPr/>
            </p:nvSpPr>
            <p:spPr bwMode="auto">
              <a:xfrm flipV="1">
                <a:off x="3392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Line 2532"/>
              <p:cNvSpPr>
                <a:spLocks noChangeShapeType="1"/>
              </p:cNvSpPr>
              <p:nvPr/>
            </p:nvSpPr>
            <p:spPr bwMode="auto">
              <a:xfrm flipV="1">
                <a:off x="3392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Line 2533"/>
              <p:cNvSpPr>
                <a:spLocks noChangeShapeType="1"/>
              </p:cNvSpPr>
              <p:nvPr/>
            </p:nvSpPr>
            <p:spPr bwMode="auto">
              <a:xfrm flipV="1">
                <a:off x="3392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Line 2534"/>
              <p:cNvSpPr>
                <a:spLocks noChangeShapeType="1"/>
              </p:cNvSpPr>
              <p:nvPr/>
            </p:nvSpPr>
            <p:spPr bwMode="auto">
              <a:xfrm flipV="1">
                <a:off x="3392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Line 2535"/>
              <p:cNvSpPr>
                <a:spLocks noChangeShapeType="1"/>
              </p:cNvSpPr>
              <p:nvPr/>
            </p:nvSpPr>
            <p:spPr bwMode="auto">
              <a:xfrm flipV="1">
                <a:off x="3392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Line 2536"/>
              <p:cNvSpPr>
                <a:spLocks noChangeShapeType="1"/>
              </p:cNvSpPr>
              <p:nvPr/>
            </p:nvSpPr>
            <p:spPr bwMode="auto">
              <a:xfrm flipV="1">
                <a:off x="3392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Line 2537"/>
              <p:cNvSpPr>
                <a:spLocks noChangeShapeType="1"/>
              </p:cNvSpPr>
              <p:nvPr/>
            </p:nvSpPr>
            <p:spPr bwMode="auto">
              <a:xfrm flipV="1">
                <a:off x="3392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Line 2538"/>
              <p:cNvSpPr>
                <a:spLocks noChangeShapeType="1"/>
              </p:cNvSpPr>
              <p:nvPr/>
            </p:nvSpPr>
            <p:spPr bwMode="auto">
              <a:xfrm flipV="1">
                <a:off x="3392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Line 2539"/>
              <p:cNvSpPr>
                <a:spLocks noChangeShapeType="1"/>
              </p:cNvSpPr>
              <p:nvPr/>
            </p:nvSpPr>
            <p:spPr bwMode="auto">
              <a:xfrm flipV="1">
                <a:off x="3392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Line 2540"/>
              <p:cNvSpPr>
                <a:spLocks noChangeShapeType="1"/>
              </p:cNvSpPr>
              <p:nvPr/>
            </p:nvSpPr>
            <p:spPr bwMode="auto">
              <a:xfrm flipV="1">
                <a:off x="3392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Line 2541"/>
              <p:cNvSpPr>
                <a:spLocks noChangeShapeType="1"/>
              </p:cNvSpPr>
              <p:nvPr/>
            </p:nvSpPr>
            <p:spPr bwMode="auto">
              <a:xfrm flipV="1">
                <a:off x="3392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Line 2542"/>
              <p:cNvSpPr>
                <a:spLocks noChangeShapeType="1"/>
              </p:cNvSpPr>
              <p:nvPr/>
            </p:nvSpPr>
            <p:spPr bwMode="auto">
              <a:xfrm flipV="1">
                <a:off x="3392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Line 2543"/>
              <p:cNvSpPr>
                <a:spLocks noChangeShapeType="1"/>
              </p:cNvSpPr>
              <p:nvPr/>
            </p:nvSpPr>
            <p:spPr bwMode="auto">
              <a:xfrm flipV="1">
                <a:off x="3392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Line 2544"/>
              <p:cNvSpPr>
                <a:spLocks noChangeShapeType="1"/>
              </p:cNvSpPr>
              <p:nvPr/>
            </p:nvSpPr>
            <p:spPr bwMode="auto">
              <a:xfrm flipV="1">
                <a:off x="3392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Line 2545"/>
              <p:cNvSpPr>
                <a:spLocks noChangeShapeType="1"/>
              </p:cNvSpPr>
              <p:nvPr/>
            </p:nvSpPr>
            <p:spPr bwMode="auto">
              <a:xfrm flipV="1">
                <a:off x="3392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Line 2546"/>
              <p:cNvSpPr>
                <a:spLocks noChangeShapeType="1"/>
              </p:cNvSpPr>
              <p:nvPr/>
            </p:nvSpPr>
            <p:spPr bwMode="auto">
              <a:xfrm flipV="1">
                <a:off x="3392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Line 2547"/>
              <p:cNvSpPr>
                <a:spLocks noChangeShapeType="1"/>
              </p:cNvSpPr>
              <p:nvPr/>
            </p:nvSpPr>
            <p:spPr bwMode="auto">
              <a:xfrm flipV="1">
                <a:off x="3392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Line 2548"/>
              <p:cNvSpPr>
                <a:spLocks noChangeShapeType="1"/>
              </p:cNvSpPr>
              <p:nvPr/>
            </p:nvSpPr>
            <p:spPr bwMode="auto">
              <a:xfrm flipV="1">
                <a:off x="3392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Line 2549"/>
              <p:cNvSpPr>
                <a:spLocks noChangeShapeType="1"/>
              </p:cNvSpPr>
              <p:nvPr/>
            </p:nvSpPr>
            <p:spPr bwMode="auto">
              <a:xfrm flipV="1">
                <a:off x="3392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Line 2550"/>
              <p:cNvSpPr>
                <a:spLocks noChangeShapeType="1"/>
              </p:cNvSpPr>
              <p:nvPr/>
            </p:nvSpPr>
            <p:spPr bwMode="auto">
              <a:xfrm flipV="1">
                <a:off x="3392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Line 2551"/>
              <p:cNvSpPr>
                <a:spLocks noChangeShapeType="1"/>
              </p:cNvSpPr>
              <p:nvPr/>
            </p:nvSpPr>
            <p:spPr bwMode="auto">
              <a:xfrm flipV="1">
                <a:off x="3392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Line 2552"/>
              <p:cNvSpPr>
                <a:spLocks noChangeShapeType="1"/>
              </p:cNvSpPr>
              <p:nvPr/>
            </p:nvSpPr>
            <p:spPr bwMode="auto">
              <a:xfrm flipV="1">
                <a:off x="3392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Line 2553"/>
              <p:cNvSpPr>
                <a:spLocks noChangeShapeType="1"/>
              </p:cNvSpPr>
              <p:nvPr/>
            </p:nvSpPr>
            <p:spPr bwMode="auto">
              <a:xfrm flipV="1">
                <a:off x="3392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Line 2554"/>
              <p:cNvSpPr>
                <a:spLocks noChangeShapeType="1"/>
              </p:cNvSpPr>
              <p:nvPr/>
            </p:nvSpPr>
            <p:spPr bwMode="auto">
              <a:xfrm flipV="1">
                <a:off x="3392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Line 2555"/>
              <p:cNvSpPr>
                <a:spLocks noChangeShapeType="1"/>
              </p:cNvSpPr>
              <p:nvPr/>
            </p:nvSpPr>
            <p:spPr bwMode="auto">
              <a:xfrm flipV="1">
                <a:off x="3392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Line 2556"/>
              <p:cNvSpPr>
                <a:spLocks noChangeShapeType="1"/>
              </p:cNvSpPr>
              <p:nvPr/>
            </p:nvSpPr>
            <p:spPr bwMode="auto">
              <a:xfrm flipV="1">
                <a:off x="3392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Line 2557"/>
              <p:cNvSpPr>
                <a:spLocks noChangeShapeType="1"/>
              </p:cNvSpPr>
              <p:nvPr/>
            </p:nvSpPr>
            <p:spPr bwMode="auto">
              <a:xfrm flipV="1">
                <a:off x="3392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Line 2558"/>
              <p:cNvSpPr>
                <a:spLocks noChangeShapeType="1"/>
              </p:cNvSpPr>
              <p:nvPr/>
            </p:nvSpPr>
            <p:spPr bwMode="auto">
              <a:xfrm flipV="1">
                <a:off x="3392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Line 2559"/>
              <p:cNvSpPr>
                <a:spLocks noChangeShapeType="1"/>
              </p:cNvSpPr>
              <p:nvPr/>
            </p:nvSpPr>
            <p:spPr bwMode="auto">
              <a:xfrm flipV="1">
                <a:off x="3392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Line 2560"/>
              <p:cNvSpPr>
                <a:spLocks noChangeShapeType="1"/>
              </p:cNvSpPr>
              <p:nvPr/>
            </p:nvSpPr>
            <p:spPr bwMode="auto">
              <a:xfrm flipV="1">
                <a:off x="3392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Line 2561"/>
              <p:cNvSpPr>
                <a:spLocks noChangeShapeType="1"/>
              </p:cNvSpPr>
              <p:nvPr/>
            </p:nvSpPr>
            <p:spPr bwMode="auto">
              <a:xfrm flipV="1">
                <a:off x="3392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Line 2562"/>
              <p:cNvSpPr>
                <a:spLocks noChangeShapeType="1"/>
              </p:cNvSpPr>
              <p:nvPr/>
            </p:nvSpPr>
            <p:spPr bwMode="auto">
              <a:xfrm flipV="1">
                <a:off x="3392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Line 2563"/>
              <p:cNvSpPr>
                <a:spLocks noChangeShapeType="1"/>
              </p:cNvSpPr>
              <p:nvPr/>
            </p:nvSpPr>
            <p:spPr bwMode="auto">
              <a:xfrm flipV="1">
                <a:off x="3392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Line 2564"/>
              <p:cNvSpPr>
                <a:spLocks noChangeShapeType="1"/>
              </p:cNvSpPr>
              <p:nvPr/>
            </p:nvSpPr>
            <p:spPr bwMode="auto">
              <a:xfrm flipV="1">
                <a:off x="3392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Line 2565"/>
              <p:cNvSpPr>
                <a:spLocks noChangeShapeType="1"/>
              </p:cNvSpPr>
              <p:nvPr/>
            </p:nvSpPr>
            <p:spPr bwMode="auto">
              <a:xfrm flipV="1">
                <a:off x="3392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Line 2566"/>
              <p:cNvSpPr>
                <a:spLocks noChangeShapeType="1"/>
              </p:cNvSpPr>
              <p:nvPr/>
            </p:nvSpPr>
            <p:spPr bwMode="auto">
              <a:xfrm flipV="1">
                <a:off x="3392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Line 2567"/>
              <p:cNvSpPr>
                <a:spLocks noChangeShapeType="1"/>
              </p:cNvSpPr>
              <p:nvPr/>
            </p:nvSpPr>
            <p:spPr bwMode="auto">
              <a:xfrm flipV="1">
                <a:off x="3392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Line 2568"/>
              <p:cNvSpPr>
                <a:spLocks noChangeShapeType="1"/>
              </p:cNvSpPr>
              <p:nvPr/>
            </p:nvSpPr>
            <p:spPr bwMode="auto">
              <a:xfrm flipV="1">
                <a:off x="3392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Line 2569"/>
              <p:cNvSpPr>
                <a:spLocks noChangeShapeType="1"/>
              </p:cNvSpPr>
              <p:nvPr/>
            </p:nvSpPr>
            <p:spPr bwMode="auto">
              <a:xfrm flipV="1">
                <a:off x="3392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Line 2570"/>
              <p:cNvSpPr>
                <a:spLocks noChangeShapeType="1"/>
              </p:cNvSpPr>
              <p:nvPr/>
            </p:nvSpPr>
            <p:spPr bwMode="auto">
              <a:xfrm flipV="1">
                <a:off x="3392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Line 2571"/>
              <p:cNvSpPr>
                <a:spLocks noChangeShapeType="1"/>
              </p:cNvSpPr>
              <p:nvPr/>
            </p:nvSpPr>
            <p:spPr bwMode="auto">
              <a:xfrm flipV="1">
                <a:off x="3392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Line 2572"/>
              <p:cNvSpPr>
                <a:spLocks noChangeShapeType="1"/>
              </p:cNvSpPr>
              <p:nvPr/>
            </p:nvSpPr>
            <p:spPr bwMode="auto">
              <a:xfrm flipV="1">
                <a:off x="3392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Line 2573"/>
              <p:cNvSpPr>
                <a:spLocks noChangeShapeType="1"/>
              </p:cNvSpPr>
              <p:nvPr/>
            </p:nvSpPr>
            <p:spPr bwMode="auto">
              <a:xfrm flipV="1">
                <a:off x="3392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Line 2574"/>
              <p:cNvSpPr>
                <a:spLocks noChangeShapeType="1"/>
              </p:cNvSpPr>
              <p:nvPr/>
            </p:nvSpPr>
            <p:spPr bwMode="auto">
              <a:xfrm flipV="1">
                <a:off x="3392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Line 2575"/>
              <p:cNvSpPr>
                <a:spLocks noChangeShapeType="1"/>
              </p:cNvSpPr>
              <p:nvPr/>
            </p:nvSpPr>
            <p:spPr bwMode="auto">
              <a:xfrm flipV="1">
                <a:off x="3392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Line 2576"/>
              <p:cNvSpPr>
                <a:spLocks noChangeShapeType="1"/>
              </p:cNvSpPr>
              <p:nvPr/>
            </p:nvSpPr>
            <p:spPr bwMode="auto">
              <a:xfrm flipV="1">
                <a:off x="3392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Line 2577"/>
              <p:cNvSpPr>
                <a:spLocks noChangeShapeType="1"/>
              </p:cNvSpPr>
              <p:nvPr/>
            </p:nvSpPr>
            <p:spPr bwMode="auto">
              <a:xfrm flipV="1">
                <a:off x="3392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Line 2578"/>
              <p:cNvSpPr>
                <a:spLocks noChangeShapeType="1"/>
              </p:cNvSpPr>
              <p:nvPr/>
            </p:nvSpPr>
            <p:spPr bwMode="auto">
              <a:xfrm flipV="1">
                <a:off x="3392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Line 2579"/>
              <p:cNvSpPr>
                <a:spLocks noChangeShapeType="1"/>
              </p:cNvSpPr>
              <p:nvPr/>
            </p:nvSpPr>
            <p:spPr bwMode="auto">
              <a:xfrm flipV="1">
                <a:off x="3392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Line 2580"/>
              <p:cNvSpPr>
                <a:spLocks noChangeShapeType="1"/>
              </p:cNvSpPr>
              <p:nvPr/>
            </p:nvSpPr>
            <p:spPr bwMode="auto">
              <a:xfrm flipV="1">
                <a:off x="3392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Line 2581"/>
              <p:cNvSpPr>
                <a:spLocks noChangeShapeType="1"/>
              </p:cNvSpPr>
              <p:nvPr/>
            </p:nvSpPr>
            <p:spPr bwMode="auto">
              <a:xfrm flipV="1">
                <a:off x="3392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Line 2582"/>
              <p:cNvSpPr>
                <a:spLocks noChangeShapeType="1"/>
              </p:cNvSpPr>
              <p:nvPr/>
            </p:nvSpPr>
            <p:spPr bwMode="auto">
              <a:xfrm flipV="1">
                <a:off x="3392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Line 2583"/>
              <p:cNvSpPr>
                <a:spLocks noChangeShapeType="1"/>
              </p:cNvSpPr>
              <p:nvPr/>
            </p:nvSpPr>
            <p:spPr bwMode="auto">
              <a:xfrm flipV="1">
                <a:off x="3392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Line 2584"/>
              <p:cNvSpPr>
                <a:spLocks noChangeShapeType="1"/>
              </p:cNvSpPr>
              <p:nvPr/>
            </p:nvSpPr>
            <p:spPr bwMode="auto">
              <a:xfrm flipV="1">
                <a:off x="3392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Line 2585"/>
              <p:cNvSpPr>
                <a:spLocks noChangeShapeType="1"/>
              </p:cNvSpPr>
              <p:nvPr/>
            </p:nvSpPr>
            <p:spPr bwMode="auto">
              <a:xfrm flipV="1">
                <a:off x="3392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Line 2586"/>
              <p:cNvSpPr>
                <a:spLocks noChangeShapeType="1"/>
              </p:cNvSpPr>
              <p:nvPr/>
            </p:nvSpPr>
            <p:spPr bwMode="auto">
              <a:xfrm flipV="1">
                <a:off x="3392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Line 2587"/>
              <p:cNvSpPr>
                <a:spLocks noChangeShapeType="1"/>
              </p:cNvSpPr>
              <p:nvPr/>
            </p:nvSpPr>
            <p:spPr bwMode="auto">
              <a:xfrm flipV="1">
                <a:off x="3392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Line 2588"/>
              <p:cNvSpPr>
                <a:spLocks noChangeShapeType="1"/>
              </p:cNvSpPr>
              <p:nvPr/>
            </p:nvSpPr>
            <p:spPr bwMode="auto">
              <a:xfrm flipV="1">
                <a:off x="3392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Line 2589"/>
              <p:cNvSpPr>
                <a:spLocks noChangeShapeType="1"/>
              </p:cNvSpPr>
              <p:nvPr/>
            </p:nvSpPr>
            <p:spPr bwMode="auto">
              <a:xfrm flipV="1">
                <a:off x="3392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Line 2590"/>
              <p:cNvSpPr>
                <a:spLocks noChangeShapeType="1"/>
              </p:cNvSpPr>
              <p:nvPr/>
            </p:nvSpPr>
            <p:spPr bwMode="auto">
              <a:xfrm flipV="1">
                <a:off x="3392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Line 2591"/>
              <p:cNvSpPr>
                <a:spLocks noChangeShapeType="1"/>
              </p:cNvSpPr>
              <p:nvPr/>
            </p:nvSpPr>
            <p:spPr bwMode="auto">
              <a:xfrm flipV="1">
                <a:off x="3392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Line 2592"/>
              <p:cNvSpPr>
                <a:spLocks noChangeShapeType="1"/>
              </p:cNvSpPr>
              <p:nvPr/>
            </p:nvSpPr>
            <p:spPr bwMode="auto">
              <a:xfrm flipV="1">
                <a:off x="3392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Line 2593"/>
              <p:cNvSpPr>
                <a:spLocks noChangeShapeType="1"/>
              </p:cNvSpPr>
              <p:nvPr/>
            </p:nvSpPr>
            <p:spPr bwMode="auto">
              <a:xfrm flipV="1">
                <a:off x="3392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Line 2594"/>
              <p:cNvSpPr>
                <a:spLocks noChangeShapeType="1"/>
              </p:cNvSpPr>
              <p:nvPr/>
            </p:nvSpPr>
            <p:spPr bwMode="auto">
              <a:xfrm flipV="1">
                <a:off x="3392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Line 2595"/>
              <p:cNvSpPr>
                <a:spLocks noChangeShapeType="1"/>
              </p:cNvSpPr>
              <p:nvPr/>
            </p:nvSpPr>
            <p:spPr bwMode="auto">
              <a:xfrm flipV="1">
                <a:off x="3392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Line 2596"/>
              <p:cNvSpPr>
                <a:spLocks noChangeShapeType="1"/>
              </p:cNvSpPr>
              <p:nvPr/>
            </p:nvSpPr>
            <p:spPr bwMode="auto">
              <a:xfrm flipV="1">
                <a:off x="3392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Line 2597"/>
              <p:cNvSpPr>
                <a:spLocks noChangeShapeType="1"/>
              </p:cNvSpPr>
              <p:nvPr/>
            </p:nvSpPr>
            <p:spPr bwMode="auto">
              <a:xfrm flipV="1">
                <a:off x="3392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Line 2598"/>
              <p:cNvSpPr>
                <a:spLocks noChangeShapeType="1"/>
              </p:cNvSpPr>
              <p:nvPr/>
            </p:nvSpPr>
            <p:spPr bwMode="auto">
              <a:xfrm flipV="1">
                <a:off x="3392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Line 2599"/>
              <p:cNvSpPr>
                <a:spLocks noChangeShapeType="1"/>
              </p:cNvSpPr>
              <p:nvPr/>
            </p:nvSpPr>
            <p:spPr bwMode="auto">
              <a:xfrm flipV="1">
                <a:off x="3392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Line 2600"/>
              <p:cNvSpPr>
                <a:spLocks noChangeShapeType="1"/>
              </p:cNvSpPr>
              <p:nvPr/>
            </p:nvSpPr>
            <p:spPr bwMode="auto">
              <a:xfrm flipV="1">
                <a:off x="3392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Line 2601"/>
              <p:cNvSpPr>
                <a:spLocks noChangeShapeType="1"/>
              </p:cNvSpPr>
              <p:nvPr/>
            </p:nvSpPr>
            <p:spPr bwMode="auto">
              <a:xfrm flipV="1">
                <a:off x="3392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Line 2602"/>
              <p:cNvSpPr>
                <a:spLocks noChangeShapeType="1"/>
              </p:cNvSpPr>
              <p:nvPr/>
            </p:nvSpPr>
            <p:spPr bwMode="auto">
              <a:xfrm flipV="1">
                <a:off x="3392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Line 2603"/>
              <p:cNvSpPr>
                <a:spLocks noChangeShapeType="1"/>
              </p:cNvSpPr>
              <p:nvPr/>
            </p:nvSpPr>
            <p:spPr bwMode="auto">
              <a:xfrm flipV="1">
                <a:off x="3392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Line 2604"/>
              <p:cNvSpPr>
                <a:spLocks noChangeShapeType="1"/>
              </p:cNvSpPr>
              <p:nvPr/>
            </p:nvSpPr>
            <p:spPr bwMode="auto">
              <a:xfrm flipV="1">
                <a:off x="3392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Line 2605"/>
              <p:cNvSpPr>
                <a:spLocks noChangeShapeType="1"/>
              </p:cNvSpPr>
              <p:nvPr/>
            </p:nvSpPr>
            <p:spPr bwMode="auto">
              <a:xfrm flipV="1">
                <a:off x="3392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Line 2606"/>
              <p:cNvSpPr>
                <a:spLocks noChangeShapeType="1"/>
              </p:cNvSpPr>
              <p:nvPr/>
            </p:nvSpPr>
            <p:spPr bwMode="auto">
              <a:xfrm flipV="1">
                <a:off x="3392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Line 2607"/>
              <p:cNvSpPr>
                <a:spLocks noChangeShapeType="1"/>
              </p:cNvSpPr>
              <p:nvPr/>
            </p:nvSpPr>
            <p:spPr bwMode="auto">
              <a:xfrm flipV="1">
                <a:off x="3392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Line 2608"/>
              <p:cNvSpPr>
                <a:spLocks noChangeShapeType="1"/>
              </p:cNvSpPr>
              <p:nvPr/>
            </p:nvSpPr>
            <p:spPr bwMode="auto">
              <a:xfrm flipV="1">
                <a:off x="3392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Line 2609"/>
              <p:cNvSpPr>
                <a:spLocks noChangeShapeType="1"/>
              </p:cNvSpPr>
              <p:nvPr/>
            </p:nvSpPr>
            <p:spPr bwMode="auto">
              <a:xfrm flipV="1">
                <a:off x="3392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Line 2610"/>
              <p:cNvSpPr>
                <a:spLocks noChangeShapeType="1"/>
              </p:cNvSpPr>
              <p:nvPr/>
            </p:nvSpPr>
            <p:spPr bwMode="auto">
              <a:xfrm flipV="1">
                <a:off x="3392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Line 2611"/>
              <p:cNvSpPr>
                <a:spLocks noChangeShapeType="1"/>
              </p:cNvSpPr>
              <p:nvPr/>
            </p:nvSpPr>
            <p:spPr bwMode="auto">
              <a:xfrm flipV="1">
                <a:off x="3392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Line 2612"/>
              <p:cNvSpPr>
                <a:spLocks noChangeShapeType="1"/>
              </p:cNvSpPr>
              <p:nvPr/>
            </p:nvSpPr>
            <p:spPr bwMode="auto">
              <a:xfrm flipV="1">
                <a:off x="3392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Line 2613"/>
              <p:cNvSpPr>
                <a:spLocks noChangeShapeType="1"/>
              </p:cNvSpPr>
              <p:nvPr/>
            </p:nvSpPr>
            <p:spPr bwMode="auto">
              <a:xfrm flipV="1">
                <a:off x="3392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Line 2614"/>
              <p:cNvSpPr>
                <a:spLocks noChangeShapeType="1"/>
              </p:cNvSpPr>
              <p:nvPr/>
            </p:nvSpPr>
            <p:spPr bwMode="auto">
              <a:xfrm flipV="1">
                <a:off x="3392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Line 2615"/>
              <p:cNvSpPr>
                <a:spLocks noChangeShapeType="1"/>
              </p:cNvSpPr>
              <p:nvPr/>
            </p:nvSpPr>
            <p:spPr bwMode="auto">
              <a:xfrm flipV="1">
                <a:off x="3392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Line 2616"/>
              <p:cNvSpPr>
                <a:spLocks noChangeShapeType="1"/>
              </p:cNvSpPr>
              <p:nvPr/>
            </p:nvSpPr>
            <p:spPr bwMode="auto">
              <a:xfrm flipV="1">
                <a:off x="3392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9" name="Group 2818"/>
            <p:cNvGrpSpPr>
              <a:grpSpLocks/>
            </p:cNvGrpSpPr>
            <p:nvPr/>
          </p:nvGrpSpPr>
          <p:grpSpPr bwMode="auto">
            <a:xfrm>
              <a:off x="439" y="1107"/>
              <a:ext cx="3325" cy="2144"/>
              <a:chOff x="439" y="1107"/>
              <a:chExt cx="3325" cy="2144"/>
            </a:xfrm>
          </p:grpSpPr>
          <p:sp>
            <p:nvSpPr>
              <p:cNvPr id="453" name="Line 2618"/>
              <p:cNvSpPr>
                <a:spLocks noChangeShapeType="1"/>
              </p:cNvSpPr>
              <p:nvPr/>
            </p:nvSpPr>
            <p:spPr bwMode="auto">
              <a:xfrm flipV="1">
                <a:off x="3392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Line 2619"/>
              <p:cNvSpPr>
                <a:spLocks noChangeShapeType="1"/>
              </p:cNvSpPr>
              <p:nvPr/>
            </p:nvSpPr>
            <p:spPr bwMode="auto">
              <a:xfrm flipV="1">
                <a:off x="3392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Line 2620"/>
              <p:cNvSpPr>
                <a:spLocks noChangeShapeType="1"/>
              </p:cNvSpPr>
              <p:nvPr/>
            </p:nvSpPr>
            <p:spPr bwMode="auto">
              <a:xfrm flipV="1">
                <a:off x="3392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Line 2621"/>
              <p:cNvSpPr>
                <a:spLocks noChangeShapeType="1"/>
              </p:cNvSpPr>
              <p:nvPr/>
            </p:nvSpPr>
            <p:spPr bwMode="auto">
              <a:xfrm flipV="1">
                <a:off x="3392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Line 2622"/>
              <p:cNvSpPr>
                <a:spLocks noChangeShapeType="1"/>
              </p:cNvSpPr>
              <p:nvPr/>
            </p:nvSpPr>
            <p:spPr bwMode="auto">
              <a:xfrm flipV="1">
                <a:off x="3392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Line 2623"/>
              <p:cNvSpPr>
                <a:spLocks noChangeShapeType="1"/>
              </p:cNvSpPr>
              <p:nvPr/>
            </p:nvSpPr>
            <p:spPr bwMode="auto">
              <a:xfrm flipV="1">
                <a:off x="3392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Line 2624"/>
              <p:cNvSpPr>
                <a:spLocks noChangeShapeType="1"/>
              </p:cNvSpPr>
              <p:nvPr/>
            </p:nvSpPr>
            <p:spPr bwMode="auto">
              <a:xfrm flipV="1">
                <a:off x="3392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Line 2625"/>
              <p:cNvSpPr>
                <a:spLocks noChangeShapeType="1"/>
              </p:cNvSpPr>
              <p:nvPr/>
            </p:nvSpPr>
            <p:spPr bwMode="auto">
              <a:xfrm flipV="1">
                <a:off x="3392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Line 2626"/>
              <p:cNvSpPr>
                <a:spLocks noChangeShapeType="1"/>
              </p:cNvSpPr>
              <p:nvPr/>
            </p:nvSpPr>
            <p:spPr bwMode="auto">
              <a:xfrm flipV="1">
                <a:off x="3392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Line 2627"/>
              <p:cNvSpPr>
                <a:spLocks noChangeShapeType="1"/>
              </p:cNvSpPr>
              <p:nvPr/>
            </p:nvSpPr>
            <p:spPr bwMode="auto">
              <a:xfrm flipV="1">
                <a:off x="3392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Line 2628"/>
              <p:cNvSpPr>
                <a:spLocks noChangeShapeType="1"/>
              </p:cNvSpPr>
              <p:nvPr/>
            </p:nvSpPr>
            <p:spPr bwMode="auto">
              <a:xfrm flipV="1">
                <a:off x="3392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Line 2629"/>
              <p:cNvSpPr>
                <a:spLocks noChangeShapeType="1"/>
              </p:cNvSpPr>
              <p:nvPr/>
            </p:nvSpPr>
            <p:spPr bwMode="auto">
              <a:xfrm flipV="1">
                <a:off x="3392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Line 2630"/>
              <p:cNvSpPr>
                <a:spLocks noChangeShapeType="1"/>
              </p:cNvSpPr>
              <p:nvPr/>
            </p:nvSpPr>
            <p:spPr bwMode="auto">
              <a:xfrm flipV="1">
                <a:off x="3392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Line 2631"/>
              <p:cNvSpPr>
                <a:spLocks noChangeShapeType="1"/>
              </p:cNvSpPr>
              <p:nvPr/>
            </p:nvSpPr>
            <p:spPr bwMode="auto">
              <a:xfrm flipV="1">
                <a:off x="3392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Line 2632"/>
              <p:cNvSpPr>
                <a:spLocks noChangeShapeType="1"/>
              </p:cNvSpPr>
              <p:nvPr/>
            </p:nvSpPr>
            <p:spPr bwMode="auto">
              <a:xfrm flipV="1">
                <a:off x="3392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Line 2633"/>
              <p:cNvSpPr>
                <a:spLocks noChangeShapeType="1"/>
              </p:cNvSpPr>
              <p:nvPr/>
            </p:nvSpPr>
            <p:spPr bwMode="auto">
              <a:xfrm flipV="1">
                <a:off x="3392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Line 2634"/>
              <p:cNvSpPr>
                <a:spLocks noChangeShapeType="1"/>
              </p:cNvSpPr>
              <p:nvPr/>
            </p:nvSpPr>
            <p:spPr bwMode="auto">
              <a:xfrm flipV="1">
                <a:off x="3392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Line 2635"/>
              <p:cNvSpPr>
                <a:spLocks noChangeShapeType="1"/>
              </p:cNvSpPr>
              <p:nvPr/>
            </p:nvSpPr>
            <p:spPr bwMode="auto">
              <a:xfrm flipV="1">
                <a:off x="3392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Line 2636"/>
              <p:cNvSpPr>
                <a:spLocks noChangeShapeType="1"/>
              </p:cNvSpPr>
              <p:nvPr/>
            </p:nvSpPr>
            <p:spPr bwMode="auto">
              <a:xfrm flipV="1">
                <a:off x="3392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Line 2637"/>
              <p:cNvSpPr>
                <a:spLocks noChangeShapeType="1"/>
              </p:cNvSpPr>
              <p:nvPr/>
            </p:nvSpPr>
            <p:spPr bwMode="auto">
              <a:xfrm flipV="1">
                <a:off x="3392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Line 2638"/>
              <p:cNvSpPr>
                <a:spLocks noChangeShapeType="1"/>
              </p:cNvSpPr>
              <p:nvPr/>
            </p:nvSpPr>
            <p:spPr bwMode="auto">
              <a:xfrm flipV="1">
                <a:off x="3392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Line 2639"/>
              <p:cNvSpPr>
                <a:spLocks noChangeShapeType="1"/>
              </p:cNvSpPr>
              <p:nvPr/>
            </p:nvSpPr>
            <p:spPr bwMode="auto">
              <a:xfrm flipV="1">
                <a:off x="3392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Line 2640"/>
              <p:cNvSpPr>
                <a:spLocks noChangeShapeType="1"/>
              </p:cNvSpPr>
              <p:nvPr/>
            </p:nvSpPr>
            <p:spPr bwMode="auto">
              <a:xfrm flipV="1">
                <a:off x="3392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Line 2641"/>
              <p:cNvSpPr>
                <a:spLocks noChangeShapeType="1"/>
              </p:cNvSpPr>
              <p:nvPr/>
            </p:nvSpPr>
            <p:spPr bwMode="auto">
              <a:xfrm flipV="1">
                <a:off x="3392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Line 2642"/>
              <p:cNvSpPr>
                <a:spLocks noChangeShapeType="1"/>
              </p:cNvSpPr>
              <p:nvPr/>
            </p:nvSpPr>
            <p:spPr bwMode="auto">
              <a:xfrm flipV="1">
                <a:off x="3392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Line 2643"/>
              <p:cNvSpPr>
                <a:spLocks noChangeShapeType="1"/>
              </p:cNvSpPr>
              <p:nvPr/>
            </p:nvSpPr>
            <p:spPr bwMode="auto">
              <a:xfrm flipV="1">
                <a:off x="3392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Line 2644"/>
              <p:cNvSpPr>
                <a:spLocks noChangeShapeType="1"/>
              </p:cNvSpPr>
              <p:nvPr/>
            </p:nvSpPr>
            <p:spPr bwMode="auto">
              <a:xfrm flipV="1">
                <a:off x="3392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Line 2645"/>
              <p:cNvSpPr>
                <a:spLocks noChangeShapeType="1"/>
              </p:cNvSpPr>
              <p:nvPr/>
            </p:nvSpPr>
            <p:spPr bwMode="auto">
              <a:xfrm>
                <a:off x="3392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Freeform 2646"/>
              <p:cNvSpPr>
                <a:spLocks noEditPoints="1"/>
              </p:cNvSpPr>
              <p:nvPr/>
            </p:nvSpPr>
            <p:spPr bwMode="auto">
              <a:xfrm>
                <a:off x="3351" y="2957"/>
                <a:ext cx="52" cy="83"/>
              </a:xfrm>
              <a:custGeom>
                <a:avLst/>
                <a:gdLst>
                  <a:gd name="T0" fmla="*/ 11 w 52"/>
                  <a:gd name="T1" fmla="*/ 60 h 83"/>
                  <a:gd name="T2" fmla="*/ 14 w 52"/>
                  <a:gd name="T3" fmla="*/ 68 h 83"/>
                  <a:gd name="T4" fmla="*/ 18 w 52"/>
                  <a:gd name="T5" fmla="*/ 72 h 83"/>
                  <a:gd name="T6" fmla="*/ 24 w 52"/>
                  <a:gd name="T7" fmla="*/ 74 h 83"/>
                  <a:gd name="T8" fmla="*/ 32 w 52"/>
                  <a:gd name="T9" fmla="*/ 72 h 83"/>
                  <a:gd name="T10" fmla="*/ 37 w 52"/>
                  <a:gd name="T11" fmla="*/ 67 h 83"/>
                  <a:gd name="T12" fmla="*/ 41 w 52"/>
                  <a:gd name="T13" fmla="*/ 57 h 83"/>
                  <a:gd name="T14" fmla="*/ 42 w 52"/>
                  <a:gd name="T15" fmla="*/ 46 h 83"/>
                  <a:gd name="T16" fmla="*/ 39 w 52"/>
                  <a:gd name="T17" fmla="*/ 48 h 83"/>
                  <a:gd name="T18" fmla="*/ 29 w 52"/>
                  <a:gd name="T19" fmla="*/ 54 h 83"/>
                  <a:gd name="T20" fmla="*/ 14 w 52"/>
                  <a:gd name="T21" fmla="*/ 53 h 83"/>
                  <a:gd name="T22" fmla="*/ 1 w 52"/>
                  <a:gd name="T23" fmla="*/ 39 h 83"/>
                  <a:gd name="T24" fmla="*/ 1 w 52"/>
                  <a:gd name="T25" fmla="*/ 16 h 83"/>
                  <a:gd name="T26" fmla="*/ 15 w 52"/>
                  <a:gd name="T27" fmla="*/ 1 h 83"/>
                  <a:gd name="T28" fmla="*/ 30 w 52"/>
                  <a:gd name="T29" fmla="*/ 0 h 83"/>
                  <a:gd name="T30" fmla="*/ 39 w 52"/>
                  <a:gd name="T31" fmla="*/ 4 h 83"/>
                  <a:gd name="T32" fmla="*/ 46 w 52"/>
                  <a:gd name="T33" fmla="*/ 12 h 83"/>
                  <a:gd name="T34" fmla="*/ 51 w 52"/>
                  <a:gd name="T35" fmla="*/ 26 h 83"/>
                  <a:gd name="T36" fmla="*/ 51 w 52"/>
                  <a:gd name="T37" fmla="*/ 53 h 83"/>
                  <a:gd name="T38" fmla="*/ 46 w 52"/>
                  <a:gd name="T39" fmla="*/ 70 h 83"/>
                  <a:gd name="T40" fmla="*/ 39 w 52"/>
                  <a:gd name="T41" fmla="*/ 78 h 83"/>
                  <a:gd name="T42" fmla="*/ 30 w 52"/>
                  <a:gd name="T43" fmla="*/ 82 h 83"/>
                  <a:gd name="T44" fmla="*/ 17 w 52"/>
                  <a:gd name="T45" fmla="*/ 82 h 83"/>
                  <a:gd name="T46" fmla="*/ 8 w 52"/>
                  <a:gd name="T47" fmla="*/ 77 h 83"/>
                  <a:gd name="T48" fmla="*/ 3 w 52"/>
                  <a:gd name="T49" fmla="*/ 71 h 83"/>
                  <a:gd name="T50" fmla="*/ 1 w 52"/>
                  <a:gd name="T51" fmla="*/ 62 h 83"/>
                  <a:gd name="T52" fmla="*/ 41 w 52"/>
                  <a:gd name="T53" fmla="*/ 22 h 83"/>
                  <a:gd name="T54" fmla="*/ 38 w 52"/>
                  <a:gd name="T55" fmla="*/ 14 h 83"/>
                  <a:gd name="T56" fmla="*/ 31 w 52"/>
                  <a:gd name="T57" fmla="*/ 10 h 83"/>
                  <a:gd name="T58" fmla="*/ 22 w 52"/>
                  <a:gd name="T59" fmla="*/ 10 h 83"/>
                  <a:gd name="T60" fmla="*/ 14 w 52"/>
                  <a:gd name="T61" fmla="*/ 15 h 83"/>
                  <a:gd name="T62" fmla="*/ 10 w 52"/>
                  <a:gd name="T63" fmla="*/ 23 h 83"/>
                  <a:gd name="T64" fmla="*/ 10 w 52"/>
                  <a:gd name="T65" fmla="*/ 32 h 83"/>
                  <a:gd name="T66" fmla="*/ 14 w 52"/>
                  <a:gd name="T67" fmla="*/ 41 h 83"/>
                  <a:gd name="T68" fmla="*/ 21 w 52"/>
                  <a:gd name="T69" fmla="*/ 45 h 83"/>
                  <a:gd name="T70" fmla="*/ 31 w 52"/>
                  <a:gd name="T71" fmla="*/ 45 h 83"/>
                  <a:gd name="T72" fmla="*/ 38 w 52"/>
                  <a:gd name="T73" fmla="*/ 41 h 83"/>
                  <a:gd name="T74" fmla="*/ 41 w 52"/>
                  <a:gd name="T75" fmla="*/ 3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83">
                    <a:moveTo>
                      <a:pt x="1" y="62"/>
                    </a:moveTo>
                    <a:lnTo>
                      <a:pt x="11" y="60"/>
                    </a:lnTo>
                    <a:lnTo>
                      <a:pt x="12" y="65"/>
                    </a:lnTo>
                    <a:lnTo>
                      <a:pt x="14" y="68"/>
                    </a:lnTo>
                    <a:lnTo>
                      <a:pt x="15" y="71"/>
                    </a:lnTo>
                    <a:lnTo>
                      <a:pt x="18" y="72"/>
                    </a:lnTo>
                    <a:lnTo>
                      <a:pt x="20" y="73"/>
                    </a:lnTo>
                    <a:lnTo>
                      <a:pt x="24" y="74"/>
                    </a:lnTo>
                    <a:lnTo>
                      <a:pt x="29" y="73"/>
                    </a:lnTo>
                    <a:lnTo>
                      <a:pt x="32" y="72"/>
                    </a:lnTo>
                    <a:lnTo>
                      <a:pt x="35" y="70"/>
                    </a:lnTo>
                    <a:lnTo>
                      <a:pt x="37" y="67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2" y="52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39" y="48"/>
                    </a:lnTo>
                    <a:lnTo>
                      <a:pt x="34" y="51"/>
                    </a:lnTo>
                    <a:lnTo>
                      <a:pt x="29" y="54"/>
                    </a:lnTo>
                    <a:lnTo>
                      <a:pt x="22" y="54"/>
                    </a:lnTo>
                    <a:lnTo>
                      <a:pt x="14" y="53"/>
                    </a:lnTo>
                    <a:lnTo>
                      <a:pt x="6" y="47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7" y="8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3" y="8"/>
                    </a:lnTo>
                    <a:lnTo>
                      <a:pt x="46" y="12"/>
                    </a:lnTo>
                    <a:lnTo>
                      <a:pt x="49" y="16"/>
                    </a:lnTo>
                    <a:lnTo>
                      <a:pt x="51" y="26"/>
                    </a:lnTo>
                    <a:lnTo>
                      <a:pt x="52" y="40"/>
                    </a:lnTo>
                    <a:lnTo>
                      <a:pt x="51" y="53"/>
                    </a:lnTo>
                    <a:lnTo>
                      <a:pt x="49" y="65"/>
                    </a:lnTo>
                    <a:lnTo>
                      <a:pt x="46" y="70"/>
                    </a:lnTo>
                    <a:lnTo>
                      <a:pt x="43" y="75"/>
                    </a:lnTo>
                    <a:lnTo>
                      <a:pt x="39" y="78"/>
                    </a:lnTo>
                    <a:lnTo>
                      <a:pt x="35" y="81"/>
                    </a:lnTo>
                    <a:lnTo>
                      <a:pt x="30" y="82"/>
                    </a:lnTo>
                    <a:lnTo>
                      <a:pt x="23" y="83"/>
                    </a:lnTo>
                    <a:lnTo>
                      <a:pt x="17" y="82"/>
                    </a:lnTo>
                    <a:lnTo>
                      <a:pt x="12" y="80"/>
                    </a:lnTo>
                    <a:lnTo>
                      <a:pt x="8" y="77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2" y="67"/>
                    </a:lnTo>
                    <a:lnTo>
                      <a:pt x="1" y="62"/>
                    </a:lnTo>
                    <a:close/>
                    <a:moveTo>
                      <a:pt x="42" y="27"/>
                    </a:moveTo>
                    <a:lnTo>
                      <a:pt x="41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5"/>
                    </a:lnTo>
                    <a:lnTo>
                      <a:pt x="12" y="19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7"/>
                    </a:lnTo>
                    <a:lnTo>
                      <a:pt x="14" y="41"/>
                    </a:lnTo>
                    <a:lnTo>
                      <a:pt x="17" y="43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4" y="43"/>
                    </a:lnTo>
                    <a:lnTo>
                      <a:pt x="38" y="41"/>
                    </a:lnTo>
                    <a:lnTo>
                      <a:pt x="40" y="37"/>
                    </a:lnTo>
                    <a:lnTo>
                      <a:pt x="41" y="32"/>
                    </a:lnTo>
                    <a:lnTo>
                      <a:pt x="4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Freeform 2647"/>
              <p:cNvSpPr>
                <a:spLocks noEditPoints="1"/>
              </p:cNvSpPr>
              <p:nvPr/>
            </p:nvSpPr>
            <p:spPr bwMode="auto">
              <a:xfrm>
                <a:off x="3413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6 w 54"/>
                  <a:gd name="T7" fmla="*/ 13 h 83"/>
                  <a:gd name="T8" fmla="*/ 8 w 54"/>
                  <a:gd name="T9" fmla="*/ 8 h 83"/>
                  <a:gd name="T10" fmla="*/ 12 w 54"/>
                  <a:gd name="T11" fmla="*/ 4 h 83"/>
                  <a:gd name="T12" fmla="*/ 16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9 w 54"/>
                  <a:gd name="T21" fmla="*/ 2 h 83"/>
                  <a:gd name="T22" fmla="*/ 42 w 54"/>
                  <a:gd name="T23" fmla="*/ 4 h 83"/>
                  <a:gd name="T24" fmla="*/ 44 w 54"/>
                  <a:gd name="T25" fmla="*/ 8 h 83"/>
                  <a:gd name="T26" fmla="*/ 48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4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9 w 54"/>
                  <a:gd name="T41" fmla="*/ 71 h 83"/>
                  <a:gd name="T42" fmla="*/ 45 w 54"/>
                  <a:gd name="T43" fmla="*/ 75 h 83"/>
                  <a:gd name="T44" fmla="*/ 42 w 54"/>
                  <a:gd name="T45" fmla="*/ 78 h 83"/>
                  <a:gd name="T46" fmla="*/ 37 w 54"/>
                  <a:gd name="T47" fmla="*/ 81 h 83"/>
                  <a:gd name="T48" fmla="*/ 33 w 54"/>
                  <a:gd name="T49" fmla="*/ 82 h 83"/>
                  <a:gd name="T50" fmla="*/ 27 w 54"/>
                  <a:gd name="T51" fmla="*/ 83 h 83"/>
                  <a:gd name="T52" fmla="*/ 16 w 54"/>
                  <a:gd name="T53" fmla="*/ 81 h 83"/>
                  <a:gd name="T54" fmla="*/ 8 w 54"/>
                  <a:gd name="T55" fmla="*/ 75 h 83"/>
                  <a:gd name="T56" fmla="*/ 4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1 w 54"/>
                  <a:gd name="T63" fmla="*/ 42 h 83"/>
                  <a:gd name="T64" fmla="*/ 11 w 54"/>
                  <a:gd name="T65" fmla="*/ 53 h 83"/>
                  <a:gd name="T66" fmla="*/ 13 w 54"/>
                  <a:gd name="T67" fmla="*/ 62 h 83"/>
                  <a:gd name="T68" fmla="*/ 15 w 54"/>
                  <a:gd name="T69" fmla="*/ 68 h 83"/>
                  <a:gd name="T70" fmla="*/ 18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8 w 54"/>
                  <a:gd name="T81" fmla="*/ 68 h 83"/>
                  <a:gd name="T82" fmla="*/ 41 w 54"/>
                  <a:gd name="T83" fmla="*/ 62 h 83"/>
                  <a:gd name="T84" fmla="*/ 42 w 54"/>
                  <a:gd name="T85" fmla="*/ 53 h 83"/>
                  <a:gd name="T86" fmla="*/ 43 w 54"/>
                  <a:gd name="T87" fmla="*/ 42 h 83"/>
                  <a:gd name="T88" fmla="*/ 42 w 54"/>
                  <a:gd name="T89" fmla="*/ 30 h 83"/>
                  <a:gd name="T90" fmla="*/ 41 w 54"/>
                  <a:gd name="T91" fmla="*/ 21 h 83"/>
                  <a:gd name="T92" fmla="*/ 38 w 54"/>
                  <a:gd name="T93" fmla="*/ 16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8 w 54"/>
                  <a:gd name="T103" fmla="*/ 12 h 83"/>
                  <a:gd name="T104" fmla="*/ 15 w 54"/>
                  <a:gd name="T105" fmla="*/ 15 h 83"/>
                  <a:gd name="T106" fmla="*/ 13 w 54"/>
                  <a:gd name="T107" fmla="*/ 21 h 83"/>
                  <a:gd name="T108" fmla="*/ 11 w 54"/>
                  <a:gd name="T109" fmla="*/ 30 h 83"/>
                  <a:gd name="T110" fmla="*/ 11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8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4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5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3" y="82"/>
                    </a:lnTo>
                    <a:lnTo>
                      <a:pt x="27" y="83"/>
                    </a:lnTo>
                    <a:lnTo>
                      <a:pt x="16" y="81"/>
                    </a:lnTo>
                    <a:lnTo>
                      <a:pt x="8" y="75"/>
                    </a:lnTo>
                    <a:lnTo>
                      <a:pt x="4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1" y="53"/>
                    </a:lnTo>
                    <a:lnTo>
                      <a:pt x="13" y="62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2"/>
                    </a:lnTo>
                    <a:lnTo>
                      <a:pt x="42" y="53"/>
                    </a:lnTo>
                    <a:lnTo>
                      <a:pt x="43" y="42"/>
                    </a:lnTo>
                    <a:lnTo>
                      <a:pt x="42" y="30"/>
                    </a:lnTo>
                    <a:lnTo>
                      <a:pt x="41" y="21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3" y="21"/>
                    </a:lnTo>
                    <a:lnTo>
                      <a:pt x="11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Line 2648"/>
              <p:cNvSpPr>
                <a:spLocks noChangeShapeType="1"/>
              </p:cNvSpPr>
              <p:nvPr/>
            </p:nvSpPr>
            <p:spPr bwMode="auto">
              <a:xfrm flipV="1">
                <a:off x="3659" y="28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Line 2649"/>
              <p:cNvSpPr>
                <a:spLocks noChangeShapeType="1"/>
              </p:cNvSpPr>
              <p:nvPr/>
            </p:nvSpPr>
            <p:spPr bwMode="auto">
              <a:xfrm flipV="1">
                <a:off x="3659" y="286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Line 2650"/>
              <p:cNvSpPr>
                <a:spLocks noChangeShapeType="1"/>
              </p:cNvSpPr>
              <p:nvPr/>
            </p:nvSpPr>
            <p:spPr bwMode="auto">
              <a:xfrm flipV="1">
                <a:off x="3659" y="28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Line 2651"/>
              <p:cNvSpPr>
                <a:spLocks noChangeShapeType="1"/>
              </p:cNvSpPr>
              <p:nvPr/>
            </p:nvSpPr>
            <p:spPr bwMode="auto">
              <a:xfrm flipV="1">
                <a:off x="3659" y="283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Line 2652"/>
              <p:cNvSpPr>
                <a:spLocks noChangeShapeType="1"/>
              </p:cNvSpPr>
              <p:nvPr/>
            </p:nvSpPr>
            <p:spPr bwMode="auto">
              <a:xfrm flipV="1">
                <a:off x="3659" y="28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Line 2653"/>
              <p:cNvSpPr>
                <a:spLocks noChangeShapeType="1"/>
              </p:cNvSpPr>
              <p:nvPr/>
            </p:nvSpPr>
            <p:spPr bwMode="auto">
              <a:xfrm flipV="1">
                <a:off x="3659" y="281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Line 2654"/>
              <p:cNvSpPr>
                <a:spLocks noChangeShapeType="1"/>
              </p:cNvSpPr>
              <p:nvPr/>
            </p:nvSpPr>
            <p:spPr bwMode="auto">
              <a:xfrm flipV="1">
                <a:off x="3659" y="27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Line 2655"/>
              <p:cNvSpPr>
                <a:spLocks noChangeShapeType="1"/>
              </p:cNvSpPr>
              <p:nvPr/>
            </p:nvSpPr>
            <p:spPr bwMode="auto">
              <a:xfrm flipV="1">
                <a:off x="3659" y="27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Line 2656"/>
              <p:cNvSpPr>
                <a:spLocks noChangeShapeType="1"/>
              </p:cNvSpPr>
              <p:nvPr/>
            </p:nvSpPr>
            <p:spPr bwMode="auto">
              <a:xfrm flipV="1">
                <a:off x="3659" y="27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Line 2657"/>
              <p:cNvSpPr>
                <a:spLocks noChangeShapeType="1"/>
              </p:cNvSpPr>
              <p:nvPr/>
            </p:nvSpPr>
            <p:spPr bwMode="auto">
              <a:xfrm flipV="1">
                <a:off x="3659" y="275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Line 2658"/>
              <p:cNvSpPr>
                <a:spLocks noChangeShapeType="1"/>
              </p:cNvSpPr>
              <p:nvPr/>
            </p:nvSpPr>
            <p:spPr bwMode="auto">
              <a:xfrm flipV="1">
                <a:off x="3659" y="27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Line 2659"/>
              <p:cNvSpPr>
                <a:spLocks noChangeShapeType="1"/>
              </p:cNvSpPr>
              <p:nvPr/>
            </p:nvSpPr>
            <p:spPr bwMode="auto">
              <a:xfrm flipV="1">
                <a:off x="3659" y="27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Line 2660"/>
              <p:cNvSpPr>
                <a:spLocks noChangeShapeType="1"/>
              </p:cNvSpPr>
              <p:nvPr/>
            </p:nvSpPr>
            <p:spPr bwMode="auto">
              <a:xfrm flipV="1">
                <a:off x="3659" y="271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Line 2661"/>
              <p:cNvSpPr>
                <a:spLocks noChangeShapeType="1"/>
              </p:cNvSpPr>
              <p:nvPr/>
            </p:nvSpPr>
            <p:spPr bwMode="auto">
              <a:xfrm flipV="1">
                <a:off x="3659" y="26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Line 2662"/>
              <p:cNvSpPr>
                <a:spLocks noChangeShapeType="1"/>
              </p:cNvSpPr>
              <p:nvPr/>
            </p:nvSpPr>
            <p:spPr bwMode="auto">
              <a:xfrm flipV="1">
                <a:off x="3659" y="268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Line 2663"/>
              <p:cNvSpPr>
                <a:spLocks noChangeShapeType="1"/>
              </p:cNvSpPr>
              <p:nvPr/>
            </p:nvSpPr>
            <p:spPr bwMode="auto">
              <a:xfrm flipV="1">
                <a:off x="3659" y="26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Line 2664"/>
              <p:cNvSpPr>
                <a:spLocks noChangeShapeType="1"/>
              </p:cNvSpPr>
              <p:nvPr/>
            </p:nvSpPr>
            <p:spPr bwMode="auto">
              <a:xfrm flipV="1">
                <a:off x="3659" y="265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Line 2665"/>
              <p:cNvSpPr>
                <a:spLocks noChangeShapeType="1"/>
              </p:cNvSpPr>
              <p:nvPr/>
            </p:nvSpPr>
            <p:spPr bwMode="auto">
              <a:xfrm flipV="1">
                <a:off x="3659" y="26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Line 2666"/>
              <p:cNvSpPr>
                <a:spLocks noChangeShapeType="1"/>
              </p:cNvSpPr>
              <p:nvPr/>
            </p:nvSpPr>
            <p:spPr bwMode="auto">
              <a:xfrm flipV="1">
                <a:off x="3659" y="262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Line 2667"/>
              <p:cNvSpPr>
                <a:spLocks noChangeShapeType="1"/>
              </p:cNvSpPr>
              <p:nvPr/>
            </p:nvSpPr>
            <p:spPr bwMode="auto">
              <a:xfrm flipV="1">
                <a:off x="3659" y="26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Line 2668"/>
              <p:cNvSpPr>
                <a:spLocks noChangeShapeType="1"/>
              </p:cNvSpPr>
              <p:nvPr/>
            </p:nvSpPr>
            <p:spPr bwMode="auto">
              <a:xfrm flipV="1">
                <a:off x="3659" y="259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Line 2669"/>
              <p:cNvSpPr>
                <a:spLocks noChangeShapeType="1"/>
              </p:cNvSpPr>
              <p:nvPr/>
            </p:nvSpPr>
            <p:spPr bwMode="auto">
              <a:xfrm flipV="1">
                <a:off x="3659" y="25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Line 2670"/>
              <p:cNvSpPr>
                <a:spLocks noChangeShapeType="1"/>
              </p:cNvSpPr>
              <p:nvPr/>
            </p:nvSpPr>
            <p:spPr bwMode="auto">
              <a:xfrm flipV="1">
                <a:off x="3659" y="256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Line 2671"/>
              <p:cNvSpPr>
                <a:spLocks noChangeShapeType="1"/>
              </p:cNvSpPr>
              <p:nvPr/>
            </p:nvSpPr>
            <p:spPr bwMode="auto">
              <a:xfrm flipV="1">
                <a:off x="3659" y="25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Line 2672"/>
              <p:cNvSpPr>
                <a:spLocks noChangeShapeType="1"/>
              </p:cNvSpPr>
              <p:nvPr/>
            </p:nvSpPr>
            <p:spPr bwMode="auto">
              <a:xfrm flipV="1">
                <a:off x="3659" y="2539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Line 2673"/>
              <p:cNvSpPr>
                <a:spLocks noChangeShapeType="1"/>
              </p:cNvSpPr>
              <p:nvPr/>
            </p:nvSpPr>
            <p:spPr bwMode="auto">
              <a:xfrm flipV="1">
                <a:off x="3659" y="25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Line 2674"/>
              <p:cNvSpPr>
                <a:spLocks noChangeShapeType="1"/>
              </p:cNvSpPr>
              <p:nvPr/>
            </p:nvSpPr>
            <p:spPr bwMode="auto">
              <a:xfrm flipV="1">
                <a:off x="3659" y="251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Line 2675"/>
              <p:cNvSpPr>
                <a:spLocks noChangeShapeType="1"/>
              </p:cNvSpPr>
              <p:nvPr/>
            </p:nvSpPr>
            <p:spPr bwMode="auto">
              <a:xfrm flipV="1">
                <a:off x="3659" y="24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Line 2676"/>
              <p:cNvSpPr>
                <a:spLocks noChangeShapeType="1"/>
              </p:cNvSpPr>
              <p:nvPr/>
            </p:nvSpPr>
            <p:spPr bwMode="auto">
              <a:xfrm flipV="1">
                <a:off x="3659" y="248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Line 2677"/>
              <p:cNvSpPr>
                <a:spLocks noChangeShapeType="1"/>
              </p:cNvSpPr>
              <p:nvPr/>
            </p:nvSpPr>
            <p:spPr bwMode="auto">
              <a:xfrm flipV="1">
                <a:off x="3659" y="24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Line 2678"/>
              <p:cNvSpPr>
                <a:spLocks noChangeShapeType="1"/>
              </p:cNvSpPr>
              <p:nvPr/>
            </p:nvSpPr>
            <p:spPr bwMode="auto">
              <a:xfrm flipV="1">
                <a:off x="3659" y="24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Line 2679"/>
              <p:cNvSpPr>
                <a:spLocks noChangeShapeType="1"/>
              </p:cNvSpPr>
              <p:nvPr/>
            </p:nvSpPr>
            <p:spPr bwMode="auto">
              <a:xfrm flipV="1">
                <a:off x="3659" y="24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Line 2680"/>
              <p:cNvSpPr>
                <a:spLocks noChangeShapeType="1"/>
              </p:cNvSpPr>
              <p:nvPr/>
            </p:nvSpPr>
            <p:spPr bwMode="auto">
              <a:xfrm flipV="1">
                <a:off x="3659" y="242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Line 2681"/>
              <p:cNvSpPr>
                <a:spLocks noChangeShapeType="1"/>
              </p:cNvSpPr>
              <p:nvPr/>
            </p:nvSpPr>
            <p:spPr bwMode="auto">
              <a:xfrm flipV="1">
                <a:off x="3659" y="24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Line 2682"/>
              <p:cNvSpPr>
                <a:spLocks noChangeShapeType="1"/>
              </p:cNvSpPr>
              <p:nvPr/>
            </p:nvSpPr>
            <p:spPr bwMode="auto">
              <a:xfrm flipV="1">
                <a:off x="3659" y="23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Line 2683"/>
              <p:cNvSpPr>
                <a:spLocks noChangeShapeType="1"/>
              </p:cNvSpPr>
              <p:nvPr/>
            </p:nvSpPr>
            <p:spPr bwMode="auto">
              <a:xfrm flipV="1">
                <a:off x="3659" y="23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Line 2684"/>
              <p:cNvSpPr>
                <a:spLocks noChangeShapeType="1"/>
              </p:cNvSpPr>
              <p:nvPr/>
            </p:nvSpPr>
            <p:spPr bwMode="auto">
              <a:xfrm flipV="1">
                <a:off x="3659" y="2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Line 2685"/>
              <p:cNvSpPr>
                <a:spLocks noChangeShapeType="1"/>
              </p:cNvSpPr>
              <p:nvPr/>
            </p:nvSpPr>
            <p:spPr bwMode="auto">
              <a:xfrm flipV="1">
                <a:off x="3659" y="23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Line 2686"/>
              <p:cNvSpPr>
                <a:spLocks noChangeShapeType="1"/>
              </p:cNvSpPr>
              <p:nvPr/>
            </p:nvSpPr>
            <p:spPr bwMode="auto">
              <a:xfrm flipV="1">
                <a:off x="3659" y="234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Line 2687"/>
              <p:cNvSpPr>
                <a:spLocks noChangeShapeType="1"/>
              </p:cNvSpPr>
              <p:nvPr/>
            </p:nvSpPr>
            <p:spPr bwMode="auto">
              <a:xfrm flipV="1">
                <a:off x="3659" y="23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Line 2688"/>
              <p:cNvSpPr>
                <a:spLocks noChangeShapeType="1"/>
              </p:cNvSpPr>
              <p:nvPr/>
            </p:nvSpPr>
            <p:spPr bwMode="auto">
              <a:xfrm flipV="1">
                <a:off x="3659" y="231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Line 2689"/>
              <p:cNvSpPr>
                <a:spLocks noChangeShapeType="1"/>
              </p:cNvSpPr>
              <p:nvPr/>
            </p:nvSpPr>
            <p:spPr bwMode="auto">
              <a:xfrm flipV="1">
                <a:off x="3659" y="22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Line 2690"/>
              <p:cNvSpPr>
                <a:spLocks noChangeShapeType="1"/>
              </p:cNvSpPr>
              <p:nvPr/>
            </p:nvSpPr>
            <p:spPr bwMode="auto">
              <a:xfrm flipV="1">
                <a:off x="3659" y="228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Line 2691"/>
              <p:cNvSpPr>
                <a:spLocks noChangeShapeType="1"/>
              </p:cNvSpPr>
              <p:nvPr/>
            </p:nvSpPr>
            <p:spPr bwMode="auto">
              <a:xfrm flipV="1">
                <a:off x="3659" y="22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Line 2692"/>
              <p:cNvSpPr>
                <a:spLocks noChangeShapeType="1"/>
              </p:cNvSpPr>
              <p:nvPr/>
            </p:nvSpPr>
            <p:spPr bwMode="auto">
              <a:xfrm flipV="1">
                <a:off x="3659" y="225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Line 2693"/>
              <p:cNvSpPr>
                <a:spLocks noChangeShapeType="1"/>
              </p:cNvSpPr>
              <p:nvPr/>
            </p:nvSpPr>
            <p:spPr bwMode="auto">
              <a:xfrm flipV="1">
                <a:off x="3659" y="22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Line 2694"/>
              <p:cNvSpPr>
                <a:spLocks noChangeShapeType="1"/>
              </p:cNvSpPr>
              <p:nvPr/>
            </p:nvSpPr>
            <p:spPr bwMode="auto">
              <a:xfrm flipV="1">
                <a:off x="3659" y="222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Line 2695"/>
              <p:cNvSpPr>
                <a:spLocks noChangeShapeType="1"/>
              </p:cNvSpPr>
              <p:nvPr/>
            </p:nvSpPr>
            <p:spPr bwMode="auto">
              <a:xfrm flipV="1">
                <a:off x="3659" y="22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Line 2696"/>
              <p:cNvSpPr>
                <a:spLocks noChangeShapeType="1"/>
              </p:cNvSpPr>
              <p:nvPr/>
            </p:nvSpPr>
            <p:spPr bwMode="auto">
              <a:xfrm flipV="1">
                <a:off x="3659" y="219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Line 2697"/>
              <p:cNvSpPr>
                <a:spLocks noChangeShapeType="1"/>
              </p:cNvSpPr>
              <p:nvPr/>
            </p:nvSpPr>
            <p:spPr bwMode="auto">
              <a:xfrm flipV="1">
                <a:off x="3659" y="21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Line 2698"/>
              <p:cNvSpPr>
                <a:spLocks noChangeShapeType="1"/>
              </p:cNvSpPr>
              <p:nvPr/>
            </p:nvSpPr>
            <p:spPr bwMode="auto">
              <a:xfrm flipV="1">
                <a:off x="3659" y="21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Line 2699"/>
              <p:cNvSpPr>
                <a:spLocks noChangeShapeType="1"/>
              </p:cNvSpPr>
              <p:nvPr/>
            </p:nvSpPr>
            <p:spPr bwMode="auto">
              <a:xfrm flipV="1">
                <a:off x="3659" y="21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Line 2700"/>
              <p:cNvSpPr>
                <a:spLocks noChangeShapeType="1"/>
              </p:cNvSpPr>
              <p:nvPr/>
            </p:nvSpPr>
            <p:spPr bwMode="auto">
              <a:xfrm flipV="1">
                <a:off x="3659" y="21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Line 2701"/>
              <p:cNvSpPr>
                <a:spLocks noChangeShapeType="1"/>
              </p:cNvSpPr>
              <p:nvPr/>
            </p:nvSpPr>
            <p:spPr bwMode="auto">
              <a:xfrm flipV="1">
                <a:off x="3659" y="21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Line 2702"/>
              <p:cNvSpPr>
                <a:spLocks noChangeShapeType="1"/>
              </p:cNvSpPr>
              <p:nvPr/>
            </p:nvSpPr>
            <p:spPr bwMode="auto">
              <a:xfrm flipV="1">
                <a:off x="3659" y="211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Line 2703"/>
              <p:cNvSpPr>
                <a:spLocks noChangeShapeType="1"/>
              </p:cNvSpPr>
              <p:nvPr/>
            </p:nvSpPr>
            <p:spPr bwMode="auto">
              <a:xfrm flipV="1">
                <a:off x="3659" y="2097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Line 2704"/>
              <p:cNvSpPr>
                <a:spLocks noChangeShapeType="1"/>
              </p:cNvSpPr>
              <p:nvPr/>
            </p:nvSpPr>
            <p:spPr bwMode="auto">
              <a:xfrm flipV="1">
                <a:off x="3659" y="208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Line 2705"/>
              <p:cNvSpPr>
                <a:spLocks noChangeShapeType="1"/>
              </p:cNvSpPr>
              <p:nvPr/>
            </p:nvSpPr>
            <p:spPr bwMode="auto">
              <a:xfrm flipV="1">
                <a:off x="3659" y="20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Line 2706"/>
              <p:cNvSpPr>
                <a:spLocks noChangeShapeType="1"/>
              </p:cNvSpPr>
              <p:nvPr/>
            </p:nvSpPr>
            <p:spPr bwMode="auto">
              <a:xfrm flipV="1">
                <a:off x="3659" y="205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Line 2707"/>
              <p:cNvSpPr>
                <a:spLocks noChangeShapeType="1"/>
              </p:cNvSpPr>
              <p:nvPr/>
            </p:nvSpPr>
            <p:spPr bwMode="auto">
              <a:xfrm flipV="1">
                <a:off x="3659" y="2040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Line 2708"/>
              <p:cNvSpPr>
                <a:spLocks noChangeShapeType="1"/>
              </p:cNvSpPr>
              <p:nvPr/>
            </p:nvSpPr>
            <p:spPr bwMode="auto">
              <a:xfrm flipV="1">
                <a:off x="3659" y="202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Line 2709"/>
              <p:cNvSpPr>
                <a:spLocks noChangeShapeType="1"/>
              </p:cNvSpPr>
              <p:nvPr/>
            </p:nvSpPr>
            <p:spPr bwMode="auto">
              <a:xfrm flipV="1">
                <a:off x="3659" y="20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Line 2710"/>
              <p:cNvSpPr>
                <a:spLocks noChangeShapeType="1"/>
              </p:cNvSpPr>
              <p:nvPr/>
            </p:nvSpPr>
            <p:spPr bwMode="auto">
              <a:xfrm flipV="1">
                <a:off x="3659" y="19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Line 2711"/>
              <p:cNvSpPr>
                <a:spLocks noChangeShapeType="1"/>
              </p:cNvSpPr>
              <p:nvPr/>
            </p:nvSpPr>
            <p:spPr bwMode="auto">
              <a:xfrm flipV="1">
                <a:off x="3659" y="1983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Line 2712"/>
              <p:cNvSpPr>
                <a:spLocks noChangeShapeType="1"/>
              </p:cNvSpPr>
              <p:nvPr/>
            </p:nvSpPr>
            <p:spPr bwMode="auto">
              <a:xfrm flipV="1">
                <a:off x="3659" y="19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Line 2713"/>
              <p:cNvSpPr>
                <a:spLocks noChangeShapeType="1"/>
              </p:cNvSpPr>
              <p:nvPr/>
            </p:nvSpPr>
            <p:spPr bwMode="auto">
              <a:xfrm flipV="1">
                <a:off x="3659" y="19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Line 2714"/>
              <p:cNvSpPr>
                <a:spLocks noChangeShapeType="1"/>
              </p:cNvSpPr>
              <p:nvPr/>
            </p:nvSpPr>
            <p:spPr bwMode="auto">
              <a:xfrm flipV="1">
                <a:off x="3659" y="19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Line 2715"/>
              <p:cNvSpPr>
                <a:spLocks noChangeShapeType="1"/>
              </p:cNvSpPr>
              <p:nvPr/>
            </p:nvSpPr>
            <p:spPr bwMode="auto">
              <a:xfrm flipV="1">
                <a:off x="3659" y="1926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Line 2716"/>
              <p:cNvSpPr>
                <a:spLocks noChangeShapeType="1"/>
              </p:cNvSpPr>
              <p:nvPr/>
            </p:nvSpPr>
            <p:spPr bwMode="auto">
              <a:xfrm flipV="1">
                <a:off x="3659" y="19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Line 2717"/>
              <p:cNvSpPr>
                <a:spLocks noChangeShapeType="1"/>
              </p:cNvSpPr>
              <p:nvPr/>
            </p:nvSpPr>
            <p:spPr bwMode="auto">
              <a:xfrm flipV="1">
                <a:off x="3659" y="189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Line 2718"/>
              <p:cNvSpPr>
                <a:spLocks noChangeShapeType="1"/>
              </p:cNvSpPr>
              <p:nvPr/>
            </p:nvSpPr>
            <p:spPr bwMode="auto">
              <a:xfrm flipV="1">
                <a:off x="3659" y="18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Line 2719"/>
              <p:cNvSpPr>
                <a:spLocks noChangeShapeType="1"/>
              </p:cNvSpPr>
              <p:nvPr/>
            </p:nvSpPr>
            <p:spPr bwMode="auto">
              <a:xfrm flipV="1">
                <a:off x="3659" y="186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Line 2720"/>
              <p:cNvSpPr>
                <a:spLocks noChangeShapeType="1"/>
              </p:cNvSpPr>
              <p:nvPr/>
            </p:nvSpPr>
            <p:spPr bwMode="auto">
              <a:xfrm flipV="1">
                <a:off x="3659" y="18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Line 2721"/>
              <p:cNvSpPr>
                <a:spLocks noChangeShapeType="1"/>
              </p:cNvSpPr>
              <p:nvPr/>
            </p:nvSpPr>
            <p:spPr bwMode="auto">
              <a:xfrm flipV="1">
                <a:off x="3659" y="18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Line 2722"/>
              <p:cNvSpPr>
                <a:spLocks noChangeShapeType="1"/>
              </p:cNvSpPr>
              <p:nvPr/>
            </p:nvSpPr>
            <p:spPr bwMode="auto">
              <a:xfrm flipV="1">
                <a:off x="3659" y="18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Line 2723"/>
              <p:cNvSpPr>
                <a:spLocks noChangeShapeType="1"/>
              </p:cNvSpPr>
              <p:nvPr/>
            </p:nvSpPr>
            <p:spPr bwMode="auto">
              <a:xfrm flipV="1">
                <a:off x="3659" y="18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Line 2724"/>
              <p:cNvSpPr>
                <a:spLocks noChangeShapeType="1"/>
              </p:cNvSpPr>
              <p:nvPr/>
            </p:nvSpPr>
            <p:spPr bwMode="auto">
              <a:xfrm flipV="1">
                <a:off x="3659" y="17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Line 2725"/>
              <p:cNvSpPr>
                <a:spLocks noChangeShapeType="1"/>
              </p:cNvSpPr>
              <p:nvPr/>
            </p:nvSpPr>
            <p:spPr bwMode="auto">
              <a:xfrm flipV="1">
                <a:off x="3659" y="178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Line 2726"/>
              <p:cNvSpPr>
                <a:spLocks noChangeShapeType="1"/>
              </p:cNvSpPr>
              <p:nvPr/>
            </p:nvSpPr>
            <p:spPr bwMode="auto">
              <a:xfrm flipV="1">
                <a:off x="3659" y="17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Line 2727"/>
              <p:cNvSpPr>
                <a:spLocks noChangeShapeType="1"/>
              </p:cNvSpPr>
              <p:nvPr/>
            </p:nvSpPr>
            <p:spPr bwMode="auto">
              <a:xfrm flipV="1">
                <a:off x="3659" y="175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Line 2728"/>
              <p:cNvSpPr>
                <a:spLocks noChangeShapeType="1"/>
              </p:cNvSpPr>
              <p:nvPr/>
            </p:nvSpPr>
            <p:spPr bwMode="auto">
              <a:xfrm flipV="1">
                <a:off x="3659" y="17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Line 2729"/>
              <p:cNvSpPr>
                <a:spLocks noChangeShapeType="1"/>
              </p:cNvSpPr>
              <p:nvPr/>
            </p:nvSpPr>
            <p:spPr bwMode="auto">
              <a:xfrm flipV="1">
                <a:off x="3659" y="172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Line 2730"/>
              <p:cNvSpPr>
                <a:spLocks noChangeShapeType="1"/>
              </p:cNvSpPr>
              <p:nvPr/>
            </p:nvSpPr>
            <p:spPr bwMode="auto">
              <a:xfrm flipV="1">
                <a:off x="3659" y="17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Line 2731"/>
              <p:cNvSpPr>
                <a:spLocks noChangeShapeType="1"/>
              </p:cNvSpPr>
              <p:nvPr/>
            </p:nvSpPr>
            <p:spPr bwMode="auto">
              <a:xfrm flipV="1">
                <a:off x="3659" y="169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Line 2732"/>
              <p:cNvSpPr>
                <a:spLocks noChangeShapeType="1"/>
              </p:cNvSpPr>
              <p:nvPr/>
            </p:nvSpPr>
            <p:spPr bwMode="auto">
              <a:xfrm flipV="1">
                <a:off x="3659" y="16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Line 2733"/>
              <p:cNvSpPr>
                <a:spLocks noChangeShapeType="1"/>
              </p:cNvSpPr>
              <p:nvPr/>
            </p:nvSpPr>
            <p:spPr bwMode="auto">
              <a:xfrm flipV="1">
                <a:off x="3659" y="1670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Line 2734"/>
              <p:cNvSpPr>
                <a:spLocks noChangeShapeType="1"/>
              </p:cNvSpPr>
              <p:nvPr/>
            </p:nvSpPr>
            <p:spPr bwMode="auto">
              <a:xfrm flipV="1">
                <a:off x="3659" y="16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Line 2735"/>
              <p:cNvSpPr>
                <a:spLocks noChangeShapeType="1"/>
              </p:cNvSpPr>
              <p:nvPr/>
            </p:nvSpPr>
            <p:spPr bwMode="auto">
              <a:xfrm flipV="1">
                <a:off x="3659" y="1641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Line 2736"/>
              <p:cNvSpPr>
                <a:spLocks noChangeShapeType="1"/>
              </p:cNvSpPr>
              <p:nvPr/>
            </p:nvSpPr>
            <p:spPr bwMode="auto">
              <a:xfrm flipV="1">
                <a:off x="3659" y="16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Line 2737"/>
              <p:cNvSpPr>
                <a:spLocks noChangeShapeType="1"/>
              </p:cNvSpPr>
              <p:nvPr/>
            </p:nvSpPr>
            <p:spPr bwMode="auto">
              <a:xfrm flipV="1">
                <a:off x="3659" y="16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Line 2738"/>
              <p:cNvSpPr>
                <a:spLocks noChangeShapeType="1"/>
              </p:cNvSpPr>
              <p:nvPr/>
            </p:nvSpPr>
            <p:spPr bwMode="auto">
              <a:xfrm flipV="1">
                <a:off x="3659" y="15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Line 2739"/>
              <p:cNvSpPr>
                <a:spLocks noChangeShapeType="1"/>
              </p:cNvSpPr>
              <p:nvPr/>
            </p:nvSpPr>
            <p:spPr bwMode="auto">
              <a:xfrm flipV="1">
                <a:off x="3659" y="15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Line 2740"/>
              <p:cNvSpPr>
                <a:spLocks noChangeShapeType="1"/>
              </p:cNvSpPr>
              <p:nvPr/>
            </p:nvSpPr>
            <p:spPr bwMode="auto">
              <a:xfrm flipV="1">
                <a:off x="3659" y="15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Line 2741"/>
              <p:cNvSpPr>
                <a:spLocks noChangeShapeType="1"/>
              </p:cNvSpPr>
              <p:nvPr/>
            </p:nvSpPr>
            <p:spPr bwMode="auto">
              <a:xfrm flipV="1">
                <a:off x="3659" y="15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Line 2742"/>
              <p:cNvSpPr>
                <a:spLocks noChangeShapeType="1"/>
              </p:cNvSpPr>
              <p:nvPr/>
            </p:nvSpPr>
            <p:spPr bwMode="auto">
              <a:xfrm flipV="1">
                <a:off x="3659" y="15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Line 2743"/>
              <p:cNvSpPr>
                <a:spLocks noChangeShapeType="1"/>
              </p:cNvSpPr>
              <p:nvPr/>
            </p:nvSpPr>
            <p:spPr bwMode="auto">
              <a:xfrm flipV="1">
                <a:off x="3659" y="15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Line 2744"/>
              <p:cNvSpPr>
                <a:spLocks noChangeShapeType="1"/>
              </p:cNvSpPr>
              <p:nvPr/>
            </p:nvSpPr>
            <p:spPr bwMode="auto">
              <a:xfrm flipV="1">
                <a:off x="3659" y="1512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Line 2745"/>
              <p:cNvSpPr>
                <a:spLocks noChangeShapeType="1"/>
              </p:cNvSpPr>
              <p:nvPr/>
            </p:nvSpPr>
            <p:spPr bwMode="auto">
              <a:xfrm flipV="1">
                <a:off x="3659" y="14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Line 2746"/>
              <p:cNvSpPr>
                <a:spLocks noChangeShapeType="1"/>
              </p:cNvSpPr>
              <p:nvPr/>
            </p:nvSpPr>
            <p:spPr bwMode="auto">
              <a:xfrm flipV="1">
                <a:off x="3659" y="14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Line 2747"/>
              <p:cNvSpPr>
                <a:spLocks noChangeShapeType="1"/>
              </p:cNvSpPr>
              <p:nvPr/>
            </p:nvSpPr>
            <p:spPr bwMode="auto">
              <a:xfrm flipV="1">
                <a:off x="3659" y="14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Line 2748"/>
              <p:cNvSpPr>
                <a:spLocks noChangeShapeType="1"/>
              </p:cNvSpPr>
              <p:nvPr/>
            </p:nvSpPr>
            <p:spPr bwMode="auto">
              <a:xfrm flipV="1">
                <a:off x="3659" y="1455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Line 2749"/>
              <p:cNvSpPr>
                <a:spLocks noChangeShapeType="1"/>
              </p:cNvSpPr>
              <p:nvPr/>
            </p:nvSpPr>
            <p:spPr bwMode="auto">
              <a:xfrm flipV="1">
                <a:off x="3659" y="14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Line 2750"/>
              <p:cNvSpPr>
                <a:spLocks noChangeShapeType="1"/>
              </p:cNvSpPr>
              <p:nvPr/>
            </p:nvSpPr>
            <p:spPr bwMode="auto">
              <a:xfrm flipV="1">
                <a:off x="3659" y="14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Line 2751"/>
              <p:cNvSpPr>
                <a:spLocks noChangeShapeType="1"/>
              </p:cNvSpPr>
              <p:nvPr/>
            </p:nvSpPr>
            <p:spPr bwMode="auto">
              <a:xfrm flipV="1">
                <a:off x="3659" y="14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Line 2752"/>
              <p:cNvSpPr>
                <a:spLocks noChangeShapeType="1"/>
              </p:cNvSpPr>
              <p:nvPr/>
            </p:nvSpPr>
            <p:spPr bwMode="auto">
              <a:xfrm flipV="1">
                <a:off x="3659" y="1398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Line 2753"/>
              <p:cNvSpPr>
                <a:spLocks noChangeShapeType="1"/>
              </p:cNvSpPr>
              <p:nvPr/>
            </p:nvSpPr>
            <p:spPr bwMode="auto">
              <a:xfrm flipV="1">
                <a:off x="3659" y="13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Line 2754"/>
              <p:cNvSpPr>
                <a:spLocks noChangeShapeType="1"/>
              </p:cNvSpPr>
              <p:nvPr/>
            </p:nvSpPr>
            <p:spPr bwMode="auto">
              <a:xfrm flipV="1">
                <a:off x="3659" y="13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Line 2755"/>
              <p:cNvSpPr>
                <a:spLocks noChangeShapeType="1"/>
              </p:cNvSpPr>
              <p:nvPr/>
            </p:nvSpPr>
            <p:spPr bwMode="auto">
              <a:xfrm flipV="1">
                <a:off x="3659" y="13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Line 2756"/>
              <p:cNvSpPr>
                <a:spLocks noChangeShapeType="1"/>
              </p:cNvSpPr>
              <p:nvPr/>
            </p:nvSpPr>
            <p:spPr bwMode="auto">
              <a:xfrm flipV="1">
                <a:off x="3659" y="1341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Line 2757"/>
              <p:cNvSpPr>
                <a:spLocks noChangeShapeType="1"/>
              </p:cNvSpPr>
              <p:nvPr/>
            </p:nvSpPr>
            <p:spPr bwMode="auto">
              <a:xfrm flipV="1">
                <a:off x="3659" y="1328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Line 2758"/>
              <p:cNvSpPr>
                <a:spLocks noChangeShapeType="1"/>
              </p:cNvSpPr>
              <p:nvPr/>
            </p:nvSpPr>
            <p:spPr bwMode="auto">
              <a:xfrm flipV="1">
                <a:off x="3659" y="13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Line 2759"/>
              <p:cNvSpPr>
                <a:spLocks noChangeShapeType="1"/>
              </p:cNvSpPr>
              <p:nvPr/>
            </p:nvSpPr>
            <p:spPr bwMode="auto">
              <a:xfrm flipV="1">
                <a:off x="3659" y="1299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Line 2760"/>
              <p:cNvSpPr>
                <a:spLocks noChangeShapeType="1"/>
              </p:cNvSpPr>
              <p:nvPr/>
            </p:nvSpPr>
            <p:spPr bwMode="auto">
              <a:xfrm flipV="1">
                <a:off x="3659" y="12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Line 2761"/>
              <p:cNvSpPr>
                <a:spLocks noChangeShapeType="1"/>
              </p:cNvSpPr>
              <p:nvPr/>
            </p:nvSpPr>
            <p:spPr bwMode="auto">
              <a:xfrm flipV="1">
                <a:off x="3659" y="127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Line 2762"/>
              <p:cNvSpPr>
                <a:spLocks noChangeShapeType="1"/>
              </p:cNvSpPr>
              <p:nvPr/>
            </p:nvSpPr>
            <p:spPr bwMode="auto">
              <a:xfrm flipV="1">
                <a:off x="3659" y="1256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Line 2763"/>
              <p:cNvSpPr>
                <a:spLocks noChangeShapeType="1"/>
              </p:cNvSpPr>
              <p:nvPr/>
            </p:nvSpPr>
            <p:spPr bwMode="auto">
              <a:xfrm flipV="1">
                <a:off x="3659" y="124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Line 2764"/>
              <p:cNvSpPr>
                <a:spLocks noChangeShapeType="1"/>
              </p:cNvSpPr>
              <p:nvPr/>
            </p:nvSpPr>
            <p:spPr bwMode="auto">
              <a:xfrm flipV="1">
                <a:off x="3659" y="1227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Line 2765"/>
              <p:cNvSpPr>
                <a:spLocks noChangeShapeType="1"/>
              </p:cNvSpPr>
              <p:nvPr/>
            </p:nvSpPr>
            <p:spPr bwMode="auto">
              <a:xfrm flipV="1">
                <a:off x="3659" y="1214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Line 2766"/>
              <p:cNvSpPr>
                <a:spLocks noChangeShapeType="1"/>
              </p:cNvSpPr>
              <p:nvPr/>
            </p:nvSpPr>
            <p:spPr bwMode="auto">
              <a:xfrm flipV="1">
                <a:off x="3659" y="119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Line 2767"/>
              <p:cNvSpPr>
                <a:spLocks noChangeShapeType="1"/>
              </p:cNvSpPr>
              <p:nvPr/>
            </p:nvSpPr>
            <p:spPr bwMode="auto">
              <a:xfrm flipV="1">
                <a:off x="3659" y="1185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Line 2768"/>
              <p:cNvSpPr>
                <a:spLocks noChangeShapeType="1"/>
              </p:cNvSpPr>
              <p:nvPr/>
            </p:nvSpPr>
            <p:spPr bwMode="auto">
              <a:xfrm flipV="1">
                <a:off x="3659" y="117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Line 2769"/>
              <p:cNvSpPr>
                <a:spLocks noChangeShapeType="1"/>
              </p:cNvSpPr>
              <p:nvPr/>
            </p:nvSpPr>
            <p:spPr bwMode="auto">
              <a:xfrm flipV="1">
                <a:off x="3659" y="11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Line 2770"/>
              <p:cNvSpPr>
                <a:spLocks noChangeShapeType="1"/>
              </p:cNvSpPr>
              <p:nvPr/>
            </p:nvSpPr>
            <p:spPr bwMode="auto">
              <a:xfrm flipV="1">
                <a:off x="3659" y="1142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Line 2771"/>
              <p:cNvSpPr>
                <a:spLocks noChangeShapeType="1"/>
              </p:cNvSpPr>
              <p:nvPr/>
            </p:nvSpPr>
            <p:spPr bwMode="auto">
              <a:xfrm flipV="1">
                <a:off x="3659" y="11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Line 2772"/>
              <p:cNvSpPr>
                <a:spLocks noChangeShapeType="1"/>
              </p:cNvSpPr>
              <p:nvPr/>
            </p:nvSpPr>
            <p:spPr bwMode="auto">
              <a:xfrm flipV="1">
                <a:off x="3659" y="1113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Line 2773"/>
              <p:cNvSpPr>
                <a:spLocks noChangeShapeType="1"/>
              </p:cNvSpPr>
              <p:nvPr/>
            </p:nvSpPr>
            <p:spPr bwMode="auto">
              <a:xfrm flipV="1">
                <a:off x="3659" y="285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Line 2774"/>
              <p:cNvSpPr>
                <a:spLocks noChangeShapeType="1"/>
              </p:cNvSpPr>
              <p:nvPr/>
            </p:nvSpPr>
            <p:spPr bwMode="auto">
              <a:xfrm>
                <a:off x="3659" y="1107"/>
                <a:ext cx="0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2775"/>
              <p:cNvSpPr>
                <a:spLocks/>
              </p:cNvSpPr>
              <p:nvPr/>
            </p:nvSpPr>
            <p:spPr bwMode="auto">
              <a:xfrm>
                <a:off x="3591" y="2957"/>
                <a:ext cx="30" cy="82"/>
              </a:xfrm>
              <a:custGeom>
                <a:avLst/>
                <a:gdLst>
                  <a:gd name="T0" fmla="*/ 30 w 30"/>
                  <a:gd name="T1" fmla="*/ 82 h 82"/>
                  <a:gd name="T2" fmla="*/ 20 w 30"/>
                  <a:gd name="T3" fmla="*/ 82 h 82"/>
                  <a:gd name="T4" fmla="*/ 20 w 30"/>
                  <a:gd name="T5" fmla="*/ 18 h 82"/>
                  <a:gd name="T6" fmla="*/ 16 w 30"/>
                  <a:gd name="T7" fmla="*/ 21 h 82"/>
                  <a:gd name="T8" fmla="*/ 11 w 30"/>
                  <a:gd name="T9" fmla="*/ 25 h 82"/>
                  <a:gd name="T10" fmla="*/ 5 w 30"/>
                  <a:gd name="T11" fmla="*/ 28 h 82"/>
                  <a:gd name="T12" fmla="*/ 0 w 30"/>
                  <a:gd name="T13" fmla="*/ 30 h 82"/>
                  <a:gd name="T14" fmla="*/ 0 w 30"/>
                  <a:gd name="T15" fmla="*/ 20 h 82"/>
                  <a:gd name="T16" fmla="*/ 8 w 30"/>
                  <a:gd name="T17" fmla="*/ 16 h 82"/>
                  <a:gd name="T18" fmla="*/ 15 w 30"/>
                  <a:gd name="T19" fmla="*/ 11 h 82"/>
                  <a:gd name="T20" fmla="*/ 20 w 30"/>
                  <a:gd name="T21" fmla="*/ 6 h 82"/>
                  <a:gd name="T22" fmla="*/ 23 w 30"/>
                  <a:gd name="T23" fmla="*/ 0 h 82"/>
                  <a:gd name="T24" fmla="*/ 30 w 30"/>
                  <a:gd name="T25" fmla="*/ 0 h 82"/>
                  <a:gd name="T26" fmla="*/ 30 w 30"/>
                  <a:gd name="T2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2">
                    <a:moveTo>
                      <a:pt x="30" y="82"/>
                    </a:moveTo>
                    <a:lnTo>
                      <a:pt x="20" y="82"/>
                    </a:lnTo>
                    <a:lnTo>
                      <a:pt x="20" y="18"/>
                    </a:lnTo>
                    <a:lnTo>
                      <a:pt x="16" y="21"/>
                    </a:lnTo>
                    <a:lnTo>
                      <a:pt x="11" y="25"/>
                    </a:lnTo>
                    <a:lnTo>
                      <a:pt x="5" y="28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16"/>
                    </a:lnTo>
                    <a:lnTo>
                      <a:pt x="15" y="11"/>
                    </a:lnTo>
                    <a:lnTo>
                      <a:pt x="20" y="6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2776"/>
              <p:cNvSpPr>
                <a:spLocks noEditPoints="1"/>
              </p:cNvSpPr>
              <p:nvPr/>
            </p:nvSpPr>
            <p:spPr bwMode="auto">
              <a:xfrm>
                <a:off x="3647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1 w 54"/>
                  <a:gd name="T3" fmla="*/ 28 h 83"/>
                  <a:gd name="T4" fmla="*/ 3 w 54"/>
                  <a:gd name="T5" fmla="*/ 18 h 83"/>
                  <a:gd name="T6" fmla="*/ 5 w 54"/>
                  <a:gd name="T7" fmla="*/ 13 h 83"/>
                  <a:gd name="T8" fmla="*/ 9 w 54"/>
                  <a:gd name="T9" fmla="*/ 8 h 83"/>
                  <a:gd name="T10" fmla="*/ 13 w 54"/>
                  <a:gd name="T11" fmla="*/ 4 h 83"/>
                  <a:gd name="T12" fmla="*/ 17 w 54"/>
                  <a:gd name="T13" fmla="*/ 2 h 83"/>
                  <a:gd name="T14" fmla="*/ 22 w 54"/>
                  <a:gd name="T15" fmla="*/ 0 h 83"/>
                  <a:gd name="T16" fmla="*/ 27 w 54"/>
                  <a:gd name="T17" fmla="*/ 0 h 83"/>
                  <a:gd name="T18" fmla="*/ 33 w 54"/>
                  <a:gd name="T19" fmla="*/ 0 h 83"/>
                  <a:gd name="T20" fmla="*/ 39 w 54"/>
                  <a:gd name="T21" fmla="*/ 2 h 83"/>
                  <a:gd name="T22" fmla="*/ 43 w 54"/>
                  <a:gd name="T23" fmla="*/ 4 h 83"/>
                  <a:gd name="T24" fmla="*/ 45 w 54"/>
                  <a:gd name="T25" fmla="*/ 8 h 83"/>
                  <a:gd name="T26" fmla="*/ 47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9 w 54"/>
                  <a:gd name="T41" fmla="*/ 71 h 83"/>
                  <a:gd name="T42" fmla="*/ 46 w 54"/>
                  <a:gd name="T43" fmla="*/ 75 h 83"/>
                  <a:gd name="T44" fmla="*/ 42 w 54"/>
                  <a:gd name="T45" fmla="*/ 78 h 83"/>
                  <a:gd name="T46" fmla="*/ 38 w 54"/>
                  <a:gd name="T47" fmla="*/ 81 h 83"/>
                  <a:gd name="T48" fmla="*/ 32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9 w 54"/>
                  <a:gd name="T55" fmla="*/ 75 h 83"/>
                  <a:gd name="T56" fmla="*/ 4 w 54"/>
                  <a:gd name="T57" fmla="*/ 67 h 83"/>
                  <a:gd name="T58" fmla="*/ 1 w 54"/>
                  <a:gd name="T59" fmla="*/ 55 h 83"/>
                  <a:gd name="T60" fmla="*/ 0 w 54"/>
                  <a:gd name="T61" fmla="*/ 42 h 83"/>
                  <a:gd name="T62" fmla="*/ 12 w 54"/>
                  <a:gd name="T63" fmla="*/ 42 h 83"/>
                  <a:gd name="T64" fmla="*/ 12 w 54"/>
                  <a:gd name="T65" fmla="*/ 53 h 83"/>
                  <a:gd name="T66" fmla="*/ 14 w 54"/>
                  <a:gd name="T67" fmla="*/ 62 h 83"/>
                  <a:gd name="T68" fmla="*/ 16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1 w 54"/>
                  <a:gd name="T77" fmla="*/ 73 h 83"/>
                  <a:gd name="T78" fmla="*/ 35 w 54"/>
                  <a:gd name="T79" fmla="*/ 71 h 83"/>
                  <a:gd name="T80" fmla="*/ 39 w 54"/>
                  <a:gd name="T81" fmla="*/ 68 h 83"/>
                  <a:gd name="T82" fmla="*/ 41 w 54"/>
                  <a:gd name="T83" fmla="*/ 62 h 83"/>
                  <a:gd name="T84" fmla="*/ 43 w 54"/>
                  <a:gd name="T85" fmla="*/ 53 h 83"/>
                  <a:gd name="T86" fmla="*/ 43 w 54"/>
                  <a:gd name="T87" fmla="*/ 42 h 83"/>
                  <a:gd name="T88" fmla="*/ 43 w 54"/>
                  <a:gd name="T89" fmla="*/ 30 h 83"/>
                  <a:gd name="T90" fmla="*/ 42 w 54"/>
                  <a:gd name="T91" fmla="*/ 21 h 83"/>
                  <a:gd name="T92" fmla="*/ 39 w 54"/>
                  <a:gd name="T93" fmla="*/ 16 h 83"/>
                  <a:gd name="T94" fmla="*/ 35 w 54"/>
                  <a:gd name="T95" fmla="*/ 12 h 83"/>
                  <a:gd name="T96" fmla="*/ 31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9 w 54"/>
                  <a:gd name="T103" fmla="*/ 12 h 83"/>
                  <a:gd name="T104" fmla="*/ 16 w 54"/>
                  <a:gd name="T105" fmla="*/ 15 h 83"/>
                  <a:gd name="T106" fmla="*/ 14 w 54"/>
                  <a:gd name="T107" fmla="*/ 21 h 83"/>
                  <a:gd name="T108" fmla="*/ 12 w 54"/>
                  <a:gd name="T109" fmla="*/ 30 h 83"/>
                  <a:gd name="T110" fmla="*/ 12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1" y="28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2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9" y="75"/>
                    </a:lnTo>
                    <a:lnTo>
                      <a:pt x="4" y="67"/>
                    </a:lnTo>
                    <a:lnTo>
                      <a:pt x="1" y="55"/>
                    </a:lnTo>
                    <a:lnTo>
                      <a:pt x="0" y="42"/>
                    </a:lnTo>
                    <a:close/>
                    <a:moveTo>
                      <a:pt x="12" y="42"/>
                    </a:moveTo>
                    <a:lnTo>
                      <a:pt x="12" y="53"/>
                    </a:lnTo>
                    <a:lnTo>
                      <a:pt x="14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9" y="68"/>
                    </a:lnTo>
                    <a:lnTo>
                      <a:pt x="41" y="62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2" y="21"/>
                    </a:lnTo>
                    <a:lnTo>
                      <a:pt x="39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3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2777"/>
              <p:cNvSpPr>
                <a:spLocks noEditPoints="1"/>
              </p:cNvSpPr>
              <p:nvPr/>
            </p:nvSpPr>
            <p:spPr bwMode="auto">
              <a:xfrm>
                <a:off x="3710" y="2957"/>
                <a:ext cx="54" cy="83"/>
              </a:xfrm>
              <a:custGeom>
                <a:avLst/>
                <a:gdLst>
                  <a:gd name="T0" fmla="*/ 0 w 54"/>
                  <a:gd name="T1" fmla="*/ 42 h 83"/>
                  <a:gd name="T2" fmla="*/ 2 w 54"/>
                  <a:gd name="T3" fmla="*/ 28 h 83"/>
                  <a:gd name="T4" fmla="*/ 4 w 54"/>
                  <a:gd name="T5" fmla="*/ 18 h 83"/>
                  <a:gd name="T6" fmla="*/ 6 w 54"/>
                  <a:gd name="T7" fmla="*/ 13 h 83"/>
                  <a:gd name="T8" fmla="*/ 9 w 54"/>
                  <a:gd name="T9" fmla="*/ 8 h 83"/>
                  <a:gd name="T10" fmla="*/ 12 w 54"/>
                  <a:gd name="T11" fmla="*/ 4 h 83"/>
                  <a:gd name="T12" fmla="*/ 17 w 54"/>
                  <a:gd name="T13" fmla="*/ 2 h 83"/>
                  <a:gd name="T14" fmla="*/ 21 w 54"/>
                  <a:gd name="T15" fmla="*/ 0 h 83"/>
                  <a:gd name="T16" fmla="*/ 27 w 54"/>
                  <a:gd name="T17" fmla="*/ 0 h 83"/>
                  <a:gd name="T18" fmla="*/ 34 w 54"/>
                  <a:gd name="T19" fmla="*/ 0 h 83"/>
                  <a:gd name="T20" fmla="*/ 39 w 54"/>
                  <a:gd name="T21" fmla="*/ 2 h 83"/>
                  <a:gd name="T22" fmla="*/ 42 w 54"/>
                  <a:gd name="T23" fmla="*/ 4 h 83"/>
                  <a:gd name="T24" fmla="*/ 45 w 54"/>
                  <a:gd name="T25" fmla="*/ 8 h 83"/>
                  <a:gd name="T26" fmla="*/ 47 w 54"/>
                  <a:gd name="T27" fmla="*/ 10 h 83"/>
                  <a:gd name="T28" fmla="*/ 50 w 54"/>
                  <a:gd name="T29" fmla="*/ 16 h 83"/>
                  <a:gd name="T30" fmla="*/ 52 w 54"/>
                  <a:gd name="T31" fmla="*/ 22 h 83"/>
                  <a:gd name="T32" fmla="*/ 53 w 54"/>
                  <a:gd name="T33" fmla="*/ 30 h 83"/>
                  <a:gd name="T34" fmla="*/ 54 w 54"/>
                  <a:gd name="T35" fmla="*/ 42 h 83"/>
                  <a:gd name="T36" fmla="*/ 53 w 54"/>
                  <a:gd name="T37" fmla="*/ 54 h 83"/>
                  <a:gd name="T38" fmla="*/ 51 w 54"/>
                  <a:gd name="T39" fmla="*/ 65 h 83"/>
                  <a:gd name="T40" fmla="*/ 48 w 54"/>
                  <a:gd name="T41" fmla="*/ 71 h 83"/>
                  <a:gd name="T42" fmla="*/ 46 w 54"/>
                  <a:gd name="T43" fmla="*/ 75 h 83"/>
                  <a:gd name="T44" fmla="*/ 42 w 54"/>
                  <a:gd name="T45" fmla="*/ 78 h 83"/>
                  <a:gd name="T46" fmla="*/ 38 w 54"/>
                  <a:gd name="T47" fmla="*/ 81 h 83"/>
                  <a:gd name="T48" fmla="*/ 33 w 54"/>
                  <a:gd name="T49" fmla="*/ 82 h 83"/>
                  <a:gd name="T50" fmla="*/ 27 w 54"/>
                  <a:gd name="T51" fmla="*/ 83 h 83"/>
                  <a:gd name="T52" fmla="*/ 17 w 54"/>
                  <a:gd name="T53" fmla="*/ 81 h 83"/>
                  <a:gd name="T54" fmla="*/ 9 w 54"/>
                  <a:gd name="T55" fmla="*/ 75 h 83"/>
                  <a:gd name="T56" fmla="*/ 4 w 54"/>
                  <a:gd name="T57" fmla="*/ 67 h 83"/>
                  <a:gd name="T58" fmla="*/ 2 w 54"/>
                  <a:gd name="T59" fmla="*/ 55 h 83"/>
                  <a:gd name="T60" fmla="*/ 0 w 54"/>
                  <a:gd name="T61" fmla="*/ 42 h 83"/>
                  <a:gd name="T62" fmla="*/ 11 w 54"/>
                  <a:gd name="T63" fmla="*/ 42 h 83"/>
                  <a:gd name="T64" fmla="*/ 12 w 54"/>
                  <a:gd name="T65" fmla="*/ 53 h 83"/>
                  <a:gd name="T66" fmla="*/ 13 w 54"/>
                  <a:gd name="T67" fmla="*/ 62 h 83"/>
                  <a:gd name="T68" fmla="*/ 16 w 54"/>
                  <a:gd name="T69" fmla="*/ 68 h 83"/>
                  <a:gd name="T70" fmla="*/ 19 w 54"/>
                  <a:gd name="T71" fmla="*/ 71 h 83"/>
                  <a:gd name="T72" fmla="*/ 23 w 54"/>
                  <a:gd name="T73" fmla="*/ 73 h 83"/>
                  <a:gd name="T74" fmla="*/ 27 w 54"/>
                  <a:gd name="T75" fmla="*/ 74 h 83"/>
                  <a:gd name="T76" fmla="*/ 32 w 54"/>
                  <a:gd name="T77" fmla="*/ 73 h 83"/>
                  <a:gd name="T78" fmla="*/ 36 w 54"/>
                  <a:gd name="T79" fmla="*/ 71 h 83"/>
                  <a:gd name="T80" fmla="*/ 39 w 54"/>
                  <a:gd name="T81" fmla="*/ 68 h 83"/>
                  <a:gd name="T82" fmla="*/ 41 w 54"/>
                  <a:gd name="T83" fmla="*/ 62 h 83"/>
                  <a:gd name="T84" fmla="*/ 43 w 54"/>
                  <a:gd name="T85" fmla="*/ 53 h 83"/>
                  <a:gd name="T86" fmla="*/ 43 w 54"/>
                  <a:gd name="T87" fmla="*/ 42 h 83"/>
                  <a:gd name="T88" fmla="*/ 43 w 54"/>
                  <a:gd name="T89" fmla="*/ 30 h 83"/>
                  <a:gd name="T90" fmla="*/ 41 w 54"/>
                  <a:gd name="T91" fmla="*/ 21 h 83"/>
                  <a:gd name="T92" fmla="*/ 39 w 54"/>
                  <a:gd name="T93" fmla="*/ 16 h 83"/>
                  <a:gd name="T94" fmla="*/ 36 w 54"/>
                  <a:gd name="T95" fmla="*/ 12 h 83"/>
                  <a:gd name="T96" fmla="*/ 32 w 54"/>
                  <a:gd name="T97" fmla="*/ 10 h 83"/>
                  <a:gd name="T98" fmla="*/ 27 w 54"/>
                  <a:gd name="T99" fmla="*/ 10 h 83"/>
                  <a:gd name="T100" fmla="*/ 23 w 54"/>
                  <a:gd name="T101" fmla="*/ 10 h 83"/>
                  <a:gd name="T102" fmla="*/ 19 w 54"/>
                  <a:gd name="T103" fmla="*/ 12 h 83"/>
                  <a:gd name="T104" fmla="*/ 16 w 54"/>
                  <a:gd name="T105" fmla="*/ 15 h 83"/>
                  <a:gd name="T106" fmla="*/ 13 w 54"/>
                  <a:gd name="T107" fmla="*/ 21 h 83"/>
                  <a:gd name="T108" fmla="*/ 12 w 54"/>
                  <a:gd name="T109" fmla="*/ 30 h 83"/>
                  <a:gd name="T110" fmla="*/ 11 w 54"/>
                  <a:gd name="T111" fmla="*/ 4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83">
                    <a:moveTo>
                      <a:pt x="0" y="42"/>
                    </a:moveTo>
                    <a:lnTo>
                      <a:pt x="2" y="28"/>
                    </a:lnTo>
                    <a:lnTo>
                      <a:pt x="4" y="18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2" y="22"/>
                    </a:lnTo>
                    <a:lnTo>
                      <a:pt x="53" y="30"/>
                    </a:lnTo>
                    <a:lnTo>
                      <a:pt x="54" y="42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8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8" y="81"/>
                    </a:lnTo>
                    <a:lnTo>
                      <a:pt x="33" y="82"/>
                    </a:lnTo>
                    <a:lnTo>
                      <a:pt x="27" y="83"/>
                    </a:lnTo>
                    <a:lnTo>
                      <a:pt x="17" y="81"/>
                    </a:lnTo>
                    <a:lnTo>
                      <a:pt x="9" y="75"/>
                    </a:lnTo>
                    <a:lnTo>
                      <a:pt x="4" y="67"/>
                    </a:lnTo>
                    <a:lnTo>
                      <a:pt x="2" y="55"/>
                    </a:lnTo>
                    <a:lnTo>
                      <a:pt x="0" y="42"/>
                    </a:lnTo>
                    <a:close/>
                    <a:moveTo>
                      <a:pt x="11" y="42"/>
                    </a:moveTo>
                    <a:lnTo>
                      <a:pt x="12" y="53"/>
                    </a:lnTo>
                    <a:lnTo>
                      <a:pt x="13" y="62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32" y="73"/>
                    </a:lnTo>
                    <a:lnTo>
                      <a:pt x="36" y="71"/>
                    </a:lnTo>
                    <a:lnTo>
                      <a:pt x="39" y="68"/>
                    </a:lnTo>
                    <a:lnTo>
                      <a:pt x="41" y="62"/>
                    </a:lnTo>
                    <a:lnTo>
                      <a:pt x="43" y="53"/>
                    </a:lnTo>
                    <a:lnTo>
                      <a:pt x="43" y="42"/>
                    </a:lnTo>
                    <a:lnTo>
                      <a:pt x="43" y="30"/>
                    </a:lnTo>
                    <a:lnTo>
                      <a:pt x="41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3" y="21"/>
                    </a:lnTo>
                    <a:lnTo>
                      <a:pt x="12" y="30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Rectangle 2778"/>
              <p:cNvSpPr>
                <a:spLocks noChangeArrowheads="1"/>
              </p:cNvSpPr>
              <p:nvPr/>
            </p:nvSpPr>
            <p:spPr bwMode="auto">
              <a:xfrm>
                <a:off x="1000" y="1107"/>
                <a:ext cx="2659" cy="178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2779"/>
              <p:cNvSpPr>
                <a:spLocks noEditPoints="1"/>
              </p:cNvSpPr>
              <p:nvPr/>
            </p:nvSpPr>
            <p:spPr bwMode="auto">
              <a:xfrm>
                <a:off x="479" y="2428"/>
                <a:ext cx="83" cy="51"/>
              </a:xfrm>
              <a:custGeom>
                <a:avLst/>
                <a:gdLst>
                  <a:gd name="T0" fmla="*/ 82 w 83"/>
                  <a:gd name="T1" fmla="*/ 11 h 51"/>
                  <a:gd name="T2" fmla="*/ 73 w 83"/>
                  <a:gd name="T3" fmla="*/ 11 h 51"/>
                  <a:gd name="T4" fmla="*/ 78 w 83"/>
                  <a:gd name="T5" fmla="*/ 14 h 51"/>
                  <a:gd name="T6" fmla="*/ 81 w 83"/>
                  <a:gd name="T7" fmla="*/ 18 h 51"/>
                  <a:gd name="T8" fmla="*/ 82 w 83"/>
                  <a:gd name="T9" fmla="*/ 22 h 51"/>
                  <a:gd name="T10" fmla="*/ 83 w 83"/>
                  <a:gd name="T11" fmla="*/ 27 h 51"/>
                  <a:gd name="T12" fmla="*/ 83 w 83"/>
                  <a:gd name="T13" fmla="*/ 31 h 51"/>
                  <a:gd name="T14" fmla="*/ 81 w 83"/>
                  <a:gd name="T15" fmla="*/ 36 h 51"/>
                  <a:gd name="T16" fmla="*/ 79 w 83"/>
                  <a:gd name="T17" fmla="*/ 40 h 51"/>
                  <a:gd name="T18" fmla="*/ 76 w 83"/>
                  <a:gd name="T19" fmla="*/ 43 h 51"/>
                  <a:gd name="T20" fmla="*/ 73 w 83"/>
                  <a:gd name="T21" fmla="*/ 46 h 51"/>
                  <a:gd name="T22" fmla="*/ 69 w 83"/>
                  <a:gd name="T23" fmla="*/ 48 h 51"/>
                  <a:gd name="T24" fmla="*/ 64 w 83"/>
                  <a:gd name="T25" fmla="*/ 50 h 51"/>
                  <a:gd name="T26" fmla="*/ 58 w 83"/>
                  <a:gd name="T27" fmla="*/ 51 h 51"/>
                  <a:gd name="T28" fmla="*/ 52 w 83"/>
                  <a:gd name="T29" fmla="*/ 51 h 51"/>
                  <a:gd name="T30" fmla="*/ 47 w 83"/>
                  <a:gd name="T31" fmla="*/ 51 h 51"/>
                  <a:gd name="T32" fmla="*/ 42 w 83"/>
                  <a:gd name="T33" fmla="*/ 50 h 51"/>
                  <a:gd name="T34" fmla="*/ 37 w 83"/>
                  <a:gd name="T35" fmla="*/ 48 h 51"/>
                  <a:gd name="T36" fmla="*/ 33 w 83"/>
                  <a:gd name="T37" fmla="*/ 46 h 51"/>
                  <a:gd name="T38" fmla="*/ 28 w 83"/>
                  <a:gd name="T39" fmla="*/ 43 h 51"/>
                  <a:gd name="T40" fmla="*/ 25 w 83"/>
                  <a:gd name="T41" fmla="*/ 40 h 51"/>
                  <a:gd name="T42" fmla="*/ 23 w 83"/>
                  <a:gd name="T43" fmla="*/ 36 h 51"/>
                  <a:gd name="T44" fmla="*/ 22 w 83"/>
                  <a:gd name="T45" fmla="*/ 31 h 51"/>
                  <a:gd name="T46" fmla="*/ 21 w 83"/>
                  <a:gd name="T47" fmla="*/ 27 h 51"/>
                  <a:gd name="T48" fmla="*/ 22 w 83"/>
                  <a:gd name="T49" fmla="*/ 22 h 51"/>
                  <a:gd name="T50" fmla="*/ 24 w 83"/>
                  <a:gd name="T51" fmla="*/ 18 h 51"/>
                  <a:gd name="T52" fmla="*/ 27 w 83"/>
                  <a:gd name="T53" fmla="*/ 14 h 51"/>
                  <a:gd name="T54" fmla="*/ 30 w 83"/>
                  <a:gd name="T55" fmla="*/ 11 h 51"/>
                  <a:gd name="T56" fmla="*/ 0 w 83"/>
                  <a:gd name="T57" fmla="*/ 11 h 51"/>
                  <a:gd name="T58" fmla="*/ 0 w 83"/>
                  <a:gd name="T59" fmla="*/ 0 h 51"/>
                  <a:gd name="T60" fmla="*/ 82 w 83"/>
                  <a:gd name="T61" fmla="*/ 0 h 51"/>
                  <a:gd name="T62" fmla="*/ 82 w 83"/>
                  <a:gd name="T63" fmla="*/ 11 h 51"/>
                  <a:gd name="T64" fmla="*/ 52 w 83"/>
                  <a:gd name="T65" fmla="*/ 41 h 51"/>
                  <a:gd name="T66" fmla="*/ 57 w 83"/>
                  <a:gd name="T67" fmla="*/ 41 h 51"/>
                  <a:gd name="T68" fmla="*/ 62 w 83"/>
                  <a:gd name="T69" fmla="*/ 40 h 51"/>
                  <a:gd name="T70" fmla="*/ 66 w 83"/>
                  <a:gd name="T71" fmla="*/ 38 h 51"/>
                  <a:gd name="T72" fmla="*/ 69 w 83"/>
                  <a:gd name="T73" fmla="*/ 37 h 51"/>
                  <a:gd name="T74" fmla="*/ 72 w 83"/>
                  <a:gd name="T75" fmla="*/ 34 h 51"/>
                  <a:gd name="T76" fmla="*/ 73 w 83"/>
                  <a:gd name="T77" fmla="*/ 29 h 51"/>
                  <a:gd name="T78" fmla="*/ 74 w 83"/>
                  <a:gd name="T79" fmla="*/ 25 h 51"/>
                  <a:gd name="T80" fmla="*/ 73 w 83"/>
                  <a:gd name="T81" fmla="*/ 22 h 51"/>
                  <a:gd name="T82" fmla="*/ 72 w 83"/>
                  <a:gd name="T83" fmla="*/ 18 h 51"/>
                  <a:gd name="T84" fmla="*/ 69 w 83"/>
                  <a:gd name="T85" fmla="*/ 15 h 51"/>
                  <a:gd name="T86" fmla="*/ 66 w 83"/>
                  <a:gd name="T87" fmla="*/ 14 h 51"/>
                  <a:gd name="T88" fmla="*/ 63 w 83"/>
                  <a:gd name="T89" fmla="*/ 12 h 51"/>
                  <a:gd name="T90" fmla="*/ 58 w 83"/>
                  <a:gd name="T91" fmla="*/ 11 h 51"/>
                  <a:gd name="T92" fmla="*/ 53 w 83"/>
                  <a:gd name="T93" fmla="*/ 11 h 51"/>
                  <a:gd name="T94" fmla="*/ 43 w 83"/>
                  <a:gd name="T95" fmla="*/ 12 h 51"/>
                  <a:gd name="T96" fmla="*/ 37 w 83"/>
                  <a:gd name="T97" fmla="*/ 15 h 51"/>
                  <a:gd name="T98" fmla="*/ 34 w 83"/>
                  <a:gd name="T99" fmla="*/ 18 h 51"/>
                  <a:gd name="T100" fmla="*/ 31 w 83"/>
                  <a:gd name="T101" fmla="*/ 22 h 51"/>
                  <a:gd name="T102" fmla="*/ 31 w 83"/>
                  <a:gd name="T103" fmla="*/ 26 h 51"/>
                  <a:gd name="T104" fmla="*/ 31 w 83"/>
                  <a:gd name="T105" fmla="*/ 30 h 51"/>
                  <a:gd name="T106" fmla="*/ 34 w 83"/>
                  <a:gd name="T107" fmla="*/ 34 h 51"/>
                  <a:gd name="T108" fmla="*/ 37 w 83"/>
                  <a:gd name="T109" fmla="*/ 37 h 51"/>
                  <a:gd name="T110" fmla="*/ 39 w 83"/>
                  <a:gd name="T111" fmla="*/ 39 h 51"/>
                  <a:gd name="T112" fmla="*/ 43 w 83"/>
                  <a:gd name="T113" fmla="*/ 40 h 51"/>
                  <a:gd name="T114" fmla="*/ 47 w 83"/>
                  <a:gd name="T115" fmla="*/ 41 h 51"/>
                  <a:gd name="T116" fmla="*/ 52 w 83"/>
                  <a:gd name="T117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51">
                    <a:moveTo>
                      <a:pt x="82" y="11"/>
                    </a:moveTo>
                    <a:lnTo>
                      <a:pt x="73" y="11"/>
                    </a:lnTo>
                    <a:lnTo>
                      <a:pt x="78" y="14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3" y="27"/>
                    </a:lnTo>
                    <a:lnTo>
                      <a:pt x="83" y="31"/>
                    </a:lnTo>
                    <a:lnTo>
                      <a:pt x="81" y="36"/>
                    </a:lnTo>
                    <a:lnTo>
                      <a:pt x="79" y="40"/>
                    </a:lnTo>
                    <a:lnTo>
                      <a:pt x="76" y="43"/>
                    </a:lnTo>
                    <a:lnTo>
                      <a:pt x="73" y="46"/>
                    </a:lnTo>
                    <a:lnTo>
                      <a:pt x="69" y="48"/>
                    </a:lnTo>
                    <a:lnTo>
                      <a:pt x="64" y="50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7" y="51"/>
                    </a:lnTo>
                    <a:lnTo>
                      <a:pt x="42" y="50"/>
                    </a:lnTo>
                    <a:lnTo>
                      <a:pt x="37" y="48"/>
                    </a:lnTo>
                    <a:lnTo>
                      <a:pt x="33" y="46"/>
                    </a:lnTo>
                    <a:lnTo>
                      <a:pt x="28" y="43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22" y="31"/>
                    </a:lnTo>
                    <a:lnTo>
                      <a:pt x="21" y="27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7" y="14"/>
                    </a:lnTo>
                    <a:lnTo>
                      <a:pt x="3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11"/>
                    </a:lnTo>
                    <a:close/>
                    <a:moveTo>
                      <a:pt x="52" y="41"/>
                    </a:moveTo>
                    <a:lnTo>
                      <a:pt x="57" y="41"/>
                    </a:lnTo>
                    <a:lnTo>
                      <a:pt x="62" y="40"/>
                    </a:lnTo>
                    <a:lnTo>
                      <a:pt x="66" y="38"/>
                    </a:lnTo>
                    <a:lnTo>
                      <a:pt x="69" y="37"/>
                    </a:lnTo>
                    <a:lnTo>
                      <a:pt x="72" y="34"/>
                    </a:lnTo>
                    <a:lnTo>
                      <a:pt x="73" y="29"/>
                    </a:lnTo>
                    <a:lnTo>
                      <a:pt x="74" y="25"/>
                    </a:lnTo>
                    <a:lnTo>
                      <a:pt x="73" y="22"/>
                    </a:lnTo>
                    <a:lnTo>
                      <a:pt x="72" y="18"/>
                    </a:lnTo>
                    <a:lnTo>
                      <a:pt x="69" y="15"/>
                    </a:lnTo>
                    <a:lnTo>
                      <a:pt x="66" y="14"/>
                    </a:lnTo>
                    <a:lnTo>
                      <a:pt x="63" y="12"/>
                    </a:lnTo>
                    <a:lnTo>
                      <a:pt x="58" y="11"/>
                    </a:lnTo>
                    <a:lnTo>
                      <a:pt x="53" y="11"/>
                    </a:lnTo>
                    <a:lnTo>
                      <a:pt x="43" y="12"/>
                    </a:lnTo>
                    <a:lnTo>
                      <a:pt x="37" y="15"/>
                    </a:lnTo>
                    <a:lnTo>
                      <a:pt x="34" y="18"/>
                    </a:lnTo>
                    <a:lnTo>
                      <a:pt x="31" y="22"/>
                    </a:lnTo>
                    <a:lnTo>
                      <a:pt x="31" y="26"/>
                    </a:lnTo>
                    <a:lnTo>
                      <a:pt x="31" y="30"/>
                    </a:lnTo>
                    <a:lnTo>
                      <a:pt x="34" y="34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3" y="40"/>
                    </a:lnTo>
                    <a:lnTo>
                      <a:pt x="47" y="41"/>
                    </a:lnTo>
                    <a:lnTo>
                      <a:pt x="52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2780"/>
              <p:cNvSpPr>
                <a:spLocks/>
              </p:cNvSpPr>
              <p:nvPr/>
            </p:nvSpPr>
            <p:spPr bwMode="auto">
              <a:xfrm>
                <a:off x="439" y="2374"/>
                <a:ext cx="65" cy="43"/>
              </a:xfrm>
              <a:custGeom>
                <a:avLst/>
                <a:gdLst>
                  <a:gd name="T0" fmla="*/ 57 w 65"/>
                  <a:gd name="T1" fmla="*/ 0 h 43"/>
                  <a:gd name="T2" fmla="*/ 65 w 65"/>
                  <a:gd name="T3" fmla="*/ 0 h 43"/>
                  <a:gd name="T4" fmla="*/ 65 w 65"/>
                  <a:gd name="T5" fmla="*/ 43 h 43"/>
                  <a:gd name="T6" fmla="*/ 62 w 65"/>
                  <a:gd name="T7" fmla="*/ 43 h 43"/>
                  <a:gd name="T8" fmla="*/ 59 w 65"/>
                  <a:gd name="T9" fmla="*/ 42 h 43"/>
                  <a:gd name="T10" fmla="*/ 55 w 65"/>
                  <a:gd name="T11" fmla="*/ 40 h 43"/>
                  <a:gd name="T12" fmla="*/ 51 w 65"/>
                  <a:gd name="T13" fmla="*/ 38 h 43"/>
                  <a:gd name="T14" fmla="*/ 48 w 65"/>
                  <a:gd name="T15" fmla="*/ 35 h 43"/>
                  <a:gd name="T16" fmla="*/ 43 w 65"/>
                  <a:gd name="T17" fmla="*/ 32 h 43"/>
                  <a:gd name="T18" fmla="*/ 40 w 65"/>
                  <a:gd name="T19" fmla="*/ 27 h 43"/>
                  <a:gd name="T20" fmla="*/ 36 w 65"/>
                  <a:gd name="T21" fmla="*/ 22 h 43"/>
                  <a:gd name="T22" fmla="*/ 33 w 65"/>
                  <a:gd name="T23" fmla="*/ 18 h 43"/>
                  <a:gd name="T24" fmla="*/ 30 w 65"/>
                  <a:gd name="T25" fmla="*/ 15 h 43"/>
                  <a:gd name="T26" fmla="*/ 27 w 65"/>
                  <a:gd name="T27" fmla="*/ 13 h 43"/>
                  <a:gd name="T28" fmla="*/ 22 w 65"/>
                  <a:gd name="T29" fmla="*/ 11 h 43"/>
                  <a:gd name="T30" fmla="*/ 18 w 65"/>
                  <a:gd name="T31" fmla="*/ 10 h 43"/>
                  <a:gd name="T32" fmla="*/ 14 w 65"/>
                  <a:gd name="T33" fmla="*/ 10 h 43"/>
                  <a:gd name="T34" fmla="*/ 12 w 65"/>
                  <a:gd name="T35" fmla="*/ 11 h 43"/>
                  <a:gd name="T36" fmla="*/ 10 w 65"/>
                  <a:gd name="T37" fmla="*/ 13 h 43"/>
                  <a:gd name="T38" fmla="*/ 8 w 65"/>
                  <a:gd name="T39" fmla="*/ 15 h 43"/>
                  <a:gd name="T40" fmla="*/ 7 w 65"/>
                  <a:gd name="T41" fmla="*/ 18 h 43"/>
                  <a:gd name="T42" fmla="*/ 7 w 65"/>
                  <a:gd name="T43" fmla="*/ 21 h 43"/>
                  <a:gd name="T44" fmla="*/ 7 w 65"/>
                  <a:gd name="T45" fmla="*/ 25 h 43"/>
                  <a:gd name="T46" fmla="*/ 8 w 65"/>
                  <a:gd name="T47" fmla="*/ 27 h 43"/>
                  <a:gd name="T48" fmla="*/ 10 w 65"/>
                  <a:gd name="T49" fmla="*/ 30 h 43"/>
                  <a:gd name="T50" fmla="*/ 12 w 65"/>
                  <a:gd name="T51" fmla="*/ 33 h 43"/>
                  <a:gd name="T52" fmla="*/ 15 w 65"/>
                  <a:gd name="T53" fmla="*/ 34 h 43"/>
                  <a:gd name="T54" fmla="*/ 19 w 65"/>
                  <a:gd name="T55" fmla="*/ 34 h 43"/>
                  <a:gd name="T56" fmla="*/ 18 w 65"/>
                  <a:gd name="T57" fmla="*/ 42 h 43"/>
                  <a:gd name="T58" fmla="*/ 12 w 65"/>
                  <a:gd name="T59" fmla="*/ 41 h 43"/>
                  <a:gd name="T60" fmla="*/ 7 w 65"/>
                  <a:gd name="T61" fmla="*/ 39 h 43"/>
                  <a:gd name="T62" fmla="*/ 4 w 65"/>
                  <a:gd name="T63" fmla="*/ 36 h 43"/>
                  <a:gd name="T64" fmla="*/ 2 w 65"/>
                  <a:gd name="T65" fmla="*/ 32 h 43"/>
                  <a:gd name="T66" fmla="*/ 0 w 65"/>
                  <a:gd name="T67" fmla="*/ 27 h 43"/>
                  <a:gd name="T68" fmla="*/ 0 w 65"/>
                  <a:gd name="T69" fmla="*/ 21 h 43"/>
                  <a:gd name="T70" fmla="*/ 0 w 65"/>
                  <a:gd name="T71" fmla="*/ 16 h 43"/>
                  <a:gd name="T72" fmla="*/ 2 w 65"/>
                  <a:gd name="T73" fmla="*/ 11 h 43"/>
                  <a:gd name="T74" fmla="*/ 5 w 65"/>
                  <a:gd name="T75" fmla="*/ 7 h 43"/>
                  <a:gd name="T76" fmla="*/ 8 w 65"/>
                  <a:gd name="T77" fmla="*/ 4 h 43"/>
                  <a:gd name="T78" fmla="*/ 12 w 65"/>
                  <a:gd name="T79" fmla="*/ 1 h 43"/>
                  <a:gd name="T80" fmla="*/ 18 w 65"/>
                  <a:gd name="T81" fmla="*/ 1 h 43"/>
                  <a:gd name="T82" fmla="*/ 22 w 65"/>
                  <a:gd name="T83" fmla="*/ 1 h 43"/>
                  <a:gd name="T84" fmla="*/ 25 w 65"/>
                  <a:gd name="T85" fmla="*/ 2 h 43"/>
                  <a:gd name="T86" fmla="*/ 29 w 65"/>
                  <a:gd name="T87" fmla="*/ 5 h 43"/>
                  <a:gd name="T88" fmla="*/ 33 w 65"/>
                  <a:gd name="T89" fmla="*/ 8 h 43"/>
                  <a:gd name="T90" fmla="*/ 36 w 65"/>
                  <a:gd name="T91" fmla="*/ 11 h 43"/>
                  <a:gd name="T92" fmla="*/ 40 w 65"/>
                  <a:gd name="T93" fmla="*/ 14 h 43"/>
                  <a:gd name="T94" fmla="*/ 45 w 65"/>
                  <a:gd name="T95" fmla="*/ 19 h 43"/>
                  <a:gd name="T96" fmla="*/ 48 w 65"/>
                  <a:gd name="T97" fmla="*/ 23 h 43"/>
                  <a:gd name="T98" fmla="*/ 51 w 65"/>
                  <a:gd name="T99" fmla="*/ 26 h 43"/>
                  <a:gd name="T100" fmla="*/ 53 w 65"/>
                  <a:gd name="T101" fmla="*/ 28 h 43"/>
                  <a:gd name="T102" fmla="*/ 57 w 65"/>
                  <a:gd name="T103" fmla="*/ 32 h 43"/>
                  <a:gd name="T104" fmla="*/ 57 w 65"/>
                  <a:gd name="T10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" h="43">
                    <a:moveTo>
                      <a:pt x="57" y="0"/>
                    </a:moveTo>
                    <a:lnTo>
                      <a:pt x="65" y="0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59" y="42"/>
                    </a:lnTo>
                    <a:lnTo>
                      <a:pt x="55" y="40"/>
                    </a:lnTo>
                    <a:lnTo>
                      <a:pt x="51" y="38"/>
                    </a:lnTo>
                    <a:lnTo>
                      <a:pt x="48" y="35"/>
                    </a:lnTo>
                    <a:lnTo>
                      <a:pt x="43" y="32"/>
                    </a:lnTo>
                    <a:lnTo>
                      <a:pt x="40" y="27"/>
                    </a:lnTo>
                    <a:lnTo>
                      <a:pt x="36" y="22"/>
                    </a:lnTo>
                    <a:lnTo>
                      <a:pt x="33" y="18"/>
                    </a:lnTo>
                    <a:lnTo>
                      <a:pt x="30" y="15"/>
                    </a:lnTo>
                    <a:lnTo>
                      <a:pt x="27" y="13"/>
                    </a:lnTo>
                    <a:lnTo>
                      <a:pt x="22" y="11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18" y="42"/>
                    </a:lnTo>
                    <a:lnTo>
                      <a:pt x="12" y="41"/>
                    </a:lnTo>
                    <a:lnTo>
                      <a:pt x="7" y="39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40" y="14"/>
                    </a:lnTo>
                    <a:lnTo>
                      <a:pt x="45" y="19"/>
                    </a:lnTo>
                    <a:lnTo>
                      <a:pt x="48" y="23"/>
                    </a:lnTo>
                    <a:lnTo>
                      <a:pt x="51" y="26"/>
                    </a:lnTo>
                    <a:lnTo>
                      <a:pt x="53" y="28"/>
                    </a:lnTo>
                    <a:lnTo>
                      <a:pt x="57" y="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2781"/>
              <p:cNvSpPr>
                <a:spLocks/>
              </p:cNvSpPr>
              <p:nvPr/>
            </p:nvSpPr>
            <p:spPr bwMode="auto">
              <a:xfrm>
                <a:off x="486" y="2304"/>
                <a:ext cx="75" cy="63"/>
              </a:xfrm>
              <a:custGeom>
                <a:avLst/>
                <a:gdLst>
                  <a:gd name="T0" fmla="*/ 0 w 75"/>
                  <a:gd name="T1" fmla="*/ 0 h 63"/>
                  <a:gd name="T2" fmla="*/ 14 w 75"/>
                  <a:gd name="T3" fmla="*/ 0 h 63"/>
                  <a:gd name="T4" fmla="*/ 14 w 75"/>
                  <a:gd name="T5" fmla="*/ 3 h 63"/>
                  <a:gd name="T6" fmla="*/ 11 w 75"/>
                  <a:gd name="T7" fmla="*/ 3 h 63"/>
                  <a:gd name="T8" fmla="*/ 8 w 75"/>
                  <a:gd name="T9" fmla="*/ 4 h 63"/>
                  <a:gd name="T10" fmla="*/ 6 w 75"/>
                  <a:gd name="T11" fmla="*/ 6 h 63"/>
                  <a:gd name="T12" fmla="*/ 4 w 75"/>
                  <a:gd name="T13" fmla="*/ 8 h 63"/>
                  <a:gd name="T14" fmla="*/ 3 w 75"/>
                  <a:gd name="T15" fmla="*/ 12 h 63"/>
                  <a:gd name="T16" fmla="*/ 3 w 75"/>
                  <a:gd name="T17" fmla="*/ 16 h 63"/>
                  <a:gd name="T18" fmla="*/ 3 w 75"/>
                  <a:gd name="T19" fmla="*/ 41 h 63"/>
                  <a:gd name="T20" fmla="*/ 65 w 75"/>
                  <a:gd name="T21" fmla="*/ 41 h 63"/>
                  <a:gd name="T22" fmla="*/ 67 w 75"/>
                  <a:gd name="T23" fmla="*/ 41 h 63"/>
                  <a:gd name="T24" fmla="*/ 69 w 75"/>
                  <a:gd name="T25" fmla="*/ 40 h 63"/>
                  <a:gd name="T26" fmla="*/ 71 w 75"/>
                  <a:gd name="T27" fmla="*/ 39 h 63"/>
                  <a:gd name="T28" fmla="*/ 72 w 75"/>
                  <a:gd name="T29" fmla="*/ 38 h 63"/>
                  <a:gd name="T30" fmla="*/ 72 w 75"/>
                  <a:gd name="T31" fmla="*/ 36 h 63"/>
                  <a:gd name="T32" fmla="*/ 73 w 75"/>
                  <a:gd name="T33" fmla="*/ 33 h 63"/>
                  <a:gd name="T34" fmla="*/ 73 w 75"/>
                  <a:gd name="T35" fmla="*/ 30 h 63"/>
                  <a:gd name="T36" fmla="*/ 75 w 75"/>
                  <a:gd name="T37" fmla="*/ 30 h 63"/>
                  <a:gd name="T38" fmla="*/ 75 w 75"/>
                  <a:gd name="T39" fmla="*/ 63 h 63"/>
                  <a:gd name="T40" fmla="*/ 73 w 75"/>
                  <a:gd name="T41" fmla="*/ 63 h 63"/>
                  <a:gd name="T42" fmla="*/ 73 w 75"/>
                  <a:gd name="T43" fmla="*/ 61 h 63"/>
                  <a:gd name="T44" fmla="*/ 72 w 75"/>
                  <a:gd name="T45" fmla="*/ 58 h 63"/>
                  <a:gd name="T46" fmla="*/ 72 w 75"/>
                  <a:gd name="T47" fmla="*/ 56 h 63"/>
                  <a:gd name="T48" fmla="*/ 71 w 75"/>
                  <a:gd name="T49" fmla="*/ 55 h 63"/>
                  <a:gd name="T50" fmla="*/ 69 w 75"/>
                  <a:gd name="T51" fmla="*/ 54 h 63"/>
                  <a:gd name="T52" fmla="*/ 67 w 75"/>
                  <a:gd name="T53" fmla="*/ 53 h 63"/>
                  <a:gd name="T54" fmla="*/ 65 w 75"/>
                  <a:gd name="T55" fmla="*/ 53 h 63"/>
                  <a:gd name="T56" fmla="*/ 10 w 75"/>
                  <a:gd name="T57" fmla="*/ 53 h 63"/>
                  <a:gd name="T58" fmla="*/ 7 w 75"/>
                  <a:gd name="T59" fmla="*/ 53 h 63"/>
                  <a:gd name="T60" fmla="*/ 5 w 75"/>
                  <a:gd name="T61" fmla="*/ 54 h 63"/>
                  <a:gd name="T62" fmla="*/ 4 w 75"/>
                  <a:gd name="T63" fmla="*/ 55 h 63"/>
                  <a:gd name="T64" fmla="*/ 3 w 75"/>
                  <a:gd name="T65" fmla="*/ 56 h 63"/>
                  <a:gd name="T66" fmla="*/ 2 w 75"/>
                  <a:gd name="T67" fmla="*/ 58 h 63"/>
                  <a:gd name="T68" fmla="*/ 2 w 75"/>
                  <a:gd name="T69" fmla="*/ 61 h 63"/>
                  <a:gd name="T70" fmla="*/ 2 w 75"/>
                  <a:gd name="T71" fmla="*/ 63 h 63"/>
                  <a:gd name="T72" fmla="*/ 0 w 75"/>
                  <a:gd name="T73" fmla="*/ 63 h 63"/>
                  <a:gd name="T74" fmla="*/ 0 w 75"/>
                  <a:gd name="T7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" h="63">
                    <a:moveTo>
                      <a:pt x="0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3" y="16"/>
                    </a:lnTo>
                    <a:lnTo>
                      <a:pt x="3" y="41"/>
                    </a:lnTo>
                    <a:lnTo>
                      <a:pt x="65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71" y="39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3" y="33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10" y="53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5"/>
                    </a:lnTo>
                    <a:lnTo>
                      <a:pt x="3" y="56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2782"/>
              <p:cNvSpPr>
                <a:spLocks/>
              </p:cNvSpPr>
              <p:nvPr/>
            </p:nvSpPr>
            <p:spPr bwMode="auto">
              <a:xfrm>
                <a:off x="479" y="2269"/>
                <a:ext cx="82" cy="32"/>
              </a:xfrm>
              <a:custGeom>
                <a:avLst/>
                <a:gdLst>
                  <a:gd name="T0" fmla="*/ 82 w 82"/>
                  <a:gd name="T1" fmla="*/ 32 h 32"/>
                  <a:gd name="T2" fmla="*/ 0 w 82"/>
                  <a:gd name="T3" fmla="*/ 8 h 32"/>
                  <a:gd name="T4" fmla="*/ 0 w 82"/>
                  <a:gd name="T5" fmla="*/ 0 h 32"/>
                  <a:gd name="T6" fmla="*/ 82 w 82"/>
                  <a:gd name="T7" fmla="*/ 23 h 32"/>
                  <a:gd name="T8" fmla="*/ 82 w 8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2">
                    <a:moveTo>
                      <a:pt x="82" y="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2" y="23"/>
                    </a:lnTo>
                    <a:lnTo>
                      <a:pt x="8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2783"/>
              <p:cNvSpPr>
                <a:spLocks/>
              </p:cNvSpPr>
              <p:nvPr/>
            </p:nvSpPr>
            <p:spPr bwMode="auto">
              <a:xfrm>
                <a:off x="479" y="2234"/>
                <a:ext cx="105" cy="27"/>
              </a:xfrm>
              <a:custGeom>
                <a:avLst/>
                <a:gdLst>
                  <a:gd name="T0" fmla="*/ 105 w 105"/>
                  <a:gd name="T1" fmla="*/ 8 h 27"/>
                  <a:gd name="T2" fmla="*/ 94 w 105"/>
                  <a:gd name="T3" fmla="*/ 15 h 27"/>
                  <a:gd name="T4" fmla="*/ 81 w 105"/>
                  <a:gd name="T5" fmla="*/ 21 h 27"/>
                  <a:gd name="T6" fmla="*/ 67 w 105"/>
                  <a:gd name="T7" fmla="*/ 26 h 27"/>
                  <a:gd name="T8" fmla="*/ 52 w 105"/>
                  <a:gd name="T9" fmla="*/ 27 h 27"/>
                  <a:gd name="T10" fmla="*/ 40 w 105"/>
                  <a:gd name="T11" fmla="*/ 26 h 27"/>
                  <a:gd name="T12" fmla="*/ 27 w 105"/>
                  <a:gd name="T13" fmla="*/ 23 h 27"/>
                  <a:gd name="T14" fmla="*/ 14 w 105"/>
                  <a:gd name="T15" fmla="*/ 17 h 27"/>
                  <a:gd name="T16" fmla="*/ 0 w 105"/>
                  <a:gd name="T17" fmla="*/ 8 h 27"/>
                  <a:gd name="T18" fmla="*/ 0 w 105"/>
                  <a:gd name="T19" fmla="*/ 0 h 27"/>
                  <a:gd name="T20" fmla="*/ 6 w 105"/>
                  <a:gd name="T21" fmla="*/ 3 h 27"/>
                  <a:gd name="T22" fmla="*/ 10 w 105"/>
                  <a:gd name="T23" fmla="*/ 6 h 27"/>
                  <a:gd name="T24" fmla="*/ 14 w 105"/>
                  <a:gd name="T25" fmla="*/ 8 h 27"/>
                  <a:gd name="T26" fmla="*/ 16 w 105"/>
                  <a:gd name="T27" fmla="*/ 9 h 27"/>
                  <a:gd name="T28" fmla="*/ 24 w 105"/>
                  <a:gd name="T29" fmla="*/ 12 h 27"/>
                  <a:gd name="T30" fmla="*/ 31 w 105"/>
                  <a:gd name="T31" fmla="*/ 14 h 27"/>
                  <a:gd name="T32" fmla="*/ 52 w 105"/>
                  <a:gd name="T33" fmla="*/ 17 h 27"/>
                  <a:gd name="T34" fmla="*/ 70 w 105"/>
                  <a:gd name="T35" fmla="*/ 15 h 27"/>
                  <a:gd name="T36" fmla="*/ 88 w 105"/>
                  <a:gd name="T37" fmla="*/ 10 h 27"/>
                  <a:gd name="T38" fmla="*/ 105 w 105"/>
                  <a:gd name="T39" fmla="*/ 0 h 27"/>
                  <a:gd name="T40" fmla="*/ 105 w 105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27">
                    <a:moveTo>
                      <a:pt x="105" y="8"/>
                    </a:moveTo>
                    <a:lnTo>
                      <a:pt x="94" y="15"/>
                    </a:lnTo>
                    <a:lnTo>
                      <a:pt x="81" y="21"/>
                    </a:lnTo>
                    <a:lnTo>
                      <a:pt x="67" y="26"/>
                    </a:lnTo>
                    <a:lnTo>
                      <a:pt x="52" y="27"/>
                    </a:lnTo>
                    <a:lnTo>
                      <a:pt x="40" y="26"/>
                    </a:lnTo>
                    <a:lnTo>
                      <a:pt x="27" y="23"/>
                    </a:lnTo>
                    <a:lnTo>
                      <a:pt x="14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6" y="9"/>
                    </a:lnTo>
                    <a:lnTo>
                      <a:pt x="24" y="12"/>
                    </a:lnTo>
                    <a:lnTo>
                      <a:pt x="31" y="14"/>
                    </a:lnTo>
                    <a:lnTo>
                      <a:pt x="52" y="17"/>
                    </a:lnTo>
                    <a:lnTo>
                      <a:pt x="70" y="15"/>
                    </a:lnTo>
                    <a:lnTo>
                      <a:pt x="88" y="10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2784"/>
              <p:cNvSpPr>
                <a:spLocks noEditPoints="1"/>
              </p:cNvSpPr>
              <p:nvPr/>
            </p:nvSpPr>
            <p:spPr bwMode="auto">
              <a:xfrm>
                <a:off x="479" y="2176"/>
                <a:ext cx="83" cy="51"/>
              </a:xfrm>
              <a:custGeom>
                <a:avLst/>
                <a:gdLst>
                  <a:gd name="T0" fmla="*/ 82 w 83"/>
                  <a:gd name="T1" fmla="*/ 11 h 51"/>
                  <a:gd name="T2" fmla="*/ 73 w 83"/>
                  <a:gd name="T3" fmla="*/ 11 h 51"/>
                  <a:gd name="T4" fmla="*/ 78 w 83"/>
                  <a:gd name="T5" fmla="*/ 14 h 51"/>
                  <a:gd name="T6" fmla="*/ 81 w 83"/>
                  <a:gd name="T7" fmla="*/ 17 h 51"/>
                  <a:gd name="T8" fmla="*/ 82 w 83"/>
                  <a:gd name="T9" fmla="*/ 21 h 51"/>
                  <a:gd name="T10" fmla="*/ 83 w 83"/>
                  <a:gd name="T11" fmla="*/ 26 h 51"/>
                  <a:gd name="T12" fmla="*/ 83 w 83"/>
                  <a:gd name="T13" fmla="*/ 30 h 51"/>
                  <a:gd name="T14" fmla="*/ 81 w 83"/>
                  <a:gd name="T15" fmla="*/ 35 h 51"/>
                  <a:gd name="T16" fmla="*/ 79 w 83"/>
                  <a:gd name="T17" fmla="*/ 39 h 51"/>
                  <a:gd name="T18" fmla="*/ 76 w 83"/>
                  <a:gd name="T19" fmla="*/ 43 h 51"/>
                  <a:gd name="T20" fmla="*/ 73 w 83"/>
                  <a:gd name="T21" fmla="*/ 45 h 51"/>
                  <a:gd name="T22" fmla="*/ 69 w 83"/>
                  <a:gd name="T23" fmla="*/ 48 h 51"/>
                  <a:gd name="T24" fmla="*/ 64 w 83"/>
                  <a:gd name="T25" fmla="*/ 49 h 51"/>
                  <a:gd name="T26" fmla="*/ 58 w 83"/>
                  <a:gd name="T27" fmla="*/ 50 h 51"/>
                  <a:gd name="T28" fmla="*/ 52 w 83"/>
                  <a:gd name="T29" fmla="*/ 51 h 51"/>
                  <a:gd name="T30" fmla="*/ 47 w 83"/>
                  <a:gd name="T31" fmla="*/ 50 h 51"/>
                  <a:gd name="T32" fmla="*/ 42 w 83"/>
                  <a:gd name="T33" fmla="*/ 50 h 51"/>
                  <a:gd name="T34" fmla="*/ 37 w 83"/>
                  <a:gd name="T35" fmla="*/ 48 h 51"/>
                  <a:gd name="T36" fmla="*/ 33 w 83"/>
                  <a:gd name="T37" fmla="*/ 46 h 51"/>
                  <a:gd name="T38" fmla="*/ 28 w 83"/>
                  <a:gd name="T39" fmla="*/ 43 h 51"/>
                  <a:gd name="T40" fmla="*/ 25 w 83"/>
                  <a:gd name="T41" fmla="*/ 40 h 51"/>
                  <a:gd name="T42" fmla="*/ 23 w 83"/>
                  <a:gd name="T43" fmla="*/ 36 h 51"/>
                  <a:gd name="T44" fmla="*/ 22 w 83"/>
                  <a:gd name="T45" fmla="*/ 31 h 51"/>
                  <a:gd name="T46" fmla="*/ 21 w 83"/>
                  <a:gd name="T47" fmla="*/ 26 h 51"/>
                  <a:gd name="T48" fmla="*/ 22 w 83"/>
                  <a:gd name="T49" fmla="*/ 21 h 51"/>
                  <a:gd name="T50" fmla="*/ 24 w 83"/>
                  <a:gd name="T51" fmla="*/ 17 h 51"/>
                  <a:gd name="T52" fmla="*/ 27 w 83"/>
                  <a:gd name="T53" fmla="*/ 14 h 51"/>
                  <a:gd name="T54" fmla="*/ 30 w 83"/>
                  <a:gd name="T55" fmla="*/ 11 h 51"/>
                  <a:gd name="T56" fmla="*/ 0 w 83"/>
                  <a:gd name="T57" fmla="*/ 11 h 51"/>
                  <a:gd name="T58" fmla="*/ 0 w 83"/>
                  <a:gd name="T59" fmla="*/ 0 h 51"/>
                  <a:gd name="T60" fmla="*/ 82 w 83"/>
                  <a:gd name="T61" fmla="*/ 0 h 51"/>
                  <a:gd name="T62" fmla="*/ 82 w 83"/>
                  <a:gd name="T63" fmla="*/ 11 h 51"/>
                  <a:gd name="T64" fmla="*/ 52 w 83"/>
                  <a:gd name="T65" fmla="*/ 40 h 51"/>
                  <a:gd name="T66" fmla="*/ 57 w 83"/>
                  <a:gd name="T67" fmla="*/ 40 h 51"/>
                  <a:gd name="T68" fmla="*/ 62 w 83"/>
                  <a:gd name="T69" fmla="*/ 39 h 51"/>
                  <a:gd name="T70" fmla="*/ 66 w 83"/>
                  <a:gd name="T71" fmla="*/ 38 h 51"/>
                  <a:gd name="T72" fmla="*/ 69 w 83"/>
                  <a:gd name="T73" fmla="*/ 36 h 51"/>
                  <a:gd name="T74" fmla="*/ 72 w 83"/>
                  <a:gd name="T75" fmla="*/ 32 h 51"/>
                  <a:gd name="T76" fmla="*/ 73 w 83"/>
                  <a:gd name="T77" fmla="*/ 29 h 51"/>
                  <a:gd name="T78" fmla="*/ 74 w 83"/>
                  <a:gd name="T79" fmla="*/ 25 h 51"/>
                  <a:gd name="T80" fmla="*/ 73 w 83"/>
                  <a:gd name="T81" fmla="*/ 21 h 51"/>
                  <a:gd name="T82" fmla="*/ 72 w 83"/>
                  <a:gd name="T83" fmla="*/ 18 h 51"/>
                  <a:gd name="T84" fmla="*/ 69 w 83"/>
                  <a:gd name="T85" fmla="*/ 15 h 51"/>
                  <a:gd name="T86" fmla="*/ 66 w 83"/>
                  <a:gd name="T87" fmla="*/ 13 h 51"/>
                  <a:gd name="T88" fmla="*/ 63 w 83"/>
                  <a:gd name="T89" fmla="*/ 12 h 51"/>
                  <a:gd name="T90" fmla="*/ 58 w 83"/>
                  <a:gd name="T91" fmla="*/ 11 h 51"/>
                  <a:gd name="T92" fmla="*/ 53 w 83"/>
                  <a:gd name="T93" fmla="*/ 11 h 51"/>
                  <a:gd name="T94" fmla="*/ 43 w 83"/>
                  <a:gd name="T95" fmla="*/ 12 h 51"/>
                  <a:gd name="T96" fmla="*/ 37 w 83"/>
                  <a:gd name="T97" fmla="*/ 15 h 51"/>
                  <a:gd name="T98" fmla="*/ 34 w 83"/>
                  <a:gd name="T99" fmla="*/ 18 h 51"/>
                  <a:gd name="T100" fmla="*/ 31 w 83"/>
                  <a:gd name="T101" fmla="*/ 22 h 51"/>
                  <a:gd name="T102" fmla="*/ 31 w 83"/>
                  <a:gd name="T103" fmla="*/ 25 h 51"/>
                  <a:gd name="T104" fmla="*/ 31 w 83"/>
                  <a:gd name="T105" fmla="*/ 29 h 51"/>
                  <a:gd name="T106" fmla="*/ 34 w 83"/>
                  <a:gd name="T107" fmla="*/ 33 h 51"/>
                  <a:gd name="T108" fmla="*/ 37 w 83"/>
                  <a:gd name="T109" fmla="*/ 36 h 51"/>
                  <a:gd name="T110" fmla="*/ 39 w 83"/>
                  <a:gd name="T111" fmla="*/ 38 h 51"/>
                  <a:gd name="T112" fmla="*/ 43 w 83"/>
                  <a:gd name="T113" fmla="*/ 39 h 51"/>
                  <a:gd name="T114" fmla="*/ 47 w 83"/>
                  <a:gd name="T115" fmla="*/ 40 h 51"/>
                  <a:gd name="T116" fmla="*/ 52 w 83"/>
                  <a:gd name="T117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51">
                    <a:moveTo>
                      <a:pt x="82" y="11"/>
                    </a:moveTo>
                    <a:lnTo>
                      <a:pt x="73" y="11"/>
                    </a:lnTo>
                    <a:lnTo>
                      <a:pt x="78" y="14"/>
                    </a:lnTo>
                    <a:lnTo>
                      <a:pt x="81" y="17"/>
                    </a:lnTo>
                    <a:lnTo>
                      <a:pt x="82" y="21"/>
                    </a:lnTo>
                    <a:lnTo>
                      <a:pt x="83" y="26"/>
                    </a:lnTo>
                    <a:lnTo>
                      <a:pt x="83" y="30"/>
                    </a:lnTo>
                    <a:lnTo>
                      <a:pt x="81" y="35"/>
                    </a:lnTo>
                    <a:lnTo>
                      <a:pt x="79" y="39"/>
                    </a:lnTo>
                    <a:lnTo>
                      <a:pt x="76" y="43"/>
                    </a:lnTo>
                    <a:lnTo>
                      <a:pt x="73" y="45"/>
                    </a:lnTo>
                    <a:lnTo>
                      <a:pt x="69" y="48"/>
                    </a:lnTo>
                    <a:lnTo>
                      <a:pt x="64" y="49"/>
                    </a:lnTo>
                    <a:lnTo>
                      <a:pt x="58" y="50"/>
                    </a:lnTo>
                    <a:lnTo>
                      <a:pt x="52" y="51"/>
                    </a:lnTo>
                    <a:lnTo>
                      <a:pt x="47" y="50"/>
                    </a:lnTo>
                    <a:lnTo>
                      <a:pt x="42" y="50"/>
                    </a:lnTo>
                    <a:lnTo>
                      <a:pt x="37" y="48"/>
                    </a:lnTo>
                    <a:lnTo>
                      <a:pt x="33" y="46"/>
                    </a:lnTo>
                    <a:lnTo>
                      <a:pt x="28" y="43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22" y="31"/>
                    </a:lnTo>
                    <a:lnTo>
                      <a:pt x="21" y="26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7" y="14"/>
                    </a:lnTo>
                    <a:lnTo>
                      <a:pt x="3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11"/>
                    </a:lnTo>
                    <a:close/>
                    <a:moveTo>
                      <a:pt x="52" y="40"/>
                    </a:moveTo>
                    <a:lnTo>
                      <a:pt x="57" y="40"/>
                    </a:lnTo>
                    <a:lnTo>
                      <a:pt x="62" y="39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72" y="32"/>
                    </a:lnTo>
                    <a:lnTo>
                      <a:pt x="73" y="29"/>
                    </a:lnTo>
                    <a:lnTo>
                      <a:pt x="74" y="25"/>
                    </a:lnTo>
                    <a:lnTo>
                      <a:pt x="73" y="21"/>
                    </a:lnTo>
                    <a:lnTo>
                      <a:pt x="72" y="18"/>
                    </a:lnTo>
                    <a:lnTo>
                      <a:pt x="69" y="15"/>
                    </a:lnTo>
                    <a:lnTo>
                      <a:pt x="66" y="13"/>
                    </a:lnTo>
                    <a:lnTo>
                      <a:pt x="63" y="12"/>
                    </a:lnTo>
                    <a:lnTo>
                      <a:pt x="58" y="11"/>
                    </a:lnTo>
                    <a:lnTo>
                      <a:pt x="53" y="11"/>
                    </a:lnTo>
                    <a:lnTo>
                      <a:pt x="43" y="12"/>
                    </a:lnTo>
                    <a:lnTo>
                      <a:pt x="37" y="15"/>
                    </a:lnTo>
                    <a:lnTo>
                      <a:pt x="34" y="18"/>
                    </a:lnTo>
                    <a:lnTo>
                      <a:pt x="31" y="22"/>
                    </a:lnTo>
                    <a:lnTo>
                      <a:pt x="31" y="25"/>
                    </a:lnTo>
                    <a:lnTo>
                      <a:pt x="31" y="29"/>
                    </a:lnTo>
                    <a:lnTo>
                      <a:pt x="34" y="33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3" y="39"/>
                    </a:lnTo>
                    <a:lnTo>
                      <a:pt x="47" y="40"/>
                    </a:lnTo>
                    <a:lnTo>
                      <a:pt x="5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2785"/>
              <p:cNvSpPr>
                <a:spLocks/>
              </p:cNvSpPr>
              <p:nvPr/>
            </p:nvSpPr>
            <p:spPr bwMode="auto">
              <a:xfrm>
                <a:off x="479" y="2097"/>
                <a:ext cx="82" cy="61"/>
              </a:xfrm>
              <a:custGeom>
                <a:avLst/>
                <a:gdLst>
                  <a:gd name="T0" fmla="*/ 82 w 82"/>
                  <a:gd name="T1" fmla="*/ 61 h 61"/>
                  <a:gd name="T2" fmla="*/ 0 w 82"/>
                  <a:gd name="T3" fmla="*/ 61 h 61"/>
                  <a:gd name="T4" fmla="*/ 0 w 82"/>
                  <a:gd name="T5" fmla="*/ 3 h 61"/>
                  <a:gd name="T6" fmla="*/ 10 w 82"/>
                  <a:gd name="T7" fmla="*/ 3 h 61"/>
                  <a:gd name="T8" fmla="*/ 10 w 82"/>
                  <a:gd name="T9" fmla="*/ 50 h 61"/>
                  <a:gd name="T10" fmla="*/ 35 w 82"/>
                  <a:gd name="T11" fmla="*/ 50 h 61"/>
                  <a:gd name="T12" fmla="*/ 35 w 82"/>
                  <a:gd name="T13" fmla="*/ 7 h 61"/>
                  <a:gd name="T14" fmla="*/ 44 w 82"/>
                  <a:gd name="T15" fmla="*/ 7 h 61"/>
                  <a:gd name="T16" fmla="*/ 44 w 82"/>
                  <a:gd name="T17" fmla="*/ 50 h 61"/>
                  <a:gd name="T18" fmla="*/ 73 w 82"/>
                  <a:gd name="T19" fmla="*/ 50 h 61"/>
                  <a:gd name="T20" fmla="*/ 73 w 82"/>
                  <a:gd name="T21" fmla="*/ 0 h 61"/>
                  <a:gd name="T22" fmla="*/ 82 w 82"/>
                  <a:gd name="T23" fmla="*/ 0 h 61"/>
                  <a:gd name="T24" fmla="*/ 82 w 8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61">
                    <a:moveTo>
                      <a:pt x="82" y="61"/>
                    </a:moveTo>
                    <a:lnTo>
                      <a:pt x="0" y="6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10" y="50"/>
                    </a:lnTo>
                    <a:lnTo>
                      <a:pt x="35" y="50"/>
                    </a:lnTo>
                    <a:lnTo>
                      <a:pt x="35" y="7"/>
                    </a:lnTo>
                    <a:lnTo>
                      <a:pt x="44" y="7"/>
                    </a:lnTo>
                    <a:lnTo>
                      <a:pt x="44" y="50"/>
                    </a:lnTo>
                    <a:lnTo>
                      <a:pt x="73" y="5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8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2786"/>
              <p:cNvSpPr>
                <a:spLocks noEditPoints="1"/>
              </p:cNvSpPr>
              <p:nvPr/>
            </p:nvSpPr>
            <p:spPr bwMode="auto">
              <a:xfrm>
                <a:off x="547" y="2045"/>
                <a:ext cx="66" cy="41"/>
              </a:xfrm>
              <a:custGeom>
                <a:avLst/>
                <a:gdLst>
                  <a:gd name="T0" fmla="*/ 66 w 66"/>
                  <a:gd name="T1" fmla="*/ 41 h 41"/>
                  <a:gd name="T2" fmla="*/ 1 w 66"/>
                  <a:gd name="T3" fmla="*/ 41 h 41"/>
                  <a:gd name="T4" fmla="*/ 1 w 66"/>
                  <a:gd name="T5" fmla="*/ 32 h 41"/>
                  <a:gd name="T6" fmla="*/ 8 w 66"/>
                  <a:gd name="T7" fmla="*/ 32 h 41"/>
                  <a:gd name="T8" fmla="*/ 5 w 66"/>
                  <a:gd name="T9" fmla="*/ 30 h 41"/>
                  <a:gd name="T10" fmla="*/ 2 w 66"/>
                  <a:gd name="T11" fmla="*/ 27 h 41"/>
                  <a:gd name="T12" fmla="*/ 1 w 66"/>
                  <a:gd name="T13" fmla="*/ 23 h 41"/>
                  <a:gd name="T14" fmla="*/ 0 w 66"/>
                  <a:gd name="T15" fmla="*/ 19 h 41"/>
                  <a:gd name="T16" fmla="*/ 0 w 66"/>
                  <a:gd name="T17" fmla="*/ 15 h 41"/>
                  <a:gd name="T18" fmla="*/ 1 w 66"/>
                  <a:gd name="T19" fmla="*/ 12 h 41"/>
                  <a:gd name="T20" fmla="*/ 3 w 66"/>
                  <a:gd name="T21" fmla="*/ 9 h 41"/>
                  <a:gd name="T22" fmla="*/ 5 w 66"/>
                  <a:gd name="T23" fmla="*/ 6 h 41"/>
                  <a:gd name="T24" fmla="*/ 8 w 66"/>
                  <a:gd name="T25" fmla="*/ 4 h 41"/>
                  <a:gd name="T26" fmla="*/ 12 w 66"/>
                  <a:gd name="T27" fmla="*/ 2 h 41"/>
                  <a:gd name="T28" fmla="*/ 17 w 66"/>
                  <a:gd name="T29" fmla="*/ 1 h 41"/>
                  <a:gd name="T30" fmla="*/ 25 w 66"/>
                  <a:gd name="T31" fmla="*/ 0 h 41"/>
                  <a:gd name="T32" fmla="*/ 31 w 66"/>
                  <a:gd name="T33" fmla="*/ 1 h 41"/>
                  <a:gd name="T34" fmla="*/ 37 w 66"/>
                  <a:gd name="T35" fmla="*/ 3 h 41"/>
                  <a:gd name="T36" fmla="*/ 41 w 66"/>
                  <a:gd name="T37" fmla="*/ 5 h 41"/>
                  <a:gd name="T38" fmla="*/ 44 w 66"/>
                  <a:gd name="T39" fmla="*/ 7 h 41"/>
                  <a:gd name="T40" fmla="*/ 46 w 66"/>
                  <a:gd name="T41" fmla="*/ 10 h 41"/>
                  <a:gd name="T42" fmla="*/ 49 w 66"/>
                  <a:gd name="T43" fmla="*/ 15 h 41"/>
                  <a:gd name="T44" fmla="*/ 50 w 66"/>
                  <a:gd name="T45" fmla="*/ 20 h 41"/>
                  <a:gd name="T46" fmla="*/ 49 w 66"/>
                  <a:gd name="T47" fmla="*/ 23 h 41"/>
                  <a:gd name="T48" fmla="*/ 48 w 66"/>
                  <a:gd name="T49" fmla="*/ 27 h 41"/>
                  <a:gd name="T50" fmla="*/ 45 w 66"/>
                  <a:gd name="T51" fmla="*/ 30 h 41"/>
                  <a:gd name="T52" fmla="*/ 42 w 66"/>
                  <a:gd name="T53" fmla="*/ 32 h 41"/>
                  <a:gd name="T54" fmla="*/ 66 w 66"/>
                  <a:gd name="T55" fmla="*/ 32 h 41"/>
                  <a:gd name="T56" fmla="*/ 66 w 66"/>
                  <a:gd name="T57" fmla="*/ 41 h 41"/>
                  <a:gd name="T58" fmla="*/ 25 w 66"/>
                  <a:gd name="T59" fmla="*/ 32 h 41"/>
                  <a:gd name="T60" fmla="*/ 30 w 66"/>
                  <a:gd name="T61" fmla="*/ 32 h 41"/>
                  <a:gd name="T62" fmla="*/ 34 w 66"/>
                  <a:gd name="T63" fmla="*/ 31 h 41"/>
                  <a:gd name="T64" fmla="*/ 38 w 66"/>
                  <a:gd name="T65" fmla="*/ 29 h 41"/>
                  <a:gd name="T66" fmla="*/ 40 w 66"/>
                  <a:gd name="T67" fmla="*/ 27 h 41"/>
                  <a:gd name="T68" fmla="*/ 41 w 66"/>
                  <a:gd name="T69" fmla="*/ 23 h 41"/>
                  <a:gd name="T70" fmla="*/ 41 w 66"/>
                  <a:gd name="T71" fmla="*/ 20 h 41"/>
                  <a:gd name="T72" fmla="*/ 41 w 66"/>
                  <a:gd name="T73" fmla="*/ 17 h 41"/>
                  <a:gd name="T74" fmla="*/ 40 w 66"/>
                  <a:gd name="T75" fmla="*/ 14 h 41"/>
                  <a:gd name="T76" fmla="*/ 37 w 66"/>
                  <a:gd name="T77" fmla="*/ 12 h 41"/>
                  <a:gd name="T78" fmla="*/ 34 w 66"/>
                  <a:gd name="T79" fmla="*/ 10 h 41"/>
                  <a:gd name="T80" fmla="*/ 30 w 66"/>
                  <a:gd name="T81" fmla="*/ 9 h 41"/>
                  <a:gd name="T82" fmla="*/ 25 w 66"/>
                  <a:gd name="T83" fmla="*/ 8 h 41"/>
                  <a:gd name="T84" fmla="*/ 20 w 66"/>
                  <a:gd name="T85" fmla="*/ 9 h 41"/>
                  <a:gd name="T86" fmla="*/ 15 w 66"/>
                  <a:gd name="T87" fmla="*/ 10 h 41"/>
                  <a:gd name="T88" fmla="*/ 12 w 66"/>
                  <a:gd name="T89" fmla="*/ 12 h 41"/>
                  <a:gd name="T90" fmla="*/ 9 w 66"/>
                  <a:gd name="T91" fmla="*/ 14 h 41"/>
                  <a:gd name="T92" fmla="*/ 8 w 66"/>
                  <a:gd name="T93" fmla="*/ 17 h 41"/>
                  <a:gd name="T94" fmla="*/ 7 w 66"/>
                  <a:gd name="T95" fmla="*/ 20 h 41"/>
                  <a:gd name="T96" fmla="*/ 8 w 66"/>
                  <a:gd name="T97" fmla="*/ 23 h 41"/>
                  <a:gd name="T98" fmla="*/ 9 w 66"/>
                  <a:gd name="T99" fmla="*/ 26 h 41"/>
                  <a:gd name="T100" fmla="*/ 12 w 66"/>
                  <a:gd name="T101" fmla="*/ 29 h 41"/>
                  <a:gd name="T102" fmla="*/ 15 w 66"/>
                  <a:gd name="T103" fmla="*/ 31 h 41"/>
                  <a:gd name="T104" fmla="*/ 20 w 66"/>
                  <a:gd name="T105" fmla="*/ 32 h 41"/>
                  <a:gd name="T106" fmla="*/ 25 w 66"/>
                  <a:gd name="T107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" h="41">
                    <a:moveTo>
                      <a:pt x="66" y="41"/>
                    </a:moveTo>
                    <a:lnTo>
                      <a:pt x="1" y="41"/>
                    </a:lnTo>
                    <a:lnTo>
                      <a:pt x="1" y="32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31" y="1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4" y="7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49" y="23"/>
                    </a:lnTo>
                    <a:lnTo>
                      <a:pt x="48" y="27"/>
                    </a:lnTo>
                    <a:lnTo>
                      <a:pt x="45" y="30"/>
                    </a:lnTo>
                    <a:lnTo>
                      <a:pt x="42" y="32"/>
                    </a:lnTo>
                    <a:lnTo>
                      <a:pt x="66" y="32"/>
                    </a:lnTo>
                    <a:lnTo>
                      <a:pt x="66" y="41"/>
                    </a:lnTo>
                    <a:close/>
                    <a:moveTo>
                      <a:pt x="25" y="32"/>
                    </a:moveTo>
                    <a:lnTo>
                      <a:pt x="30" y="32"/>
                    </a:lnTo>
                    <a:lnTo>
                      <a:pt x="34" y="31"/>
                    </a:lnTo>
                    <a:lnTo>
                      <a:pt x="38" y="29"/>
                    </a:lnTo>
                    <a:lnTo>
                      <a:pt x="40" y="27"/>
                    </a:lnTo>
                    <a:lnTo>
                      <a:pt x="41" y="23"/>
                    </a:lnTo>
                    <a:lnTo>
                      <a:pt x="41" y="20"/>
                    </a:lnTo>
                    <a:lnTo>
                      <a:pt x="41" y="17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25" y="8"/>
                    </a:lnTo>
                    <a:lnTo>
                      <a:pt x="20" y="9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8" y="17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9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20" y="32"/>
                    </a:ln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2787"/>
              <p:cNvSpPr>
                <a:spLocks/>
              </p:cNvSpPr>
              <p:nvPr/>
            </p:nvSpPr>
            <p:spPr bwMode="auto">
              <a:xfrm>
                <a:off x="571" y="2014"/>
                <a:ext cx="52" cy="19"/>
              </a:xfrm>
              <a:custGeom>
                <a:avLst/>
                <a:gdLst>
                  <a:gd name="T0" fmla="*/ 52 w 52"/>
                  <a:gd name="T1" fmla="*/ 0 h 19"/>
                  <a:gd name="T2" fmla="*/ 52 w 52"/>
                  <a:gd name="T3" fmla="*/ 8 h 19"/>
                  <a:gd name="T4" fmla="*/ 11 w 52"/>
                  <a:gd name="T5" fmla="*/ 8 h 19"/>
                  <a:gd name="T6" fmla="*/ 13 w 52"/>
                  <a:gd name="T7" fmla="*/ 10 h 19"/>
                  <a:gd name="T8" fmla="*/ 15 w 52"/>
                  <a:gd name="T9" fmla="*/ 13 h 19"/>
                  <a:gd name="T10" fmla="*/ 17 w 52"/>
                  <a:gd name="T11" fmla="*/ 16 h 19"/>
                  <a:gd name="T12" fmla="*/ 18 w 52"/>
                  <a:gd name="T13" fmla="*/ 19 h 19"/>
                  <a:gd name="T14" fmla="*/ 12 w 52"/>
                  <a:gd name="T15" fmla="*/ 19 h 19"/>
                  <a:gd name="T16" fmla="*/ 10 w 52"/>
                  <a:gd name="T17" fmla="*/ 15 h 19"/>
                  <a:gd name="T18" fmla="*/ 6 w 52"/>
                  <a:gd name="T19" fmla="*/ 10 h 19"/>
                  <a:gd name="T20" fmla="*/ 3 w 52"/>
                  <a:gd name="T21" fmla="*/ 7 h 19"/>
                  <a:gd name="T22" fmla="*/ 0 w 52"/>
                  <a:gd name="T23" fmla="*/ 5 h 19"/>
                  <a:gd name="T24" fmla="*/ 0 w 52"/>
                  <a:gd name="T25" fmla="*/ 0 h 19"/>
                  <a:gd name="T26" fmla="*/ 52 w 52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9">
                    <a:moveTo>
                      <a:pt x="52" y="0"/>
                    </a:moveTo>
                    <a:lnTo>
                      <a:pt x="52" y="8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10" y="15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2788"/>
              <p:cNvSpPr>
                <a:spLocks noEditPoints="1"/>
              </p:cNvSpPr>
              <p:nvPr/>
            </p:nvSpPr>
            <p:spPr bwMode="auto">
              <a:xfrm>
                <a:off x="479" y="1946"/>
                <a:ext cx="83" cy="51"/>
              </a:xfrm>
              <a:custGeom>
                <a:avLst/>
                <a:gdLst>
                  <a:gd name="T0" fmla="*/ 82 w 83"/>
                  <a:gd name="T1" fmla="*/ 10 h 51"/>
                  <a:gd name="T2" fmla="*/ 73 w 83"/>
                  <a:gd name="T3" fmla="*/ 10 h 51"/>
                  <a:gd name="T4" fmla="*/ 78 w 83"/>
                  <a:gd name="T5" fmla="*/ 14 h 51"/>
                  <a:gd name="T6" fmla="*/ 81 w 83"/>
                  <a:gd name="T7" fmla="*/ 18 h 51"/>
                  <a:gd name="T8" fmla="*/ 82 w 83"/>
                  <a:gd name="T9" fmla="*/ 22 h 51"/>
                  <a:gd name="T10" fmla="*/ 83 w 83"/>
                  <a:gd name="T11" fmla="*/ 27 h 51"/>
                  <a:gd name="T12" fmla="*/ 83 w 83"/>
                  <a:gd name="T13" fmla="*/ 31 h 51"/>
                  <a:gd name="T14" fmla="*/ 81 w 83"/>
                  <a:gd name="T15" fmla="*/ 35 h 51"/>
                  <a:gd name="T16" fmla="*/ 79 w 83"/>
                  <a:gd name="T17" fmla="*/ 39 h 51"/>
                  <a:gd name="T18" fmla="*/ 76 w 83"/>
                  <a:gd name="T19" fmla="*/ 43 h 51"/>
                  <a:gd name="T20" fmla="*/ 73 w 83"/>
                  <a:gd name="T21" fmla="*/ 46 h 51"/>
                  <a:gd name="T22" fmla="*/ 69 w 83"/>
                  <a:gd name="T23" fmla="*/ 48 h 51"/>
                  <a:gd name="T24" fmla="*/ 64 w 83"/>
                  <a:gd name="T25" fmla="*/ 50 h 51"/>
                  <a:gd name="T26" fmla="*/ 58 w 83"/>
                  <a:gd name="T27" fmla="*/ 51 h 51"/>
                  <a:gd name="T28" fmla="*/ 52 w 83"/>
                  <a:gd name="T29" fmla="*/ 51 h 51"/>
                  <a:gd name="T30" fmla="*/ 47 w 83"/>
                  <a:gd name="T31" fmla="*/ 51 h 51"/>
                  <a:gd name="T32" fmla="*/ 42 w 83"/>
                  <a:gd name="T33" fmla="*/ 50 h 51"/>
                  <a:gd name="T34" fmla="*/ 37 w 83"/>
                  <a:gd name="T35" fmla="*/ 48 h 51"/>
                  <a:gd name="T36" fmla="*/ 33 w 83"/>
                  <a:gd name="T37" fmla="*/ 46 h 51"/>
                  <a:gd name="T38" fmla="*/ 28 w 83"/>
                  <a:gd name="T39" fmla="*/ 44 h 51"/>
                  <a:gd name="T40" fmla="*/ 25 w 83"/>
                  <a:gd name="T41" fmla="*/ 39 h 51"/>
                  <a:gd name="T42" fmla="*/ 23 w 83"/>
                  <a:gd name="T43" fmla="*/ 35 h 51"/>
                  <a:gd name="T44" fmla="*/ 22 w 83"/>
                  <a:gd name="T45" fmla="*/ 31 h 51"/>
                  <a:gd name="T46" fmla="*/ 21 w 83"/>
                  <a:gd name="T47" fmla="*/ 27 h 51"/>
                  <a:gd name="T48" fmla="*/ 22 w 83"/>
                  <a:gd name="T49" fmla="*/ 22 h 51"/>
                  <a:gd name="T50" fmla="*/ 24 w 83"/>
                  <a:gd name="T51" fmla="*/ 18 h 51"/>
                  <a:gd name="T52" fmla="*/ 27 w 83"/>
                  <a:gd name="T53" fmla="*/ 14 h 51"/>
                  <a:gd name="T54" fmla="*/ 30 w 83"/>
                  <a:gd name="T55" fmla="*/ 10 h 51"/>
                  <a:gd name="T56" fmla="*/ 0 w 83"/>
                  <a:gd name="T57" fmla="*/ 10 h 51"/>
                  <a:gd name="T58" fmla="*/ 0 w 83"/>
                  <a:gd name="T59" fmla="*/ 0 h 51"/>
                  <a:gd name="T60" fmla="*/ 82 w 83"/>
                  <a:gd name="T61" fmla="*/ 0 h 51"/>
                  <a:gd name="T62" fmla="*/ 82 w 83"/>
                  <a:gd name="T63" fmla="*/ 10 h 51"/>
                  <a:gd name="T64" fmla="*/ 52 w 83"/>
                  <a:gd name="T65" fmla="*/ 40 h 51"/>
                  <a:gd name="T66" fmla="*/ 57 w 83"/>
                  <a:gd name="T67" fmla="*/ 40 h 51"/>
                  <a:gd name="T68" fmla="*/ 62 w 83"/>
                  <a:gd name="T69" fmla="*/ 39 h 51"/>
                  <a:gd name="T70" fmla="*/ 66 w 83"/>
                  <a:gd name="T71" fmla="*/ 38 h 51"/>
                  <a:gd name="T72" fmla="*/ 69 w 83"/>
                  <a:gd name="T73" fmla="*/ 36 h 51"/>
                  <a:gd name="T74" fmla="*/ 72 w 83"/>
                  <a:gd name="T75" fmla="*/ 33 h 51"/>
                  <a:gd name="T76" fmla="*/ 73 w 83"/>
                  <a:gd name="T77" fmla="*/ 29 h 51"/>
                  <a:gd name="T78" fmla="*/ 74 w 83"/>
                  <a:gd name="T79" fmla="*/ 25 h 51"/>
                  <a:gd name="T80" fmla="*/ 73 w 83"/>
                  <a:gd name="T81" fmla="*/ 22 h 51"/>
                  <a:gd name="T82" fmla="*/ 72 w 83"/>
                  <a:gd name="T83" fmla="*/ 18 h 51"/>
                  <a:gd name="T84" fmla="*/ 69 w 83"/>
                  <a:gd name="T85" fmla="*/ 15 h 51"/>
                  <a:gd name="T86" fmla="*/ 66 w 83"/>
                  <a:gd name="T87" fmla="*/ 14 h 51"/>
                  <a:gd name="T88" fmla="*/ 63 w 83"/>
                  <a:gd name="T89" fmla="*/ 11 h 51"/>
                  <a:gd name="T90" fmla="*/ 58 w 83"/>
                  <a:gd name="T91" fmla="*/ 11 h 51"/>
                  <a:gd name="T92" fmla="*/ 53 w 83"/>
                  <a:gd name="T93" fmla="*/ 10 h 51"/>
                  <a:gd name="T94" fmla="*/ 43 w 83"/>
                  <a:gd name="T95" fmla="*/ 11 h 51"/>
                  <a:gd name="T96" fmla="*/ 37 w 83"/>
                  <a:gd name="T97" fmla="*/ 16 h 51"/>
                  <a:gd name="T98" fmla="*/ 34 w 83"/>
                  <a:gd name="T99" fmla="*/ 19 h 51"/>
                  <a:gd name="T100" fmla="*/ 31 w 83"/>
                  <a:gd name="T101" fmla="*/ 22 h 51"/>
                  <a:gd name="T102" fmla="*/ 31 w 83"/>
                  <a:gd name="T103" fmla="*/ 26 h 51"/>
                  <a:gd name="T104" fmla="*/ 31 w 83"/>
                  <a:gd name="T105" fmla="*/ 30 h 51"/>
                  <a:gd name="T106" fmla="*/ 34 w 83"/>
                  <a:gd name="T107" fmla="*/ 33 h 51"/>
                  <a:gd name="T108" fmla="*/ 37 w 83"/>
                  <a:gd name="T109" fmla="*/ 36 h 51"/>
                  <a:gd name="T110" fmla="*/ 39 w 83"/>
                  <a:gd name="T111" fmla="*/ 38 h 51"/>
                  <a:gd name="T112" fmla="*/ 43 w 83"/>
                  <a:gd name="T113" fmla="*/ 39 h 51"/>
                  <a:gd name="T114" fmla="*/ 47 w 83"/>
                  <a:gd name="T115" fmla="*/ 40 h 51"/>
                  <a:gd name="T116" fmla="*/ 52 w 83"/>
                  <a:gd name="T117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51">
                    <a:moveTo>
                      <a:pt x="82" y="10"/>
                    </a:moveTo>
                    <a:lnTo>
                      <a:pt x="73" y="10"/>
                    </a:lnTo>
                    <a:lnTo>
                      <a:pt x="78" y="14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3" y="27"/>
                    </a:lnTo>
                    <a:lnTo>
                      <a:pt x="83" y="31"/>
                    </a:lnTo>
                    <a:lnTo>
                      <a:pt x="81" y="35"/>
                    </a:lnTo>
                    <a:lnTo>
                      <a:pt x="79" y="39"/>
                    </a:lnTo>
                    <a:lnTo>
                      <a:pt x="76" y="43"/>
                    </a:lnTo>
                    <a:lnTo>
                      <a:pt x="73" y="46"/>
                    </a:lnTo>
                    <a:lnTo>
                      <a:pt x="69" y="48"/>
                    </a:lnTo>
                    <a:lnTo>
                      <a:pt x="64" y="50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7" y="51"/>
                    </a:lnTo>
                    <a:lnTo>
                      <a:pt x="42" y="50"/>
                    </a:lnTo>
                    <a:lnTo>
                      <a:pt x="37" y="48"/>
                    </a:lnTo>
                    <a:lnTo>
                      <a:pt x="33" y="46"/>
                    </a:lnTo>
                    <a:lnTo>
                      <a:pt x="28" y="44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2" y="31"/>
                    </a:lnTo>
                    <a:lnTo>
                      <a:pt x="21" y="27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7" y="14"/>
                    </a:lnTo>
                    <a:lnTo>
                      <a:pt x="3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10"/>
                    </a:lnTo>
                    <a:close/>
                    <a:moveTo>
                      <a:pt x="52" y="40"/>
                    </a:moveTo>
                    <a:lnTo>
                      <a:pt x="57" y="40"/>
                    </a:lnTo>
                    <a:lnTo>
                      <a:pt x="62" y="39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72" y="33"/>
                    </a:lnTo>
                    <a:lnTo>
                      <a:pt x="73" y="29"/>
                    </a:lnTo>
                    <a:lnTo>
                      <a:pt x="74" y="25"/>
                    </a:lnTo>
                    <a:lnTo>
                      <a:pt x="73" y="22"/>
                    </a:lnTo>
                    <a:lnTo>
                      <a:pt x="72" y="18"/>
                    </a:lnTo>
                    <a:lnTo>
                      <a:pt x="69" y="15"/>
                    </a:lnTo>
                    <a:lnTo>
                      <a:pt x="66" y="14"/>
                    </a:lnTo>
                    <a:lnTo>
                      <a:pt x="63" y="11"/>
                    </a:lnTo>
                    <a:lnTo>
                      <a:pt x="58" y="11"/>
                    </a:lnTo>
                    <a:lnTo>
                      <a:pt x="53" y="10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34" y="19"/>
                    </a:lnTo>
                    <a:lnTo>
                      <a:pt x="31" y="22"/>
                    </a:lnTo>
                    <a:lnTo>
                      <a:pt x="31" y="26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3" y="39"/>
                    </a:lnTo>
                    <a:lnTo>
                      <a:pt x="47" y="40"/>
                    </a:lnTo>
                    <a:lnTo>
                      <a:pt x="5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2789"/>
              <p:cNvSpPr>
                <a:spLocks/>
              </p:cNvSpPr>
              <p:nvPr/>
            </p:nvSpPr>
            <p:spPr bwMode="auto">
              <a:xfrm>
                <a:off x="500" y="1882"/>
                <a:ext cx="62" cy="51"/>
              </a:xfrm>
              <a:custGeom>
                <a:avLst/>
                <a:gdLst>
                  <a:gd name="T0" fmla="*/ 40 w 62"/>
                  <a:gd name="T1" fmla="*/ 10 h 51"/>
                  <a:gd name="T2" fmla="*/ 41 w 62"/>
                  <a:gd name="T3" fmla="*/ 0 h 51"/>
                  <a:gd name="T4" fmla="*/ 46 w 62"/>
                  <a:gd name="T5" fmla="*/ 1 h 51"/>
                  <a:gd name="T6" fmla="*/ 50 w 62"/>
                  <a:gd name="T7" fmla="*/ 3 h 51"/>
                  <a:gd name="T8" fmla="*/ 54 w 62"/>
                  <a:gd name="T9" fmla="*/ 5 h 51"/>
                  <a:gd name="T10" fmla="*/ 57 w 62"/>
                  <a:gd name="T11" fmla="*/ 8 h 51"/>
                  <a:gd name="T12" fmla="*/ 60 w 62"/>
                  <a:gd name="T13" fmla="*/ 13 h 51"/>
                  <a:gd name="T14" fmla="*/ 61 w 62"/>
                  <a:gd name="T15" fmla="*/ 18 h 51"/>
                  <a:gd name="T16" fmla="*/ 62 w 62"/>
                  <a:gd name="T17" fmla="*/ 25 h 51"/>
                  <a:gd name="T18" fmla="*/ 60 w 62"/>
                  <a:gd name="T19" fmla="*/ 35 h 51"/>
                  <a:gd name="T20" fmla="*/ 54 w 62"/>
                  <a:gd name="T21" fmla="*/ 43 h 51"/>
                  <a:gd name="T22" fmla="*/ 45 w 62"/>
                  <a:gd name="T23" fmla="*/ 50 h 51"/>
                  <a:gd name="T24" fmla="*/ 31 w 62"/>
                  <a:gd name="T25" fmla="*/ 51 h 51"/>
                  <a:gd name="T26" fmla="*/ 23 w 62"/>
                  <a:gd name="T27" fmla="*/ 51 h 51"/>
                  <a:gd name="T28" fmla="*/ 15 w 62"/>
                  <a:gd name="T29" fmla="*/ 47 h 51"/>
                  <a:gd name="T30" fmla="*/ 10 w 62"/>
                  <a:gd name="T31" fmla="*/ 45 h 51"/>
                  <a:gd name="T32" fmla="*/ 7 w 62"/>
                  <a:gd name="T33" fmla="*/ 42 h 51"/>
                  <a:gd name="T34" fmla="*/ 4 w 62"/>
                  <a:gd name="T35" fmla="*/ 38 h 51"/>
                  <a:gd name="T36" fmla="*/ 2 w 62"/>
                  <a:gd name="T37" fmla="*/ 34 h 51"/>
                  <a:gd name="T38" fmla="*/ 1 w 62"/>
                  <a:gd name="T39" fmla="*/ 29 h 51"/>
                  <a:gd name="T40" fmla="*/ 0 w 62"/>
                  <a:gd name="T41" fmla="*/ 25 h 51"/>
                  <a:gd name="T42" fmla="*/ 1 w 62"/>
                  <a:gd name="T43" fmla="*/ 18 h 51"/>
                  <a:gd name="T44" fmla="*/ 3 w 62"/>
                  <a:gd name="T45" fmla="*/ 13 h 51"/>
                  <a:gd name="T46" fmla="*/ 5 w 62"/>
                  <a:gd name="T47" fmla="*/ 9 h 51"/>
                  <a:gd name="T48" fmla="*/ 9 w 62"/>
                  <a:gd name="T49" fmla="*/ 5 h 51"/>
                  <a:gd name="T50" fmla="*/ 14 w 62"/>
                  <a:gd name="T51" fmla="*/ 3 h 51"/>
                  <a:gd name="T52" fmla="*/ 20 w 62"/>
                  <a:gd name="T53" fmla="*/ 1 h 51"/>
                  <a:gd name="T54" fmla="*/ 21 w 62"/>
                  <a:gd name="T55" fmla="*/ 12 h 51"/>
                  <a:gd name="T56" fmla="*/ 18 w 62"/>
                  <a:gd name="T57" fmla="*/ 13 h 51"/>
                  <a:gd name="T58" fmla="*/ 15 w 62"/>
                  <a:gd name="T59" fmla="*/ 14 h 51"/>
                  <a:gd name="T60" fmla="*/ 13 w 62"/>
                  <a:gd name="T61" fmla="*/ 16 h 51"/>
                  <a:gd name="T62" fmla="*/ 10 w 62"/>
                  <a:gd name="T63" fmla="*/ 20 h 51"/>
                  <a:gd name="T64" fmla="*/ 10 w 62"/>
                  <a:gd name="T65" fmla="*/ 25 h 51"/>
                  <a:gd name="T66" fmla="*/ 10 w 62"/>
                  <a:gd name="T67" fmla="*/ 29 h 51"/>
                  <a:gd name="T68" fmla="*/ 13 w 62"/>
                  <a:gd name="T69" fmla="*/ 33 h 51"/>
                  <a:gd name="T70" fmla="*/ 16 w 62"/>
                  <a:gd name="T71" fmla="*/ 36 h 51"/>
                  <a:gd name="T72" fmla="*/ 18 w 62"/>
                  <a:gd name="T73" fmla="*/ 38 h 51"/>
                  <a:gd name="T74" fmla="*/ 22 w 62"/>
                  <a:gd name="T75" fmla="*/ 39 h 51"/>
                  <a:gd name="T76" fmla="*/ 26 w 62"/>
                  <a:gd name="T77" fmla="*/ 40 h 51"/>
                  <a:gd name="T78" fmla="*/ 31 w 62"/>
                  <a:gd name="T79" fmla="*/ 40 h 51"/>
                  <a:gd name="T80" fmla="*/ 36 w 62"/>
                  <a:gd name="T81" fmla="*/ 40 h 51"/>
                  <a:gd name="T82" fmla="*/ 42 w 62"/>
                  <a:gd name="T83" fmla="*/ 39 h 51"/>
                  <a:gd name="T84" fmla="*/ 45 w 62"/>
                  <a:gd name="T85" fmla="*/ 38 h 51"/>
                  <a:gd name="T86" fmla="*/ 48 w 62"/>
                  <a:gd name="T87" fmla="*/ 36 h 51"/>
                  <a:gd name="T88" fmla="*/ 51 w 62"/>
                  <a:gd name="T89" fmla="*/ 33 h 51"/>
                  <a:gd name="T90" fmla="*/ 52 w 62"/>
                  <a:gd name="T91" fmla="*/ 29 h 51"/>
                  <a:gd name="T92" fmla="*/ 53 w 62"/>
                  <a:gd name="T93" fmla="*/ 25 h 51"/>
                  <a:gd name="T94" fmla="*/ 53 w 62"/>
                  <a:gd name="T95" fmla="*/ 22 h 51"/>
                  <a:gd name="T96" fmla="*/ 51 w 62"/>
                  <a:gd name="T97" fmla="*/ 18 h 51"/>
                  <a:gd name="T98" fmla="*/ 50 w 62"/>
                  <a:gd name="T99" fmla="*/ 15 h 51"/>
                  <a:gd name="T100" fmla="*/ 47 w 62"/>
                  <a:gd name="T101" fmla="*/ 13 h 51"/>
                  <a:gd name="T102" fmla="*/ 44 w 62"/>
                  <a:gd name="T103" fmla="*/ 11 h 51"/>
                  <a:gd name="T104" fmla="*/ 40 w 62"/>
                  <a:gd name="T105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51">
                    <a:moveTo>
                      <a:pt x="40" y="10"/>
                    </a:moveTo>
                    <a:lnTo>
                      <a:pt x="41" y="0"/>
                    </a:lnTo>
                    <a:lnTo>
                      <a:pt x="46" y="1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60" y="13"/>
                    </a:lnTo>
                    <a:lnTo>
                      <a:pt x="61" y="18"/>
                    </a:lnTo>
                    <a:lnTo>
                      <a:pt x="62" y="25"/>
                    </a:lnTo>
                    <a:lnTo>
                      <a:pt x="60" y="35"/>
                    </a:lnTo>
                    <a:lnTo>
                      <a:pt x="54" y="43"/>
                    </a:lnTo>
                    <a:lnTo>
                      <a:pt x="45" y="50"/>
                    </a:lnTo>
                    <a:lnTo>
                      <a:pt x="31" y="51"/>
                    </a:lnTo>
                    <a:lnTo>
                      <a:pt x="23" y="51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1" y="12"/>
                    </a:lnTo>
                    <a:lnTo>
                      <a:pt x="18" y="13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3" y="33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2" y="39"/>
                    </a:lnTo>
                    <a:lnTo>
                      <a:pt x="26" y="40"/>
                    </a:lnTo>
                    <a:lnTo>
                      <a:pt x="31" y="40"/>
                    </a:lnTo>
                    <a:lnTo>
                      <a:pt x="36" y="40"/>
                    </a:lnTo>
                    <a:lnTo>
                      <a:pt x="42" y="39"/>
                    </a:lnTo>
                    <a:lnTo>
                      <a:pt x="45" y="38"/>
                    </a:lnTo>
                    <a:lnTo>
                      <a:pt x="48" y="36"/>
                    </a:lnTo>
                    <a:lnTo>
                      <a:pt x="51" y="33"/>
                    </a:lnTo>
                    <a:lnTo>
                      <a:pt x="52" y="29"/>
                    </a:lnTo>
                    <a:lnTo>
                      <a:pt x="53" y="25"/>
                    </a:lnTo>
                    <a:lnTo>
                      <a:pt x="53" y="22"/>
                    </a:lnTo>
                    <a:lnTo>
                      <a:pt x="51" y="18"/>
                    </a:lnTo>
                    <a:lnTo>
                      <a:pt x="50" y="15"/>
                    </a:lnTo>
                    <a:lnTo>
                      <a:pt x="47" y="13"/>
                    </a:lnTo>
                    <a:lnTo>
                      <a:pt x="44" y="11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2790"/>
              <p:cNvSpPr>
                <a:spLocks noEditPoints="1"/>
              </p:cNvSpPr>
              <p:nvPr/>
            </p:nvSpPr>
            <p:spPr bwMode="auto">
              <a:xfrm>
                <a:off x="500" y="1823"/>
                <a:ext cx="62" cy="53"/>
              </a:xfrm>
              <a:custGeom>
                <a:avLst/>
                <a:gdLst>
                  <a:gd name="T0" fmla="*/ 31 w 62"/>
                  <a:gd name="T1" fmla="*/ 53 h 53"/>
                  <a:gd name="T2" fmla="*/ 22 w 62"/>
                  <a:gd name="T3" fmla="*/ 51 h 53"/>
                  <a:gd name="T4" fmla="*/ 14 w 62"/>
                  <a:gd name="T5" fmla="*/ 49 h 53"/>
                  <a:gd name="T6" fmla="*/ 7 w 62"/>
                  <a:gd name="T7" fmla="*/ 44 h 53"/>
                  <a:gd name="T8" fmla="*/ 2 w 62"/>
                  <a:gd name="T9" fmla="*/ 36 h 53"/>
                  <a:gd name="T10" fmla="*/ 0 w 62"/>
                  <a:gd name="T11" fmla="*/ 27 h 53"/>
                  <a:gd name="T12" fmla="*/ 2 w 62"/>
                  <a:gd name="T13" fmla="*/ 15 h 53"/>
                  <a:gd name="T14" fmla="*/ 8 w 62"/>
                  <a:gd name="T15" fmla="*/ 7 h 53"/>
                  <a:gd name="T16" fmla="*/ 18 w 62"/>
                  <a:gd name="T17" fmla="*/ 2 h 53"/>
                  <a:gd name="T18" fmla="*/ 30 w 62"/>
                  <a:gd name="T19" fmla="*/ 0 h 53"/>
                  <a:gd name="T20" fmla="*/ 41 w 62"/>
                  <a:gd name="T21" fmla="*/ 1 h 53"/>
                  <a:gd name="T22" fmla="*/ 49 w 62"/>
                  <a:gd name="T23" fmla="*/ 3 h 53"/>
                  <a:gd name="T24" fmla="*/ 53 w 62"/>
                  <a:gd name="T25" fmla="*/ 5 h 53"/>
                  <a:gd name="T26" fmla="*/ 56 w 62"/>
                  <a:gd name="T27" fmla="*/ 9 h 53"/>
                  <a:gd name="T28" fmla="*/ 59 w 62"/>
                  <a:gd name="T29" fmla="*/ 12 h 53"/>
                  <a:gd name="T30" fmla="*/ 60 w 62"/>
                  <a:gd name="T31" fmla="*/ 16 h 53"/>
                  <a:gd name="T32" fmla="*/ 62 w 62"/>
                  <a:gd name="T33" fmla="*/ 21 h 53"/>
                  <a:gd name="T34" fmla="*/ 62 w 62"/>
                  <a:gd name="T35" fmla="*/ 27 h 53"/>
                  <a:gd name="T36" fmla="*/ 60 w 62"/>
                  <a:gd name="T37" fmla="*/ 37 h 53"/>
                  <a:gd name="T38" fmla="*/ 54 w 62"/>
                  <a:gd name="T39" fmla="*/ 45 h 53"/>
                  <a:gd name="T40" fmla="*/ 45 w 62"/>
                  <a:gd name="T41" fmla="*/ 51 h 53"/>
                  <a:gd name="T42" fmla="*/ 31 w 62"/>
                  <a:gd name="T43" fmla="*/ 53 h 53"/>
                  <a:gd name="T44" fmla="*/ 31 w 62"/>
                  <a:gd name="T45" fmla="*/ 42 h 53"/>
                  <a:gd name="T46" fmla="*/ 36 w 62"/>
                  <a:gd name="T47" fmla="*/ 42 h 53"/>
                  <a:gd name="T48" fmla="*/ 41 w 62"/>
                  <a:gd name="T49" fmla="*/ 41 h 53"/>
                  <a:gd name="T50" fmla="*/ 45 w 62"/>
                  <a:gd name="T51" fmla="*/ 40 h 53"/>
                  <a:gd name="T52" fmla="*/ 48 w 62"/>
                  <a:gd name="T53" fmla="*/ 38 h 53"/>
                  <a:gd name="T54" fmla="*/ 51 w 62"/>
                  <a:gd name="T55" fmla="*/ 34 h 53"/>
                  <a:gd name="T56" fmla="*/ 52 w 62"/>
                  <a:gd name="T57" fmla="*/ 31 h 53"/>
                  <a:gd name="T58" fmla="*/ 53 w 62"/>
                  <a:gd name="T59" fmla="*/ 27 h 53"/>
                  <a:gd name="T60" fmla="*/ 52 w 62"/>
                  <a:gd name="T61" fmla="*/ 21 h 53"/>
                  <a:gd name="T62" fmla="*/ 51 w 62"/>
                  <a:gd name="T63" fmla="*/ 18 h 53"/>
                  <a:gd name="T64" fmla="*/ 48 w 62"/>
                  <a:gd name="T65" fmla="*/ 15 h 53"/>
                  <a:gd name="T66" fmla="*/ 45 w 62"/>
                  <a:gd name="T67" fmla="*/ 13 h 53"/>
                  <a:gd name="T68" fmla="*/ 41 w 62"/>
                  <a:gd name="T69" fmla="*/ 11 h 53"/>
                  <a:gd name="T70" fmla="*/ 36 w 62"/>
                  <a:gd name="T71" fmla="*/ 10 h 53"/>
                  <a:gd name="T72" fmla="*/ 31 w 62"/>
                  <a:gd name="T73" fmla="*/ 10 h 53"/>
                  <a:gd name="T74" fmla="*/ 26 w 62"/>
                  <a:gd name="T75" fmla="*/ 10 h 53"/>
                  <a:gd name="T76" fmla="*/ 22 w 62"/>
                  <a:gd name="T77" fmla="*/ 11 h 53"/>
                  <a:gd name="T78" fmla="*/ 19 w 62"/>
                  <a:gd name="T79" fmla="*/ 13 h 53"/>
                  <a:gd name="T80" fmla="*/ 16 w 62"/>
                  <a:gd name="T81" fmla="*/ 15 h 53"/>
                  <a:gd name="T82" fmla="*/ 13 w 62"/>
                  <a:gd name="T83" fmla="*/ 18 h 53"/>
                  <a:gd name="T84" fmla="*/ 10 w 62"/>
                  <a:gd name="T85" fmla="*/ 21 h 53"/>
                  <a:gd name="T86" fmla="*/ 10 w 62"/>
                  <a:gd name="T87" fmla="*/ 27 h 53"/>
                  <a:gd name="T88" fmla="*/ 10 w 62"/>
                  <a:gd name="T89" fmla="*/ 31 h 53"/>
                  <a:gd name="T90" fmla="*/ 13 w 62"/>
                  <a:gd name="T91" fmla="*/ 34 h 53"/>
                  <a:gd name="T92" fmla="*/ 16 w 62"/>
                  <a:gd name="T93" fmla="*/ 38 h 53"/>
                  <a:gd name="T94" fmla="*/ 19 w 62"/>
                  <a:gd name="T95" fmla="*/ 40 h 53"/>
                  <a:gd name="T96" fmla="*/ 22 w 62"/>
                  <a:gd name="T97" fmla="*/ 41 h 53"/>
                  <a:gd name="T98" fmla="*/ 26 w 62"/>
                  <a:gd name="T99" fmla="*/ 42 h 53"/>
                  <a:gd name="T100" fmla="*/ 31 w 62"/>
                  <a:gd name="T10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53">
                    <a:moveTo>
                      <a:pt x="31" y="53"/>
                    </a:moveTo>
                    <a:lnTo>
                      <a:pt x="22" y="51"/>
                    </a:lnTo>
                    <a:lnTo>
                      <a:pt x="14" y="49"/>
                    </a:lnTo>
                    <a:lnTo>
                      <a:pt x="7" y="44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8" y="7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1" y="1"/>
                    </a:lnTo>
                    <a:lnTo>
                      <a:pt x="49" y="3"/>
                    </a:lnTo>
                    <a:lnTo>
                      <a:pt x="53" y="5"/>
                    </a:lnTo>
                    <a:lnTo>
                      <a:pt x="56" y="9"/>
                    </a:lnTo>
                    <a:lnTo>
                      <a:pt x="59" y="12"/>
                    </a:lnTo>
                    <a:lnTo>
                      <a:pt x="60" y="16"/>
                    </a:lnTo>
                    <a:lnTo>
                      <a:pt x="62" y="21"/>
                    </a:lnTo>
                    <a:lnTo>
                      <a:pt x="62" y="27"/>
                    </a:lnTo>
                    <a:lnTo>
                      <a:pt x="60" y="37"/>
                    </a:lnTo>
                    <a:lnTo>
                      <a:pt x="54" y="45"/>
                    </a:lnTo>
                    <a:lnTo>
                      <a:pt x="45" y="51"/>
                    </a:lnTo>
                    <a:lnTo>
                      <a:pt x="31" y="53"/>
                    </a:lnTo>
                    <a:close/>
                    <a:moveTo>
                      <a:pt x="31" y="42"/>
                    </a:moveTo>
                    <a:lnTo>
                      <a:pt x="36" y="42"/>
                    </a:lnTo>
                    <a:lnTo>
                      <a:pt x="41" y="41"/>
                    </a:lnTo>
                    <a:lnTo>
                      <a:pt x="45" y="40"/>
                    </a:lnTo>
                    <a:lnTo>
                      <a:pt x="48" y="38"/>
                    </a:lnTo>
                    <a:lnTo>
                      <a:pt x="51" y="34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2" y="21"/>
                    </a:lnTo>
                    <a:lnTo>
                      <a:pt x="51" y="18"/>
                    </a:lnTo>
                    <a:lnTo>
                      <a:pt x="48" y="15"/>
                    </a:lnTo>
                    <a:lnTo>
                      <a:pt x="45" y="13"/>
                    </a:lnTo>
                    <a:lnTo>
                      <a:pt x="41" y="11"/>
                    </a:lnTo>
                    <a:lnTo>
                      <a:pt x="36" y="10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6" y="38"/>
                    </a:lnTo>
                    <a:lnTo>
                      <a:pt x="19" y="40"/>
                    </a:lnTo>
                    <a:lnTo>
                      <a:pt x="22" y="41"/>
                    </a:lnTo>
                    <a:lnTo>
                      <a:pt x="26" y="42"/>
                    </a:ln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2791"/>
              <p:cNvSpPr>
                <a:spLocks/>
              </p:cNvSpPr>
              <p:nvPr/>
            </p:nvSpPr>
            <p:spPr bwMode="auto">
              <a:xfrm>
                <a:off x="500" y="1766"/>
                <a:ext cx="62" cy="48"/>
              </a:xfrm>
              <a:custGeom>
                <a:avLst/>
                <a:gdLst>
                  <a:gd name="T0" fmla="*/ 43 w 62"/>
                  <a:gd name="T1" fmla="*/ 38 h 48"/>
                  <a:gd name="T2" fmla="*/ 48 w 62"/>
                  <a:gd name="T3" fmla="*/ 35 h 48"/>
                  <a:gd name="T4" fmla="*/ 52 w 62"/>
                  <a:gd name="T5" fmla="*/ 31 h 48"/>
                  <a:gd name="T6" fmla="*/ 53 w 62"/>
                  <a:gd name="T7" fmla="*/ 23 h 48"/>
                  <a:gd name="T8" fmla="*/ 52 w 62"/>
                  <a:gd name="T9" fmla="*/ 16 h 48"/>
                  <a:gd name="T10" fmla="*/ 48 w 62"/>
                  <a:gd name="T11" fmla="*/ 11 h 48"/>
                  <a:gd name="T12" fmla="*/ 43 w 62"/>
                  <a:gd name="T13" fmla="*/ 11 h 48"/>
                  <a:gd name="T14" fmla="*/ 40 w 62"/>
                  <a:gd name="T15" fmla="*/ 14 h 48"/>
                  <a:gd name="T16" fmla="*/ 37 w 62"/>
                  <a:gd name="T17" fmla="*/ 19 h 48"/>
                  <a:gd name="T18" fmla="*/ 34 w 62"/>
                  <a:gd name="T19" fmla="*/ 30 h 48"/>
                  <a:gd name="T20" fmla="*/ 31 w 62"/>
                  <a:gd name="T21" fmla="*/ 38 h 48"/>
                  <a:gd name="T22" fmla="*/ 26 w 62"/>
                  <a:gd name="T23" fmla="*/ 44 h 48"/>
                  <a:gd name="T24" fmla="*/ 18 w 62"/>
                  <a:gd name="T25" fmla="*/ 47 h 48"/>
                  <a:gd name="T26" fmla="*/ 10 w 62"/>
                  <a:gd name="T27" fmla="*/ 45 h 48"/>
                  <a:gd name="T28" fmla="*/ 4 w 62"/>
                  <a:gd name="T29" fmla="*/ 40 h 48"/>
                  <a:gd name="T30" fmla="*/ 2 w 62"/>
                  <a:gd name="T31" fmla="*/ 34 h 48"/>
                  <a:gd name="T32" fmla="*/ 0 w 62"/>
                  <a:gd name="T33" fmla="*/ 25 h 48"/>
                  <a:gd name="T34" fmla="*/ 2 w 62"/>
                  <a:gd name="T35" fmla="*/ 14 h 48"/>
                  <a:gd name="T36" fmla="*/ 8 w 62"/>
                  <a:gd name="T37" fmla="*/ 7 h 48"/>
                  <a:gd name="T38" fmla="*/ 17 w 62"/>
                  <a:gd name="T39" fmla="*/ 3 h 48"/>
                  <a:gd name="T40" fmla="*/ 15 w 62"/>
                  <a:gd name="T41" fmla="*/ 15 h 48"/>
                  <a:gd name="T42" fmla="*/ 12 w 62"/>
                  <a:gd name="T43" fmla="*/ 19 h 48"/>
                  <a:gd name="T44" fmla="*/ 10 w 62"/>
                  <a:gd name="T45" fmla="*/ 25 h 48"/>
                  <a:gd name="T46" fmla="*/ 10 w 62"/>
                  <a:gd name="T47" fmla="*/ 32 h 48"/>
                  <a:gd name="T48" fmla="*/ 15 w 62"/>
                  <a:gd name="T49" fmla="*/ 36 h 48"/>
                  <a:gd name="T50" fmla="*/ 19 w 62"/>
                  <a:gd name="T51" fmla="*/ 36 h 48"/>
                  <a:gd name="T52" fmla="*/ 21 w 62"/>
                  <a:gd name="T53" fmla="*/ 34 h 48"/>
                  <a:gd name="T54" fmla="*/ 23 w 62"/>
                  <a:gd name="T55" fmla="*/ 31 h 48"/>
                  <a:gd name="T56" fmla="*/ 25 w 62"/>
                  <a:gd name="T57" fmla="*/ 24 h 48"/>
                  <a:gd name="T58" fmla="*/ 28 w 62"/>
                  <a:gd name="T59" fmla="*/ 13 h 48"/>
                  <a:gd name="T60" fmla="*/ 31 w 62"/>
                  <a:gd name="T61" fmla="*/ 6 h 48"/>
                  <a:gd name="T62" fmla="*/ 37 w 62"/>
                  <a:gd name="T63" fmla="*/ 1 h 48"/>
                  <a:gd name="T64" fmla="*/ 44 w 62"/>
                  <a:gd name="T65" fmla="*/ 0 h 48"/>
                  <a:gd name="T66" fmla="*/ 53 w 62"/>
                  <a:gd name="T67" fmla="*/ 3 h 48"/>
                  <a:gd name="T68" fmla="*/ 58 w 62"/>
                  <a:gd name="T69" fmla="*/ 7 h 48"/>
                  <a:gd name="T70" fmla="*/ 61 w 62"/>
                  <a:gd name="T71" fmla="*/ 16 h 48"/>
                  <a:gd name="T72" fmla="*/ 61 w 62"/>
                  <a:gd name="T73" fmla="*/ 33 h 48"/>
                  <a:gd name="T74" fmla="*/ 54 w 62"/>
                  <a:gd name="T75" fmla="*/ 44 h 48"/>
                  <a:gd name="T76" fmla="*/ 44 w 62"/>
                  <a:gd name="T7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" h="48">
                    <a:moveTo>
                      <a:pt x="44" y="48"/>
                    </a:moveTo>
                    <a:lnTo>
                      <a:pt x="43" y="38"/>
                    </a:lnTo>
                    <a:lnTo>
                      <a:pt x="46" y="37"/>
                    </a:lnTo>
                    <a:lnTo>
                      <a:pt x="48" y="35"/>
                    </a:lnTo>
                    <a:lnTo>
                      <a:pt x="50" y="33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53" y="19"/>
                    </a:lnTo>
                    <a:lnTo>
                      <a:pt x="52" y="16"/>
                    </a:lnTo>
                    <a:lnTo>
                      <a:pt x="50" y="13"/>
                    </a:lnTo>
                    <a:lnTo>
                      <a:pt x="48" y="11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6"/>
                    </a:lnTo>
                    <a:lnTo>
                      <a:pt x="37" y="19"/>
                    </a:lnTo>
                    <a:lnTo>
                      <a:pt x="36" y="23"/>
                    </a:lnTo>
                    <a:lnTo>
                      <a:pt x="34" y="30"/>
                    </a:lnTo>
                    <a:lnTo>
                      <a:pt x="33" y="34"/>
                    </a:lnTo>
                    <a:lnTo>
                      <a:pt x="31" y="38"/>
                    </a:lnTo>
                    <a:lnTo>
                      <a:pt x="29" y="42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4" y="46"/>
                    </a:lnTo>
                    <a:lnTo>
                      <a:pt x="10" y="45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19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0" y="32"/>
                    </a:lnTo>
                    <a:lnTo>
                      <a:pt x="13" y="34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6" y="18"/>
                    </a:lnTo>
                    <a:lnTo>
                      <a:pt x="28" y="13"/>
                    </a:lnTo>
                    <a:lnTo>
                      <a:pt x="29" y="10"/>
                    </a:lnTo>
                    <a:lnTo>
                      <a:pt x="31" y="6"/>
                    </a:lnTo>
                    <a:lnTo>
                      <a:pt x="34" y="3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3" y="3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0" y="11"/>
                    </a:lnTo>
                    <a:lnTo>
                      <a:pt x="61" y="16"/>
                    </a:lnTo>
                    <a:lnTo>
                      <a:pt x="62" y="23"/>
                    </a:lnTo>
                    <a:lnTo>
                      <a:pt x="61" y="33"/>
                    </a:lnTo>
                    <a:lnTo>
                      <a:pt x="57" y="40"/>
                    </a:lnTo>
                    <a:lnTo>
                      <a:pt x="54" y="44"/>
                    </a:lnTo>
                    <a:lnTo>
                      <a:pt x="49" y="46"/>
                    </a:lnTo>
                    <a:lnTo>
                      <a:pt x="4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2792"/>
              <p:cNvSpPr>
                <a:spLocks noEditPoints="1"/>
              </p:cNvSpPr>
              <p:nvPr/>
            </p:nvSpPr>
            <p:spPr bwMode="auto">
              <a:xfrm>
                <a:off x="481" y="1707"/>
                <a:ext cx="81" cy="50"/>
              </a:xfrm>
              <a:custGeom>
                <a:avLst/>
                <a:gdLst>
                  <a:gd name="T0" fmla="*/ 43 w 81"/>
                  <a:gd name="T1" fmla="*/ 50 h 50"/>
                  <a:gd name="T2" fmla="*/ 29 w 81"/>
                  <a:gd name="T3" fmla="*/ 49 h 50"/>
                  <a:gd name="T4" fmla="*/ 18 w 81"/>
                  <a:gd name="T5" fmla="*/ 46 h 50"/>
                  <a:gd name="T6" fmla="*/ 10 w 81"/>
                  <a:gd name="T7" fmla="*/ 41 h 50"/>
                  <a:gd name="T8" fmla="*/ 6 w 81"/>
                  <a:gd name="T9" fmla="*/ 38 h 50"/>
                  <a:gd name="T10" fmla="*/ 3 w 81"/>
                  <a:gd name="T11" fmla="*/ 34 h 50"/>
                  <a:gd name="T12" fmla="*/ 1 w 81"/>
                  <a:gd name="T13" fmla="*/ 30 h 50"/>
                  <a:gd name="T14" fmla="*/ 0 w 81"/>
                  <a:gd name="T15" fmla="*/ 25 h 50"/>
                  <a:gd name="T16" fmla="*/ 1 w 81"/>
                  <a:gd name="T17" fmla="*/ 20 h 50"/>
                  <a:gd name="T18" fmla="*/ 3 w 81"/>
                  <a:gd name="T19" fmla="*/ 16 h 50"/>
                  <a:gd name="T20" fmla="*/ 6 w 81"/>
                  <a:gd name="T21" fmla="*/ 13 h 50"/>
                  <a:gd name="T22" fmla="*/ 9 w 81"/>
                  <a:gd name="T23" fmla="*/ 9 h 50"/>
                  <a:gd name="T24" fmla="*/ 18 w 81"/>
                  <a:gd name="T25" fmla="*/ 5 h 50"/>
                  <a:gd name="T26" fmla="*/ 28 w 81"/>
                  <a:gd name="T27" fmla="*/ 2 h 50"/>
                  <a:gd name="T28" fmla="*/ 42 w 81"/>
                  <a:gd name="T29" fmla="*/ 0 h 50"/>
                  <a:gd name="T30" fmla="*/ 53 w 81"/>
                  <a:gd name="T31" fmla="*/ 2 h 50"/>
                  <a:gd name="T32" fmla="*/ 64 w 81"/>
                  <a:gd name="T33" fmla="*/ 5 h 50"/>
                  <a:gd name="T34" fmla="*/ 73 w 81"/>
                  <a:gd name="T35" fmla="*/ 9 h 50"/>
                  <a:gd name="T36" fmla="*/ 76 w 81"/>
                  <a:gd name="T37" fmla="*/ 13 h 50"/>
                  <a:gd name="T38" fmla="*/ 79 w 81"/>
                  <a:gd name="T39" fmla="*/ 17 h 50"/>
                  <a:gd name="T40" fmla="*/ 80 w 81"/>
                  <a:gd name="T41" fmla="*/ 21 h 50"/>
                  <a:gd name="T42" fmla="*/ 81 w 81"/>
                  <a:gd name="T43" fmla="*/ 25 h 50"/>
                  <a:gd name="T44" fmla="*/ 80 w 81"/>
                  <a:gd name="T45" fmla="*/ 31 h 50"/>
                  <a:gd name="T46" fmla="*/ 79 w 81"/>
                  <a:gd name="T47" fmla="*/ 35 h 50"/>
                  <a:gd name="T48" fmla="*/ 76 w 81"/>
                  <a:gd name="T49" fmla="*/ 39 h 50"/>
                  <a:gd name="T50" fmla="*/ 72 w 81"/>
                  <a:gd name="T51" fmla="*/ 42 h 50"/>
                  <a:gd name="T52" fmla="*/ 67 w 81"/>
                  <a:gd name="T53" fmla="*/ 45 h 50"/>
                  <a:gd name="T54" fmla="*/ 62 w 81"/>
                  <a:gd name="T55" fmla="*/ 47 h 50"/>
                  <a:gd name="T56" fmla="*/ 43 w 81"/>
                  <a:gd name="T57" fmla="*/ 50 h 50"/>
                  <a:gd name="T58" fmla="*/ 40 w 81"/>
                  <a:gd name="T59" fmla="*/ 11 h 50"/>
                  <a:gd name="T60" fmla="*/ 26 w 81"/>
                  <a:gd name="T61" fmla="*/ 12 h 50"/>
                  <a:gd name="T62" fmla="*/ 16 w 81"/>
                  <a:gd name="T63" fmla="*/ 14 h 50"/>
                  <a:gd name="T64" fmla="*/ 12 w 81"/>
                  <a:gd name="T65" fmla="*/ 15 h 50"/>
                  <a:gd name="T66" fmla="*/ 9 w 81"/>
                  <a:gd name="T67" fmla="*/ 17 h 50"/>
                  <a:gd name="T68" fmla="*/ 7 w 81"/>
                  <a:gd name="T69" fmla="*/ 19 h 50"/>
                  <a:gd name="T70" fmla="*/ 5 w 81"/>
                  <a:gd name="T71" fmla="*/ 22 h 50"/>
                  <a:gd name="T72" fmla="*/ 5 w 81"/>
                  <a:gd name="T73" fmla="*/ 25 h 50"/>
                  <a:gd name="T74" fmla="*/ 5 w 81"/>
                  <a:gd name="T75" fmla="*/ 28 h 50"/>
                  <a:gd name="T76" fmla="*/ 7 w 81"/>
                  <a:gd name="T77" fmla="*/ 33 h 50"/>
                  <a:gd name="T78" fmla="*/ 10 w 81"/>
                  <a:gd name="T79" fmla="*/ 35 h 50"/>
                  <a:gd name="T80" fmla="*/ 13 w 81"/>
                  <a:gd name="T81" fmla="*/ 36 h 50"/>
                  <a:gd name="T82" fmla="*/ 17 w 81"/>
                  <a:gd name="T83" fmla="*/ 37 h 50"/>
                  <a:gd name="T84" fmla="*/ 26 w 81"/>
                  <a:gd name="T85" fmla="*/ 39 h 50"/>
                  <a:gd name="T86" fmla="*/ 40 w 81"/>
                  <a:gd name="T87" fmla="*/ 40 h 50"/>
                  <a:gd name="T88" fmla="*/ 40 w 81"/>
                  <a:gd name="T89" fmla="*/ 11 h 50"/>
                  <a:gd name="T90" fmla="*/ 43 w 81"/>
                  <a:gd name="T91" fmla="*/ 40 h 50"/>
                  <a:gd name="T92" fmla="*/ 61 w 81"/>
                  <a:gd name="T93" fmla="*/ 38 h 50"/>
                  <a:gd name="T94" fmla="*/ 67 w 81"/>
                  <a:gd name="T95" fmla="*/ 37 h 50"/>
                  <a:gd name="T96" fmla="*/ 71 w 81"/>
                  <a:gd name="T97" fmla="*/ 35 h 50"/>
                  <a:gd name="T98" fmla="*/ 74 w 81"/>
                  <a:gd name="T99" fmla="*/ 33 h 50"/>
                  <a:gd name="T100" fmla="*/ 76 w 81"/>
                  <a:gd name="T101" fmla="*/ 31 h 50"/>
                  <a:gd name="T102" fmla="*/ 77 w 81"/>
                  <a:gd name="T103" fmla="*/ 27 h 50"/>
                  <a:gd name="T104" fmla="*/ 78 w 81"/>
                  <a:gd name="T105" fmla="*/ 24 h 50"/>
                  <a:gd name="T106" fmla="*/ 77 w 81"/>
                  <a:gd name="T107" fmla="*/ 21 h 50"/>
                  <a:gd name="T108" fmla="*/ 74 w 81"/>
                  <a:gd name="T109" fmla="*/ 18 h 50"/>
                  <a:gd name="T110" fmla="*/ 72 w 81"/>
                  <a:gd name="T111" fmla="*/ 16 h 50"/>
                  <a:gd name="T112" fmla="*/ 68 w 81"/>
                  <a:gd name="T113" fmla="*/ 14 h 50"/>
                  <a:gd name="T114" fmla="*/ 64 w 81"/>
                  <a:gd name="T115" fmla="*/ 13 h 50"/>
                  <a:gd name="T116" fmla="*/ 55 w 81"/>
                  <a:gd name="T117" fmla="*/ 12 h 50"/>
                  <a:gd name="T118" fmla="*/ 43 w 81"/>
                  <a:gd name="T119" fmla="*/ 11 h 50"/>
                  <a:gd name="T120" fmla="*/ 43 w 81"/>
                  <a:gd name="T121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" h="50">
                    <a:moveTo>
                      <a:pt x="43" y="50"/>
                    </a:moveTo>
                    <a:lnTo>
                      <a:pt x="29" y="49"/>
                    </a:lnTo>
                    <a:lnTo>
                      <a:pt x="18" y="46"/>
                    </a:lnTo>
                    <a:lnTo>
                      <a:pt x="10" y="41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3" y="16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4" y="5"/>
                    </a:lnTo>
                    <a:lnTo>
                      <a:pt x="73" y="9"/>
                    </a:lnTo>
                    <a:lnTo>
                      <a:pt x="76" y="13"/>
                    </a:lnTo>
                    <a:lnTo>
                      <a:pt x="79" y="17"/>
                    </a:lnTo>
                    <a:lnTo>
                      <a:pt x="80" y="21"/>
                    </a:lnTo>
                    <a:lnTo>
                      <a:pt x="81" y="25"/>
                    </a:lnTo>
                    <a:lnTo>
                      <a:pt x="80" y="31"/>
                    </a:lnTo>
                    <a:lnTo>
                      <a:pt x="79" y="35"/>
                    </a:lnTo>
                    <a:lnTo>
                      <a:pt x="76" y="39"/>
                    </a:lnTo>
                    <a:lnTo>
                      <a:pt x="72" y="42"/>
                    </a:lnTo>
                    <a:lnTo>
                      <a:pt x="67" y="45"/>
                    </a:lnTo>
                    <a:lnTo>
                      <a:pt x="62" y="47"/>
                    </a:lnTo>
                    <a:lnTo>
                      <a:pt x="43" y="50"/>
                    </a:lnTo>
                    <a:close/>
                    <a:moveTo>
                      <a:pt x="40" y="11"/>
                    </a:moveTo>
                    <a:lnTo>
                      <a:pt x="26" y="12"/>
                    </a:lnTo>
                    <a:lnTo>
                      <a:pt x="16" y="14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7" y="33"/>
                    </a:lnTo>
                    <a:lnTo>
                      <a:pt x="10" y="35"/>
                    </a:lnTo>
                    <a:lnTo>
                      <a:pt x="13" y="36"/>
                    </a:lnTo>
                    <a:lnTo>
                      <a:pt x="17" y="37"/>
                    </a:lnTo>
                    <a:lnTo>
                      <a:pt x="26" y="39"/>
                    </a:lnTo>
                    <a:lnTo>
                      <a:pt x="40" y="40"/>
                    </a:lnTo>
                    <a:lnTo>
                      <a:pt x="40" y="11"/>
                    </a:lnTo>
                    <a:close/>
                    <a:moveTo>
                      <a:pt x="43" y="40"/>
                    </a:moveTo>
                    <a:lnTo>
                      <a:pt x="61" y="38"/>
                    </a:lnTo>
                    <a:lnTo>
                      <a:pt x="67" y="37"/>
                    </a:lnTo>
                    <a:lnTo>
                      <a:pt x="71" y="35"/>
                    </a:lnTo>
                    <a:lnTo>
                      <a:pt x="74" y="33"/>
                    </a:lnTo>
                    <a:lnTo>
                      <a:pt x="76" y="31"/>
                    </a:lnTo>
                    <a:lnTo>
                      <a:pt x="77" y="27"/>
                    </a:lnTo>
                    <a:lnTo>
                      <a:pt x="78" y="24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8" y="14"/>
                    </a:lnTo>
                    <a:lnTo>
                      <a:pt x="64" y="13"/>
                    </a:lnTo>
                    <a:lnTo>
                      <a:pt x="55" y="12"/>
                    </a:lnTo>
                    <a:lnTo>
                      <a:pt x="43" y="11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2793"/>
              <p:cNvSpPr>
                <a:spLocks/>
              </p:cNvSpPr>
              <p:nvPr/>
            </p:nvSpPr>
            <p:spPr bwMode="auto">
              <a:xfrm>
                <a:off x="479" y="1670"/>
                <a:ext cx="105" cy="28"/>
              </a:xfrm>
              <a:custGeom>
                <a:avLst/>
                <a:gdLst>
                  <a:gd name="T0" fmla="*/ 105 w 105"/>
                  <a:gd name="T1" fmla="*/ 21 h 28"/>
                  <a:gd name="T2" fmla="*/ 105 w 105"/>
                  <a:gd name="T3" fmla="*/ 28 h 28"/>
                  <a:gd name="T4" fmla="*/ 88 w 105"/>
                  <a:gd name="T5" fmla="*/ 19 h 28"/>
                  <a:gd name="T6" fmla="*/ 70 w 105"/>
                  <a:gd name="T7" fmla="*/ 13 h 28"/>
                  <a:gd name="T8" fmla="*/ 52 w 105"/>
                  <a:gd name="T9" fmla="*/ 11 h 28"/>
                  <a:gd name="T10" fmla="*/ 33 w 105"/>
                  <a:gd name="T11" fmla="*/ 14 h 28"/>
                  <a:gd name="T12" fmla="*/ 24 w 105"/>
                  <a:gd name="T13" fmla="*/ 16 h 28"/>
                  <a:gd name="T14" fmla="*/ 17 w 105"/>
                  <a:gd name="T15" fmla="*/ 19 h 28"/>
                  <a:gd name="T16" fmla="*/ 14 w 105"/>
                  <a:gd name="T17" fmla="*/ 20 h 28"/>
                  <a:gd name="T18" fmla="*/ 10 w 105"/>
                  <a:gd name="T19" fmla="*/ 22 h 28"/>
                  <a:gd name="T20" fmla="*/ 6 w 105"/>
                  <a:gd name="T21" fmla="*/ 25 h 28"/>
                  <a:gd name="T22" fmla="*/ 0 w 105"/>
                  <a:gd name="T23" fmla="*/ 28 h 28"/>
                  <a:gd name="T24" fmla="*/ 0 w 105"/>
                  <a:gd name="T25" fmla="*/ 21 h 28"/>
                  <a:gd name="T26" fmla="*/ 14 w 105"/>
                  <a:gd name="T27" fmla="*/ 12 h 28"/>
                  <a:gd name="T28" fmla="*/ 27 w 105"/>
                  <a:gd name="T29" fmla="*/ 4 h 28"/>
                  <a:gd name="T30" fmla="*/ 40 w 105"/>
                  <a:gd name="T31" fmla="*/ 1 h 28"/>
                  <a:gd name="T32" fmla="*/ 52 w 105"/>
                  <a:gd name="T33" fmla="*/ 0 h 28"/>
                  <a:gd name="T34" fmla="*/ 67 w 105"/>
                  <a:gd name="T35" fmla="*/ 2 h 28"/>
                  <a:gd name="T36" fmla="*/ 81 w 105"/>
                  <a:gd name="T37" fmla="*/ 6 h 28"/>
                  <a:gd name="T38" fmla="*/ 94 w 105"/>
                  <a:gd name="T39" fmla="*/ 13 h 28"/>
                  <a:gd name="T40" fmla="*/ 105 w 10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28">
                    <a:moveTo>
                      <a:pt x="105" y="21"/>
                    </a:moveTo>
                    <a:lnTo>
                      <a:pt x="105" y="28"/>
                    </a:lnTo>
                    <a:lnTo>
                      <a:pt x="88" y="19"/>
                    </a:lnTo>
                    <a:lnTo>
                      <a:pt x="70" y="13"/>
                    </a:lnTo>
                    <a:lnTo>
                      <a:pt x="52" y="11"/>
                    </a:lnTo>
                    <a:lnTo>
                      <a:pt x="33" y="14"/>
                    </a:lnTo>
                    <a:lnTo>
                      <a:pt x="24" y="16"/>
                    </a:lnTo>
                    <a:lnTo>
                      <a:pt x="17" y="19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14" y="12"/>
                    </a:lnTo>
                    <a:lnTo>
                      <a:pt x="27" y="4"/>
                    </a:lnTo>
                    <a:lnTo>
                      <a:pt x="40" y="1"/>
                    </a:lnTo>
                    <a:lnTo>
                      <a:pt x="52" y="0"/>
                    </a:lnTo>
                    <a:lnTo>
                      <a:pt x="67" y="2"/>
                    </a:lnTo>
                    <a:lnTo>
                      <a:pt x="81" y="6"/>
                    </a:lnTo>
                    <a:lnTo>
                      <a:pt x="94" y="13"/>
                    </a:lnTo>
                    <a:lnTo>
                      <a:pt x="10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2797"/>
              <p:cNvSpPr>
                <a:spLocks/>
              </p:cNvSpPr>
              <p:nvPr/>
            </p:nvSpPr>
            <p:spPr bwMode="auto">
              <a:xfrm>
                <a:off x="2255" y="3108"/>
                <a:ext cx="60" cy="82"/>
              </a:xfrm>
              <a:custGeom>
                <a:avLst/>
                <a:gdLst>
                  <a:gd name="T0" fmla="*/ 0 w 60"/>
                  <a:gd name="T1" fmla="*/ 82 h 82"/>
                  <a:gd name="T2" fmla="*/ 0 w 60"/>
                  <a:gd name="T3" fmla="*/ 0 h 82"/>
                  <a:gd name="T4" fmla="*/ 58 w 60"/>
                  <a:gd name="T5" fmla="*/ 0 h 82"/>
                  <a:gd name="T6" fmla="*/ 58 w 60"/>
                  <a:gd name="T7" fmla="*/ 9 h 82"/>
                  <a:gd name="T8" fmla="*/ 11 w 60"/>
                  <a:gd name="T9" fmla="*/ 9 h 82"/>
                  <a:gd name="T10" fmla="*/ 11 w 60"/>
                  <a:gd name="T11" fmla="*/ 34 h 82"/>
                  <a:gd name="T12" fmla="*/ 55 w 60"/>
                  <a:gd name="T13" fmla="*/ 34 h 82"/>
                  <a:gd name="T14" fmla="*/ 55 w 60"/>
                  <a:gd name="T15" fmla="*/ 43 h 82"/>
                  <a:gd name="T16" fmla="*/ 11 w 60"/>
                  <a:gd name="T17" fmla="*/ 43 h 82"/>
                  <a:gd name="T18" fmla="*/ 11 w 60"/>
                  <a:gd name="T19" fmla="*/ 72 h 82"/>
                  <a:gd name="T20" fmla="*/ 60 w 60"/>
                  <a:gd name="T21" fmla="*/ 72 h 82"/>
                  <a:gd name="T22" fmla="*/ 60 w 60"/>
                  <a:gd name="T23" fmla="*/ 82 h 82"/>
                  <a:gd name="T24" fmla="*/ 0 w 60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82">
                    <a:moveTo>
                      <a:pt x="0" y="82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11" y="9"/>
                    </a:lnTo>
                    <a:lnTo>
                      <a:pt x="11" y="34"/>
                    </a:lnTo>
                    <a:lnTo>
                      <a:pt x="55" y="34"/>
                    </a:lnTo>
                    <a:lnTo>
                      <a:pt x="55" y="43"/>
                    </a:lnTo>
                    <a:lnTo>
                      <a:pt x="11" y="43"/>
                    </a:lnTo>
                    <a:lnTo>
                      <a:pt x="11" y="72"/>
                    </a:lnTo>
                    <a:lnTo>
                      <a:pt x="60" y="72"/>
                    </a:lnTo>
                    <a:lnTo>
                      <a:pt x="6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2798"/>
              <p:cNvSpPr>
                <a:spLocks noEditPoints="1"/>
              </p:cNvSpPr>
              <p:nvPr/>
            </p:nvSpPr>
            <p:spPr bwMode="auto">
              <a:xfrm>
                <a:off x="2327" y="3175"/>
                <a:ext cx="41" cy="67"/>
              </a:xfrm>
              <a:custGeom>
                <a:avLst/>
                <a:gdLst>
                  <a:gd name="T0" fmla="*/ 0 w 41"/>
                  <a:gd name="T1" fmla="*/ 67 h 67"/>
                  <a:gd name="T2" fmla="*/ 0 w 41"/>
                  <a:gd name="T3" fmla="*/ 1 h 67"/>
                  <a:gd name="T4" fmla="*/ 9 w 41"/>
                  <a:gd name="T5" fmla="*/ 1 h 67"/>
                  <a:gd name="T6" fmla="*/ 9 w 41"/>
                  <a:gd name="T7" fmla="*/ 8 h 67"/>
                  <a:gd name="T8" fmla="*/ 11 w 41"/>
                  <a:gd name="T9" fmla="*/ 5 h 67"/>
                  <a:gd name="T10" fmla="*/ 14 w 41"/>
                  <a:gd name="T11" fmla="*/ 2 h 67"/>
                  <a:gd name="T12" fmla="*/ 17 w 41"/>
                  <a:gd name="T13" fmla="*/ 1 h 67"/>
                  <a:gd name="T14" fmla="*/ 22 w 41"/>
                  <a:gd name="T15" fmla="*/ 0 h 67"/>
                  <a:gd name="T16" fmla="*/ 26 w 41"/>
                  <a:gd name="T17" fmla="*/ 0 h 67"/>
                  <a:gd name="T18" fmla="*/ 29 w 41"/>
                  <a:gd name="T19" fmla="*/ 1 h 67"/>
                  <a:gd name="T20" fmla="*/ 32 w 41"/>
                  <a:gd name="T21" fmla="*/ 3 h 67"/>
                  <a:gd name="T22" fmla="*/ 35 w 41"/>
                  <a:gd name="T23" fmla="*/ 5 h 67"/>
                  <a:gd name="T24" fmla="*/ 37 w 41"/>
                  <a:gd name="T25" fmla="*/ 8 h 67"/>
                  <a:gd name="T26" fmla="*/ 39 w 41"/>
                  <a:gd name="T27" fmla="*/ 13 h 67"/>
                  <a:gd name="T28" fmla="*/ 40 w 41"/>
                  <a:gd name="T29" fmla="*/ 18 h 67"/>
                  <a:gd name="T30" fmla="*/ 41 w 41"/>
                  <a:gd name="T31" fmla="*/ 25 h 67"/>
                  <a:gd name="T32" fmla="*/ 40 w 41"/>
                  <a:gd name="T33" fmla="*/ 31 h 67"/>
                  <a:gd name="T34" fmla="*/ 38 w 41"/>
                  <a:gd name="T35" fmla="*/ 37 h 67"/>
                  <a:gd name="T36" fmla="*/ 37 w 41"/>
                  <a:gd name="T37" fmla="*/ 42 h 67"/>
                  <a:gd name="T38" fmla="*/ 34 w 41"/>
                  <a:gd name="T39" fmla="*/ 45 h 67"/>
                  <a:gd name="T40" fmla="*/ 31 w 41"/>
                  <a:gd name="T41" fmla="*/ 47 h 67"/>
                  <a:gd name="T42" fmla="*/ 26 w 41"/>
                  <a:gd name="T43" fmla="*/ 49 h 67"/>
                  <a:gd name="T44" fmla="*/ 21 w 41"/>
                  <a:gd name="T45" fmla="*/ 50 h 67"/>
                  <a:gd name="T46" fmla="*/ 17 w 41"/>
                  <a:gd name="T47" fmla="*/ 49 h 67"/>
                  <a:gd name="T48" fmla="*/ 14 w 41"/>
                  <a:gd name="T49" fmla="*/ 48 h 67"/>
                  <a:gd name="T50" fmla="*/ 11 w 41"/>
                  <a:gd name="T51" fmla="*/ 46 h 67"/>
                  <a:gd name="T52" fmla="*/ 9 w 41"/>
                  <a:gd name="T53" fmla="*/ 43 h 67"/>
                  <a:gd name="T54" fmla="*/ 9 w 41"/>
                  <a:gd name="T55" fmla="*/ 67 h 67"/>
                  <a:gd name="T56" fmla="*/ 0 w 41"/>
                  <a:gd name="T57" fmla="*/ 67 h 67"/>
                  <a:gd name="T58" fmla="*/ 9 w 41"/>
                  <a:gd name="T59" fmla="*/ 25 h 67"/>
                  <a:gd name="T60" fmla="*/ 9 w 41"/>
                  <a:gd name="T61" fmla="*/ 30 h 67"/>
                  <a:gd name="T62" fmla="*/ 10 w 41"/>
                  <a:gd name="T63" fmla="*/ 34 h 67"/>
                  <a:gd name="T64" fmla="*/ 12 w 41"/>
                  <a:gd name="T65" fmla="*/ 39 h 67"/>
                  <a:gd name="T66" fmla="*/ 14 w 41"/>
                  <a:gd name="T67" fmla="*/ 41 h 67"/>
                  <a:gd name="T68" fmla="*/ 17 w 41"/>
                  <a:gd name="T69" fmla="*/ 42 h 67"/>
                  <a:gd name="T70" fmla="*/ 21 w 41"/>
                  <a:gd name="T71" fmla="*/ 42 h 67"/>
                  <a:gd name="T72" fmla="*/ 24 w 41"/>
                  <a:gd name="T73" fmla="*/ 42 h 67"/>
                  <a:gd name="T74" fmla="*/ 27 w 41"/>
                  <a:gd name="T75" fmla="*/ 41 h 67"/>
                  <a:gd name="T76" fmla="*/ 29 w 41"/>
                  <a:gd name="T77" fmla="*/ 37 h 67"/>
                  <a:gd name="T78" fmla="*/ 31 w 41"/>
                  <a:gd name="T79" fmla="*/ 34 h 67"/>
                  <a:gd name="T80" fmla="*/ 32 w 41"/>
                  <a:gd name="T81" fmla="*/ 30 h 67"/>
                  <a:gd name="T82" fmla="*/ 33 w 41"/>
                  <a:gd name="T83" fmla="*/ 25 h 67"/>
                  <a:gd name="T84" fmla="*/ 32 w 41"/>
                  <a:gd name="T85" fmla="*/ 20 h 67"/>
                  <a:gd name="T86" fmla="*/ 31 w 41"/>
                  <a:gd name="T87" fmla="*/ 16 h 67"/>
                  <a:gd name="T88" fmla="*/ 29 w 41"/>
                  <a:gd name="T89" fmla="*/ 13 h 67"/>
                  <a:gd name="T90" fmla="*/ 27 w 41"/>
                  <a:gd name="T91" fmla="*/ 9 h 67"/>
                  <a:gd name="T92" fmla="*/ 24 w 41"/>
                  <a:gd name="T93" fmla="*/ 8 h 67"/>
                  <a:gd name="T94" fmla="*/ 21 w 41"/>
                  <a:gd name="T95" fmla="*/ 7 h 67"/>
                  <a:gd name="T96" fmla="*/ 17 w 41"/>
                  <a:gd name="T97" fmla="*/ 8 h 67"/>
                  <a:gd name="T98" fmla="*/ 15 w 41"/>
                  <a:gd name="T99" fmla="*/ 9 h 67"/>
                  <a:gd name="T100" fmla="*/ 12 w 41"/>
                  <a:gd name="T101" fmla="*/ 13 h 67"/>
                  <a:gd name="T102" fmla="*/ 10 w 41"/>
                  <a:gd name="T103" fmla="*/ 16 h 67"/>
                  <a:gd name="T104" fmla="*/ 9 w 41"/>
                  <a:gd name="T105" fmla="*/ 20 h 67"/>
                  <a:gd name="T106" fmla="*/ 9 w 41"/>
                  <a:gd name="T107" fmla="*/ 2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" h="67">
                    <a:moveTo>
                      <a:pt x="0" y="67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3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39" y="13"/>
                    </a:lnTo>
                    <a:lnTo>
                      <a:pt x="40" y="18"/>
                    </a:lnTo>
                    <a:lnTo>
                      <a:pt x="41" y="25"/>
                    </a:lnTo>
                    <a:lnTo>
                      <a:pt x="40" y="31"/>
                    </a:lnTo>
                    <a:lnTo>
                      <a:pt x="38" y="37"/>
                    </a:lnTo>
                    <a:lnTo>
                      <a:pt x="37" y="42"/>
                    </a:lnTo>
                    <a:lnTo>
                      <a:pt x="34" y="45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21" y="50"/>
                    </a:lnTo>
                    <a:lnTo>
                      <a:pt x="17" y="49"/>
                    </a:lnTo>
                    <a:lnTo>
                      <a:pt x="14" y="48"/>
                    </a:lnTo>
                    <a:lnTo>
                      <a:pt x="11" y="46"/>
                    </a:lnTo>
                    <a:lnTo>
                      <a:pt x="9" y="43"/>
                    </a:lnTo>
                    <a:lnTo>
                      <a:pt x="9" y="67"/>
                    </a:lnTo>
                    <a:lnTo>
                      <a:pt x="0" y="67"/>
                    </a:lnTo>
                    <a:close/>
                    <a:moveTo>
                      <a:pt x="9" y="25"/>
                    </a:moveTo>
                    <a:lnTo>
                      <a:pt x="9" y="30"/>
                    </a:lnTo>
                    <a:lnTo>
                      <a:pt x="10" y="34"/>
                    </a:lnTo>
                    <a:lnTo>
                      <a:pt x="12" y="39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4" y="42"/>
                    </a:lnTo>
                    <a:lnTo>
                      <a:pt x="27" y="41"/>
                    </a:lnTo>
                    <a:lnTo>
                      <a:pt x="29" y="37"/>
                    </a:lnTo>
                    <a:lnTo>
                      <a:pt x="31" y="34"/>
                    </a:lnTo>
                    <a:lnTo>
                      <a:pt x="32" y="30"/>
                    </a:lnTo>
                    <a:lnTo>
                      <a:pt x="33" y="25"/>
                    </a:lnTo>
                    <a:lnTo>
                      <a:pt x="32" y="20"/>
                    </a:lnTo>
                    <a:lnTo>
                      <a:pt x="31" y="16"/>
                    </a:lnTo>
                    <a:lnTo>
                      <a:pt x="29" y="13"/>
                    </a:lnTo>
                    <a:lnTo>
                      <a:pt x="27" y="9"/>
                    </a:lnTo>
                    <a:lnTo>
                      <a:pt x="24" y="8"/>
                    </a:lnTo>
                    <a:lnTo>
                      <a:pt x="21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9" y="2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2799"/>
              <p:cNvSpPr>
                <a:spLocks/>
              </p:cNvSpPr>
              <p:nvPr/>
            </p:nvSpPr>
            <p:spPr bwMode="auto">
              <a:xfrm>
                <a:off x="2380" y="3199"/>
                <a:ext cx="18" cy="52"/>
              </a:xfrm>
              <a:custGeom>
                <a:avLst/>
                <a:gdLst>
                  <a:gd name="T0" fmla="*/ 18 w 18"/>
                  <a:gd name="T1" fmla="*/ 52 h 52"/>
                  <a:gd name="T2" fmla="*/ 12 w 18"/>
                  <a:gd name="T3" fmla="*/ 52 h 52"/>
                  <a:gd name="T4" fmla="*/ 12 w 18"/>
                  <a:gd name="T5" fmla="*/ 11 h 52"/>
                  <a:gd name="T6" fmla="*/ 9 w 18"/>
                  <a:gd name="T7" fmla="*/ 13 h 52"/>
                  <a:gd name="T8" fmla="*/ 6 w 18"/>
                  <a:gd name="T9" fmla="*/ 16 h 52"/>
                  <a:gd name="T10" fmla="*/ 3 w 18"/>
                  <a:gd name="T11" fmla="*/ 18 h 52"/>
                  <a:gd name="T12" fmla="*/ 0 w 18"/>
                  <a:gd name="T13" fmla="*/ 19 h 52"/>
                  <a:gd name="T14" fmla="*/ 0 w 18"/>
                  <a:gd name="T15" fmla="*/ 12 h 52"/>
                  <a:gd name="T16" fmla="*/ 5 w 18"/>
                  <a:gd name="T17" fmla="*/ 10 h 52"/>
                  <a:gd name="T18" fmla="*/ 9 w 18"/>
                  <a:gd name="T19" fmla="*/ 6 h 52"/>
                  <a:gd name="T20" fmla="*/ 12 w 18"/>
                  <a:gd name="T21" fmla="*/ 3 h 52"/>
                  <a:gd name="T22" fmla="*/ 14 w 18"/>
                  <a:gd name="T23" fmla="*/ 0 h 52"/>
                  <a:gd name="T24" fmla="*/ 18 w 18"/>
                  <a:gd name="T25" fmla="*/ 0 h 52"/>
                  <a:gd name="T26" fmla="*/ 18 w 18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2">
                    <a:moveTo>
                      <a:pt x="18" y="52"/>
                    </a:moveTo>
                    <a:lnTo>
                      <a:pt x="12" y="52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3" y="18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2800"/>
              <p:cNvSpPr>
                <a:spLocks/>
              </p:cNvSpPr>
              <p:nvPr/>
            </p:nvSpPr>
            <p:spPr bwMode="auto">
              <a:xfrm>
                <a:off x="994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2801"/>
              <p:cNvSpPr>
                <a:spLocks/>
              </p:cNvSpPr>
              <p:nvPr/>
            </p:nvSpPr>
            <p:spPr bwMode="auto">
              <a:xfrm>
                <a:off x="994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2802"/>
              <p:cNvSpPr>
                <a:spLocks/>
              </p:cNvSpPr>
              <p:nvPr/>
            </p:nvSpPr>
            <p:spPr bwMode="auto">
              <a:xfrm>
                <a:off x="1002" y="2866"/>
                <a:ext cx="43" cy="43"/>
              </a:xfrm>
              <a:custGeom>
                <a:avLst/>
                <a:gdLst>
                  <a:gd name="T0" fmla="*/ 14 w 43"/>
                  <a:gd name="T1" fmla="*/ 0 h 43"/>
                  <a:gd name="T2" fmla="*/ 0 w 43"/>
                  <a:gd name="T3" fmla="*/ 14 h 43"/>
                  <a:gd name="T4" fmla="*/ 29 w 43"/>
                  <a:gd name="T5" fmla="*/ 43 h 43"/>
                  <a:gd name="T6" fmla="*/ 43 w 43"/>
                  <a:gd name="T7" fmla="*/ 29 h 43"/>
                  <a:gd name="T8" fmla="*/ 14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4" y="0"/>
                    </a:moveTo>
                    <a:lnTo>
                      <a:pt x="0" y="14"/>
                    </a:lnTo>
                    <a:lnTo>
                      <a:pt x="29" y="43"/>
                    </a:lnTo>
                    <a:lnTo>
                      <a:pt x="43" y="2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2803"/>
              <p:cNvSpPr>
                <a:spLocks/>
              </p:cNvSpPr>
              <p:nvPr/>
            </p:nvSpPr>
            <p:spPr bwMode="auto">
              <a:xfrm>
                <a:off x="1002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4 w 43"/>
                  <a:gd name="T3" fmla="*/ 43 h 43"/>
                  <a:gd name="T4" fmla="*/ 43 w 43"/>
                  <a:gd name="T5" fmla="*/ 14 h 43"/>
                  <a:gd name="T6" fmla="*/ 29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4" y="43"/>
                    </a:lnTo>
                    <a:lnTo>
                      <a:pt x="43" y="14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2804"/>
              <p:cNvSpPr>
                <a:spLocks/>
              </p:cNvSpPr>
              <p:nvPr/>
            </p:nvSpPr>
            <p:spPr bwMode="auto">
              <a:xfrm>
                <a:off x="1015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2805"/>
              <p:cNvSpPr>
                <a:spLocks/>
              </p:cNvSpPr>
              <p:nvPr/>
            </p:nvSpPr>
            <p:spPr bwMode="auto">
              <a:xfrm>
                <a:off x="1015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2806"/>
              <p:cNvSpPr>
                <a:spLocks/>
              </p:cNvSpPr>
              <p:nvPr/>
            </p:nvSpPr>
            <p:spPr bwMode="auto">
              <a:xfrm>
                <a:off x="1033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2807"/>
              <p:cNvSpPr>
                <a:spLocks/>
              </p:cNvSpPr>
              <p:nvPr/>
            </p:nvSpPr>
            <p:spPr bwMode="auto">
              <a:xfrm>
                <a:off x="1033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2808"/>
              <p:cNvSpPr>
                <a:spLocks/>
              </p:cNvSpPr>
              <p:nvPr/>
            </p:nvSpPr>
            <p:spPr bwMode="auto">
              <a:xfrm>
                <a:off x="1058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2809"/>
              <p:cNvSpPr>
                <a:spLocks/>
              </p:cNvSpPr>
              <p:nvPr/>
            </p:nvSpPr>
            <p:spPr bwMode="auto">
              <a:xfrm>
                <a:off x="1058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2810"/>
              <p:cNvSpPr>
                <a:spLocks/>
              </p:cNvSpPr>
              <p:nvPr/>
            </p:nvSpPr>
            <p:spPr bwMode="auto">
              <a:xfrm>
                <a:off x="1087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2811"/>
              <p:cNvSpPr>
                <a:spLocks/>
              </p:cNvSpPr>
              <p:nvPr/>
            </p:nvSpPr>
            <p:spPr bwMode="auto">
              <a:xfrm>
                <a:off x="1087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2812"/>
              <p:cNvSpPr>
                <a:spLocks/>
              </p:cNvSpPr>
              <p:nvPr/>
            </p:nvSpPr>
            <p:spPr bwMode="auto">
              <a:xfrm>
                <a:off x="1121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1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1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2813"/>
              <p:cNvSpPr>
                <a:spLocks/>
              </p:cNvSpPr>
              <p:nvPr/>
            </p:nvSpPr>
            <p:spPr bwMode="auto">
              <a:xfrm>
                <a:off x="1121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1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2814"/>
              <p:cNvSpPr>
                <a:spLocks/>
              </p:cNvSpPr>
              <p:nvPr/>
            </p:nvSpPr>
            <p:spPr bwMode="auto">
              <a:xfrm>
                <a:off x="1161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2815"/>
              <p:cNvSpPr>
                <a:spLocks/>
              </p:cNvSpPr>
              <p:nvPr/>
            </p:nvSpPr>
            <p:spPr bwMode="auto">
              <a:xfrm>
                <a:off x="1161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2816"/>
              <p:cNvSpPr>
                <a:spLocks/>
              </p:cNvSpPr>
              <p:nvPr/>
            </p:nvSpPr>
            <p:spPr bwMode="auto">
              <a:xfrm>
                <a:off x="1204" y="2865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1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1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2817"/>
              <p:cNvSpPr>
                <a:spLocks/>
              </p:cNvSpPr>
              <p:nvPr/>
            </p:nvSpPr>
            <p:spPr bwMode="auto">
              <a:xfrm>
                <a:off x="1204" y="2865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1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" name="Group 3019"/>
            <p:cNvGrpSpPr>
              <a:grpSpLocks/>
            </p:cNvGrpSpPr>
            <p:nvPr/>
          </p:nvGrpSpPr>
          <p:grpSpPr bwMode="auto">
            <a:xfrm>
              <a:off x="983" y="1383"/>
              <a:ext cx="2564" cy="1526"/>
              <a:chOff x="983" y="1383"/>
              <a:chExt cx="2564" cy="1526"/>
            </a:xfrm>
          </p:grpSpPr>
          <p:sp>
            <p:nvSpPr>
              <p:cNvPr id="253" name="Freeform 2819"/>
              <p:cNvSpPr>
                <a:spLocks/>
              </p:cNvSpPr>
              <p:nvPr/>
            </p:nvSpPr>
            <p:spPr bwMode="auto">
              <a:xfrm>
                <a:off x="1252" y="2865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2820"/>
              <p:cNvSpPr>
                <a:spLocks/>
              </p:cNvSpPr>
              <p:nvPr/>
            </p:nvSpPr>
            <p:spPr bwMode="auto">
              <a:xfrm>
                <a:off x="1252" y="2865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2821"/>
              <p:cNvSpPr>
                <a:spLocks/>
              </p:cNvSpPr>
              <p:nvPr/>
            </p:nvSpPr>
            <p:spPr bwMode="auto">
              <a:xfrm>
                <a:off x="1302" y="2865"/>
                <a:ext cx="44" cy="44"/>
              </a:xfrm>
              <a:custGeom>
                <a:avLst/>
                <a:gdLst>
                  <a:gd name="T0" fmla="*/ 13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3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2822"/>
              <p:cNvSpPr>
                <a:spLocks/>
              </p:cNvSpPr>
              <p:nvPr/>
            </p:nvSpPr>
            <p:spPr bwMode="auto">
              <a:xfrm>
                <a:off x="1302" y="2865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3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2823"/>
              <p:cNvSpPr>
                <a:spLocks/>
              </p:cNvSpPr>
              <p:nvPr/>
            </p:nvSpPr>
            <p:spPr bwMode="auto">
              <a:xfrm>
                <a:off x="1356" y="2864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3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3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2824"/>
              <p:cNvSpPr>
                <a:spLocks/>
              </p:cNvSpPr>
              <p:nvPr/>
            </p:nvSpPr>
            <p:spPr bwMode="auto">
              <a:xfrm>
                <a:off x="1356" y="2864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3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2825"/>
              <p:cNvSpPr>
                <a:spLocks/>
              </p:cNvSpPr>
              <p:nvPr/>
            </p:nvSpPr>
            <p:spPr bwMode="auto">
              <a:xfrm>
                <a:off x="1413" y="2862"/>
                <a:ext cx="42" cy="43"/>
              </a:xfrm>
              <a:custGeom>
                <a:avLst/>
                <a:gdLst>
                  <a:gd name="T0" fmla="*/ 13 w 42"/>
                  <a:gd name="T1" fmla="*/ 0 h 43"/>
                  <a:gd name="T2" fmla="*/ 0 w 42"/>
                  <a:gd name="T3" fmla="*/ 13 h 43"/>
                  <a:gd name="T4" fmla="*/ 29 w 42"/>
                  <a:gd name="T5" fmla="*/ 43 h 43"/>
                  <a:gd name="T6" fmla="*/ 42 w 42"/>
                  <a:gd name="T7" fmla="*/ 30 h 43"/>
                  <a:gd name="T8" fmla="*/ 13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3" y="0"/>
                    </a:moveTo>
                    <a:lnTo>
                      <a:pt x="0" y="13"/>
                    </a:lnTo>
                    <a:lnTo>
                      <a:pt x="29" y="43"/>
                    </a:lnTo>
                    <a:lnTo>
                      <a:pt x="42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2826"/>
              <p:cNvSpPr>
                <a:spLocks/>
              </p:cNvSpPr>
              <p:nvPr/>
            </p:nvSpPr>
            <p:spPr bwMode="auto">
              <a:xfrm>
                <a:off x="1413" y="2862"/>
                <a:ext cx="42" cy="43"/>
              </a:xfrm>
              <a:custGeom>
                <a:avLst/>
                <a:gdLst>
                  <a:gd name="T0" fmla="*/ 0 w 42"/>
                  <a:gd name="T1" fmla="*/ 30 h 43"/>
                  <a:gd name="T2" fmla="*/ 13 w 42"/>
                  <a:gd name="T3" fmla="*/ 43 h 43"/>
                  <a:gd name="T4" fmla="*/ 42 w 42"/>
                  <a:gd name="T5" fmla="*/ 13 h 43"/>
                  <a:gd name="T6" fmla="*/ 29 w 42"/>
                  <a:gd name="T7" fmla="*/ 0 h 43"/>
                  <a:gd name="T8" fmla="*/ 0 w 42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2" y="13"/>
                    </a:lnTo>
                    <a:lnTo>
                      <a:pt x="2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2827"/>
              <p:cNvSpPr>
                <a:spLocks/>
              </p:cNvSpPr>
              <p:nvPr/>
            </p:nvSpPr>
            <p:spPr bwMode="auto">
              <a:xfrm>
                <a:off x="1470" y="2859"/>
                <a:ext cx="44" cy="43"/>
              </a:xfrm>
              <a:custGeom>
                <a:avLst/>
                <a:gdLst>
                  <a:gd name="T0" fmla="*/ 13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3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2828"/>
              <p:cNvSpPr>
                <a:spLocks/>
              </p:cNvSpPr>
              <p:nvPr/>
            </p:nvSpPr>
            <p:spPr bwMode="auto">
              <a:xfrm>
                <a:off x="1470" y="2859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3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2829"/>
              <p:cNvSpPr>
                <a:spLocks/>
              </p:cNvSpPr>
              <p:nvPr/>
            </p:nvSpPr>
            <p:spPr bwMode="auto">
              <a:xfrm>
                <a:off x="1530" y="2853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2830"/>
              <p:cNvSpPr>
                <a:spLocks/>
              </p:cNvSpPr>
              <p:nvPr/>
            </p:nvSpPr>
            <p:spPr bwMode="auto">
              <a:xfrm>
                <a:off x="1530" y="2853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2831"/>
              <p:cNvSpPr>
                <a:spLocks/>
              </p:cNvSpPr>
              <p:nvPr/>
            </p:nvSpPr>
            <p:spPr bwMode="auto">
              <a:xfrm>
                <a:off x="1590" y="2841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2832"/>
              <p:cNvSpPr>
                <a:spLocks/>
              </p:cNvSpPr>
              <p:nvPr/>
            </p:nvSpPr>
            <p:spPr bwMode="auto">
              <a:xfrm>
                <a:off x="1590" y="2841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2833"/>
              <p:cNvSpPr>
                <a:spLocks/>
              </p:cNvSpPr>
              <p:nvPr/>
            </p:nvSpPr>
            <p:spPr bwMode="auto">
              <a:xfrm>
                <a:off x="1651" y="282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1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1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2834"/>
              <p:cNvSpPr>
                <a:spLocks/>
              </p:cNvSpPr>
              <p:nvPr/>
            </p:nvSpPr>
            <p:spPr bwMode="auto">
              <a:xfrm>
                <a:off x="1651" y="2822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1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2835"/>
              <p:cNvSpPr>
                <a:spLocks/>
              </p:cNvSpPr>
              <p:nvPr/>
            </p:nvSpPr>
            <p:spPr bwMode="auto">
              <a:xfrm>
                <a:off x="1712" y="2790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2836"/>
              <p:cNvSpPr>
                <a:spLocks/>
              </p:cNvSpPr>
              <p:nvPr/>
            </p:nvSpPr>
            <p:spPr bwMode="auto">
              <a:xfrm>
                <a:off x="1712" y="2790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837"/>
              <p:cNvSpPr>
                <a:spLocks/>
              </p:cNvSpPr>
              <p:nvPr/>
            </p:nvSpPr>
            <p:spPr bwMode="auto">
              <a:xfrm>
                <a:off x="1772" y="2736"/>
                <a:ext cx="42" cy="44"/>
              </a:xfrm>
              <a:custGeom>
                <a:avLst/>
                <a:gdLst>
                  <a:gd name="T0" fmla="*/ 13 w 42"/>
                  <a:gd name="T1" fmla="*/ 0 h 44"/>
                  <a:gd name="T2" fmla="*/ 0 w 42"/>
                  <a:gd name="T3" fmla="*/ 14 h 44"/>
                  <a:gd name="T4" fmla="*/ 29 w 42"/>
                  <a:gd name="T5" fmla="*/ 44 h 44"/>
                  <a:gd name="T6" fmla="*/ 42 w 42"/>
                  <a:gd name="T7" fmla="*/ 30 h 44"/>
                  <a:gd name="T8" fmla="*/ 13 w 4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13" y="0"/>
                    </a:moveTo>
                    <a:lnTo>
                      <a:pt x="0" y="14"/>
                    </a:lnTo>
                    <a:lnTo>
                      <a:pt x="29" y="44"/>
                    </a:lnTo>
                    <a:lnTo>
                      <a:pt x="42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838"/>
              <p:cNvSpPr>
                <a:spLocks/>
              </p:cNvSpPr>
              <p:nvPr/>
            </p:nvSpPr>
            <p:spPr bwMode="auto">
              <a:xfrm>
                <a:off x="1772" y="2736"/>
                <a:ext cx="42" cy="44"/>
              </a:xfrm>
              <a:custGeom>
                <a:avLst/>
                <a:gdLst>
                  <a:gd name="T0" fmla="*/ 0 w 42"/>
                  <a:gd name="T1" fmla="*/ 30 h 44"/>
                  <a:gd name="T2" fmla="*/ 13 w 42"/>
                  <a:gd name="T3" fmla="*/ 44 h 44"/>
                  <a:gd name="T4" fmla="*/ 42 w 42"/>
                  <a:gd name="T5" fmla="*/ 14 h 44"/>
                  <a:gd name="T6" fmla="*/ 29 w 42"/>
                  <a:gd name="T7" fmla="*/ 0 h 44"/>
                  <a:gd name="T8" fmla="*/ 0 w 42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2" y="14"/>
                    </a:lnTo>
                    <a:lnTo>
                      <a:pt x="2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2839"/>
              <p:cNvSpPr>
                <a:spLocks/>
              </p:cNvSpPr>
              <p:nvPr/>
            </p:nvSpPr>
            <p:spPr bwMode="auto">
              <a:xfrm>
                <a:off x="1830" y="2653"/>
                <a:ext cx="42" cy="44"/>
              </a:xfrm>
              <a:custGeom>
                <a:avLst/>
                <a:gdLst>
                  <a:gd name="T0" fmla="*/ 13 w 42"/>
                  <a:gd name="T1" fmla="*/ 0 h 44"/>
                  <a:gd name="T2" fmla="*/ 0 w 42"/>
                  <a:gd name="T3" fmla="*/ 14 h 44"/>
                  <a:gd name="T4" fmla="*/ 29 w 42"/>
                  <a:gd name="T5" fmla="*/ 44 h 44"/>
                  <a:gd name="T6" fmla="*/ 42 w 42"/>
                  <a:gd name="T7" fmla="*/ 31 h 44"/>
                  <a:gd name="T8" fmla="*/ 13 w 4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13" y="0"/>
                    </a:moveTo>
                    <a:lnTo>
                      <a:pt x="0" y="14"/>
                    </a:lnTo>
                    <a:lnTo>
                      <a:pt x="29" y="44"/>
                    </a:lnTo>
                    <a:lnTo>
                      <a:pt x="42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2840"/>
              <p:cNvSpPr>
                <a:spLocks/>
              </p:cNvSpPr>
              <p:nvPr/>
            </p:nvSpPr>
            <p:spPr bwMode="auto">
              <a:xfrm>
                <a:off x="1830" y="2653"/>
                <a:ext cx="42" cy="44"/>
              </a:xfrm>
              <a:custGeom>
                <a:avLst/>
                <a:gdLst>
                  <a:gd name="T0" fmla="*/ 0 w 42"/>
                  <a:gd name="T1" fmla="*/ 31 h 44"/>
                  <a:gd name="T2" fmla="*/ 13 w 42"/>
                  <a:gd name="T3" fmla="*/ 44 h 44"/>
                  <a:gd name="T4" fmla="*/ 42 w 42"/>
                  <a:gd name="T5" fmla="*/ 14 h 44"/>
                  <a:gd name="T6" fmla="*/ 29 w 42"/>
                  <a:gd name="T7" fmla="*/ 0 h 44"/>
                  <a:gd name="T8" fmla="*/ 0 w 42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0" y="31"/>
                    </a:moveTo>
                    <a:lnTo>
                      <a:pt x="13" y="44"/>
                    </a:lnTo>
                    <a:lnTo>
                      <a:pt x="42" y="14"/>
                    </a:lnTo>
                    <a:lnTo>
                      <a:pt x="2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841"/>
              <p:cNvSpPr>
                <a:spLocks/>
              </p:cNvSpPr>
              <p:nvPr/>
            </p:nvSpPr>
            <p:spPr bwMode="auto">
              <a:xfrm>
                <a:off x="1886" y="2533"/>
                <a:ext cx="42" cy="44"/>
              </a:xfrm>
              <a:custGeom>
                <a:avLst/>
                <a:gdLst>
                  <a:gd name="T0" fmla="*/ 13 w 42"/>
                  <a:gd name="T1" fmla="*/ 0 h 44"/>
                  <a:gd name="T2" fmla="*/ 0 w 42"/>
                  <a:gd name="T3" fmla="*/ 14 h 44"/>
                  <a:gd name="T4" fmla="*/ 29 w 42"/>
                  <a:gd name="T5" fmla="*/ 44 h 44"/>
                  <a:gd name="T6" fmla="*/ 42 w 42"/>
                  <a:gd name="T7" fmla="*/ 30 h 44"/>
                  <a:gd name="T8" fmla="*/ 13 w 4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13" y="0"/>
                    </a:moveTo>
                    <a:lnTo>
                      <a:pt x="0" y="14"/>
                    </a:lnTo>
                    <a:lnTo>
                      <a:pt x="29" y="44"/>
                    </a:lnTo>
                    <a:lnTo>
                      <a:pt x="42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2842"/>
              <p:cNvSpPr>
                <a:spLocks/>
              </p:cNvSpPr>
              <p:nvPr/>
            </p:nvSpPr>
            <p:spPr bwMode="auto">
              <a:xfrm>
                <a:off x="1886" y="2533"/>
                <a:ext cx="42" cy="44"/>
              </a:xfrm>
              <a:custGeom>
                <a:avLst/>
                <a:gdLst>
                  <a:gd name="T0" fmla="*/ 0 w 42"/>
                  <a:gd name="T1" fmla="*/ 30 h 44"/>
                  <a:gd name="T2" fmla="*/ 13 w 42"/>
                  <a:gd name="T3" fmla="*/ 44 h 44"/>
                  <a:gd name="T4" fmla="*/ 42 w 42"/>
                  <a:gd name="T5" fmla="*/ 14 h 44"/>
                  <a:gd name="T6" fmla="*/ 29 w 42"/>
                  <a:gd name="T7" fmla="*/ 0 h 44"/>
                  <a:gd name="T8" fmla="*/ 0 w 42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2" y="14"/>
                    </a:lnTo>
                    <a:lnTo>
                      <a:pt x="2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843"/>
              <p:cNvSpPr>
                <a:spLocks/>
              </p:cNvSpPr>
              <p:nvPr/>
            </p:nvSpPr>
            <p:spPr bwMode="auto">
              <a:xfrm>
                <a:off x="1940" y="2375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1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844"/>
              <p:cNvSpPr>
                <a:spLocks/>
              </p:cNvSpPr>
              <p:nvPr/>
            </p:nvSpPr>
            <p:spPr bwMode="auto">
              <a:xfrm>
                <a:off x="1940" y="2375"/>
                <a:ext cx="43" cy="44"/>
              </a:xfrm>
              <a:custGeom>
                <a:avLst/>
                <a:gdLst>
                  <a:gd name="T0" fmla="*/ 0 w 43"/>
                  <a:gd name="T1" fmla="*/ 31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1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845"/>
              <p:cNvSpPr>
                <a:spLocks/>
              </p:cNvSpPr>
              <p:nvPr/>
            </p:nvSpPr>
            <p:spPr bwMode="auto">
              <a:xfrm>
                <a:off x="1990" y="2189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3 h 43"/>
                  <a:gd name="T4" fmla="*/ 30 w 43"/>
                  <a:gd name="T5" fmla="*/ 43 h 43"/>
                  <a:gd name="T6" fmla="*/ 43 w 43"/>
                  <a:gd name="T7" fmla="*/ 30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846"/>
              <p:cNvSpPr>
                <a:spLocks/>
              </p:cNvSpPr>
              <p:nvPr/>
            </p:nvSpPr>
            <p:spPr bwMode="auto">
              <a:xfrm>
                <a:off x="1990" y="2189"/>
                <a:ext cx="43" cy="43"/>
              </a:xfrm>
              <a:custGeom>
                <a:avLst/>
                <a:gdLst>
                  <a:gd name="T0" fmla="*/ 0 w 43"/>
                  <a:gd name="T1" fmla="*/ 30 h 43"/>
                  <a:gd name="T2" fmla="*/ 13 w 43"/>
                  <a:gd name="T3" fmla="*/ 43 h 43"/>
                  <a:gd name="T4" fmla="*/ 43 w 43"/>
                  <a:gd name="T5" fmla="*/ 13 h 43"/>
                  <a:gd name="T6" fmla="*/ 30 w 43"/>
                  <a:gd name="T7" fmla="*/ 0 h 43"/>
                  <a:gd name="T8" fmla="*/ 0 w 43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847"/>
              <p:cNvSpPr>
                <a:spLocks/>
              </p:cNvSpPr>
              <p:nvPr/>
            </p:nvSpPr>
            <p:spPr bwMode="auto">
              <a:xfrm>
                <a:off x="2037" y="1993"/>
                <a:ext cx="43" cy="42"/>
              </a:xfrm>
              <a:custGeom>
                <a:avLst/>
                <a:gdLst>
                  <a:gd name="T0" fmla="*/ 13 w 43"/>
                  <a:gd name="T1" fmla="*/ 0 h 42"/>
                  <a:gd name="T2" fmla="*/ 0 w 43"/>
                  <a:gd name="T3" fmla="*/ 13 h 42"/>
                  <a:gd name="T4" fmla="*/ 30 w 43"/>
                  <a:gd name="T5" fmla="*/ 42 h 42"/>
                  <a:gd name="T6" fmla="*/ 43 w 43"/>
                  <a:gd name="T7" fmla="*/ 29 h 42"/>
                  <a:gd name="T8" fmla="*/ 13 w 4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13" y="0"/>
                    </a:moveTo>
                    <a:lnTo>
                      <a:pt x="0" y="13"/>
                    </a:lnTo>
                    <a:lnTo>
                      <a:pt x="30" y="42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848"/>
              <p:cNvSpPr>
                <a:spLocks/>
              </p:cNvSpPr>
              <p:nvPr/>
            </p:nvSpPr>
            <p:spPr bwMode="auto">
              <a:xfrm>
                <a:off x="2037" y="1993"/>
                <a:ext cx="43" cy="42"/>
              </a:xfrm>
              <a:custGeom>
                <a:avLst/>
                <a:gdLst>
                  <a:gd name="T0" fmla="*/ 0 w 43"/>
                  <a:gd name="T1" fmla="*/ 29 h 42"/>
                  <a:gd name="T2" fmla="*/ 13 w 43"/>
                  <a:gd name="T3" fmla="*/ 42 h 42"/>
                  <a:gd name="T4" fmla="*/ 43 w 43"/>
                  <a:gd name="T5" fmla="*/ 13 h 42"/>
                  <a:gd name="T6" fmla="*/ 30 w 43"/>
                  <a:gd name="T7" fmla="*/ 0 h 42"/>
                  <a:gd name="T8" fmla="*/ 0 w 43"/>
                  <a:gd name="T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29"/>
                    </a:moveTo>
                    <a:lnTo>
                      <a:pt x="13" y="42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849"/>
              <p:cNvSpPr>
                <a:spLocks/>
              </p:cNvSpPr>
              <p:nvPr/>
            </p:nvSpPr>
            <p:spPr bwMode="auto">
              <a:xfrm>
                <a:off x="2081" y="1807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850"/>
              <p:cNvSpPr>
                <a:spLocks/>
              </p:cNvSpPr>
              <p:nvPr/>
            </p:nvSpPr>
            <p:spPr bwMode="auto">
              <a:xfrm>
                <a:off x="2081" y="1807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851"/>
              <p:cNvSpPr>
                <a:spLocks/>
              </p:cNvSpPr>
              <p:nvPr/>
            </p:nvSpPr>
            <p:spPr bwMode="auto">
              <a:xfrm>
                <a:off x="2120" y="1650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852"/>
              <p:cNvSpPr>
                <a:spLocks/>
              </p:cNvSpPr>
              <p:nvPr/>
            </p:nvSpPr>
            <p:spPr bwMode="auto">
              <a:xfrm>
                <a:off x="2120" y="1650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853"/>
              <p:cNvSpPr>
                <a:spLocks/>
              </p:cNvSpPr>
              <p:nvPr/>
            </p:nvSpPr>
            <p:spPr bwMode="auto">
              <a:xfrm>
                <a:off x="2155" y="1533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854"/>
              <p:cNvSpPr>
                <a:spLocks/>
              </p:cNvSpPr>
              <p:nvPr/>
            </p:nvSpPr>
            <p:spPr bwMode="auto">
              <a:xfrm>
                <a:off x="2155" y="1533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855"/>
              <p:cNvSpPr>
                <a:spLocks/>
              </p:cNvSpPr>
              <p:nvPr/>
            </p:nvSpPr>
            <p:spPr bwMode="auto">
              <a:xfrm>
                <a:off x="2184" y="1456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1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856"/>
              <p:cNvSpPr>
                <a:spLocks/>
              </p:cNvSpPr>
              <p:nvPr/>
            </p:nvSpPr>
            <p:spPr bwMode="auto">
              <a:xfrm>
                <a:off x="2184" y="1456"/>
                <a:ext cx="43" cy="44"/>
              </a:xfrm>
              <a:custGeom>
                <a:avLst/>
                <a:gdLst>
                  <a:gd name="T0" fmla="*/ 0 w 43"/>
                  <a:gd name="T1" fmla="*/ 31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1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857"/>
              <p:cNvSpPr>
                <a:spLocks/>
              </p:cNvSpPr>
              <p:nvPr/>
            </p:nvSpPr>
            <p:spPr bwMode="auto">
              <a:xfrm>
                <a:off x="2209" y="1412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3 h 43"/>
                  <a:gd name="T4" fmla="*/ 30 w 43"/>
                  <a:gd name="T5" fmla="*/ 43 h 43"/>
                  <a:gd name="T6" fmla="*/ 43 w 43"/>
                  <a:gd name="T7" fmla="*/ 30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858"/>
              <p:cNvSpPr>
                <a:spLocks/>
              </p:cNvSpPr>
              <p:nvPr/>
            </p:nvSpPr>
            <p:spPr bwMode="auto">
              <a:xfrm>
                <a:off x="2209" y="1412"/>
                <a:ext cx="43" cy="43"/>
              </a:xfrm>
              <a:custGeom>
                <a:avLst/>
                <a:gdLst>
                  <a:gd name="T0" fmla="*/ 0 w 43"/>
                  <a:gd name="T1" fmla="*/ 30 h 43"/>
                  <a:gd name="T2" fmla="*/ 13 w 43"/>
                  <a:gd name="T3" fmla="*/ 43 h 43"/>
                  <a:gd name="T4" fmla="*/ 43 w 43"/>
                  <a:gd name="T5" fmla="*/ 13 h 43"/>
                  <a:gd name="T6" fmla="*/ 30 w 43"/>
                  <a:gd name="T7" fmla="*/ 0 h 43"/>
                  <a:gd name="T8" fmla="*/ 0 w 43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859"/>
              <p:cNvSpPr>
                <a:spLocks/>
              </p:cNvSpPr>
              <p:nvPr/>
            </p:nvSpPr>
            <p:spPr bwMode="auto">
              <a:xfrm>
                <a:off x="2227" y="1391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860"/>
              <p:cNvSpPr>
                <a:spLocks/>
              </p:cNvSpPr>
              <p:nvPr/>
            </p:nvSpPr>
            <p:spPr bwMode="auto">
              <a:xfrm>
                <a:off x="2227" y="1391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861"/>
              <p:cNvSpPr>
                <a:spLocks/>
              </p:cNvSpPr>
              <p:nvPr/>
            </p:nvSpPr>
            <p:spPr bwMode="auto">
              <a:xfrm>
                <a:off x="2241" y="1384"/>
                <a:ext cx="42" cy="43"/>
              </a:xfrm>
              <a:custGeom>
                <a:avLst/>
                <a:gdLst>
                  <a:gd name="T0" fmla="*/ 13 w 42"/>
                  <a:gd name="T1" fmla="*/ 0 h 43"/>
                  <a:gd name="T2" fmla="*/ 0 w 42"/>
                  <a:gd name="T3" fmla="*/ 13 h 43"/>
                  <a:gd name="T4" fmla="*/ 29 w 42"/>
                  <a:gd name="T5" fmla="*/ 43 h 43"/>
                  <a:gd name="T6" fmla="*/ 42 w 42"/>
                  <a:gd name="T7" fmla="*/ 30 h 43"/>
                  <a:gd name="T8" fmla="*/ 13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3" y="0"/>
                    </a:moveTo>
                    <a:lnTo>
                      <a:pt x="0" y="13"/>
                    </a:lnTo>
                    <a:lnTo>
                      <a:pt x="29" y="43"/>
                    </a:lnTo>
                    <a:lnTo>
                      <a:pt x="42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862"/>
              <p:cNvSpPr>
                <a:spLocks/>
              </p:cNvSpPr>
              <p:nvPr/>
            </p:nvSpPr>
            <p:spPr bwMode="auto">
              <a:xfrm>
                <a:off x="2241" y="1384"/>
                <a:ext cx="42" cy="43"/>
              </a:xfrm>
              <a:custGeom>
                <a:avLst/>
                <a:gdLst>
                  <a:gd name="T0" fmla="*/ 0 w 42"/>
                  <a:gd name="T1" fmla="*/ 30 h 43"/>
                  <a:gd name="T2" fmla="*/ 13 w 42"/>
                  <a:gd name="T3" fmla="*/ 43 h 43"/>
                  <a:gd name="T4" fmla="*/ 42 w 42"/>
                  <a:gd name="T5" fmla="*/ 13 h 43"/>
                  <a:gd name="T6" fmla="*/ 29 w 42"/>
                  <a:gd name="T7" fmla="*/ 0 h 43"/>
                  <a:gd name="T8" fmla="*/ 0 w 42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2" y="13"/>
                    </a:lnTo>
                    <a:lnTo>
                      <a:pt x="2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863"/>
              <p:cNvSpPr>
                <a:spLocks/>
              </p:cNvSpPr>
              <p:nvPr/>
            </p:nvSpPr>
            <p:spPr bwMode="auto">
              <a:xfrm>
                <a:off x="2248" y="1383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3 h 43"/>
                  <a:gd name="T4" fmla="*/ 30 w 43"/>
                  <a:gd name="T5" fmla="*/ 43 h 43"/>
                  <a:gd name="T6" fmla="*/ 43 w 43"/>
                  <a:gd name="T7" fmla="*/ 30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864"/>
              <p:cNvSpPr>
                <a:spLocks/>
              </p:cNvSpPr>
              <p:nvPr/>
            </p:nvSpPr>
            <p:spPr bwMode="auto">
              <a:xfrm>
                <a:off x="2248" y="1383"/>
                <a:ext cx="43" cy="43"/>
              </a:xfrm>
              <a:custGeom>
                <a:avLst/>
                <a:gdLst>
                  <a:gd name="T0" fmla="*/ 0 w 43"/>
                  <a:gd name="T1" fmla="*/ 30 h 43"/>
                  <a:gd name="T2" fmla="*/ 13 w 43"/>
                  <a:gd name="T3" fmla="*/ 43 h 43"/>
                  <a:gd name="T4" fmla="*/ 43 w 43"/>
                  <a:gd name="T5" fmla="*/ 13 h 43"/>
                  <a:gd name="T6" fmla="*/ 30 w 43"/>
                  <a:gd name="T7" fmla="*/ 0 h 43"/>
                  <a:gd name="T8" fmla="*/ 0 w 43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865"/>
              <p:cNvSpPr>
                <a:spLocks/>
              </p:cNvSpPr>
              <p:nvPr/>
            </p:nvSpPr>
            <p:spPr bwMode="auto">
              <a:xfrm>
                <a:off x="2251" y="1383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866"/>
              <p:cNvSpPr>
                <a:spLocks/>
              </p:cNvSpPr>
              <p:nvPr/>
            </p:nvSpPr>
            <p:spPr bwMode="auto">
              <a:xfrm>
                <a:off x="2251" y="1383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867"/>
              <p:cNvSpPr>
                <a:spLocks/>
              </p:cNvSpPr>
              <p:nvPr/>
            </p:nvSpPr>
            <p:spPr bwMode="auto">
              <a:xfrm>
                <a:off x="2258" y="1384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868"/>
              <p:cNvSpPr>
                <a:spLocks/>
              </p:cNvSpPr>
              <p:nvPr/>
            </p:nvSpPr>
            <p:spPr bwMode="auto">
              <a:xfrm>
                <a:off x="2258" y="1384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869"/>
              <p:cNvSpPr>
                <a:spLocks/>
              </p:cNvSpPr>
              <p:nvPr/>
            </p:nvSpPr>
            <p:spPr bwMode="auto">
              <a:xfrm>
                <a:off x="2272" y="1391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870"/>
              <p:cNvSpPr>
                <a:spLocks/>
              </p:cNvSpPr>
              <p:nvPr/>
            </p:nvSpPr>
            <p:spPr bwMode="auto">
              <a:xfrm>
                <a:off x="2272" y="1391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871"/>
              <p:cNvSpPr>
                <a:spLocks/>
              </p:cNvSpPr>
              <p:nvPr/>
            </p:nvSpPr>
            <p:spPr bwMode="auto">
              <a:xfrm>
                <a:off x="2290" y="1412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1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1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872"/>
              <p:cNvSpPr>
                <a:spLocks/>
              </p:cNvSpPr>
              <p:nvPr/>
            </p:nvSpPr>
            <p:spPr bwMode="auto">
              <a:xfrm>
                <a:off x="2290" y="1412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1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873"/>
              <p:cNvSpPr>
                <a:spLocks/>
              </p:cNvSpPr>
              <p:nvPr/>
            </p:nvSpPr>
            <p:spPr bwMode="auto">
              <a:xfrm>
                <a:off x="2314" y="1456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874"/>
              <p:cNvSpPr>
                <a:spLocks/>
              </p:cNvSpPr>
              <p:nvPr/>
            </p:nvSpPr>
            <p:spPr bwMode="auto">
              <a:xfrm>
                <a:off x="2314" y="1456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875"/>
              <p:cNvSpPr>
                <a:spLocks/>
              </p:cNvSpPr>
              <p:nvPr/>
            </p:nvSpPr>
            <p:spPr bwMode="auto">
              <a:xfrm>
                <a:off x="2343" y="1533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876"/>
              <p:cNvSpPr>
                <a:spLocks/>
              </p:cNvSpPr>
              <p:nvPr/>
            </p:nvSpPr>
            <p:spPr bwMode="auto">
              <a:xfrm>
                <a:off x="2343" y="1533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877"/>
              <p:cNvSpPr>
                <a:spLocks/>
              </p:cNvSpPr>
              <p:nvPr/>
            </p:nvSpPr>
            <p:spPr bwMode="auto">
              <a:xfrm>
                <a:off x="2379" y="1650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1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878"/>
              <p:cNvSpPr>
                <a:spLocks/>
              </p:cNvSpPr>
              <p:nvPr/>
            </p:nvSpPr>
            <p:spPr bwMode="auto">
              <a:xfrm>
                <a:off x="2379" y="1650"/>
                <a:ext cx="43" cy="44"/>
              </a:xfrm>
              <a:custGeom>
                <a:avLst/>
                <a:gdLst>
                  <a:gd name="T0" fmla="*/ 0 w 43"/>
                  <a:gd name="T1" fmla="*/ 31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1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879"/>
              <p:cNvSpPr>
                <a:spLocks/>
              </p:cNvSpPr>
              <p:nvPr/>
            </p:nvSpPr>
            <p:spPr bwMode="auto">
              <a:xfrm>
                <a:off x="2417" y="1807"/>
                <a:ext cx="44" cy="44"/>
              </a:xfrm>
              <a:custGeom>
                <a:avLst/>
                <a:gdLst>
                  <a:gd name="T0" fmla="*/ 13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3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880"/>
              <p:cNvSpPr>
                <a:spLocks/>
              </p:cNvSpPr>
              <p:nvPr/>
            </p:nvSpPr>
            <p:spPr bwMode="auto">
              <a:xfrm>
                <a:off x="2417" y="1807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3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881"/>
              <p:cNvSpPr>
                <a:spLocks/>
              </p:cNvSpPr>
              <p:nvPr/>
            </p:nvSpPr>
            <p:spPr bwMode="auto">
              <a:xfrm>
                <a:off x="2462" y="1993"/>
                <a:ext cx="42" cy="42"/>
              </a:xfrm>
              <a:custGeom>
                <a:avLst/>
                <a:gdLst>
                  <a:gd name="T0" fmla="*/ 12 w 42"/>
                  <a:gd name="T1" fmla="*/ 0 h 42"/>
                  <a:gd name="T2" fmla="*/ 0 w 42"/>
                  <a:gd name="T3" fmla="*/ 13 h 42"/>
                  <a:gd name="T4" fmla="*/ 30 w 42"/>
                  <a:gd name="T5" fmla="*/ 42 h 42"/>
                  <a:gd name="T6" fmla="*/ 42 w 42"/>
                  <a:gd name="T7" fmla="*/ 29 h 42"/>
                  <a:gd name="T8" fmla="*/ 12 w 4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2" y="0"/>
                    </a:moveTo>
                    <a:lnTo>
                      <a:pt x="0" y="13"/>
                    </a:lnTo>
                    <a:lnTo>
                      <a:pt x="30" y="42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882"/>
              <p:cNvSpPr>
                <a:spLocks/>
              </p:cNvSpPr>
              <p:nvPr/>
            </p:nvSpPr>
            <p:spPr bwMode="auto">
              <a:xfrm>
                <a:off x="2462" y="1993"/>
                <a:ext cx="42" cy="42"/>
              </a:xfrm>
              <a:custGeom>
                <a:avLst/>
                <a:gdLst>
                  <a:gd name="T0" fmla="*/ 0 w 42"/>
                  <a:gd name="T1" fmla="*/ 29 h 42"/>
                  <a:gd name="T2" fmla="*/ 12 w 42"/>
                  <a:gd name="T3" fmla="*/ 42 h 42"/>
                  <a:gd name="T4" fmla="*/ 42 w 42"/>
                  <a:gd name="T5" fmla="*/ 13 h 42"/>
                  <a:gd name="T6" fmla="*/ 30 w 42"/>
                  <a:gd name="T7" fmla="*/ 0 h 42"/>
                  <a:gd name="T8" fmla="*/ 0 w 42"/>
                  <a:gd name="T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29"/>
                    </a:moveTo>
                    <a:lnTo>
                      <a:pt x="12" y="42"/>
                    </a:lnTo>
                    <a:lnTo>
                      <a:pt x="42" y="13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883"/>
              <p:cNvSpPr>
                <a:spLocks/>
              </p:cNvSpPr>
              <p:nvPr/>
            </p:nvSpPr>
            <p:spPr bwMode="auto">
              <a:xfrm>
                <a:off x="2508" y="2189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884"/>
              <p:cNvSpPr>
                <a:spLocks/>
              </p:cNvSpPr>
              <p:nvPr/>
            </p:nvSpPr>
            <p:spPr bwMode="auto">
              <a:xfrm>
                <a:off x="2508" y="2189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885"/>
              <p:cNvSpPr>
                <a:spLocks/>
              </p:cNvSpPr>
              <p:nvPr/>
            </p:nvSpPr>
            <p:spPr bwMode="auto">
              <a:xfrm>
                <a:off x="2559" y="2375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886"/>
              <p:cNvSpPr>
                <a:spLocks/>
              </p:cNvSpPr>
              <p:nvPr/>
            </p:nvSpPr>
            <p:spPr bwMode="auto">
              <a:xfrm>
                <a:off x="2559" y="2375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887"/>
              <p:cNvSpPr>
                <a:spLocks/>
              </p:cNvSpPr>
              <p:nvPr/>
            </p:nvSpPr>
            <p:spPr bwMode="auto">
              <a:xfrm>
                <a:off x="2613" y="2533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888"/>
              <p:cNvSpPr>
                <a:spLocks/>
              </p:cNvSpPr>
              <p:nvPr/>
            </p:nvSpPr>
            <p:spPr bwMode="auto">
              <a:xfrm>
                <a:off x="2613" y="2533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889"/>
              <p:cNvSpPr>
                <a:spLocks/>
              </p:cNvSpPr>
              <p:nvPr/>
            </p:nvSpPr>
            <p:spPr bwMode="auto">
              <a:xfrm>
                <a:off x="2669" y="2653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890"/>
              <p:cNvSpPr>
                <a:spLocks/>
              </p:cNvSpPr>
              <p:nvPr/>
            </p:nvSpPr>
            <p:spPr bwMode="auto">
              <a:xfrm>
                <a:off x="2669" y="2653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891"/>
              <p:cNvSpPr>
                <a:spLocks/>
              </p:cNvSpPr>
              <p:nvPr/>
            </p:nvSpPr>
            <p:spPr bwMode="auto">
              <a:xfrm>
                <a:off x="2727" y="2736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892"/>
              <p:cNvSpPr>
                <a:spLocks/>
              </p:cNvSpPr>
              <p:nvPr/>
            </p:nvSpPr>
            <p:spPr bwMode="auto">
              <a:xfrm>
                <a:off x="2727" y="2736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893"/>
              <p:cNvSpPr>
                <a:spLocks/>
              </p:cNvSpPr>
              <p:nvPr/>
            </p:nvSpPr>
            <p:spPr bwMode="auto">
              <a:xfrm>
                <a:off x="2787" y="2790"/>
                <a:ext cx="43" cy="44"/>
              </a:xfrm>
              <a:custGeom>
                <a:avLst/>
                <a:gdLst>
                  <a:gd name="T0" fmla="*/ 14 w 43"/>
                  <a:gd name="T1" fmla="*/ 0 h 44"/>
                  <a:gd name="T2" fmla="*/ 0 w 43"/>
                  <a:gd name="T3" fmla="*/ 14 h 44"/>
                  <a:gd name="T4" fmla="*/ 29 w 43"/>
                  <a:gd name="T5" fmla="*/ 44 h 44"/>
                  <a:gd name="T6" fmla="*/ 43 w 43"/>
                  <a:gd name="T7" fmla="*/ 30 h 44"/>
                  <a:gd name="T8" fmla="*/ 14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4" y="0"/>
                    </a:moveTo>
                    <a:lnTo>
                      <a:pt x="0" y="14"/>
                    </a:lnTo>
                    <a:lnTo>
                      <a:pt x="29" y="44"/>
                    </a:lnTo>
                    <a:lnTo>
                      <a:pt x="43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894"/>
              <p:cNvSpPr>
                <a:spLocks/>
              </p:cNvSpPr>
              <p:nvPr/>
            </p:nvSpPr>
            <p:spPr bwMode="auto">
              <a:xfrm>
                <a:off x="2787" y="2790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4 w 43"/>
                  <a:gd name="T3" fmla="*/ 44 h 44"/>
                  <a:gd name="T4" fmla="*/ 43 w 43"/>
                  <a:gd name="T5" fmla="*/ 14 h 44"/>
                  <a:gd name="T6" fmla="*/ 29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3" y="14"/>
                    </a:lnTo>
                    <a:lnTo>
                      <a:pt x="2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895"/>
              <p:cNvSpPr>
                <a:spLocks/>
              </p:cNvSpPr>
              <p:nvPr/>
            </p:nvSpPr>
            <p:spPr bwMode="auto">
              <a:xfrm>
                <a:off x="2847" y="282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4 h 44"/>
                  <a:gd name="T4" fmla="*/ 31 w 44"/>
                  <a:gd name="T5" fmla="*/ 44 h 44"/>
                  <a:gd name="T6" fmla="*/ 44 w 44"/>
                  <a:gd name="T7" fmla="*/ 31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4"/>
                    </a:lnTo>
                    <a:lnTo>
                      <a:pt x="31" y="44"/>
                    </a:lnTo>
                    <a:lnTo>
                      <a:pt x="44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896"/>
              <p:cNvSpPr>
                <a:spLocks/>
              </p:cNvSpPr>
              <p:nvPr/>
            </p:nvSpPr>
            <p:spPr bwMode="auto">
              <a:xfrm>
                <a:off x="2847" y="2822"/>
                <a:ext cx="44" cy="44"/>
              </a:xfrm>
              <a:custGeom>
                <a:avLst/>
                <a:gdLst>
                  <a:gd name="T0" fmla="*/ 0 w 44"/>
                  <a:gd name="T1" fmla="*/ 31 h 44"/>
                  <a:gd name="T2" fmla="*/ 14 w 44"/>
                  <a:gd name="T3" fmla="*/ 44 h 44"/>
                  <a:gd name="T4" fmla="*/ 44 w 44"/>
                  <a:gd name="T5" fmla="*/ 14 h 44"/>
                  <a:gd name="T6" fmla="*/ 31 w 44"/>
                  <a:gd name="T7" fmla="*/ 0 h 44"/>
                  <a:gd name="T8" fmla="*/ 0 w 44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1"/>
                    </a:moveTo>
                    <a:lnTo>
                      <a:pt x="14" y="44"/>
                    </a:lnTo>
                    <a:lnTo>
                      <a:pt x="44" y="1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897"/>
              <p:cNvSpPr>
                <a:spLocks/>
              </p:cNvSpPr>
              <p:nvPr/>
            </p:nvSpPr>
            <p:spPr bwMode="auto">
              <a:xfrm>
                <a:off x="2908" y="2841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898"/>
              <p:cNvSpPr>
                <a:spLocks/>
              </p:cNvSpPr>
              <p:nvPr/>
            </p:nvSpPr>
            <p:spPr bwMode="auto">
              <a:xfrm>
                <a:off x="2908" y="2841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899"/>
              <p:cNvSpPr>
                <a:spLocks/>
              </p:cNvSpPr>
              <p:nvPr/>
            </p:nvSpPr>
            <p:spPr bwMode="auto">
              <a:xfrm>
                <a:off x="2969" y="2853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3 h 43"/>
                  <a:gd name="T4" fmla="*/ 30 w 43"/>
                  <a:gd name="T5" fmla="*/ 43 h 43"/>
                  <a:gd name="T6" fmla="*/ 43 w 43"/>
                  <a:gd name="T7" fmla="*/ 30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900"/>
              <p:cNvSpPr>
                <a:spLocks/>
              </p:cNvSpPr>
              <p:nvPr/>
            </p:nvSpPr>
            <p:spPr bwMode="auto">
              <a:xfrm>
                <a:off x="2969" y="2853"/>
                <a:ext cx="43" cy="43"/>
              </a:xfrm>
              <a:custGeom>
                <a:avLst/>
                <a:gdLst>
                  <a:gd name="T0" fmla="*/ 0 w 43"/>
                  <a:gd name="T1" fmla="*/ 30 h 43"/>
                  <a:gd name="T2" fmla="*/ 13 w 43"/>
                  <a:gd name="T3" fmla="*/ 43 h 43"/>
                  <a:gd name="T4" fmla="*/ 43 w 43"/>
                  <a:gd name="T5" fmla="*/ 13 h 43"/>
                  <a:gd name="T6" fmla="*/ 30 w 43"/>
                  <a:gd name="T7" fmla="*/ 0 h 43"/>
                  <a:gd name="T8" fmla="*/ 0 w 43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3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901"/>
              <p:cNvSpPr>
                <a:spLocks/>
              </p:cNvSpPr>
              <p:nvPr/>
            </p:nvSpPr>
            <p:spPr bwMode="auto">
              <a:xfrm>
                <a:off x="3028" y="2859"/>
                <a:ext cx="44" cy="43"/>
              </a:xfrm>
              <a:custGeom>
                <a:avLst/>
                <a:gdLst>
                  <a:gd name="T0" fmla="*/ 13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3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3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902"/>
              <p:cNvSpPr>
                <a:spLocks/>
              </p:cNvSpPr>
              <p:nvPr/>
            </p:nvSpPr>
            <p:spPr bwMode="auto">
              <a:xfrm>
                <a:off x="3028" y="2859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3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3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903"/>
              <p:cNvSpPr>
                <a:spLocks/>
              </p:cNvSpPr>
              <p:nvPr/>
            </p:nvSpPr>
            <p:spPr bwMode="auto">
              <a:xfrm>
                <a:off x="3086" y="2862"/>
                <a:ext cx="44" cy="43"/>
              </a:xfrm>
              <a:custGeom>
                <a:avLst/>
                <a:gdLst>
                  <a:gd name="T0" fmla="*/ 14 w 44"/>
                  <a:gd name="T1" fmla="*/ 0 h 43"/>
                  <a:gd name="T2" fmla="*/ 0 w 44"/>
                  <a:gd name="T3" fmla="*/ 13 h 43"/>
                  <a:gd name="T4" fmla="*/ 30 w 44"/>
                  <a:gd name="T5" fmla="*/ 43 h 43"/>
                  <a:gd name="T6" fmla="*/ 44 w 44"/>
                  <a:gd name="T7" fmla="*/ 30 h 43"/>
                  <a:gd name="T8" fmla="*/ 14 w 4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4" y="0"/>
                    </a:moveTo>
                    <a:lnTo>
                      <a:pt x="0" y="13"/>
                    </a:lnTo>
                    <a:lnTo>
                      <a:pt x="30" y="43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904"/>
              <p:cNvSpPr>
                <a:spLocks/>
              </p:cNvSpPr>
              <p:nvPr/>
            </p:nvSpPr>
            <p:spPr bwMode="auto">
              <a:xfrm>
                <a:off x="3086" y="2862"/>
                <a:ext cx="44" cy="43"/>
              </a:xfrm>
              <a:custGeom>
                <a:avLst/>
                <a:gdLst>
                  <a:gd name="T0" fmla="*/ 0 w 44"/>
                  <a:gd name="T1" fmla="*/ 30 h 43"/>
                  <a:gd name="T2" fmla="*/ 14 w 44"/>
                  <a:gd name="T3" fmla="*/ 43 h 43"/>
                  <a:gd name="T4" fmla="*/ 44 w 44"/>
                  <a:gd name="T5" fmla="*/ 13 h 43"/>
                  <a:gd name="T6" fmla="*/ 30 w 44"/>
                  <a:gd name="T7" fmla="*/ 0 h 43"/>
                  <a:gd name="T8" fmla="*/ 0 w 44"/>
                  <a:gd name="T9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30"/>
                    </a:moveTo>
                    <a:lnTo>
                      <a:pt x="14" y="43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905"/>
              <p:cNvSpPr>
                <a:spLocks/>
              </p:cNvSpPr>
              <p:nvPr/>
            </p:nvSpPr>
            <p:spPr bwMode="auto">
              <a:xfrm>
                <a:off x="3142" y="2864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3 h 44"/>
                  <a:gd name="T4" fmla="*/ 30 w 44"/>
                  <a:gd name="T5" fmla="*/ 44 h 44"/>
                  <a:gd name="T6" fmla="*/ 44 w 44"/>
                  <a:gd name="T7" fmla="*/ 3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3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906"/>
              <p:cNvSpPr>
                <a:spLocks/>
              </p:cNvSpPr>
              <p:nvPr/>
            </p:nvSpPr>
            <p:spPr bwMode="auto">
              <a:xfrm>
                <a:off x="3142" y="2864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4 w 44"/>
                  <a:gd name="T3" fmla="*/ 44 h 44"/>
                  <a:gd name="T4" fmla="*/ 44 w 44"/>
                  <a:gd name="T5" fmla="*/ 13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4" y="44"/>
                    </a:lnTo>
                    <a:lnTo>
                      <a:pt x="44" y="13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907"/>
              <p:cNvSpPr>
                <a:spLocks/>
              </p:cNvSpPr>
              <p:nvPr/>
            </p:nvSpPr>
            <p:spPr bwMode="auto">
              <a:xfrm>
                <a:off x="3196" y="2865"/>
                <a:ext cx="44" cy="44"/>
              </a:xfrm>
              <a:custGeom>
                <a:avLst/>
                <a:gdLst>
                  <a:gd name="T0" fmla="*/ 13 w 44"/>
                  <a:gd name="T1" fmla="*/ 0 h 44"/>
                  <a:gd name="T2" fmla="*/ 0 w 44"/>
                  <a:gd name="T3" fmla="*/ 14 h 44"/>
                  <a:gd name="T4" fmla="*/ 30 w 44"/>
                  <a:gd name="T5" fmla="*/ 44 h 44"/>
                  <a:gd name="T6" fmla="*/ 44 w 44"/>
                  <a:gd name="T7" fmla="*/ 30 h 44"/>
                  <a:gd name="T8" fmla="*/ 13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4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908"/>
              <p:cNvSpPr>
                <a:spLocks/>
              </p:cNvSpPr>
              <p:nvPr/>
            </p:nvSpPr>
            <p:spPr bwMode="auto">
              <a:xfrm>
                <a:off x="3196" y="2865"/>
                <a:ext cx="44" cy="44"/>
              </a:xfrm>
              <a:custGeom>
                <a:avLst/>
                <a:gdLst>
                  <a:gd name="T0" fmla="*/ 0 w 44"/>
                  <a:gd name="T1" fmla="*/ 30 h 44"/>
                  <a:gd name="T2" fmla="*/ 13 w 44"/>
                  <a:gd name="T3" fmla="*/ 44 h 44"/>
                  <a:gd name="T4" fmla="*/ 44 w 44"/>
                  <a:gd name="T5" fmla="*/ 14 h 44"/>
                  <a:gd name="T6" fmla="*/ 30 w 44"/>
                  <a:gd name="T7" fmla="*/ 0 h 44"/>
                  <a:gd name="T8" fmla="*/ 0 w 44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4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909"/>
              <p:cNvSpPr>
                <a:spLocks/>
              </p:cNvSpPr>
              <p:nvPr/>
            </p:nvSpPr>
            <p:spPr bwMode="auto">
              <a:xfrm>
                <a:off x="3247" y="2865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910"/>
              <p:cNvSpPr>
                <a:spLocks/>
              </p:cNvSpPr>
              <p:nvPr/>
            </p:nvSpPr>
            <p:spPr bwMode="auto">
              <a:xfrm>
                <a:off x="3247" y="2865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911"/>
              <p:cNvSpPr>
                <a:spLocks/>
              </p:cNvSpPr>
              <p:nvPr/>
            </p:nvSpPr>
            <p:spPr bwMode="auto">
              <a:xfrm>
                <a:off x="3295" y="2865"/>
                <a:ext cx="43" cy="44"/>
              </a:xfrm>
              <a:custGeom>
                <a:avLst/>
                <a:gdLst>
                  <a:gd name="T0" fmla="*/ 13 w 43"/>
                  <a:gd name="T1" fmla="*/ 0 h 44"/>
                  <a:gd name="T2" fmla="*/ 0 w 43"/>
                  <a:gd name="T3" fmla="*/ 14 h 44"/>
                  <a:gd name="T4" fmla="*/ 30 w 43"/>
                  <a:gd name="T5" fmla="*/ 44 h 44"/>
                  <a:gd name="T6" fmla="*/ 43 w 43"/>
                  <a:gd name="T7" fmla="*/ 30 h 44"/>
                  <a:gd name="T8" fmla="*/ 13 w 43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3" y="0"/>
                    </a:moveTo>
                    <a:lnTo>
                      <a:pt x="0" y="14"/>
                    </a:lnTo>
                    <a:lnTo>
                      <a:pt x="30" y="44"/>
                    </a:lnTo>
                    <a:lnTo>
                      <a:pt x="43" y="3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912"/>
              <p:cNvSpPr>
                <a:spLocks/>
              </p:cNvSpPr>
              <p:nvPr/>
            </p:nvSpPr>
            <p:spPr bwMode="auto">
              <a:xfrm>
                <a:off x="3295" y="2865"/>
                <a:ext cx="43" cy="44"/>
              </a:xfrm>
              <a:custGeom>
                <a:avLst/>
                <a:gdLst>
                  <a:gd name="T0" fmla="*/ 0 w 43"/>
                  <a:gd name="T1" fmla="*/ 30 h 44"/>
                  <a:gd name="T2" fmla="*/ 13 w 43"/>
                  <a:gd name="T3" fmla="*/ 44 h 44"/>
                  <a:gd name="T4" fmla="*/ 43 w 43"/>
                  <a:gd name="T5" fmla="*/ 14 h 44"/>
                  <a:gd name="T6" fmla="*/ 30 w 43"/>
                  <a:gd name="T7" fmla="*/ 0 h 44"/>
                  <a:gd name="T8" fmla="*/ 0 w 43"/>
                  <a:gd name="T9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30"/>
                    </a:moveTo>
                    <a:lnTo>
                      <a:pt x="13" y="44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913"/>
              <p:cNvSpPr>
                <a:spLocks/>
              </p:cNvSpPr>
              <p:nvPr/>
            </p:nvSpPr>
            <p:spPr bwMode="auto">
              <a:xfrm>
                <a:off x="3338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914"/>
              <p:cNvSpPr>
                <a:spLocks/>
              </p:cNvSpPr>
              <p:nvPr/>
            </p:nvSpPr>
            <p:spPr bwMode="auto">
              <a:xfrm>
                <a:off x="3338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915"/>
              <p:cNvSpPr>
                <a:spLocks/>
              </p:cNvSpPr>
              <p:nvPr/>
            </p:nvSpPr>
            <p:spPr bwMode="auto">
              <a:xfrm>
                <a:off x="3376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1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1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916"/>
              <p:cNvSpPr>
                <a:spLocks/>
              </p:cNvSpPr>
              <p:nvPr/>
            </p:nvSpPr>
            <p:spPr bwMode="auto">
              <a:xfrm>
                <a:off x="3376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1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917"/>
              <p:cNvSpPr>
                <a:spLocks/>
              </p:cNvSpPr>
              <p:nvPr/>
            </p:nvSpPr>
            <p:spPr bwMode="auto">
              <a:xfrm>
                <a:off x="3412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918"/>
              <p:cNvSpPr>
                <a:spLocks/>
              </p:cNvSpPr>
              <p:nvPr/>
            </p:nvSpPr>
            <p:spPr bwMode="auto">
              <a:xfrm>
                <a:off x="3412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919"/>
              <p:cNvSpPr>
                <a:spLocks/>
              </p:cNvSpPr>
              <p:nvPr/>
            </p:nvSpPr>
            <p:spPr bwMode="auto">
              <a:xfrm>
                <a:off x="3441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920"/>
              <p:cNvSpPr>
                <a:spLocks/>
              </p:cNvSpPr>
              <p:nvPr/>
            </p:nvSpPr>
            <p:spPr bwMode="auto">
              <a:xfrm>
                <a:off x="3441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921"/>
              <p:cNvSpPr>
                <a:spLocks/>
              </p:cNvSpPr>
              <p:nvPr/>
            </p:nvSpPr>
            <p:spPr bwMode="auto">
              <a:xfrm>
                <a:off x="3466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922"/>
              <p:cNvSpPr>
                <a:spLocks/>
              </p:cNvSpPr>
              <p:nvPr/>
            </p:nvSpPr>
            <p:spPr bwMode="auto">
              <a:xfrm>
                <a:off x="3466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923"/>
              <p:cNvSpPr>
                <a:spLocks/>
              </p:cNvSpPr>
              <p:nvPr/>
            </p:nvSpPr>
            <p:spPr bwMode="auto">
              <a:xfrm>
                <a:off x="3484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924"/>
              <p:cNvSpPr>
                <a:spLocks/>
              </p:cNvSpPr>
              <p:nvPr/>
            </p:nvSpPr>
            <p:spPr bwMode="auto">
              <a:xfrm>
                <a:off x="3484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925"/>
              <p:cNvSpPr>
                <a:spLocks/>
              </p:cNvSpPr>
              <p:nvPr/>
            </p:nvSpPr>
            <p:spPr bwMode="auto">
              <a:xfrm>
                <a:off x="3497" y="2866"/>
                <a:ext cx="42" cy="43"/>
              </a:xfrm>
              <a:custGeom>
                <a:avLst/>
                <a:gdLst>
                  <a:gd name="T0" fmla="*/ 12 w 42"/>
                  <a:gd name="T1" fmla="*/ 0 h 43"/>
                  <a:gd name="T2" fmla="*/ 0 w 42"/>
                  <a:gd name="T3" fmla="*/ 14 h 43"/>
                  <a:gd name="T4" fmla="*/ 30 w 42"/>
                  <a:gd name="T5" fmla="*/ 43 h 43"/>
                  <a:gd name="T6" fmla="*/ 42 w 42"/>
                  <a:gd name="T7" fmla="*/ 29 h 43"/>
                  <a:gd name="T8" fmla="*/ 12 w 4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12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2" y="2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926"/>
              <p:cNvSpPr>
                <a:spLocks/>
              </p:cNvSpPr>
              <p:nvPr/>
            </p:nvSpPr>
            <p:spPr bwMode="auto">
              <a:xfrm>
                <a:off x="3497" y="2866"/>
                <a:ext cx="42" cy="43"/>
              </a:xfrm>
              <a:custGeom>
                <a:avLst/>
                <a:gdLst>
                  <a:gd name="T0" fmla="*/ 0 w 42"/>
                  <a:gd name="T1" fmla="*/ 29 h 43"/>
                  <a:gd name="T2" fmla="*/ 12 w 42"/>
                  <a:gd name="T3" fmla="*/ 43 h 43"/>
                  <a:gd name="T4" fmla="*/ 42 w 42"/>
                  <a:gd name="T5" fmla="*/ 14 h 43"/>
                  <a:gd name="T6" fmla="*/ 30 w 42"/>
                  <a:gd name="T7" fmla="*/ 0 h 43"/>
                  <a:gd name="T8" fmla="*/ 0 w 4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3">
                    <a:moveTo>
                      <a:pt x="0" y="29"/>
                    </a:moveTo>
                    <a:lnTo>
                      <a:pt x="12" y="43"/>
                    </a:lnTo>
                    <a:lnTo>
                      <a:pt x="42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927"/>
              <p:cNvSpPr>
                <a:spLocks/>
              </p:cNvSpPr>
              <p:nvPr/>
            </p:nvSpPr>
            <p:spPr bwMode="auto">
              <a:xfrm>
                <a:off x="3504" y="2866"/>
                <a:ext cx="43" cy="43"/>
              </a:xfrm>
              <a:custGeom>
                <a:avLst/>
                <a:gdLst>
                  <a:gd name="T0" fmla="*/ 13 w 43"/>
                  <a:gd name="T1" fmla="*/ 0 h 43"/>
                  <a:gd name="T2" fmla="*/ 0 w 43"/>
                  <a:gd name="T3" fmla="*/ 14 h 43"/>
                  <a:gd name="T4" fmla="*/ 30 w 43"/>
                  <a:gd name="T5" fmla="*/ 43 h 43"/>
                  <a:gd name="T6" fmla="*/ 43 w 43"/>
                  <a:gd name="T7" fmla="*/ 29 h 43"/>
                  <a:gd name="T8" fmla="*/ 13 w 4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3" y="0"/>
                    </a:moveTo>
                    <a:lnTo>
                      <a:pt x="0" y="14"/>
                    </a:lnTo>
                    <a:lnTo>
                      <a:pt x="30" y="43"/>
                    </a:lnTo>
                    <a:lnTo>
                      <a:pt x="43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928"/>
              <p:cNvSpPr>
                <a:spLocks/>
              </p:cNvSpPr>
              <p:nvPr/>
            </p:nvSpPr>
            <p:spPr bwMode="auto">
              <a:xfrm>
                <a:off x="3504" y="2866"/>
                <a:ext cx="43" cy="43"/>
              </a:xfrm>
              <a:custGeom>
                <a:avLst/>
                <a:gdLst>
                  <a:gd name="T0" fmla="*/ 0 w 43"/>
                  <a:gd name="T1" fmla="*/ 29 h 43"/>
                  <a:gd name="T2" fmla="*/ 13 w 43"/>
                  <a:gd name="T3" fmla="*/ 43 h 43"/>
                  <a:gd name="T4" fmla="*/ 43 w 43"/>
                  <a:gd name="T5" fmla="*/ 14 h 43"/>
                  <a:gd name="T6" fmla="*/ 30 w 43"/>
                  <a:gd name="T7" fmla="*/ 0 h 43"/>
                  <a:gd name="T8" fmla="*/ 0 w 43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29"/>
                    </a:moveTo>
                    <a:lnTo>
                      <a:pt x="13" y="43"/>
                    </a:lnTo>
                    <a:lnTo>
                      <a:pt x="43" y="14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Rectangle 2929"/>
              <p:cNvSpPr>
                <a:spLocks noChangeArrowheads="1"/>
              </p:cNvSpPr>
              <p:nvPr/>
            </p:nvSpPr>
            <p:spPr bwMode="auto">
              <a:xfrm>
                <a:off x="1000" y="2872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Rectangle 2930"/>
              <p:cNvSpPr>
                <a:spLocks noChangeArrowheads="1"/>
              </p:cNvSpPr>
              <p:nvPr/>
            </p:nvSpPr>
            <p:spPr bwMode="auto">
              <a:xfrm>
                <a:off x="1008" y="2872"/>
                <a:ext cx="29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Rectangle 2931"/>
              <p:cNvSpPr>
                <a:spLocks noChangeArrowheads="1"/>
              </p:cNvSpPr>
              <p:nvPr/>
            </p:nvSpPr>
            <p:spPr bwMode="auto">
              <a:xfrm>
                <a:off x="1021" y="287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Rectangle 2932"/>
              <p:cNvSpPr>
                <a:spLocks noChangeArrowheads="1"/>
              </p:cNvSpPr>
              <p:nvPr/>
            </p:nvSpPr>
            <p:spPr bwMode="auto">
              <a:xfrm>
                <a:off x="1040" y="287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Rectangle 2933"/>
              <p:cNvSpPr>
                <a:spLocks noChangeArrowheads="1"/>
              </p:cNvSpPr>
              <p:nvPr/>
            </p:nvSpPr>
            <p:spPr bwMode="auto">
              <a:xfrm>
                <a:off x="1064" y="287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Rectangle 2934"/>
              <p:cNvSpPr>
                <a:spLocks noChangeArrowheads="1"/>
              </p:cNvSpPr>
              <p:nvPr/>
            </p:nvSpPr>
            <p:spPr bwMode="auto">
              <a:xfrm>
                <a:off x="1093" y="2870"/>
                <a:ext cx="31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Rectangle 2935"/>
              <p:cNvSpPr>
                <a:spLocks noChangeArrowheads="1"/>
              </p:cNvSpPr>
              <p:nvPr/>
            </p:nvSpPr>
            <p:spPr bwMode="auto">
              <a:xfrm>
                <a:off x="1128" y="2868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Rectangle 2936"/>
              <p:cNvSpPr>
                <a:spLocks noChangeArrowheads="1"/>
              </p:cNvSpPr>
              <p:nvPr/>
            </p:nvSpPr>
            <p:spPr bwMode="auto">
              <a:xfrm>
                <a:off x="1167" y="2867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937"/>
              <p:cNvSpPr>
                <a:spLocks/>
              </p:cNvSpPr>
              <p:nvPr/>
            </p:nvSpPr>
            <p:spPr bwMode="auto">
              <a:xfrm>
                <a:off x="1211" y="286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Rectangle 2938"/>
              <p:cNvSpPr>
                <a:spLocks noChangeArrowheads="1"/>
              </p:cNvSpPr>
              <p:nvPr/>
            </p:nvSpPr>
            <p:spPr bwMode="auto">
              <a:xfrm>
                <a:off x="1258" y="2859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Rectangle 2939"/>
              <p:cNvSpPr>
                <a:spLocks noChangeArrowheads="1"/>
              </p:cNvSpPr>
              <p:nvPr/>
            </p:nvSpPr>
            <p:spPr bwMode="auto">
              <a:xfrm>
                <a:off x="1308" y="2852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Rectangle 2940"/>
              <p:cNvSpPr>
                <a:spLocks noChangeArrowheads="1"/>
              </p:cNvSpPr>
              <p:nvPr/>
            </p:nvSpPr>
            <p:spPr bwMode="auto">
              <a:xfrm>
                <a:off x="1362" y="284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Rectangle 2941"/>
              <p:cNvSpPr>
                <a:spLocks noChangeArrowheads="1"/>
              </p:cNvSpPr>
              <p:nvPr/>
            </p:nvSpPr>
            <p:spPr bwMode="auto">
              <a:xfrm>
                <a:off x="1419" y="2826"/>
                <a:ext cx="29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Rectangle 2942"/>
              <p:cNvSpPr>
                <a:spLocks noChangeArrowheads="1"/>
              </p:cNvSpPr>
              <p:nvPr/>
            </p:nvSpPr>
            <p:spPr bwMode="auto">
              <a:xfrm>
                <a:off x="1476" y="2804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Rectangle 2943"/>
              <p:cNvSpPr>
                <a:spLocks noChangeArrowheads="1"/>
              </p:cNvSpPr>
              <p:nvPr/>
            </p:nvSpPr>
            <p:spPr bwMode="auto">
              <a:xfrm>
                <a:off x="1536" y="2773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Rectangle 2944"/>
              <p:cNvSpPr>
                <a:spLocks noChangeArrowheads="1"/>
              </p:cNvSpPr>
              <p:nvPr/>
            </p:nvSpPr>
            <p:spPr bwMode="auto">
              <a:xfrm>
                <a:off x="1597" y="273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Rectangle 2945"/>
              <p:cNvSpPr>
                <a:spLocks noChangeArrowheads="1"/>
              </p:cNvSpPr>
              <p:nvPr/>
            </p:nvSpPr>
            <p:spPr bwMode="auto">
              <a:xfrm>
                <a:off x="1658" y="2676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Rectangle 2946"/>
              <p:cNvSpPr>
                <a:spLocks noChangeArrowheads="1"/>
              </p:cNvSpPr>
              <p:nvPr/>
            </p:nvSpPr>
            <p:spPr bwMode="auto">
              <a:xfrm>
                <a:off x="1718" y="2604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Rectangle 2947"/>
              <p:cNvSpPr>
                <a:spLocks noChangeArrowheads="1"/>
              </p:cNvSpPr>
              <p:nvPr/>
            </p:nvSpPr>
            <p:spPr bwMode="auto">
              <a:xfrm>
                <a:off x="1778" y="2512"/>
                <a:ext cx="29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Rectangle 2948"/>
              <p:cNvSpPr>
                <a:spLocks noChangeArrowheads="1"/>
              </p:cNvSpPr>
              <p:nvPr/>
            </p:nvSpPr>
            <p:spPr bwMode="auto">
              <a:xfrm>
                <a:off x="1836" y="2400"/>
                <a:ext cx="29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2949"/>
              <p:cNvSpPr>
                <a:spLocks/>
              </p:cNvSpPr>
              <p:nvPr/>
            </p:nvSpPr>
            <p:spPr bwMode="auto">
              <a:xfrm>
                <a:off x="1892" y="2269"/>
                <a:ext cx="29" cy="30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30 h 30"/>
                  <a:gd name="T4" fmla="*/ 29 w 29"/>
                  <a:gd name="T5" fmla="*/ 30 h 30"/>
                  <a:gd name="T6" fmla="*/ 29 w 29"/>
                  <a:gd name="T7" fmla="*/ 0 h 30"/>
                  <a:gd name="T8" fmla="*/ 0 w 29"/>
                  <a:gd name="T9" fmla="*/ 0 h 30"/>
                  <a:gd name="T10" fmla="*/ 0 w 2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0" y="3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2950"/>
              <p:cNvSpPr>
                <a:spLocks/>
              </p:cNvSpPr>
              <p:nvPr/>
            </p:nvSpPr>
            <p:spPr bwMode="auto">
              <a:xfrm>
                <a:off x="1946" y="2120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Rectangle 2951"/>
              <p:cNvSpPr>
                <a:spLocks noChangeArrowheads="1"/>
              </p:cNvSpPr>
              <p:nvPr/>
            </p:nvSpPr>
            <p:spPr bwMode="auto">
              <a:xfrm>
                <a:off x="1996" y="1965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Rectangle 2952"/>
              <p:cNvSpPr>
                <a:spLocks noChangeArrowheads="1"/>
              </p:cNvSpPr>
              <p:nvPr/>
            </p:nvSpPr>
            <p:spPr bwMode="auto">
              <a:xfrm>
                <a:off x="2044" y="1813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2953"/>
              <p:cNvSpPr>
                <a:spLocks/>
              </p:cNvSpPr>
              <p:nvPr/>
            </p:nvSpPr>
            <p:spPr bwMode="auto">
              <a:xfrm>
                <a:off x="2087" y="1678"/>
                <a:ext cx="30" cy="31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31 h 31"/>
                  <a:gd name="T4" fmla="*/ 30 w 30"/>
                  <a:gd name="T5" fmla="*/ 31 h 31"/>
                  <a:gd name="T6" fmla="*/ 30 w 30"/>
                  <a:gd name="T7" fmla="*/ 0 h 31"/>
                  <a:gd name="T8" fmla="*/ 0 w 30"/>
                  <a:gd name="T9" fmla="*/ 0 h 31"/>
                  <a:gd name="T10" fmla="*/ 0 w 30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lnTo>
                      <a:pt x="0" y="31"/>
                    </a:lnTo>
                    <a:lnTo>
                      <a:pt x="30" y="31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Rectangle 2954"/>
              <p:cNvSpPr>
                <a:spLocks noChangeArrowheads="1"/>
              </p:cNvSpPr>
              <p:nvPr/>
            </p:nvSpPr>
            <p:spPr bwMode="auto">
              <a:xfrm>
                <a:off x="2127" y="157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Rectangle 2955"/>
              <p:cNvSpPr>
                <a:spLocks noChangeArrowheads="1"/>
              </p:cNvSpPr>
              <p:nvPr/>
            </p:nvSpPr>
            <p:spPr bwMode="auto">
              <a:xfrm>
                <a:off x="2161" y="149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Rectangle 2956"/>
              <p:cNvSpPr>
                <a:spLocks noChangeArrowheads="1"/>
              </p:cNvSpPr>
              <p:nvPr/>
            </p:nvSpPr>
            <p:spPr bwMode="auto">
              <a:xfrm>
                <a:off x="2190" y="1438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Rectangle 2957"/>
              <p:cNvSpPr>
                <a:spLocks noChangeArrowheads="1"/>
              </p:cNvSpPr>
              <p:nvPr/>
            </p:nvSpPr>
            <p:spPr bwMode="auto">
              <a:xfrm>
                <a:off x="2215" y="1409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2958"/>
              <p:cNvSpPr>
                <a:spLocks/>
              </p:cNvSpPr>
              <p:nvPr/>
            </p:nvSpPr>
            <p:spPr bwMode="auto">
              <a:xfrm>
                <a:off x="2233" y="1395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29 h 29"/>
                  <a:gd name="T4" fmla="*/ 30 w 30"/>
                  <a:gd name="T5" fmla="*/ 29 h 29"/>
                  <a:gd name="T6" fmla="*/ 30 w 30"/>
                  <a:gd name="T7" fmla="*/ 0 h 29"/>
                  <a:gd name="T8" fmla="*/ 0 w 30"/>
                  <a:gd name="T9" fmla="*/ 0 h 29"/>
                  <a:gd name="T10" fmla="*/ 0 w 3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0" y="29"/>
                    </a:lnTo>
                    <a:lnTo>
                      <a:pt x="30" y="29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Rectangle 2959"/>
              <p:cNvSpPr>
                <a:spLocks noChangeArrowheads="1"/>
              </p:cNvSpPr>
              <p:nvPr/>
            </p:nvSpPr>
            <p:spPr bwMode="auto">
              <a:xfrm>
                <a:off x="2247" y="1390"/>
                <a:ext cx="29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2960"/>
              <p:cNvSpPr>
                <a:spLocks/>
              </p:cNvSpPr>
              <p:nvPr/>
            </p:nvSpPr>
            <p:spPr bwMode="auto">
              <a:xfrm>
                <a:off x="2254" y="138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2961"/>
              <p:cNvSpPr>
                <a:spLocks/>
              </p:cNvSpPr>
              <p:nvPr/>
            </p:nvSpPr>
            <p:spPr bwMode="auto">
              <a:xfrm>
                <a:off x="2257" y="138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Rectangle 2962"/>
              <p:cNvSpPr>
                <a:spLocks noChangeArrowheads="1"/>
              </p:cNvSpPr>
              <p:nvPr/>
            </p:nvSpPr>
            <p:spPr bwMode="auto">
              <a:xfrm>
                <a:off x="2265" y="139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2963"/>
              <p:cNvSpPr>
                <a:spLocks/>
              </p:cNvSpPr>
              <p:nvPr/>
            </p:nvSpPr>
            <p:spPr bwMode="auto">
              <a:xfrm>
                <a:off x="2278" y="1395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29 h 29"/>
                  <a:gd name="T4" fmla="*/ 30 w 30"/>
                  <a:gd name="T5" fmla="*/ 29 h 29"/>
                  <a:gd name="T6" fmla="*/ 30 w 30"/>
                  <a:gd name="T7" fmla="*/ 0 h 29"/>
                  <a:gd name="T8" fmla="*/ 0 w 30"/>
                  <a:gd name="T9" fmla="*/ 0 h 29"/>
                  <a:gd name="T10" fmla="*/ 0 w 3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0" y="29"/>
                    </a:lnTo>
                    <a:lnTo>
                      <a:pt x="30" y="29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Rectangle 2964"/>
              <p:cNvSpPr>
                <a:spLocks noChangeArrowheads="1"/>
              </p:cNvSpPr>
              <p:nvPr/>
            </p:nvSpPr>
            <p:spPr bwMode="auto">
              <a:xfrm>
                <a:off x="2297" y="1409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Rectangle 2965"/>
              <p:cNvSpPr>
                <a:spLocks noChangeArrowheads="1"/>
              </p:cNvSpPr>
              <p:nvPr/>
            </p:nvSpPr>
            <p:spPr bwMode="auto">
              <a:xfrm>
                <a:off x="2321" y="1438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Rectangle 2966"/>
              <p:cNvSpPr>
                <a:spLocks noChangeArrowheads="1"/>
              </p:cNvSpPr>
              <p:nvPr/>
            </p:nvSpPr>
            <p:spPr bwMode="auto">
              <a:xfrm>
                <a:off x="2350" y="149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Rectangle 2967"/>
              <p:cNvSpPr>
                <a:spLocks noChangeArrowheads="1"/>
              </p:cNvSpPr>
              <p:nvPr/>
            </p:nvSpPr>
            <p:spPr bwMode="auto">
              <a:xfrm>
                <a:off x="2385" y="157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Freeform 2968"/>
              <p:cNvSpPr>
                <a:spLocks/>
              </p:cNvSpPr>
              <p:nvPr/>
            </p:nvSpPr>
            <p:spPr bwMode="auto">
              <a:xfrm>
                <a:off x="2423" y="1678"/>
                <a:ext cx="30" cy="31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31 h 31"/>
                  <a:gd name="T4" fmla="*/ 30 w 30"/>
                  <a:gd name="T5" fmla="*/ 31 h 31"/>
                  <a:gd name="T6" fmla="*/ 30 w 30"/>
                  <a:gd name="T7" fmla="*/ 0 h 31"/>
                  <a:gd name="T8" fmla="*/ 0 w 30"/>
                  <a:gd name="T9" fmla="*/ 0 h 31"/>
                  <a:gd name="T10" fmla="*/ 0 w 30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lnTo>
                      <a:pt x="0" y="31"/>
                    </a:lnTo>
                    <a:lnTo>
                      <a:pt x="30" y="31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Rectangle 2969"/>
              <p:cNvSpPr>
                <a:spLocks noChangeArrowheads="1"/>
              </p:cNvSpPr>
              <p:nvPr/>
            </p:nvSpPr>
            <p:spPr bwMode="auto">
              <a:xfrm>
                <a:off x="2468" y="1813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Rectangle 2970"/>
              <p:cNvSpPr>
                <a:spLocks noChangeArrowheads="1"/>
              </p:cNvSpPr>
              <p:nvPr/>
            </p:nvSpPr>
            <p:spPr bwMode="auto">
              <a:xfrm>
                <a:off x="2515" y="1965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Rectangle 2971"/>
              <p:cNvSpPr>
                <a:spLocks noChangeArrowheads="1"/>
              </p:cNvSpPr>
              <p:nvPr/>
            </p:nvSpPr>
            <p:spPr bwMode="auto">
              <a:xfrm>
                <a:off x="2565" y="212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Rectangle 2972"/>
              <p:cNvSpPr>
                <a:spLocks noChangeArrowheads="1"/>
              </p:cNvSpPr>
              <p:nvPr/>
            </p:nvSpPr>
            <p:spPr bwMode="auto">
              <a:xfrm>
                <a:off x="2619" y="2269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Rectangle 2973"/>
              <p:cNvSpPr>
                <a:spLocks noChangeArrowheads="1"/>
              </p:cNvSpPr>
              <p:nvPr/>
            </p:nvSpPr>
            <p:spPr bwMode="auto">
              <a:xfrm>
                <a:off x="2675" y="240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Rectangle 2974"/>
              <p:cNvSpPr>
                <a:spLocks noChangeArrowheads="1"/>
              </p:cNvSpPr>
              <p:nvPr/>
            </p:nvSpPr>
            <p:spPr bwMode="auto">
              <a:xfrm>
                <a:off x="2733" y="2512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Rectangle 2975"/>
              <p:cNvSpPr>
                <a:spLocks noChangeArrowheads="1"/>
              </p:cNvSpPr>
              <p:nvPr/>
            </p:nvSpPr>
            <p:spPr bwMode="auto">
              <a:xfrm>
                <a:off x="2794" y="2604"/>
                <a:ext cx="29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Rectangle 2976"/>
              <p:cNvSpPr>
                <a:spLocks noChangeArrowheads="1"/>
              </p:cNvSpPr>
              <p:nvPr/>
            </p:nvSpPr>
            <p:spPr bwMode="auto">
              <a:xfrm>
                <a:off x="2854" y="2676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Rectangle 2977"/>
              <p:cNvSpPr>
                <a:spLocks noChangeArrowheads="1"/>
              </p:cNvSpPr>
              <p:nvPr/>
            </p:nvSpPr>
            <p:spPr bwMode="auto">
              <a:xfrm>
                <a:off x="2914" y="273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Rectangle 2978"/>
              <p:cNvSpPr>
                <a:spLocks noChangeArrowheads="1"/>
              </p:cNvSpPr>
              <p:nvPr/>
            </p:nvSpPr>
            <p:spPr bwMode="auto">
              <a:xfrm>
                <a:off x="2975" y="2773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Rectangle 2979"/>
              <p:cNvSpPr>
                <a:spLocks noChangeArrowheads="1"/>
              </p:cNvSpPr>
              <p:nvPr/>
            </p:nvSpPr>
            <p:spPr bwMode="auto">
              <a:xfrm>
                <a:off x="3034" y="2804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Rectangle 2980"/>
              <p:cNvSpPr>
                <a:spLocks noChangeArrowheads="1"/>
              </p:cNvSpPr>
              <p:nvPr/>
            </p:nvSpPr>
            <p:spPr bwMode="auto">
              <a:xfrm>
                <a:off x="3092" y="2826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Rectangle 2981"/>
              <p:cNvSpPr>
                <a:spLocks noChangeArrowheads="1"/>
              </p:cNvSpPr>
              <p:nvPr/>
            </p:nvSpPr>
            <p:spPr bwMode="auto">
              <a:xfrm>
                <a:off x="3148" y="284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Rectangle 2982"/>
              <p:cNvSpPr>
                <a:spLocks noChangeArrowheads="1"/>
              </p:cNvSpPr>
              <p:nvPr/>
            </p:nvSpPr>
            <p:spPr bwMode="auto">
              <a:xfrm>
                <a:off x="3202" y="2852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Rectangle 2983"/>
              <p:cNvSpPr>
                <a:spLocks noChangeArrowheads="1"/>
              </p:cNvSpPr>
              <p:nvPr/>
            </p:nvSpPr>
            <p:spPr bwMode="auto">
              <a:xfrm>
                <a:off x="3253" y="2859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Rectangle 2984"/>
              <p:cNvSpPr>
                <a:spLocks noChangeArrowheads="1"/>
              </p:cNvSpPr>
              <p:nvPr/>
            </p:nvSpPr>
            <p:spPr bwMode="auto">
              <a:xfrm>
                <a:off x="3301" y="2863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Rectangle 2985"/>
              <p:cNvSpPr>
                <a:spLocks noChangeArrowheads="1"/>
              </p:cNvSpPr>
              <p:nvPr/>
            </p:nvSpPr>
            <p:spPr bwMode="auto">
              <a:xfrm>
                <a:off x="3344" y="2867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Freeform 2986"/>
              <p:cNvSpPr>
                <a:spLocks/>
              </p:cNvSpPr>
              <p:nvPr/>
            </p:nvSpPr>
            <p:spPr bwMode="auto">
              <a:xfrm>
                <a:off x="3383" y="2868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Rectangle 2987"/>
              <p:cNvSpPr>
                <a:spLocks noChangeArrowheads="1"/>
              </p:cNvSpPr>
              <p:nvPr/>
            </p:nvSpPr>
            <p:spPr bwMode="auto">
              <a:xfrm>
                <a:off x="3418" y="2870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Freeform 2988"/>
              <p:cNvSpPr>
                <a:spLocks/>
              </p:cNvSpPr>
              <p:nvPr/>
            </p:nvSpPr>
            <p:spPr bwMode="auto">
              <a:xfrm>
                <a:off x="3447" y="2871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2989"/>
              <p:cNvSpPr>
                <a:spLocks/>
              </p:cNvSpPr>
              <p:nvPr/>
            </p:nvSpPr>
            <p:spPr bwMode="auto">
              <a:xfrm>
                <a:off x="3472" y="2871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30 h 30"/>
                  <a:gd name="T4" fmla="*/ 30 w 30"/>
                  <a:gd name="T5" fmla="*/ 30 h 30"/>
                  <a:gd name="T6" fmla="*/ 3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Rectangle 2990"/>
              <p:cNvSpPr>
                <a:spLocks noChangeArrowheads="1"/>
              </p:cNvSpPr>
              <p:nvPr/>
            </p:nvSpPr>
            <p:spPr bwMode="auto">
              <a:xfrm>
                <a:off x="3491" y="2871"/>
                <a:ext cx="30" cy="30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Rectangle 2991"/>
              <p:cNvSpPr>
                <a:spLocks noChangeArrowheads="1"/>
              </p:cNvSpPr>
              <p:nvPr/>
            </p:nvSpPr>
            <p:spPr bwMode="auto">
              <a:xfrm>
                <a:off x="3503" y="2872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Rectangle 2992"/>
              <p:cNvSpPr>
                <a:spLocks noChangeArrowheads="1"/>
              </p:cNvSpPr>
              <p:nvPr/>
            </p:nvSpPr>
            <p:spPr bwMode="auto">
              <a:xfrm>
                <a:off x="3510" y="2872"/>
                <a:ext cx="30" cy="29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Freeform 2993"/>
              <p:cNvSpPr>
                <a:spLocks noEditPoints="1"/>
              </p:cNvSpPr>
              <p:nvPr/>
            </p:nvSpPr>
            <p:spPr bwMode="auto">
              <a:xfrm>
                <a:off x="983" y="2444"/>
                <a:ext cx="63" cy="52"/>
              </a:xfrm>
              <a:custGeom>
                <a:avLst/>
                <a:gdLst>
                  <a:gd name="T0" fmla="*/ 10 w 63"/>
                  <a:gd name="T1" fmla="*/ 38 h 52"/>
                  <a:gd name="T2" fmla="*/ 0 w 63"/>
                  <a:gd name="T3" fmla="*/ 52 h 52"/>
                  <a:gd name="T4" fmla="*/ 63 w 63"/>
                  <a:gd name="T5" fmla="*/ 52 h 52"/>
                  <a:gd name="T6" fmla="*/ 55 w 63"/>
                  <a:gd name="T7" fmla="*/ 38 h 52"/>
                  <a:gd name="T8" fmla="*/ 41 w 63"/>
                  <a:gd name="T9" fmla="*/ 13 h 52"/>
                  <a:gd name="T10" fmla="*/ 33 w 63"/>
                  <a:gd name="T11" fmla="*/ 0 h 52"/>
                  <a:gd name="T12" fmla="*/ 25 w 63"/>
                  <a:gd name="T13" fmla="*/ 13 h 52"/>
                  <a:gd name="T14" fmla="*/ 10 w 63"/>
                  <a:gd name="T15" fmla="*/ 38 h 52"/>
                  <a:gd name="T16" fmla="*/ 41 w 63"/>
                  <a:gd name="T17" fmla="*/ 23 h 52"/>
                  <a:gd name="T18" fmla="*/ 33 w 63"/>
                  <a:gd name="T19" fmla="*/ 18 h 52"/>
                  <a:gd name="T20" fmla="*/ 25 w 63"/>
                  <a:gd name="T21" fmla="*/ 23 h 52"/>
                  <a:gd name="T22" fmla="*/ 40 w 63"/>
                  <a:gd name="T23" fmla="*/ 48 h 52"/>
                  <a:gd name="T24" fmla="*/ 47 w 63"/>
                  <a:gd name="T25" fmla="*/ 42 h 52"/>
                  <a:gd name="T26" fmla="*/ 47 w 63"/>
                  <a:gd name="T27" fmla="*/ 33 h 52"/>
                  <a:gd name="T28" fmla="*/ 17 w 63"/>
                  <a:gd name="T29" fmla="*/ 33 h 52"/>
                  <a:gd name="T30" fmla="*/ 17 w 63"/>
                  <a:gd name="T31" fmla="*/ 42 h 52"/>
                  <a:gd name="T32" fmla="*/ 25 w 63"/>
                  <a:gd name="T33" fmla="*/ 48 h 52"/>
                  <a:gd name="T34" fmla="*/ 41 w 63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2">
                    <a:moveTo>
                      <a:pt x="10" y="38"/>
                    </a:moveTo>
                    <a:lnTo>
                      <a:pt x="0" y="52"/>
                    </a:lnTo>
                    <a:lnTo>
                      <a:pt x="63" y="52"/>
                    </a:lnTo>
                    <a:lnTo>
                      <a:pt x="55" y="38"/>
                    </a:lnTo>
                    <a:lnTo>
                      <a:pt x="41" y="13"/>
                    </a:lnTo>
                    <a:lnTo>
                      <a:pt x="33" y="0"/>
                    </a:lnTo>
                    <a:lnTo>
                      <a:pt x="25" y="13"/>
                    </a:lnTo>
                    <a:lnTo>
                      <a:pt x="10" y="38"/>
                    </a:lnTo>
                    <a:close/>
                    <a:moveTo>
                      <a:pt x="41" y="23"/>
                    </a:moveTo>
                    <a:lnTo>
                      <a:pt x="33" y="18"/>
                    </a:lnTo>
                    <a:lnTo>
                      <a:pt x="25" y="23"/>
                    </a:lnTo>
                    <a:lnTo>
                      <a:pt x="40" y="48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Line 2994"/>
              <p:cNvSpPr>
                <a:spLocks noChangeShapeType="1"/>
              </p:cNvSpPr>
              <p:nvPr/>
            </p:nvSpPr>
            <p:spPr bwMode="auto">
              <a:xfrm>
                <a:off x="1016" y="247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Freeform 2995"/>
              <p:cNvSpPr>
                <a:spLocks noEditPoints="1"/>
              </p:cNvSpPr>
              <p:nvPr/>
            </p:nvSpPr>
            <p:spPr bwMode="auto">
              <a:xfrm>
                <a:off x="993" y="2575"/>
                <a:ext cx="60" cy="51"/>
              </a:xfrm>
              <a:custGeom>
                <a:avLst/>
                <a:gdLst>
                  <a:gd name="T0" fmla="*/ 8 w 60"/>
                  <a:gd name="T1" fmla="*/ 38 h 51"/>
                  <a:gd name="T2" fmla="*/ 0 w 60"/>
                  <a:gd name="T3" fmla="*/ 51 h 51"/>
                  <a:gd name="T4" fmla="*/ 60 w 60"/>
                  <a:gd name="T5" fmla="*/ 51 h 51"/>
                  <a:gd name="T6" fmla="*/ 53 w 60"/>
                  <a:gd name="T7" fmla="*/ 38 h 51"/>
                  <a:gd name="T8" fmla="*/ 38 w 60"/>
                  <a:gd name="T9" fmla="*/ 13 h 51"/>
                  <a:gd name="T10" fmla="*/ 30 w 60"/>
                  <a:gd name="T11" fmla="*/ 0 h 51"/>
                  <a:gd name="T12" fmla="*/ 23 w 60"/>
                  <a:gd name="T13" fmla="*/ 13 h 51"/>
                  <a:gd name="T14" fmla="*/ 8 w 60"/>
                  <a:gd name="T15" fmla="*/ 38 h 51"/>
                  <a:gd name="T16" fmla="*/ 38 w 60"/>
                  <a:gd name="T17" fmla="*/ 22 h 51"/>
                  <a:gd name="T18" fmla="*/ 30 w 60"/>
                  <a:gd name="T19" fmla="*/ 17 h 51"/>
                  <a:gd name="T20" fmla="*/ 23 w 60"/>
                  <a:gd name="T21" fmla="*/ 22 h 51"/>
                  <a:gd name="T22" fmla="*/ 37 w 60"/>
                  <a:gd name="T23" fmla="*/ 47 h 51"/>
                  <a:gd name="T24" fmla="*/ 44 w 60"/>
                  <a:gd name="T25" fmla="*/ 42 h 51"/>
                  <a:gd name="T26" fmla="*/ 44 w 60"/>
                  <a:gd name="T27" fmla="*/ 33 h 51"/>
                  <a:gd name="T28" fmla="*/ 15 w 60"/>
                  <a:gd name="T29" fmla="*/ 33 h 51"/>
                  <a:gd name="T30" fmla="*/ 15 w 60"/>
                  <a:gd name="T31" fmla="*/ 42 h 51"/>
                  <a:gd name="T32" fmla="*/ 24 w 60"/>
                  <a:gd name="T33" fmla="*/ 47 h 51"/>
                  <a:gd name="T34" fmla="*/ 38 w 60"/>
                  <a:gd name="T3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1">
                    <a:moveTo>
                      <a:pt x="8" y="38"/>
                    </a:moveTo>
                    <a:lnTo>
                      <a:pt x="0" y="51"/>
                    </a:lnTo>
                    <a:lnTo>
                      <a:pt x="60" y="51"/>
                    </a:lnTo>
                    <a:lnTo>
                      <a:pt x="53" y="38"/>
                    </a:lnTo>
                    <a:lnTo>
                      <a:pt x="38" y="13"/>
                    </a:lnTo>
                    <a:lnTo>
                      <a:pt x="30" y="0"/>
                    </a:lnTo>
                    <a:lnTo>
                      <a:pt x="23" y="13"/>
                    </a:lnTo>
                    <a:lnTo>
                      <a:pt x="8" y="38"/>
                    </a:lnTo>
                    <a:close/>
                    <a:moveTo>
                      <a:pt x="38" y="22"/>
                    </a:moveTo>
                    <a:lnTo>
                      <a:pt x="30" y="17"/>
                    </a:lnTo>
                    <a:lnTo>
                      <a:pt x="23" y="22"/>
                    </a:lnTo>
                    <a:lnTo>
                      <a:pt x="37" y="47"/>
                    </a:lnTo>
                    <a:lnTo>
                      <a:pt x="44" y="42"/>
                    </a:lnTo>
                    <a:lnTo>
                      <a:pt x="44" y="33"/>
                    </a:lnTo>
                    <a:lnTo>
                      <a:pt x="15" y="33"/>
                    </a:lnTo>
                    <a:lnTo>
                      <a:pt x="15" y="42"/>
                    </a:lnTo>
                    <a:lnTo>
                      <a:pt x="24" y="47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Line 2996"/>
              <p:cNvSpPr>
                <a:spLocks noChangeShapeType="1"/>
              </p:cNvSpPr>
              <p:nvPr/>
            </p:nvSpPr>
            <p:spPr bwMode="auto">
              <a:xfrm>
                <a:off x="1023" y="260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Freeform 2997"/>
              <p:cNvSpPr>
                <a:spLocks noEditPoints="1"/>
              </p:cNvSpPr>
              <p:nvPr/>
            </p:nvSpPr>
            <p:spPr bwMode="auto">
              <a:xfrm>
                <a:off x="1004" y="2634"/>
                <a:ext cx="65" cy="51"/>
              </a:xfrm>
              <a:custGeom>
                <a:avLst/>
                <a:gdLst>
                  <a:gd name="T0" fmla="*/ 10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6 h 51"/>
                  <a:gd name="T8" fmla="*/ 40 w 65"/>
                  <a:gd name="T9" fmla="*/ 12 h 51"/>
                  <a:gd name="T10" fmla="*/ 31 w 65"/>
                  <a:gd name="T11" fmla="*/ 0 h 51"/>
                  <a:gd name="T12" fmla="*/ 24 w 65"/>
                  <a:gd name="T13" fmla="*/ 13 h 51"/>
                  <a:gd name="T14" fmla="*/ 10 w 65"/>
                  <a:gd name="T15" fmla="*/ 37 h 51"/>
                  <a:gd name="T16" fmla="*/ 40 w 65"/>
                  <a:gd name="T17" fmla="*/ 23 h 51"/>
                  <a:gd name="T18" fmla="*/ 31 w 65"/>
                  <a:gd name="T19" fmla="*/ 17 h 51"/>
                  <a:gd name="T20" fmla="*/ 24 w 65"/>
                  <a:gd name="T21" fmla="*/ 23 h 51"/>
                  <a:gd name="T22" fmla="*/ 40 w 65"/>
                  <a:gd name="T23" fmla="*/ 46 h 51"/>
                  <a:gd name="T24" fmla="*/ 47 w 65"/>
                  <a:gd name="T25" fmla="*/ 41 h 51"/>
                  <a:gd name="T26" fmla="*/ 47 w 65"/>
                  <a:gd name="T27" fmla="*/ 32 h 51"/>
                  <a:gd name="T28" fmla="*/ 17 w 65"/>
                  <a:gd name="T29" fmla="*/ 32 h 51"/>
                  <a:gd name="T30" fmla="*/ 17 w 65"/>
                  <a:gd name="T31" fmla="*/ 41 h 51"/>
                  <a:gd name="T32" fmla="*/ 25 w 65"/>
                  <a:gd name="T33" fmla="*/ 46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10" y="37"/>
                    </a:lnTo>
                    <a:close/>
                    <a:moveTo>
                      <a:pt x="40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40" y="46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6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Line 2998"/>
              <p:cNvSpPr>
                <a:spLocks noChangeShapeType="1"/>
              </p:cNvSpPr>
              <p:nvPr/>
            </p:nvSpPr>
            <p:spPr bwMode="auto">
              <a:xfrm>
                <a:off x="1035" y="266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Freeform 2999"/>
              <p:cNvSpPr>
                <a:spLocks noEditPoints="1"/>
              </p:cNvSpPr>
              <p:nvPr/>
            </p:nvSpPr>
            <p:spPr bwMode="auto">
              <a:xfrm>
                <a:off x="1023" y="2663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5 w 62"/>
                  <a:gd name="T21" fmla="*/ 23 h 52"/>
                  <a:gd name="T22" fmla="*/ 39 w 62"/>
                  <a:gd name="T23" fmla="*/ 47 h 52"/>
                  <a:gd name="T24" fmla="*/ 47 w 62"/>
                  <a:gd name="T25" fmla="*/ 42 h 52"/>
                  <a:gd name="T26" fmla="*/ 47 w 62"/>
                  <a:gd name="T27" fmla="*/ 33 h 52"/>
                  <a:gd name="T28" fmla="*/ 17 w 62"/>
                  <a:gd name="T29" fmla="*/ 33 h 52"/>
                  <a:gd name="T30" fmla="*/ 17 w 62"/>
                  <a:gd name="T31" fmla="*/ 42 h 52"/>
                  <a:gd name="T32" fmla="*/ 25 w 62"/>
                  <a:gd name="T33" fmla="*/ 47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5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Line 3000"/>
              <p:cNvSpPr>
                <a:spLocks noChangeShapeType="1"/>
              </p:cNvSpPr>
              <p:nvPr/>
            </p:nvSpPr>
            <p:spPr bwMode="auto">
              <a:xfrm>
                <a:off x="1055" y="269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Freeform 3001"/>
              <p:cNvSpPr>
                <a:spLocks noEditPoints="1"/>
              </p:cNvSpPr>
              <p:nvPr/>
            </p:nvSpPr>
            <p:spPr bwMode="auto">
              <a:xfrm>
                <a:off x="1048" y="2676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Line 3002"/>
              <p:cNvSpPr>
                <a:spLocks noChangeShapeType="1"/>
              </p:cNvSpPr>
              <p:nvPr/>
            </p:nvSpPr>
            <p:spPr bwMode="auto">
              <a:xfrm>
                <a:off x="1079" y="27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Freeform 3003"/>
              <p:cNvSpPr>
                <a:spLocks noEditPoints="1"/>
              </p:cNvSpPr>
              <p:nvPr/>
            </p:nvSpPr>
            <p:spPr bwMode="auto">
              <a:xfrm>
                <a:off x="1077" y="2675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7 w 64"/>
                  <a:gd name="T25" fmla="*/ 42 h 51"/>
                  <a:gd name="T26" fmla="*/ 47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Line 3004"/>
              <p:cNvSpPr>
                <a:spLocks noChangeShapeType="1"/>
              </p:cNvSpPr>
              <p:nvPr/>
            </p:nvSpPr>
            <p:spPr bwMode="auto">
              <a:xfrm>
                <a:off x="1108" y="270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Freeform 3005"/>
              <p:cNvSpPr>
                <a:spLocks noEditPoints="1"/>
              </p:cNvSpPr>
              <p:nvPr/>
            </p:nvSpPr>
            <p:spPr bwMode="auto">
              <a:xfrm>
                <a:off x="1111" y="2662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39 w 64"/>
                  <a:gd name="T23" fmla="*/ 46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6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39" y="46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6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Line 3006"/>
              <p:cNvSpPr>
                <a:spLocks noChangeShapeType="1"/>
              </p:cNvSpPr>
              <p:nvPr/>
            </p:nvSpPr>
            <p:spPr bwMode="auto">
              <a:xfrm>
                <a:off x="1142" y="26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Freeform 3007"/>
              <p:cNvSpPr>
                <a:spLocks noEditPoints="1"/>
              </p:cNvSpPr>
              <p:nvPr/>
            </p:nvSpPr>
            <p:spPr bwMode="auto">
              <a:xfrm>
                <a:off x="1149" y="2635"/>
                <a:ext cx="65" cy="51"/>
              </a:xfrm>
              <a:custGeom>
                <a:avLst/>
                <a:gdLst>
                  <a:gd name="T0" fmla="*/ 11 w 65"/>
                  <a:gd name="T1" fmla="*/ 36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7 h 51"/>
                  <a:gd name="T8" fmla="*/ 42 w 65"/>
                  <a:gd name="T9" fmla="*/ 13 h 51"/>
                  <a:gd name="T10" fmla="*/ 34 w 65"/>
                  <a:gd name="T11" fmla="*/ 0 h 51"/>
                  <a:gd name="T12" fmla="*/ 26 w 65"/>
                  <a:gd name="T13" fmla="*/ 12 h 51"/>
                  <a:gd name="T14" fmla="*/ 11 w 65"/>
                  <a:gd name="T15" fmla="*/ 36 h 51"/>
                  <a:gd name="T16" fmla="*/ 42 w 65"/>
                  <a:gd name="T17" fmla="*/ 23 h 51"/>
                  <a:gd name="T18" fmla="*/ 34 w 65"/>
                  <a:gd name="T19" fmla="*/ 17 h 51"/>
                  <a:gd name="T20" fmla="*/ 26 w 65"/>
                  <a:gd name="T21" fmla="*/ 23 h 51"/>
                  <a:gd name="T22" fmla="*/ 41 w 65"/>
                  <a:gd name="T23" fmla="*/ 46 h 51"/>
                  <a:gd name="T24" fmla="*/ 48 w 65"/>
                  <a:gd name="T25" fmla="*/ 41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1 h 51"/>
                  <a:gd name="T32" fmla="*/ 26 w 65"/>
                  <a:gd name="T33" fmla="*/ 46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6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7"/>
                    </a:lnTo>
                    <a:lnTo>
                      <a:pt x="42" y="13"/>
                    </a:lnTo>
                    <a:lnTo>
                      <a:pt x="34" y="0"/>
                    </a:lnTo>
                    <a:lnTo>
                      <a:pt x="26" y="12"/>
                    </a:lnTo>
                    <a:lnTo>
                      <a:pt x="11" y="36"/>
                    </a:lnTo>
                    <a:close/>
                    <a:moveTo>
                      <a:pt x="42" y="23"/>
                    </a:moveTo>
                    <a:lnTo>
                      <a:pt x="34" y="17"/>
                    </a:lnTo>
                    <a:lnTo>
                      <a:pt x="26" y="23"/>
                    </a:lnTo>
                    <a:lnTo>
                      <a:pt x="41" y="46"/>
                    </a:lnTo>
                    <a:lnTo>
                      <a:pt x="48" y="41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26" y="46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Line 3008"/>
              <p:cNvSpPr>
                <a:spLocks noChangeShapeType="1"/>
              </p:cNvSpPr>
              <p:nvPr/>
            </p:nvSpPr>
            <p:spPr bwMode="auto">
              <a:xfrm>
                <a:off x="1183" y="266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3009"/>
              <p:cNvSpPr>
                <a:spLocks noEditPoints="1"/>
              </p:cNvSpPr>
              <p:nvPr/>
            </p:nvSpPr>
            <p:spPr bwMode="auto">
              <a:xfrm>
                <a:off x="1194" y="2593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7 w 64"/>
                  <a:gd name="T25" fmla="*/ 42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Line 3010"/>
              <p:cNvSpPr>
                <a:spLocks noChangeShapeType="1"/>
              </p:cNvSpPr>
              <p:nvPr/>
            </p:nvSpPr>
            <p:spPr bwMode="auto">
              <a:xfrm>
                <a:off x="1225" y="262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Freeform 3011"/>
              <p:cNvSpPr>
                <a:spLocks noEditPoints="1"/>
              </p:cNvSpPr>
              <p:nvPr/>
            </p:nvSpPr>
            <p:spPr bwMode="auto">
              <a:xfrm>
                <a:off x="1242" y="2536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Line 3012"/>
              <p:cNvSpPr>
                <a:spLocks noChangeShapeType="1"/>
              </p:cNvSpPr>
              <p:nvPr/>
            </p:nvSpPr>
            <p:spPr bwMode="auto">
              <a:xfrm>
                <a:off x="1273" y="25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Freeform 3013"/>
              <p:cNvSpPr>
                <a:spLocks noEditPoints="1"/>
              </p:cNvSpPr>
              <p:nvPr/>
            </p:nvSpPr>
            <p:spPr bwMode="auto">
              <a:xfrm>
                <a:off x="1291" y="2460"/>
                <a:ext cx="64" cy="51"/>
              </a:xfrm>
              <a:custGeom>
                <a:avLst/>
                <a:gdLst>
                  <a:gd name="T0" fmla="*/ 10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8 h 51"/>
                  <a:gd name="T8" fmla="*/ 41 w 64"/>
                  <a:gd name="T9" fmla="*/ 14 h 51"/>
                  <a:gd name="T10" fmla="*/ 33 w 64"/>
                  <a:gd name="T11" fmla="*/ 0 h 51"/>
                  <a:gd name="T12" fmla="*/ 25 w 64"/>
                  <a:gd name="T13" fmla="*/ 13 h 51"/>
                  <a:gd name="T14" fmla="*/ 10 w 64"/>
                  <a:gd name="T15" fmla="*/ 37 h 51"/>
                  <a:gd name="T16" fmla="*/ 41 w 64"/>
                  <a:gd name="T17" fmla="*/ 23 h 51"/>
                  <a:gd name="T18" fmla="*/ 33 w 64"/>
                  <a:gd name="T19" fmla="*/ 18 h 51"/>
                  <a:gd name="T20" fmla="*/ 25 w 64"/>
                  <a:gd name="T21" fmla="*/ 23 h 51"/>
                  <a:gd name="T22" fmla="*/ 40 w 64"/>
                  <a:gd name="T23" fmla="*/ 47 h 51"/>
                  <a:gd name="T24" fmla="*/ 47 w 64"/>
                  <a:gd name="T25" fmla="*/ 42 h 51"/>
                  <a:gd name="T26" fmla="*/ 47 w 64"/>
                  <a:gd name="T27" fmla="*/ 33 h 51"/>
                  <a:gd name="T28" fmla="*/ 17 w 64"/>
                  <a:gd name="T29" fmla="*/ 33 h 51"/>
                  <a:gd name="T30" fmla="*/ 17 w 64"/>
                  <a:gd name="T31" fmla="*/ 42 h 51"/>
                  <a:gd name="T32" fmla="*/ 25 w 64"/>
                  <a:gd name="T33" fmla="*/ 47 h 51"/>
                  <a:gd name="T34" fmla="*/ 41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8"/>
                    </a:lnTo>
                    <a:lnTo>
                      <a:pt x="41" y="14"/>
                    </a:lnTo>
                    <a:lnTo>
                      <a:pt x="33" y="0"/>
                    </a:lnTo>
                    <a:lnTo>
                      <a:pt x="25" y="13"/>
                    </a:lnTo>
                    <a:lnTo>
                      <a:pt x="10" y="37"/>
                    </a:lnTo>
                    <a:close/>
                    <a:moveTo>
                      <a:pt x="41" y="23"/>
                    </a:moveTo>
                    <a:lnTo>
                      <a:pt x="33" y="18"/>
                    </a:lnTo>
                    <a:lnTo>
                      <a:pt x="25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Line 3014"/>
              <p:cNvSpPr>
                <a:spLocks noChangeShapeType="1"/>
              </p:cNvSpPr>
              <p:nvPr/>
            </p:nvSpPr>
            <p:spPr bwMode="auto">
              <a:xfrm>
                <a:off x="1324" y="249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Freeform 3015"/>
              <p:cNvSpPr>
                <a:spLocks noEditPoints="1"/>
              </p:cNvSpPr>
              <p:nvPr/>
            </p:nvSpPr>
            <p:spPr bwMode="auto">
              <a:xfrm>
                <a:off x="1347" y="2364"/>
                <a:ext cx="62" cy="52"/>
              </a:xfrm>
              <a:custGeom>
                <a:avLst/>
                <a:gdLst>
                  <a:gd name="T0" fmla="*/ 8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3 w 62"/>
                  <a:gd name="T7" fmla="*/ 38 h 52"/>
                  <a:gd name="T8" fmla="*/ 38 w 62"/>
                  <a:gd name="T9" fmla="*/ 14 h 52"/>
                  <a:gd name="T10" fmla="*/ 30 w 62"/>
                  <a:gd name="T11" fmla="*/ 0 h 52"/>
                  <a:gd name="T12" fmla="*/ 22 w 62"/>
                  <a:gd name="T13" fmla="*/ 14 h 52"/>
                  <a:gd name="T14" fmla="*/ 8 w 62"/>
                  <a:gd name="T15" fmla="*/ 38 h 52"/>
                  <a:gd name="T16" fmla="*/ 38 w 62"/>
                  <a:gd name="T17" fmla="*/ 23 h 52"/>
                  <a:gd name="T18" fmla="*/ 30 w 62"/>
                  <a:gd name="T19" fmla="*/ 18 h 52"/>
                  <a:gd name="T20" fmla="*/ 22 w 62"/>
                  <a:gd name="T21" fmla="*/ 23 h 52"/>
                  <a:gd name="T22" fmla="*/ 38 w 62"/>
                  <a:gd name="T23" fmla="*/ 48 h 52"/>
                  <a:gd name="T24" fmla="*/ 45 w 62"/>
                  <a:gd name="T25" fmla="*/ 43 h 52"/>
                  <a:gd name="T26" fmla="*/ 45 w 62"/>
                  <a:gd name="T27" fmla="*/ 33 h 52"/>
                  <a:gd name="T28" fmla="*/ 15 w 62"/>
                  <a:gd name="T29" fmla="*/ 33 h 52"/>
                  <a:gd name="T30" fmla="*/ 15 w 62"/>
                  <a:gd name="T31" fmla="*/ 43 h 52"/>
                  <a:gd name="T32" fmla="*/ 23 w 62"/>
                  <a:gd name="T33" fmla="*/ 48 h 52"/>
                  <a:gd name="T34" fmla="*/ 38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8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3" y="38"/>
                    </a:lnTo>
                    <a:lnTo>
                      <a:pt x="38" y="14"/>
                    </a:lnTo>
                    <a:lnTo>
                      <a:pt x="30" y="0"/>
                    </a:lnTo>
                    <a:lnTo>
                      <a:pt x="22" y="14"/>
                    </a:lnTo>
                    <a:lnTo>
                      <a:pt x="8" y="38"/>
                    </a:lnTo>
                    <a:close/>
                    <a:moveTo>
                      <a:pt x="38" y="23"/>
                    </a:moveTo>
                    <a:lnTo>
                      <a:pt x="30" y="18"/>
                    </a:lnTo>
                    <a:lnTo>
                      <a:pt x="22" y="23"/>
                    </a:lnTo>
                    <a:lnTo>
                      <a:pt x="38" y="48"/>
                    </a:lnTo>
                    <a:lnTo>
                      <a:pt x="45" y="43"/>
                    </a:lnTo>
                    <a:lnTo>
                      <a:pt x="45" y="33"/>
                    </a:lnTo>
                    <a:lnTo>
                      <a:pt x="15" y="33"/>
                    </a:lnTo>
                    <a:lnTo>
                      <a:pt x="15" y="43"/>
                    </a:lnTo>
                    <a:lnTo>
                      <a:pt x="23" y="48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Line 3016"/>
              <p:cNvSpPr>
                <a:spLocks noChangeShapeType="1"/>
              </p:cNvSpPr>
              <p:nvPr/>
            </p:nvSpPr>
            <p:spPr bwMode="auto">
              <a:xfrm>
                <a:off x="1377" y="239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Freeform 3017"/>
              <p:cNvSpPr>
                <a:spLocks noEditPoints="1"/>
              </p:cNvSpPr>
              <p:nvPr/>
            </p:nvSpPr>
            <p:spPr bwMode="auto">
              <a:xfrm>
                <a:off x="1404" y="2246"/>
                <a:ext cx="60" cy="52"/>
              </a:xfrm>
              <a:custGeom>
                <a:avLst/>
                <a:gdLst>
                  <a:gd name="T0" fmla="*/ 8 w 60"/>
                  <a:gd name="T1" fmla="*/ 38 h 52"/>
                  <a:gd name="T2" fmla="*/ 0 w 60"/>
                  <a:gd name="T3" fmla="*/ 52 h 52"/>
                  <a:gd name="T4" fmla="*/ 60 w 60"/>
                  <a:gd name="T5" fmla="*/ 52 h 52"/>
                  <a:gd name="T6" fmla="*/ 52 w 60"/>
                  <a:gd name="T7" fmla="*/ 38 h 52"/>
                  <a:gd name="T8" fmla="*/ 38 w 60"/>
                  <a:gd name="T9" fmla="*/ 13 h 52"/>
                  <a:gd name="T10" fmla="*/ 30 w 60"/>
                  <a:gd name="T11" fmla="*/ 0 h 52"/>
                  <a:gd name="T12" fmla="*/ 22 w 60"/>
                  <a:gd name="T13" fmla="*/ 13 h 52"/>
                  <a:gd name="T14" fmla="*/ 8 w 60"/>
                  <a:gd name="T15" fmla="*/ 38 h 52"/>
                  <a:gd name="T16" fmla="*/ 38 w 60"/>
                  <a:gd name="T17" fmla="*/ 23 h 52"/>
                  <a:gd name="T18" fmla="*/ 30 w 60"/>
                  <a:gd name="T19" fmla="*/ 17 h 52"/>
                  <a:gd name="T20" fmla="*/ 22 w 60"/>
                  <a:gd name="T21" fmla="*/ 23 h 52"/>
                  <a:gd name="T22" fmla="*/ 37 w 60"/>
                  <a:gd name="T23" fmla="*/ 48 h 52"/>
                  <a:gd name="T24" fmla="*/ 44 w 60"/>
                  <a:gd name="T25" fmla="*/ 42 h 52"/>
                  <a:gd name="T26" fmla="*/ 44 w 60"/>
                  <a:gd name="T27" fmla="*/ 33 h 52"/>
                  <a:gd name="T28" fmla="*/ 15 w 60"/>
                  <a:gd name="T29" fmla="*/ 33 h 52"/>
                  <a:gd name="T30" fmla="*/ 15 w 60"/>
                  <a:gd name="T31" fmla="*/ 42 h 52"/>
                  <a:gd name="T32" fmla="*/ 23 w 60"/>
                  <a:gd name="T33" fmla="*/ 48 h 52"/>
                  <a:gd name="T34" fmla="*/ 38 w 60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8" y="38"/>
                    </a:moveTo>
                    <a:lnTo>
                      <a:pt x="0" y="52"/>
                    </a:lnTo>
                    <a:lnTo>
                      <a:pt x="60" y="52"/>
                    </a:lnTo>
                    <a:lnTo>
                      <a:pt x="52" y="38"/>
                    </a:lnTo>
                    <a:lnTo>
                      <a:pt x="38" y="13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8" y="38"/>
                    </a:lnTo>
                    <a:close/>
                    <a:moveTo>
                      <a:pt x="38" y="23"/>
                    </a:moveTo>
                    <a:lnTo>
                      <a:pt x="30" y="17"/>
                    </a:lnTo>
                    <a:lnTo>
                      <a:pt x="22" y="23"/>
                    </a:lnTo>
                    <a:lnTo>
                      <a:pt x="37" y="48"/>
                    </a:lnTo>
                    <a:lnTo>
                      <a:pt x="44" y="42"/>
                    </a:lnTo>
                    <a:lnTo>
                      <a:pt x="44" y="33"/>
                    </a:lnTo>
                    <a:lnTo>
                      <a:pt x="15" y="33"/>
                    </a:lnTo>
                    <a:lnTo>
                      <a:pt x="15" y="42"/>
                    </a:lnTo>
                    <a:lnTo>
                      <a:pt x="23" y="48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Line 3018"/>
              <p:cNvSpPr>
                <a:spLocks noChangeShapeType="1"/>
              </p:cNvSpPr>
              <p:nvPr/>
            </p:nvSpPr>
            <p:spPr bwMode="auto">
              <a:xfrm>
                <a:off x="1434" y="228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" name="Group 3220"/>
            <p:cNvGrpSpPr>
              <a:grpSpLocks/>
            </p:cNvGrpSpPr>
            <p:nvPr/>
          </p:nvGrpSpPr>
          <p:grpSpPr bwMode="auto">
            <a:xfrm>
              <a:off x="1000" y="1322"/>
              <a:ext cx="2556" cy="1579"/>
              <a:chOff x="1000" y="1322"/>
              <a:chExt cx="2556" cy="1579"/>
            </a:xfrm>
          </p:grpSpPr>
          <p:sp>
            <p:nvSpPr>
              <p:cNvPr id="53" name="Freeform 3020"/>
              <p:cNvSpPr>
                <a:spLocks noEditPoints="1"/>
              </p:cNvSpPr>
              <p:nvPr/>
            </p:nvSpPr>
            <p:spPr bwMode="auto">
              <a:xfrm>
                <a:off x="1460" y="2107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4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4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4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4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4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Line 3021"/>
              <p:cNvSpPr>
                <a:spLocks noChangeShapeType="1"/>
              </p:cNvSpPr>
              <p:nvPr/>
            </p:nvSpPr>
            <p:spPr bwMode="auto">
              <a:xfrm>
                <a:off x="1492" y="214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3022"/>
              <p:cNvSpPr>
                <a:spLocks noEditPoints="1"/>
              </p:cNvSpPr>
              <p:nvPr/>
            </p:nvSpPr>
            <p:spPr bwMode="auto">
              <a:xfrm>
                <a:off x="1520" y="1948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Line 3023"/>
              <p:cNvSpPr>
                <a:spLocks noChangeShapeType="1"/>
              </p:cNvSpPr>
              <p:nvPr/>
            </p:nvSpPr>
            <p:spPr bwMode="auto">
              <a:xfrm>
                <a:off x="1551" y="198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3024"/>
              <p:cNvSpPr>
                <a:spLocks noEditPoints="1"/>
              </p:cNvSpPr>
              <p:nvPr/>
            </p:nvSpPr>
            <p:spPr bwMode="auto">
              <a:xfrm>
                <a:off x="1579" y="1778"/>
                <a:ext cx="64" cy="51"/>
              </a:xfrm>
              <a:custGeom>
                <a:avLst/>
                <a:gdLst>
                  <a:gd name="T0" fmla="*/ 10 w 64"/>
                  <a:gd name="T1" fmla="*/ 36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7 h 51"/>
                  <a:gd name="T8" fmla="*/ 41 w 64"/>
                  <a:gd name="T9" fmla="*/ 13 h 51"/>
                  <a:gd name="T10" fmla="*/ 33 w 64"/>
                  <a:gd name="T11" fmla="*/ 0 h 51"/>
                  <a:gd name="T12" fmla="*/ 26 w 64"/>
                  <a:gd name="T13" fmla="*/ 12 h 51"/>
                  <a:gd name="T14" fmla="*/ 10 w 64"/>
                  <a:gd name="T15" fmla="*/ 36 h 51"/>
                  <a:gd name="T16" fmla="*/ 41 w 64"/>
                  <a:gd name="T17" fmla="*/ 23 h 51"/>
                  <a:gd name="T18" fmla="*/ 33 w 64"/>
                  <a:gd name="T19" fmla="*/ 18 h 51"/>
                  <a:gd name="T20" fmla="*/ 26 w 64"/>
                  <a:gd name="T21" fmla="*/ 23 h 51"/>
                  <a:gd name="T22" fmla="*/ 40 w 64"/>
                  <a:gd name="T23" fmla="*/ 47 h 51"/>
                  <a:gd name="T24" fmla="*/ 48 w 64"/>
                  <a:gd name="T25" fmla="*/ 41 h 51"/>
                  <a:gd name="T26" fmla="*/ 48 w 64"/>
                  <a:gd name="T27" fmla="*/ 32 h 51"/>
                  <a:gd name="T28" fmla="*/ 18 w 64"/>
                  <a:gd name="T29" fmla="*/ 32 h 51"/>
                  <a:gd name="T30" fmla="*/ 18 w 64"/>
                  <a:gd name="T31" fmla="*/ 41 h 51"/>
                  <a:gd name="T32" fmla="*/ 26 w 64"/>
                  <a:gd name="T33" fmla="*/ 47 h 51"/>
                  <a:gd name="T34" fmla="*/ 41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0" y="36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7"/>
                    </a:lnTo>
                    <a:lnTo>
                      <a:pt x="41" y="13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0" y="36"/>
                    </a:lnTo>
                    <a:close/>
                    <a:moveTo>
                      <a:pt x="41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0" y="47"/>
                    </a:lnTo>
                    <a:lnTo>
                      <a:pt x="48" y="41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26" y="47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Line 3025"/>
              <p:cNvSpPr>
                <a:spLocks noChangeShapeType="1"/>
              </p:cNvSpPr>
              <p:nvPr/>
            </p:nvSpPr>
            <p:spPr bwMode="auto">
              <a:xfrm>
                <a:off x="1612" y="181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3026"/>
              <p:cNvSpPr>
                <a:spLocks noEditPoints="1"/>
              </p:cNvSpPr>
              <p:nvPr/>
            </p:nvSpPr>
            <p:spPr bwMode="auto">
              <a:xfrm>
                <a:off x="1641" y="1608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40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40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40 w 64"/>
                  <a:gd name="T23" fmla="*/ 47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7 h 51"/>
                  <a:gd name="T34" fmla="*/ 40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Line 3027"/>
              <p:cNvSpPr>
                <a:spLocks noChangeShapeType="1"/>
              </p:cNvSpPr>
              <p:nvPr/>
            </p:nvSpPr>
            <p:spPr bwMode="auto">
              <a:xfrm>
                <a:off x="1672" y="164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3028"/>
              <p:cNvSpPr>
                <a:spLocks noEditPoints="1"/>
              </p:cNvSpPr>
              <p:nvPr/>
            </p:nvSpPr>
            <p:spPr bwMode="auto">
              <a:xfrm>
                <a:off x="1702" y="1460"/>
                <a:ext cx="63" cy="51"/>
              </a:xfrm>
              <a:custGeom>
                <a:avLst/>
                <a:gdLst>
                  <a:gd name="T0" fmla="*/ 9 w 63"/>
                  <a:gd name="T1" fmla="*/ 38 h 51"/>
                  <a:gd name="T2" fmla="*/ 0 w 63"/>
                  <a:gd name="T3" fmla="*/ 51 h 51"/>
                  <a:gd name="T4" fmla="*/ 63 w 63"/>
                  <a:gd name="T5" fmla="*/ 51 h 51"/>
                  <a:gd name="T6" fmla="*/ 54 w 63"/>
                  <a:gd name="T7" fmla="*/ 38 h 51"/>
                  <a:gd name="T8" fmla="*/ 39 w 63"/>
                  <a:gd name="T9" fmla="*/ 13 h 51"/>
                  <a:gd name="T10" fmla="*/ 30 w 63"/>
                  <a:gd name="T11" fmla="*/ 0 h 51"/>
                  <a:gd name="T12" fmla="*/ 23 w 63"/>
                  <a:gd name="T13" fmla="*/ 13 h 51"/>
                  <a:gd name="T14" fmla="*/ 9 w 63"/>
                  <a:gd name="T15" fmla="*/ 38 h 51"/>
                  <a:gd name="T16" fmla="*/ 39 w 63"/>
                  <a:gd name="T17" fmla="*/ 22 h 51"/>
                  <a:gd name="T18" fmla="*/ 30 w 63"/>
                  <a:gd name="T19" fmla="*/ 17 h 51"/>
                  <a:gd name="T20" fmla="*/ 23 w 63"/>
                  <a:gd name="T21" fmla="*/ 22 h 51"/>
                  <a:gd name="T22" fmla="*/ 39 w 63"/>
                  <a:gd name="T23" fmla="*/ 47 h 51"/>
                  <a:gd name="T24" fmla="*/ 46 w 63"/>
                  <a:gd name="T25" fmla="*/ 42 h 51"/>
                  <a:gd name="T26" fmla="*/ 46 w 63"/>
                  <a:gd name="T27" fmla="*/ 33 h 51"/>
                  <a:gd name="T28" fmla="*/ 16 w 63"/>
                  <a:gd name="T29" fmla="*/ 33 h 51"/>
                  <a:gd name="T30" fmla="*/ 16 w 63"/>
                  <a:gd name="T31" fmla="*/ 42 h 51"/>
                  <a:gd name="T32" fmla="*/ 24 w 63"/>
                  <a:gd name="T33" fmla="*/ 47 h 51"/>
                  <a:gd name="T34" fmla="*/ 39 w 63"/>
                  <a:gd name="T3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1">
                    <a:moveTo>
                      <a:pt x="9" y="38"/>
                    </a:moveTo>
                    <a:lnTo>
                      <a:pt x="0" y="51"/>
                    </a:lnTo>
                    <a:lnTo>
                      <a:pt x="63" y="51"/>
                    </a:lnTo>
                    <a:lnTo>
                      <a:pt x="54" y="38"/>
                    </a:lnTo>
                    <a:lnTo>
                      <a:pt x="39" y="13"/>
                    </a:lnTo>
                    <a:lnTo>
                      <a:pt x="30" y="0"/>
                    </a:lnTo>
                    <a:lnTo>
                      <a:pt x="23" y="13"/>
                    </a:lnTo>
                    <a:lnTo>
                      <a:pt x="9" y="38"/>
                    </a:lnTo>
                    <a:close/>
                    <a:moveTo>
                      <a:pt x="39" y="22"/>
                    </a:moveTo>
                    <a:lnTo>
                      <a:pt x="30" y="17"/>
                    </a:lnTo>
                    <a:lnTo>
                      <a:pt x="23" y="22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7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Line 3029"/>
              <p:cNvSpPr>
                <a:spLocks noChangeShapeType="1"/>
              </p:cNvSpPr>
              <p:nvPr/>
            </p:nvSpPr>
            <p:spPr bwMode="auto">
              <a:xfrm>
                <a:off x="1732" y="149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3030"/>
              <p:cNvSpPr>
                <a:spLocks noEditPoints="1"/>
              </p:cNvSpPr>
              <p:nvPr/>
            </p:nvSpPr>
            <p:spPr bwMode="auto">
              <a:xfrm>
                <a:off x="1762" y="1356"/>
                <a:ext cx="61" cy="52"/>
              </a:xfrm>
              <a:custGeom>
                <a:avLst/>
                <a:gdLst>
                  <a:gd name="T0" fmla="*/ 9 w 61"/>
                  <a:gd name="T1" fmla="*/ 38 h 52"/>
                  <a:gd name="T2" fmla="*/ 0 w 61"/>
                  <a:gd name="T3" fmla="*/ 52 h 52"/>
                  <a:gd name="T4" fmla="*/ 61 w 61"/>
                  <a:gd name="T5" fmla="*/ 52 h 52"/>
                  <a:gd name="T6" fmla="*/ 53 w 61"/>
                  <a:gd name="T7" fmla="*/ 38 h 52"/>
                  <a:gd name="T8" fmla="*/ 39 w 61"/>
                  <a:gd name="T9" fmla="*/ 13 h 52"/>
                  <a:gd name="T10" fmla="*/ 31 w 61"/>
                  <a:gd name="T11" fmla="*/ 0 h 52"/>
                  <a:gd name="T12" fmla="*/ 23 w 61"/>
                  <a:gd name="T13" fmla="*/ 13 h 52"/>
                  <a:gd name="T14" fmla="*/ 9 w 61"/>
                  <a:gd name="T15" fmla="*/ 38 h 52"/>
                  <a:gd name="T16" fmla="*/ 39 w 61"/>
                  <a:gd name="T17" fmla="*/ 23 h 52"/>
                  <a:gd name="T18" fmla="*/ 31 w 61"/>
                  <a:gd name="T19" fmla="*/ 17 h 52"/>
                  <a:gd name="T20" fmla="*/ 23 w 61"/>
                  <a:gd name="T21" fmla="*/ 23 h 52"/>
                  <a:gd name="T22" fmla="*/ 38 w 61"/>
                  <a:gd name="T23" fmla="*/ 48 h 52"/>
                  <a:gd name="T24" fmla="*/ 45 w 61"/>
                  <a:gd name="T25" fmla="*/ 42 h 52"/>
                  <a:gd name="T26" fmla="*/ 45 w 61"/>
                  <a:gd name="T27" fmla="*/ 33 h 52"/>
                  <a:gd name="T28" fmla="*/ 16 w 61"/>
                  <a:gd name="T29" fmla="*/ 33 h 52"/>
                  <a:gd name="T30" fmla="*/ 16 w 61"/>
                  <a:gd name="T31" fmla="*/ 42 h 52"/>
                  <a:gd name="T32" fmla="*/ 24 w 61"/>
                  <a:gd name="T33" fmla="*/ 48 h 52"/>
                  <a:gd name="T34" fmla="*/ 39 w 61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2">
                    <a:moveTo>
                      <a:pt x="9" y="38"/>
                    </a:moveTo>
                    <a:lnTo>
                      <a:pt x="0" y="52"/>
                    </a:lnTo>
                    <a:lnTo>
                      <a:pt x="61" y="52"/>
                    </a:lnTo>
                    <a:lnTo>
                      <a:pt x="53" y="38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3" y="13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3" y="23"/>
                    </a:lnTo>
                    <a:lnTo>
                      <a:pt x="38" y="48"/>
                    </a:lnTo>
                    <a:lnTo>
                      <a:pt x="45" y="42"/>
                    </a:lnTo>
                    <a:lnTo>
                      <a:pt x="45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8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Line 3031"/>
              <p:cNvSpPr>
                <a:spLocks noChangeShapeType="1"/>
              </p:cNvSpPr>
              <p:nvPr/>
            </p:nvSpPr>
            <p:spPr bwMode="auto">
              <a:xfrm>
                <a:off x="1793" y="139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" name="Freeform 3032"/>
              <p:cNvSpPr>
                <a:spLocks noEditPoints="1"/>
              </p:cNvSpPr>
              <p:nvPr/>
            </p:nvSpPr>
            <p:spPr bwMode="auto">
              <a:xfrm>
                <a:off x="1820" y="1322"/>
                <a:ext cx="62" cy="50"/>
              </a:xfrm>
              <a:custGeom>
                <a:avLst/>
                <a:gdLst>
                  <a:gd name="T0" fmla="*/ 9 w 62"/>
                  <a:gd name="T1" fmla="*/ 37 h 50"/>
                  <a:gd name="T2" fmla="*/ 0 w 62"/>
                  <a:gd name="T3" fmla="*/ 50 h 50"/>
                  <a:gd name="T4" fmla="*/ 62 w 62"/>
                  <a:gd name="T5" fmla="*/ 50 h 50"/>
                  <a:gd name="T6" fmla="*/ 53 w 62"/>
                  <a:gd name="T7" fmla="*/ 37 h 50"/>
                  <a:gd name="T8" fmla="*/ 39 w 62"/>
                  <a:gd name="T9" fmla="*/ 13 h 50"/>
                  <a:gd name="T10" fmla="*/ 31 w 62"/>
                  <a:gd name="T11" fmla="*/ 0 h 50"/>
                  <a:gd name="T12" fmla="*/ 23 w 62"/>
                  <a:gd name="T13" fmla="*/ 13 h 50"/>
                  <a:gd name="T14" fmla="*/ 9 w 62"/>
                  <a:gd name="T15" fmla="*/ 37 h 50"/>
                  <a:gd name="T16" fmla="*/ 39 w 62"/>
                  <a:gd name="T17" fmla="*/ 22 h 50"/>
                  <a:gd name="T18" fmla="*/ 31 w 62"/>
                  <a:gd name="T19" fmla="*/ 17 h 50"/>
                  <a:gd name="T20" fmla="*/ 23 w 62"/>
                  <a:gd name="T21" fmla="*/ 22 h 50"/>
                  <a:gd name="T22" fmla="*/ 38 w 62"/>
                  <a:gd name="T23" fmla="*/ 46 h 50"/>
                  <a:gd name="T24" fmla="*/ 45 w 62"/>
                  <a:gd name="T25" fmla="*/ 41 h 50"/>
                  <a:gd name="T26" fmla="*/ 45 w 62"/>
                  <a:gd name="T27" fmla="*/ 32 h 50"/>
                  <a:gd name="T28" fmla="*/ 16 w 62"/>
                  <a:gd name="T29" fmla="*/ 32 h 50"/>
                  <a:gd name="T30" fmla="*/ 16 w 62"/>
                  <a:gd name="T31" fmla="*/ 41 h 50"/>
                  <a:gd name="T32" fmla="*/ 24 w 62"/>
                  <a:gd name="T33" fmla="*/ 46 h 50"/>
                  <a:gd name="T34" fmla="*/ 39 w 62"/>
                  <a:gd name="T3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0">
                    <a:moveTo>
                      <a:pt x="9" y="37"/>
                    </a:moveTo>
                    <a:lnTo>
                      <a:pt x="0" y="50"/>
                    </a:lnTo>
                    <a:lnTo>
                      <a:pt x="62" y="50"/>
                    </a:lnTo>
                    <a:lnTo>
                      <a:pt x="53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3" y="13"/>
                    </a:lnTo>
                    <a:lnTo>
                      <a:pt x="9" y="37"/>
                    </a:lnTo>
                    <a:close/>
                    <a:moveTo>
                      <a:pt x="39" y="22"/>
                    </a:moveTo>
                    <a:lnTo>
                      <a:pt x="31" y="17"/>
                    </a:lnTo>
                    <a:lnTo>
                      <a:pt x="23" y="22"/>
                    </a:lnTo>
                    <a:lnTo>
                      <a:pt x="38" y="46"/>
                    </a:lnTo>
                    <a:lnTo>
                      <a:pt x="45" y="41"/>
                    </a:lnTo>
                    <a:lnTo>
                      <a:pt x="45" y="32"/>
                    </a:lnTo>
                    <a:lnTo>
                      <a:pt x="16" y="32"/>
                    </a:lnTo>
                    <a:lnTo>
                      <a:pt x="16" y="41"/>
                    </a:lnTo>
                    <a:lnTo>
                      <a:pt x="24" y="46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Line 3033"/>
              <p:cNvSpPr>
                <a:spLocks noChangeShapeType="1"/>
              </p:cNvSpPr>
              <p:nvPr/>
            </p:nvSpPr>
            <p:spPr bwMode="auto">
              <a:xfrm>
                <a:off x="1851" y="135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Freeform 3034"/>
              <p:cNvSpPr>
                <a:spLocks noEditPoints="1"/>
              </p:cNvSpPr>
              <p:nvPr/>
            </p:nvSpPr>
            <p:spPr bwMode="auto">
              <a:xfrm>
                <a:off x="1877" y="1369"/>
                <a:ext cx="60" cy="52"/>
              </a:xfrm>
              <a:custGeom>
                <a:avLst/>
                <a:gdLst>
                  <a:gd name="T0" fmla="*/ 8 w 60"/>
                  <a:gd name="T1" fmla="*/ 39 h 52"/>
                  <a:gd name="T2" fmla="*/ 0 w 60"/>
                  <a:gd name="T3" fmla="*/ 52 h 52"/>
                  <a:gd name="T4" fmla="*/ 60 w 60"/>
                  <a:gd name="T5" fmla="*/ 52 h 52"/>
                  <a:gd name="T6" fmla="*/ 52 w 60"/>
                  <a:gd name="T7" fmla="*/ 39 h 52"/>
                  <a:gd name="T8" fmla="*/ 38 w 60"/>
                  <a:gd name="T9" fmla="*/ 14 h 52"/>
                  <a:gd name="T10" fmla="*/ 30 w 60"/>
                  <a:gd name="T11" fmla="*/ 0 h 52"/>
                  <a:gd name="T12" fmla="*/ 22 w 60"/>
                  <a:gd name="T13" fmla="*/ 14 h 52"/>
                  <a:gd name="T14" fmla="*/ 8 w 60"/>
                  <a:gd name="T15" fmla="*/ 39 h 52"/>
                  <a:gd name="T16" fmla="*/ 38 w 60"/>
                  <a:gd name="T17" fmla="*/ 23 h 52"/>
                  <a:gd name="T18" fmla="*/ 30 w 60"/>
                  <a:gd name="T19" fmla="*/ 18 h 52"/>
                  <a:gd name="T20" fmla="*/ 22 w 60"/>
                  <a:gd name="T21" fmla="*/ 23 h 52"/>
                  <a:gd name="T22" fmla="*/ 37 w 60"/>
                  <a:gd name="T23" fmla="*/ 48 h 52"/>
                  <a:gd name="T24" fmla="*/ 44 w 60"/>
                  <a:gd name="T25" fmla="*/ 43 h 52"/>
                  <a:gd name="T26" fmla="*/ 44 w 60"/>
                  <a:gd name="T27" fmla="*/ 34 h 52"/>
                  <a:gd name="T28" fmla="*/ 15 w 60"/>
                  <a:gd name="T29" fmla="*/ 34 h 52"/>
                  <a:gd name="T30" fmla="*/ 15 w 60"/>
                  <a:gd name="T31" fmla="*/ 43 h 52"/>
                  <a:gd name="T32" fmla="*/ 23 w 60"/>
                  <a:gd name="T33" fmla="*/ 48 h 52"/>
                  <a:gd name="T34" fmla="*/ 38 w 60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8" y="39"/>
                    </a:moveTo>
                    <a:lnTo>
                      <a:pt x="0" y="52"/>
                    </a:lnTo>
                    <a:lnTo>
                      <a:pt x="60" y="52"/>
                    </a:lnTo>
                    <a:lnTo>
                      <a:pt x="52" y="39"/>
                    </a:lnTo>
                    <a:lnTo>
                      <a:pt x="38" y="14"/>
                    </a:lnTo>
                    <a:lnTo>
                      <a:pt x="30" y="0"/>
                    </a:lnTo>
                    <a:lnTo>
                      <a:pt x="22" y="14"/>
                    </a:lnTo>
                    <a:lnTo>
                      <a:pt x="8" y="39"/>
                    </a:lnTo>
                    <a:close/>
                    <a:moveTo>
                      <a:pt x="38" y="23"/>
                    </a:moveTo>
                    <a:lnTo>
                      <a:pt x="30" y="18"/>
                    </a:lnTo>
                    <a:lnTo>
                      <a:pt x="22" y="23"/>
                    </a:lnTo>
                    <a:lnTo>
                      <a:pt x="37" y="48"/>
                    </a:lnTo>
                    <a:lnTo>
                      <a:pt x="44" y="43"/>
                    </a:lnTo>
                    <a:lnTo>
                      <a:pt x="44" y="34"/>
                    </a:lnTo>
                    <a:lnTo>
                      <a:pt x="15" y="34"/>
                    </a:lnTo>
                    <a:lnTo>
                      <a:pt x="15" y="43"/>
                    </a:lnTo>
                    <a:lnTo>
                      <a:pt x="23" y="48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" name="Line 3035"/>
              <p:cNvSpPr>
                <a:spLocks noChangeShapeType="1"/>
              </p:cNvSpPr>
              <p:nvPr/>
            </p:nvSpPr>
            <p:spPr bwMode="auto">
              <a:xfrm>
                <a:off x="1907" y="14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" name="Freeform 3036"/>
              <p:cNvSpPr>
                <a:spLocks noEditPoints="1"/>
              </p:cNvSpPr>
              <p:nvPr/>
            </p:nvSpPr>
            <p:spPr bwMode="auto">
              <a:xfrm>
                <a:off x="1929" y="1503"/>
                <a:ext cx="65" cy="51"/>
              </a:xfrm>
              <a:custGeom>
                <a:avLst/>
                <a:gdLst>
                  <a:gd name="T0" fmla="*/ 10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6 h 51"/>
                  <a:gd name="T8" fmla="*/ 40 w 65"/>
                  <a:gd name="T9" fmla="*/ 13 h 51"/>
                  <a:gd name="T10" fmla="*/ 32 w 65"/>
                  <a:gd name="T11" fmla="*/ 0 h 51"/>
                  <a:gd name="T12" fmla="*/ 24 w 65"/>
                  <a:gd name="T13" fmla="*/ 14 h 51"/>
                  <a:gd name="T14" fmla="*/ 10 w 65"/>
                  <a:gd name="T15" fmla="*/ 37 h 51"/>
                  <a:gd name="T16" fmla="*/ 40 w 65"/>
                  <a:gd name="T17" fmla="*/ 23 h 51"/>
                  <a:gd name="T18" fmla="*/ 32 w 65"/>
                  <a:gd name="T19" fmla="*/ 18 h 51"/>
                  <a:gd name="T20" fmla="*/ 24 w 65"/>
                  <a:gd name="T21" fmla="*/ 23 h 51"/>
                  <a:gd name="T22" fmla="*/ 40 w 65"/>
                  <a:gd name="T23" fmla="*/ 47 h 51"/>
                  <a:gd name="T24" fmla="*/ 47 w 65"/>
                  <a:gd name="T25" fmla="*/ 42 h 51"/>
                  <a:gd name="T26" fmla="*/ 47 w 65"/>
                  <a:gd name="T27" fmla="*/ 32 h 51"/>
                  <a:gd name="T28" fmla="*/ 17 w 65"/>
                  <a:gd name="T29" fmla="*/ 32 h 51"/>
                  <a:gd name="T30" fmla="*/ 17 w 65"/>
                  <a:gd name="T31" fmla="*/ 42 h 51"/>
                  <a:gd name="T32" fmla="*/ 25 w 65"/>
                  <a:gd name="T33" fmla="*/ 47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6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10" y="37"/>
                    </a:lnTo>
                    <a:close/>
                    <a:moveTo>
                      <a:pt x="40" y="23"/>
                    </a:moveTo>
                    <a:lnTo>
                      <a:pt x="32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" name="Line 3037"/>
              <p:cNvSpPr>
                <a:spLocks noChangeShapeType="1"/>
              </p:cNvSpPr>
              <p:nvPr/>
            </p:nvSpPr>
            <p:spPr bwMode="auto">
              <a:xfrm>
                <a:off x="1961" y="15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" name="Freeform 3038"/>
              <p:cNvSpPr>
                <a:spLocks noEditPoints="1"/>
              </p:cNvSpPr>
              <p:nvPr/>
            </p:nvSpPr>
            <p:spPr bwMode="auto">
              <a:xfrm>
                <a:off x="1978" y="1703"/>
                <a:ext cx="65" cy="51"/>
              </a:xfrm>
              <a:custGeom>
                <a:avLst/>
                <a:gdLst>
                  <a:gd name="T0" fmla="*/ 11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8 h 51"/>
                  <a:gd name="T8" fmla="*/ 42 w 65"/>
                  <a:gd name="T9" fmla="*/ 14 h 51"/>
                  <a:gd name="T10" fmla="*/ 33 w 65"/>
                  <a:gd name="T11" fmla="*/ 0 h 51"/>
                  <a:gd name="T12" fmla="*/ 26 w 65"/>
                  <a:gd name="T13" fmla="*/ 13 h 51"/>
                  <a:gd name="T14" fmla="*/ 11 w 65"/>
                  <a:gd name="T15" fmla="*/ 37 h 51"/>
                  <a:gd name="T16" fmla="*/ 42 w 65"/>
                  <a:gd name="T17" fmla="*/ 23 h 51"/>
                  <a:gd name="T18" fmla="*/ 33 w 65"/>
                  <a:gd name="T19" fmla="*/ 18 h 51"/>
                  <a:gd name="T20" fmla="*/ 26 w 65"/>
                  <a:gd name="T21" fmla="*/ 23 h 51"/>
                  <a:gd name="T22" fmla="*/ 41 w 65"/>
                  <a:gd name="T23" fmla="*/ 47 h 51"/>
                  <a:gd name="T24" fmla="*/ 48 w 65"/>
                  <a:gd name="T25" fmla="*/ 42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2 h 51"/>
                  <a:gd name="T32" fmla="*/ 26 w 65"/>
                  <a:gd name="T33" fmla="*/ 47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8"/>
                    </a:lnTo>
                    <a:lnTo>
                      <a:pt x="42" y="14"/>
                    </a:lnTo>
                    <a:lnTo>
                      <a:pt x="33" y="0"/>
                    </a:lnTo>
                    <a:lnTo>
                      <a:pt x="26" y="13"/>
                    </a:lnTo>
                    <a:lnTo>
                      <a:pt x="11" y="37"/>
                    </a:lnTo>
                    <a:close/>
                    <a:moveTo>
                      <a:pt x="42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2"/>
                    </a:lnTo>
                    <a:lnTo>
                      <a:pt x="26" y="47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" name="Line 3039"/>
              <p:cNvSpPr>
                <a:spLocks noChangeShapeType="1"/>
              </p:cNvSpPr>
              <p:nvPr/>
            </p:nvSpPr>
            <p:spPr bwMode="auto">
              <a:xfrm>
                <a:off x="2011" y="173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Freeform 3040"/>
              <p:cNvSpPr>
                <a:spLocks noEditPoints="1"/>
              </p:cNvSpPr>
              <p:nvPr/>
            </p:nvSpPr>
            <p:spPr bwMode="auto">
              <a:xfrm>
                <a:off x="2027" y="1939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5 w 62"/>
                  <a:gd name="T21" fmla="*/ 23 h 52"/>
                  <a:gd name="T22" fmla="*/ 39 w 62"/>
                  <a:gd name="T23" fmla="*/ 47 h 52"/>
                  <a:gd name="T24" fmla="*/ 47 w 62"/>
                  <a:gd name="T25" fmla="*/ 42 h 52"/>
                  <a:gd name="T26" fmla="*/ 47 w 62"/>
                  <a:gd name="T27" fmla="*/ 33 h 52"/>
                  <a:gd name="T28" fmla="*/ 17 w 62"/>
                  <a:gd name="T29" fmla="*/ 33 h 52"/>
                  <a:gd name="T30" fmla="*/ 17 w 62"/>
                  <a:gd name="T31" fmla="*/ 42 h 52"/>
                  <a:gd name="T32" fmla="*/ 25 w 62"/>
                  <a:gd name="T33" fmla="*/ 47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5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" name="Line 3041"/>
              <p:cNvSpPr>
                <a:spLocks noChangeShapeType="1"/>
              </p:cNvSpPr>
              <p:nvPr/>
            </p:nvSpPr>
            <p:spPr bwMode="auto">
              <a:xfrm>
                <a:off x="2059" y="197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Freeform 3042"/>
              <p:cNvSpPr>
                <a:spLocks noEditPoints="1"/>
              </p:cNvSpPr>
              <p:nvPr/>
            </p:nvSpPr>
            <p:spPr bwMode="auto">
              <a:xfrm>
                <a:off x="2072" y="2173"/>
                <a:ext cx="62" cy="52"/>
              </a:xfrm>
              <a:custGeom>
                <a:avLst/>
                <a:gdLst>
                  <a:gd name="T0" fmla="*/ 8 w 62"/>
                  <a:gd name="T1" fmla="*/ 39 h 52"/>
                  <a:gd name="T2" fmla="*/ 0 w 62"/>
                  <a:gd name="T3" fmla="*/ 52 h 52"/>
                  <a:gd name="T4" fmla="*/ 62 w 62"/>
                  <a:gd name="T5" fmla="*/ 52 h 52"/>
                  <a:gd name="T6" fmla="*/ 54 w 62"/>
                  <a:gd name="T7" fmla="*/ 39 h 52"/>
                  <a:gd name="T8" fmla="*/ 38 w 62"/>
                  <a:gd name="T9" fmla="*/ 14 h 52"/>
                  <a:gd name="T10" fmla="*/ 30 w 62"/>
                  <a:gd name="T11" fmla="*/ 0 h 52"/>
                  <a:gd name="T12" fmla="*/ 22 w 62"/>
                  <a:gd name="T13" fmla="*/ 14 h 52"/>
                  <a:gd name="T14" fmla="*/ 8 w 62"/>
                  <a:gd name="T15" fmla="*/ 39 h 52"/>
                  <a:gd name="T16" fmla="*/ 38 w 62"/>
                  <a:gd name="T17" fmla="*/ 23 h 52"/>
                  <a:gd name="T18" fmla="*/ 30 w 62"/>
                  <a:gd name="T19" fmla="*/ 18 h 52"/>
                  <a:gd name="T20" fmla="*/ 22 w 62"/>
                  <a:gd name="T21" fmla="*/ 23 h 52"/>
                  <a:gd name="T22" fmla="*/ 38 w 62"/>
                  <a:gd name="T23" fmla="*/ 48 h 52"/>
                  <a:gd name="T24" fmla="*/ 45 w 62"/>
                  <a:gd name="T25" fmla="*/ 43 h 52"/>
                  <a:gd name="T26" fmla="*/ 45 w 62"/>
                  <a:gd name="T27" fmla="*/ 33 h 52"/>
                  <a:gd name="T28" fmla="*/ 15 w 62"/>
                  <a:gd name="T29" fmla="*/ 33 h 52"/>
                  <a:gd name="T30" fmla="*/ 15 w 62"/>
                  <a:gd name="T31" fmla="*/ 43 h 52"/>
                  <a:gd name="T32" fmla="*/ 23 w 62"/>
                  <a:gd name="T33" fmla="*/ 48 h 52"/>
                  <a:gd name="T34" fmla="*/ 38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8" y="39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4" y="39"/>
                    </a:lnTo>
                    <a:lnTo>
                      <a:pt x="38" y="14"/>
                    </a:lnTo>
                    <a:lnTo>
                      <a:pt x="30" y="0"/>
                    </a:lnTo>
                    <a:lnTo>
                      <a:pt x="22" y="14"/>
                    </a:lnTo>
                    <a:lnTo>
                      <a:pt x="8" y="39"/>
                    </a:lnTo>
                    <a:close/>
                    <a:moveTo>
                      <a:pt x="38" y="23"/>
                    </a:moveTo>
                    <a:lnTo>
                      <a:pt x="30" y="18"/>
                    </a:lnTo>
                    <a:lnTo>
                      <a:pt x="22" y="23"/>
                    </a:lnTo>
                    <a:lnTo>
                      <a:pt x="38" y="48"/>
                    </a:lnTo>
                    <a:lnTo>
                      <a:pt x="45" y="43"/>
                    </a:lnTo>
                    <a:lnTo>
                      <a:pt x="45" y="33"/>
                    </a:lnTo>
                    <a:lnTo>
                      <a:pt x="15" y="33"/>
                    </a:lnTo>
                    <a:lnTo>
                      <a:pt x="15" y="43"/>
                    </a:lnTo>
                    <a:lnTo>
                      <a:pt x="23" y="48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Line 3043"/>
              <p:cNvSpPr>
                <a:spLocks noChangeShapeType="1"/>
              </p:cNvSpPr>
              <p:nvPr/>
            </p:nvSpPr>
            <p:spPr bwMode="auto">
              <a:xfrm>
                <a:off x="2102" y="220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3044"/>
              <p:cNvSpPr>
                <a:spLocks noEditPoints="1"/>
              </p:cNvSpPr>
              <p:nvPr/>
            </p:nvSpPr>
            <p:spPr bwMode="auto">
              <a:xfrm>
                <a:off x="2110" y="2376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7 w 64"/>
                  <a:gd name="T25" fmla="*/ 42 h 51"/>
                  <a:gd name="T26" fmla="*/ 47 w 64"/>
                  <a:gd name="T27" fmla="*/ 33 h 51"/>
                  <a:gd name="T28" fmla="*/ 17 w 64"/>
                  <a:gd name="T29" fmla="*/ 33 h 51"/>
                  <a:gd name="T30" fmla="*/ 17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" name="Line 3045"/>
              <p:cNvSpPr>
                <a:spLocks noChangeShapeType="1"/>
              </p:cNvSpPr>
              <p:nvPr/>
            </p:nvSpPr>
            <p:spPr bwMode="auto">
              <a:xfrm>
                <a:off x="2141" y="241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3046"/>
              <p:cNvSpPr>
                <a:spLocks noEditPoints="1"/>
              </p:cNvSpPr>
              <p:nvPr/>
            </p:nvSpPr>
            <p:spPr bwMode="auto">
              <a:xfrm>
                <a:off x="2144" y="2531"/>
                <a:ext cx="65" cy="51"/>
              </a:xfrm>
              <a:custGeom>
                <a:avLst/>
                <a:gdLst>
                  <a:gd name="T0" fmla="*/ 10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6 h 51"/>
                  <a:gd name="T8" fmla="*/ 40 w 65"/>
                  <a:gd name="T9" fmla="*/ 12 h 51"/>
                  <a:gd name="T10" fmla="*/ 31 w 65"/>
                  <a:gd name="T11" fmla="*/ 0 h 51"/>
                  <a:gd name="T12" fmla="*/ 24 w 65"/>
                  <a:gd name="T13" fmla="*/ 14 h 51"/>
                  <a:gd name="T14" fmla="*/ 10 w 65"/>
                  <a:gd name="T15" fmla="*/ 37 h 51"/>
                  <a:gd name="T16" fmla="*/ 40 w 65"/>
                  <a:gd name="T17" fmla="*/ 23 h 51"/>
                  <a:gd name="T18" fmla="*/ 31 w 65"/>
                  <a:gd name="T19" fmla="*/ 18 h 51"/>
                  <a:gd name="T20" fmla="*/ 24 w 65"/>
                  <a:gd name="T21" fmla="*/ 23 h 51"/>
                  <a:gd name="T22" fmla="*/ 40 w 65"/>
                  <a:gd name="T23" fmla="*/ 47 h 51"/>
                  <a:gd name="T24" fmla="*/ 47 w 65"/>
                  <a:gd name="T25" fmla="*/ 42 h 51"/>
                  <a:gd name="T26" fmla="*/ 47 w 65"/>
                  <a:gd name="T27" fmla="*/ 32 h 51"/>
                  <a:gd name="T28" fmla="*/ 17 w 65"/>
                  <a:gd name="T29" fmla="*/ 32 h 51"/>
                  <a:gd name="T30" fmla="*/ 17 w 65"/>
                  <a:gd name="T31" fmla="*/ 42 h 51"/>
                  <a:gd name="T32" fmla="*/ 25 w 65"/>
                  <a:gd name="T33" fmla="*/ 47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10" y="37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Line 3047"/>
              <p:cNvSpPr>
                <a:spLocks noChangeShapeType="1"/>
              </p:cNvSpPr>
              <p:nvPr/>
            </p:nvSpPr>
            <p:spPr bwMode="auto">
              <a:xfrm>
                <a:off x="2175" y="256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Freeform 3048"/>
              <p:cNvSpPr>
                <a:spLocks noEditPoints="1"/>
              </p:cNvSpPr>
              <p:nvPr/>
            </p:nvSpPr>
            <p:spPr bwMode="auto">
              <a:xfrm>
                <a:off x="2172" y="2634"/>
                <a:ext cx="65" cy="51"/>
              </a:xfrm>
              <a:custGeom>
                <a:avLst/>
                <a:gdLst>
                  <a:gd name="T0" fmla="*/ 11 w 65"/>
                  <a:gd name="T1" fmla="*/ 36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7 h 51"/>
                  <a:gd name="T8" fmla="*/ 42 w 65"/>
                  <a:gd name="T9" fmla="*/ 13 h 51"/>
                  <a:gd name="T10" fmla="*/ 33 w 65"/>
                  <a:gd name="T11" fmla="*/ 0 h 51"/>
                  <a:gd name="T12" fmla="*/ 26 w 65"/>
                  <a:gd name="T13" fmla="*/ 12 h 51"/>
                  <a:gd name="T14" fmla="*/ 11 w 65"/>
                  <a:gd name="T15" fmla="*/ 36 h 51"/>
                  <a:gd name="T16" fmla="*/ 42 w 65"/>
                  <a:gd name="T17" fmla="*/ 23 h 51"/>
                  <a:gd name="T18" fmla="*/ 33 w 65"/>
                  <a:gd name="T19" fmla="*/ 17 h 51"/>
                  <a:gd name="T20" fmla="*/ 26 w 65"/>
                  <a:gd name="T21" fmla="*/ 23 h 51"/>
                  <a:gd name="T22" fmla="*/ 41 w 65"/>
                  <a:gd name="T23" fmla="*/ 46 h 51"/>
                  <a:gd name="T24" fmla="*/ 48 w 65"/>
                  <a:gd name="T25" fmla="*/ 41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1 h 51"/>
                  <a:gd name="T32" fmla="*/ 26 w 65"/>
                  <a:gd name="T33" fmla="*/ 46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6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7"/>
                    </a:lnTo>
                    <a:lnTo>
                      <a:pt x="42" y="13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1" y="36"/>
                    </a:lnTo>
                    <a:close/>
                    <a:moveTo>
                      <a:pt x="42" y="23"/>
                    </a:moveTo>
                    <a:lnTo>
                      <a:pt x="33" y="17"/>
                    </a:lnTo>
                    <a:lnTo>
                      <a:pt x="26" y="23"/>
                    </a:lnTo>
                    <a:lnTo>
                      <a:pt x="41" y="46"/>
                    </a:lnTo>
                    <a:lnTo>
                      <a:pt x="48" y="41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26" y="46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Line 3049"/>
              <p:cNvSpPr>
                <a:spLocks noChangeShapeType="1"/>
              </p:cNvSpPr>
              <p:nvPr/>
            </p:nvSpPr>
            <p:spPr bwMode="auto">
              <a:xfrm>
                <a:off x="2205" y="266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Freeform 3050"/>
              <p:cNvSpPr>
                <a:spLocks noEditPoints="1"/>
              </p:cNvSpPr>
              <p:nvPr/>
            </p:nvSpPr>
            <p:spPr bwMode="auto">
              <a:xfrm>
                <a:off x="2198" y="2693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40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40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40 w 64"/>
                  <a:gd name="T23" fmla="*/ 47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7 h 51"/>
                  <a:gd name="T34" fmla="*/ 40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40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Line 3051"/>
              <p:cNvSpPr>
                <a:spLocks noChangeShapeType="1"/>
              </p:cNvSpPr>
              <p:nvPr/>
            </p:nvSpPr>
            <p:spPr bwMode="auto">
              <a:xfrm>
                <a:off x="2229" y="272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3052"/>
              <p:cNvSpPr>
                <a:spLocks noEditPoints="1"/>
              </p:cNvSpPr>
              <p:nvPr/>
            </p:nvSpPr>
            <p:spPr bwMode="auto">
              <a:xfrm>
                <a:off x="2217" y="2720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" name="Line 3053"/>
              <p:cNvSpPr>
                <a:spLocks noChangeShapeType="1"/>
              </p:cNvSpPr>
              <p:nvPr/>
            </p:nvSpPr>
            <p:spPr bwMode="auto">
              <a:xfrm>
                <a:off x="2249" y="275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" name="Freeform 3054"/>
              <p:cNvSpPr>
                <a:spLocks noEditPoints="1"/>
              </p:cNvSpPr>
              <p:nvPr/>
            </p:nvSpPr>
            <p:spPr bwMode="auto">
              <a:xfrm>
                <a:off x="2230" y="2730"/>
                <a:ext cx="63" cy="51"/>
              </a:xfrm>
              <a:custGeom>
                <a:avLst/>
                <a:gdLst>
                  <a:gd name="T0" fmla="*/ 10 w 63"/>
                  <a:gd name="T1" fmla="*/ 38 h 51"/>
                  <a:gd name="T2" fmla="*/ 0 w 63"/>
                  <a:gd name="T3" fmla="*/ 51 h 51"/>
                  <a:gd name="T4" fmla="*/ 63 w 63"/>
                  <a:gd name="T5" fmla="*/ 51 h 51"/>
                  <a:gd name="T6" fmla="*/ 54 w 63"/>
                  <a:gd name="T7" fmla="*/ 38 h 51"/>
                  <a:gd name="T8" fmla="*/ 40 w 63"/>
                  <a:gd name="T9" fmla="*/ 14 h 51"/>
                  <a:gd name="T10" fmla="*/ 31 w 63"/>
                  <a:gd name="T11" fmla="*/ 0 h 51"/>
                  <a:gd name="T12" fmla="*/ 24 w 63"/>
                  <a:gd name="T13" fmla="*/ 14 h 51"/>
                  <a:gd name="T14" fmla="*/ 10 w 63"/>
                  <a:gd name="T15" fmla="*/ 38 h 51"/>
                  <a:gd name="T16" fmla="*/ 40 w 63"/>
                  <a:gd name="T17" fmla="*/ 23 h 51"/>
                  <a:gd name="T18" fmla="*/ 31 w 63"/>
                  <a:gd name="T19" fmla="*/ 18 h 51"/>
                  <a:gd name="T20" fmla="*/ 24 w 63"/>
                  <a:gd name="T21" fmla="*/ 23 h 51"/>
                  <a:gd name="T22" fmla="*/ 39 w 63"/>
                  <a:gd name="T23" fmla="*/ 47 h 51"/>
                  <a:gd name="T24" fmla="*/ 46 w 63"/>
                  <a:gd name="T25" fmla="*/ 42 h 51"/>
                  <a:gd name="T26" fmla="*/ 46 w 63"/>
                  <a:gd name="T27" fmla="*/ 32 h 51"/>
                  <a:gd name="T28" fmla="*/ 17 w 63"/>
                  <a:gd name="T29" fmla="*/ 32 h 51"/>
                  <a:gd name="T30" fmla="*/ 17 w 63"/>
                  <a:gd name="T31" fmla="*/ 42 h 51"/>
                  <a:gd name="T32" fmla="*/ 25 w 63"/>
                  <a:gd name="T33" fmla="*/ 47 h 51"/>
                  <a:gd name="T34" fmla="*/ 40 w 63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1">
                    <a:moveTo>
                      <a:pt x="10" y="38"/>
                    </a:moveTo>
                    <a:lnTo>
                      <a:pt x="0" y="51"/>
                    </a:lnTo>
                    <a:lnTo>
                      <a:pt x="63" y="51"/>
                    </a:lnTo>
                    <a:lnTo>
                      <a:pt x="54" y="38"/>
                    </a:lnTo>
                    <a:lnTo>
                      <a:pt x="40" y="14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10" y="38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Line 3055"/>
              <p:cNvSpPr>
                <a:spLocks noChangeShapeType="1"/>
              </p:cNvSpPr>
              <p:nvPr/>
            </p:nvSpPr>
            <p:spPr bwMode="auto">
              <a:xfrm>
                <a:off x="2261" y="27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" name="Freeform 3056"/>
              <p:cNvSpPr>
                <a:spLocks noEditPoints="1"/>
              </p:cNvSpPr>
              <p:nvPr/>
            </p:nvSpPr>
            <p:spPr bwMode="auto">
              <a:xfrm>
                <a:off x="2238" y="2732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3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3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4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3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3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4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Line 3057"/>
              <p:cNvSpPr>
                <a:spLocks noChangeShapeType="1"/>
              </p:cNvSpPr>
              <p:nvPr/>
            </p:nvSpPr>
            <p:spPr bwMode="auto">
              <a:xfrm>
                <a:off x="2269" y="276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3058"/>
              <p:cNvSpPr>
                <a:spLocks noEditPoints="1"/>
              </p:cNvSpPr>
              <p:nvPr/>
            </p:nvSpPr>
            <p:spPr bwMode="auto">
              <a:xfrm>
                <a:off x="2241" y="2732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Line 3059"/>
              <p:cNvSpPr>
                <a:spLocks noChangeShapeType="1"/>
              </p:cNvSpPr>
              <p:nvPr/>
            </p:nvSpPr>
            <p:spPr bwMode="auto">
              <a:xfrm>
                <a:off x="2272" y="276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3060"/>
              <p:cNvSpPr>
                <a:spLocks noEditPoints="1"/>
              </p:cNvSpPr>
              <p:nvPr/>
            </p:nvSpPr>
            <p:spPr bwMode="auto">
              <a:xfrm>
                <a:off x="2248" y="2730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7 w 64"/>
                  <a:gd name="T25" fmla="*/ 42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Line 3061"/>
              <p:cNvSpPr>
                <a:spLocks noChangeShapeType="1"/>
              </p:cNvSpPr>
              <p:nvPr/>
            </p:nvSpPr>
            <p:spPr bwMode="auto">
              <a:xfrm>
                <a:off x="2279" y="27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3062"/>
              <p:cNvSpPr>
                <a:spLocks noEditPoints="1"/>
              </p:cNvSpPr>
              <p:nvPr/>
            </p:nvSpPr>
            <p:spPr bwMode="auto">
              <a:xfrm>
                <a:off x="2262" y="2720"/>
                <a:ext cx="63" cy="52"/>
              </a:xfrm>
              <a:custGeom>
                <a:avLst/>
                <a:gdLst>
                  <a:gd name="T0" fmla="*/ 9 w 63"/>
                  <a:gd name="T1" fmla="*/ 38 h 52"/>
                  <a:gd name="T2" fmla="*/ 0 w 63"/>
                  <a:gd name="T3" fmla="*/ 52 h 52"/>
                  <a:gd name="T4" fmla="*/ 63 w 63"/>
                  <a:gd name="T5" fmla="*/ 52 h 52"/>
                  <a:gd name="T6" fmla="*/ 54 w 63"/>
                  <a:gd name="T7" fmla="*/ 38 h 52"/>
                  <a:gd name="T8" fmla="*/ 39 w 63"/>
                  <a:gd name="T9" fmla="*/ 13 h 52"/>
                  <a:gd name="T10" fmla="*/ 31 w 63"/>
                  <a:gd name="T11" fmla="*/ 0 h 52"/>
                  <a:gd name="T12" fmla="*/ 23 w 63"/>
                  <a:gd name="T13" fmla="*/ 13 h 52"/>
                  <a:gd name="T14" fmla="*/ 9 w 63"/>
                  <a:gd name="T15" fmla="*/ 38 h 52"/>
                  <a:gd name="T16" fmla="*/ 39 w 63"/>
                  <a:gd name="T17" fmla="*/ 23 h 52"/>
                  <a:gd name="T18" fmla="*/ 31 w 63"/>
                  <a:gd name="T19" fmla="*/ 17 h 52"/>
                  <a:gd name="T20" fmla="*/ 23 w 63"/>
                  <a:gd name="T21" fmla="*/ 23 h 52"/>
                  <a:gd name="T22" fmla="*/ 39 w 63"/>
                  <a:gd name="T23" fmla="*/ 48 h 52"/>
                  <a:gd name="T24" fmla="*/ 46 w 63"/>
                  <a:gd name="T25" fmla="*/ 42 h 52"/>
                  <a:gd name="T26" fmla="*/ 46 w 63"/>
                  <a:gd name="T27" fmla="*/ 33 h 52"/>
                  <a:gd name="T28" fmla="*/ 16 w 63"/>
                  <a:gd name="T29" fmla="*/ 33 h 52"/>
                  <a:gd name="T30" fmla="*/ 16 w 63"/>
                  <a:gd name="T31" fmla="*/ 42 h 52"/>
                  <a:gd name="T32" fmla="*/ 24 w 63"/>
                  <a:gd name="T33" fmla="*/ 48 h 52"/>
                  <a:gd name="T34" fmla="*/ 39 w 63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2">
                    <a:moveTo>
                      <a:pt x="9" y="38"/>
                    </a:moveTo>
                    <a:lnTo>
                      <a:pt x="0" y="52"/>
                    </a:lnTo>
                    <a:lnTo>
                      <a:pt x="63" y="52"/>
                    </a:lnTo>
                    <a:lnTo>
                      <a:pt x="54" y="38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3" y="13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3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8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Line 3063"/>
              <p:cNvSpPr>
                <a:spLocks noChangeShapeType="1"/>
              </p:cNvSpPr>
              <p:nvPr/>
            </p:nvSpPr>
            <p:spPr bwMode="auto">
              <a:xfrm>
                <a:off x="2293" y="275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3064"/>
              <p:cNvSpPr>
                <a:spLocks noEditPoints="1"/>
              </p:cNvSpPr>
              <p:nvPr/>
            </p:nvSpPr>
            <p:spPr bwMode="auto">
              <a:xfrm>
                <a:off x="2280" y="2693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40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40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40 w 64"/>
                  <a:gd name="T23" fmla="*/ 47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7 h 51"/>
                  <a:gd name="T34" fmla="*/ 40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40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Line 3065"/>
              <p:cNvSpPr>
                <a:spLocks noChangeShapeType="1"/>
              </p:cNvSpPr>
              <p:nvPr/>
            </p:nvSpPr>
            <p:spPr bwMode="auto">
              <a:xfrm>
                <a:off x="2311" y="272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3066"/>
              <p:cNvSpPr>
                <a:spLocks noEditPoints="1"/>
              </p:cNvSpPr>
              <p:nvPr/>
            </p:nvSpPr>
            <p:spPr bwMode="auto">
              <a:xfrm>
                <a:off x="2304" y="2634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39 w 64"/>
                  <a:gd name="T23" fmla="*/ 46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6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39" y="46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6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Line 3067"/>
              <p:cNvSpPr>
                <a:spLocks noChangeShapeType="1"/>
              </p:cNvSpPr>
              <p:nvPr/>
            </p:nvSpPr>
            <p:spPr bwMode="auto">
              <a:xfrm>
                <a:off x="2335" y="266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3068"/>
              <p:cNvSpPr>
                <a:spLocks noEditPoints="1"/>
              </p:cNvSpPr>
              <p:nvPr/>
            </p:nvSpPr>
            <p:spPr bwMode="auto">
              <a:xfrm>
                <a:off x="2332" y="2531"/>
                <a:ext cx="64" cy="51"/>
              </a:xfrm>
              <a:custGeom>
                <a:avLst/>
                <a:gdLst>
                  <a:gd name="T0" fmla="*/ 10 w 64"/>
                  <a:gd name="T1" fmla="*/ 36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7 h 51"/>
                  <a:gd name="T8" fmla="*/ 41 w 64"/>
                  <a:gd name="T9" fmla="*/ 14 h 51"/>
                  <a:gd name="T10" fmla="*/ 33 w 64"/>
                  <a:gd name="T11" fmla="*/ 0 h 51"/>
                  <a:gd name="T12" fmla="*/ 26 w 64"/>
                  <a:gd name="T13" fmla="*/ 12 h 51"/>
                  <a:gd name="T14" fmla="*/ 10 w 64"/>
                  <a:gd name="T15" fmla="*/ 36 h 51"/>
                  <a:gd name="T16" fmla="*/ 41 w 64"/>
                  <a:gd name="T17" fmla="*/ 23 h 51"/>
                  <a:gd name="T18" fmla="*/ 33 w 64"/>
                  <a:gd name="T19" fmla="*/ 18 h 51"/>
                  <a:gd name="T20" fmla="*/ 26 w 64"/>
                  <a:gd name="T21" fmla="*/ 23 h 51"/>
                  <a:gd name="T22" fmla="*/ 40 w 64"/>
                  <a:gd name="T23" fmla="*/ 47 h 51"/>
                  <a:gd name="T24" fmla="*/ 48 w 64"/>
                  <a:gd name="T25" fmla="*/ 42 h 51"/>
                  <a:gd name="T26" fmla="*/ 48 w 64"/>
                  <a:gd name="T27" fmla="*/ 32 h 51"/>
                  <a:gd name="T28" fmla="*/ 18 w 64"/>
                  <a:gd name="T29" fmla="*/ 32 h 51"/>
                  <a:gd name="T30" fmla="*/ 18 w 64"/>
                  <a:gd name="T31" fmla="*/ 42 h 51"/>
                  <a:gd name="T32" fmla="*/ 26 w 64"/>
                  <a:gd name="T33" fmla="*/ 47 h 51"/>
                  <a:gd name="T34" fmla="*/ 41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0" y="36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7"/>
                    </a:lnTo>
                    <a:lnTo>
                      <a:pt x="41" y="14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0" y="36"/>
                    </a:lnTo>
                    <a:close/>
                    <a:moveTo>
                      <a:pt x="41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0" y="47"/>
                    </a:lnTo>
                    <a:lnTo>
                      <a:pt x="48" y="42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2"/>
                    </a:lnTo>
                    <a:lnTo>
                      <a:pt x="26" y="47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Line 3069"/>
              <p:cNvSpPr>
                <a:spLocks noChangeShapeType="1"/>
              </p:cNvSpPr>
              <p:nvPr/>
            </p:nvSpPr>
            <p:spPr bwMode="auto">
              <a:xfrm>
                <a:off x="2365" y="256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3070"/>
              <p:cNvSpPr>
                <a:spLocks noEditPoints="1"/>
              </p:cNvSpPr>
              <p:nvPr/>
            </p:nvSpPr>
            <p:spPr bwMode="auto">
              <a:xfrm>
                <a:off x="2368" y="2376"/>
                <a:ext cx="65" cy="51"/>
              </a:xfrm>
              <a:custGeom>
                <a:avLst/>
                <a:gdLst>
                  <a:gd name="T0" fmla="*/ 10 w 65"/>
                  <a:gd name="T1" fmla="*/ 38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7 h 51"/>
                  <a:gd name="T8" fmla="*/ 40 w 65"/>
                  <a:gd name="T9" fmla="*/ 13 h 51"/>
                  <a:gd name="T10" fmla="*/ 31 w 65"/>
                  <a:gd name="T11" fmla="*/ 0 h 51"/>
                  <a:gd name="T12" fmla="*/ 24 w 65"/>
                  <a:gd name="T13" fmla="*/ 14 h 51"/>
                  <a:gd name="T14" fmla="*/ 10 w 65"/>
                  <a:gd name="T15" fmla="*/ 38 h 51"/>
                  <a:gd name="T16" fmla="*/ 40 w 65"/>
                  <a:gd name="T17" fmla="*/ 23 h 51"/>
                  <a:gd name="T18" fmla="*/ 31 w 65"/>
                  <a:gd name="T19" fmla="*/ 18 h 51"/>
                  <a:gd name="T20" fmla="*/ 24 w 65"/>
                  <a:gd name="T21" fmla="*/ 23 h 51"/>
                  <a:gd name="T22" fmla="*/ 40 w 65"/>
                  <a:gd name="T23" fmla="*/ 47 h 51"/>
                  <a:gd name="T24" fmla="*/ 47 w 65"/>
                  <a:gd name="T25" fmla="*/ 42 h 51"/>
                  <a:gd name="T26" fmla="*/ 47 w 65"/>
                  <a:gd name="T27" fmla="*/ 33 h 51"/>
                  <a:gd name="T28" fmla="*/ 17 w 65"/>
                  <a:gd name="T29" fmla="*/ 33 h 51"/>
                  <a:gd name="T30" fmla="*/ 17 w 65"/>
                  <a:gd name="T31" fmla="*/ 42 h 51"/>
                  <a:gd name="T32" fmla="*/ 25 w 65"/>
                  <a:gd name="T33" fmla="*/ 47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8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7"/>
                    </a:lnTo>
                    <a:lnTo>
                      <a:pt x="40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10" y="38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Line 3071"/>
              <p:cNvSpPr>
                <a:spLocks noChangeShapeType="1"/>
              </p:cNvSpPr>
              <p:nvPr/>
            </p:nvSpPr>
            <p:spPr bwMode="auto">
              <a:xfrm>
                <a:off x="2399" y="241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3072"/>
              <p:cNvSpPr>
                <a:spLocks noEditPoints="1"/>
              </p:cNvSpPr>
              <p:nvPr/>
            </p:nvSpPr>
            <p:spPr bwMode="auto">
              <a:xfrm>
                <a:off x="2407" y="2173"/>
                <a:ext cx="62" cy="52"/>
              </a:xfrm>
              <a:custGeom>
                <a:avLst/>
                <a:gdLst>
                  <a:gd name="T0" fmla="*/ 9 w 62"/>
                  <a:gd name="T1" fmla="*/ 39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9 h 52"/>
                  <a:gd name="T8" fmla="*/ 40 w 62"/>
                  <a:gd name="T9" fmla="*/ 14 h 52"/>
                  <a:gd name="T10" fmla="*/ 32 w 62"/>
                  <a:gd name="T11" fmla="*/ 0 h 52"/>
                  <a:gd name="T12" fmla="*/ 25 w 62"/>
                  <a:gd name="T13" fmla="*/ 14 h 52"/>
                  <a:gd name="T14" fmla="*/ 9 w 62"/>
                  <a:gd name="T15" fmla="*/ 39 h 52"/>
                  <a:gd name="T16" fmla="*/ 40 w 62"/>
                  <a:gd name="T17" fmla="*/ 23 h 52"/>
                  <a:gd name="T18" fmla="*/ 32 w 62"/>
                  <a:gd name="T19" fmla="*/ 18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3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3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9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9"/>
                    </a:lnTo>
                    <a:lnTo>
                      <a:pt x="40" y="14"/>
                    </a:lnTo>
                    <a:lnTo>
                      <a:pt x="32" y="0"/>
                    </a:lnTo>
                    <a:lnTo>
                      <a:pt x="25" y="14"/>
                    </a:lnTo>
                    <a:lnTo>
                      <a:pt x="9" y="39"/>
                    </a:lnTo>
                    <a:close/>
                    <a:moveTo>
                      <a:pt x="40" y="23"/>
                    </a:moveTo>
                    <a:lnTo>
                      <a:pt x="32" y="18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3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3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Line 3073"/>
              <p:cNvSpPr>
                <a:spLocks noChangeShapeType="1"/>
              </p:cNvSpPr>
              <p:nvPr/>
            </p:nvSpPr>
            <p:spPr bwMode="auto">
              <a:xfrm>
                <a:off x="2439" y="220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3074"/>
              <p:cNvSpPr>
                <a:spLocks noEditPoints="1"/>
              </p:cNvSpPr>
              <p:nvPr/>
            </p:nvSpPr>
            <p:spPr bwMode="auto">
              <a:xfrm>
                <a:off x="2452" y="1939"/>
                <a:ext cx="63" cy="52"/>
              </a:xfrm>
              <a:custGeom>
                <a:avLst/>
                <a:gdLst>
                  <a:gd name="T0" fmla="*/ 9 w 63"/>
                  <a:gd name="T1" fmla="*/ 38 h 52"/>
                  <a:gd name="T2" fmla="*/ 0 w 63"/>
                  <a:gd name="T3" fmla="*/ 52 h 52"/>
                  <a:gd name="T4" fmla="*/ 63 w 63"/>
                  <a:gd name="T5" fmla="*/ 52 h 52"/>
                  <a:gd name="T6" fmla="*/ 54 w 63"/>
                  <a:gd name="T7" fmla="*/ 38 h 52"/>
                  <a:gd name="T8" fmla="*/ 39 w 63"/>
                  <a:gd name="T9" fmla="*/ 13 h 52"/>
                  <a:gd name="T10" fmla="*/ 30 w 63"/>
                  <a:gd name="T11" fmla="*/ 0 h 52"/>
                  <a:gd name="T12" fmla="*/ 23 w 63"/>
                  <a:gd name="T13" fmla="*/ 13 h 52"/>
                  <a:gd name="T14" fmla="*/ 9 w 63"/>
                  <a:gd name="T15" fmla="*/ 38 h 52"/>
                  <a:gd name="T16" fmla="*/ 39 w 63"/>
                  <a:gd name="T17" fmla="*/ 23 h 52"/>
                  <a:gd name="T18" fmla="*/ 30 w 63"/>
                  <a:gd name="T19" fmla="*/ 17 h 52"/>
                  <a:gd name="T20" fmla="*/ 23 w 63"/>
                  <a:gd name="T21" fmla="*/ 23 h 52"/>
                  <a:gd name="T22" fmla="*/ 39 w 63"/>
                  <a:gd name="T23" fmla="*/ 47 h 52"/>
                  <a:gd name="T24" fmla="*/ 46 w 63"/>
                  <a:gd name="T25" fmla="*/ 42 h 52"/>
                  <a:gd name="T26" fmla="*/ 46 w 63"/>
                  <a:gd name="T27" fmla="*/ 33 h 52"/>
                  <a:gd name="T28" fmla="*/ 16 w 63"/>
                  <a:gd name="T29" fmla="*/ 33 h 52"/>
                  <a:gd name="T30" fmla="*/ 16 w 63"/>
                  <a:gd name="T31" fmla="*/ 42 h 52"/>
                  <a:gd name="T32" fmla="*/ 24 w 63"/>
                  <a:gd name="T33" fmla="*/ 47 h 52"/>
                  <a:gd name="T34" fmla="*/ 39 w 63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2">
                    <a:moveTo>
                      <a:pt x="9" y="38"/>
                    </a:moveTo>
                    <a:lnTo>
                      <a:pt x="0" y="52"/>
                    </a:lnTo>
                    <a:lnTo>
                      <a:pt x="63" y="52"/>
                    </a:lnTo>
                    <a:lnTo>
                      <a:pt x="54" y="38"/>
                    </a:lnTo>
                    <a:lnTo>
                      <a:pt x="39" y="13"/>
                    </a:lnTo>
                    <a:lnTo>
                      <a:pt x="30" y="0"/>
                    </a:lnTo>
                    <a:lnTo>
                      <a:pt x="23" y="13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0" y="17"/>
                    </a:lnTo>
                    <a:lnTo>
                      <a:pt x="23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Line 3075"/>
              <p:cNvSpPr>
                <a:spLocks noChangeShapeType="1"/>
              </p:cNvSpPr>
              <p:nvPr/>
            </p:nvSpPr>
            <p:spPr bwMode="auto">
              <a:xfrm>
                <a:off x="2482" y="197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3076"/>
              <p:cNvSpPr>
                <a:spLocks noEditPoints="1"/>
              </p:cNvSpPr>
              <p:nvPr/>
            </p:nvSpPr>
            <p:spPr bwMode="auto">
              <a:xfrm>
                <a:off x="2498" y="1703"/>
                <a:ext cx="64" cy="51"/>
              </a:xfrm>
              <a:custGeom>
                <a:avLst/>
                <a:gdLst>
                  <a:gd name="T0" fmla="*/ 9 w 64"/>
                  <a:gd name="T1" fmla="*/ 38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7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8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7 w 64"/>
                  <a:gd name="T25" fmla="*/ 42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8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7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Line 3077"/>
              <p:cNvSpPr>
                <a:spLocks noChangeShapeType="1"/>
              </p:cNvSpPr>
              <p:nvPr/>
            </p:nvSpPr>
            <p:spPr bwMode="auto">
              <a:xfrm>
                <a:off x="2529" y="173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3078"/>
              <p:cNvSpPr>
                <a:spLocks noEditPoints="1"/>
              </p:cNvSpPr>
              <p:nvPr/>
            </p:nvSpPr>
            <p:spPr bwMode="auto">
              <a:xfrm>
                <a:off x="2549" y="1503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3 h 51"/>
                  <a:gd name="T10" fmla="*/ 31 w 64"/>
                  <a:gd name="T11" fmla="*/ 0 h 51"/>
                  <a:gd name="T12" fmla="*/ 24 w 64"/>
                  <a:gd name="T13" fmla="*/ 14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39 w 64"/>
                  <a:gd name="T23" fmla="*/ 47 h 51"/>
                  <a:gd name="T24" fmla="*/ 46 w 64"/>
                  <a:gd name="T25" fmla="*/ 42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2 h 51"/>
                  <a:gd name="T32" fmla="*/ 25 w 64"/>
                  <a:gd name="T33" fmla="*/ 47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2"/>
                    </a:lnTo>
                    <a:lnTo>
                      <a:pt x="25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Line 3079"/>
              <p:cNvSpPr>
                <a:spLocks noChangeShapeType="1"/>
              </p:cNvSpPr>
              <p:nvPr/>
            </p:nvSpPr>
            <p:spPr bwMode="auto">
              <a:xfrm>
                <a:off x="2580" y="15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3080"/>
              <p:cNvSpPr>
                <a:spLocks noEditPoints="1"/>
              </p:cNvSpPr>
              <p:nvPr/>
            </p:nvSpPr>
            <p:spPr bwMode="auto">
              <a:xfrm>
                <a:off x="2604" y="1369"/>
                <a:ext cx="62" cy="52"/>
              </a:xfrm>
              <a:custGeom>
                <a:avLst/>
                <a:gdLst>
                  <a:gd name="T0" fmla="*/ 8 w 62"/>
                  <a:gd name="T1" fmla="*/ 39 h 52"/>
                  <a:gd name="T2" fmla="*/ 0 w 62"/>
                  <a:gd name="T3" fmla="*/ 52 h 52"/>
                  <a:gd name="T4" fmla="*/ 62 w 62"/>
                  <a:gd name="T5" fmla="*/ 52 h 52"/>
                  <a:gd name="T6" fmla="*/ 54 w 62"/>
                  <a:gd name="T7" fmla="*/ 39 h 52"/>
                  <a:gd name="T8" fmla="*/ 38 w 62"/>
                  <a:gd name="T9" fmla="*/ 14 h 52"/>
                  <a:gd name="T10" fmla="*/ 30 w 62"/>
                  <a:gd name="T11" fmla="*/ 0 h 52"/>
                  <a:gd name="T12" fmla="*/ 23 w 62"/>
                  <a:gd name="T13" fmla="*/ 14 h 52"/>
                  <a:gd name="T14" fmla="*/ 8 w 62"/>
                  <a:gd name="T15" fmla="*/ 39 h 52"/>
                  <a:gd name="T16" fmla="*/ 38 w 62"/>
                  <a:gd name="T17" fmla="*/ 23 h 52"/>
                  <a:gd name="T18" fmla="*/ 30 w 62"/>
                  <a:gd name="T19" fmla="*/ 18 h 52"/>
                  <a:gd name="T20" fmla="*/ 23 w 62"/>
                  <a:gd name="T21" fmla="*/ 23 h 52"/>
                  <a:gd name="T22" fmla="*/ 38 w 62"/>
                  <a:gd name="T23" fmla="*/ 48 h 52"/>
                  <a:gd name="T24" fmla="*/ 45 w 62"/>
                  <a:gd name="T25" fmla="*/ 43 h 52"/>
                  <a:gd name="T26" fmla="*/ 45 w 62"/>
                  <a:gd name="T27" fmla="*/ 34 h 52"/>
                  <a:gd name="T28" fmla="*/ 15 w 62"/>
                  <a:gd name="T29" fmla="*/ 34 h 52"/>
                  <a:gd name="T30" fmla="*/ 15 w 62"/>
                  <a:gd name="T31" fmla="*/ 43 h 52"/>
                  <a:gd name="T32" fmla="*/ 24 w 62"/>
                  <a:gd name="T33" fmla="*/ 48 h 52"/>
                  <a:gd name="T34" fmla="*/ 38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8" y="39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4" y="39"/>
                    </a:lnTo>
                    <a:lnTo>
                      <a:pt x="38" y="14"/>
                    </a:lnTo>
                    <a:lnTo>
                      <a:pt x="30" y="0"/>
                    </a:lnTo>
                    <a:lnTo>
                      <a:pt x="23" y="14"/>
                    </a:lnTo>
                    <a:lnTo>
                      <a:pt x="8" y="39"/>
                    </a:lnTo>
                    <a:close/>
                    <a:moveTo>
                      <a:pt x="38" y="23"/>
                    </a:moveTo>
                    <a:lnTo>
                      <a:pt x="30" y="18"/>
                    </a:lnTo>
                    <a:lnTo>
                      <a:pt x="23" y="23"/>
                    </a:lnTo>
                    <a:lnTo>
                      <a:pt x="38" y="48"/>
                    </a:lnTo>
                    <a:lnTo>
                      <a:pt x="45" y="43"/>
                    </a:lnTo>
                    <a:lnTo>
                      <a:pt x="45" y="34"/>
                    </a:lnTo>
                    <a:lnTo>
                      <a:pt x="15" y="34"/>
                    </a:lnTo>
                    <a:lnTo>
                      <a:pt x="15" y="43"/>
                    </a:lnTo>
                    <a:lnTo>
                      <a:pt x="24" y="48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Line 3081"/>
              <p:cNvSpPr>
                <a:spLocks noChangeShapeType="1"/>
              </p:cNvSpPr>
              <p:nvPr/>
            </p:nvSpPr>
            <p:spPr bwMode="auto">
              <a:xfrm>
                <a:off x="2634" y="14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3082"/>
              <p:cNvSpPr>
                <a:spLocks noEditPoints="1"/>
              </p:cNvSpPr>
              <p:nvPr/>
            </p:nvSpPr>
            <p:spPr bwMode="auto">
              <a:xfrm>
                <a:off x="2658" y="1322"/>
                <a:ext cx="64" cy="50"/>
              </a:xfrm>
              <a:custGeom>
                <a:avLst/>
                <a:gdLst>
                  <a:gd name="T0" fmla="*/ 10 w 64"/>
                  <a:gd name="T1" fmla="*/ 36 h 50"/>
                  <a:gd name="T2" fmla="*/ 0 w 64"/>
                  <a:gd name="T3" fmla="*/ 50 h 50"/>
                  <a:gd name="T4" fmla="*/ 64 w 64"/>
                  <a:gd name="T5" fmla="*/ 50 h 50"/>
                  <a:gd name="T6" fmla="*/ 56 w 64"/>
                  <a:gd name="T7" fmla="*/ 37 h 50"/>
                  <a:gd name="T8" fmla="*/ 41 w 64"/>
                  <a:gd name="T9" fmla="*/ 13 h 50"/>
                  <a:gd name="T10" fmla="*/ 33 w 64"/>
                  <a:gd name="T11" fmla="*/ 0 h 50"/>
                  <a:gd name="T12" fmla="*/ 26 w 64"/>
                  <a:gd name="T13" fmla="*/ 12 h 50"/>
                  <a:gd name="T14" fmla="*/ 10 w 64"/>
                  <a:gd name="T15" fmla="*/ 36 h 50"/>
                  <a:gd name="T16" fmla="*/ 41 w 64"/>
                  <a:gd name="T17" fmla="*/ 22 h 50"/>
                  <a:gd name="T18" fmla="*/ 33 w 64"/>
                  <a:gd name="T19" fmla="*/ 17 h 50"/>
                  <a:gd name="T20" fmla="*/ 26 w 64"/>
                  <a:gd name="T21" fmla="*/ 22 h 50"/>
                  <a:gd name="T22" fmla="*/ 40 w 64"/>
                  <a:gd name="T23" fmla="*/ 46 h 50"/>
                  <a:gd name="T24" fmla="*/ 47 w 64"/>
                  <a:gd name="T25" fmla="*/ 41 h 50"/>
                  <a:gd name="T26" fmla="*/ 47 w 64"/>
                  <a:gd name="T27" fmla="*/ 32 h 50"/>
                  <a:gd name="T28" fmla="*/ 17 w 64"/>
                  <a:gd name="T29" fmla="*/ 32 h 50"/>
                  <a:gd name="T30" fmla="*/ 17 w 64"/>
                  <a:gd name="T31" fmla="*/ 41 h 50"/>
                  <a:gd name="T32" fmla="*/ 26 w 64"/>
                  <a:gd name="T33" fmla="*/ 46 h 50"/>
                  <a:gd name="T34" fmla="*/ 41 w 64"/>
                  <a:gd name="T3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0">
                    <a:moveTo>
                      <a:pt x="10" y="36"/>
                    </a:moveTo>
                    <a:lnTo>
                      <a:pt x="0" y="50"/>
                    </a:lnTo>
                    <a:lnTo>
                      <a:pt x="64" y="50"/>
                    </a:lnTo>
                    <a:lnTo>
                      <a:pt x="56" y="37"/>
                    </a:lnTo>
                    <a:lnTo>
                      <a:pt x="41" y="13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0" y="36"/>
                    </a:lnTo>
                    <a:close/>
                    <a:moveTo>
                      <a:pt x="41" y="22"/>
                    </a:moveTo>
                    <a:lnTo>
                      <a:pt x="33" y="17"/>
                    </a:lnTo>
                    <a:lnTo>
                      <a:pt x="26" y="22"/>
                    </a:lnTo>
                    <a:lnTo>
                      <a:pt x="40" y="46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6" y="46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Line 3083"/>
              <p:cNvSpPr>
                <a:spLocks noChangeShapeType="1"/>
              </p:cNvSpPr>
              <p:nvPr/>
            </p:nvSpPr>
            <p:spPr bwMode="auto">
              <a:xfrm>
                <a:off x="2691" y="135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3084"/>
              <p:cNvSpPr>
                <a:spLocks noEditPoints="1"/>
              </p:cNvSpPr>
              <p:nvPr/>
            </p:nvSpPr>
            <p:spPr bwMode="auto">
              <a:xfrm>
                <a:off x="2717" y="1356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Line 3085"/>
              <p:cNvSpPr>
                <a:spLocks noChangeShapeType="1"/>
              </p:cNvSpPr>
              <p:nvPr/>
            </p:nvSpPr>
            <p:spPr bwMode="auto">
              <a:xfrm>
                <a:off x="2749" y="139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3086"/>
              <p:cNvSpPr>
                <a:spLocks noEditPoints="1"/>
              </p:cNvSpPr>
              <p:nvPr/>
            </p:nvSpPr>
            <p:spPr bwMode="auto">
              <a:xfrm>
                <a:off x="2778" y="1460"/>
                <a:ext cx="60" cy="51"/>
              </a:xfrm>
              <a:custGeom>
                <a:avLst/>
                <a:gdLst>
                  <a:gd name="T0" fmla="*/ 8 w 60"/>
                  <a:gd name="T1" fmla="*/ 38 h 51"/>
                  <a:gd name="T2" fmla="*/ 0 w 60"/>
                  <a:gd name="T3" fmla="*/ 51 h 51"/>
                  <a:gd name="T4" fmla="*/ 60 w 60"/>
                  <a:gd name="T5" fmla="*/ 51 h 51"/>
                  <a:gd name="T6" fmla="*/ 53 w 60"/>
                  <a:gd name="T7" fmla="*/ 38 h 51"/>
                  <a:gd name="T8" fmla="*/ 38 w 60"/>
                  <a:gd name="T9" fmla="*/ 13 h 51"/>
                  <a:gd name="T10" fmla="*/ 30 w 60"/>
                  <a:gd name="T11" fmla="*/ 0 h 51"/>
                  <a:gd name="T12" fmla="*/ 23 w 60"/>
                  <a:gd name="T13" fmla="*/ 13 h 51"/>
                  <a:gd name="T14" fmla="*/ 8 w 60"/>
                  <a:gd name="T15" fmla="*/ 38 h 51"/>
                  <a:gd name="T16" fmla="*/ 38 w 60"/>
                  <a:gd name="T17" fmla="*/ 22 h 51"/>
                  <a:gd name="T18" fmla="*/ 30 w 60"/>
                  <a:gd name="T19" fmla="*/ 17 h 51"/>
                  <a:gd name="T20" fmla="*/ 23 w 60"/>
                  <a:gd name="T21" fmla="*/ 22 h 51"/>
                  <a:gd name="T22" fmla="*/ 37 w 60"/>
                  <a:gd name="T23" fmla="*/ 47 h 51"/>
                  <a:gd name="T24" fmla="*/ 45 w 60"/>
                  <a:gd name="T25" fmla="*/ 42 h 51"/>
                  <a:gd name="T26" fmla="*/ 45 w 60"/>
                  <a:gd name="T27" fmla="*/ 33 h 51"/>
                  <a:gd name="T28" fmla="*/ 16 w 60"/>
                  <a:gd name="T29" fmla="*/ 33 h 51"/>
                  <a:gd name="T30" fmla="*/ 16 w 60"/>
                  <a:gd name="T31" fmla="*/ 42 h 51"/>
                  <a:gd name="T32" fmla="*/ 24 w 60"/>
                  <a:gd name="T33" fmla="*/ 47 h 51"/>
                  <a:gd name="T34" fmla="*/ 38 w 60"/>
                  <a:gd name="T3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1">
                    <a:moveTo>
                      <a:pt x="8" y="38"/>
                    </a:moveTo>
                    <a:lnTo>
                      <a:pt x="0" y="51"/>
                    </a:lnTo>
                    <a:lnTo>
                      <a:pt x="60" y="51"/>
                    </a:lnTo>
                    <a:lnTo>
                      <a:pt x="53" y="38"/>
                    </a:lnTo>
                    <a:lnTo>
                      <a:pt x="38" y="13"/>
                    </a:lnTo>
                    <a:lnTo>
                      <a:pt x="30" y="0"/>
                    </a:lnTo>
                    <a:lnTo>
                      <a:pt x="23" y="13"/>
                    </a:lnTo>
                    <a:lnTo>
                      <a:pt x="8" y="38"/>
                    </a:lnTo>
                    <a:close/>
                    <a:moveTo>
                      <a:pt x="38" y="22"/>
                    </a:moveTo>
                    <a:lnTo>
                      <a:pt x="30" y="17"/>
                    </a:lnTo>
                    <a:lnTo>
                      <a:pt x="23" y="22"/>
                    </a:lnTo>
                    <a:lnTo>
                      <a:pt x="37" y="47"/>
                    </a:lnTo>
                    <a:lnTo>
                      <a:pt x="45" y="42"/>
                    </a:lnTo>
                    <a:lnTo>
                      <a:pt x="45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7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Line 3087"/>
              <p:cNvSpPr>
                <a:spLocks noChangeShapeType="1"/>
              </p:cNvSpPr>
              <p:nvPr/>
            </p:nvSpPr>
            <p:spPr bwMode="auto">
              <a:xfrm>
                <a:off x="2808" y="149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3088"/>
              <p:cNvSpPr>
                <a:spLocks noEditPoints="1"/>
              </p:cNvSpPr>
              <p:nvPr/>
            </p:nvSpPr>
            <p:spPr bwMode="auto">
              <a:xfrm>
                <a:off x="2837" y="1608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40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40 w 64"/>
                  <a:gd name="T17" fmla="*/ 23 h 51"/>
                  <a:gd name="T18" fmla="*/ 31 w 64"/>
                  <a:gd name="T19" fmla="*/ 18 h 51"/>
                  <a:gd name="T20" fmla="*/ 24 w 64"/>
                  <a:gd name="T21" fmla="*/ 23 h 51"/>
                  <a:gd name="T22" fmla="*/ 40 w 64"/>
                  <a:gd name="T23" fmla="*/ 47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7 h 51"/>
                  <a:gd name="T34" fmla="*/ 40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40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Line 3089"/>
              <p:cNvSpPr>
                <a:spLocks noChangeShapeType="1"/>
              </p:cNvSpPr>
              <p:nvPr/>
            </p:nvSpPr>
            <p:spPr bwMode="auto">
              <a:xfrm>
                <a:off x="2868" y="164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3090"/>
              <p:cNvSpPr>
                <a:spLocks noEditPoints="1"/>
              </p:cNvSpPr>
              <p:nvPr/>
            </p:nvSpPr>
            <p:spPr bwMode="auto">
              <a:xfrm>
                <a:off x="2896" y="1778"/>
                <a:ext cx="65" cy="51"/>
              </a:xfrm>
              <a:custGeom>
                <a:avLst/>
                <a:gdLst>
                  <a:gd name="T0" fmla="*/ 11 w 65"/>
                  <a:gd name="T1" fmla="*/ 36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7 h 51"/>
                  <a:gd name="T8" fmla="*/ 42 w 65"/>
                  <a:gd name="T9" fmla="*/ 13 h 51"/>
                  <a:gd name="T10" fmla="*/ 33 w 65"/>
                  <a:gd name="T11" fmla="*/ 0 h 51"/>
                  <a:gd name="T12" fmla="*/ 26 w 65"/>
                  <a:gd name="T13" fmla="*/ 12 h 51"/>
                  <a:gd name="T14" fmla="*/ 11 w 65"/>
                  <a:gd name="T15" fmla="*/ 36 h 51"/>
                  <a:gd name="T16" fmla="*/ 42 w 65"/>
                  <a:gd name="T17" fmla="*/ 23 h 51"/>
                  <a:gd name="T18" fmla="*/ 33 w 65"/>
                  <a:gd name="T19" fmla="*/ 18 h 51"/>
                  <a:gd name="T20" fmla="*/ 26 w 65"/>
                  <a:gd name="T21" fmla="*/ 23 h 51"/>
                  <a:gd name="T22" fmla="*/ 41 w 65"/>
                  <a:gd name="T23" fmla="*/ 47 h 51"/>
                  <a:gd name="T24" fmla="*/ 48 w 65"/>
                  <a:gd name="T25" fmla="*/ 41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1 h 51"/>
                  <a:gd name="T32" fmla="*/ 26 w 65"/>
                  <a:gd name="T33" fmla="*/ 47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6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7"/>
                    </a:lnTo>
                    <a:lnTo>
                      <a:pt x="42" y="13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1" y="36"/>
                    </a:lnTo>
                    <a:close/>
                    <a:moveTo>
                      <a:pt x="42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1" y="47"/>
                    </a:lnTo>
                    <a:lnTo>
                      <a:pt x="48" y="41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26" y="47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Line 3091"/>
              <p:cNvSpPr>
                <a:spLocks noChangeShapeType="1"/>
              </p:cNvSpPr>
              <p:nvPr/>
            </p:nvSpPr>
            <p:spPr bwMode="auto">
              <a:xfrm>
                <a:off x="2929" y="181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3092"/>
              <p:cNvSpPr>
                <a:spLocks noEditPoints="1"/>
              </p:cNvSpPr>
              <p:nvPr/>
            </p:nvSpPr>
            <p:spPr bwMode="auto">
              <a:xfrm>
                <a:off x="2958" y="1948"/>
                <a:ext cx="65" cy="51"/>
              </a:xfrm>
              <a:custGeom>
                <a:avLst/>
                <a:gdLst>
                  <a:gd name="T0" fmla="*/ 10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6 h 51"/>
                  <a:gd name="T8" fmla="*/ 40 w 65"/>
                  <a:gd name="T9" fmla="*/ 13 h 51"/>
                  <a:gd name="T10" fmla="*/ 32 w 65"/>
                  <a:gd name="T11" fmla="*/ 0 h 51"/>
                  <a:gd name="T12" fmla="*/ 24 w 65"/>
                  <a:gd name="T13" fmla="*/ 14 h 51"/>
                  <a:gd name="T14" fmla="*/ 10 w 65"/>
                  <a:gd name="T15" fmla="*/ 37 h 51"/>
                  <a:gd name="T16" fmla="*/ 40 w 65"/>
                  <a:gd name="T17" fmla="*/ 23 h 51"/>
                  <a:gd name="T18" fmla="*/ 32 w 65"/>
                  <a:gd name="T19" fmla="*/ 18 h 51"/>
                  <a:gd name="T20" fmla="*/ 24 w 65"/>
                  <a:gd name="T21" fmla="*/ 23 h 51"/>
                  <a:gd name="T22" fmla="*/ 40 w 65"/>
                  <a:gd name="T23" fmla="*/ 47 h 51"/>
                  <a:gd name="T24" fmla="*/ 47 w 65"/>
                  <a:gd name="T25" fmla="*/ 42 h 51"/>
                  <a:gd name="T26" fmla="*/ 47 w 65"/>
                  <a:gd name="T27" fmla="*/ 32 h 51"/>
                  <a:gd name="T28" fmla="*/ 17 w 65"/>
                  <a:gd name="T29" fmla="*/ 32 h 51"/>
                  <a:gd name="T30" fmla="*/ 17 w 65"/>
                  <a:gd name="T31" fmla="*/ 42 h 51"/>
                  <a:gd name="T32" fmla="*/ 25 w 65"/>
                  <a:gd name="T33" fmla="*/ 47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6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10" y="37"/>
                    </a:lnTo>
                    <a:close/>
                    <a:moveTo>
                      <a:pt x="40" y="23"/>
                    </a:moveTo>
                    <a:lnTo>
                      <a:pt x="32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Line 3093"/>
              <p:cNvSpPr>
                <a:spLocks noChangeShapeType="1"/>
              </p:cNvSpPr>
              <p:nvPr/>
            </p:nvSpPr>
            <p:spPr bwMode="auto">
              <a:xfrm>
                <a:off x="2990" y="198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3094"/>
              <p:cNvSpPr>
                <a:spLocks noEditPoints="1"/>
              </p:cNvSpPr>
              <p:nvPr/>
            </p:nvSpPr>
            <p:spPr bwMode="auto">
              <a:xfrm>
                <a:off x="3018" y="2107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4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4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4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4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4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Line 3095"/>
              <p:cNvSpPr>
                <a:spLocks noChangeShapeType="1"/>
              </p:cNvSpPr>
              <p:nvPr/>
            </p:nvSpPr>
            <p:spPr bwMode="auto">
              <a:xfrm>
                <a:off x="3050" y="214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3096"/>
              <p:cNvSpPr>
                <a:spLocks noEditPoints="1"/>
              </p:cNvSpPr>
              <p:nvPr/>
            </p:nvSpPr>
            <p:spPr bwMode="auto">
              <a:xfrm>
                <a:off x="3076" y="2246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7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7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Line 3097"/>
              <p:cNvSpPr>
                <a:spLocks noChangeShapeType="1"/>
              </p:cNvSpPr>
              <p:nvPr/>
            </p:nvSpPr>
            <p:spPr bwMode="auto">
              <a:xfrm>
                <a:off x="3108" y="2281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3098"/>
              <p:cNvSpPr>
                <a:spLocks noEditPoints="1"/>
              </p:cNvSpPr>
              <p:nvPr/>
            </p:nvSpPr>
            <p:spPr bwMode="auto">
              <a:xfrm>
                <a:off x="3132" y="2364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4 h 52"/>
                  <a:gd name="T10" fmla="*/ 32 w 62"/>
                  <a:gd name="T11" fmla="*/ 0 h 52"/>
                  <a:gd name="T12" fmla="*/ 25 w 62"/>
                  <a:gd name="T13" fmla="*/ 14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8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3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3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4"/>
                    </a:lnTo>
                    <a:lnTo>
                      <a:pt x="32" y="0"/>
                    </a:lnTo>
                    <a:lnTo>
                      <a:pt x="25" y="14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8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3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3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Line 3099"/>
              <p:cNvSpPr>
                <a:spLocks noChangeShapeType="1"/>
              </p:cNvSpPr>
              <p:nvPr/>
            </p:nvSpPr>
            <p:spPr bwMode="auto">
              <a:xfrm>
                <a:off x="3164" y="239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3100"/>
              <p:cNvSpPr>
                <a:spLocks noEditPoints="1"/>
              </p:cNvSpPr>
              <p:nvPr/>
            </p:nvSpPr>
            <p:spPr bwMode="auto">
              <a:xfrm>
                <a:off x="3185" y="2460"/>
                <a:ext cx="64" cy="51"/>
              </a:xfrm>
              <a:custGeom>
                <a:avLst/>
                <a:gdLst>
                  <a:gd name="T0" fmla="*/ 10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8 h 51"/>
                  <a:gd name="T8" fmla="*/ 41 w 64"/>
                  <a:gd name="T9" fmla="*/ 14 h 51"/>
                  <a:gd name="T10" fmla="*/ 33 w 64"/>
                  <a:gd name="T11" fmla="*/ 0 h 51"/>
                  <a:gd name="T12" fmla="*/ 26 w 64"/>
                  <a:gd name="T13" fmla="*/ 13 h 51"/>
                  <a:gd name="T14" fmla="*/ 10 w 64"/>
                  <a:gd name="T15" fmla="*/ 37 h 51"/>
                  <a:gd name="T16" fmla="*/ 41 w 64"/>
                  <a:gd name="T17" fmla="*/ 23 h 51"/>
                  <a:gd name="T18" fmla="*/ 33 w 64"/>
                  <a:gd name="T19" fmla="*/ 18 h 51"/>
                  <a:gd name="T20" fmla="*/ 26 w 64"/>
                  <a:gd name="T21" fmla="*/ 23 h 51"/>
                  <a:gd name="T22" fmla="*/ 40 w 64"/>
                  <a:gd name="T23" fmla="*/ 47 h 51"/>
                  <a:gd name="T24" fmla="*/ 47 w 64"/>
                  <a:gd name="T25" fmla="*/ 42 h 51"/>
                  <a:gd name="T26" fmla="*/ 47 w 64"/>
                  <a:gd name="T27" fmla="*/ 33 h 51"/>
                  <a:gd name="T28" fmla="*/ 17 w 64"/>
                  <a:gd name="T29" fmla="*/ 33 h 51"/>
                  <a:gd name="T30" fmla="*/ 17 w 64"/>
                  <a:gd name="T31" fmla="*/ 42 h 51"/>
                  <a:gd name="T32" fmla="*/ 26 w 64"/>
                  <a:gd name="T33" fmla="*/ 47 h 51"/>
                  <a:gd name="T34" fmla="*/ 41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0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8"/>
                    </a:lnTo>
                    <a:lnTo>
                      <a:pt x="41" y="14"/>
                    </a:lnTo>
                    <a:lnTo>
                      <a:pt x="33" y="0"/>
                    </a:lnTo>
                    <a:lnTo>
                      <a:pt x="26" y="13"/>
                    </a:lnTo>
                    <a:lnTo>
                      <a:pt x="10" y="37"/>
                    </a:lnTo>
                    <a:close/>
                    <a:moveTo>
                      <a:pt x="41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6" y="47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Line 3101"/>
              <p:cNvSpPr>
                <a:spLocks noChangeShapeType="1"/>
              </p:cNvSpPr>
              <p:nvPr/>
            </p:nvSpPr>
            <p:spPr bwMode="auto">
              <a:xfrm>
                <a:off x="3218" y="2495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3102"/>
              <p:cNvSpPr>
                <a:spLocks noEditPoints="1"/>
              </p:cNvSpPr>
              <p:nvPr/>
            </p:nvSpPr>
            <p:spPr bwMode="auto">
              <a:xfrm>
                <a:off x="3235" y="2536"/>
                <a:ext cx="65" cy="51"/>
              </a:xfrm>
              <a:custGeom>
                <a:avLst/>
                <a:gdLst>
                  <a:gd name="T0" fmla="*/ 11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8 h 51"/>
                  <a:gd name="T8" fmla="*/ 42 w 65"/>
                  <a:gd name="T9" fmla="*/ 14 h 51"/>
                  <a:gd name="T10" fmla="*/ 34 w 65"/>
                  <a:gd name="T11" fmla="*/ 0 h 51"/>
                  <a:gd name="T12" fmla="*/ 26 w 65"/>
                  <a:gd name="T13" fmla="*/ 13 h 51"/>
                  <a:gd name="T14" fmla="*/ 11 w 65"/>
                  <a:gd name="T15" fmla="*/ 37 h 51"/>
                  <a:gd name="T16" fmla="*/ 42 w 65"/>
                  <a:gd name="T17" fmla="*/ 23 h 51"/>
                  <a:gd name="T18" fmla="*/ 34 w 65"/>
                  <a:gd name="T19" fmla="*/ 18 h 51"/>
                  <a:gd name="T20" fmla="*/ 26 w 65"/>
                  <a:gd name="T21" fmla="*/ 23 h 51"/>
                  <a:gd name="T22" fmla="*/ 41 w 65"/>
                  <a:gd name="T23" fmla="*/ 47 h 51"/>
                  <a:gd name="T24" fmla="*/ 48 w 65"/>
                  <a:gd name="T25" fmla="*/ 42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2 h 51"/>
                  <a:gd name="T32" fmla="*/ 26 w 65"/>
                  <a:gd name="T33" fmla="*/ 47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8"/>
                    </a:lnTo>
                    <a:lnTo>
                      <a:pt x="42" y="14"/>
                    </a:lnTo>
                    <a:lnTo>
                      <a:pt x="34" y="0"/>
                    </a:lnTo>
                    <a:lnTo>
                      <a:pt x="26" y="13"/>
                    </a:lnTo>
                    <a:lnTo>
                      <a:pt x="11" y="37"/>
                    </a:lnTo>
                    <a:close/>
                    <a:moveTo>
                      <a:pt x="42" y="23"/>
                    </a:moveTo>
                    <a:lnTo>
                      <a:pt x="34" y="18"/>
                    </a:lnTo>
                    <a:lnTo>
                      <a:pt x="26" y="2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2"/>
                    </a:lnTo>
                    <a:lnTo>
                      <a:pt x="26" y="47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Line 3103"/>
              <p:cNvSpPr>
                <a:spLocks noChangeShapeType="1"/>
              </p:cNvSpPr>
              <p:nvPr/>
            </p:nvSpPr>
            <p:spPr bwMode="auto">
              <a:xfrm>
                <a:off x="3269" y="25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3104"/>
              <p:cNvSpPr>
                <a:spLocks noEditPoints="1"/>
              </p:cNvSpPr>
              <p:nvPr/>
            </p:nvSpPr>
            <p:spPr bwMode="auto">
              <a:xfrm>
                <a:off x="3283" y="2593"/>
                <a:ext cx="64" cy="51"/>
              </a:xfrm>
              <a:custGeom>
                <a:avLst/>
                <a:gdLst>
                  <a:gd name="T0" fmla="*/ 11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8 h 51"/>
                  <a:gd name="T8" fmla="*/ 42 w 64"/>
                  <a:gd name="T9" fmla="*/ 14 h 51"/>
                  <a:gd name="T10" fmla="*/ 33 w 64"/>
                  <a:gd name="T11" fmla="*/ 0 h 51"/>
                  <a:gd name="T12" fmla="*/ 26 w 64"/>
                  <a:gd name="T13" fmla="*/ 13 h 51"/>
                  <a:gd name="T14" fmla="*/ 11 w 64"/>
                  <a:gd name="T15" fmla="*/ 37 h 51"/>
                  <a:gd name="T16" fmla="*/ 42 w 64"/>
                  <a:gd name="T17" fmla="*/ 23 h 51"/>
                  <a:gd name="T18" fmla="*/ 33 w 64"/>
                  <a:gd name="T19" fmla="*/ 18 h 51"/>
                  <a:gd name="T20" fmla="*/ 26 w 64"/>
                  <a:gd name="T21" fmla="*/ 23 h 51"/>
                  <a:gd name="T22" fmla="*/ 41 w 64"/>
                  <a:gd name="T23" fmla="*/ 47 h 51"/>
                  <a:gd name="T24" fmla="*/ 48 w 64"/>
                  <a:gd name="T25" fmla="*/ 42 h 51"/>
                  <a:gd name="T26" fmla="*/ 48 w 64"/>
                  <a:gd name="T27" fmla="*/ 32 h 51"/>
                  <a:gd name="T28" fmla="*/ 18 w 64"/>
                  <a:gd name="T29" fmla="*/ 32 h 51"/>
                  <a:gd name="T30" fmla="*/ 18 w 64"/>
                  <a:gd name="T31" fmla="*/ 42 h 51"/>
                  <a:gd name="T32" fmla="*/ 26 w 64"/>
                  <a:gd name="T33" fmla="*/ 47 h 51"/>
                  <a:gd name="T34" fmla="*/ 42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1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8"/>
                    </a:lnTo>
                    <a:lnTo>
                      <a:pt x="42" y="14"/>
                    </a:lnTo>
                    <a:lnTo>
                      <a:pt x="33" y="0"/>
                    </a:lnTo>
                    <a:lnTo>
                      <a:pt x="26" y="13"/>
                    </a:lnTo>
                    <a:lnTo>
                      <a:pt x="11" y="37"/>
                    </a:lnTo>
                    <a:close/>
                    <a:moveTo>
                      <a:pt x="42" y="23"/>
                    </a:moveTo>
                    <a:lnTo>
                      <a:pt x="33" y="18"/>
                    </a:lnTo>
                    <a:lnTo>
                      <a:pt x="26" y="2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2"/>
                    </a:lnTo>
                    <a:lnTo>
                      <a:pt x="26" y="47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Line 3105"/>
              <p:cNvSpPr>
                <a:spLocks noChangeShapeType="1"/>
              </p:cNvSpPr>
              <p:nvPr/>
            </p:nvSpPr>
            <p:spPr bwMode="auto">
              <a:xfrm>
                <a:off x="3316" y="262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3106"/>
              <p:cNvSpPr>
                <a:spLocks noEditPoints="1"/>
              </p:cNvSpPr>
              <p:nvPr/>
            </p:nvSpPr>
            <p:spPr bwMode="auto">
              <a:xfrm>
                <a:off x="3328" y="2635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39 w 64"/>
                  <a:gd name="T23" fmla="*/ 46 h 51"/>
                  <a:gd name="T24" fmla="*/ 46 w 64"/>
                  <a:gd name="T25" fmla="*/ 41 h 51"/>
                  <a:gd name="T26" fmla="*/ 46 w 64"/>
                  <a:gd name="T27" fmla="*/ 32 h 51"/>
                  <a:gd name="T28" fmla="*/ 16 w 64"/>
                  <a:gd name="T29" fmla="*/ 32 h 51"/>
                  <a:gd name="T30" fmla="*/ 16 w 64"/>
                  <a:gd name="T31" fmla="*/ 41 h 51"/>
                  <a:gd name="T32" fmla="*/ 25 w 64"/>
                  <a:gd name="T33" fmla="*/ 46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39" y="46"/>
                    </a:lnTo>
                    <a:lnTo>
                      <a:pt x="46" y="41"/>
                    </a:lnTo>
                    <a:lnTo>
                      <a:pt x="46" y="32"/>
                    </a:lnTo>
                    <a:lnTo>
                      <a:pt x="16" y="32"/>
                    </a:lnTo>
                    <a:lnTo>
                      <a:pt x="16" y="41"/>
                    </a:lnTo>
                    <a:lnTo>
                      <a:pt x="25" y="46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Line 3107"/>
              <p:cNvSpPr>
                <a:spLocks noChangeShapeType="1"/>
              </p:cNvSpPr>
              <p:nvPr/>
            </p:nvSpPr>
            <p:spPr bwMode="auto">
              <a:xfrm>
                <a:off x="3359" y="266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3108"/>
              <p:cNvSpPr>
                <a:spLocks noEditPoints="1"/>
              </p:cNvSpPr>
              <p:nvPr/>
            </p:nvSpPr>
            <p:spPr bwMode="auto">
              <a:xfrm>
                <a:off x="3365" y="2662"/>
                <a:ext cx="64" cy="51"/>
              </a:xfrm>
              <a:custGeom>
                <a:avLst/>
                <a:gdLst>
                  <a:gd name="T0" fmla="*/ 10 w 64"/>
                  <a:gd name="T1" fmla="*/ 36 h 51"/>
                  <a:gd name="T2" fmla="*/ 0 w 64"/>
                  <a:gd name="T3" fmla="*/ 51 h 51"/>
                  <a:gd name="T4" fmla="*/ 64 w 64"/>
                  <a:gd name="T5" fmla="*/ 51 h 51"/>
                  <a:gd name="T6" fmla="*/ 56 w 64"/>
                  <a:gd name="T7" fmla="*/ 37 h 51"/>
                  <a:gd name="T8" fmla="*/ 42 w 64"/>
                  <a:gd name="T9" fmla="*/ 13 h 51"/>
                  <a:gd name="T10" fmla="*/ 33 w 64"/>
                  <a:gd name="T11" fmla="*/ 0 h 51"/>
                  <a:gd name="T12" fmla="*/ 26 w 64"/>
                  <a:gd name="T13" fmla="*/ 12 h 51"/>
                  <a:gd name="T14" fmla="*/ 10 w 64"/>
                  <a:gd name="T15" fmla="*/ 36 h 51"/>
                  <a:gd name="T16" fmla="*/ 42 w 64"/>
                  <a:gd name="T17" fmla="*/ 23 h 51"/>
                  <a:gd name="T18" fmla="*/ 33 w 64"/>
                  <a:gd name="T19" fmla="*/ 17 h 51"/>
                  <a:gd name="T20" fmla="*/ 26 w 64"/>
                  <a:gd name="T21" fmla="*/ 23 h 51"/>
                  <a:gd name="T22" fmla="*/ 41 w 64"/>
                  <a:gd name="T23" fmla="*/ 46 h 51"/>
                  <a:gd name="T24" fmla="*/ 48 w 64"/>
                  <a:gd name="T25" fmla="*/ 41 h 51"/>
                  <a:gd name="T26" fmla="*/ 48 w 64"/>
                  <a:gd name="T27" fmla="*/ 32 h 51"/>
                  <a:gd name="T28" fmla="*/ 18 w 64"/>
                  <a:gd name="T29" fmla="*/ 32 h 51"/>
                  <a:gd name="T30" fmla="*/ 18 w 64"/>
                  <a:gd name="T31" fmla="*/ 41 h 51"/>
                  <a:gd name="T32" fmla="*/ 26 w 64"/>
                  <a:gd name="T33" fmla="*/ 46 h 51"/>
                  <a:gd name="T34" fmla="*/ 42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10" y="36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6" y="37"/>
                    </a:lnTo>
                    <a:lnTo>
                      <a:pt x="42" y="13"/>
                    </a:lnTo>
                    <a:lnTo>
                      <a:pt x="33" y="0"/>
                    </a:lnTo>
                    <a:lnTo>
                      <a:pt x="26" y="12"/>
                    </a:lnTo>
                    <a:lnTo>
                      <a:pt x="10" y="36"/>
                    </a:lnTo>
                    <a:close/>
                    <a:moveTo>
                      <a:pt x="42" y="23"/>
                    </a:moveTo>
                    <a:lnTo>
                      <a:pt x="33" y="17"/>
                    </a:lnTo>
                    <a:lnTo>
                      <a:pt x="26" y="23"/>
                    </a:lnTo>
                    <a:lnTo>
                      <a:pt x="41" y="46"/>
                    </a:lnTo>
                    <a:lnTo>
                      <a:pt x="48" y="41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26" y="46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Line 3109"/>
              <p:cNvSpPr>
                <a:spLocks noChangeShapeType="1"/>
              </p:cNvSpPr>
              <p:nvPr/>
            </p:nvSpPr>
            <p:spPr bwMode="auto">
              <a:xfrm>
                <a:off x="3398" y="26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3110"/>
              <p:cNvSpPr>
                <a:spLocks noEditPoints="1"/>
              </p:cNvSpPr>
              <p:nvPr/>
            </p:nvSpPr>
            <p:spPr bwMode="auto">
              <a:xfrm>
                <a:off x="3401" y="2675"/>
                <a:ext cx="65" cy="51"/>
              </a:xfrm>
              <a:custGeom>
                <a:avLst/>
                <a:gdLst>
                  <a:gd name="T0" fmla="*/ 10 w 65"/>
                  <a:gd name="T1" fmla="*/ 38 h 51"/>
                  <a:gd name="T2" fmla="*/ 0 w 65"/>
                  <a:gd name="T3" fmla="*/ 51 h 51"/>
                  <a:gd name="T4" fmla="*/ 65 w 65"/>
                  <a:gd name="T5" fmla="*/ 51 h 51"/>
                  <a:gd name="T6" fmla="*/ 55 w 65"/>
                  <a:gd name="T7" fmla="*/ 37 h 51"/>
                  <a:gd name="T8" fmla="*/ 40 w 65"/>
                  <a:gd name="T9" fmla="*/ 13 h 51"/>
                  <a:gd name="T10" fmla="*/ 31 w 65"/>
                  <a:gd name="T11" fmla="*/ 0 h 51"/>
                  <a:gd name="T12" fmla="*/ 24 w 65"/>
                  <a:gd name="T13" fmla="*/ 14 h 51"/>
                  <a:gd name="T14" fmla="*/ 10 w 65"/>
                  <a:gd name="T15" fmla="*/ 38 h 51"/>
                  <a:gd name="T16" fmla="*/ 40 w 65"/>
                  <a:gd name="T17" fmla="*/ 23 h 51"/>
                  <a:gd name="T18" fmla="*/ 31 w 65"/>
                  <a:gd name="T19" fmla="*/ 18 h 51"/>
                  <a:gd name="T20" fmla="*/ 24 w 65"/>
                  <a:gd name="T21" fmla="*/ 23 h 51"/>
                  <a:gd name="T22" fmla="*/ 40 w 65"/>
                  <a:gd name="T23" fmla="*/ 47 h 51"/>
                  <a:gd name="T24" fmla="*/ 47 w 65"/>
                  <a:gd name="T25" fmla="*/ 42 h 51"/>
                  <a:gd name="T26" fmla="*/ 47 w 65"/>
                  <a:gd name="T27" fmla="*/ 32 h 51"/>
                  <a:gd name="T28" fmla="*/ 17 w 65"/>
                  <a:gd name="T29" fmla="*/ 32 h 51"/>
                  <a:gd name="T30" fmla="*/ 17 w 65"/>
                  <a:gd name="T31" fmla="*/ 42 h 51"/>
                  <a:gd name="T32" fmla="*/ 25 w 65"/>
                  <a:gd name="T33" fmla="*/ 47 h 51"/>
                  <a:gd name="T34" fmla="*/ 40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0" y="38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5" y="37"/>
                    </a:lnTo>
                    <a:lnTo>
                      <a:pt x="40" y="13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10" y="38"/>
                    </a:lnTo>
                    <a:close/>
                    <a:moveTo>
                      <a:pt x="40" y="23"/>
                    </a:moveTo>
                    <a:lnTo>
                      <a:pt x="31" y="18"/>
                    </a:lnTo>
                    <a:lnTo>
                      <a:pt x="24" y="23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Line 3111"/>
              <p:cNvSpPr>
                <a:spLocks noChangeShapeType="1"/>
              </p:cNvSpPr>
              <p:nvPr/>
            </p:nvSpPr>
            <p:spPr bwMode="auto">
              <a:xfrm>
                <a:off x="3432" y="270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3112"/>
              <p:cNvSpPr>
                <a:spLocks noEditPoints="1"/>
              </p:cNvSpPr>
              <p:nvPr/>
            </p:nvSpPr>
            <p:spPr bwMode="auto">
              <a:xfrm>
                <a:off x="3429" y="2676"/>
                <a:ext cx="65" cy="51"/>
              </a:xfrm>
              <a:custGeom>
                <a:avLst/>
                <a:gdLst>
                  <a:gd name="T0" fmla="*/ 11 w 65"/>
                  <a:gd name="T1" fmla="*/ 37 h 51"/>
                  <a:gd name="T2" fmla="*/ 0 w 65"/>
                  <a:gd name="T3" fmla="*/ 51 h 51"/>
                  <a:gd name="T4" fmla="*/ 65 w 65"/>
                  <a:gd name="T5" fmla="*/ 51 h 51"/>
                  <a:gd name="T6" fmla="*/ 56 w 65"/>
                  <a:gd name="T7" fmla="*/ 38 h 51"/>
                  <a:gd name="T8" fmla="*/ 42 w 65"/>
                  <a:gd name="T9" fmla="*/ 14 h 51"/>
                  <a:gd name="T10" fmla="*/ 34 w 65"/>
                  <a:gd name="T11" fmla="*/ 0 h 51"/>
                  <a:gd name="T12" fmla="*/ 26 w 65"/>
                  <a:gd name="T13" fmla="*/ 13 h 51"/>
                  <a:gd name="T14" fmla="*/ 11 w 65"/>
                  <a:gd name="T15" fmla="*/ 37 h 51"/>
                  <a:gd name="T16" fmla="*/ 42 w 65"/>
                  <a:gd name="T17" fmla="*/ 23 h 51"/>
                  <a:gd name="T18" fmla="*/ 34 w 65"/>
                  <a:gd name="T19" fmla="*/ 18 h 51"/>
                  <a:gd name="T20" fmla="*/ 26 w 65"/>
                  <a:gd name="T21" fmla="*/ 23 h 51"/>
                  <a:gd name="T22" fmla="*/ 41 w 65"/>
                  <a:gd name="T23" fmla="*/ 47 h 51"/>
                  <a:gd name="T24" fmla="*/ 48 w 65"/>
                  <a:gd name="T25" fmla="*/ 42 h 51"/>
                  <a:gd name="T26" fmla="*/ 48 w 65"/>
                  <a:gd name="T27" fmla="*/ 32 h 51"/>
                  <a:gd name="T28" fmla="*/ 18 w 65"/>
                  <a:gd name="T29" fmla="*/ 32 h 51"/>
                  <a:gd name="T30" fmla="*/ 18 w 65"/>
                  <a:gd name="T31" fmla="*/ 42 h 51"/>
                  <a:gd name="T32" fmla="*/ 26 w 65"/>
                  <a:gd name="T33" fmla="*/ 47 h 51"/>
                  <a:gd name="T34" fmla="*/ 42 w 65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1">
                    <a:moveTo>
                      <a:pt x="11" y="37"/>
                    </a:moveTo>
                    <a:lnTo>
                      <a:pt x="0" y="51"/>
                    </a:lnTo>
                    <a:lnTo>
                      <a:pt x="65" y="51"/>
                    </a:lnTo>
                    <a:lnTo>
                      <a:pt x="56" y="38"/>
                    </a:lnTo>
                    <a:lnTo>
                      <a:pt x="42" y="14"/>
                    </a:lnTo>
                    <a:lnTo>
                      <a:pt x="34" y="0"/>
                    </a:lnTo>
                    <a:lnTo>
                      <a:pt x="26" y="13"/>
                    </a:lnTo>
                    <a:lnTo>
                      <a:pt x="11" y="37"/>
                    </a:lnTo>
                    <a:close/>
                    <a:moveTo>
                      <a:pt x="42" y="23"/>
                    </a:moveTo>
                    <a:lnTo>
                      <a:pt x="34" y="18"/>
                    </a:lnTo>
                    <a:lnTo>
                      <a:pt x="26" y="2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48" y="32"/>
                    </a:lnTo>
                    <a:lnTo>
                      <a:pt x="18" y="32"/>
                    </a:lnTo>
                    <a:lnTo>
                      <a:pt x="18" y="42"/>
                    </a:lnTo>
                    <a:lnTo>
                      <a:pt x="26" y="47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Line 3113"/>
              <p:cNvSpPr>
                <a:spLocks noChangeShapeType="1"/>
              </p:cNvSpPr>
              <p:nvPr/>
            </p:nvSpPr>
            <p:spPr bwMode="auto">
              <a:xfrm>
                <a:off x="3463" y="27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3114"/>
              <p:cNvSpPr>
                <a:spLocks noEditPoints="1"/>
              </p:cNvSpPr>
              <p:nvPr/>
            </p:nvSpPr>
            <p:spPr bwMode="auto">
              <a:xfrm>
                <a:off x="3456" y="2663"/>
                <a:ext cx="63" cy="52"/>
              </a:xfrm>
              <a:custGeom>
                <a:avLst/>
                <a:gdLst>
                  <a:gd name="T0" fmla="*/ 9 w 63"/>
                  <a:gd name="T1" fmla="*/ 38 h 52"/>
                  <a:gd name="T2" fmla="*/ 0 w 63"/>
                  <a:gd name="T3" fmla="*/ 52 h 52"/>
                  <a:gd name="T4" fmla="*/ 63 w 63"/>
                  <a:gd name="T5" fmla="*/ 52 h 52"/>
                  <a:gd name="T6" fmla="*/ 54 w 63"/>
                  <a:gd name="T7" fmla="*/ 38 h 52"/>
                  <a:gd name="T8" fmla="*/ 39 w 63"/>
                  <a:gd name="T9" fmla="*/ 13 h 52"/>
                  <a:gd name="T10" fmla="*/ 30 w 63"/>
                  <a:gd name="T11" fmla="*/ 0 h 52"/>
                  <a:gd name="T12" fmla="*/ 23 w 63"/>
                  <a:gd name="T13" fmla="*/ 13 h 52"/>
                  <a:gd name="T14" fmla="*/ 9 w 63"/>
                  <a:gd name="T15" fmla="*/ 38 h 52"/>
                  <a:gd name="T16" fmla="*/ 39 w 63"/>
                  <a:gd name="T17" fmla="*/ 23 h 52"/>
                  <a:gd name="T18" fmla="*/ 30 w 63"/>
                  <a:gd name="T19" fmla="*/ 17 h 52"/>
                  <a:gd name="T20" fmla="*/ 23 w 63"/>
                  <a:gd name="T21" fmla="*/ 23 h 52"/>
                  <a:gd name="T22" fmla="*/ 39 w 63"/>
                  <a:gd name="T23" fmla="*/ 47 h 52"/>
                  <a:gd name="T24" fmla="*/ 46 w 63"/>
                  <a:gd name="T25" fmla="*/ 42 h 52"/>
                  <a:gd name="T26" fmla="*/ 46 w 63"/>
                  <a:gd name="T27" fmla="*/ 33 h 52"/>
                  <a:gd name="T28" fmla="*/ 16 w 63"/>
                  <a:gd name="T29" fmla="*/ 33 h 52"/>
                  <a:gd name="T30" fmla="*/ 16 w 63"/>
                  <a:gd name="T31" fmla="*/ 42 h 52"/>
                  <a:gd name="T32" fmla="*/ 24 w 63"/>
                  <a:gd name="T33" fmla="*/ 47 h 52"/>
                  <a:gd name="T34" fmla="*/ 39 w 63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2">
                    <a:moveTo>
                      <a:pt x="9" y="38"/>
                    </a:moveTo>
                    <a:lnTo>
                      <a:pt x="0" y="52"/>
                    </a:lnTo>
                    <a:lnTo>
                      <a:pt x="63" y="52"/>
                    </a:lnTo>
                    <a:lnTo>
                      <a:pt x="54" y="38"/>
                    </a:lnTo>
                    <a:lnTo>
                      <a:pt x="39" y="13"/>
                    </a:lnTo>
                    <a:lnTo>
                      <a:pt x="30" y="0"/>
                    </a:lnTo>
                    <a:lnTo>
                      <a:pt x="23" y="13"/>
                    </a:lnTo>
                    <a:lnTo>
                      <a:pt x="9" y="38"/>
                    </a:lnTo>
                    <a:close/>
                    <a:moveTo>
                      <a:pt x="39" y="23"/>
                    </a:moveTo>
                    <a:lnTo>
                      <a:pt x="30" y="17"/>
                    </a:lnTo>
                    <a:lnTo>
                      <a:pt x="23" y="23"/>
                    </a:lnTo>
                    <a:lnTo>
                      <a:pt x="39" y="47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4" y="47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Line 3115"/>
              <p:cNvSpPr>
                <a:spLocks noChangeShapeType="1"/>
              </p:cNvSpPr>
              <p:nvPr/>
            </p:nvSpPr>
            <p:spPr bwMode="auto">
              <a:xfrm>
                <a:off x="3486" y="269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3116"/>
              <p:cNvSpPr>
                <a:spLocks noEditPoints="1"/>
              </p:cNvSpPr>
              <p:nvPr/>
            </p:nvSpPr>
            <p:spPr bwMode="auto">
              <a:xfrm>
                <a:off x="3474" y="2634"/>
                <a:ext cx="64" cy="51"/>
              </a:xfrm>
              <a:custGeom>
                <a:avLst/>
                <a:gdLst>
                  <a:gd name="T0" fmla="*/ 9 w 64"/>
                  <a:gd name="T1" fmla="*/ 37 h 51"/>
                  <a:gd name="T2" fmla="*/ 0 w 64"/>
                  <a:gd name="T3" fmla="*/ 51 h 51"/>
                  <a:gd name="T4" fmla="*/ 64 w 64"/>
                  <a:gd name="T5" fmla="*/ 51 h 51"/>
                  <a:gd name="T6" fmla="*/ 55 w 64"/>
                  <a:gd name="T7" fmla="*/ 36 h 51"/>
                  <a:gd name="T8" fmla="*/ 39 w 64"/>
                  <a:gd name="T9" fmla="*/ 12 h 51"/>
                  <a:gd name="T10" fmla="*/ 31 w 64"/>
                  <a:gd name="T11" fmla="*/ 0 h 51"/>
                  <a:gd name="T12" fmla="*/ 24 w 64"/>
                  <a:gd name="T13" fmla="*/ 13 h 51"/>
                  <a:gd name="T14" fmla="*/ 9 w 64"/>
                  <a:gd name="T15" fmla="*/ 37 h 51"/>
                  <a:gd name="T16" fmla="*/ 39 w 64"/>
                  <a:gd name="T17" fmla="*/ 23 h 51"/>
                  <a:gd name="T18" fmla="*/ 31 w 64"/>
                  <a:gd name="T19" fmla="*/ 17 h 51"/>
                  <a:gd name="T20" fmla="*/ 24 w 64"/>
                  <a:gd name="T21" fmla="*/ 23 h 51"/>
                  <a:gd name="T22" fmla="*/ 39 w 64"/>
                  <a:gd name="T23" fmla="*/ 46 h 51"/>
                  <a:gd name="T24" fmla="*/ 47 w 64"/>
                  <a:gd name="T25" fmla="*/ 41 h 51"/>
                  <a:gd name="T26" fmla="*/ 47 w 64"/>
                  <a:gd name="T27" fmla="*/ 32 h 51"/>
                  <a:gd name="T28" fmla="*/ 17 w 64"/>
                  <a:gd name="T29" fmla="*/ 32 h 51"/>
                  <a:gd name="T30" fmla="*/ 17 w 64"/>
                  <a:gd name="T31" fmla="*/ 41 h 51"/>
                  <a:gd name="T32" fmla="*/ 25 w 64"/>
                  <a:gd name="T33" fmla="*/ 46 h 51"/>
                  <a:gd name="T34" fmla="*/ 39 w 64"/>
                  <a:gd name="T3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1">
                    <a:moveTo>
                      <a:pt x="9" y="37"/>
                    </a:moveTo>
                    <a:lnTo>
                      <a:pt x="0" y="51"/>
                    </a:lnTo>
                    <a:lnTo>
                      <a:pt x="64" y="51"/>
                    </a:lnTo>
                    <a:lnTo>
                      <a:pt x="55" y="36"/>
                    </a:lnTo>
                    <a:lnTo>
                      <a:pt x="39" y="12"/>
                    </a:lnTo>
                    <a:lnTo>
                      <a:pt x="31" y="0"/>
                    </a:lnTo>
                    <a:lnTo>
                      <a:pt x="24" y="13"/>
                    </a:lnTo>
                    <a:lnTo>
                      <a:pt x="9" y="37"/>
                    </a:lnTo>
                    <a:close/>
                    <a:moveTo>
                      <a:pt x="39" y="23"/>
                    </a:moveTo>
                    <a:lnTo>
                      <a:pt x="31" y="17"/>
                    </a:lnTo>
                    <a:lnTo>
                      <a:pt x="24" y="23"/>
                    </a:lnTo>
                    <a:lnTo>
                      <a:pt x="39" y="46"/>
                    </a:lnTo>
                    <a:lnTo>
                      <a:pt x="47" y="41"/>
                    </a:lnTo>
                    <a:lnTo>
                      <a:pt x="47" y="32"/>
                    </a:lnTo>
                    <a:lnTo>
                      <a:pt x="17" y="32"/>
                    </a:lnTo>
                    <a:lnTo>
                      <a:pt x="17" y="41"/>
                    </a:lnTo>
                    <a:lnTo>
                      <a:pt x="25" y="46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Line 3117"/>
              <p:cNvSpPr>
                <a:spLocks noChangeShapeType="1"/>
              </p:cNvSpPr>
              <p:nvPr/>
            </p:nvSpPr>
            <p:spPr bwMode="auto">
              <a:xfrm>
                <a:off x="3505" y="266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3118"/>
              <p:cNvSpPr>
                <a:spLocks noEditPoints="1"/>
              </p:cNvSpPr>
              <p:nvPr/>
            </p:nvSpPr>
            <p:spPr bwMode="auto">
              <a:xfrm>
                <a:off x="3486" y="2575"/>
                <a:ext cx="63" cy="51"/>
              </a:xfrm>
              <a:custGeom>
                <a:avLst/>
                <a:gdLst>
                  <a:gd name="T0" fmla="*/ 10 w 63"/>
                  <a:gd name="T1" fmla="*/ 38 h 51"/>
                  <a:gd name="T2" fmla="*/ 0 w 63"/>
                  <a:gd name="T3" fmla="*/ 51 h 51"/>
                  <a:gd name="T4" fmla="*/ 63 w 63"/>
                  <a:gd name="T5" fmla="*/ 51 h 51"/>
                  <a:gd name="T6" fmla="*/ 55 w 63"/>
                  <a:gd name="T7" fmla="*/ 38 h 51"/>
                  <a:gd name="T8" fmla="*/ 41 w 63"/>
                  <a:gd name="T9" fmla="*/ 13 h 51"/>
                  <a:gd name="T10" fmla="*/ 33 w 63"/>
                  <a:gd name="T11" fmla="*/ 0 h 51"/>
                  <a:gd name="T12" fmla="*/ 25 w 63"/>
                  <a:gd name="T13" fmla="*/ 13 h 51"/>
                  <a:gd name="T14" fmla="*/ 10 w 63"/>
                  <a:gd name="T15" fmla="*/ 38 h 51"/>
                  <a:gd name="T16" fmla="*/ 41 w 63"/>
                  <a:gd name="T17" fmla="*/ 22 h 51"/>
                  <a:gd name="T18" fmla="*/ 33 w 63"/>
                  <a:gd name="T19" fmla="*/ 17 h 51"/>
                  <a:gd name="T20" fmla="*/ 25 w 63"/>
                  <a:gd name="T21" fmla="*/ 22 h 51"/>
                  <a:gd name="T22" fmla="*/ 40 w 63"/>
                  <a:gd name="T23" fmla="*/ 47 h 51"/>
                  <a:gd name="T24" fmla="*/ 47 w 63"/>
                  <a:gd name="T25" fmla="*/ 42 h 51"/>
                  <a:gd name="T26" fmla="*/ 47 w 63"/>
                  <a:gd name="T27" fmla="*/ 33 h 51"/>
                  <a:gd name="T28" fmla="*/ 17 w 63"/>
                  <a:gd name="T29" fmla="*/ 33 h 51"/>
                  <a:gd name="T30" fmla="*/ 17 w 63"/>
                  <a:gd name="T31" fmla="*/ 42 h 51"/>
                  <a:gd name="T32" fmla="*/ 25 w 63"/>
                  <a:gd name="T33" fmla="*/ 47 h 51"/>
                  <a:gd name="T34" fmla="*/ 41 w 63"/>
                  <a:gd name="T3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1">
                    <a:moveTo>
                      <a:pt x="10" y="38"/>
                    </a:moveTo>
                    <a:lnTo>
                      <a:pt x="0" y="51"/>
                    </a:lnTo>
                    <a:lnTo>
                      <a:pt x="63" y="51"/>
                    </a:lnTo>
                    <a:lnTo>
                      <a:pt x="55" y="38"/>
                    </a:lnTo>
                    <a:lnTo>
                      <a:pt x="41" y="13"/>
                    </a:lnTo>
                    <a:lnTo>
                      <a:pt x="33" y="0"/>
                    </a:lnTo>
                    <a:lnTo>
                      <a:pt x="25" y="13"/>
                    </a:lnTo>
                    <a:lnTo>
                      <a:pt x="10" y="38"/>
                    </a:lnTo>
                    <a:close/>
                    <a:moveTo>
                      <a:pt x="41" y="22"/>
                    </a:moveTo>
                    <a:lnTo>
                      <a:pt x="33" y="17"/>
                    </a:lnTo>
                    <a:lnTo>
                      <a:pt x="25" y="22"/>
                    </a:lnTo>
                    <a:lnTo>
                      <a:pt x="40" y="47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25" y="47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Line 3119"/>
              <p:cNvSpPr>
                <a:spLocks noChangeShapeType="1"/>
              </p:cNvSpPr>
              <p:nvPr/>
            </p:nvSpPr>
            <p:spPr bwMode="auto">
              <a:xfrm>
                <a:off x="3519" y="260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3120"/>
              <p:cNvSpPr>
                <a:spLocks noEditPoints="1"/>
              </p:cNvSpPr>
              <p:nvPr/>
            </p:nvSpPr>
            <p:spPr bwMode="auto">
              <a:xfrm>
                <a:off x="3494" y="2444"/>
                <a:ext cx="62" cy="52"/>
              </a:xfrm>
              <a:custGeom>
                <a:avLst/>
                <a:gdLst>
                  <a:gd name="T0" fmla="*/ 9 w 62"/>
                  <a:gd name="T1" fmla="*/ 38 h 52"/>
                  <a:gd name="T2" fmla="*/ 0 w 62"/>
                  <a:gd name="T3" fmla="*/ 52 h 52"/>
                  <a:gd name="T4" fmla="*/ 62 w 62"/>
                  <a:gd name="T5" fmla="*/ 52 h 52"/>
                  <a:gd name="T6" fmla="*/ 55 w 62"/>
                  <a:gd name="T7" fmla="*/ 38 h 52"/>
                  <a:gd name="T8" fmla="*/ 40 w 62"/>
                  <a:gd name="T9" fmla="*/ 13 h 52"/>
                  <a:gd name="T10" fmla="*/ 32 w 62"/>
                  <a:gd name="T11" fmla="*/ 0 h 52"/>
                  <a:gd name="T12" fmla="*/ 25 w 62"/>
                  <a:gd name="T13" fmla="*/ 13 h 52"/>
                  <a:gd name="T14" fmla="*/ 9 w 62"/>
                  <a:gd name="T15" fmla="*/ 38 h 52"/>
                  <a:gd name="T16" fmla="*/ 40 w 62"/>
                  <a:gd name="T17" fmla="*/ 23 h 52"/>
                  <a:gd name="T18" fmla="*/ 32 w 62"/>
                  <a:gd name="T19" fmla="*/ 18 h 52"/>
                  <a:gd name="T20" fmla="*/ 25 w 62"/>
                  <a:gd name="T21" fmla="*/ 23 h 52"/>
                  <a:gd name="T22" fmla="*/ 39 w 62"/>
                  <a:gd name="T23" fmla="*/ 48 h 52"/>
                  <a:gd name="T24" fmla="*/ 46 w 62"/>
                  <a:gd name="T25" fmla="*/ 42 h 52"/>
                  <a:gd name="T26" fmla="*/ 46 w 62"/>
                  <a:gd name="T27" fmla="*/ 33 h 52"/>
                  <a:gd name="T28" fmla="*/ 16 w 62"/>
                  <a:gd name="T29" fmla="*/ 33 h 52"/>
                  <a:gd name="T30" fmla="*/ 16 w 62"/>
                  <a:gd name="T31" fmla="*/ 42 h 52"/>
                  <a:gd name="T32" fmla="*/ 25 w 62"/>
                  <a:gd name="T33" fmla="*/ 48 h 52"/>
                  <a:gd name="T34" fmla="*/ 40 w 62"/>
                  <a:gd name="T3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52">
                    <a:moveTo>
                      <a:pt x="9" y="38"/>
                    </a:moveTo>
                    <a:lnTo>
                      <a:pt x="0" y="52"/>
                    </a:lnTo>
                    <a:lnTo>
                      <a:pt x="62" y="52"/>
                    </a:lnTo>
                    <a:lnTo>
                      <a:pt x="55" y="38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25" y="13"/>
                    </a:lnTo>
                    <a:lnTo>
                      <a:pt x="9" y="38"/>
                    </a:lnTo>
                    <a:close/>
                    <a:moveTo>
                      <a:pt x="40" y="23"/>
                    </a:moveTo>
                    <a:lnTo>
                      <a:pt x="32" y="18"/>
                    </a:lnTo>
                    <a:lnTo>
                      <a:pt x="25" y="23"/>
                    </a:lnTo>
                    <a:lnTo>
                      <a:pt x="39" y="48"/>
                    </a:lnTo>
                    <a:lnTo>
                      <a:pt x="46" y="42"/>
                    </a:lnTo>
                    <a:lnTo>
                      <a:pt x="46" y="33"/>
                    </a:lnTo>
                    <a:lnTo>
                      <a:pt x="16" y="33"/>
                    </a:lnTo>
                    <a:lnTo>
                      <a:pt x="16" y="42"/>
                    </a:lnTo>
                    <a:lnTo>
                      <a:pt x="25" y="48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Line 3121"/>
              <p:cNvSpPr>
                <a:spLocks noChangeShapeType="1"/>
              </p:cNvSpPr>
              <p:nvPr/>
            </p:nvSpPr>
            <p:spPr bwMode="auto">
              <a:xfrm>
                <a:off x="3526" y="2478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Rectangle 3122"/>
              <p:cNvSpPr>
                <a:spLocks noChangeArrowheads="1"/>
              </p:cNvSpPr>
              <p:nvPr/>
            </p:nvSpPr>
            <p:spPr bwMode="auto">
              <a:xfrm>
                <a:off x="1006" y="2872"/>
                <a:ext cx="19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Rectangle 3123"/>
              <p:cNvSpPr>
                <a:spLocks noChangeArrowheads="1"/>
              </p:cNvSpPr>
              <p:nvPr/>
            </p:nvSpPr>
            <p:spPr bwMode="auto">
              <a:xfrm>
                <a:off x="1000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Rectangle 3124"/>
              <p:cNvSpPr>
                <a:spLocks noChangeArrowheads="1"/>
              </p:cNvSpPr>
              <p:nvPr/>
            </p:nvSpPr>
            <p:spPr bwMode="auto">
              <a:xfrm>
                <a:off x="1014" y="2872"/>
                <a:ext cx="18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Rectangle 3125"/>
              <p:cNvSpPr>
                <a:spLocks noChangeArrowheads="1"/>
              </p:cNvSpPr>
              <p:nvPr/>
            </p:nvSpPr>
            <p:spPr bwMode="auto">
              <a:xfrm>
                <a:off x="1008" y="2877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Rectangle 3126"/>
              <p:cNvSpPr>
                <a:spLocks noChangeArrowheads="1"/>
              </p:cNvSpPr>
              <p:nvPr/>
            </p:nvSpPr>
            <p:spPr bwMode="auto">
              <a:xfrm>
                <a:off x="1026" y="2872"/>
                <a:ext cx="19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Rectangle 3127"/>
              <p:cNvSpPr>
                <a:spLocks noChangeArrowheads="1"/>
              </p:cNvSpPr>
              <p:nvPr/>
            </p:nvSpPr>
            <p:spPr bwMode="auto">
              <a:xfrm>
                <a:off x="1021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Rectangle 3128"/>
              <p:cNvSpPr>
                <a:spLocks noChangeArrowheads="1"/>
              </p:cNvSpPr>
              <p:nvPr/>
            </p:nvSpPr>
            <p:spPr bwMode="auto">
              <a:xfrm>
                <a:off x="1046" y="2872"/>
                <a:ext cx="18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Rectangle 3129"/>
              <p:cNvSpPr>
                <a:spLocks noChangeArrowheads="1"/>
              </p:cNvSpPr>
              <p:nvPr/>
            </p:nvSpPr>
            <p:spPr bwMode="auto">
              <a:xfrm>
                <a:off x="1040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Rectangle 3130"/>
              <p:cNvSpPr>
                <a:spLocks noChangeArrowheads="1"/>
              </p:cNvSpPr>
              <p:nvPr/>
            </p:nvSpPr>
            <p:spPr bwMode="auto">
              <a:xfrm>
                <a:off x="1070" y="2872"/>
                <a:ext cx="18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Rectangle 3131"/>
              <p:cNvSpPr>
                <a:spLocks noChangeArrowheads="1"/>
              </p:cNvSpPr>
              <p:nvPr/>
            </p:nvSpPr>
            <p:spPr bwMode="auto">
              <a:xfrm>
                <a:off x="1064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Rectangle 3132"/>
              <p:cNvSpPr>
                <a:spLocks noChangeArrowheads="1"/>
              </p:cNvSpPr>
              <p:nvPr/>
            </p:nvSpPr>
            <p:spPr bwMode="auto">
              <a:xfrm>
                <a:off x="1099" y="2872"/>
                <a:ext cx="18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Rectangle 3133"/>
              <p:cNvSpPr>
                <a:spLocks noChangeArrowheads="1"/>
              </p:cNvSpPr>
              <p:nvPr/>
            </p:nvSpPr>
            <p:spPr bwMode="auto">
              <a:xfrm>
                <a:off x="1093" y="2877"/>
                <a:ext cx="31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Rectangle 3134"/>
              <p:cNvSpPr>
                <a:spLocks noChangeArrowheads="1"/>
              </p:cNvSpPr>
              <p:nvPr/>
            </p:nvSpPr>
            <p:spPr bwMode="auto">
              <a:xfrm>
                <a:off x="1133" y="2871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Rectangle 3135"/>
              <p:cNvSpPr>
                <a:spLocks noChangeArrowheads="1"/>
              </p:cNvSpPr>
              <p:nvPr/>
            </p:nvSpPr>
            <p:spPr bwMode="auto">
              <a:xfrm>
                <a:off x="1128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Rectangle 3136"/>
              <p:cNvSpPr>
                <a:spLocks noChangeArrowheads="1"/>
              </p:cNvSpPr>
              <p:nvPr/>
            </p:nvSpPr>
            <p:spPr bwMode="auto">
              <a:xfrm>
                <a:off x="1173" y="2871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Rectangle 3137"/>
              <p:cNvSpPr>
                <a:spLocks noChangeArrowheads="1"/>
              </p:cNvSpPr>
              <p:nvPr/>
            </p:nvSpPr>
            <p:spPr bwMode="auto">
              <a:xfrm>
                <a:off x="1167" y="2877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Rectangle 3138"/>
              <p:cNvSpPr>
                <a:spLocks noChangeArrowheads="1"/>
              </p:cNvSpPr>
              <p:nvPr/>
            </p:nvSpPr>
            <p:spPr bwMode="auto">
              <a:xfrm>
                <a:off x="1216" y="2871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Rectangle 3139"/>
              <p:cNvSpPr>
                <a:spLocks noChangeArrowheads="1"/>
              </p:cNvSpPr>
              <p:nvPr/>
            </p:nvSpPr>
            <p:spPr bwMode="auto">
              <a:xfrm>
                <a:off x="1211" y="2876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Rectangle 3140"/>
              <p:cNvSpPr>
                <a:spLocks noChangeArrowheads="1"/>
              </p:cNvSpPr>
              <p:nvPr/>
            </p:nvSpPr>
            <p:spPr bwMode="auto">
              <a:xfrm>
                <a:off x="1264" y="2870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Rectangle 3141"/>
              <p:cNvSpPr>
                <a:spLocks noChangeArrowheads="1"/>
              </p:cNvSpPr>
              <p:nvPr/>
            </p:nvSpPr>
            <p:spPr bwMode="auto">
              <a:xfrm>
                <a:off x="1258" y="2875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Rectangle 3142"/>
              <p:cNvSpPr>
                <a:spLocks noChangeArrowheads="1"/>
              </p:cNvSpPr>
              <p:nvPr/>
            </p:nvSpPr>
            <p:spPr bwMode="auto">
              <a:xfrm>
                <a:off x="1314" y="2868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Rectangle 3143"/>
              <p:cNvSpPr>
                <a:spLocks noChangeArrowheads="1"/>
              </p:cNvSpPr>
              <p:nvPr/>
            </p:nvSpPr>
            <p:spPr bwMode="auto">
              <a:xfrm>
                <a:off x="1308" y="2874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Rectangle 3144"/>
              <p:cNvSpPr>
                <a:spLocks noChangeArrowheads="1"/>
              </p:cNvSpPr>
              <p:nvPr/>
            </p:nvSpPr>
            <p:spPr bwMode="auto">
              <a:xfrm>
                <a:off x="1367" y="2866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Rectangle 3145"/>
              <p:cNvSpPr>
                <a:spLocks noChangeArrowheads="1"/>
              </p:cNvSpPr>
              <p:nvPr/>
            </p:nvSpPr>
            <p:spPr bwMode="auto">
              <a:xfrm>
                <a:off x="1362" y="2872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Rectangle 3146"/>
              <p:cNvSpPr>
                <a:spLocks noChangeArrowheads="1"/>
              </p:cNvSpPr>
              <p:nvPr/>
            </p:nvSpPr>
            <p:spPr bwMode="auto">
              <a:xfrm>
                <a:off x="1424" y="2862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Rectangle 3147"/>
              <p:cNvSpPr>
                <a:spLocks noChangeArrowheads="1"/>
              </p:cNvSpPr>
              <p:nvPr/>
            </p:nvSpPr>
            <p:spPr bwMode="auto">
              <a:xfrm>
                <a:off x="1419" y="2867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Rectangle 3148"/>
              <p:cNvSpPr>
                <a:spLocks noChangeArrowheads="1"/>
              </p:cNvSpPr>
              <p:nvPr/>
            </p:nvSpPr>
            <p:spPr bwMode="auto">
              <a:xfrm>
                <a:off x="1482" y="285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Rectangle 3149"/>
              <p:cNvSpPr>
                <a:spLocks noChangeArrowheads="1"/>
              </p:cNvSpPr>
              <p:nvPr/>
            </p:nvSpPr>
            <p:spPr bwMode="auto">
              <a:xfrm>
                <a:off x="1476" y="2861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Rectangle 3150"/>
              <p:cNvSpPr>
                <a:spLocks noChangeArrowheads="1"/>
              </p:cNvSpPr>
              <p:nvPr/>
            </p:nvSpPr>
            <p:spPr bwMode="auto">
              <a:xfrm>
                <a:off x="1542" y="2843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Rectangle 3151"/>
              <p:cNvSpPr>
                <a:spLocks noChangeArrowheads="1"/>
              </p:cNvSpPr>
              <p:nvPr/>
            </p:nvSpPr>
            <p:spPr bwMode="auto">
              <a:xfrm>
                <a:off x="1536" y="2849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Rectangle 3152"/>
              <p:cNvSpPr>
                <a:spLocks noChangeArrowheads="1"/>
              </p:cNvSpPr>
              <p:nvPr/>
            </p:nvSpPr>
            <p:spPr bwMode="auto">
              <a:xfrm>
                <a:off x="1603" y="2825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Rectangle 3153"/>
              <p:cNvSpPr>
                <a:spLocks noChangeArrowheads="1"/>
              </p:cNvSpPr>
              <p:nvPr/>
            </p:nvSpPr>
            <p:spPr bwMode="auto">
              <a:xfrm>
                <a:off x="1597" y="2830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Rectangle 3154"/>
              <p:cNvSpPr>
                <a:spLocks noChangeArrowheads="1"/>
              </p:cNvSpPr>
              <p:nvPr/>
            </p:nvSpPr>
            <p:spPr bwMode="auto">
              <a:xfrm>
                <a:off x="1663" y="2794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Rectangle 3155"/>
              <p:cNvSpPr>
                <a:spLocks noChangeArrowheads="1"/>
              </p:cNvSpPr>
              <p:nvPr/>
            </p:nvSpPr>
            <p:spPr bwMode="auto">
              <a:xfrm>
                <a:off x="1658" y="2801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Rectangle 3156"/>
              <p:cNvSpPr>
                <a:spLocks noChangeArrowheads="1"/>
              </p:cNvSpPr>
              <p:nvPr/>
            </p:nvSpPr>
            <p:spPr bwMode="auto">
              <a:xfrm>
                <a:off x="1723" y="2750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Rectangle 3157"/>
              <p:cNvSpPr>
                <a:spLocks noChangeArrowheads="1"/>
              </p:cNvSpPr>
              <p:nvPr/>
            </p:nvSpPr>
            <p:spPr bwMode="auto">
              <a:xfrm>
                <a:off x="1718" y="2755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Rectangle 3158"/>
              <p:cNvSpPr>
                <a:spLocks noChangeArrowheads="1"/>
              </p:cNvSpPr>
              <p:nvPr/>
            </p:nvSpPr>
            <p:spPr bwMode="auto">
              <a:xfrm>
                <a:off x="1783" y="2681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Rectangle 3159"/>
              <p:cNvSpPr>
                <a:spLocks noChangeArrowheads="1"/>
              </p:cNvSpPr>
              <p:nvPr/>
            </p:nvSpPr>
            <p:spPr bwMode="auto">
              <a:xfrm>
                <a:off x="1778" y="2688"/>
                <a:ext cx="29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Rectangle 3160"/>
              <p:cNvSpPr>
                <a:spLocks noChangeArrowheads="1"/>
              </p:cNvSpPr>
              <p:nvPr/>
            </p:nvSpPr>
            <p:spPr bwMode="auto">
              <a:xfrm>
                <a:off x="1841" y="258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Rectangle 3161"/>
              <p:cNvSpPr>
                <a:spLocks noChangeArrowheads="1"/>
              </p:cNvSpPr>
              <p:nvPr/>
            </p:nvSpPr>
            <p:spPr bwMode="auto">
              <a:xfrm>
                <a:off x="1836" y="2590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Rectangle 3162"/>
              <p:cNvSpPr>
                <a:spLocks noChangeArrowheads="1"/>
              </p:cNvSpPr>
              <p:nvPr/>
            </p:nvSpPr>
            <p:spPr bwMode="auto">
              <a:xfrm>
                <a:off x="1897" y="2455"/>
                <a:ext cx="19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Rectangle 3163"/>
              <p:cNvSpPr>
                <a:spLocks noChangeArrowheads="1"/>
              </p:cNvSpPr>
              <p:nvPr/>
            </p:nvSpPr>
            <p:spPr bwMode="auto">
              <a:xfrm>
                <a:off x="1892" y="2460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Rectangle 3164"/>
              <p:cNvSpPr>
                <a:spLocks noChangeArrowheads="1"/>
              </p:cNvSpPr>
              <p:nvPr/>
            </p:nvSpPr>
            <p:spPr bwMode="auto">
              <a:xfrm>
                <a:off x="1951" y="2296"/>
                <a:ext cx="19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Rectangle 3165"/>
              <p:cNvSpPr>
                <a:spLocks noChangeArrowheads="1"/>
              </p:cNvSpPr>
              <p:nvPr/>
            </p:nvSpPr>
            <p:spPr bwMode="auto">
              <a:xfrm>
                <a:off x="1946" y="2301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Rectangle 3166"/>
              <p:cNvSpPr>
                <a:spLocks noChangeArrowheads="1"/>
              </p:cNvSpPr>
              <p:nvPr/>
            </p:nvSpPr>
            <p:spPr bwMode="auto">
              <a:xfrm>
                <a:off x="2002" y="211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Rectangle 3167"/>
              <p:cNvSpPr>
                <a:spLocks noChangeArrowheads="1"/>
              </p:cNvSpPr>
              <p:nvPr/>
            </p:nvSpPr>
            <p:spPr bwMode="auto">
              <a:xfrm>
                <a:off x="1996" y="212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Rectangle 3168"/>
              <p:cNvSpPr>
                <a:spLocks noChangeArrowheads="1"/>
              </p:cNvSpPr>
              <p:nvPr/>
            </p:nvSpPr>
            <p:spPr bwMode="auto">
              <a:xfrm>
                <a:off x="2050" y="1932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Rectangle 3169"/>
              <p:cNvSpPr>
                <a:spLocks noChangeArrowheads="1"/>
              </p:cNvSpPr>
              <p:nvPr/>
            </p:nvSpPr>
            <p:spPr bwMode="auto">
              <a:xfrm>
                <a:off x="2044" y="1937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Rectangle 3170"/>
              <p:cNvSpPr>
                <a:spLocks noChangeArrowheads="1"/>
              </p:cNvSpPr>
              <p:nvPr/>
            </p:nvSpPr>
            <p:spPr bwMode="auto">
              <a:xfrm>
                <a:off x="2092" y="1763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Rectangle 3171"/>
              <p:cNvSpPr>
                <a:spLocks noChangeArrowheads="1"/>
              </p:cNvSpPr>
              <p:nvPr/>
            </p:nvSpPr>
            <p:spPr bwMode="auto">
              <a:xfrm>
                <a:off x="2087" y="1769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Rectangle 3172"/>
              <p:cNvSpPr>
                <a:spLocks noChangeArrowheads="1"/>
              </p:cNvSpPr>
              <p:nvPr/>
            </p:nvSpPr>
            <p:spPr bwMode="auto">
              <a:xfrm>
                <a:off x="2132" y="1623"/>
                <a:ext cx="18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Rectangle 3173"/>
              <p:cNvSpPr>
                <a:spLocks noChangeArrowheads="1"/>
              </p:cNvSpPr>
              <p:nvPr/>
            </p:nvSpPr>
            <p:spPr bwMode="auto">
              <a:xfrm>
                <a:off x="2127" y="1630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Rectangle 3174"/>
              <p:cNvSpPr>
                <a:spLocks noChangeArrowheads="1"/>
              </p:cNvSpPr>
              <p:nvPr/>
            </p:nvSpPr>
            <p:spPr bwMode="auto">
              <a:xfrm>
                <a:off x="2166" y="1521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Rectangle 3175"/>
              <p:cNvSpPr>
                <a:spLocks noChangeArrowheads="1"/>
              </p:cNvSpPr>
              <p:nvPr/>
            </p:nvSpPr>
            <p:spPr bwMode="auto">
              <a:xfrm>
                <a:off x="2161" y="1526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Rectangle 3176"/>
              <p:cNvSpPr>
                <a:spLocks noChangeArrowheads="1"/>
              </p:cNvSpPr>
              <p:nvPr/>
            </p:nvSpPr>
            <p:spPr bwMode="auto">
              <a:xfrm>
                <a:off x="2196" y="1453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Rectangle 3177"/>
              <p:cNvSpPr>
                <a:spLocks noChangeArrowheads="1"/>
              </p:cNvSpPr>
              <p:nvPr/>
            </p:nvSpPr>
            <p:spPr bwMode="auto">
              <a:xfrm>
                <a:off x="2190" y="1459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Rectangle 3178"/>
              <p:cNvSpPr>
                <a:spLocks noChangeArrowheads="1"/>
              </p:cNvSpPr>
              <p:nvPr/>
            </p:nvSpPr>
            <p:spPr bwMode="auto">
              <a:xfrm>
                <a:off x="2220" y="141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Rectangle 3179"/>
              <p:cNvSpPr>
                <a:spLocks noChangeArrowheads="1"/>
              </p:cNvSpPr>
              <p:nvPr/>
            </p:nvSpPr>
            <p:spPr bwMode="auto">
              <a:xfrm>
                <a:off x="2215" y="142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Rectangle 3180"/>
              <p:cNvSpPr>
                <a:spLocks noChangeArrowheads="1"/>
              </p:cNvSpPr>
              <p:nvPr/>
            </p:nvSpPr>
            <p:spPr bwMode="auto">
              <a:xfrm>
                <a:off x="2240" y="1396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Rectangle 3181"/>
              <p:cNvSpPr>
                <a:spLocks noChangeArrowheads="1"/>
              </p:cNvSpPr>
              <p:nvPr/>
            </p:nvSpPr>
            <p:spPr bwMode="auto">
              <a:xfrm>
                <a:off x="2233" y="1403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Rectangle 3182"/>
              <p:cNvSpPr>
                <a:spLocks noChangeArrowheads="1"/>
              </p:cNvSpPr>
              <p:nvPr/>
            </p:nvSpPr>
            <p:spPr bwMode="auto">
              <a:xfrm>
                <a:off x="2252" y="1390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Rectangle 3183"/>
              <p:cNvSpPr>
                <a:spLocks noChangeArrowheads="1"/>
              </p:cNvSpPr>
              <p:nvPr/>
            </p:nvSpPr>
            <p:spPr bwMode="auto">
              <a:xfrm>
                <a:off x="2247" y="1395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Rectangle 3184"/>
              <p:cNvSpPr>
                <a:spLocks noChangeArrowheads="1"/>
              </p:cNvSpPr>
              <p:nvPr/>
            </p:nvSpPr>
            <p:spPr bwMode="auto">
              <a:xfrm>
                <a:off x="2259" y="1389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Rectangle 3185"/>
              <p:cNvSpPr>
                <a:spLocks noChangeArrowheads="1"/>
              </p:cNvSpPr>
              <p:nvPr/>
            </p:nvSpPr>
            <p:spPr bwMode="auto">
              <a:xfrm>
                <a:off x="2254" y="1394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Rectangle 3186"/>
              <p:cNvSpPr>
                <a:spLocks noChangeArrowheads="1"/>
              </p:cNvSpPr>
              <p:nvPr/>
            </p:nvSpPr>
            <p:spPr bwMode="auto">
              <a:xfrm>
                <a:off x="2262" y="1389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Rectangle 3187"/>
              <p:cNvSpPr>
                <a:spLocks noChangeArrowheads="1"/>
              </p:cNvSpPr>
              <p:nvPr/>
            </p:nvSpPr>
            <p:spPr bwMode="auto">
              <a:xfrm>
                <a:off x="2257" y="1394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Rectangle 3188"/>
              <p:cNvSpPr>
                <a:spLocks noChangeArrowheads="1"/>
              </p:cNvSpPr>
              <p:nvPr/>
            </p:nvSpPr>
            <p:spPr bwMode="auto">
              <a:xfrm>
                <a:off x="2270" y="1390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Rectangle 3189"/>
              <p:cNvSpPr>
                <a:spLocks noChangeArrowheads="1"/>
              </p:cNvSpPr>
              <p:nvPr/>
            </p:nvSpPr>
            <p:spPr bwMode="auto">
              <a:xfrm>
                <a:off x="2265" y="1395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Rectangle 3190"/>
              <p:cNvSpPr>
                <a:spLocks noChangeArrowheads="1"/>
              </p:cNvSpPr>
              <p:nvPr/>
            </p:nvSpPr>
            <p:spPr bwMode="auto">
              <a:xfrm>
                <a:off x="2283" y="1396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Rectangle 3191"/>
              <p:cNvSpPr>
                <a:spLocks noChangeArrowheads="1"/>
              </p:cNvSpPr>
              <p:nvPr/>
            </p:nvSpPr>
            <p:spPr bwMode="auto">
              <a:xfrm>
                <a:off x="2278" y="1403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Rectangle 3192"/>
              <p:cNvSpPr>
                <a:spLocks noChangeArrowheads="1"/>
              </p:cNvSpPr>
              <p:nvPr/>
            </p:nvSpPr>
            <p:spPr bwMode="auto">
              <a:xfrm>
                <a:off x="2302" y="141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Rectangle 3193"/>
              <p:cNvSpPr>
                <a:spLocks noChangeArrowheads="1"/>
              </p:cNvSpPr>
              <p:nvPr/>
            </p:nvSpPr>
            <p:spPr bwMode="auto">
              <a:xfrm>
                <a:off x="2297" y="142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Rectangle 319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Rectangle 3195"/>
              <p:cNvSpPr>
                <a:spLocks noChangeArrowheads="1"/>
              </p:cNvSpPr>
              <p:nvPr/>
            </p:nvSpPr>
            <p:spPr bwMode="auto">
              <a:xfrm>
                <a:off x="2321" y="1459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Rectangle 3196"/>
              <p:cNvSpPr>
                <a:spLocks noChangeArrowheads="1"/>
              </p:cNvSpPr>
              <p:nvPr/>
            </p:nvSpPr>
            <p:spPr bwMode="auto">
              <a:xfrm>
                <a:off x="2356" y="1521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Rectangle 3197"/>
              <p:cNvSpPr>
                <a:spLocks noChangeArrowheads="1"/>
              </p:cNvSpPr>
              <p:nvPr/>
            </p:nvSpPr>
            <p:spPr bwMode="auto">
              <a:xfrm>
                <a:off x="2350" y="1526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Rectangle 3198"/>
              <p:cNvSpPr>
                <a:spLocks noChangeArrowheads="1"/>
              </p:cNvSpPr>
              <p:nvPr/>
            </p:nvSpPr>
            <p:spPr bwMode="auto">
              <a:xfrm>
                <a:off x="2390" y="1623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Rectangle 3199"/>
              <p:cNvSpPr>
                <a:spLocks noChangeArrowheads="1"/>
              </p:cNvSpPr>
              <p:nvPr/>
            </p:nvSpPr>
            <p:spPr bwMode="auto">
              <a:xfrm>
                <a:off x="2385" y="1630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Rectangle 3200"/>
              <p:cNvSpPr>
                <a:spLocks noChangeArrowheads="1"/>
              </p:cNvSpPr>
              <p:nvPr/>
            </p:nvSpPr>
            <p:spPr bwMode="auto">
              <a:xfrm>
                <a:off x="2429" y="1763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Rectangle 3201"/>
              <p:cNvSpPr>
                <a:spLocks noChangeArrowheads="1"/>
              </p:cNvSpPr>
              <p:nvPr/>
            </p:nvSpPr>
            <p:spPr bwMode="auto">
              <a:xfrm>
                <a:off x="2423" y="1769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Rectangle 3202"/>
              <p:cNvSpPr>
                <a:spLocks noChangeArrowheads="1"/>
              </p:cNvSpPr>
              <p:nvPr/>
            </p:nvSpPr>
            <p:spPr bwMode="auto">
              <a:xfrm>
                <a:off x="2473" y="1932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Rectangle 3203"/>
              <p:cNvSpPr>
                <a:spLocks noChangeArrowheads="1"/>
              </p:cNvSpPr>
              <p:nvPr/>
            </p:nvSpPr>
            <p:spPr bwMode="auto">
              <a:xfrm>
                <a:off x="2468" y="1937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Rectangle 3204"/>
              <p:cNvSpPr>
                <a:spLocks noChangeArrowheads="1"/>
              </p:cNvSpPr>
              <p:nvPr/>
            </p:nvSpPr>
            <p:spPr bwMode="auto">
              <a:xfrm>
                <a:off x="2520" y="2115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Rectangle 3205"/>
              <p:cNvSpPr>
                <a:spLocks noChangeArrowheads="1"/>
              </p:cNvSpPr>
              <p:nvPr/>
            </p:nvSpPr>
            <p:spPr bwMode="auto">
              <a:xfrm>
                <a:off x="2515" y="212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Rectangle 3206"/>
              <p:cNvSpPr>
                <a:spLocks noChangeArrowheads="1"/>
              </p:cNvSpPr>
              <p:nvPr/>
            </p:nvSpPr>
            <p:spPr bwMode="auto">
              <a:xfrm>
                <a:off x="2571" y="2296"/>
                <a:ext cx="18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Rectangle 3207"/>
              <p:cNvSpPr>
                <a:spLocks noChangeArrowheads="1"/>
              </p:cNvSpPr>
              <p:nvPr/>
            </p:nvSpPr>
            <p:spPr bwMode="auto">
              <a:xfrm>
                <a:off x="2565" y="2301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Rectangle 3208"/>
              <p:cNvSpPr>
                <a:spLocks noChangeArrowheads="1"/>
              </p:cNvSpPr>
              <p:nvPr/>
            </p:nvSpPr>
            <p:spPr bwMode="auto">
              <a:xfrm>
                <a:off x="2624" y="2455"/>
                <a:ext cx="19" cy="2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Rectangle 3209"/>
              <p:cNvSpPr>
                <a:spLocks noChangeArrowheads="1"/>
              </p:cNvSpPr>
              <p:nvPr/>
            </p:nvSpPr>
            <p:spPr bwMode="auto">
              <a:xfrm>
                <a:off x="2619" y="246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Rectangle 3210"/>
              <p:cNvSpPr>
                <a:spLocks noChangeArrowheads="1"/>
              </p:cNvSpPr>
              <p:nvPr/>
            </p:nvSpPr>
            <p:spPr bwMode="auto">
              <a:xfrm>
                <a:off x="2682" y="2585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Rectangle 3211"/>
              <p:cNvSpPr>
                <a:spLocks noChangeArrowheads="1"/>
              </p:cNvSpPr>
              <p:nvPr/>
            </p:nvSpPr>
            <p:spPr bwMode="auto">
              <a:xfrm>
                <a:off x="2675" y="2590"/>
                <a:ext cx="30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Rectangle 3212"/>
              <p:cNvSpPr>
                <a:spLocks noChangeArrowheads="1"/>
              </p:cNvSpPr>
              <p:nvPr/>
            </p:nvSpPr>
            <p:spPr bwMode="auto">
              <a:xfrm>
                <a:off x="2740" y="2681"/>
                <a:ext cx="18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Rectangle 3213"/>
              <p:cNvSpPr>
                <a:spLocks noChangeArrowheads="1"/>
              </p:cNvSpPr>
              <p:nvPr/>
            </p:nvSpPr>
            <p:spPr bwMode="auto">
              <a:xfrm>
                <a:off x="2733" y="2688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Rectangle 3214"/>
              <p:cNvSpPr>
                <a:spLocks noChangeArrowheads="1"/>
              </p:cNvSpPr>
              <p:nvPr/>
            </p:nvSpPr>
            <p:spPr bwMode="auto">
              <a:xfrm>
                <a:off x="2799" y="2750"/>
                <a:ext cx="18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Rectangle 3215"/>
              <p:cNvSpPr>
                <a:spLocks noChangeArrowheads="1"/>
              </p:cNvSpPr>
              <p:nvPr/>
            </p:nvSpPr>
            <p:spPr bwMode="auto">
              <a:xfrm>
                <a:off x="2794" y="2755"/>
                <a:ext cx="29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Rectangle 3216"/>
              <p:cNvSpPr>
                <a:spLocks noChangeArrowheads="1"/>
              </p:cNvSpPr>
              <p:nvPr/>
            </p:nvSpPr>
            <p:spPr bwMode="auto">
              <a:xfrm>
                <a:off x="2859" y="2794"/>
                <a:ext cx="19" cy="31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Rectangle 3217"/>
              <p:cNvSpPr>
                <a:spLocks noChangeArrowheads="1"/>
              </p:cNvSpPr>
              <p:nvPr/>
            </p:nvSpPr>
            <p:spPr bwMode="auto">
              <a:xfrm>
                <a:off x="2854" y="2801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Rectangle 3218"/>
              <p:cNvSpPr>
                <a:spLocks noChangeArrowheads="1"/>
              </p:cNvSpPr>
              <p:nvPr/>
            </p:nvSpPr>
            <p:spPr bwMode="auto">
              <a:xfrm>
                <a:off x="2920" y="2825"/>
                <a:ext cx="19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Rectangle 3219"/>
              <p:cNvSpPr>
                <a:spLocks noChangeArrowheads="1"/>
              </p:cNvSpPr>
              <p:nvPr/>
            </p:nvSpPr>
            <p:spPr bwMode="auto">
              <a:xfrm>
                <a:off x="2914" y="2830"/>
                <a:ext cx="30" cy="1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2" name="Rectangle 3221"/>
            <p:cNvSpPr>
              <a:spLocks noChangeArrowheads="1"/>
            </p:cNvSpPr>
            <p:nvPr/>
          </p:nvSpPr>
          <p:spPr bwMode="auto">
            <a:xfrm>
              <a:off x="2980" y="2843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3222"/>
            <p:cNvSpPr>
              <a:spLocks noChangeArrowheads="1"/>
            </p:cNvSpPr>
            <p:nvPr/>
          </p:nvSpPr>
          <p:spPr bwMode="auto">
            <a:xfrm>
              <a:off x="2975" y="2849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3223"/>
            <p:cNvSpPr>
              <a:spLocks noChangeArrowheads="1"/>
            </p:cNvSpPr>
            <p:nvPr/>
          </p:nvSpPr>
          <p:spPr bwMode="auto">
            <a:xfrm>
              <a:off x="3040" y="2855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3224"/>
            <p:cNvSpPr>
              <a:spLocks noChangeArrowheads="1"/>
            </p:cNvSpPr>
            <p:nvPr/>
          </p:nvSpPr>
          <p:spPr bwMode="auto">
            <a:xfrm>
              <a:off x="3034" y="2861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3225"/>
            <p:cNvSpPr>
              <a:spLocks noChangeArrowheads="1"/>
            </p:cNvSpPr>
            <p:nvPr/>
          </p:nvSpPr>
          <p:spPr bwMode="auto">
            <a:xfrm>
              <a:off x="3098" y="2862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3226"/>
            <p:cNvSpPr>
              <a:spLocks noChangeArrowheads="1"/>
            </p:cNvSpPr>
            <p:nvPr/>
          </p:nvSpPr>
          <p:spPr bwMode="auto">
            <a:xfrm>
              <a:off x="3092" y="286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3227"/>
            <p:cNvSpPr>
              <a:spLocks noChangeArrowheads="1"/>
            </p:cNvSpPr>
            <p:nvPr/>
          </p:nvSpPr>
          <p:spPr bwMode="auto">
            <a:xfrm>
              <a:off x="3155" y="2866"/>
              <a:ext cx="18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228"/>
            <p:cNvSpPr>
              <a:spLocks noChangeArrowheads="1"/>
            </p:cNvSpPr>
            <p:nvPr/>
          </p:nvSpPr>
          <p:spPr bwMode="auto">
            <a:xfrm>
              <a:off x="3148" y="2872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229"/>
            <p:cNvSpPr>
              <a:spLocks noChangeArrowheads="1"/>
            </p:cNvSpPr>
            <p:nvPr/>
          </p:nvSpPr>
          <p:spPr bwMode="auto">
            <a:xfrm>
              <a:off x="3208" y="2868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30"/>
            <p:cNvSpPr>
              <a:spLocks noChangeArrowheads="1"/>
            </p:cNvSpPr>
            <p:nvPr/>
          </p:nvSpPr>
          <p:spPr bwMode="auto">
            <a:xfrm>
              <a:off x="3202" y="2874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231"/>
            <p:cNvSpPr>
              <a:spLocks noChangeArrowheads="1"/>
            </p:cNvSpPr>
            <p:nvPr/>
          </p:nvSpPr>
          <p:spPr bwMode="auto">
            <a:xfrm>
              <a:off x="3259" y="2870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232"/>
            <p:cNvSpPr>
              <a:spLocks noChangeArrowheads="1"/>
            </p:cNvSpPr>
            <p:nvPr/>
          </p:nvSpPr>
          <p:spPr bwMode="auto">
            <a:xfrm>
              <a:off x="3253" y="2875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233"/>
            <p:cNvSpPr>
              <a:spLocks noChangeArrowheads="1"/>
            </p:cNvSpPr>
            <p:nvPr/>
          </p:nvSpPr>
          <p:spPr bwMode="auto">
            <a:xfrm>
              <a:off x="3307" y="2871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234"/>
            <p:cNvSpPr>
              <a:spLocks noChangeArrowheads="1"/>
            </p:cNvSpPr>
            <p:nvPr/>
          </p:nvSpPr>
          <p:spPr bwMode="auto">
            <a:xfrm>
              <a:off x="3301" y="2876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235"/>
            <p:cNvSpPr>
              <a:spLocks noChangeArrowheads="1"/>
            </p:cNvSpPr>
            <p:nvPr/>
          </p:nvSpPr>
          <p:spPr bwMode="auto">
            <a:xfrm>
              <a:off x="3350" y="2871"/>
              <a:ext cx="18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236"/>
            <p:cNvSpPr>
              <a:spLocks noChangeArrowheads="1"/>
            </p:cNvSpPr>
            <p:nvPr/>
          </p:nvSpPr>
          <p:spPr bwMode="auto">
            <a:xfrm>
              <a:off x="3344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237"/>
            <p:cNvSpPr>
              <a:spLocks noChangeArrowheads="1"/>
            </p:cNvSpPr>
            <p:nvPr/>
          </p:nvSpPr>
          <p:spPr bwMode="auto">
            <a:xfrm>
              <a:off x="3389" y="2871"/>
              <a:ext cx="19" cy="3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238"/>
            <p:cNvSpPr>
              <a:spLocks noChangeArrowheads="1"/>
            </p:cNvSpPr>
            <p:nvPr/>
          </p:nvSpPr>
          <p:spPr bwMode="auto">
            <a:xfrm>
              <a:off x="3383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3239"/>
            <p:cNvSpPr>
              <a:spLocks noChangeArrowheads="1"/>
            </p:cNvSpPr>
            <p:nvPr/>
          </p:nvSpPr>
          <p:spPr bwMode="auto">
            <a:xfrm>
              <a:off x="3423" y="2872"/>
              <a:ext cx="19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3240"/>
            <p:cNvSpPr>
              <a:spLocks noChangeArrowheads="1"/>
            </p:cNvSpPr>
            <p:nvPr/>
          </p:nvSpPr>
          <p:spPr bwMode="auto">
            <a:xfrm>
              <a:off x="3418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3241"/>
            <p:cNvSpPr>
              <a:spLocks noChangeArrowheads="1"/>
            </p:cNvSpPr>
            <p:nvPr/>
          </p:nvSpPr>
          <p:spPr bwMode="auto">
            <a:xfrm>
              <a:off x="3453" y="2872"/>
              <a:ext cx="19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3242"/>
            <p:cNvSpPr>
              <a:spLocks noChangeArrowheads="1"/>
            </p:cNvSpPr>
            <p:nvPr/>
          </p:nvSpPr>
          <p:spPr bwMode="auto">
            <a:xfrm>
              <a:off x="3447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3243"/>
            <p:cNvSpPr>
              <a:spLocks noChangeArrowheads="1"/>
            </p:cNvSpPr>
            <p:nvPr/>
          </p:nvSpPr>
          <p:spPr bwMode="auto">
            <a:xfrm>
              <a:off x="3477" y="2872"/>
              <a:ext cx="19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3244"/>
            <p:cNvSpPr>
              <a:spLocks noChangeArrowheads="1"/>
            </p:cNvSpPr>
            <p:nvPr/>
          </p:nvSpPr>
          <p:spPr bwMode="auto">
            <a:xfrm>
              <a:off x="3472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3245"/>
            <p:cNvSpPr>
              <a:spLocks noChangeArrowheads="1"/>
            </p:cNvSpPr>
            <p:nvPr/>
          </p:nvSpPr>
          <p:spPr bwMode="auto">
            <a:xfrm>
              <a:off x="3496" y="2872"/>
              <a:ext cx="18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3246"/>
            <p:cNvSpPr>
              <a:spLocks noChangeArrowheads="1"/>
            </p:cNvSpPr>
            <p:nvPr/>
          </p:nvSpPr>
          <p:spPr bwMode="auto">
            <a:xfrm>
              <a:off x="3491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3247"/>
            <p:cNvSpPr>
              <a:spLocks noChangeArrowheads="1"/>
            </p:cNvSpPr>
            <p:nvPr/>
          </p:nvSpPr>
          <p:spPr bwMode="auto">
            <a:xfrm>
              <a:off x="3509" y="2872"/>
              <a:ext cx="19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3248"/>
            <p:cNvSpPr>
              <a:spLocks noChangeArrowheads="1"/>
            </p:cNvSpPr>
            <p:nvPr/>
          </p:nvSpPr>
          <p:spPr bwMode="auto">
            <a:xfrm>
              <a:off x="3503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3249"/>
            <p:cNvSpPr>
              <a:spLocks noChangeArrowheads="1"/>
            </p:cNvSpPr>
            <p:nvPr/>
          </p:nvSpPr>
          <p:spPr bwMode="auto">
            <a:xfrm>
              <a:off x="3517" y="2872"/>
              <a:ext cx="18" cy="2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3250"/>
            <p:cNvSpPr>
              <a:spLocks noChangeArrowheads="1"/>
            </p:cNvSpPr>
            <p:nvPr/>
          </p:nvSpPr>
          <p:spPr bwMode="auto">
            <a:xfrm>
              <a:off x="3510" y="2877"/>
              <a:ext cx="30" cy="19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3251"/>
            <p:cNvSpPr>
              <a:spLocks noChangeArrowheads="1"/>
            </p:cNvSpPr>
            <p:nvPr/>
          </p:nvSpPr>
          <p:spPr bwMode="auto">
            <a:xfrm>
              <a:off x="1000" y="1107"/>
              <a:ext cx="2659" cy="178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53" name="テキスト ボックス 3252"/>
              <p:cNvSpPr txBox="1"/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253" name="テキスト ボックス 3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4" name="テキスト ボックス 3253"/>
              <p:cNvSpPr txBox="1"/>
              <p:nvPr/>
            </p:nvSpPr>
            <p:spPr>
              <a:xfrm>
                <a:off x="3054298" y="885881"/>
                <a:ext cx="23594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54" name="テキスト ボックス 3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98" y="885881"/>
                <a:ext cx="235944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8" name="テキスト ボックス 3267"/>
              <p:cNvSpPr txBox="1"/>
              <p:nvPr/>
            </p:nvSpPr>
            <p:spPr>
              <a:xfrm>
                <a:off x="7129305" y="3818555"/>
                <a:ext cx="127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3268" name="テキスト ボックス 3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05" y="3818555"/>
                <a:ext cx="1270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4" r="-480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9" name="テキスト ボックス 3268"/>
              <p:cNvSpPr txBox="1"/>
              <p:nvPr/>
            </p:nvSpPr>
            <p:spPr>
              <a:xfrm>
                <a:off x="7174364" y="3287637"/>
                <a:ext cx="127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3269" name="テキスト ボックス 3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64" y="3287637"/>
                <a:ext cx="127002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04" r="-480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0" name="テキスト ボックス 3269"/>
          <p:cNvSpPr txBox="1"/>
          <p:nvPr/>
        </p:nvSpPr>
        <p:spPr>
          <a:xfrm>
            <a:off x="7183213" y="2387387"/>
            <a:ext cx="5818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/>
              <a:t>t</a:t>
            </a:r>
            <a:r>
              <a:rPr kumimoji="1" lang="en-US" altLang="ja-JP" sz="2400" smtClean="0"/>
              <a:t>otal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1" name="テキスト ボックス 3270"/>
              <p:cNvSpPr txBox="1"/>
              <p:nvPr/>
            </p:nvSpPr>
            <p:spPr>
              <a:xfrm>
                <a:off x="7149862" y="2812710"/>
                <a:ext cx="1499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3271" name="テキスト ボックス 3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862" y="2812710"/>
                <a:ext cx="149925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33" r="-3659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2" name="円/楕円 3271"/>
          <p:cNvSpPr/>
          <p:nvPr/>
        </p:nvSpPr>
        <p:spPr>
          <a:xfrm>
            <a:off x="6912561" y="2492981"/>
            <a:ext cx="173620" cy="15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3" name="二等辺三角形 3272"/>
          <p:cNvSpPr/>
          <p:nvPr/>
        </p:nvSpPr>
        <p:spPr>
          <a:xfrm>
            <a:off x="6895219" y="3925456"/>
            <a:ext cx="254643" cy="19820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4" name="正方形/長方形 3273"/>
          <p:cNvSpPr/>
          <p:nvPr/>
        </p:nvSpPr>
        <p:spPr>
          <a:xfrm>
            <a:off x="6917630" y="3401315"/>
            <a:ext cx="246436" cy="253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5" name="円/楕円 3274"/>
          <p:cNvSpPr/>
          <p:nvPr/>
        </p:nvSpPr>
        <p:spPr>
          <a:xfrm>
            <a:off x="6950060" y="2975714"/>
            <a:ext cx="173620" cy="1581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6" name="テキスト ボックス 3275"/>
          <p:cNvSpPr txBox="1"/>
          <p:nvPr/>
        </p:nvSpPr>
        <p:spPr>
          <a:xfrm>
            <a:off x="216704" y="1286556"/>
            <a:ext cx="3213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Normalized by the </a:t>
            </a:r>
            <a:r>
              <a:rPr lang="en-US" altLang="ja-JP" sz="1600" dirty="0" err="1" smtClean="0"/>
              <a:t>muximum</a:t>
            </a:r>
            <a:r>
              <a:rPr lang="en-US" altLang="ja-JP" sz="1600" dirty="0" smtClean="0"/>
              <a:t> value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128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2000"/>
            <a:ext cx="7347775" cy="43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45647" y="369332"/>
            <a:ext cx="645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Angle and energy distribution(g1)</a:t>
            </a:r>
            <a:endParaRPr kumimoji="1" lang="ja-JP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54298" y="885881"/>
                <a:ext cx="2525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98" y="885881"/>
                <a:ext cx="252581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2123728" y="141577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“3D” plot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397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23898" y="1840375"/>
            <a:ext cx="5899811" cy="3879790"/>
            <a:chOff x="1438" y="1231"/>
            <a:chExt cx="2798" cy="184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804" y="2629"/>
              <a:ext cx="2343" cy="169"/>
              <a:chOff x="1804" y="2629"/>
              <a:chExt cx="2343" cy="169"/>
            </a:xfrm>
          </p:grpSpPr>
          <p:sp>
            <p:nvSpPr>
              <p:cNvPr id="4018" name="Line 6"/>
              <p:cNvSpPr>
                <a:spLocks noChangeShapeType="1"/>
              </p:cNvSpPr>
              <p:nvPr/>
            </p:nvSpPr>
            <p:spPr bwMode="auto">
              <a:xfrm>
                <a:off x="191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9" name="Line 7"/>
              <p:cNvSpPr>
                <a:spLocks noChangeShapeType="1"/>
              </p:cNvSpPr>
              <p:nvPr/>
            </p:nvSpPr>
            <p:spPr bwMode="auto">
              <a:xfrm>
                <a:off x="192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0" name="Line 8"/>
              <p:cNvSpPr>
                <a:spLocks noChangeShapeType="1"/>
              </p:cNvSpPr>
              <p:nvPr/>
            </p:nvSpPr>
            <p:spPr bwMode="auto">
              <a:xfrm>
                <a:off x="193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1" name="Line 9"/>
              <p:cNvSpPr>
                <a:spLocks noChangeShapeType="1"/>
              </p:cNvSpPr>
              <p:nvPr/>
            </p:nvSpPr>
            <p:spPr bwMode="auto">
              <a:xfrm>
                <a:off x="194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2" name="Line 10"/>
              <p:cNvSpPr>
                <a:spLocks noChangeShapeType="1"/>
              </p:cNvSpPr>
              <p:nvPr/>
            </p:nvSpPr>
            <p:spPr bwMode="auto">
              <a:xfrm>
                <a:off x="195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3" name="Line 11"/>
              <p:cNvSpPr>
                <a:spLocks noChangeShapeType="1"/>
              </p:cNvSpPr>
              <p:nvPr/>
            </p:nvSpPr>
            <p:spPr bwMode="auto">
              <a:xfrm>
                <a:off x="197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4" name="Line 12"/>
              <p:cNvSpPr>
                <a:spLocks noChangeShapeType="1"/>
              </p:cNvSpPr>
              <p:nvPr/>
            </p:nvSpPr>
            <p:spPr bwMode="auto">
              <a:xfrm>
                <a:off x="198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5" name="Line 13"/>
              <p:cNvSpPr>
                <a:spLocks noChangeShapeType="1"/>
              </p:cNvSpPr>
              <p:nvPr/>
            </p:nvSpPr>
            <p:spPr bwMode="auto">
              <a:xfrm>
                <a:off x="199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6" name="Line 14"/>
              <p:cNvSpPr>
                <a:spLocks noChangeShapeType="1"/>
              </p:cNvSpPr>
              <p:nvPr/>
            </p:nvSpPr>
            <p:spPr bwMode="auto">
              <a:xfrm>
                <a:off x="200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7" name="Line 15"/>
              <p:cNvSpPr>
                <a:spLocks noChangeShapeType="1"/>
              </p:cNvSpPr>
              <p:nvPr/>
            </p:nvSpPr>
            <p:spPr bwMode="auto">
              <a:xfrm>
                <a:off x="201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8" name="Line 16"/>
              <p:cNvSpPr>
                <a:spLocks noChangeShapeType="1"/>
              </p:cNvSpPr>
              <p:nvPr/>
            </p:nvSpPr>
            <p:spPr bwMode="auto">
              <a:xfrm>
                <a:off x="203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9" name="Line 17"/>
              <p:cNvSpPr>
                <a:spLocks noChangeShapeType="1"/>
              </p:cNvSpPr>
              <p:nvPr/>
            </p:nvSpPr>
            <p:spPr bwMode="auto">
              <a:xfrm>
                <a:off x="204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0" name="Line 18"/>
              <p:cNvSpPr>
                <a:spLocks noChangeShapeType="1"/>
              </p:cNvSpPr>
              <p:nvPr/>
            </p:nvSpPr>
            <p:spPr bwMode="auto">
              <a:xfrm>
                <a:off x="205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1" name="Line 19"/>
              <p:cNvSpPr>
                <a:spLocks noChangeShapeType="1"/>
              </p:cNvSpPr>
              <p:nvPr/>
            </p:nvSpPr>
            <p:spPr bwMode="auto">
              <a:xfrm>
                <a:off x="206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2" name="Line 20"/>
              <p:cNvSpPr>
                <a:spLocks noChangeShapeType="1"/>
              </p:cNvSpPr>
              <p:nvPr/>
            </p:nvSpPr>
            <p:spPr bwMode="auto">
              <a:xfrm>
                <a:off x="207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3" name="Line 21"/>
              <p:cNvSpPr>
                <a:spLocks noChangeShapeType="1"/>
              </p:cNvSpPr>
              <p:nvPr/>
            </p:nvSpPr>
            <p:spPr bwMode="auto">
              <a:xfrm>
                <a:off x="209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4" name="Line 22"/>
              <p:cNvSpPr>
                <a:spLocks noChangeShapeType="1"/>
              </p:cNvSpPr>
              <p:nvPr/>
            </p:nvSpPr>
            <p:spPr bwMode="auto">
              <a:xfrm>
                <a:off x="210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5" name="Line 23"/>
              <p:cNvSpPr>
                <a:spLocks noChangeShapeType="1"/>
              </p:cNvSpPr>
              <p:nvPr/>
            </p:nvSpPr>
            <p:spPr bwMode="auto">
              <a:xfrm>
                <a:off x="211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6" name="Line 24"/>
              <p:cNvSpPr>
                <a:spLocks noChangeShapeType="1"/>
              </p:cNvSpPr>
              <p:nvPr/>
            </p:nvSpPr>
            <p:spPr bwMode="auto">
              <a:xfrm>
                <a:off x="212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7" name="Line 25"/>
              <p:cNvSpPr>
                <a:spLocks noChangeShapeType="1"/>
              </p:cNvSpPr>
              <p:nvPr/>
            </p:nvSpPr>
            <p:spPr bwMode="auto">
              <a:xfrm>
                <a:off x="213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8" name="Line 26"/>
              <p:cNvSpPr>
                <a:spLocks noChangeShapeType="1"/>
              </p:cNvSpPr>
              <p:nvPr/>
            </p:nvSpPr>
            <p:spPr bwMode="auto">
              <a:xfrm>
                <a:off x="215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9" name="Line 27"/>
              <p:cNvSpPr>
                <a:spLocks noChangeShapeType="1"/>
              </p:cNvSpPr>
              <p:nvPr/>
            </p:nvSpPr>
            <p:spPr bwMode="auto">
              <a:xfrm>
                <a:off x="216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0" name="Line 28"/>
              <p:cNvSpPr>
                <a:spLocks noChangeShapeType="1"/>
              </p:cNvSpPr>
              <p:nvPr/>
            </p:nvSpPr>
            <p:spPr bwMode="auto">
              <a:xfrm>
                <a:off x="217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1" name="Line 29"/>
              <p:cNvSpPr>
                <a:spLocks noChangeShapeType="1"/>
              </p:cNvSpPr>
              <p:nvPr/>
            </p:nvSpPr>
            <p:spPr bwMode="auto">
              <a:xfrm>
                <a:off x="218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2" name="Line 30"/>
              <p:cNvSpPr>
                <a:spLocks noChangeShapeType="1"/>
              </p:cNvSpPr>
              <p:nvPr/>
            </p:nvSpPr>
            <p:spPr bwMode="auto">
              <a:xfrm>
                <a:off x="219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3" name="Line 31"/>
              <p:cNvSpPr>
                <a:spLocks noChangeShapeType="1"/>
              </p:cNvSpPr>
              <p:nvPr/>
            </p:nvSpPr>
            <p:spPr bwMode="auto">
              <a:xfrm>
                <a:off x="221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4" name="Line 32"/>
              <p:cNvSpPr>
                <a:spLocks noChangeShapeType="1"/>
              </p:cNvSpPr>
              <p:nvPr/>
            </p:nvSpPr>
            <p:spPr bwMode="auto">
              <a:xfrm>
                <a:off x="222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5" name="Line 33"/>
              <p:cNvSpPr>
                <a:spLocks noChangeShapeType="1"/>
              </p:cNvSpPr>
              <p:nvPr/>
            </p:nvSpPr>
            <p:spPr bwMode="auto">
              <a:xfrm>
                <a:off x="223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6" name="Line 34"/>
              <p:cNvSpPr>
                <a:spLocks noChangeShapeType="1"/>
              </p:cNvSpPr>
              <p:nvPr/>
            </p:nvSpPr>
            <p:spPr bwMode="auto">
              <a:xfrm>
                <a:off x="224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7" name="Line 35"/>
              <p:cNvSpPr>
                <a:spLocks noChangeShapeType="1"/>
              </p:cNvSpPr>
              <p:nvPr/>
            </p:nvSpPr>
            <p:spPr bwMode="auto">
              <a:xfrm>
                <a:off x="225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8" name="Line 36"/>
              <p:cNvSpPr>
                <a:spLocks noChangeShapeType="1"/>
              </p:cNvSpPr>
              <p:nvPr/>
            </p:nvSpPr>
            <p:spPr bwMode="auto">
              <a:xfrm>
                <a:off x="227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9" name="Line 37"/>
              <p:cNvSpPr>
                <a:spLocks noChangeShapeType="1"/>
              </p:cNvSpPr>
              <p:nvPr/>
            </p:nvSpPr>
            <p:spPr bwMode="auto">
              <a:xfrm>
                <a:off x="228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0" name="Line 38"/>
              <p:cNvSpPr>
                <a:spLocks noChangeShapeType="1"/>
              </p:cNvSpPr>
              <p:nvPr/>
            </p:nvSpPr>
            <p:spPr bwMode="auto">
              <a:xfrm>
                <a:off x="229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1" name="Line 39"/>
              <p:cNvSpPr>
                <a:spLocks noChangeShapeType="1"/>
              </p:cNvSpPr>
              <p:nvPr/>
            </p:nvSpPr>
            <p:spPr bwMode="auto">
              <a:xfrm>
                <a:off x="230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2" name="Line 40"/>
              <p:cNvSpPr>
                <a:spLocks noChangeShapeType="1"/>
              </p:cNvSpPr>
              <p:nvPr/>
            </p:nvSpPr>
            <p:spPr bwMode="auto">
              <a:xfrm>
                <a:off x="231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3" name="Line 41"/>
              <p:cNvSpPr>
                <a:spLocks noChangeShapeType="1"/>
              </p:cNvSpPr>
              <p:nvPr/>
            </p:nvSpPr>
            <p:spPr bwMode="auto">
              <a:xfrm>
                <a:off x="233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4" name="Line 42"/>
              <p:cNvSpPr>
                <a:spLocks noChangeShapeType="1"/>
              </p:cNvSpPr>
              <p:nvPr/>
            </p:nvSpPr>
            <p:spPr bwMode="auto">
              <a:xfrm>
                <a:off x="234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5" name="Line 43"/>
              <p:cNvSpPr>
                <a:spLocks noChangeShapeType="1"/>
              </p:cNvSpPr>
              <p:nvPr/>
            </p:nvSpPr>
            <p:spPr bwMode="auto">
              <a:xfrm>
                <a:off x="235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6" name="Line 44"/>
              <p:cNvSpPr>
                <a:spLocks noChangeShapeType="1"/>
              </p:cNvSpPr>
              <p:nvPr/>
            </p:nvSpPr>
            <p:spPr bwMode="auto">
              <a:xfrm>
                <a:off x="236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7" name="Line 45"/>
              <p:cNvSpPr>
                <a:spLocks noChangeShapeType="1"/>
              </p:cNvSpPr>
              <p:nvPr/>
            </p:nvSpPr>
            <p:spPr bwMode="auto">
              <a:xfrm>
                <a:off x="237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8" name="Line 46"/>
              <p:cNvSpPr>
                <a:spLocks noChangeShapeType="1"/>
              </p:cNvSpPr>
              <p:nvPr/>
            </p:nvSpPr>
            <p:spPr bwMode="auto">
              <a:xfrm>
                <a:off x="239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9" name="Line 47"/>
              <p:cNvSpPr>
                <a:spLocks noChangeShapeType="1"/>
              </p:cNvSpPr>
              <p:nvPr/>
            </p:nvSpPr>
            <p:spPr bwMode="auto">
              <a:xfrm>
                <a:off x="240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0" name="Line 48"/>
              <p:cNvSpPr>
                <a:spLocks noChangeShapeType="1"/>
              </p:cNvSpPr>
              <p:nvPr/>
            </p:nvSpPr>
            <p:spPr bwMode="auto">
              <a:xfrm>
                <a:off x="241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1" name="Line 49"/>
              <p:cNvSpPr>
                <a:spLocks noChangeShapeType="1"/>
              </p:cNvSpPr>
              <p:nvPr/>
            </p:nvSpPr>
            <p:spPr bwMode="auto">
              <a:xfrm>
                <a:off x="242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2" name="Line 50"/>
              <p:cNvSpPr>
                <a:spLocks noChangeShapeType="1"/>
              </p:cNvSpPr>
              <p:nvPr/>
            </p:nvSpPr>
            <p:spPr bwMode="auto">
              <a:xfrm>
                <a:off x="243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3" name="Line 51"/>
              <p:cNvSpPr>
                <a:spLocks noChangeShapeType="1"/>
              </p:cNvSpPr>
              <p:nvPr/>
            </p:nvSpPr>
            <p:spPr bwMode="auto">
              <a:xfrm>
                <a:off x="245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4" name="Line 52"/>
              <p:cNvSpPr>
                <a:spLocks noChangeShapeType="1"/>
              </p:cNvSpPr>
              <p:nvPr/>
            </p:nvSpPr>
            <p:spPr bwMode="auto">
              <a:xfrm>
                <a:off x="246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5" name="Line 53"/>
              <p:cNvSpPr>
                <a:spLocks noChangeShapeType="1"/>
              </p:cNvSpPr>
              <p:nvPr/>
            </p:nvSpPr>
            <p:spPr bwMode="auto">
              <a:xfrm>
                <a:off x="247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6" name="Line 54"/>
              <p:cNvSpPr>
                <a:spLocks noChangeShapeType="1"/>
              </p:cNvSpPr>
              <p:nvPr/>
            </p:nvSpPr>
            <p:spPr bwMode="auto">
              <a:xfrm>
                <a:off x="248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7" name="Line 55"/>
              <p:cNvSpPr>
                <a:spLocks noChangeShapeType="1"/>
              </p:cNvSpPr>
              <p:nvPr/>
            </p:nvSpPr>
            <p:spPr bwMode="auto">
              <a:xfrm>
                <a:off x="249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8" name="Line 56"/>
              <p:cNvSpPr>
                <a:spLocks noChangeShapeType="1"/>
              </p:cNvSpPr>
              <p:nvPr/>
            </p:nvSpPr>
            <p:spPr bwMode="auto">
              <a:xfrm>
                <a:off x="251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9" name="Line 57"/>
              <p:cNvSpPr>
                <a:spLocks noChangeShapeType="1"/>
              </p:cNvSpPr>
              <p:nvPr/>
            </p:nvSpPr>
            <p:spPr bwMode="auto">
              <a:xfrm>
                <a:off x="252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0" name="Line 58"/>
              <p:cNvSpPr>
                <a:spLocks noChangeShapeType="1"/>
              </p:cNvSpPr>
              <p:nvPr/>
            </p:nvSpPr>
            <p:spPr bwMode="auto">
              <a:xfrm>
                <a:off x="253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1" name="Line 59"/>
              <p:cNvSpPr>
                <a:spLocks noChangeShapeType="1"/>
              </p:cNvSpPr>
              <p:nvPr/>
            </p:nvSpPr>
            <p:spPr bwMode="auto">
              <a:xfrm>
                <a:off x="254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2" name="Line 60"/>
              <p:cNvSpPr>
                <a:spLocks noChangeShapeType="1"/>
              </p:cNvSpPr>
              <p:nvPr/>
            </p:nvSpPr>
            <p:spPr bwMode="auto">
              <a:xfrm>
                <a:off x="255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3" name="Line 61"/>
              <p:cNvSpPr>
                <a:spLocks noChangeShapeType="1"/>
              </p:cNvSpPr>
              <p:nvPr/>
            </p:nvSpPr>
            <p:spPr bwMode="auto">
              <a:xfrm>
                <a:off x="257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4" name="Line 62"/>
              <p:cNvSpPr>
                <a:spLocks noChangeShapeType="1"/>
              </p:cNvSpPr>
              <p:nvPr/>
            </p:nvSpPr>
            <p:spPr bwMode="auto">
              <a:xfrm>
                <a:off x="258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5" name="Line 63"/>
              <p:cNvSpPr>
                <a:spLocks noChangeShapeType="1"/>
              </p:cNvSpPr>
              <p:nvPr/>
            </p:nvSpPr>
            <p:spPr bwMode="auto">
              <a:xfrm>
                <a:off x="259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6" name="Line 64"/>
              <p:cNvSpPr>
                <a:spLocks noChangeShapeType="1"/>
              </p:cNvSpPr>
              <p:nvPr/>
            </p:nvSpPr>
            <p:spPr bwMode="auto">
              <a:xfrm>
                <a:off x="260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7" name="Line 65"/>
              <p:cNvSpPr>
                <a:spLocks noChangeShapeType="1"/>
              </p:cNvSpPr>
              <p:nvPr/>
            </p:nvSpPr>
            <p:spPr bwMode="auto">
              <a:xfrm>
                <a:off x="261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8" name="Line 66"/>
              <p:cNvSpPr>
                <a:spLocks noChangeShapeType="1"/>
              </p:cNvSpPr>
              <p:nvPr/>
            </p:nvSpPr>
            <p:spPr bwMode="auto">
              <a:xfrm>
                <a:off x="263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9" name="Line 67"/>
              <p:cNvSpPr>
                <a:spLocks noChangeShapeType="1"/>
              </p:cNvSpPr>
              <p:nvPr/>
            </p:nvSpPr>
            <p:spPr bwMode="auto">
              <a:xfrm>
                <a:off x="264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0" name="Line 68"/>
              <p:cNvSpPr>
                <a:spLocks noChangeShapeType="1"/>
              </p:cNvSpPr>
              <p:nvPr/>
            </p:nvSpPr>
            <p:spPr bwMode="auto">
              <a:xfrm>
                <a:off x="265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1" name="Line 69"/>
              <p:cNvSpPr>
                <a:spLocks noChangeShapeType="1"/>
              </p:cNvSpPr>
              <p:nvPr/>
            </p:nvSpPr>
            <p:spPr bwMode="auto">
              <a:xfrm>
                <a:off x="266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2" name="Line 70"/>
              <p:cNvSpPr>
                <a:spLocks noChangeShapeType="1"/>
              </p:cNvSpPr>
              <p:nvPr/>
            </p:nvSpPr>
            <p:spPr bwMode="auto">
              <a:xfrm>
                <a:off x="267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3" name="Line 71"/>
              <p:cNvSpPr>
                <a:spLocks noChangeShapeType="1"/>
              </p:cNvSpPr>
              <p:nvPr/>
            </p:nvSpPr>
            <p:spPr bwMode="auto">
              <a:xfrm>
                <a:off x="269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4" name="Line 72"/>
              <p:cNvSpPr>
                <a:spLocks noChangeShapeType="1"/>
              </p:cNvSpPr>
              <p:nvPr/>
            </p:nvSpPr>
            <p:spPr bwMode="auto">
              <a:xfrm>
                <a:off x="270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5" name="Line 73"/>
              <p:cNvSpPr>
                <a:spLocks noChangeShapeType="1"/>
              </p:cNvSpPr>
              <p:nvPr/>
            </p:nvSpPr>
            <p:spPr bwMode="auto">
              <a:xfrm>
                <a:off x="271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6" name="Line 74"/>
              <p:cNvSpPr>
                <a:spLocks noChangeShapeType="1"/>
              </p:cNvSpPr>
              <p:nvPr/>
            </p:nvSpPr>
            <p:spPr bwMode="auto">
              <a:xfrm>
                <a:off x="272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7" name="Line 75"/>
              <p:cNvSpPr>
                <a:spLocks noChangeShapeType="1"/>
              </p:cNvSpPr>
              <p:nvPr/>
            </p:nvSpPr>
            <p:spPr bwMode="auto">
              <a:xfrm>
                <a:off x="273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8" name="Line 76"/>
              <p:cNvSpPr>
                <a:spLocks noChangeShapeType="1"/>
              </p:cNvSpPr>
              <p:nvPr/>
            </p:nvSpPr>
            <p:spPr bwMode="auto">
              <a:xfrm>
                <a:off x="275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9" name="Line 77"/>
              <p:cNvSpPr>
                <a:spLocks noChangeShapeType="1"/>
              </p:cNvSpPr>
              <p:nvPr/>
            </p:nvSpPr>
            <p:spPr bwMode="auto">
              <a:xfrm>
                <a:off x="276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0" name="Line 78"/>
              <p:cNvSpPr>
                <a:spLocks noChangeShapeType="1"/>
              </p:cNvSpPr>
              <p:nvPr/>
            </p:nvSpPr>
            <p:spPr bwMode="auto">
              <a:xfrm>
                <a:off x="277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1" name="Line 79"/>
              <p:cNvSpPr>
                <a:spLocks noChangeShapeType="1"/>
              </p:cNvSpPr>
              <p:nvPr/>
            </p:nvSpPr>
            <p:spPr bwMode="auto">
              <a:xfrm>
                <a:off x="278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2" name="Line 80"/>
              <p:cNvSpPr>
                <a:spLocks noChangeShapeType="1"/>
              </p:cNvSpPr>
              <p:nvPr/>
            </p:nvSpPr>
            <p:spPr bwMode="auto">
              <a:xfrm>
                <a:off x="279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3" name="Line 81"/>
              <p:cNvSpPr>
                <a:spLocks noChangeShapeType="1"/>
              </p:cNvSpPr>
              <p:nvPr/>
            </p:nvSpPr>
            <p:spPr bwMode="auto">
              <a:xfrm>
                <a:off x="281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4" name="Line 82"/>
              <p:cNvSpPr>
                <a:spLocks noChangeShapeType="1"/>
              </p:cNvSpPr>
              <p:nvPr/>
            </p:nvSpPr>
            <p:spPr bwMode="auto">
              <a:xfrm>
                <a:off x="282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5" name="Line 83"/>
              <p:cNvSpPr>
                <a:spLocks noChangeShapeType="1"/>
              </p:cNvSpPr>
              <p:nvPr/>
            </p:nvSpPr>
            <p:spPr bwMode="auto">
              <a:xfrm>
                <a:off x="283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6" name="Line 84"/>
              <p:cNvSpPr>
                <a:spLocks noChangeShapeType="1"/>
              </p:cNvSpPr>
              <p:nvPr/>
            </p:nvSpPr>
            <p:spPr bwMode="auto">
              <a:xfrm>
                <a:off x="284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7" name="Line 85"/>
              <p:cNvSpPr>
                <a:spLocks noChangeShapeType="1"/>
              </p:cNvSpPr>
              <p:nvPr/>
            </p:nvSpPr>
            <p:spPr bwMode="auto">
              <a:xfrm>
                <a:off x="285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8" name="Line 86"/>
              <p:cNvSpPr>
                <a:spLocks noChangeShapeType="1"/>
              </p:cNvSpPr>
              <p:nvPr/>
            </p:nvSpPr>
            <p:spPr bwMode="auto">
              <a:xfrm>
                <a:off x="287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9" name="Line 87"/>
              <p:cNvSpPr>
                <a:spLocks noChangeShapeType="1"/>
              </p:cNvSpPr>
              <p:nvPr/>
            </p:nvSpPr>
            <p:spPr bwMode="auto">
              <a:xfrm>
                <a:off x="288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0" name="Line 88"/>
              <p:cNvSpPr>
                <a:spLocks noChangeShapeType="1"/>
              </p:cNvSpPr>
              <p:nvPr/>
            </p:nvSpPr>
            <p:spPr bwMode="auto">
              <a:xfrm>
                <a:off x="289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1" name="Line 89"/>
              <p:cNvSpPr>
                <a:spLocks noChangeShapeType="1"/>
              </p:cNvSpPr>
              <p:nvPr/>
            </p:nvSpPr>
            <p:spPr bwMode="auto">
              <a:xfrm>
                <a:off x="290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2" name="Line 90"/>
              <p:cNvSpPr>
                <a:spLocks noChangeShapeType="1"/>
              </p:cNvSpPr>
              <p:nvPr/>
            </p:nvSpPr>
            <p:spPr bwMode="auto">
              <a:xfrm>
                <a:off x="291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3" name="Line 91"/>
              <p:cNvSpPr>
                <a:spLocks noChangeShapeType="1"/>
              </p:cNvSpPr>
              <p:nvPr/>
            </p:nvSpPr>
            <p:spPr bwMode="auto">
              <a:xfrm>
                <a:off x="293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4" name="Line 92"/>
              <p:cNvSpPr>
                <a:spLocks noChangeShapeType="1"/>
              </p:cNvSpPr>
              <p:nvPr/>
            </p:nvSpPr>
            <p:spPr bwMode="auto">
              <a:xfrm>
                <a:off x="294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5" name="Line 93"/>
              <p:cNvSpPr>
                <a:spLocks noChangeShapeType="1"/>
              </p:cNvSpPr>
              <p:nvPr/>
            </p:nvSpPr>
            <p:spPr bwMode="auto">
              <a:xfrm>
                <a:off x="295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6" name="Line 94"/>
              <p:cNvSpPr>
                <a:spLocks noChangeShapeType="1"/>
              </p:cNvSpPr>
              <p:nvPr/>
            </p:nvSpPr>
            <p:spPr bwMode="auto">
              <a:xfrm>
                <a:off x="296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7" name="Line 95"/>
              <p:cNvSpPr>
                <a:spLocks noChangeShapeType="1"/>
              </p:cNvSpPr>
              <p:nvPr/>
            </p:nvSpPr>
            <p:spPr bwMode="auto">
              <a:xfrm>
                <a:off x="297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8" name="Line 96"/>
              <p:cNvSpPr>
                <a:spLocks noChangeShapeType="1"/>
              </p:cNvSpPr>
              <p:nvPr/>
            </p:nvSpPr>
            <p:spPr bwMode="auto">
              <a:xfrm>
                <a:off x="299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9" name="Line 97"/>
              <p:cNvSpPr>
                <a:spLocks noChangeShapeType="1"/>
              </p:cNvSpPr>
              <p:nvPr/>
            </p:nvSpPr>
            <p:spPr bwMode="auto">
              <a:xfrm>
                <a:off x="300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0" name="Line 98"/>
              <p:cNvSpPr>
                <a:spLocks noChangeShapeType="1"/>
              </p:cNvSpPr>
              <p:nvPr/>
            </p:nvSpPr>
            <p:spPr bwMode="auto">
              <a:xfrm>
                <a:off x="301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1" name="Line 99"/>
              <p:cNvSpPr>
                <a:spLocks noChangeShapeType="1"/>
              </p:cNvSpPr>
              <p:nvPr/>
            </p:nvSpPr>
            <p:spPr bwMode="auto">
              <a:xfrm>
                <a:off x="302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2" name="Line 100"/>
              <p:cNvSpPr>
                <a:spLocks noChangeShapeType="1"/>
              </p:cNvSpPr>
              <p:nvPr/>
            </p:nvSpPr>
            <p:spPr bwMode="auto">
              <a:xfrm>
                <a:off x="303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3" name="Line 101"/>
              <p:cNvSpPr>
                <a:spLocks noChangeShapeType="1"/>
              </p:cNvSpPr>
              <p:nvPr/>
            </p:nvSpPr>
            <p:spPr bwMode="auto">
              <a:xfrm>
                <a:off x="305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4" name="Line 102"/>
              <p:cNvSpPr>
                <a:spLocks noChangeShapeType="1"/>
              </p:cNvSpPr>
              <p:nvPr/>
            </p:nvSpPr>
            <p:spPr bwMode="auto">
              <a:xfrm>
                <a:off x="306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5" name="Line 103"/>
              <p:cNvSpPr>
                <a:spLocks noChangeShapeType="1"/>
              </p:cNvSpPr>
              <p:nvPr/>
            </p:nvSpPr>
            <p:spPr bwMode="auto">
              <a:xfrm>
                <a:off x="307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6" name="Line 104"/>
              <p:cNvSpPr>
                <a:spLocks noChangeShapeType="1"/>
              </p:cNvSpPr>
              <p:nvPr/>
            </p:nvSpPr>
            <p:spPr bwMode="auto">
              <a:xfrm>
                <a:off x="308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7" name="Line 105"/>
              <p:cNvSpPr>
                <a:spLocks noChangeShapeType="1"/>
              </p:cNvSpPr>
              <p:nvPr/>
            </p:nvSpPr>
            <p:spPr bwMode="auto">
              <a:xfrm>
                <a:off x="309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8" name="Line 106"/>
              <p:cNvSpPr>
                <a:spLocks noChangeShapeType="1"/>
              </p:cNvSpPr>
              <p:nvPr/>
            </p:nvSpPr>
            <p:spPr bwMode="auto">
              <a:xfrm>
                <a:off x="311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9" name="Line 107"/>
              <p:cNvSpPr>
                <a:spLocks noChangeShapeType="1"/>
              </p:cNvSpPr>
              <p:nvPr/>
            </p:nvSpPr>
            <p:spPr bwMode="auto">
              <a:xfrm>
                <a:off x="312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0" name="Line 108"/>
              <p:cNvSpPr>
                <a:spLocks noChangeShapeType="1"/>
              </p:cNvSpPr>
              <p:nvPr/>
            </p:nvSpPr>
            <p:spPr bwMode="auto">
              <a:xfrm>
                <a:off x="313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1" name="Line 109"/>
              <p:cNvSpPr>
                <a:spLocks noChangeShapeType="1"/>
              </p:cNvSpPr>
              <p:nvPr/>
            </p:nvSpPr>
            <p:spPr bwMode="auto">
              <a:xfrm>
                <a:off x="314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2" name="Line 110"/>
              <p:cNvSpPr>
                <a:spLocks noChangeShapeType="1"/>
              </p:cNvSpPr>
              <p:nvPr/>
            </p:nvSpPr>
            <p:spPr bwMode="auto">
              <a:xfrm>
                <a:off x="315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3" name="Line 111"/>
              <p:cNvSpPr>
                <a:spLocks noChangeShapeType="1"/>
              </p:cNvSpPr>
              <p:nvPr/>
            </p:nvSpPr>
            <p:spPr bwMode="auto">
              <a:xfrm>
                <a:off x="317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4" name="Line 112"/>
              <p:cNvSpPr>
                <a:spLocks noChangeShapeType="1"/>
              </p:cNvSpPr>
              <p:nvPr/>
            </p:nvSpPr>
            <p:spPr bwMode="auto">
              <a:xfrm>
                <a:off x="318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5" name="Line 113"/>
              <p:cNvSpPr>
                <a:spLocks noChangeShapeType="1"/>
              </p:cNvSpPr>
              <p:nvPr/>
            </p:nvSpPr>
            <p:spPr bwMode="auto">
              <a:xfrm>
                <a:off x="319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6" name="Line 114"/>
              <p:cNvSpPr>
                <a:spLocks noChangeShapeType="1"/>
              </p:cNvSpPr>
              <p:nvPr/>
            </p:nvSpPr>
            <p:spPr bwMode="auto">
              <a:xfrm>
                <a:off x="320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7" name="Line 115"/>
              <p:cNvSpPr>
                <a:spLocks noChangeShapeType="1"/>
              </p:cNvSpPr>
              <p:nvPr/>
            </p:nvSpPr>
            <p:spPr bwMode="auto">
              <a:xfrm>
                <a:off x="321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8" name="Line 116"/>
              <p:cNvSpPr>
                <a:spLocks noChangeShapeType="1"/>
              </p:cNvSpPr>
              <p:nvPr/>
            </p:nvSpPr>
            <p:spPr bwMode="auto">
              <a:xfrm>
                <a:off x="323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9" name="Line 117"/>
              <p:cNvSpPr>
                <a:spLocks noChangeShapeType="1"/>
              </p:cNvSpPr>
              <p:nvPr/>
            </p:nvSpPr>
            <p:spPr bwMode="auto">
              <a:xfrm>
                <a:off x="324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0" name="Line 118"/>
              <p:cNvSpPr>
                <a:spLocks noChangeShapeType="1"/>
              </p:cNvSpPr>
              <p:nvPr/>
            </p:nvSpPr>
            <p:spPr bwMode="auto">
              <a:xfrm>
                <a:off x="325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1" name="Line 119"/>
              <p:cNvSpPr>
                <a:spLocks noChangeShapeType="1"/>
              </p:cNvSpPr>
              <p:nvPr/>
            </p:nvSpPr>
            <p:spPr bwMode="auto">
              <a:xfrm>
                <a:off x="326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2" name="Line 120"/>
              <p:cNvSpPr>
                <a:spLocks noChangeShapeType="1"/>
              </p:cNvSpPr>
              <p:nvPr/>
            </p:nvSpPr>
            <p:spPr bwMode="auto">
              <a:xfrm>
                <a:off x="327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3" name="Line 121"/>
              <p:cNvSpPr>
                <a:spLocks noChangeShapeType="1"/>
              </p:cNvSpPr>
              <p:nvPr/>
            </p:nvSpPr>
            <p:spPr bwMode="auto">
              <a:xfrm>
                <a:off x="329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4" name="Line 122"/>
              <p:cNvSpPr>
                <a:spLocks noChangeShapeType="1"/>
              </p:cNvSpPr>
              <p:nvPr/>
            </p:nvSpPr>
            <p:spPr bwMode="auto">
              <a:xfrm>
                <a:off x="330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5" name="Line 123"/>
              <p:cNvSpPr>
                <a:spLocks noChangeShapeType="1"/>
              </p:cNvSpPr>
              <p:nvPr/>
            </p:nvSpPr>
            <p:spPr bwMode="auto">
              <a:xfrm>
                <a:off x="331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6" name="Line 124"/>
              <p:cNvSpPr>
                <a:spLocks noChangeShapeType="1"/>
              </p:cNvSpPr>
              <p:nvPr/>
            </p:nvSpPr>
            <p:spPr bwMode="auto">
              <a:xfrm>
                <a:off x="332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7" name="Line 125"/>
              <p:cNvSpPr>
                <a:spLocks noChangeShapeType="1"/>
              </p:cNvSpPr>
              <p:nvPr/>
            </p:nvSpPr>
            <p:spPr bwMode="auto">
              <a:xfrm>
                <a:off x="333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8" name="Line 126"/>
              <p:cNvSpPr>
                <a:spLocks noChangeShapeType="1"/>
              </p:cNvSpPr>
              <p:nvPr/>
            </p:nvSpPr>
            <p:spPr bwMode="auto">
              <a:xfrm>
                <a:off x="335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9" name="Line 127"/>
              <p:cNvSpPr>
                <a:spLocks noChangeShapeType="1"/>
              </p:cNvSpPr>
              <p:nvPr/>
            </p:nvSpPr>
            <p:spPr bwMode="auto">
              <a:xfrm>
                <a:off x="336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0" name="Line 128"/>
              <p:cNvSpPr>
                <a:spLocks noChangeShapeType="1"/>
              </p:cNvSpPr>
              <p:nvPr/>
            </p:nvSpPr>
            <p:spPr bwMode="auto">
              <a:xfrm>
                <a:off x="337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1" name="Line 129"/>
              <p:cNvSpPr>
                <a:spLocks noChangeShapeType="1"/>
              </p:cNvSpPr>
              <p:nvPr/>
            </p:nvSpPr>
            <p:spPr bwMode="auto">
              <a:xfrm>
                <a:off x="338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2" name="Line 130"/>
              <p:cNvSpPr>
                <a:spLocks noChangeShapeType="1"/>
              </p:cNvSpPr>
              <p:nvPr/>
            </p:nvSpPr>
            <p:spPr bwMode="auto">
              <a:xfrm>
                <a:off x="339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3" name="Line 131"/>
              <p:cNvSpPr>
                <a:spLocks noChangeShapeType="1"/>
              </p:cNvSpPr>
              <p:nvPr/>
            </p:nvSpPr>
            <p:spPr bwMode="auto">
              <a:xfrm>
                <a:off x="341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4" name="Line 132"/>
              <p:cNvSpPr>
                <a:spLocks noChangeShapeType="1"/>
              </p:cNvSpPr>
              <p:nvPr/>
            </p:nvSpPr>
            <p:spPr bwMode="auto">
              <a:xfrm>
                <a:off x="342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5" name="Line 133"/>
              <p:cNvSpPr>
                <a:spLocks noChangeShapeType="1"/>
              </p:cNvSpPr>
              <p:nvPr/>
            </p:nvSpPr>
            <p:spPr bwMode="auto">
              <a:xfrm>
                <a:off x="343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6" name="Line 134"/>
              <p:cNvSpPr>
                <a:spLocks noChangeShapeType="1"/>
              </p:cNvSpPr>
              <p:nvPr/>
            </p:nvSpPr>
            <p:spPr bwMode="auto">
              <a:xfrm>
                <a:off x="344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7" name="Line 135"/>
              <p:cNvSpPr>
                <a:spLocks noChangeShapeType="1"/>
              </p:cNvSpPr>
              <p:nvPr/>
            </p:nvSpPr>
            <p:spPr bwMode="auto">
              <a:xfrm>
                <a:off x="345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8" name="Line 136"/>
              <p:cNvSpPr>
                <a:spLocks noChangeShapeType="1"/>
              </p:cNvSpPr>
              <p:nvPr/>
            </p:nvSpPr>
            <p:spPr bwMode="auto">
              <a:xfrm>
                <a:off x="347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9" name="Line 137"/>
              <p:cNvSpPr>
                <a:spLocks noChangeShapeType="1"/>
              </p:cNvSpPr>
              <p:nvPr/>
            </p:nvSpPr>
            <p:spPr bwMode="auto">
              <a:xfrm>
                <a:off x="348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0" name="Line 138"/>
              <p:cNvSpPr>
                <a:spLocks noChangeShapeType="1"/>
              </p:cNvSpPr>
              <p:nvPr/>
            </p:nvSpPr>
            <p:spPr bwMode="auto">
              <a:xfrm>
                <a:off x="349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1" name="Line 139"/>
              <p:cNvSpPr>
                <a:spLocks noChangeShapeType="1"/>
              </p:cNvSpPr>
              <p:nvPr/>
            </p:nvSpPr>
            <p:spPr bwMode="auto">
              <a:xfrm>
                <a:off x="350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2" name="Line 140"/>
              <p:cNvSpPr>
                <a:spLocks noChangeShapeType="1"/>
              </p:cNvSpPr>
              <p:nvPr/>
            </p:nvSpPr>
            <p:spPr bwMode="auto">
              <a:xfrm>
                <a:off x="351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3" name="Line 141"/>
              <p:cNvSpPr>
                <a:spLocks noChangeShapeType="1"/>
              </p:cNvSpPr>
              <p:nvPr/>
            </p:nvSpPr>
            <p:spPr bwMode="auto">
              <a:xfrm>
                <a:off x="353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4" name="Line 142"/>
              <p:cNvSpPr>
                <a:spLocks noChangeShapeType="1"/>
              </p:cNvSpPr>
              <p:nvPr/>
            </p:nvSpPr>
            <p:spPr bwMode="auto">
              <a:xfrm>
                <a:off x="354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5" name="Line 143"/>
              <p:cNvSpPr>
                <a:spLocks noChangeShapeType="1"/>
              </p:cNvSpPr>
              <p:nvPr/>
            </p:nvSpPr>
            <p:spPr bwMode="auto">
              <a:xfrm>
                <a:off x="355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6" name="Line 144"/>
              <p:cNvSpPr>
                <a:spLocks noChangeShapeType="1"/>
              </p:cNvSpPr>
              <p:nvPr/>
            </p:nvSpPr>
            <p:spPr bwMode="auto">
              <a:xfrm>
                <a:off x="356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7" name="Line 145"/>
              <p:cNvSpPr>
                <a:spLocks noChangeShapeType="1"/>
              </p:cNvSpPr>
              <p:nvPr/>
            </p:nvSpPr>
            <p:spPr bwMode="auto">
              <a:xfrm>
                <a:off x="357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8" name="Line 146"/>
              <p:cNvSpPr>
                <a:spLocks noChangeShapeType="1"/>
              </p:cNvSpPr>
              <p:nvPr/>
            </p:nvSpPr>
            <p:spPr bwMode="auto">
              <a:xfrm>
                <a:off x="359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9" name="Line 147"/>
              <p:cNvSpPr>
                <a:spLocks noChangeShapeType="1"/>
              </p:cNvSpPr>
              <p:nvPr/>
            </p:nvSpPr>
            <p:spPr bwMode="auto">
              <a:xfrm>
                <a:off x="360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0" name="Line 148"/>
              <p:cNvSpPr>
                <a:spLocks noChangeShapeType="1"/>
              </p:cNvSpPr>
              <p:nvPr/>
            </p:nvSpPr>
            <p:spPr bwMode="auto">
              <a:xfrm>
                <a:off x="361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1" name="Line 149"/>
              <p:cNvSpPr>
                <a:spLocks noChangeShapeType="1"/>
              </p:cNvSpPr>
              <p:nvPr/>
            </p:nvSpPr>
            <p:spPr bwMode="auto">
              <a:xfrm>
                <a:off x="362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2" name="Line 150"/>
              <p:cNvSpPr>
                <a:spLocks noChangeShapeType="1"/>
              </p:cNvSpPr>
              <p:nvPr/>
            </p:nvSpPr>
            <p:spPr bwMode="auto">
              <a:xfrm>
                <a:off x="363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3" name="Line 151"/>
              <p:cNvSpPr>
                <a:spLocks noChangeShapeType="1"/>
              </p:cNvSpPr>
              <p:nvPr/>
            </p:nvSpPr>
            <p:spPr bwMode="auto">
              <a:xfrm>
                <a:off x="365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4" name="Line 152"/>
              <p:cNvSpPr>
                <a:spLocks noChangeShapeType="1"/>
              </p:cNvSpPr>
              <p:nvPr/>
            </p:nvSpPr>
            <p:spPr bwMode="auto">
              <a:xfrm>
                <a:off x="366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5" name="Line 153"/>
              <p:cNvSpPr>
                <a:spLocks noChangeShapeType="1"/>
              </p:cNvSpPr>
              <p:nvPr/>
            </p:nvSpPr>
            <p:spPr bwMode="auto">
              <a:xfrm>
                <a:off x="367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6" name="Line 154"/>
              <p:cNvSpPr>
                <a:spLocks noChangeShapeType="1"/>
              </p:cNvSpPr>
              <p:nvPr/>
            </p:nvSpPr>
            <p:spPr bwMode="auto">
              <a:xfrm>
                <a:off x="368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7" name="Line 155"/>
              <p:cNvSpPr>
                <a:spLocks noChangeShapeType="1"/>
              </p:cNvSpPr>
              <p:nvPr/>
            </p:nvSpPr>
            <p:spPr bwMode="auto">
              <a:xfrm>
                <a:off x="369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8" name="Line 156"/>
              <p:cNvSpPr>
                <a:spLocks noChangeShapeType="1"/>
              </p:cNvSpPr>
              <p:nvPr/>
            </p:nvSpPr>
            <p:spPr bwMode="auto">
              <a:xfrm>
                <a:off x="371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9" name="Line 157"/>
              <p:cNvSpPr>
                <a:spLocks noChangeShapeType="1"/>
              </p:cNvSpPr>
              <p:nvPr/>
            </p:nvSpPr>
            <p:spPr bwMode="auto">
              <a:xfrm>
                <a:off x="372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0" name="Line 158"/>
              <p:cNvSpPr>
                <a:spLocks noChangeShapeType="1"/>
              </p:cNvSpPr>
              <p:nvPr/>
            </p:nvSpPr>
            <p:spPr bwMode="auto">
              <a:xfrm>
                <a:off x="373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1" name="Line 159"/>
              <p:cNvSpPr>
                <a:spLocks noChangeShapeType="1"/>
              </p:cNvSpPr>
              <p:nvPr/>
            </p:nvSpPr>
            <p:spPr bwMode="auto">
              <a:xfrm>
                <a:off x="374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2" name="Line 160"/>
              <p:cNvSpPr>
                <a:spLocks noChangeShapeType="1"/>
              </p:cNvSpPr>
              <p:nvPr/>
            </p:nvSpPr>
            <p:spPr bwMode="auto">
              <a:xfrm>
                <a:off x="375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3" name="Line 161"/>
              <p:cNvSpPr>
                <a:spLocks noChangeShapeType="1"/>
              </p:cNvSpPr>
              <p:nvPr/>
            </p:nvSpPr>
            <p:spPr bwMode="auto">
              <a:xfrm>
                <a:off x="377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4" name="Line 162"/>
              <p:cNvSpPr>
                <a:spLocks noChangeShapeType="1"/>
              </p:cNvSpPr>
              <p:nvPr/>
            </p:nvSpPr>
            <p:spPr bwMode="auto">
              <a:xfrm>
                <a:off x="378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5" name="Line 163"/>
              <p:cNvSpPr>
                <a:spLocks noChangeShapeType="1"/>
              </p:cNvSpPr>
              <p:nvPr/>
            </p:nvSpPr>
            <p:spPr bwMode="auto">
              <a:xfrm>
                <a:off x="379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6" name="Line 164"/>
              <p:cNvSpPr>
                <a:spLocks noChangeShapeType="1"/>
              </p:cNvSpPr>
              <p:nvPr/>
            </p:nvSpPr>
            <p:spPr bwMode="auto">
              <a:xfrm>
                <a:off x="380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7" name="Line 165"/>
              <p:cNvSpPr>
                <a:spLocks noChangeShapeType="1"/>
              </p:cNvSpPr>
              <p:nvPr/>
            </p:nvSpPr>
            <p:spPr bwMode="auto">
              <a:xfrm>
                <a:off x="381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8" name="Line 166"/>
              <p:cNvSpPr>
                <a:spLocks noChangeShapeType="1"/>
              </p:cNvSpPr>
              <p:nvPr/>
            </p:nvSpPr>
            <p:spPr bwMode="auto">
              <a:xfrm>
                <a:off x="383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9" name="Line 167"/>
              <p:cNvSpPr>
                <a:spLocks noChangeShapeType="1"/>
              </p:cNvSpPr>
              <p:nvPr/>
            </p:nvSpPr>
            <p:spPr bwMode="auto">
              <a:xfrm>
                <a:off x="384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0" name="Line 168"/>
              <p:cNvSpPr>
                <a:spLocks noChangeShapeType="1"/>
              </p:cNvSpPr>
              <p:nvPr/>
            </p:nvSpPr>
            <p:spPr bwMode="auto">
              <a:xfrm>
                <a:off x="385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1" name="Line 169"/>
              <p:cNvSpPr>
                <a:spLocks noChangeShapeType="1"/>
              </p:cNvSpPr>
              <p:nvPr/>
            </p:nvSpPr>
            <p:spPr bwMode="auto">
              <a:xfrm>
                <a:off x="386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2" name="Line 170"/>
              <p:cNvSpPr>
                <a:spLocks noChangeShapeType="1"/>
              </p:cNvSpPr>
              <p:nvPr/>
            </p:nvSpPr>
            <p:spPr bwMode="auto">
              <a:xfrm>
                <a:off x="387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3" name="Line 171"/>
              <p:cNvSpPr>
                <a:spLocks noChangeShapeType="1"/>
              </p:cNvSpPr>
              <p:nvPr/>
            </p:nvSpPr>
            <p:spPr bwMode="auto">
              <a:xfrm>
                <a:off x="389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4" name="Line 172"/>
              <p:cNvSpPr>
                <a:spLocks noChangeShapeType="1"/>
              </p:cNvSpPr>
              <p:nvPr/>
            </p:nvSpPr>
            <p:spPr bwMode="auto">
              <a:xfrm>
                <a:off x="390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5" name="Line 173"/>
              <p:cNvSpPr>
                <a:spLocks noChangeShapeType="1"/>
              </p:cNvSpPr>
              <p:nvPr/>
            </p:nvSpPr>
            <p:spPr bwMode="auto">
              <a:xfrm>
                <a:off x="391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6" name="Line 174"/>
              <p:cNvSpPr>
                <a:spLocks noChangeShapeType="1"/>
              </p:cNvSpPr>
              <p:nvPr/>
            </p:nvSpPr>
            <p:spPr bwMode="auto">
              <a:xfrm>
                <a:off x="392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7" name="Line 175"/>
              <p:cNvSpPr>
                <a:spLocks noChangeShapeType="1"/>
              </p:cNvSpPr>
              <p:nvPr/>
            </p:nvSpPr>
            <p:spPr bwMode="auto">
              <a:xfrm>
                <a:off x="3939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8" name="Line 176"/>
              <p:cNvSpPr>
                <a:spLocks noChangeShapeType="1"/>
              </p:cNvSpPr>
              <p:nvPr/>
            </p:nvSpPr>
            <p:spPr bwMode="auto">
              <a:xfrm>
                <a:off x="3950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9" name="Line 177"/>
              <p:cNvSpPr>
                <a:spLocks noChangeShapeType="1"/>
              </p:cNvSpPr>
              <p:nvPr/>
            </p:nvSpPr>
            <p:spPr bwMode="auto">
              <a:xfrm>
                <a:off x="396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0" name="Line 178"/>
              <p:cNvSpPr>
                <a:spLocks noChangeShapeType="1"/>
              </p:cNvSpPr>
              <p:nvPr/>
            </p:nvSpPr>
            <p:spPr bwMode="auto">
              <a:xfrm>
                <a:off x="3974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1" name="Line 179"/>
              <p:cNvSpPr>
                <a:spLocks noChangeShapeType="1"/>
              </p:cNvSpPr>
              <p:nvPr/>
            </p:nvSpPr>
            <p:spPr bwMode="auto">
              <a:xfrm>
                <a:off x="3987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2" name="Line 180"/>
              <p:cNvSpPr>
                <a:spLocks noChangeShapeType="1"/>
              </p:cNvSpPr>
              <p:nvPr/>
            </p:nvSpPr>
            <p:spPr bwMode="auto">
              <a:xfrm>
                <a:off x="3998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3" name="Line 181"/>
              <p:cNvSpPr>
                <a:spLocks noChangeShapeType="1"/>
              </p:cNvSpPr>
              <p:nvPr/>
            </p:nvSpPr>
            <p:spPr bwMode="auto">
              <a:xfrm>
                <a:off x="401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4" name="Line 182"/>
              <p:cNvSpPr>
                <a:spLocks noChangeShapeType="1"/>
              </p:cNvSpPr>
              <p:nvPr/>
            </p:nvSpPr>
            <p:spPr bwMode="auto">
              <a:xfrm>
                <a:off x="4022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5" name="Line 183"/>
              <p:cNvSpPr>
                <a:spLocks noChangeShapeType="1"/>
              </p:cNvSpPr>
              <p:nvPr/>
            </p:nvSpPr>
            <p:spPr bwMode="auto">
              <a:xfrm>
                <a:off x="4035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6" name="Line 184"/>
              <p:cNvSpPr>
                <a:spLocks noChangeShapeType="1"/>
              </p:cNvSpPr>
              <p:nvPr/>
            </p:nvSpPr>
            <p:spPr bwMode="auto">
              <a:xfrm>
                <a:off x="4046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7" name="Line 185"/>
              <p:cNvSpPr>
                <a:spLocks noChangeShapeType="1"/>
              </p:cNvSpPr>
              <p:nvPr/>
            </p:nvSpPr>
            <p:spPr bwMode="auto">
              <a:xfrm>
                <a:off x="405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8" name="Line 186"/>
              <p:cNvSpPr>
                <a:spLocks noChangeShapeType="1"/>
              </p:cNvSpPr>
              <p:nvPr/>
            </p:nvSpPr>
            <p:spPr bwMode="auto">
              <a:xfrm>
                <a:off x="4070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9" name="Line 187"/>
              <p:cNvSpPr>
                <a:spLocks noChangeShapeType="1"/>
              </p:cNvSpPr>
              <p:nvPr/>
            </p:nvSpPr>
            <p:spPr bwMode="auto">
              <a:xfrm>
                <a:off x="4083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0" name="Line 188"/>
              <p:cNvSpPr>
                <a:spLocks noChangeShapeType="1"/>
              </p:cNvSpPr>
              <p:nvPr/>
            </p:nvSpPr>
            <p:spPr bwMode="auto">
              <a:xfrm>
                <a:off x="4094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1" name="Line 189"/>
              <p:cNvSpPr>
                <a:spLocks noChangeShapeType="1"/>
              </p:cNvSpPr>
              <p:nvPr/>
            </p:nvSpPr>
            <p:spPr bwMode="auto">
              <a:xfrm>
                <a:off x="4106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2" name="Line 190"/>
              <p:cNvSpPr>
                <a:spLocks noChangeShapeType="1"/>
              </p:cNvSpPr>
              <p:nvPr/>
            </p:nvSpPr>
            <p:spPr bwMode="auto">
              <a:xfrm>
                <a:off x="4118" y="2765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3" name="Line 191"/>
              <p:cNvSpPr>
                <a:spLocks noChangeShapeType="1"/>
              </p:cNvSpPr>
              <p:nvPr/>
            </p:nvSpPr>
            <p:spPr bwMode="auto">
              <a:xfrm>
                <a:off x="4131" y="2765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4" name="Line 192"/>
              <p:cNvSpPr>
                <a:spLocks noChangeShapeType="1"/>
              </p:cNvSpPr>
              <p:nvPr/>
            </p:nvSpPr>
            <p:spPr bwMode="auto">
              <a:xfrm>
                <a:off x="4142" y="2765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5" name="Line 193"/>
              <p:cNvSpPr>
                <a:spLocks noChangeShapeType="1"/>
              </p:cNvSpPr>
              <p:nvPr/>
            </p:nvSpPr>
            <p:spPr bwMode="auto">
              <a:xfrm>
                <a:off x="1910" y="2765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6" name="Line 194"/>
              <p:cNvSpPr>
                <a:spLocks noChangeShapeType="1"/>
              </p:cNvSpPr>
              <p:nvPr/>
            </p:nvSpPr>
            <p:spPr bwMode="auto">
              <a:xfrm flipH="1">
                <a:off x="4122" y="276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7" name="Freeform 195"/>
              <p:cNvSpPr>
                <a:spLocks noEditPoints="1"/>
              </p:cNvSpPr>
              <p:nvPr/>
            </p:nvSpPr>
            <p:spPr bwMode="auto">
              <a:xfrm>
                <a:off x="1804" y="2728"/>
                <a:ext cx="44" cy="70"/>
              </a:xfrm>
              <a:custGeom>
                <a:avLst/>
                <a:gdLst>
                  <a:gd name="T0" fmla="*/ 0 w 89"/>
                  <a:gd name="T1" fmla="*/ 70 h 140"/>
                  <a:gd name="T2" fmla="*/ 2 w 89"/>
                  <a:gd name="T3" fmla="*/ 47 h 140"/>
                  <a:gd name="T4" fmla="*/ 5 w 89"/>
                  <a:gd name="T5" fmla="*/ 30 h 140"/>
                  <a:gd name="T6" fmla="*/ 9 w 89"/>
                  <a:gd name="T7" fmla="*/ 21 h 140"/>
                  <a:gd name="T8" fmla="*/ 14 w 89"/>
                  <a:gd name="T9" fmla="*/ 13 h 140"/>
                  <a:gd name="T10" fmla="*/ 19 w 89"/>
                  <a:gd name="T11" fmla="*/ 7 h 140"/>
                  <a:gd name="T12" fmla="*/ 26 w 89"/>
                  <a:gd name="T13" fmla="*/ 4 h 140"/>
                  <a:gd name="T14" fmla="*/ 35 w 89"/>
                  <a:gd name="T15" fmla="*/ 0 h 140"/>
                  <a:gd name="T16" fmla="*/ 45 w 89"/>
                  <a:gd name="T17" fmla="*/ 0 h 140"/>
                  <a:gd name="T18" fmla="*/ 56 w 89"/>
                  <a:gd name="T19" fmla="*/ 0 h 140"/>
                  <a:gd name="T20" fmla="*/ 64 w 89"/>
                  <a:gd name="T21" fmla="*/ 4 h 140"/>
                  <a:gd name="T22" fmla="*/ 70 w 89"/>
                  <a:gd name="T23" fmla="*/ 7 h 140"/>
                  <a:gd name="T24" fmla="*/ 75 w 89"/>
                  <a:gd name="T25" fmla="*/ 13 h 140"/>
                  <a:gd name="T26" fmla="*/ 78 w 89"/>
                  <a:gd name="T27" fmla="*/ 16 h 140"/>
                  <a:gd name="T28" fmla="*/ 84 w 89"/>
                  <a:gd name="T29" fmla="*/ 26 h 140"/>
                  <a:gd name="T30" fmla="*/ 87 w 89"/>
                  <a:gd name="T31" fmla="*/ 37 h 140"/>
                  <a:gd name="T32" fmla="*/ 89 w 89"/>
                  <a:gd name="T33" fmla="*/ 51 h 140"/>
                  <a:gd name="T34" fmla="*/ 89 w 89"/>
                  <a:gd name="T35" fmla="*/ 70 h 140"/>
                  <a:gd name="T36" fmla="*/ 89 w 89"/>
                  <a:gd name="T37" fmla="*/ 91 h 140"/>
                  <a:gd name="T38" fmla="*/ 85 w 89"/>
                  <a:gd name="T39" fmla="*/ 109 h 140"/>
                  <a:gd name="T40" fmla="*/ 80 w 89"/>
                  <a:gd name="T41" fmla="*/ 119 h 140"/>
                  <a:gd name="T42" fmla="*/ 75 w 89"/>
                  <a:gd name="T43" fmla="*/ 126 h 140"/>
                  <a:gd name="T44" fmla="*/ 70 w 89"/>
                  <a:gd name="T45" fmla="*/ 131 h 140"/>
                  <a:gd name="T46" fmla="*/ 63 w 89"/>
                  <a:gd name="T47" fmla="*/ 136 h 140"/>
                  <a:gd name="T48" fmla="*/ 54 w 89"/>
                  <a:gd name="T49" fmla="*/ 138 h 140"/>
                  <a:gd name="T50" fmla="*/ 45 w 89"/>
                  <a:gd name="T51" fmla="*/ 140 h 140"/>
                  <a:gd name="T52" fmla="*/ 26 w 89"/>
                  <a:gd name="T53" fmla="*/ 136 h 140"/>
                  <a:gd name="T54" fmla="*/ 14 w 89"/>
                  <a:gd name="T55" fmla="*/ 126 h 140"/>
                  <a:gd name="T56" fmla="*/ 5 w 89"/>
                  <a:gd name="T57" fmla="*/ 112 h 140"/>
                  <a:gd name="T58" fmla="*/ 2 w 89"/>
                  <a:gd name="T59" fmla="*/ 93 h 140"/>
                  <a:gd name="T60" fmla="*/ 0 w 89"/>
                  <a:gd name="T61" fmla="*/ 70 h 140"/>
                  <a:gd name="T62" fmla="*/ 17 w 89"/>
                  <a:gd name="T63" fmla="*/ 70 h 140"/>
                  <a:gd name="T64" fmla="*/ 19 w 89"/>
                  <a:gd name="T65" fmla="*/ 89 h 140"/>
                  <a:gd name="T66" fmla="*/ 21 w 89"/>
                  <a:gd name="T67" fmla="*/ 103 h 140"/>
                  <a:gd name="T68" fmla="*/ 26 w 89"/>
                  <a:gd name="T69" fmla="*/ 114 h 140"/>
                  <a:gd name="T70" fmla="*/ 31 w 89"/>
                  <a:gd name="T71" fmla="*/ 119 h 140"/>
                  <a:gd name="T72" fmla="*/ 37 w 89"/>
                  <a:gd name="T73" fmla="*/ 122 h 140"/>
                  <a:gd name="T74" fmla="*/ 45 w 89"/>
                  <a:gd name="T75" fmla="*/ 124 h 140"/>
                  <a:gd name="T76" fmla="*/ 52 w 89"/>
                  <a:gd name="T77" fmla="*/ 122 h 140"/>
                  <a:gd name="T78" fmla="*/ 57 w 89"/>
                  <a:gd name="T79" fmla="*/ 119 h 140"/>
                  <a:gd name="T80" fmla="*/ 64 w 89"/>
                  <a:gd name="T81" fmla="*/ 114 h 140"/>
                  <a:gd name="T82" fmla="*/ 68 w 89"/>
                  <a:gd name="T83" fmla="*/ 103 h 140"/>
                  <a:gd name="T84" fmla="*/ 71 w 89"/>
                  <a:gd name="T85" fmla="*/ 89 h 140"/>
                  <a:gd name="T86" fmla="*/ 71 w 89"/>
                  <a:gd name="T87" fmla="*/ 70 h 140"/>
                  <a:gd name="T88" fmla="*/ 71 w 89"/>
                  <a:gd name="T89" fmla="*/ 51 h 140"/>
                  <a:gd name="T90" fmla="*/ 68 w 89"/>
                  <a:gd name="T91" fmla="*/ 35 h 140"/>
                  <a:gd name="T92" fmla="*/ 64 w 89"/>
                  <a:gd name="T93" fmla="*/ 26 h 140"/>
                  <a:gd name="T94" fmla="*/ 59 w 89"/>
                  <a:gd name="T95" fmla="*/ 19 h 140"/>
                  <a:gd name="T96" fmla="*/ 52 w 89"/>
                  <a:gd name="T97" fmla="*/ 16 h 140"/>
                  <a:gd name="T98" fmla="*/ 45 w 89"/>
                  <a:gd name="T99" fmla="*/ 16 h 140"/>
                  <a:gd name="T100" fmla="*/ 37 w 89"/>
                  <a:gd name="T101" fmla="*/ 16 h 140"/>
                  <a:gd name="T102" fmla="*/ 31 w 89"/>
                  <a:gd name="T103" fmla="*/ 19 h 140"/>
                  <a:gd name="T104" fmla="*/ 26 w 89"/>
                  <a:gd name="T105" fmla="*/ 25 h 140"/>
                  <a:gd name="T106" fmla="*/ 21 w 89"/>
                  <a:gd name="T107" fmla="*/ 35 h 140"/>
                  <a:gd name="T108" fmla="*/ 19 w 89"/>
                  <a:gd name="T109" fmla="*/ 51 h 140"/>
                  <a:gd name="T110" fmla="*/ 17 w 89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40">
                    <a:moveTo>
                      <a:pt x="0" y="70"/>
                    </a:moveTo>
                    <a:lnTo>
                      <a:pt x="2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89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0" y="119"/>
                    </a:lnTo>
                    <a:lnTo>
                      <a:pt x="75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6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7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7" y="119"/>
                    </a:lnTo>
                    <a:lnTo>
                      <a:pt x="64" y="114"/>
                    </a:lnTo>
                    <a:lnTo>
                      <a:pt x="68" y="103"/>
                    </a:lnTo>
                    <a:lnTo>
                      <a:pt x="71" y="89"/>
                    </a:lnTo>
                    <a:lnTo>
                      <a:pt x="71" y="70"/>
                    </a:lnTo>
                    <a:lnTo>
                      <a:pt x="71" y="51"/>
                    </a:lnTo>
                    <a:lnTo>
                      <a:pt x="68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7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8" name="Line 196"/>
              <p:cNvSpPr>
                <a:spLocks noChangeShapeType="1"/>
              </p:cNvSpPr>
              <p:nvPr/>
            </p:nvSpPr>
            <p:spPr bwMode="auto">
              <a:xfrm>
                <a:off x="191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9" name="Line 197"/>
              <p:cNvSpPr>
                <a:spLocks noChangeShapeType="1"/>
              </p:cNvSpPr>
              <p:nvPr/>
            </p:nvSpPr>
            <p:spPr bwMode="auto">
              <a:xfrm>
                <a:off x="192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0" name="Line 198"/>
              <p:cNvSpPr>
                <a:spLocks noChangeShapeType="1"/>
              </p:cNvSpPr>
              <p:nvPr/>
            </p:nvSpPr>
            <p:spPr bwMode="auto">
              <a:xfrm>
                <a:off x="193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1" name="Line 199"/>
              <p:cNvSpPr>
                <a:spLocks noChangeShapeType="1"/>
              </p:cNvSpPr>
              <p:nvPr/>
            </p:nvSpPr>
            <p:spPr bwMode="auto">
              <a:xfrm>
                <a:off x="194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2" name="Line 200"/>
              <p:cNvSpPr>
                <a:spLocks noChangeShapeType="1"/>
              </p:cNvSpPr>
              <p:nvPr/>
            </p:nvSpPr>
            <p:spPr bwMode="auto">
              <a:xfrm>
                <a:off x="195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3" name="Line 201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4" name="Line 202"/>
              <p:cNvSpPr>
                <a:spLocks noChangeShapeType="1"/>
              </p:cNvSpPr>
              <p:nvPr/>
            </p:nvSpPr>
            <p:spPr bwMode="auto">
              <a:xfrm>
                <a:off x="198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5" name="Line 203"/>
              <p:cNvSpPr>
                <a:spLocks noChangeShapeType="1"/>
              </p:cNvSpPr>
              <p:nvPr/>
            </p:nvSpPr>
            <p:spPr bwMode="auto">
              <a:xfrm>
                <a:off x="199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6" name="Line 204"/>
              <p:cNvSpPr>
                <a:spLocks noChangeShapeType="1"/>
              </p:cNvSpPr>
              <p:nvPr/>
            </p:nvSpPr>
            <p:spPr bwMode="auto">
              <a:xfrm>
                <a:off x="200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1724" y="2493"/>
              <a:ext cx="2423" cy="169"/>
              <a:chOff x="1724" y="2493"/>
              <a:chExt cx="2423" cy="169"/>
            </a:xfrm>
          </p:grpSpPr>
          <p:sp>
            <p:nvSpPr>
              <p:cNvPr id="3817" name="Line 206"/>
              <p:cNvSpPr>
                <a:spLocks noChangeShapeType="1"/>
              </p:cNvSpPr>
              <p:nvPr/>
            </p:nvSpPr>
            <p:spPr bwMode="auto">
              <a:xfrm>
                <a:off x="201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8" name="Line 207"/>
              <p:cNvSpPr>
                <a:spLocks noChangeShapeType="1"/>
              </p:cNvSpPr>
              <p:nvPr/>
            </p:nvSpPr>
            <p:spPr bwMode="auto">
              <a:xfrm>
                <a:off x="203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9" name="Line 208"/>
              <p:cNvSpPr>
                <a:spLocks noChangeShapeType="1"/>
              </p:cNvSpPr>
              <p:nvPr/>
            </p:nvSpPr>
            <p:spPr bwMode="auto">
              <a:xfrm>
                <a:off x="204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0" name="Line 209"/>
              <p:cNvSpPr>
                <a:spLocks noChangeShapeType="1"/>
              </p:cNvSpPr>
              <p:nvPr/>
            </p:nvSpPr>
            <p:spPr bwMode="auto">
              <a:xfrm>
                <a:off x="205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1" name="Line 210"/>
              <p:cNvSpPr>
                <a:spLocks noChangeShapeType="1"/>
              </p:cNvSpPr>
              <p:nvPr/>
            </p:nvSpPr>
            <p:spPr bwMode="auto">
              <a:xfrm>
                <a:off x="206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2" name="Line 211"/>
              <p:cNvSpPr>
                <a:spLocks noChangeShapeType="1"/>
              </p:cNvSpPr>
              <p:nvPr/>
            </p:nvSpPr>
            <p:spPr bwMode="auto">
              <a:xfrm>
                <a:off x="207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3" name="Line 212"/>
              <p:cNvSpPr>
                <a:spLocks noChangeShapeType="1"/>
              </p:cNvSpPr>
              <p:nvPr/>
            </p:nvSpPr>
            <p:spPr bwMode="auto">
              <a:xfrm>
                <a:off x="209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4" name="Line 213"/>
              <p:cNvSpPr>
                <a:spLocks noChangeShapeType="1"/>
              </p:cNvSpPr>
              <p:nvPr/>
            </p:nvSpPr>
            <p:spPr bwMode="auto">
              <a:xfrm>
                <a:off x="210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5" name="Line 214"/>
              <p:cNvSpPr>
                <a:spLocks noChangeShapeType="1"/>
              </p:cNvSpPr>
              <p:nvPr/>
            </p:nvSpPr>
            <p:spPr bwMode="auto">
              <a:xfrm>
                <a:off x="211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6" name="Line 215"/>
              <p:cNvSpPr>
                <a:spLocks noChangeShapeType="1"/>
              </p:cNvSpPr>
              <p:nvPr/>
            </p:nvSpPr>
            <p:spPr bwMode="auto">
              <a:xfrm>
                <a:off x="212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7" name="Line 216"/>
              <p:cNvSpPr>
                <a:spLocks noChangeShapeType="1"/>
              </p:cNvSpPr>
              <p:nvPr/>
            </p:nvSpPr>
            <p:spPr bwMode="auto">
              <a:xfrm>
                <a:off x="213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8" name="Line 217"/>
              <p:cNvSpPr>
                <a:spLocks noChangeShapeType="1"/>
              </p:cNvSpPr>
              <p:nvPr/>
            </p:nvSpPr>
            <p:spPr bwMode="auto">
              <a:xfrm>
                <a:off x="215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9" name="Line 218"/>
              <p:cNvSpPr>
                <a:spLocks noChangeShapeType="1"/>
              </p:cNvSpPr>
              <p:nvPr/>
            </p:nvSpPr>
            <p:spPr bwMode="auto">
              <a:xfrm>
                <a:off x="216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0" name="Line 219"/>
              <p:cNvSpPr>
                <a:spLocks noChangeShapeType="1"/>
              </p:cNvSpPr>
              <p:nvPr/>
            </p:nvSpPr>
            <p:spPr bwMode="auto">
              <a:xfrm>
                <a:off x="217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1" name="Line 220"/>
              <p:cNvSpPr>
                <a:spLocks noChangeShapeType="1"/>
              </p:cNvSpPr>
              <p:nvPr/>
            </p:nvSpPr>
            <p:spPr bwMode="auto">
              <a:xfrm>
                <a:off x="218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2" name="Line 221"/>
              <p:cNvSpPr>
                <a:spLocks noChangeShapeType="1"/>
              </p:cNvSpPr>
              <p:nvPr/>
            </p:nvSpPr>
            <p:spPr bwMode="auto">
              <a:xfrm>
                <a:off x="219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3" name="Line 222"/>
              <p:cNvSpPr>
                <a:spLocks noChangeShapeType="1"/>
              </p:cNvSpPr>
              <p:nvPr/>
            </p:nvSpPr>
            <p:spPr bwMode="auto">
              <a:xfrm>
                <a:off x="221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4" name="Line 223"/>
              <p:cNvSpPr>
                <a:spLocks noChangeShapeType="1"/>
              </p:cNvSpPr>
              <p:nvPr/>
            </p:nvSpPr>
            <p:spPr bwMode="auto">
              <a:xfrm>
                <a:off x="222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5" name="Line 224"/>
              <p:cNvSpPr>
                <a:spLocks noChangeShapeType="1"/>
              </p:cNvSpPr>
              <p:nvPr/>
            </p:nvSpPr>
            <p:spPr bwMode="auto">
              <a:xfrm>
                <a:off x="223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6" name="Line 225"/>
              <p:cNvSpPr>
                <a:spLocks noChangeShapeType="1"/>
              </p:cNvSpPr>
              <p:nvPr/>
            </p:nvSpPr>
            <p:spPr bwMode="auto">
              <a:xfrm>
                <a:off x="224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7" name="Line 226"/>
              <p:cNvSpPr>
                <a:spLocks noChangeShapeType="1"/>
              </p:cNvSpPr>
              <p:nvPr/>
            </p:nvSpPr>
            <p:spPr bwMode="auto">
              <a:xfrm>
                <a:off x="225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8" name="Line 227"/>
              <p:cNvSpPr>
                <a:spLocks noChangeShapeType="1"/>
              </p:cNvSpPr>
              <p:nvPr/>
            </p:nvSpPr>
            <p:spPr bwMode="auto">
              <a:xfrm>
                <a:off x="227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9" name="Line 228"/>
              <p:cNvSpPr>
                <a:spLocks noChangeShapeType="1"/>
              </p:cNvSpPr>
              <p:nvPr/>
            </p:nvSpPr>
            <p:spPr bwMode="auto">
              <a:xfrm>
                <a:off x="228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0" name="Line 229"/>
              <p:cNvSpPr>
                <a:spLocks noChangeShapeType="1"/>
              </p:cNvSpPr>
              <p:nvPr/>
            </p:nvSpPr>
            <p:spPr bwMode="auto">
              <a:xfrm>
                <a:off x="229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1" name="Line 230"/>
              <p:cNvSpPr>
                <a:spLocks noChangeShapeType="1"/>
              </p:cNvSpPr>
              <p:nvPr/>
            </p:nvSpPr>
            <p:spPr bwMode="auto">
              <a:xfrm>
                <a:off x="230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2" name="Line 231"/>
              <p:cNvSpPr>
                <a:spLocks noChangeShapeType="1"/>
              </p:cNvSpPr>
              <p:nvPr/>
            </p:nvSpPr>
            <p:spPr bwMode="auto">
              <a:xfrm>
                <a:off x="231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3" name="Line 232"/>
              <p:cNvSpPr>
                <a:spLocks noChangeShapeType="1"/>
              </p:cNvSpPr>
              <p:nvPr/>
            </p:nvSpPr>
            <p:spPr bwMode="auto">
              <a:xfrm>
                <a:off x="233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4" name="Line 233"/>
              <p:cNvSpPr>
                <a:spLocks noChangeShapeType="1"/>
              </p:cNvSpPr>
              <p:nvPr/>
            </p:nvSpPr>
            <p:spPr bwMode="auto">
              <a:xfrm>
                <a:off x="234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5" name="Line 234"/>
              <p:cNvSpPr>
                <a:spLocks noChangeShapeType="1"/>
              </p:cNvSpPr>
              <p:nvPr/>
            </p:nvSpPr>
            <p:spPr bwMode="auto">
              <a:xfrm>
                <a:off x="235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6" name="Line 235"/>
              <p:cNvSpPr>
                <a:spLocks noChangeShapeType="1"/>
              </p:cNvSpPr>
              <p:nvPr/>
            </p:nvSpPr>
            <p:spPr bwMode="auto">
              <a:xfrm>
                <a:off x="236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7" name="Line 236"/>
              <p:cNvSpPr>
                <a:spLocks noChangeShapeType="1"/>
              </p:cNvSpPr>
              <p:nvPr/>
            </p:nvSpPr>
            <p:spPr bwMode="auto">
              <a:xfrm>
                <a:off x="237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8" name="Line 237"/>
              <p:cNvSpPr>
                <a:spLocks noChangeShapeType="1"/>
              </p:cNvSpPr>
              <p:nvPr/>
            </p:nvSpPr>
            <p:spPr bwMode="auto">
              <a:xfrm>
                <a:off x="239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9" name="Line 238"/>
              <p:cNvSpPr>
                <a:spLocks noChangeShapeType="1"/>
              </p:cNvSpPr>
              <p:nvPr/>
            </p:nvSpPr>
            <p:spPr bwMode="auto">
              <a:xfrm>
                <a:off x="240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0" name="Line 239"/>
              <p:cNvSpPr>
                <a:spLocks noChangeShapeType="1"/>
              </p:cNvSpPr>
              <p:nvPr/>
            </p:nvSpPr>
            <p:spPr bwMode="auto">
              <a:xfrm>
                <a:off x="241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1" name="Line 240"/>
              <p:cNvSpPr>
                <a:spLocks noChangeShapeType="1"/>
              </p:cNvSpPr>
              <p:nvPr/>
            </p:nvSpPr>
            <p:spPr bwMode="auto">
              <a:xfrm>
                <a:off x="242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2" name="Line 241"/>
              <p:cNvSpPr>
                <a:spLocks noChangeShapeType="1"/>
              </p:cNvSpPr>
              <p:nvPr/>
            </p:nvSpPr>
            <p:spPr bwMode="auto">
              <a:xfrm>
                <a:off x="243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3" name="Line 242"/>
              <p:cNvSpPr>
                <a:spLocks noChangeShapeType="1"/>
              </p:cNvSpPr>
              <p:nvPr/>
            </p:nvSpPr>
            <p:spPr bwMode="auto">
              <a:xfrm>
                <a:off x="245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4" name="Line 243"/>
              <p:cNvSpPr>
                <a:spLocks noChangeShapeType="1"/>
              </p:cNvSpPr>
              <p:nvPr/>
            </p:nvSpPr>
            <p:spPr bwMode="auto">
              <a:xfrm>
                <a:off x="246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5" name="Line 244"/>
              <p:cNvSpPr>
                <a:spLocks noChangeShapeType="1"/>
              </p:cNvSpPr>
              <p:nvPr/>
            </p:nvSpPr>
            <p:spPr bwMode="auto">
              <a:xfrm>
                <a:off x="247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6" name="Line 245"/>
              <p:cNvSpPr>
                <a:spLocks noChangeShapeType="1"/>
              </p:cNvSpPr>
              <p:nvPr/>
            </p:nvSpPr>
            <p:spPr bwMode="auto">
              <a:xfrm>
                <a:off x="248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7" name="Line 246"/>
              <p:cNvSpPr>
                <a:spLocks noChangeShapeType="1"/>
              </p:cNvSpPr>
              <p:nvPr/>
            </p:nvSpPr>
            <p:spPr bwMode="auto">
              <a:xfrm>
                <a:off x="249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8" name="Line 247"/>
              <p:cNvSpPr>
                <a:spLocks noChangeShapeType="1"/>
              </p:cNvSpPr>
              <p:nvPr/>
            </p:nvSpPr>
            <p:spPr bwMode="auto">
              <a:xfrm>
                <a:off x="251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9" name="Line 248"/>
              <p:cNvSpPr>
                <a:spLocks noChangeShapeType="1"/>
              </p:cNvSpPr>
              <p:nvPr/>
            </p:nvSpPr>
            <p:spPr bwMode="auto">
              <a:xfrm>
                <a:off x="252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0" name="Line 249"/>
              <p:cNvSpPr>
                <a:spLocks noChangeShapeType="1"/>
              </p:cNvSpPr>
              <p:nvPr/>
            </p:nvSpPr>
            <p:spPr bwMode="auto">
              <a:xfrm>
                <a:off x="253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1" name="Line 250"/>
              <p:cNvSpPr>
                <a:spLocks noChangeShapeType="1"/>
              </p:cNvSpPr>
              <p:nvPr/>
            </p:nvSpPr>
            <p:spPr bwMode="auto">
              <a:xfrm>
                <a:off x="254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2" name="Line 251"/>
              <p:cNvSpPr>
                <a:spLocks noChangeShapeType="1"/>
              </p:cNvSpPr>
              <p:nvPr/>
            </p:nvSpPr>
            <p:spPr bwMode="auto">
              <a:xfrm>
                <a:off x="255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3" name="Line 252"/>
              <p:cNvSpPr>
                <a:spLocks noChangeShapeType="1"/>
              </p:cNvSpPr>
              <p:nvPr/>
            </p:nvSpPr>
            <p:spPr bwMode="auto">
              <a:xfrm>
                <a:off x="257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4" name="Line 253"/>
              <p:cNvSpPr>
                <a:spLocks noChangeShapeType="1"/>
              </p:cNvSpPr>
              <p:nvPr/>
            </p:nvSpPr>
            <p:spPr bwMode="auto">
              <a:xfrm>
                <a:off x="258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5" name="Line 254"/>
              <p:cNvSpPr>
                <a:spLocks noChangeShapeType="1"/>
              </p:cNvSpPr>
              <p:nvPr/>
            </p:nvSpPr>
            <p:spPr bwMode="auto">
              <a:xfrm>
                <a:off x="259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6" name="Line 255"/>
              <p:cNvSpPr>
                <a:spLocks noChangeShapeType="1"/>
              </p:cNvSpPr>
              <p:nvPr/>
            </p:nvSpPr>
            <p:spPr bwMode="auto">
              <a:xfrm>
                <a:off x="260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7" name="Line 256"/>
              <p:cNvSpPr>
                <a:spLocks noChangeShapeType="1"/>
              </p:cNvSpPr>
              <p:nvPr/>
            </p:nvSpPr>
            <p:spPr bwMode="auto">
              <a:xfrm>
                <a:off x="261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8" name="Line 257"/>
              <p:cNvSpPr>
                <a:spLocks noChangeShapeType="1"/>
              </p:cNvSpPr>
              <p:nvPr/>
            </p:nvSpPr>
            <p:spPr bwMode="auto">
              <a:xfrm>
                <a:off x="263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9" name="Line 258"/>
              <p:cNvSpPr>
                <a:spLocks noChangeShapeType="1"/>
              </p:cNvSpPr>
              <p:nvPr/>
            </p:nvSpPr>
            <p:spPr bwMode="auto">
              <a:xfrm>
                <a:off x="264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0" name="Line 259"/>
              <p:cNvSpPr>
                <a:spLocks noChangeShapeType="1"/>
              </p:cNvSpPr>
              <p:nvPr/>
            </p:nvSpPr>
            <p:spPr bwMode="auto">
              <a:xfrm>
                <a:off x="265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1" name="Line 260"/>
              <p:cNvSpPr>
                <a:spLocks noChangeShapeType="1"/>
              </p:cNvSpPr>
              <p:nvPr/>
            </p:nvSpPr>
            <p:spPr bwMode="auto">
              <a:xfrm>
                <a:off x="266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2" name="Line 261"/>
              <p:cNvSpPr>
                <a:spLocks noChangeShapeType="1"/>
              </p:cNvSpPr>
              <p:nvPr/>
            </p:nvSpPr>
            <p:spPr bwMode="auto">
              <a:xfrm>
                <a:off x="267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3" name="Line 262"/>
              <p:cNvSpPr>
                <a:spLocks noChangeShapeType="1"/>
              </p:cNvSpPr>
              <p:nvPr/>
            </p:nvSpPr>
            <p:spPr bwMode="auto">
              <a:xfrm>
                <a:off x="269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4" name="Line 263"/>
              <p:cNvSpPr>
                <a:spLocks noChangeShapeType="1"/>
              </p:cNvSpPr>
              <p:nvPr/>
            </p:nvSpPr>
            <p:spPr bwMode="auto">
              <a:xfrm>
                <a:off x="270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5" name="Line 264"/>
              <p:cNvSpPr>
                <a:spLocks noChangeShapeType="1"/>
              </p:cNvSpPr>
              <p:nvPr/>
            </p:nvSpPr>
            <p:spPr bwMode="auto">
              <a:xfrm>
                <a:off x="271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6" name="Line 265"/>
              <p:cNvSpPr>
                <a:spLocks noChangeShapeType="1"/>
              </p:cNvSpPr>
              <p:nvPr/>
            </p:nvSpPr>
            <p:spPr bwMode="auto">
              <a:xfrm>
                <a:off x="272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7" name="Line 266"/>
              <p:cNvSpPr>
                <a:spLocks noChangeShapeType="1"/>
              </p:cNvSpPr>
              <p:nvPr/>
            </p:nvSpPr>
            <p:spPr bwMode="auto">
              <a:xfrm>
                <a:off x="273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8" name="Line 267"/>
              <p:cNvSpPr>
                <a:spLocks noChangeShapeType="1"/>
              </p:cNvSpPr>
              <p:nvPr/>
            </p:nvSpPr>
            <p:spPr bwMode="auto">
              <a:xfrm>
                <a:off x="275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9" name="Line 268"/>
              <p:cNvSpPr>
                <a:spLocks noChangeShapeType="1"/>
              </p:cNvSpPr>
              <p:nvPr/>
            </p:nvSpPr>
            <p:spPr bwMode="auto">
              <a:xfrm>
                <a:off x="276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0" name="Line 269"/>
              <p:cNvSpPr>
                <a:spLocks noChangeShapeType="1"/>
              </p:cNvSpPr>
              <p:nvPr/>
            </p:nvSpPr>
            <p:spPr bwMode="auto">
              <a:xfrm>
                <a:off x="277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1" name="Line 270"/>
              <p:cNvSpPr>
                <a:spLocks noChangeShapeType="1"/>
              </p:cNvSpPr>
              <p:nvPr/>
            </p:nvSpPr>
            <p:spPr bwMode="auto">
              <a:xfrm>
                <a:off x="278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2" name="Line 271"/>
              <p:cNvSpPr>
                <a:spLocks noChangeShapeType="1"/>
              </p:cNvSpPr>
              <p:nvPr/>
            </p:nvSpPr>
            <p:spPr bwMode="auto">
              <a:xfrm>
                <a:off x="279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3" name="Line 272"/>
              <p:cNvSpPr>
                <a:spLocks noChangeShapeType="1"/>
              </p:cNvSpPr>
              <p:nvPr/>
            </p:nvSpPr>
            <p:spPr bwMode="auto">
              <a:xfrm>
                <a:off x="281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4" name="Line 273"/>
              <p:cNvSpPr>
                <a:spLocks noChangeShapeType="1"/>
              </p:cNvSpPr>
              <p:nvPr/>
            </p:nvSpPr>
            <p:spPr bwMode="auto">
              <a:xfrm>
                <a:off x="282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5" name="Line 274"/>
              <p:cNvSpPr>
                <a:spLocks noChangeShapeType="1"/>
              </p:cNvSpPr>
              <p:nvPr/>
            </p:nvSpPr>
            <p:spPr bwMode="auto">
              <a:xfrm>
                <a:off x="283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6" name="Line 275"/>
              <p:cNvSpPr>
                <a:spLocks noChangeShapeType="1"/>
              </p:cNvSpPr>
              <p:nvPr/>
            </p:nvSpPr>
            <p:spPr bwMode="auto">
              <a:xfrm>
                <a:off x="284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7" name="Line 276"/>
              <p:cNvSpPr>
                <a:spLocks noChangeShapeType="1"/>
              </p:cNvSpPr>
              <p:nvPr/>
            </p:nvSpPr>
            <p:spPr bwMode="auto">
              <a:xfrm>
                <a:off x="285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8" name="Line 277"/>
              <p:cNvSpPr>
                <a:spLocks noChangeShapeType="1"/>
              </p:cNvSpPr>
              <p:nvPr/>
            </p:nvSpPr>
            <p:spPr bwMode="auto">
              <a:xfrm>
                <a:off x="287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9" name="Line 278"/>
              <p:cNvSpPr>
                <a:spLocks noChangeShapeType="1"/>
              </p:cNvSpPr>
              <p:nvPr/>
            </p:nvSpPr>
            <p:spPr bwMode="auto">
              <a:xfrm>
                <a:off x="288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0" name="Line 279"/>
              <p:cNvSpPr>
                <a:spLocks noChangeShapeType="1"/>
              </p:cNvSpPr>
              <p:nvPr/>
            </p:nvSpPr>
            <p:spPr bwMode="auto">
              <a:xfrm>
                <a:off x="289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1" name="Line 280"/>
              <p:cNvSpPr>
                <a:spLocks noChangeShapeType="1"/>
              </p:cNvSpPr>
              <p:nvPr/>
            </p:nvSpPr>
            <p:spPr bwMode="auto">
              <a:xfrm>
                <a:off x="290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2" name="Line 281"/>
              <p:cNvSpPr>
                <a:spLocks noChangeShapeType="1"/>
              </p:cNvSpPr>
              <p:nvPr/>
            </p:nvSpPr>
            <p:spPr bwMode="auto">
              <a:xfrm>
                <a:off x="291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3" name="Line 282"/>
              <p:cNvSpPr>
                <a:spLocks noChangeShapeType="1"/>
              </p:cNvSpPr>
              <p:nvPr/>
            </p:nvSpPr>
            <p:spPr bwMode="auto">
              <a:xfrm>
                <a:off x="293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4" name="Line 283"/>
              <p:cNvSpPr>
                <a:spLocks noChangeShapeType="1"/>
              </p:cNvSpPr>
              <p:nvPr/>
            </p:nvSpPr>
            <p:spPr bwMode="auto">
              <a:xfrm>
                <a:off x="294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5" name="Line 284"/>
              <p:cNvSpPr>
                <a:spLocks noChangeShapeType="1"/>
              </p:cNvSpPr>
              <p:nvPr/>
            </p:nvSpPr>
            <p:spPr bwMode="auto">
              <a:xfrm>
                <a:off x="295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6" name="Line 285"/>
              <p:cNvSpPr>
                <a:spLocks noChangeShapeType="1"/>
              </p:cNvSpPr>
              <p:nvPr/>
            </p:nvSpPr>
            <p:spPr bwMode="auto">
              <a:xfrm>
                <a:off x="296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7" name="Line 286"/>
              <p:cNvSpPr>
                <a:spLocks noChangeShapeType="1"/>
              </p:cNvSpPr>
              <p:nvPr/>
            </p:nvSpPr>
            <p:spPr bwMode="auto">
              <a:xfrm>
                <a:off x="297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8" name="Line 287"/>
              <p:cNvSpPr>
                <a:spLocks noChangeShapeType="1"/>
              </p:cNvSpPr>
              <p:nvPr/>
            </p:nvSpPr>
            <p:spPr bwMode="auto">
              <a:xfrm>
                <a:off x="299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9" name="Line 288"/>
              <p:cNvSpPr>
                <a:spLocks noChangeShapeType="1"/>
              </p:cNvSpPr>
              <p:nvPr/>
            </p:nvSpPr>
            <p:spPr bwMode="auto">
              <a:xfrm>
                <a:off x="300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0" name="Line 289"/>
              <p:cNvSpPr>
                <a:spLocks noChangeShapeType="1"/>
              </p:cNvSpPr>
              <p:nvPr/>
            </p:nvSpPr>
            <p:spPr bwMode="auto">
              <a:xfrm>
                <a:off x="301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1" name="Line 290"/>
              <p:cNvSpPr>
                <a:spLocks noChangeShapeType="1"/>
              </p:cNvSpPr>
              <p:nvPr/>
            </p:nvSpPr>
            <p:spPr bwMode="auto">
              <a:xfrm>
                <a:off x="302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2" name="Line 291"/>
              <p:cNvSpPr>
                <a:spLocks noChangeShapeType="1"/>
              </p:cNvSpPr>
              <p:nvPr/>
            </p:nvSpPr>
            <p:spPr bwMode="auto">
              <a:xfrm>
                <a:off x="303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3" name="Line 292"/>
              <p:cNvSpPr>
                <a:spLocks noChangeShapeType="1"/>
              </p:cNvSpPr>
              <p:nvPr/>
            </p:nvSpPr>
            <p:spPr bwMode="auto">
              <a:xfrm>
                <a:off x="305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4" name="Line 293"/>
              <p:cNvSpPr>
                <a:spLocks noChangeShapeType="1"/>
              </p:cNvSpPr>
              <p:nvPr/>
            </p:nvSpPr>
            <p:spPr bwMode="auto">
              <a:xfrm>
                <a:off x="306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5" name="Line 294"/>
              <p:cNvSpPr>
                <a:spLocks noChangeShapeType="1"/>
              </p:cNvSpPr>
              <p:nvPr/>
            </p:nvSpPr>
            <p:spPr bwMode="auto">
              <a:xfrm>
                <a:off x="307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6" name="Line 295"/>
              <p:cNvSpPr>
                <a:spLocks noChangeShapeType="1"/>
              </p:cNvSpPr>
              <p:nvPr/>
            </p:nvSpPr>
            <p:spPr bwMode="auto">
              <a:xfrm>
                <a:off x="308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7" name="Line 296"/>
              <p:cNvSpPr>
                <a:spLocks noChangeShapeType="1"/>
              </p:cNvSpPr>
              <p:nvPr/>
            </p:nvSpPr>
            <p:spPr bwMode="auto">
              <a:xfrm>
                <a:off x="309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8" name="Line 297"/>
              <p:cNvSpPr>
                <a:spLocks noChangeShapeType="1"/>
              </p:cNvSpPr>
              <p:nvPr/>
            </p:nvSpPr>
            <p:spPr bwMode="auto">
              <a:xfrm>
                <a:off x="311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9" name="Line 298"/>
              <p:cNvSpPr>
                <a:spLocks noChangeShapeType="1"/>
              </p:cNvSpPr>
              <p:nvPr/>
            </p:nvSpPr>
            <p:spPr bwMode="auto">
              <a:xfrm>
                <a:off x="312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0" name="Line 299"/>
              <p:cNvSpPr>
                <a:spLocks noChangeShapeType="1"/>
              </p:cNvSpPr>
              <p:nvPr/>
            </p:nvSpPr>
            <p:spPr bwMode="auto">
              <a:xfrm>
                <a:off x="313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1" name="Line 300"/>
              <p:cNvSpPr>
                <a:spLocks noChangeShapeType="1"/>
              </p:cNvSpPr>
              <p:nvPr/>
            </p:nvSpPr>
            <p:spPr bwMode="auto">
              <a:xfrm>
                <a:off x="314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2" name="Line 301"/>
              <p:cNvSpPr>
                <a:spLocks noChangeShapeType="1"/>
              </p:cNvSpPr>
              <p:nvPr/>
            </p:nvSpPr>
            <p:spPr bwMode="auto">
              <a:xfrm>
                <a:off x="315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3" name="Line 302"/>
              <p:cNvSpPr>
                <a:spLocks noChangeShapeType="1"/>
              </p:cNvSpPr>
              <p:nvPr/>
            </p:nvSpPr>
            <p:spPr bwMode="auto">
              <a:xfrm>
                <a:off x="317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4" name="Line 303"/>
              <p:cNvSpPr>
                <a:spLocks noChangeShapeType="1"/>
              </p:cNvSpPr>
              <p:nvPr/>
            </p:nvSpPr>
            <p:spPr bwMode="auto">
              <a:xfrm>
                <a:off x="318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5" name="Line 304"/>
              <p:cNvSpPr>
                <a:spLocks noChangeShapeType="1"/>
              </p:cNvSpPr>
              <p:nvPr/>
            </p:nvSpPr>
            <p:spPr bwMode="auto">
              <a:xfrm>
                <a:off x="319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6" name="Line 305"/>
              <p:cNvSpPr>
                <a:spLocks noChangeShapeType="1"/>
              </p:cNvSpPr>
              <p:nvPr/>
            </p:nvSpPr>
            <p:spPr bwMode="auto">
              <a:xfrm>
                <a:off x="320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7" name="Line 306"/>
              <p:cNvSpPr>
                <a:spLocks noChangeShapeType="1"/>
              </p:cNvSpPr>
              <p:nvPr/>
            </p:nvSpPr>
            <p:spPr bwMode="auto">
              <a:xfrm>
                <a:off x="321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8" name="Line 307"/>
              <p:cNvSpPr>
                <a:spLocks noChangeShapeType="1"/>
              </p:cNvSpPr>
              <p:nvPr/>
            </p:nvSpPr>
            <p:spPr bwMode="auto">
              <a:xfrm>
                <a:off x="323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9" name="Line 308"/>
              <p:cNvSpPr>
                <a:spLocks noChangeShapeType="1"/>
              </p:cNvSpPr>
              <p:nvPr/>
            </p:nvSpPr>
            <p:spPr bwMode="auto">
              <a:xfrm>
                <a:off x="324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0" name="Line 309"/>
              <p:cNvSpPr>
                <a:spLocks noChangeShapeType="1"/>
              </p:cNvSpPr>
              <p:nvPr/>
            </p:nvSpPr>
            <p:spPr bwMode="auto">
              <a:xfrm>
                <a:off x="325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1" name="Line 310"/>
              <p:cNvSpPr>
                <a:spLocks noChangeShapeType="1"/>
              </p:cNvSpPr>
              <p:nvPr/>
            </p:nvSpPr>
            <p:spPr bwMode="auto">
              <a:xfrm>
                <a:off x="326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2" name="Line 311"/>
              <p:cNvSpPr>
                <a:spLocks noChangeShapeType="1"/>
              </p:cNvSpPr>
              <p:nvPr/>
            </p:nvSpPr>
            <p:spPr bwMode="auto">
              <a:xfrm>
                <a:off x="327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3" name="Line 312"/>
              <p:cNvSpPr>
                <a:spLocks noChangeShapeType="1"/>
              </p:cNvSpPr>
              <p:nvPr/>
            </p:nvSpPr>
            <p:spPr bwMode="auto">
              <a:xfrm>
                <a:off x="329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4" name="Line 313"/>
              <p:cNvSpPr>
                <a:spLocks noChangeShapeType="1"/>
              </p:cNvSpPr>
              <p:nvPr/>
            </p:nvSpPr>
            <p:spPr bwMode="auto">
              <a:xfrm>
                <a:off x="330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5" name="Line 314"/>
              <p:cNvSpPr>
                <a:spLocks noChangeShapeType="1"/>
              </p:cNvSpPr>
              <p:nvPr/>
            </p:nvSpPr>
            <p:spPr bwMode="auto">
              <a:xfrm>
                <a:off x="331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6" name="Line 315"/>
              <p:cNvSpPr>
                <a:spLocks noChangeShapeType="1"/>
              </p:cNvSpPr>
              <p:nvPr/>
            </p:nvSpPr>
            <p:spPr bwMode="auto">
              <a:xfrm>
                <a:off x="332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7" name="Line 316"/>
              <p:cNvSpPr>
                <a:spLocks noChangeShapeType="1"/>
              </p:cNvSpPr>
              <p:nvPr/>
            </p:nvSpPr>
            <p:spPr bwMode="auto">
              <a:xfrm>
                <a:off x="333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8" name="Line 317"/>
              <p:cNvSpPr>
                <a:spLocks noChangeShapeType="1"/>
              </p:cNvSpPr>
              <p:nvPr/>
            </p:nvSpPr>
            <p:spPr bwMode="auto">
              <a:xfrm>
                <a:off x="335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9" name="Line 318"/>
              <p:cNvSpPr>
                <a:spLocks noChangeShapeType="1"/>
              </p:cNvSpPr>
              <p:nvPr/>
            </p:nvSpPr>
            <p:spPr bwMode="auto">
              <a:xfrm>
                <a:off x="336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0" name="Line 319"/>
              <p:cNvSpPr>
                <a:spLocks noChangeShapeType="1"/>
              </p:cNvSpPr>
              <p:nvPr/>
            </p:nvSpPr>
            <p:spPr bwMode="auto">
              <a:xfrm>
                <a:off x="337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1" name="Line 320"/>
              <p:cNvSpPr>
                <a:spLocks noChangeShapeType="1"/>
              </p:cNvSpPr>
              <p:nvPr/>
            </p:nvSpPr>
            <p:spPr bwMode="auto">
              <a:xfrm>
                <a:off x="338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2" name="Line 321"/>
              <p:cNvSpPr>
                <a:spLocks noChangeShapeType="1"/>
              </p:cNvSpPr>
              <p:nvPr/>
            </p:nvSpPr>
            <p:spPr bwMode="auto">
              <a:xfrm>
                <a:off x="339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3" name="Line 322"/>
              <p:cNvSpPr>
                <a:spLocks noChangeShapeType="1"/>
              </p:cNvSpPr>
              <p:nvPr/>
            </p:nvSpPr>
            <p:spPr bwMode="auto">
              <a:xfrm>
                <a:off x="341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4" name="Line 323"/>
              <p:cNvSpPr>
                <a:spLocks noChangeShapeType="1"/>
              </p:cNvSpPr>
              <p:nvPr/>
            </p:nvSpPr>
            <p:spPr bwMode="auto">
              <a:xfrm>
                <a:off x="342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5" name="Line 324"/>
              <p:cNvSpPr>
                <a:spLocks noChangeShapeType="1"/>
              </p:cNvSpPr>
              <p:nvPr/>
            </p:nvSpPr>
            <p:spPr bwMode="auto">
              <a:xfrm>
                <a:off x="343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6" name="Line 325"/>
              <p:cNvSpPr>
                <a:spLocks noChangeShapeType="1"/>
              </p:cNvSpPr>
              <p:nvPr/>
            </p:nvSpPr>
            <p:spPr bwMode="auto">
              <a:xfrm>
                <a:off x="344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7" name="Line 326"/>
              <p:cNvSpPr>
                <a:spLocks noChangeShapeType="1"/>
              </p:cNvSpPr>
              <p:nvPr/>
            </p:nvSpPr>
            <p:spPr bwMode="auto">
              <a:xfrm>
                <a:off x="345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8" name="Line 327"/>
              <p:cNvSpPr>
                <a:spLocks noChangeShapeType="1"/>
              </p:cNvSpPr>
              <p:nvPr/>
            </p:nvSpPr>
            <p:spPr bwMode="auto">
              <a:xfrm>
                <a:off x="347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9" name="Line 328"/>
              <p:cNvSpPr>
                <a:spLocks noChangeShapeType="1"/>
              </p:cNvSpPr>
              <p:nvPr/>
            </p:nvSpPr>
            <p:spPr bwMode="auto">
              <a:xfrm>
                <a:off x="348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0" name="Line 329"/>
              <p:cNvSpPr>
                <a:spLocks noChangeShapeType="1"/>
              </p:cNvSpPr>
              <p:nvPr/>
            </p:nvSpPr>
            <p:spPr bwMode="auto">
              <a:xfrm>
                <a:off x="349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1" name="Line 330"/>
              <p:cNvSpPr>
                <a:spLocks noChangeShapeType="1"/>
              </p:cNvSpPr>
              <p:nvPr/>
            </p:nvSpPr>
            <p:spPr bwMode="auto">
              <a:xfrm>
                <a:off x="350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2" name="Line 331"/>
              <p:cNvSpPr>
                <a:spLocks noChangeShapeType="1"/>
              </p:cNvSpPr>
              <p:nvPr/>
            </p:nvSpPr>
            <p:spPr bwMode="auto">
              <a:xfrm>
                <a:off x="351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3" name="Line 332"/>
              <p:cNvSpPr>
                <a:spLocks noChangeShapeType="1"/>
              </p:cNvSpPr>
              <p:nvPr/>
            </p:nvSpPr>
            <p:spPr bwMode="auto">
              <a:xfrm>
                <a:off x="353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4" name="Line 333"/>
              <p:cNvSpPr>
                <a:spLocks noChangeShapeType="1"/>
              </p:cNvSpPr>
              <p:nvPr/>
            </p:nvSpPr>
            <p:spPr bwMode="auto">
              <a:xfrm>
                <a:off x="354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5" name="Line 334"/>
              <p:cNvSpPr>
                <a:spLocks noChangeShapeType="1"/>
              </p:cNvSpPr>
              <p:nvPr/>
            </p:nvSpPr>
            <p:spPr bwMode="auto">
              <a:xfrm>
                <a:off x="355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6" name="Line 335"/>
              <p:cNvSpPr>
                <a:spLocks noChangeShapeType="1"/>
              </p:cNvSpPr>
              <p:nvPr/>
            </p:nvSpPr>
            <p:spPr bwMode="auto">
              <a:xfrm>
                <a:off x="356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7" name="Line 336"/>
              <p:cNvSpPr>
                <a:spLocks noChangeShapeType="1"/>
              </p:cNvSpPr>
              <p:nvPr/>
            </p:nvSpPr>
            <p:spPr bwMode="auto">
              <a:xfrm>
                <a:off x="357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8" name="Line 337"/>
              <p:cNvSpPr>
                <a:spLocks noChangeShapeType="1"/>
              </p:cNvSpPr>
              <p:nvPr/>
            </p:nvSpPr>
            <p:spPr bwMode="auto">
              <a:xfrm>
                <a:off x="359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9" name="Line 338"/>
              <p:cNvSpPr>
                <a:spLocks noChangeShapeType="1"/>
              </p:cNvSpPr>
              <p:nvPr/>
            </p:nvSpPr>
            <p:spPr bwMode="auto">
              <a:xfrm>
                <a:off x="360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0" name="Line 339"/>
              <p:cNvSpPr>
                <a:spLocks noChangeShapeType="1"/>
              </p:cNvSpPr>
              <p:nvPr/>
            </p:nvSpPr>
            <p:spPr bwMode="auto">
              <a:xfrm>
                <a:off x="361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1" name="Line 340"/>
              <p:cNvSpPr>
                <a:spLocks noChangeShapeType="1"/>
              </p:cNvSpPr>
              <p:nvPr/>
            </p:nvSpPr>
            <p:spPr bwMode="auto">
              <a:xfrm>
                <a:off x="362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2" name="Line 341"/>
              <p:cNvSpPr>
                <a:spLocks noChangeShapeType="1"/>
              </p:cNvSpPr>
              <p:nvPr/>
            </p:nvSpPr>
            <p:spPr bwMode="auto">
              <a:xfrm>
                <a:off x="363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3" name="Line 342"/>
              <p:cNvSpPr>
                <a:spLocks noChangeShapeType="1"/>
              </p:cNvSpPr>
              <p:nvPr/>
            </p:nvSpPr>
            <p:spPr bwMode="auto">
              <a:xfrm>
                <a:off x="365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4" name="Line 343"/>
              <p:cNvSpPr>
                <a:spLocks noChangeShapeType="1"/>
              </p:cNvSpPr>
              <p:nvPr/>
            </p:nvSpPr>
            <p:spPr bwMode="auto">
              <a:xfrm>
                <a:off x="366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5" name="Line 344"/>
              <p:cNvSpPr>
                <a:spLocks noChangeShapeType="1"/>
              </p:cNvSpPr>
              <p:nvPr/>
            </p:nvSpPr>
            <p:spPr bwMode="auto">
              <a:xfrm>
                <a:off x="367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6" name="Line 345"/>
              <p:cNvSpPr>
                <a:spLocks noChangeShapeType="1"/>
              </p:cNvSpPr>
              <p:nvPr/>
            </p:nvSpPr>
            <p:spPr bwMode="auto">
              <a:xfrm>
                <a:off x="368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7" name="Line 346"/>
              <p:cNvSpPr>
                <a:spLocks noChangeShapeType="1"/>
              </p:cNvSpPr>
              <p:nvPr/>
            </p:nvSpPr>
            <p:spPr bwMode="auto">
              <a:xfrm>
                <a:off x="369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8" name="Line 347"/>
              <p:cNvSpPr>
                <a:spLocks noChangeShapeType="1"/>
              </p:cNvSpPr>
              <p:nvPr/>
            </p:nvSpPr>
            <p:spPr bwMode="auto">
              <a:xfrm>
                <a:off x="371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9" name="Line 348"/>
              <p:cNvSpPr>
                <a:spLocks noChangeShapeType="1"/>
              </p:cNvSpPr>
              <p:nvPr/>
            </p:nvSpPr>
            <p:spPr bwMode="auto">
              <a:xfrm>
                <a:off x="372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0" name="Line 349"/>
              <p:cNvSpPr>
                <a:spLocks noChangeShapeType="1"/>
              </p:cNvSpPr>
              <p:nvPr/>
            </p:nvSpPr>
            <p:spPr bwMode="auto">
              <a:xfrm>
                <a:off x="373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1" name="Line 350"/>
              <p:cNvSpPr>
                <a:spLocks noChangeShapeType="1"/>
              </p:cNvSpPr>
              <p:nvPr/>
            </p:nvSpPr>
            <p:spPr bwMode="auto">
              <a:xfrm>
                <a:off x="374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2" name="Line 351"/>
              <p:cNvSpPr>
                <a:spLocks noChangeShapeType="1"/>
              </p:cNvSpPr>
              <p:nvPr/>
            </p:nvSpPr>
            <p:spPr bwMode="auto">
              <a:xfrm>
                <a:off x="375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3" name="Line 352"/>
              <p:cNvSpPr>
                <a:spLocks noChangeShapeType="1"/>
              </p:cNvSpPr>
              <p:nvPr/>
            </p:nvSpPr>
            <p:spPr bwMode="auto">
              <a:xfrm>
                <a:off x="377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4" name="Line 353"/>
              <p:cNvSpPr>
                <a:spLocks noChangeShapeType="1"/>
              </p:cNvSpPr>
              <p:nvPr/>
            </p:nvSpPr>
            <p:spPr bwMode="auto">
              <a:xfrm>
                <a:off x="378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5" name="Line 354"/>
              <p:cNvSpPr>
                <a:spLocks noChangeShapeType="1"/>
              </p:cNvSpPr>
              <p:nvPr/>
            </p:nvSpPr>
            <p:spPr bwMode="auto">
              <a:xfrm>
                <a:off x="379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6" name="Line 355"/>
              <p:cNvSpPr>
                <a:spLocks noChangeShapeType="1"/>
              </p:cNvSpPr>
              <p:nvPr/>
            </p:nvSpPr>
            <p:spPr bwMode="auto">
              <a:xfrm>
                <a:off x="380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7" name="Line 356"/>
              <p:cNvSpPr>
                <a:spLocks noChangeShapeType="1"/>
              </p:cNvSpPr>
              <p:nvPr/>
            </p:nvSpPr>
            <p:spPr bwMode="auto">
              <a:xfrm>
                <a:off x="381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8" name="Line 357"/>
              <p:cNvSpPr>
                <a:spLocks noChangeShapeType="1"/>
              </p:cNvSpPr>
              <p:nvPr/>
            </p:nvSpPr>
            <p:spPr bwMode="auto">
              <a:xfrm>
                <a:off x="383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9" name="Line 358"/>
              <p:cNvSpPr>
                <a:spLocks noChangeShapeType="1"/>
              </p:cNvSpPr>
              <p:nvPr/>
            </p:nvSpPr>
            <p:spPr bwMode="auto">
              <a:xfrm>
                <a:off x="384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0" name="Line 359"/>
              <p:cNvSpPr>
                <a:spLocks noChangeShapeType="1"/>
              </p:cNvSpPr>
              <p:nvPr/>
            </p:nvSpPr>
            <p:spPr bwMode="auto">
              <a:xfrm>
                <a:off x="385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1" name="Line 360"/>
              <p:cNvSpPr>
                <a:spLocks noChangeShapeType="1"/>
              </p:cNvSpPr>
              <p:nvPr/>
            </p:nvSpPr>
            <p:spPr bwMode="auto">
              <a:xfrm>
                <a:off x="386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2" name="Line 361"/>
              <p:cNvSpPr>
                <a:spLocks noChangeShapeType="1"/>
              </p:cNvSpPr>
              <p:nvPr/>
            </p:nvSpPr>
            <p:spPr bwMode="auto">
              <a:xfrm>
                <a:off x="387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3" name="Line 362"/>
              <p:cNvSpPr>
                <a:spLocks noChangeShapeType="1"/>
              </p:cNvSpPr>
              <p:nvPr/>
            </p:nvSpPr>
            <p:spPr bwMode="auto">
              <a:xfrm>
                <a:off x="389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4" name="Line 363"/>
              <p:cNvSpPr>
                <a:spLocks noChangeShapeType="1"/>
              </p:cNvSpPr>
              <p:nvPr/>
            </p:nvSpPr>
            <p:spPr bwMode="auto">
              <a:xfrm>
                <a:off x="390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5" name="Line 364"/>
              <p:cNvSpPr>
                <a:spLocks noChangeShapeType="1"/>
              </p:cNvSpPr>
              <p:nvPr/>
            </p:nvSpPr>
            <p:spPr bwMode="auto">
              <a:xfrm>
                <a:off x="391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6" name="Line 365"/>
              <p:cNvSpPr>
                <a:spLocks noChangeShapeType="1"/>
              </p:cNvSpPr>
              <p:nvPr/>
            </p:nvSpPr>
            <p:spPr bwMode="auto">
              <a:xfrm>
                <a:off x="392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7" name="Line 366"/>
              <p:cNvSpPr>
                <a:spLocks noChangeShapeType="1"/>
              </p:cNvSpPr>
              <p:nvPr/>
            </p:nvSpPr>
            <p:spPr bwMode="auto">
              <a:xfrm>
                <a:off x="3939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8" name="Line 367"/>
              <p:cNvSpPr>
                <a:spLocks noChangeShapeType="1"/>
              </p:cNvSpPr>
              <p:nvPr/>
            </p:nvSpPr>
            <p:spPr bwMode="auto">
              <a:xfrm>
                <a:off x="3950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9" name="Line 368"/>
              <p:cNvSpPr>
                <a:spLocks noChangeShapeType="1"/>
              </p:cNvSpPr>
              <p:nvPr/>
            </p:nvSpPr>
            <p:spPr bwMode="auto">
              <a:xfrm>
                <a:off x="396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0" name="Line 369"/>
              <p:cNvSpPr>
                <a:spLocks noChangeShapeType="1"/>
              </p:cNvSpPr>
              <p:nvPr/>
            </p:nvSpPr>
            <p:spPr bwMode="auto">
              <a:xfrm>
                <a:off x="3974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1" name="Line 370"/>
              <p:cNvSpPr>
                <a:spLocks noChangeShapeType="1"/>
              </p:cNvSpPr>
              <p:nvPr/>
            </p:nvSpPr>
            <p:spPr bwMode="auto">
              <a:xfrm>
                <a:off x="3987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2" name="Line 371"/>
              <p:cNvSpPr>
                <a:spLocks noChangeShapeType="1"/>
              </p:cNvSpPr>
              <p:nvPr/>
            </p:nvSpPr>
            <p:spPr bwMode="auto">
              <a:xfrm>
                <a:off x="3998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3" name="Line 372"/>
              <p:cNvSpPr>
                <a:spLocks noChangeShapeType="1"/>
              </p:cNvSpPr>
              <p:nvPr/>
            </p:nvSpPr>
            <p:spPr bwMode="auto">
              <a:xfrm>
                <a:off x="401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4" name="Line 373"/>
              <p:cNvSpPr>
                <a:spLocks noChangeShapeType="1"/>
              </p:cNvSpPr>
              <p:nvPr/>
            </p:nvSpPr>
            <p:spPr bwMode="auto">
              <a:xfrm>
                <a:off x="4022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5" name="Line 374"/>
              <p:cNvSpPr>
                <a:spLocks noChangeShapeType="1"/>
              </p:cNvSpPr>
              <p:nvPr/>
            </p:nvSpPr>
            <p:spPr bwMode="auto">
              <a:xfrm>
                <a:off x="4035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6" name="Line 375"/>
              <p:cNvSpPr>
                <a:spLocks noChangeShapeType="1"/>
              </p:cNvSpPr>
              <p:nvPr/>
            </p:nvSpPr>
            <p:spPr bwMode="auto">
              <a:xfrm>
                <a:off x="4046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7" name="Line 376"/>
              <p:cNvSpPr>
                <a:spLocks noChangeShapeType="1"/>
              </p:cNvSpPr>
              <p:nvPr/>
            </p:nvSpPr>
            <p:spPr bwMode="auto">
              <a:xfrm>
                <a:off x="405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8" name="Line 377"/>
              <p:cNvSpPr>
                <a:spLocks noChangeShapeType="1"/>
              </p:cNvSpPr>
              <p:nvPr/>
            </p:nvSpPr>
            <p:spPr bwMode="auto">
              <a:xfrm>
                <a:off x="4070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9" name="Line 378"/>
              <p:cNvSpPr>
                <a:spLocks noChangeShapeType="1"/>
              </p:cNvSpPr>
              <p:nvPr/>
            </p:nvSpPr>
            <p:spPr bwMode="auto">
              <a:xfrm>
                <a:off x="4083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0" name="Line 379"/>
              <p:cNvSpPr>
                <a:spLocks noChangeShapeType="1"/>
              </p:cNvSpPr>
              <p:nvPr/>
            </p:nvSpPr>
            <p:spPr bwMode="auto">
              <a:xfrm>
                <a:off x="4094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1" name="Line 380"/>
              <p:cNvSpPr>
                <a:spLocks noChangeShapeType="1"/>
              </p:cNvSpPr>
              <p:nvPr/>
            </p:nvSpPr>
            <p:spPr bwMode="auto">
              <a:xfrm>
                <a:off x="4106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2" name="Line 381"/>
              <p:cNvSpPr>
                <a:spLocks noChangeShapeType="1"/>
              </p:cNvSpPr>
              <p:nvPr/>
            </p:nvSpPr>
            <p:spPr bwMode="auto">
              <a:xfrm>
                <a:off x="4118" y="2629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3" name="Line 382"/>
              <p:cNvSpPr>
                <a:spLocks noChangeShapeType="1"/>
              </p:cNvSpPr>
              <p:nvPr/>
            </p:nvSpPr>
            <p:spPr bwMode="auto">
              <a:xfrm>
                <a:off x="4131" y="2629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4" name="Line 383"/>
              <p:cNvSpPr>
                <a:spLocks noChangeShapeType="1"/>
              </p:cNvSpPr>
              <p:nvPr/>
            </p:nvSpPr>
            <p:spPr bwMode="auto">
              <a:xfrm>
                <a:off x="4142" y="2629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5" name="Line 384"/>
              <p:cNvSpPr>
                <a:spLocks noChangeShapeType="1"/>
              </p:cNvSpPr>
              <p:nvPr/>
            </p:nvSpPr>
            <p:spPr bwMode="auto">
              <a:xfrm>
                <a:off x="1910" y="2629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6" name="Line 385"/>
              <p:cNvSpPr>
                <a:spLocks noChangeShapeType="1"/>
              </p:cNvSpPr>
              <p:nvPr/>
            </p:nvSpPr>
            <p:spPr bwMode="auto">
              <a:xfrm flipH="1">
                <a:off x="4122" y="2629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7" name="Freeform 386"/>
              <p:cNvSpPr>
                <a:spLocks noEditPoints="1"/>
              </p:cNvSpPr>
              <p:nvPr/>
            </p:nvSpPr>
            <p:spPr bwMode="auto">
              <a:xfrm>
                <a:off x="1724" y="2592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6 w 91"/>
                  <a:gd name="T5" fmla="*/ 30 h 140"/>
                  <a:gd name="T6" fmla="*/ 9 w 91"/>
                  <a:gd name="T7" fmla="*/ 21 h 140"/>
                  <a:gd name="T8" fmla="*/ 14 w 91"/>
                  <a:gd name="T9" fmla="*/ 12 h 140"/>
                  <a:gd name="T10" fmla="*/ 21 w 91"/>
                  <a:gd name="T11" fmla="*/ 7 h 140"/>
                  <a:gd name="T12" fmla="*/ 28 w 91"/>
                  <a:gd name="T13" fmla="*/ 3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5 w 91"/>
                  <a:gd name="T21" fmla="*/ 3 h 140"/>
                  <a:gd name="T22" fmla="*/ 72 w 91"/>
                  <a:gd name="T23" fmla="*/ 7 h 140"/>
                  <a:gd name="T24" fmla="*/ 75 w 91"/>
                  <a:gd name="T25" fmla="*/ 12 h 140"/>
                  <a:gd name="T26" fmla="*/ 79 w 91"/>
                  <a:gd name="T27" fmla="*/ 17 h 140"/>
                  <a:gd name="T28" fmla="*/ 84 w 91"/>
                  <a:gd name="T29" fmla="*/ 26 h 140"/>
                  <a:gd name="T30" fmla="*/ 88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6 w 91"/>
                  <a:gd name="T39" fmla="*/ 110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3 h 140"/>
                  <a:gd name="T46" fmla="*/ 63 w 91"/>
                  <a:gd name="T47" fmla="*/ 136 h 140"/>
                  <a:gd name="T48" fmla="*/ 54 w 91"/>
                  <a:gd name="T49" fmla="*/ 138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5 h 140"/>
                  <a:gd name="T68" fmla="*/ 26 w 91"/>
                  <a:gd name="T69" fmla="*/ 113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3 h 140"/>
                  <a:gd name="T82" fmla="*/ 68 w 91"/>
                  <a:gd name="T83" fmla="*/ 105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7 h 140"/>
                  <a:gd name="T92" fmla="*/ 65 w 91"/>
                  <a:gd name="T93" fmla="*/ 26 h 140"/>
                  <a:gd name="T94" fmla="*/ 60 w 91"/>
                  <a:gd name="T95" fmla="*/ 21 h 140"/>
                  <a:gd name="T96" fmla="*/ 53 w 91"/>
                  <a:gd name="T97" fmla="*/ 17 h 140"/>
                  <a:gd name="T98" fmla="*/ 46 w 91"/>
                  <a:gd name="T99" fmla="*/ 16 h 140"/>
                  <a:gd name="T100" fmla="*/ 39 w 91"/>
                  <a:gd name="T101" fmla="*/ 17 h 140"/>
                  <a:gd name="T102" fmla="*/ 32 w 91"/>
                  <a:gd name="T103" fmla="*/ 19 h 140"/>
                  <a:gd name="T104" fmla="*/ 26 w 91"/>
                  <a:gd name="T105" fmla="*/ 24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3"/>
                    </a:lnTo>
                    <a:lnTo>
                      <a:pt x="72" y="7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6"/>
                    </a:lnTo>
                    <a:lnTo>
                      <a:pt x="88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6" y="110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3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5"/>
                    </a:lnTo>
                    <a:lnTo>
                      <a:pt x="26" y="113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3"/>
                    </a:lnTo>
                    <a:lnTo>
                      <a:pt x="68" y="105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7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6" y="16"/>
                    </a:lnTo>
                    <a:lnTo>
                      <a:pt x="39" y="17"/>
                    </a:lnTo>
                    <a:lnTo>
                      <a:pt x="32" y="19"/>
                    </a:lnTo>
                    <a:lnTo>
                      <a:pt x="26" y="24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8" name="Rectangle 387"/>
              <p:cNvSpPr>
                <a:spLocks noChangeArrowheads="1"/>
              </p:cNvSpPr>
              <p:nvPr/>
            </p:nvSpPr>
            <p:spPr bwMode="auto">
              <a:xfrm>
                <a:off x="1782" y="265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" name="Freeform 388"/>
              <p:cNvSpPr>
                <a:spLocks/>
              </p:cNvSpPr>
              <p:nvPr/>
            </p:nvSpPr>
            <p:spPr bwMode="auto">
              <a:xfrm>
                <a:off x="1810" y="2592"/>
                <a:ext cx="24" cy="69"/>
              </a:xfrm>
              <a:custGeom>
                <a:avLst/>
                <a:gdLst>
                  <a:gd name="T0" fmla="*/ 49 w 49"/>
                  <a:gd name="T1" fmla="*/ 138 h 138"/>
                  <a:gd name="T2" fmla="*/ 31 w 49"/>
                  <a:gd name="T3" fmla="*/ 138 h 138"/>
                  <a:gd name="T4" fmla="*/ 31 w 49"/>
                  <a:gd name="T5" fmla="*/ 30 h 138"/>
                  <a:gd name="T6" fmla="*/ 25 w 49"/>
                  <a:gd name="T7" fmla="*/ 37 h 138"/>
                  <a:gd name="T8" fmla="*/ 16 w 49"/>
                  <a:gd name="T9" fmla="*/ 42 h 138"/>
                  <a:gd name="T10" fmla="*/ 7 w 49"/>
                  <a:gd name="T11" fmla="*/ 47 h 138"/>
                  <a:gd name="T12" fmla="*/ 0 w 49"/>
                  <a:gd name="T13" fmla="*/ 51 h 138"/>
                  <a:gd name="T14" fmla="*/ 0 w 49"/>
                  <a:gd name="T15" fmla="*/ 35 h 138"/>
                  <a:gd name="T16" fmla="*/ 12 w 49"/>
                  <a:gd name="T17" fmla="*/ 26 h 138"/>
                  <a:gd name="T18" fmla="*/ 23 w 49"/>
                  <a:gd name="T19" fmla="*/ 17 h 138"/>
                  <a:gd name="T20" fmla="*/ 31 w 49"/>
                  <a:gd name="T21" fmla="*/ 9 h 138"/>
                  <a:gd name="T22" fmla="*/ 38 w 49"/>
                  <a:gd name="T23" fmla="*/ 0 h 138"/>
                  <a:gd name="T24" fmla="*/ 49 w 49"/>
                  <a:gd name="T25" fmla="*/ 0 h 138"/>
                  <a:gd name="T26" fmla="*/ 49 w 49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38">
                    <a:moveTo>
                      <a:pt x="49" y="138"/>
                    </a:moveTo>
                    <a:lnTo>
                      <a:pt x="31" y="138"/>
                    </a:lnTo>
                    <a:lnTo>
                      <a:pt x="31" y="30"/>
                    </a:lnTo>
                    <a:lnTo>
                      <a:pt x="25" y="37"/>
                    </a:lnTo>
                    <a:lnTo>
                      <a:pt x="16" y="42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2" y="26"/>
                    </a:lnTo>
                    <a:lnTo>
                      <a:pt x="23" y="17"/>
                    </a:lnTo>
                    <a:lnTo>
                      <a:pt x="31" y="9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4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" name="Line 389"/>
              <p:cNvSpPr>
                <a:spLocks noChangeShapeType="1"/>
              </p:cNvSpPr>
              <p:nvPr/>
            </p:nvSpPr>
            <p:spPr bwMode="auto">
              <a:xfrm>
                <a:off x="191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" name="Line 390"/>
              <p:cNvSpPr>
                <a:spLocks noChangeShapeType="1"/>
              </p:cNvSpPr>
              <p:nvPr/>
            </p:nvSpPr>
            <p:spPr bwMode="auto">
              <a:xfrm>
                <a:off x="192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" name="Line 391"/>
              <p:cNvSpPr>
                <a:spLocks noChangeShapeType="1"/>
              </p:cNvSpPr>
              <p:nvPr/>
            </p:nvSpPr>
            <p:spPr bwMode="auto">
              <a:xfrm>
                <a:off x="193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" name="Line 392"/>
              <p:cNvSpPr>
                <a:spLocks noChangeShapeType="1"/>
              </p:cNvSpPr>
              <p:nvPr/>
            </p:nvSpPr>
            <p:spPr bwMode="auto">
              <a:xfrm>
                <a:off x="194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" name="Line 393"/>
              <p:cNvSpPr>
                <a:spLocks noChangeShapeType="1"/>
              </p:cNvSpPr>
              <p:nvPr/>
            </p:nvSpPr>
            <p:spPr bwMode="auto">
              <a:xfrm>
                <a:off x="195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5" name="Line 394"/>
              <p:cNvSpPr>
                <a:spLocks noChangeShapeType="1"/>
              </p:cNvSpPr>
              <p:nvPr/>
            </p:nvSpPr>
            <p:spPr bwMode="auto">
              <a:xfrm>
                <a:off x="197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6" name="Line 395"/>
              <p:cNvSpPr>
                <a:spLocks noChangeShapeType="1"/>
              </p:cNvSpPr>
              <p:nvPr/>
            </p:nvSpPr>
            <p:spPr bwMode="auto">
              <a:xfrm>
                <a:off x="198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7" name="Line 396"/>
              <p:cNvSpPr>
                <a:spLocks noChangeShapeType="1"/>
              </p:cNvSpPr>
              <p:nvPr/>
            </p:nvSpPr>
            <p:spPr bwMode="auto">
              <a:xfrm>
                <a:off x="199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8" name="Line 397"/>
              <p:cNvSpPr>
                <a:spLocks noChangeShapeType="1"/>
              </p:cNvSpPr>
              <p:nvPr/>
            </p:nvSpPr>
            <p:spPr bwMode="auto">
              <a:xfrm>
                <a:off x="200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9" name="Line 398"/>
              <p:cNvSpPr>
                <a:spLocks noChangeShapeType="1"/>
              </p:cNvSpPr>
              <p:nvPr/>
            </p:nvSpPr>
            <p:spPr bwMode="auto">
              <a:xfrm>
                <a:off x="201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0" name="Line 399"/>
              <p:cNvSpPr>
                <a:spLocks noChangeShapeType="1"/>
              </p:cNvSpPr>
              <p:nvPr/>
            </p:nvSpPr>
            <p:spPr bwMode="auto">
              <a:xfrm>
                <a:off x="203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1" name="Line 400"/>
              <p:cNvSpPr>
                <a:spLocks noChangeShapeType="1"/>
              </p:cNvSpPr>
              <p:nvPr/>
            </p:nvSpPr>
            <p:spPr bwMode="auto">
              <a:xfrm>
                <a:off x="204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2" name="Line 401"/>
              <p:cNvSpPr>
                <a:spLocks noChangeShapeType="1"/>
              </p:cNvSpPr>
              <p:nvPr/>
            </p:nvSpPr>
            <p:spPr bwMode="auto">
              <a:xfrm>
                <a:off x="205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3" name="Line 402"/>
              <p:cNvSpPr>
                <a:spLocks noChangeShapeType="1"/>
              </p:cNvSpPr>
              <p:nvPr/>
            </p:nvSpPr>
            <p:spPr bwMode="auto">
              <a:xfrm>
                <a:off x="206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4" name="Line 403"/>
              <p:cNvSpPr>
                <a:spLocks noChangeShapeType="1"/>
              </p:cNvSpPr>
              <p:nvPr/>
            </p:nvSpPr>
            <p:spPr bwMode="auto">
              <a:xfrm>
                <a:off x="207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5" name="Line 404"/>
              <p:cNvSpPr>
                <a:spLocks noChangeShapeType="1"/>
              </p:cNvSpPr>
              <p:nvPr/>
            </p:nvSpPr>
            <p:spPr bwMode="auto">
              <a:xfrm>
                <a:off x="209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6" name="Line 405"/>
              <p:cNvSpPr>
                <a:spLocks noChangeShapeType="1"/>
              </p:cNvSpPr>
              <p:nvPr/>
            </p:nvSpPr>
            <p:spPr bwMode="auto">
              <a:xfrm>
                <a:off x="210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1724" y="2356"/>
              <a:ext cx="2423" cy="170"/>
              <a:chOff x="1724" y="2356"/>
              <a:chExt cx="2423" cy="170"/>
            </a:xfrm>
          </p:grpSpPr>
          <p:sp>
            <p:nvSpPr>
              <p:cNvPr id="3617" name="Line 407"/>
              <p:cNvSpPr>
                <a:spLocks noChangeShapeType="1"/>
              </p:cNvSpPr>
              <p:nvPr/>
            </p:nvSpPr>
            <p:spPr bwMode="auto">
              <a:xfrm>
                <a:off x="211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8" name="Line 408"/>
              <p:cNvSpPr>
                <a:spLocks noChangeShapeType="1"/>
              </p:cNvSpPr>
              <p:nvPr/>
            </p:nvSpPr>
            <p:spPr bwMode="auto">
              <a:xfrm>
                <a:off x="212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9" name="Line 409"/>
              <p:cNvSpPr>
                <a:spLocks noChangeShapeType="1"/>
              </p:cNvSpPr>
              <p:nvPr/>
            </p:nvSpPr>
            <p:spPr bwMode="auto">
              <a:xfrm>
                <a:off x="213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0" name="Line 410"/>
              <p:cNvSpPr>
                <a:spLocks noChangeShapeType="1"/>
              </p:cNvSpPr>
              <p:nvPr/>
            </p:nvSpPr>
            <p:spPr bwMode="auto">
              <a:xfrm>
                <a:off x="215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1" name="Line 411"/>
              <p:cNvSpPr>
                <a:spLocks noChangeShapeType="1"/>
              </p:cNvSpPr>
              <p:nvPr/>
            </p:nvSpPr>
            <p:spPr bwMode="auto">
              <a:xfrm>
                <a:off x="216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2" name="Line 412"/>
              <p:cNvSpPr>
                <a:spLocks noChangeShapeType="1"/>
              </p:cNvSpPr>
              <p:nvPr/>
            </p:nvSpPr>
            <p:spPr bwMode="auto">
              <a:xfrm>
                <a:off x="217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3" name="Line 413"/>
              <p:cNvSpPr>
                <a:spLocks noChangeShapeType="1"/>
              </p:cNvSpPr>
              <p:nvPr/>
            </p:nvSpPr>
            <p:spPr bwMode="auto">
              <a:xfrm>
                <a:off x="218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4" name="Line 414"/>
              <p:cNvSpPr>
                <a:spLocks noChangeShapeType="1"/>
              </p:cNvSpPr>
              <p:nvPr/>
            </p:nvSpPr>
            <p:spPr bwMode="auto">
              <a:xfrm>
                <a:off x="219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5" name="Line 415"/>
              <p:cNvSpPr>
                <a:spLocks noChangeShapeType="1"/>
              </p:cNvSpPr>
              <p:nvPr/>
            </p:nvSpPr>
            <p:spPr bwMode="auto">
              <a:xfrm>
                <a:off x="221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6" name="Line 416"/>
              <p:cNvSpPr>
                <a:spLocks noChangeShapeType="1"/>
              </p:cNvSpPr>
              <p:nvPr/>
            </p:nvSpPr>
            <p:spPr bwMode="auto">
              <a:xfrm>
                <a:off x="222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7" name="Line 417"/>
              <p:cNvSpPr>
                <a:spLocks noChangeShapeType="1"/>
              </p:cNvSpPr>
              <p:nvPr/>
            </p:nvSpPr>
            <p:spPr bwMode="auto">
              <a:xfrm>
                <a:off x="223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8" name="Line 418"/>
              <p:cNvSpPr>
                <a:spLocks noChangeShapeType="1"/>
              </p:cNvSpPr>
              <p:nvPr/>
            </p:nvSpPr>
            <p:spPr bwMode="auto">
              <a:xfrm>
                <a:off x="224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9" name="Line 419"/>
              <p:cNvSpPr>
                <a:spLocks noChangeShapeType="1"/>
              </p:cNvSpPr>
              <p:nvPr/>
            </p:nvSpPr>
            <p:spPr bwMode="auto">
              <a:xfrm>
                <a:off x="225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0" name="Line 420"/>
              <p:cNvSpPr>
                <a:spLocks noChangeShapeType="1"/>
              </p:cNvSpPr>
              <p:nvPr/>
            </p:nvSpPr>
            <p:spPr bwMode="auto">
              <a:xfrm>
                <a:off x="227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1" name="Line 421"/>
              <p:cNvSpPr>
                <a:spLocks noChangeShapeType="1"/>
              </p:cNvSpPr>
              <p:nvPr/>
            </p:nvSpPr>
            <p:spPr bwMode="auto">
              <a:xfrm>
                <a:off x="228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2" name="Line 422"/>
              <p:cNvSpPr>
                <a:spLocks noChangeShapeType="1"/>
              </p:cNvSpPr>
              <p:nvPr/>
            </p:nvSpPr>
            <p:spPr bwMode="auto">
              <a:xfrm>
                <a:off x="229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3" name="Line 423"/>
              <p:cNvSpPr>
                <a:spLocks noChangeShapeType="1"/>
              </p:cNvSpPr>
              <p:nvPr/>
            </p:nvSpPr>
            <p:spPr bwMode="auto">
              <a:xfrm>
                <a:off x="230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4" name="Line 424"/>
              <p:cNvSpPr>
                <a:spLocks noChangeShapeType="1"/>
              </p:cNvSpPr>
              <p:nvPr/>
            </p:nvSpPr>
            <p:spPr bwMode="auto">
              <a:xfrm>
                <a:off x="231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5" name="Line 425"/>
              <p:cNvSpPr>
                <a:spLocks noChangeShapeType="1"/>
              </p:cNvSpPr>
              <p:nvPr/>
            </p:nvSpPr>
            <p:spPr bwMode="auto">
              <a:xfrm>
                <a:off x="233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6" name="Line 426"/>
              <p:cNvSpPr>
                <a:spLocks noChangeShapeType="1"/>
              </p:cNvSpPr>
              <p:nvPr/>
            </p:nvSpPr>
            <p:spPr bwMode="auto">
              <a:xfrm>
                <a:off x="234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7" name="Line 427"/>
              <p:cNvSpPr>
                <a:spLocks noChangeShapeType="1"/>
              </p:cNvSpPr>
              <p:nvPr/>
            </p:nvSpPr>
            <p:spPr bwMode="auto">
              <a:xfrm>
                <a:off x="235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8" name="Line 428"/>
              <p:cNvSpPr>
                <a:spLocks noChangeShapeType="1"/>
              </p:cNvSpPr>
              <p:nvPr/>
            </p:nvSpPr>
            <p:spPr bwMode="auto">
              <a:xfrm>
                <a:off x="236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9" name="Line 429"/>
              <p:cNvSpPr>
                <a:spLocks noChangeShapeType="1"/>
              </p:cNvSpPr>
              <p:nvPr/>
            </p:nvSpPr>
            <p:spPr bwMode="auto">
              <a:xfrm>
                <a:off x="237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0" name="Line 430"/>
              <p:cNvSpPr>
                <a:spLocks noChangeShapeType="1"/>
              </p:cNvSpPr>
              <p:nvPr/>
            </p:nvSpPr>
            <p:spPr bwMode="auto">
              <a:xfrm>
                <a:off x="239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1" name="Line 431"/>
              <p:cNvSpPr>
                <a:spLocks noChangeShapeType="1"/>
              </p:cNvSpPr>
              <p:nvPr/>
            </p:nvSpPr>
            <p:spPr bwMode="auto">
              <a:xfrm>
                <a:off x="240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2" name="Line 432"/>
              <p:cNvSpPr>
                <a:spLocks noChangeShapeType="1"/>
              </p:cNvSpPr>
              <p:nvPr/>
            </p:nvSpPr>
            <p:spPr bwMode="auto">
              <a:xfrm>
                <a:off x="241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3" name="Line 433"/>
              <p:cNvSpPr>
                <a:spLocks noChangeShapeType="1"/>
              </p:cNvSpPr>
              <p:nvPr/>
            </p:nvSpPr>
            <p:spPr bwMode="auto">
              <a:xfrm>
                <a:off x="242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4" name="Line 434"/>
              <p:cNvSpPr>
                <a:spLocks noChangeShapeType="1"/>
              </p:cNvSpPr>
              <p:nvPr/>
            </p:nvSpPr>
            <p:spPr bwMode="auto">
              <a:xfrm>
                <a:off x="243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5" name="Line 435"/>
              <p:cNvSpPr>
                <a:spLocks noChangeShapeType="1"/>
              </p:cNvSpPr>
              <p:nvPr/>
            </p:nvSpPr>
            <p:spPr bwMode="auto">
              <a:xfrm>
                <a:off x="245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6" name="Line 436"/>
              <p:cNvSpPr>
                <a:spLocks noChangeShapeType="1"/>
              </p:cNvSpPr>
              <p:nvPr/>
            </p:nvSpPr>
            <p:spPr bwMode="auto">
              <a:xfrm>
                <a:off x="246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7" name="Line 437"/>
              <p:cNvSpPr>
                <a:spLocks noChangeShapeType="1"/>
              </p:cNvSpPr>
              <p:nvPr/>
            </p:nvSpPr>
            <p:spPr bwMode="auto">
              <a:xfrm>
                <a:off x="247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8" name="Line 438"/>
              <p:cNvSpPr>
                <a:spLocks noChangeShapeType="1"/>
              </p:cNvSpPr>
              <p:nvPr/>
            </p:nvSpPr>
            <p:spPr bwMode="auto">
              <a:xfrm>
                <a:off x="248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9" name="Line 439"/>
              <p:cNvSpPr>
                <a:spLocks noChangeShapeType="1"/>
              </p:cNvSpPr>
              <p:nvPr/>
            </p:nvSpPr>
            <p:spPr bwMode="auto">
              <a:xfrm>
                <a:off x="249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0" name="Line 440"/>
              <p:cNvSpPr>
                <a:spLocks noChangeShapeType="1"/>
              </p:cNvSpPr>
              <p:nvPr/>
            </p:nvSpPr>
            <p:spPr bwMode="auto">
              <a:xfrm>
                <a:off x="251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1" name="Line 441"/>
              <p:cNvSpPr>
                <a:spLocks noChangeShapeType="1"/>
              </p:cNvSpPr>
              <p:nvPr/>
            </p:nvSpPr>
            <p:spPr bwMode="auto">
              <a:xfrm>
                <a:off x="252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2" name="Line 442"/>
              <p:cNvSpPr>
                <a:spLocks noChangeShapeType="1"/>
              </p:cNvSpPr>
              <p:nvPr/>
            </p:nvSpPr>
            <p:spPr bwMode="auto">
              <a:xfrm>
                <a:off x="253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3" name="Line 443"/>
              <p:cNvSpPr>
                <a:spLocks noChangeShapeType="1"/>
              </p:cNvSpPr>
              <p:nvPr/>
            </p:nvSpPr>
            <p:spPr bwMode="auto">
              <a:xfrm>
                <a:off x="254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4" name="Line 444"/>
              <p:cNvSpPr>
                <a:spLocks noChangeShapeType="1"/>
              </p:cNvSpPr>
              <p:nvPr/>
            </p:nvSpPr>
            <p:spPr bwMode="auto">
              <a:xfrm>
                <a:off x="255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5" name="Line 445"/>
              <p:cNvSpPr>
                <a:spLocks noChangeShapeType="1"/>
              </p:cNvSpPr>
              <p:nvPr/>
            </p:nvSpPr>
            <p:spPr bwMode="auto">
              <a:xfrm>
                <a:off x="257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6" name="Line 446"/>
              <p:cNvSpPr>
                <a:spLocks noChangeShapeType="1"/>
              </p:cNvSpPr>
              <p:nvPr/>
            </p:nvSpPr>
            <p:spPr bwMode="auto">
              <a:xfrm>
                <a:off x="258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7" name="Line 447"/>
              <p:cNvSpPr>
                <a:spLocks noChangeShapeType="1"/>
              </p:cNvSpPr>
              <p:nvPr/>
            </p:nvSpPr>
            <p:spPr bwMode="auto">
              <a:xfrm>
                <a:off x="259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8" name="Line 448"/>
              <p:cNvSpPr>
                <a:spLocks noChangeShapeType="1"/>
              </p:cNvSpPr>
              <p:nvPr/>
            </p:nvSpPr>
            <p:spPr bwMode="auto">
              <a:xfrm>
                <a:off x="260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9" name="Line 449"/>
              <p:cNvSpPr>
                <a:spLocks noChangeShapeType="1"/>
              </p:cNvSpPr>
              <p:nvPr/>
            </p:nvSpPr>
            <p:spPr bwMode="auto">
              <a:xfrm>
                <a:off x="261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0" name="Line 450"/>
              <p:cNvSpPr>
                <a:spLocks noChangeShapeType="1"/>
              </p:cNvSpPr>
              <p:nvPr/>
            </p:nvSpPr>
            <p:spPr bwMode="auto">
              <a:xfrm>
                <a:off x="263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1" name="Line 451"/>
              <p:cNvSpPr>
                <a:spLocks noChangeShapeType="1"/>
              </p:cNvSpPr>
              <p:nvPr/>
            </p:nvSpPr>
            <p:spPr bwMode="auto">
              <a:xfrm>
                <a:off x="264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2" name="Line 452"/>
              <p:cNvSpPr>
                <a:spLocks noChangeShapeType="1"/>
              </p:cNvSpPr>
              <p:nvPr/>
            </p:nvSpPr>
            <p:spPr bwMode="auto">
              <a:xfrm>
                <a:off x="265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3" name="Line 453"/>
              <p:cNvSpPr>
                <a:spLocks noChangeShapeType="1"/>
              </p:cNvSpPr>
              <p:nvPr/>
            </p:nvSpPr>
            <p:spPr bwMode="auto">
              <a:xfrm>
                <a:off x="266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4" name="Line 454"/>
              <p:cNvSpPr>
                <a:spLocks noChangeShapeType="1"/>
              </p:cNvSpPr>
              <p:nvPr/>
            </p:nvSpPr>
            <p:spPr bwMode="auto">
              <a:xfrm>
                <a:off x="267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5" name="Line 455"/>
              <p:cNvSpPr>
                <a:spLocks noChangeShapeType="1"/>
              </p:cNvSpPr>
              <p:nvPr/>
            </p:nvSpPr>
            <p:spPr bwMode="auto">
              <a:xfrm>
                <a:off x="269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6" name="Line 456"/>
              <p:cNvSpPr>
                <a:spLocks noChangeShapeType="1"/>
              </p:cNvSpPr>
              <p:nvPr/>
            </p:nvSpPr>
            <p:spPr bwMode="auto">
              <a:xfrm>
                <a:off x="270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7" name="Line 457"/>
              <p:cNvSpPr>
                <a:spLocks noChangeShapeType="1"/>
              </p:cNvSpPr>
              <p:nvPr/>
            </p:nvSpPr>
            <p:spPr bwMode="auto">
              <a:xfrm>
                <a:off x="271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8" name="Line 458"/>
              <p:cNvSpPr>
                <a:spLocks noChangeShapeType="1"/>
              </p:cNvSpPr>
              <p:nvPr/>
            </p:nvSpPr>
            <p:spPr bwMode="auto">
              <a:xfrm>
                <a:off x="272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9" name="Line 459"/>
              <p:cNvSpPr>
                <a:spLocks noChangeShapeType="1"/>
              </p:cNvSpPr>
              <p:nvPr/>
            </p:nvSpPr>
            <p:spPr bwMode="auto">
              <a:xfrm>
                <a:off x="273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0" name="Line 460"/>
              <p:cNvSpPr>
                <a:spLocks noChangeShapeType="1"/>
              </p:cNvSpPr>
              <p:nvPr/>
            </p:nvSpPr>
            <p:spPr bwMode="auto">
              <a:xfrm>
                <a:off x="275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1" name="Line 461"/>
              <p:cNvSpPr>
                <a:spLocks noChangeShapeType="1"/>
              </p:cNvSpPr>
              <p:nvPr/>
            </p:nvSpPr>
            <p:spPr bwMode="auto">
              <a:xfrm>
                <a:off x="276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2" name="Line 462"/>
              <p:cNvSpPr>
                <a:spLocks noChangeShapeType="1"/>
              </p:cNvSpPr>
              <p:nvPr/>
            </p:nvSpPr>
            <p:spPr bwMode="auto">
              <a:xfrm>
                <a:off x="277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3" name="Line 463"/>
              <p:cNvSpPr>
                <a:spLocks noChangeShapeType="1"/>
              </p:cNvSpPr>
              <p:nvPr/>
            </p:nvSpPr>
            <p:spPr bwMode="auto">
              <a:xfrm>
                <a:off x="278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4" name="Line 464"/>
              <p:cNvSpPr>
                <a:spLocks noChangeShapeType="1"/>
              </p:cNvSpPr>
              <p:nvPr/>
            </p:nvSpPr>
            <p:spPr bwMode="auto">
              <a:xfrm>
                <a:off x="279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5" name="Line 465"/>
              <p:cNvSpPr>
                <a:spLocks noChangeShapeType="1"/>
              </p:cNvSpPr>
              <p:nvPr/>
            </p:nvSpPr>
            <p:spPr bwMode="auto">
              <a:xfrm>
                <a:off x="281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6" name="Line 466"/>
              <p:cNvSpPr>
                <a:spLocks noChangeShapeType="1"/>
              </p:cNvSpPr>
              <p:nvPr/>
            </p:nvSpPr>
            <p:spPr bwMode="auto">
              <a:xfrm>
                <a:off x="282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7" name="Line 467"/>
              <p:cNvSpPr>
                <a:spLocks noChangeShapeType="1"/>
              </p:cNvSpPr>
              <p:nvPr/>
            </p:nvSpPr>
            <p:spPr bwMode="auto">
              <a:xfrm>
                <a:off x="283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8" name="Line 468"/>
              <p:cNvSpPr>
                <a:spLocks noChangeShapeType="1"/>
              </p:cNvSpPr>
              <p:nvPr/>
            </p:nvSpPr>
            <p:spPr bwMode="auto">
              <a:xfrm>
                <a:off x="284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9" name="Line 469"/>
              <p:cNvSpPr>
                <a:spLocks noChangeShapeType="1"/>
              </p:cNvSpPr>
              <p:nvPr/>
            </p:nvSpPr>
            <p:spPr bwMode="auto">
              <a:xfrm>
                <a:off x="285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0" name="Line 470"/>
              <p:cNvSpPr>
                <a:spLocks noChangeShapeType="1"/>
              </p:cNvSpPr>
              <p:nvPr/>
            </p:nvSpPr>
            <p:spPr bwMode="auto">
              <a:xfrm>
                <a:off x="287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1" name="Line 471"/>
              <p:cNvSpPr>
                <a:spLocks noChangeShapeType="1"/>
              </p:cNvSpPr>
              <p:nvPr/>
            </p:nvSpPr>
            <p:spPr bwMode="auto">
              <a:xfrm>
                <a:off x="288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2" name="Line 472"/>
              <p:cNvSpPr>
                <a:spLocks noChangeShapeType="1"/>
              </p:cNvSpPr>
              <p:nvPr/>
            </p:nvSpPr>
            <p:spPr bwMode="auto">
              <a:xfrm>
                <a:off x="289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3" name="Line 473"/>
              <p:cNvSpPr>
                <a:spLocks noChangeShapeType="1"/>
              </p:cNvSpPr>
              <p:nvPr/>
            </p:nvSpPr>
            <p:spPr bwMode="auto">
              <a:xfrm>
                <a:off x="290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4" name="Line 474"/>
              <p:cNvSpPr>
                <a:spLocks noChangeShapeType="1"/>
              </p:cNvSpPr>
              <p:nvPr/>
            </p:nvSpPr>
            <p:spPr bwMode="auto">
              <a:xfrm>
                <a:off x="291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5" name="Line 475"/>
              <p:cNvSpPr>
                <a:spLocks noChangeShapeType="1"/>
              </p:cNvSpPr>
              <p:nvPr/>
            </p:nvSpPr>
            <p:spPr bwMode="auto">
              <a:xfrm>
                <a:off x="293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6" name="Line 476"/>
              <p:cNvSpPr>
                <a:spLocks noChangeShapeType="1"/>
              </p:cNvSpPr>
              <p:nvPr/>
            </p:nvSpPr>
            <p:spPr bwMode="auto">
              <a:xfrm>
                <a:off x="294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7" name="Line 477"/>
              <p:cNvSpPr>
                <a:spLocks noChangeShapeType="1"/>
              </p:cNvSpPr>
              <p:nvPr/>
            </p:nvSpPr>
            <p:spPr bwMode="auto">
              <a:xfrm>
                <a:off x="295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8" name="Line 478"/>
              <p:cNvSpPr>
                <a:spLocks noChangeShapeType="1"/>
              </p:cNvSpPr>
              <p:nvPr/>
            </p:nvSpPr>
            <p:spPr bwMode="auto">
              <a:xfrm>
                <a:off x="296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9" name="Line 479"/>
              <p:cNvSpPr>
                <a:spLocks noChangeShapeType="1"/>
              </p:cNvSpPr>
              <p:nvPr/>
            </p:nvSpPr>
            <p:spPr bwMode="auto">
              <a:xfrm>
                <a:off x="297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0" name="Line 480"/>
              <p:cNvSpPr>
                <a:spLocks noChangeShapeType="1"/>
              </p:cNvSpPr>
              <p:nvPr/>
            </p:nvSpPr>
            <p:spPr bwMode="auto">
              <a:xfrm>
                <a:off x="299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1" name="Line 481"/>
              <p:cNvSpPr>
                <a:spLocks noChangeShapeType="1"/>
              </p:cNvSpPr>
              <p:nvPr/>
            </p:nvSpPr>
            <p:spPr bwMode="auto">
              <a:xfrm>
                <a:off x="300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2" name="Line 482"/>
              <p:cNvSpPr>
                <a:spLocks noChangeShapeType="1"/>
              </p:cNvSpPr>
              <p:nvPr/>
            </p:nvSpPr>
            <p:spPr bwMode="auto">
              <a:xfrm>
                <a:off x="301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3" name="Line 483"/>
              <p:cNvSpPr>
                <a:spLocks noChangeShapeType="1"/>
              </p:cNvSpPr>
              <p:nvPr/>
            </p:nvSpPr>
            <p:spPr bwMode="auto">
              <a:xfrm>
                <a:off x="302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4" name="Line 484"/>
              <p:cNvSpPr>
                <a:spLocks noChangeShapeType="1"/>
              </p:cNvSpPr>
              <p:nvPr/>
            </p:nvSpPr>
            <p:spPr bwMode="auto">
              <a:xfrm>
                <a:off x="303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5" name="Line 485"/>
              <p:cNvSpPr>
                <a:spLocks noChangeShapeType="1"/>
              </p:cNvSpPr>
              <p:nvPr/>
            </p:nvSpPr>
            <p:spPr bwMode="auto">
              <a:xfrm>
                <a:off x="305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6" name="Line 486"/>
              <p:cNvSpPr>
                <a:spLocks noChangeShapeType="1"/>
              </p:cNvSpPr>
              <p:nvPr/>
            </p:nvSpPr>
            <p:spPr bwMode="auto">
              <a:xfrm>
                <a:off x="306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7" name="Line 487"/>
              <p:cNvSpPr>
                <a:spLocks noChangeShapeType="1"/>
              </p:cNvSpPr>
              <p:nvPr/>
            </p:nvSpPr>
            <p:spPr bwMode="auto">
              <a:xfrm>
                <a:off x="307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8" name="Line 488"/>
              <p:cNvSpPr>
                <a:spLocks noChangeShapeType="1"/>
              </p:cNvSpPr>
              <p:nvPr/>
            </p:nvSpPr>
            <p:spPr bwMode="auto">
              <a:xfrm>
                <a:off x="308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9" name="Line 489"/>
              <p:cNvSpPr>
                <a:spLocks noChangeShapeType="1"/>
              </p:cNvSpPr>
              <p:nvPr/>
            </p:nvSpPr>
            <p:spPr bwMode="auto">
              <a:xfrm>
                <a:off x="309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0" name="Line 490"/>
              <p:cNvSpPr>
                <a:spLocks noChangeShapeType="1"/>
              </p:cNvSpPr>
              <p:nvPr/>
            </p:nvSpPr>
            <p:spPr bwMode="auto">
              <a:xfrm>
                <a:off x="311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1" name="Line 491"/>
              <p:cNvSpPr>
                <a:spLocks noChangeShapeType="1"/>
              </p:cNvSpPr>
              <p:nvPr/>
            </p:nvSpPr>
            <p:spPr bwMode="auto">
              <a:xfrm>
                <a:off x="312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2" name="Line 492"/>
              <p:cNvSpPr>
                <a:spLocks noChangeShapeType="1"/>
              </p:cNvSpPr>
              <p:nvPr/>
            </p:nvSpPr>
            <p:spPr bwMode="auto">
              <a:xfrm>
                <a:off x="313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3" name="Line 493"/>
              <p:cNvSpPr>
                <a:spLocks noChangeShapeType="1"/>
              </p:cNvSpPr>
              <p:nvPr/>
            </p:nvSpPr>
            <p:spPr bwMode="auto">
              <a:xfrm>
                <a:off x="314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4" name="Line 494"/>
              <p:cNvSpPr>
                <a:spLocks noChangeShapeType="1"/>
              </p:cNvSpPr>
              <p:nvPr/>
            </p:nvSpPr>
            <p:spPr bwMode="auto">
              <a:xfrm>
                <a:off x="315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5" name="Line 495"/>
              <p:cNvSpPr>
                <a:spLocks noChangeShapeType="1"/>
              </p:cNvSpPr>
              <p:nvPr/>
            </p:nvSpPr>
            <p:spPr bwMode="auto">
              <a:xfrm>
                <a:off x="317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6" name="Line 496"/>
              <p:cNvSpPr>
                <a:spLocks noChangeShapeType="1"/>
              </p:cNvSpPr>
              <p:nvPr/>
            </p:nvSpPr>
            <p:spPr bwMode="auto">
              <a:xfrm>
                <a:off x="318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7" name="Line 497"/>
              <p:cNvSpPr>
                <a:spLocks noChangeShapeType="1"/>
              </p:cNvSpPr>
              <p:nvPr/>
            </p:nvSpPr>
            <p:spPr bwMode="auto">
              <a:xfrm>
                <a:off x="319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8" name="Line 498"/>
              <p:cNvSpPr>
                <a:spLocks noChangeShapeType="1"/>
              </p:cNvSpPr>
              <p:nvPr/>
            </p:nvSpPr>
            <p:spPr bwMode="auto">
              <a:xfrm>
                <a:off x="320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9" name="Line 499"/>
              <p:cNvSpPr>
                <a:spLocks noChangeShapeType="1"/>
              </p:cNvSpPr>
              <p:nvPr/>
            </p:nvSpPr>
            <p:spPr bwMode="auto">
              <a:xfrm>
                <a:off x="321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0" name="Line 500"/>
              <p:cNvSpPr>
                <a:spLocks noChangeShapeType="1"/>
              </p:cNvSpPr>
              <p:nvPr/>
            </p:nvSpPr>
            <p:spPr bwMode="auto">
              <a:xfrm>
                <a:off x="323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1" name="Line 501"/>
              <p:cNvSpPr>
                <a:spLocks noChangeShapeType="1"/>
              </p:cNvSpPr>
              <p:nvPr/>
            </p:nvSpPr>
            <p:spPr bwMode="auto">
              <a:xfrm>
                <a:off x="324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2" name="Line 502"/>
              <p:cNvSpPr>
                <a:spLocks noChangeShapeType="1"/>
              </p:cNvSpPr>
              <p:nvPr/>
            </p:nvSpPr>
            <p:spPr bwMode="auto">
              <a:xfrm>
                <a:off x="325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3" name="Line 503"/>
              <p:cNvSpPr>
                <a:spLocks noChangeShapeType="1"/>
              </p:cNvSpPr>
              <p:nvPr/>
            </p:nvSpPr>
            <p:spPr bwMode="auto">
              <a:xfrm>
                <a:off x="326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4" name="Line 504"/>
              <p:cNvSpPr>
                <a:spLocks noChangeShapeType="1"/>
              </p:cNvSpPr>
              <p:nvPr/>
            </p:nvSpPr>
            <p:spPr bwMode="auto">
              <a:xfrm>
                <a:off x="327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5" name="Line 505"/>
              <p:cNvSpPr>
                <a:spLocks noChangeShapeType="1"/>
              </p:cNvSpPr>
              <p:nvPr/>
            </p:nvSpPr>
            <p:spPr bwMode="auto">
              <a:xfrm>
                <a:off x="329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6" name="Line 506"/>
              <p:cNvSpPr>
                <a:spLocks noChangeShapeType="1"/>
              </p:cNvSpPr>
              <p:nvPr/>
            </p:nvSpPr>
            <p:spPr bwMode="auto">
              <a:xfrm>
                <a:off x="330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7" name="Line 507"/>
              <p:cNvSpPr>
                <a:spLocks noChangeShapeType="1"/>
              </p:cNvSpPr>
              <p:nvPr/>
            </p:nvSpPr>
            <p:spPr bwMode="auto">
              <a:xfrm>
                <a:off x="331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8" name="Line 508"/>
              <p:cNvSpPr>
                <a:spLocks noChangeShapeType="1"/>
              </p:cNvSpPr>
              <p:nvPr/>
            </p:nvSpPr>
            <p:spPr bwMode="auto">
              <a:xfrm>
                <a:off x="332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9" name="Line 509"/>
              <p:cNvSpPr>
                <a:spLocks noChangeShapeType="1"/>
              </p:cNvSpPr>
              <p:nvPr/>
            </p:nvSpPr>
            <p:spPr bwMode="auto">
              <a:xfrm>
                <a:off x="333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0" name="Line 510"/>
              <p:cNvSpPr>
                <a:spLocks noChangeShapeType="1"/>
              </p:cNvSpPr>
              <p:nvPr/>
            </p:nvSpPr>
            <p:spPr bwMode="auto">
              <a:xfrm>
                <a:off x="335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1" name="Line 511"/>
              <p:cNvSpPr>
                <a:spLocks noChangeShapeType="1"/>
              </p:cNvSpPr>
              <p:nvPr/>
            </p:nvSpPr>
            <p:spPr bwMode="auto">
              <a:xfrm>
                <a:off x="336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2" name="Line 512"/>
              <p:cNvSpPr>
                <a:spLocks noChangeShapeType="1"/>
              </p:cNvSpPr>
              <p:nvPr/>
            </p:nvSpPr>
            <p:spPr bwMode="auto">
              <a:xfrm>
                <a:off x="337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3" name="Line 513"/>
              <p:cNvSpPr>
                <a:spLocks noChangeShapeType="1"/>
              </p:cNvSpPr>
              <p:nvPr/>
            </p:nvSpPr>
            <p:spPr bwMode="auto">
              <a:xfrm>
                <a:off x="338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4" name="Line 514"/>
              <p:cNvSpPr>
                <a:spLocks noChangeShapeType="1"/>
              </p:cNvSpPr>
              <p:nvPr/>
            </p:nvSpPr>
            <p:spPr bwMode="auto">
              <a:xfrm>
                <a:off x="339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5" name="Line 515"/>
              <p:cNvSpPr>
                <a:spLocks noChangeShapeType="1"/>
              </p:cNvSpPr>
              <p:nvPr/>
            </p:nvSpPr>
            <p:spPr bwMode="auto">
              <a:xfrm>
                <a:off x="341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6" name="Line 516"/>
              <p:cNvSpPr>
                <a:spLocks noChangeShapeType="1"/>
              </p:cNvSpPr>
              <p:nvPr/>
            </p:nvSpPr>
            <p:spPr bwMode="auto">
              <a:xfrm>
                <a:off x="342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7" name="Line 517"/>
              <p:cNvSpPr>
                <a:spLocks noChangeShapeType="1"/>
              </p:cNvSpPr>
              <p:nvPr/>
            </p:nvSpPr>
            <p:spPr bwMode="auto">
              <a:xfrm>
                <a:off x="343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8" name="Line 518"/>
              <p:cNvSpPr>
                <a:spLocks noChangeShapeType="1"/>
              </p:cNvSpPr>
              <p:nvPr/>
            </p:nvSpPr>
            <p:spPr bwMode="auto">
              <a:xfrm>
                <a:off x="344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9" name="Line 519"/>
              <p:cNvSpPr>
                <a:spLocks noChangeShapeType="1"/>
              </p:cNvSpPr>
              <p:nvPr/>
            </p:nvSpPr>
            <p:spPr bwMode="auto">
              <a:xfrm>
                <a:off x="345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0" name="Line 520"/>
              <p:cNvSpPr>
                <a:spLocks noChangeShapeType="1"/>
              </p:cNvSpPr>
              <p:nvPr/>
            </p:nvSpPr>
            <p:spPr bwMode="auto">
              <a:xfrm>
                <a:off x="347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1" name="Line 521"/>
              <p:cNvSpPr>
                <a:spLocks noChangeShapeType="1"/>
              </p:cNvSpPr>
              <p:nvPr/>
            </p:nvSpPr>
            <p:spPr bwMode="auto">
              <a:xfrm>
                <a:off x="348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2" name="Line 522"/>
              <p:cNvSpPr>
                <a:spLocks noChangeShapeType="1"/>
              </p:cNvSpPr>
              <p:nvPr/>
            </p:nvSpPr>
            <p:spPr bwMode="auto">
              <a:xfrm>
                <a:off x="349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3" name="Line 523"/>
              <p:cNvSpPr>
                <a:spLocks noChangeShapeType="1"/>
              </p:cNvSpPr>
              <p:nvPr/>
            </p:nvSpPr>
            <p:spPr bwMode="auto">
              <a:xfrm>
                <a:off x="350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4" name="Line 524"/>
              <p:cNvSpPr>
                <a:spLocks noChangeShapeType="1"/>
              </p:cNvSpPr>
              <p:nvPr/>
            </p:nvSpPr>
            <p:spPr bwMode="auto">
              <a:xfrm>
                <a:off x="351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5" name="Line 525"/>
              <p:cNvSpPr>
                <a:spLocks noChangeShapeType="1"/>
              </p:cNvSpPr>
              <p:nvPr/>
            </p:nvSpPr>
            <p:spPr bwMode="auto">
              <a:xfrm>
                <a:off x="353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6" name="Line 526"/>
              <p:cNvSpPr>
                <a:spLocks noChangeShapeType="1"/>
              </p:cNvSpPr>
              <p:nvPr/>
            </p:nvSpPr>
            <p:spPr bwMode="auto">
              <a:xfrm>
                <a:off x="354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7" name="Line 527"/>
              <p:cNvSpPr>
                <a:spLocks noChangeShapeType="1"/>
              </p:cNvSpPr>
              <p:nvPr/>
            </p:nvSpPr>
            <p:spPr bwMode="auto">
              <a:xfrm>
                <a:off x="355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8" name="Line 528"/>
              <p:cNvSpPr>
                <a:spLocks noChangeShapeType="1"/>
              </p:cNvSpPr>
              <p:nvPr/>
            </p:nvSpPr>
            <p:spPr bwMode="auto">
              <a:xfrm>
                <a:off x="356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9" name="Line 529"/>
              <p:cNvSpPr>
                <a:spLocks noChangeShapeType="1"/>
              </p:cNvSpPr>
              <p:nvPr/>
            </p:nvSpPr>
            <p:spPr bwMode="auto">
              <a:xfrm>
                <a:off x="357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0" name="Line 530"/>
              <p:cNvSpPr>
                <a:spLocks noChangeShapeType="1"/>
              </p:cNvSpPr>
              <p:nvPr/>
            </p:nvSpPr>
            <p:spPr bwMode="auto">
              <a:xfrm>
                <a:off x="359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1" name="Line 531"/>
              <p:cNvSpPr>
                <a:spLocks noChangeShapeType="1"/>
              </p:cNvSpPr>
              <p:nvPr/>
            </p:nvSpPr>
            <p:spPr bwMode="auto">
              <a:xfrm>
                <a:off x="360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2" name="Line 532"/>
              <p:cNvSpPr>
                <a:spLocks noChangeShapeType="1"/>
              </p:cNvSpPr>
              <p:nvPr/>
            </p:nvSpPr>
            <p:spPr bwMode="auto">
              <a:xfrm>
                <a:off x="361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3" name="Line 533"/>
              <p:cNvSpPr>
                <a:spLocks noChangeShapeType="1"/>
              </p:cNvSpPr>
              <p:nvPr/>
            </p:nvSpPr>
            <p:spPr bwMode="auto">
              <a:xfrm>
                <a:off x="362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4" name="Line 534"/>
              <p:cNvSpPr>
                <a:spLocks noChangeShapeType="1"/>
              </p:cNvSpPr>
              <p:nvPr/>
            </p:nvSpPr>
            <p:spPr bwMode="auto">
              <a:xfrm>
                <a:off x="363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5" name="Line 535"/>
              <p:cNvSpPr>
                <a:spLocks noChangeShapeType="1"/>
              </p:cNvSpPr>
              <p:nvPr/>
            </p:nvSpPr>
            <p:spPr bwMode="auto">
              <a:xfrm>
                <a:off x="365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6" name="Line 536"/>
              <p:cNvSpPr>
                <a:spLocks noChangeShapeType="1"/>
              </p:cNvSpPr>
              <p:nvPr/>
            </p:nvSpPr>
            <p:spPr bwMode="auto">
              <a:xfrm>
                <a:off x="366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7" name="Line 537"/>
              <p:cNvSpPr>
                <a:spLocks noChangeShapeType="1"/>
              </p:cNvSpPr>
              <p:nvPr/>
            </p:nvSpPr>
            <p:spPr bwMode="auto">
              <a:xfrm>
                <a:off x="367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8" name="Line 538"/>
              <p:cNvSpPr>
                <a:spLocks noChangeShapeType="1"/>
              </p:cNvSpPr>
              <p:nvPr/>
            </p:nvSpPr>
            <p:spPr bwMode="auto">
              <a:xfrm>
                <a:off x="368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9" name="Line 539"/>
              <p:cNvSpPr>
                <a:spLocks noChangeShapeType="1"/>
              </p:cNvSpPr>
              <p:nvPr/>
            </p:nvSpPr>
            <p:spPr bwMode="auto">
              <a:xfrm>
                <a:off x="369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0" name="Line 540"/>
              <p:cNvSpPr>
                <a:spLocks noChangeShapeType="1"/>
              </p:cNvSpPr>
              <p:nvPr/>
            </p:nvSpPr>
            <p:spPr bwMode="auto">
              <a:xfrm>
                <a:off x="371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1" name="Line 541"/>
              <p:cNvSpPr>
                <a:spLocks noChangeShapeType="1"/>
              </p:cNvSpPr>
              <p:nvPr/>
            </p:nvSpPr>
            <p:spPr bwMode="auto">
              <a:xfrm>
                <a:off x="372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2" name="Line 542"/>
              <p:cNvSpPr>
                <a:spLocks noChangeShapeType="1"/>
              </p:cNvSpPr>
              <p:nvPr/>
            </p:nvSpPr>
            <p:spPr bwMode="auto">
              <a:xfrm>
                <a:off x="373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3" name="Line 543"/>
              <p:cNvSpPr>
                <a:spLocks noChangeShapeType="1"/>
              </p:cNvSpPr>
              <p:nvPr/>
            </p:nvSpPr>
            <p:spPr bwMode="auto">
              <a:xfrm>
                <a:off x="374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4" name="Line 544"/>
              <p:cNvSpPr>
                <a:spLocks noChangeShapeType="1"/>
              </p:cNvSpPr>
              <p:nvPr/>
            </p:nvSpPr>
            <p:spPr bwMode="auto">
              <a:xfrm>
                <a:off x="375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5" name="Line 545"/>
              <p:cNvSpPr>
                <a:spLocks noChangeShapeType="1"/>
              </p:cNvSpPr>
              <p:nvPr/>
            </p:nvSpPr>
            <p:spPr bwMode="auto">
              <a:xfrm>
                <a:off x="377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6" name="Line 546"/>
              <p:cNvSpPr>
                <a:spLocks noChangeShapeType="1"/>
              </p:cNvSpPr>
              <p:nvPr/>
            </p:nvSpPr>
            <p:spPr bwMode="auto">
              <a:xfrm>
                <a:off x="378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7" name="Line 547"/>
              <p:cNvSpPr>
                <a:spLocks noChangeShapeType="1"/>
              </p:cNvSpPr>
              <p:nvPr/>
            </p:nvSpPr>
            <p:spPr bwMode="auto">
              <a:xfrm>
                <a:off x="379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8" name="Line 548"/>
              <p:cNvSpPr>
                <a:spLocks noChangeShapeType="1"/>
              </p:cNvSpPr>
              <p:nvPr/>
            </p:nvSpPr>
            <p:spPr bwMode="auto">
              <a:xfrm>
                <a:off x="380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9" name="Line 549"/>
              <p:cNvSpPr>
                <a:spLocks noChangeShapeType="1"/>
              </p:cNvSpPr>
              <p:nvPr/>
            </p:nvSpPr>
            <p:spPr bwMode="auto">
              <a:xfrm>
                <a:off x="381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0" name="Line 550"/>
              <p:cNvSpPr>
                <a:spLocks noChangeShapeType="1"/>
              </p:cNvSpPr>
              <p:nvPr/>
            </p:nvSpPr>
            <p:spPr bwMode="auto">
              <a:xfrm>
                <a:off x="383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1" name="Line 551"/>
              <p:cNvSpPr>
                <a:spLocks noChangeShapeType="1"/>
              </p:cNvSpPr>
              <p:nvPr/>
            </p:nvSpPr>
            <p:spPr bwMode="auto">
              <a:xfrm>
                <a:off x="384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2" name="Line 552"/>
              <p:cNvSpPr>
                <a:spLocks noChangeShapeType="1"/>
              </p:cNvSpPr>
              <p:nvPr/>
            </p:nvSpPr>
            <p:spPr bwMode="auto">
              <a:xfrm>
                <a:off x="385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3" name="Line 553"/>
              <p:cNvSpPr>
                <a:spLocks noChangeShapeType="1"/>
              </p:cNvSpPr>
              <p:nvPr/>
            </p:nvSpPr>
            <p:spPr bwMode="auto">
              <a:xfrm>
                <a:off x="386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4" name="Line 554"/>
              <p:cNvSpPr>
                <a:spLocks noChangeShapeType="1"/>
              </p:cNvSpPr>
              <p:nvPr/>
            </p:nvSpPr>
            <p:spPr bwMode="auto">
              <a:xfrm>
                <a:off x="387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5" name="Line 555"/>
              <p:cNvSpPr>
                <a:spLocks noChangeShapeType="1"/>
              </p:cNvSpPr>
              <p:nvPr/>
            </p:nvSpPr>
            <p:spPr bwMode="auto">
              <a:xfrm>
                <a:off x="389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6" name="Line 556"/>
              <p:cNvSpPr>
                <a:spLocks noChangeShapeType="1"/>
              </p:cNvSpPr>
              <p:nvPr/>
            </p:nvSpPr>
            <p:spPr bwMode="auto">
              <a:xfrm>
                <a:off x="390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7" name="Line 557"/>
              <p:cNvSpPr>
                <a:spLocks noChangeShapeType="1"/>
              </p:cNvSpPr>
              <p:nvPr/>
            </p:nvSpPr>
            <p:spPr bwMode="auto">
              <a:xfrm>
                <a:off x="391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8" name="Line 558"/>
              <p:cNvSpPr>
                <a:spLocks noChangeShapeType="1"/>
              </p:cNvSpPr>
              <p:nvPr/>
            </p:nvSpPr>
            <p:spPr bwMode="auto">
              <a:xfrm>
                <a:off x="392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9" name="Line 559"/>
              <p:cNvSpPr>
                <a:spLocks noChangeShapeType="1"/>
              </p:cNvSpPr>
              <p:nvPr/>
            </p:nvSpPr>
            <p:spPr bwMode="auto">
              <a:xfrm>
                <a:off x="3939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0" name="Line 560"/>
              <p:cNvSpPr>
                <a:spLocks noChangeShapeType="1"/>
              </p:cNvSpPr>
              <p:nvPr/>
            </p:nvSpPr>
            <p:spPr bwMode="auto">
              <a:xfrm>
                <a:off x="3950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1" name="Line 561"/>
              <p:cNvSpPr>
                <a:spLocks noChangeShapeType="1"/>
              </p:cNvSpPr>
              <p:nvPr/>
            </p:nvSpPr>
            <p:spPr bwMode="auto">
              <a:xfrm>
                <a:off x="396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2" name="Line 562"/>
              <p:cNvSpPr>
                <a:spLocks noChangeShapeType="1"/>
              </p:cNvSpPr>
              <p:nvPr/>
            </p:nvSpPr>
            <p:spPr bwMode="auto">
              <a:xfrm>
                <a:off x="3974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3" name="Line 563"/>
              <p:cNvSpPr>
                <a:spLocks noChangeShapeType="1"/>
              </p:cNvSpPr>
              <p:nvPr/>
            </p:nvSpPr>
            <p:spPr bwMode="auto">
              <a:xfrm>
                <a:off x="3987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4" name="Line 564"/>
              <p:cNvSpPr>
                <a:spLocks noChangeShapeType="1"/>
              </p:cNvSpPr>
              <p:nvPr/>
            </p:nvSpPr>
            <p:spPr bwMode="auto">
              <a:xfrm>
                <a:off x="3998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5" name="Line 565"/>
              <p:cNvSpPr>
                <a:spLocks noChangeShapeType="1"/>
              </p:cNvSpPr>
              <p:nvPr/>
            </p:nvSpPr>
            <p:spPr bwMode="auto">
              <a:xfrm>
                <a:off x="401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6" name="Line 566"/>
              <p:cNvSpPr>
                <a:spLocks noChangeShapeType="1"/>
              </p:cNvSpPr>
              <p:nvPr/>
            </p:nvSpPr>
            <p:spPr bwMode="auto">
              <a:xfrm>
                <a:off x="4022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7" name="Line 567"/>
              <p:cNvSpPr>
                <a:spLocks noChangeShapeType="1"/>
              </p:cNvSpPr>
              <p:nvPr/>
            </p:nvSpPr>
            <p:spPr bwMode="auto">
              <a:xfrm>
                <a:off x="4035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8" name="Line 568"/>
              <p:cNvSpPr>
                <a:spLocks noChangeShapeType="1"/>
              </p:cNvSpPr>
              <p:nvPr/>
            </p:nvSpPr>
            <p:spPr bwMode="auto">
              <a:xfrm>
                <a:off x="4046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9" name="Line 569"/>
              <p:cNvSpPr>
                <a:spLocks noChangeShapeType="1"/>
              </p:cNvSpPr>
              <p:nvPr/>
            </p:nvSpPr>
            <p:spPr bwMode="auto">
              <a:xfrm>
                <a:off x="405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0" name="Line 570"/>
              <p:cNvSpPr>
                <a:spLocks noChangeShapeType="1"/>
              </p:cNvSpPr>
              <p:nvPr/>
            </p:nvSpPr>
            <p:spPr bwMode="auto">
              <a:xfrm>
                <a:off x="4070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1" name="Line 571"/>
              <p:cNvSpPr>
                <a:spLocks noChangeShapeType="1"/>
              </p:cNvSpPr>
              <p:nvPr/>
            </p:nvSpPr>
            <p:spPr bwMode="auto">
              <a:xfrm>
                <a:off x="4083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2" name="Line 572"/>
              <p:cNvSpPr>
                <a:spLocks noChangeShapeType="1"/>
              </p:cNvSpPr>
              <p:nvPr/>
            </p:nvSpPr>
            <p:spPr bwMode="auto">
              <a:xfrm>
                <a:off x="4094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3" name="Line 573"/>
              <p:cNvSpPr>
                <a:spLocks noChangeShapeType="1"/>
              </p:cNvSpPr>
              <p:nvPr/>
            </p:nvSpPr>
            <p:spPr bwMode="auto">
              <a:xfrm>
                <a:off x="4106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4" name="Line 574"/>
              <p:cNvSpPr>
                <a:spLocks noChangeShapeType="1"/>
              </p:cNvSpPr>
              <p:nvPr/>
            </p:nvSpPr>
            <p:spPr bwMode="auto">
              <a:xfrm>
                <a:off x="4118" y="249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5" name="Line 575"/>
              <p:cNvSpPr>
                <a:spLocks noChangeShapeType="1"/>
              </p:cNvSpPr>
              <p:nvPr/>
            </p:nvSpPr>
            <p:spPr bwMode="auto">
              <a:xfrm>
                <a:off x="4131" y="249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6" name="Line 576"/>
              <p:cNvSpPr>
                <a:spLocks noChangeShapeType="1"/>
              </p:cNvSpPr>
              <p:nvPr/>
            </p:nvSpPr>
            <p:spPr bwMode="auto">
              <a:xfrm>
                <a:off x="4142" y="249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7" name="Line 577"/>
              <p:cNvSpPr>
                <a:spLocks noChangeShapeType="1"/>
              </p:cNvSpPr>
              <p:nvPr/>
            </p:nvSpPr>
            <p:spPr bwMode="auto">
              <a:xfrm>
                <a:off x="1910" y="2493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8" name="Line 578"/>
              <p:cNvSpPr>
                <a:spLocks noChangeShapeType="1"/>
              </p:cNvSpPr>
              <p:nvPr/>
            </p:nvSpPr>
            <p:spPr bwMode="auto">
              <a:xfrm flipH="1">
                <a:off x="4122" y="2493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9" name="Freeform 579"/>
              <p:cNvSpPr>
                <a:spLocks noEditPoints="1"/>
              </p:cNvSpPr>
              <p:nvPr/>
            </p:nvSpPr>
            <p:spPr bwMode="auto">
              <a:xfrm>
                <a:off x="1724" y="2455"/>
                <a:ext cx="45" cy="71"/>
              </a:xfrm>
              <a:custGeom>
                <a:avLst/>
                <a:gdLst>
                  <a:gd name="T0" fmla="*/ 0 w 91"/>
                  <a:gd name="T1" fmla="*/ 72 h 141"/>
                  <a:gd name="T2" fmla="*/ 2 w 91"/>
                  <a:gd name="T3" fmla="*/ 49 h 141"/>
                  <a:gd name="T4" fmla="*/ 6 w 91"/>
                  <a:gd name="T5" fmla="*/ 31 h 141"/>
                  <a:gd name="T6" fmla="*/ 9 w 91"/>
                  <a:gd name="T7" fmla="*/ 23 h 141"/>
                  <a:gd name="T8" fmla="*/ 14 w 91"/>
                  <a:gd name="T9" fmla="*/ 14 h 141"/>
                  <a:gd name="T10" fmla="*/ 21 w 91"/>
                  <a:gd name="T11" fmla="*/ 9 h 141"/>
                  <a:gd name="T12" fmla="*/ 28 w 91"/>
                  <a:gd name="T13" fmla="*/ 3 h 141"/>
                  <a:gd name="T14" fmla="*/ 37 w 91"/>
                  <a:gd name="T15" fmla="*/ 2 h 141"/>
                  <a:gd name="T16" fmla="*/ 46 w 91"/>
                  <a:gd name="T17" fmla="*/ 0 h 141"/>
                  <a:gd name="T18" fmla="*/ 56 w 91"/>
                  <a:gd name="T19" fmla="*/ 2 h 141"/>
                  <a:gd name="T20" fmla="*/ 65 w 91"/>
                  <a:gd name="T21" fmla="*/ 5 h 141"/>
                  <a:gd name="T22" fmla="*/ 72 w 91"/>
                  <a:gd name="T23" fmla="*/ 9 h 141"/>
                  <a:gd name="T24" fmla="*/ 75 w 91"/>
                  <a:gd name="T25" fmla="*/ 12 h 141"/>
                  <a:gd name="T26" fmla="*/ 79 w 91"/>
                  <a:gd name="T27" fmla="*/ 17 h 141"/>
                  <a:gd name="T28" fmla="*/ 84 w 91"/>
                  <a:gd name="T29" fmla="*/ 28 h 141"/>
                  <a:gd name="T30" fmla="*/ 88 w 91"/>
                  <a:gd name="T31" fmla="*/ 38 h 141"/>
                  <a:gd name="T32" fmla="*/ 89 w 91"/>
                  <a:gd name="T33" fmla="*/ 52 h 141"/>
                  <a:gd name="T34" fmla="*/ 91 w 91"/>
                  <a:gd name="T35" fmla="*/ 72 h 141"/>
                  <a:gd name="T36" fmla="*/ 89 w 91"/>
                  <a:gd name="T37" fmla="*/ 92 h 141"/>
                  <a:gd name="T38" fmla="*/ 86 w 91"/>
                  <a:gd name="T39" fmla="*/ 110 h 141"/>
                  <a:gd name="T40" fmla="*/ 82 w 91"/>
                  <a:gd name="T41" fmla="*/ 120 h 141"/>
                  <a:gd name="T42" fmla="*/ 77 w 91"/>
                  <a:gd name="T43" fmla="*/ 127 h 141"/>
                  <a:gd name="T44" fmla="*/ 70 w 91"/>
                  <a:gd name="T45" fmla="*/ 133 h 141"/>
                  <a:gd name="T46" fmla="*/ 63 w 91"/>
                  <a:gd name="T47" fmla="*/ 138 h 141"/>
                  <a:gd name="T48" fmla="*/ 54 w 91"/>
                  <a:gd name="T49" fmla="*/ 140 h 141"/>
                  <a:gd name="T50" fmla="*/ 46 w 91"/>
                  <a:gd name="T51" fmla="*/ 141 h 141"/>
                  <a:gd name="T52" fmla="*/ 28 w 91"/>
                  <a:gd name="T53" fmla="*/ 138 h 141"/>
                  <a:gd name="T54" fmla="*/ 14 w 91"/>
                  <a:gd name="T55" fmla="*/ 127 h 141"/>
                  <a:gd name="T56" fmla="*/ 7 w 91"/>
                  <a:gd name="T57" fmla="*/ 113 h 141"/>
                  <a:gd name="T58" fmla="*/ 2 w 91"/>
                  <a:gd name="T59" fmla="*/ 94 h 141"/>
                  <a:gd name="T60" fmla="*/ 0 w 91"/>
                  <a:gd name="T61" fmla="*/ 72 h 141"/>
                  <a:gd name="T62" fmla="*/ 18 w 91"/>
                  <a:gd name="T63" fmla="*/ 72 h 141"/>
                  <a:gd name="T64" fmla="*/ 19 w 91"/>
                  <a:gd name="T65" fmla="*/ 91 h 141"/>
                  <a:gd name="T66" fmla="*/ 21 w 91"/>
                  <a:gd name="T67" fmla="*/ 105 h 141"/>
                  <a:gd name="T68" fmla="*/ 26 w 91"/>
                  <a:gd name="T69" fmla="*/ 115 h 141"/>
                  <a:gd name="T70" fmla="*/ 32 w 91"/>
                  <a:gd name="T71" fmla="*/ 120 h 141"/>
                  <a:gd name="T72" fmla="*/ 39 w 91"/>
                  <a:gd name="T73" fmla="*/ 124 h 141"/>
                  <a:gd name="T74" fmla="*/ 46 w 91"/>
                  <a:gd name="T75" fmla="*/ 126 h 141"/>
                  <a:gd name="T76" fmla="*/ 53 w 91"/>
                  <a:gd name="T77" fmla="*/ 124 h 141"/>
                  <a:gd name="T78" fmla="*/ 60 w 91"/>
                  <a:gd name="T79" fmla="*/ 120 h 141"/>
                  <a:gd name="T80" fmla="*/ 65 w 91"/>
                  <a:gd name="T81" fmla="*/ 115 h 141"/>
                  <a:gd name="T82" fmla="*/ 68 w 91"/>
                  <a:gd name="T83" fmla="*/ 105 h 141"/>
                  <a:gd name="T84" fmla="*/ 72 w 91"/>
                  <a:gd name="T85" fmla="*/ 91 h 141"/>
                  <a:gd name="T86" fmla="*/ 72 w 91"/>
                  <a:gd name="T87" fmla="*/ 72 h 141"/>
                  <a:gd name="T88" fmla="*/ 72 w 91"/>
                  <a:gd name="T89" fmla="*/ 52 h 141"/>
                  <a:gd name="T90" fmla="*/ 70 w 91"/>
                  <a:gd name="T91" fmla="*/ 37 h 141"/>
                  <a:gd name="T92" fmla="*/ 65 w 91"/>
                  <a:gd name="T93" fmla="*/ 28 h 141"/>
                  <a:gd name="T94" fmla="*/ 60 w 91"/>
                  <a:gd name="T95" fmla="*/ 21 h 141"/>
                  <a:gd name="T96" fmla="*/ 53 w 91"/>
                  <a:gd name="T97" fmla="*/ 17 h 141"/>
                  <a:gd name="T98" fmla="*/ 46 w 91"/>
                  <a:gd name="T99" fmla="*/ 17 h 141"/>
                  <a:gd name="T100" fmla="*/ 39 w 91"/>
                  <a:gd name="T101" fmla="*/ 17 h 141"/>
                  <a:gd name="T102" fmla="*/ 32 w 91"/>
                  <a:gd name="T103" fmla="*/ 21 h 141"/>
                  <a:gd name="T104" fmla="*/ 26 w 91"/>
                  <a:gd name="T105" fmla="*/ 26 h 141"/>
                  <a:gd name="T106" fmla="*/ 23 w 91"/>
                  <a:gd name="T107" fmla="*/ 37 h 141"/>
                  <a:gd name="T108" fmla="*/ 19 w 91"/>
                  <a:gd name="T109" fmla="*/ 51 h 141"/>
                  <a:gd name="T110" fmla="*/ 18 w 91"/>
                  <a:gd name="T111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1">
                    <a:moveTo>
                      <a:pt x="0" y="72"/>
                    </a:moveTo>
                    <a:lnTo>
                      <a:pt x="2" y="49"/>
                    </a:lnTo>
                    <a:lnTo>
                      <a:pt x="6" y="31"/>
                    </a:lnTo>
                    <a:lnTo>
                      <a:pt x="9" y="23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28" y="3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5" y="5"/>
                    </a:lnTo>
                    <a:lnTo>
                      <a:pt x="72" y="9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8"/>
                    </a:lnTo>
                    <a:lnTo>
                      <a:pt x="88" y="38"/>
                    </a:lnTo>
                    <a:lnTo>
                      <a:pt x="89" y="52"/>
                    </a:lnTo>
                    <a:lnTo>
                      <a:pt x="91" y="72"/>
                    </a:lnTo>
                    <a:lnTo>
                      <a:pt x="89" y="92"/>
                    </a:lnTo>
                    <a:lnTo>
                      <a:pt x="86" y="110"/>
                    </a:lnTo>
                    <a:lnTo>
                      <a:pt x="82" y="120"/>
                    </a:lnTo>
                    <a:lnTo>
                      <a:pt x="77" y="127"/>
                    </a:lnTo>
                    <a:lnTo>
                      <a:pt x="70" y="133"/>
                    </a:lnTo>
                    <a:lnTo>
                      <a:pt x="63" y="138"/>
                    </a:lnTo>
                    <a:lnTo>
                      <a:pt x="54" y="140"/>
                    </a:lnTo>
                    <a:lnTo>
                      <a:pt x="46" y="141"/>
                    </a:lnTo>
                    <a:lnTo>
                      <a:pt x="28" y="138"/>
                    </a:lnTo>
                    <a:lnTo>
                      <a:pt x="14" y="127"/>
                    </a:lnTo>
                    <a:lnTo>
                      <a:pt x="7" y="113"/>
                    </a:lnTo>
                    <a:lnTo>
                      <a:pt x="2" y="94"/>
                    </a:lnTo>
                    <a:lnTo>
                      <a:pt x="0" y="72"/>
                    </a:lnTo>
                    <a:close/>
                    <a:moveTo>
                      <a:pt x="18" y="72"/>
                    </a:moveTo>
                    <a:lnTo>
                      <a:pt x="19" y="91"/>
                    </a:lnTo>
                    <a:lnTo>
                      <a:pt x="21" y="105"/>
                    </a:lnTo>
                    <a:lnTo>
                      <a:pt x="26" y="115"/>
                    </a:lnTo>
                    <a:lnTo>
                      <a:pt x="32" y="120"/>
                    </a:lnTo>
                    <a:lnTo>
                      <a:pt x="39" y="124"/>
                    </a:lnTo>
                    <a:lnTo>
                      <a:pt x="46" y="126"/>
                    </a:lnTo>
                    <a:lnTo>
                      <a:pt x="53" y="124"/>
                    </a:lnTo>
                    <a:lnTo>
                      <a:pt x="60" y="120"/>
                    </a:lnTo>
                    <a:lnTo>
                      <a:pt x="65" y="115"/>
                    </a:lnTo>
                    <a:lnTo>
                      <a:pt x="68" y="105"/>
                    </a:lnTo>
                    <a:lnTo>
                      <a:pt x="72" y="91"/>
                    </a:lnTo>
                    <a:lnTo>
                      <a:pt x="72" y="72"/>
                    </a:lnTo>
                    <a:lnTo>
                      <a:pt x="72" y="52"/>
                    </a:lnTo>
                    <a:lnTo>
                      <a:pt x="70" y="37"/>
                    </a:lnTo>
                    <a:lnTo>
                      <a:pt x="65" y="28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2" y="21"/>
                    </a:lnTo>
                    <a:lnTo>
                      <a:pt x="26" y="26"/>
                    </a:lnTo>
                    <a:lnTo>
                      <a:pt x="23" y="37"/>
                    </a:lnTo>
                    <a:lnTo>
                      <a:pt x="19" y="51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0" name="Rectangle 580"/>
              <p:cNvSpPr>
                <a:spLocks noChangeArrowheads="1"/>
              </p:cNvSpPr>
              <p:nvPr/>
            </p:nvSpPr>
            <p:spPr bwMode="auto">
              <a:xfrm>
                <a:off x="1782" y="2515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1" name="Freeform 581"/>
              <p:cNvSpPr>
                <a:spLocks/>
              </p:cNvSpPr>
              <p:nvPr/>
            </p:nvSpPr>
            <p:spPr bwMode="auto">
              <a:xfrm>
                <a:off x="1803" y="2455"/>
                <a:ext cx="45" cy="70"/>
              </a:xfrm>
              <a:custGeom>
                <a:avLst/>
                <a:gdLst>
                  <a:gd name="T0" fmla="*/ 89 w 89"/>
                  <a:gd name="T1" fmla="*/ 120 h 140"/>
                  <a:gd name="T2" fmla="*/ 89 w 89"/>
                  <a:gd name="T3" fmla="*/ 140 h 140"/>
                  <a:gd name="T4" fmla="*/ 0 w 89"/>
                  <a:gd name="T5" fmla="*/ 140 h 140"/>
                  <a:gd name="T6" fmla="*/ 0 w 89"/>
                  <a:gd name="T7" fmla="*/ 133 h 140"/>
                  <a:gd name="T8" fmla="*/ 2 w 89"/>
                  <a:gd name="T9" fmla="*/ 126 h 140"/>
                  <a:gd name="T10" fmla="*/ 5 w 89"/>
                  <a:gd name="T11" fmla="*/ 117 h 140"/>
                  <a:gd name="T12" fmla="*/ 12 w 89"/>
                  <a:gd name="T13" fmla="*/ 108 h 140"/>
                  <a:gd name="T14" fmla="*/ 18 w 89"/>
                  <a:gd name="T15" fmla="*/ 101 h 140"/>
                  <a:gd name="T16" fmla="*/ 25 w 89"/>
                  <a:gd name="T17" fmla="*/ 94 h 140"/>
                  <a:gd name="T18" fmla="*/ 33 w 89"/>
                  <a:gd name="T19" fmla="*/ 87 h 140"/>
                  <a:gd name="T20" fmla="*/ 51 w 89"/>
                  <a:gd name="T21" fmla="*/ 70 h 140"/>
                  <a:gd name="T22" fmla="*/ 63 w 89"/>
                  <a:gd name="T23" fmla="*/ 58 h 140"/>
                  <a:gd name="T24" fmla="*/ 66 w 89"/>
                  <a:gd name="T25" fmla="*/ 52 h 140"/>
                  <a:gd name="T26" fmla="*/ 68 w 89"/>
                  <a:gd name="T27" fmla="*/ 45 h 140"/>
                  <a:gd name="T28" fmla="*/ 70 w 89"/>
                  <a:gd name="T29" fmla="*/ 38 h 140"/>
                  <a:gd name="T30" fmla="*/ 68 w 89"/>
                  <a:gd name="T31" fmla="*/ 33 h 140"/>
                  <a:gd name="T32" fmla="*/ 66 w 89"/>
                  <a:gd name="T33" fmla="*/ 28 h 140"/>
                  <a:gd name="T34" fmla="*/ 63 w 89"/>
                  <a:gd name="T35" fmla="*/ 23 h 140"/>
                  <a:gd name="T36" fmla="*/ 58 w 89"/>
                  <a:gd name="T37" fmla="*/ 19 h 140"/>
                  <a:gd name="T38" fmla="*/ 52 w 89"/>
                  <a:gd name="T39" fmla="*/ 17 h 140"/>
                  <a:gd name="T40" fmla="*/ 45 w 89"/>
                  <a:gd name="T41" fmla="*/ 17 h 140"/>
                  <a:gd name="T42" fmla="*/ 39 w 89"/>
                  <a:gd name="T43" fmla="*/ 17 h 140"/>
                  <a:gd name="T44" fmla="*/ 32 w 89"/>
                  <a:gd name="T45" fmla="*/ 19 h 140"/>
                  <a:gd name="T46" fmla="*/ 26 w 89"/>
                  <a:gd name="T47" fmla="*/ 23 h 140"/>
                  <a:gd name="T48" fmla="*/ 23 w 89"/>
                  <a:gd name="T49" fmla="*/ 28 h 140"/>
                  <a:gd name="T50" fmla="*/ 21 w 89"/>
                  <a:gd name="T51" fmla="*/ 33 h 140"/>
                  <a:gd name="T52" fmla="*/ 19 w 89"/>
                  <a:gd name="T53" fmla="*/ 40 h 140"/>
                  <a:gd name="T54" fmla="*/ 2 w 89"/>
                  <a:gd name="T55" fmla="*/ 38 h 140"/>
                  <a:gd name="T56" fmla="*/ 5 w 89"/>
                  <a:gd name="T57" fmla="*/ 23 h 140"/>
                  <a:gd name="T58" fmla="*/ 14 w 89"/>
                  <a:gd name="T59" fmla="*/ 10 h 140"/>
                  <a:gd name="T60" fmla="*/ 28 w 89"/>
                  <a:gd name="T61" fmla="*/ 3 h 140"/>
                  <a:gd name="T62" fmla="*/ 45 w 89"/>
                  <a:gd name="T63" fmla="*/ 0 h 140"/>
                  <a:gd name="T64" fmla="*/ 63 w 89"/>
                  <a:gd name="T65" fmla="*/ 3 h 140"/>
                  <a:gd name="T66" fmla="*/ 77 w 89"/>
                  <a:gd name="T67" fmla="*/ 12 h 140"/>
                  <a:gd name="T68" fmla="*/ 80 w 89"/>
                  <a:gd name="T69" fmla="*/ 17 h 140"/>
                  <a:gd name="T70" fmla="*/ 84 w 89"/>
                  <a:gd name="T71" fmla="*/ 24 h 140"/>
                  <a:gd name="T72" fmla="*/ 87 w 89"/>
                  <a:gd name="T73" fmla="*/ 31 h 140"/>
                  <a:gd name="T74" fmla="*/ 87 w 89"/>
                  <a:gd name="T75" fmla="*/ 38 h 140"/>
                  <a:gd name="T76" fmla="*/ 87 w 89"/>
                  <a:gd name="T77" fmla="*/ 47 h 140"/>
                  <a:gd name="T78" fmla="*/ 84 w 89"/>
                  <a:gd name="T79" fmla="*/ 56 h 140"/>
                  <a:gd name="T80" fmla="*/ 80 w 89"/>
                  <a:gd name="T81" fmla="*/ 63 h 140"/>
                  <a:gd name="T82" fmla="*/ 75 w 89"/>
                  <a:gd name="T83" fmla="*/ 72 h 140"/>
                  <a:gd name="T84" fmla="*/ 70 w 89"/>
                  <a:gd name="T85" fmla="*/ 77 h 140"/>
                  <a:gd name="T86" fmla="*/ 65 w 89"/>
                  <a:gd name="T87" fmla="*/ 82 h 140"/>
                  <a:gd name="T88" fmla="*/ 58 w 89"/>
                  <a:gd name="T89" fmla="*/ 89 h 140"/>
                  <a:gd name="T90" fmla="*/ 49 w 89"/>
                  <a:gd name="T91" fmla="*/ 96 h 140"/>
                  <a:gd name="T92" fmla="*/ 42 w 89"/>
                  <a:gd name="T93" fmla="*/ 101 h 140"/>
                  <a:gd name="T94" fmla="*/ 37 w 89"/>
                  <a:gd name="T95" fmla="*/ 106 h 140"/>
                  <a:gd name="T96" fmla="*/ 33 w 89"/>
                  <a:gd name="T97" fmla="*/ 110 h 140"/>
                  <a:gd name="T98" fmla="*/ 30 w 89"/>
                  <a:gd name="T99" fmla="*/ 112 h 140"/>
                  <a:gd name="T100" fmla="*/ 23 w 89"/>
                  <a:gd name="T101" fmla="*/ 120 h 140"/>
                  <a:gd name="T102" fmla="*/ 89 w 89"/>
                  <a:gd name="T103" fmla="*/ 1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" h="140">
                    <a:moveTo>
                      <a:pt x="89" y="120"/>
                    </a:moveTo>
                    <a:lnTo>
                      <a:pt x="89" y="140"/>
                    </a:lnTo>
                    <a:lnTo>
                      <a:pt x="0" y="140"/>
                    </a:lnTo>
                    <a:lnTo>
                      <a:pt x="0" y="133"/>
                    </a:lnTo>
                    <a:lnTo>
                      <a:pt x="2" y="126"/>
                    </a:lnTo>
                    <a:lnTo>
                      <a:pt x="5" y="117"/>
                    </a:lnTo>
                    <a:lnTo>
                      <a:pt x="12" y="108"/>
                    </a:lnTo>
                    <a:lnTo>
                      <a:pt x="18" y="101"/>
                    </a:lnTo>
                    <a:lnTo>
                      <a:pt x="25" y="94"/>
                    </a:lnTo>
                    <a:lnTo>
                      <a:pt x="33" y="87"/>
                    </a:lnTo>
                    <a:lnTo>
                      <a:pt x="51" y="70"/>
                    </a:lnTo>
                    <a:lnTo>
                      <a:pt x="63" y="58"/>
                    </a:lnTo>
                    <a:lnTo>
                      <a:pt x="66" y="52"/>
                    </a:lnTo>
                    <a:lnTo>
                      <a:pt x="68" y="45"/>
                    </a:lnTo>
                    <a:lnTo>
                      <a:pt x="70" y="38"/>
                    </a:lnTo>
                    <a:lnTo>
                      <a:pt x="68" y="33"/>
                    </a:lnTo>
                    <a:lnTo>
                      <a:pt x="66" y="28"/>
                    </a:lnTo>
                    <a:lnTo>
                      <a:pt x="63" y="23"/>
                    </a:lnTo>
                    <a:lnTo>
                      <a:pt x="58" y="19"/>
                    </a:lnTo>
                    <a:lnTo>
                      <a:pt x="52" y="17"/>
                    </a:lnTo>
                    <a:lnTo>
                      <a:pt x="45" y="17"/>
                    </a:lnTo>
                    <a:lnTo>
                      <a:pt x="39" y="17"/>
                    </a:lnTo>
                    <a:lnTo>
                      <a:pt x="32" y="19"/>
                    </a:lnTo>
                    <a:lnTo>
                      <a:pt x="26" y="23"/>
                    </a:lnTo>
                    <a:lnTo>
                      <a:pt x="23" y="28"/>
                    </a:lnTo>
                    <a:lnTo>
                      <a:pt x="21" y="33"/>
                    </a:lnTo>
                    <a:lnTo>
                      <a:pt x="19" y="40"/>
                    </a:lnTo>
                    <a:lnTo>
                      <a:pt x="2" y="38"/>
                    </a:lnTo>
                    <a:lnTo>
                      <a:pt x="5" y="23"/>
                    </a:lnTo>
                    <a:lnTo>
                      <a:pt x="14" y="10"/>
                    </a:lnTo>
                    <a:lnTo>
                      <a:pt x="28" y="3"/>
                    </a:lnTo>
                    <a:lnTo>
                      <a:pt x="45" y="0"/>
                    </a:lnTo>
                    <a:lnTo>
                      <a:pt x="63" y="3"/>
                    </a:lnTo>
                    <a:lnTo>
                      <a:pt x="77" y="12"/>
                    </a:lnTo>
                    <a:lnTo>
                      <a:pt x="80" y="17"/>
                    </a:lnTo>
                    <a:lnTo>
                      <a:pt x="84" y="24"/>
                    </a:lnTo>
                    <a:lnTo>
                      <a:pt x="87" y="31"/>
                    </a:lnTo>
                    <a:lnTo>
                      <a:pt x="87" y="38"/>
                    </a:lnTo>
                    <a:lnTo>
                      <a:pt x="87" y="47"/>
                    </a:lnTo>
                    <a:lnTo>
                      <a:pt x="84" y="56"/>
                    </a:lnTo>
                    <a:lnTo>
                      <a:pt x="80" y="63"/>
                    </a:lnTo>
                    <a:lnTo>
                      <a:pt x="75" y="72"/>
                    </a:lnTo>
                    <a:lnTo>
                      <a:pt x="70" y="77"/>
                    </a:lnTo>
                    <a:lnTo>
                      <a:pt x="65" y="82"/>
                    </a:lnTo>
                    <a:lnTo>
                      <a:pt x="58" y="89"/>
                    </a:lnTo>
                    <a:lnTo>
                      <a:pt x="49" y="96"/>
                    </a:lnTo>
                    <a:lnTo>
                      <a:pt x="42" y="101"/>
                    </a:lnTo>
                    <a:lnTo>
                      <a:pt x="37" y="106"/>
                    </a:lnTo>
                    <a:lnTo>
                      <a:pt x="33" y="110"/>
                    </a:lnTo>
                    <a:lnTo>
                      <a:pt x="30" y="112"/>
                    </a:lnTo>
                    <a:lnTo>
                      <a:pt x="23" y="120"/>
                    </a:lnTo>
                    <a:lnTo>
                      <a:pt x="89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2" name="Line 582"/>
              <p:cNvSpPr>
                <a:spLocks noChangeShapeType="1"/>
              </p:cNvSpPr>
              <p:nvPr/>
            </p:nvSpPr>
            <p:spPr bwMode="auto">
              <a:xfrm>
                <a:off x="191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3" name="Line 583"/>
              <p:cNvSpPr>
                <a:spLocks noChangeShapeType="1"/>
              </p:cNvSpPr>
              <p:nvPr/>
            </p:nvSpPr>
            <p:spPr bwMode="auto">
              <a:xfrm>
                <a:off x="192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4" name="Line 584"/>
              <p:cNvSpPr>
                <a:spLocks noChangeShapeType="1"/>
              </p:cNvSpPr>
              <p:nvPr/>
            </p:nvSpPr>
            <p:spPr bwMode="auto">
              <a:xfrm>
                <a:off x="193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5" name="Line 585"/>
              <p:cNvSpPr>
                <a:spLocks noChangeShapeType="1"/>
              </p:cNvSpPr>
              <p:nvPr/>
            </p:nvSpPr>
            <p:spPr bwMode="auto">
              <a:xfrm>
                <a:off x="194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6" name="Line 586"/>
              <p:cNvSpPr>
                <a:spLocks noChangeShapeType="1"/>
              </p:cNvSpPr>
              <p:nvPr/>
            </p:nvSpPr>
            <p:spPr bwMode="auto">
              <a:xfrm>
                <a:off x="195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7" name="Line 587"/>
              <p:cNvSpPr>
                <a:spLocks noChangeShapeType="1"/>
              </p:cNvSpPr>
              <p:nvPr/>
            </p:nvSpPr>
            <p:spPr bwMode="auto">
              <a:xfrm>
                <a:off x="197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8" name="Line 588"/>
              <p:cNvSpPr>
                <a:spLocks noChangeShapeType="1"/>
              </p:cNvSpPr>
              <p:nvPr/>
            </p:nvSpPr>
            <p:spPr bwMode="auto">
              <a:xfrm>
                <a:off x="198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9" name="Line 589"/>
              <p:cNvSpPr>
                <a:spLocks noChangeShapeType="1"/>
              </p:cNvSpPr>
              <p:nvPr/>
            </p:nvSpPr>
            <p:spPr bwMode="auto">
              <a:xfrm>
                <a:off x="199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0" name="Line 590"/>
              <p:cNvSpPr>
                <a:spLocks noChangeShapeType="1"/>
              </p:cNvSpPr>
              <p:nvPr/>
            </p:nvSpPr>
            <p:spPr bwMode="auto">
              <a:xfrm>
                <a:off x="200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1" name="Line 591"/>
              <p:cNvSpPr>
                <a:spLocks noChangeShapeType="1"/>
              </p:cNvSpPr>
              <p:nvPr/>
            </p:nvSpPr>
            <p:spPr bwMode="auto">
              <a:xfrm>
                <a:off x="201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2" name="Line 592"/>
              <p:cNvSpPr>
                <a:spLocks noChangeShapeType="1"/>
              </p:cNvSpPr>
              <p:nvPr/>
            </p:nvSpPr>
            <p:spPr bwMode="auto">
              <a:xfrm>
                <a:off x="203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3" name="Line 593"/>
              <p:cNvSpPr>
                <a:spLocks noChangeShapeType="1"/>
              </p:cNvSpPr>
              <p:nvPr/>
            </p:nvSpPr>
            <p:spPr bwMode="auto">
              <a:xfrm>
                <a:off x="204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4" name="Line 594"/>
              <p:cNvSpPr>
                <a:spLocks noChangeShapeType="1"/>
              </p:cNvSpPr>
              <p:nvPr/>
            </p:nvSpPr>
            <p:spPr bwMode="auto">
              <a:xfrm>
                <a:off x="205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5" name="Line 595"/>
              <p:cNvSpPr>
                <a:spLocks noChangeShapeType="1"/>
              </p:cNvSpPr>
              <p:nvPr/>
            </p:nvSpPr>
            <p:spPr bwMode="auto">
              <a:xfrm>
                <a:off x="206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6" name="Line 596"/>
              <p:cNvSpPr>
                <a:spLocks noChangeShapeType="1"/>
              </p:cNvSpPr>
              <p:nvPr/>
            </p:nvSpPr>
            <p:spPr bwMode="auto">
              <a:xfrm>
                <a:off x="207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7" name="Line 597"/>
              <p:cNvSpPr>
                <a:spLocks noChangeShapeType="1"/>
              </p:cNvSpPr>
              <p:nvPr/>
            </p:nvSpPr>
            <p:spPr bwMode="auto">
              <a:xfrm>
                <a:off x="209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8" name="Line 598"/>
              <p:cNvSpPr>
                <a:spLocks noChangeShapeType="1"/>
              </p:cNvSpPr>
              <p:nvPr/>
            </p:nvSpPr>
            <p:spPr bwMode="auto">
              <a:xfrm>
                <a:off x="210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9" name="Line 599"/>
              <p:cNvSpPr>
                <a:spLocks noChangeShapeType="1"/>
              </p:cNvSpPr>
              <p:nvPr/>
            </p:nvSpPr>
            <p:spPr bwMode="auto">
              <a:xfrm>
                <a:off x="211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0" name="Line 600"/>
              <p:cNvSpPr>
                <a:spLocks noChangeShapeType="1"/>
              </p:cNvSpPr>
              <p:nvPr/>
            </p:nvSpPr>
            <p:spPr bwMode="auto">
              <a:xfrm>
                <a:off x="212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1" name="Line 601"/>
              <p:cNvSpPr>
                <a:spLocks noChangeShapeType="1"/>
              </p:cNvSpPr>
              <p:nvPr/>
            </p:nvSpPr>
            <p:spPr bwMode="auto">
              <a:xfrm>
                <a:off x="213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2" name="Line 602"/>
              <p:cNvSpPr>
                <a:spLocks noChangeShapeType="1"/>
              </p:cNvSpPr>
              <p:nvPr/>
            </p:nvSpPr>
            <p:spPr bwMode="auto">
              <a:xfrm>
                <a:off x="215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3" name="Line 603"/>
              <p:cNvSpPr>
                <a:spLocks noChangeShapeType="1"/>
              </p:cNvSpPr>
              <p:nvPr/>
            </p:nvSpPr>
            <p:spPr bwMode="auto">
              <a:xfrm>
                <a:off x="216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4" name="Line 604"/>
              <p:cNvSpPr>
                <a:spLocks noChangeShapeType="1"/>
              </p:cNvSpPr>
              <p:nvPr/>
            </p:nvSpPr>
            <p:spPr bwMode="auto">
              <a:xfrm>
                <a:off x="217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5" name="Line 605"/>
              <p:cNvSpPr>
                <a:spLocks noChangeShapeType="1"/>
              </p:cNvSpPr>
              <p:nvPr/>
            </p:nvSpPr>
            <p:spPr bwMode="auto">
              <a:xfrm>
                <a:off x="218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6" name="Line 606"/>
              <p:cNvSpPr>
                <a:spLocks noChangeShapeType="1"/>
              </p:cNvSpPr>
              <p:nvPr/>
            </p:nvSpPr>
            <p:spPr bwMode="auto">
              <a:xfrm>
                <a:off x="219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724" y="2220"/>
              <a:ext cx="2423" cy="170"/>
              <a:chOff x="1724" y="2220"/>
              <a:chExt cx="2423" cy="170"/>
            </a:xfrm>
          </p:grpSpPr>
          <p:sp>
            <p:nvSpPr>
              <p:cNvPr id="3417" name="Line 608"/>
              <p:cNvSpPr>
                <a:spLocks noChangeShapeType="1"/>
              </p:cNvSpPr>
              <p:nvPr/>
            </p:nvSpPr>
            <p:spPr bwMode="auto">
              <a:xfrm>
                <a:off x="221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8" name="Line 609"/>
              <p:cNvSpPr>
                <a:spLocks noChangeShapeType="1"/>
              </p:cNvSpPr>
              <p:nvPr/>
            </p:nvSpPr>
            <p:spPr bwMode="auto">
              <a:xfrm>
                <a:off x="222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9" name="Line 610"/>
              <p:cNvSpPr>
                <a:spLocks noChangeShapeType="1"/>
              </p:cNvSpPr>
              <p:nvPr/>
            </p:nvSpPr>
            <p:spPr bwMode="auto">
              <a:xfrm>
                <a:off x="223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0" name="Line 611"/>
              <p:cNvSpPr>
                <a:spLocks noChangeShapeType="1"/>
              </p:cNvSpPr>
              <p:nvPr/>
            </p:nvSpPr>
            <p:spPr bwMode="auto">
              <a:xfrm>
                <a:off x="224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1" name="Line 612"/>
              <p:cNvSpPr>
                <a:spLocks noChangeShapeType="1"/>
              </p:cNvSpPr>
              <p:nvPr/>
            </p:nvSpPr>
            <p:spPr bwMode="auto">
              <a:xfrm>
                <a:off x="225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2" name="Line 613"/>
              <p:cNvSpPr>
                <a:spLocks noChangeShapeType="1"/>
              </p:cNvSpPr>
              <p:nvPr/>
            </p:nvSpPr>
            <p:spPr bwMode="auto">
              <a:xfrm>
                <a:off x="227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3" name="Line 614"/>
              <p:cNvSpPr>
                <a:spLocks noChangeShapeType="1"/>
              </p:cNvSpPr>
              <p:nvPr/>
            </p:nvSpPr>
            <p:spPr bwMode="auto">
              <a:xfrm>
                <a:off x="228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4" name="Line 615"/>
              <p:cNvSpPr>
                <a:spLocks noChangeShapeType="1"/>
              </p:cNvSpPr>
              <p:nvPr/>
            </p:nvSpPr>
            <p:spPr bwMode="auto">
              <a:xfrm>
                <a:off x="229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5" name="Line 616"/>
              <p:cNvSpPr>
                <a:spLocks noChangeShapeType="1"/>
              </p:cNvSpPr>
              <p:nvPr/>
            </p:nvSpPr>
            <p:spPr bwMode="auto">
              <a:xfrm>
                <a:off x="230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6" name="Line 617"/>
              <p:cNvSpPr>
                <a:spLocks noChangeShapeType="1"/>
              </p:cNvSpPr>
              <p:nvPr/>
            </p:nvSpPr>
            <p:spPr bwMode="auto">
              <a:xfrm>
                <a:off x="231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7" name="Line 618"/>
              <p:cNvSpPr>
                <a:spLocks noChangeShapeType="1"/>
              </p:cNvSpPr>
              <p:nvPr/>
            </p:nvSpPr>
            <p:spPr bwMode="auto">
              <a:xfrm>
                <a:off x="233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8" name="Line 619"/>
              <p:cNvSpPr>
                <a:spLocks noChangeShapeType="1"/>
              </p:cNvSpPr>
              <p:nvPr/>
            </p:nvSpPr>
            <p:spPr bwMode="auto">
              <a:xfrm>
                <a:off x="234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9" name="Line 620"/>
              <p:cNvSpPr>
                <a:spLocks noChangeShapeType="1"/>
              </p:cNvSpPr>
              <p:nvPr/>
            </p:nvSpPr>
            <p:spPr bwMode="auto">
              <a:xfrm>
                <a:off x="235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0" name="Line 621"/>
              <p:cNvSpPr>
                <a:spLocks noChangeShapeType="1"/>
              </p:cNvSpPr>
              <p:nvPr/>
            </p:nvSpPr>
            <p:spPr bwMode="auto">
              <a:xfrm>
                <a:off x="236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1" name="Line 622"/>
              <p:cNvSpPr>
                <a:spLocks noChangeShapeType="1"/>
              </p:cNvSpPr>
              <p:nvPr/>
            </p:nvSpPr>
            <p:spPr bwMode="auto">
              <a:xfrm>
                <a:off x="237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2" name="Line 623"/>
              <p:cNvSpPr>
                <a:spLocks noChangeShapeType="1"/>
              </p:cNvSpPr>
              <p:nvPr/>
            </p:nvSpPr>
            <p:spPr bwMode="auto">
              <a:xfrm>
                <a:off x="239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3" name="Line 624"/>
              <p:cNvSpPr>
                <a:spLocks noChangeShapeType="1"/>
              </p:cNvSpPr>
              <p:nvPr/>
            </p:nvSpPr>
            <p:spPr bwMode="auto">
              <a:xfrm>
                <a:off x="240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4" name="Line 625"/>
              <p:cNvSpPr>
                <a:spLocks noChangeShapeType="1"/>
              </p:cNvSpPr>
              <p:nvPr/>
            </p:nvSpPr>
            <p:spPr bwMode="auto">
              <a:xfrm>
                <a:off x="241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5" name="Line 626"/>
              <p:cNvSpPr>
                <a:spLocks noChangeShapeType="1"/>
              </p:cNvSpPr>
              <p:nvPr/>
            </p:nvSpPr>
            <p:spPr bwMode="auto">
              <a:xfrm>
                <a:off x="242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6" name="Line 627"/>
              <p:cNvSpPr>
                <a:spLocks noChangeShapeType="1"/>
              </p:cNvSpPr>
              <p:nvPr/>
            </p:nvSpPr>
            <p:spPr bwMode="auto">
              <a:xfrm>
                <a:off x="243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7" name="Line 628"/>
              <p:cNvSpPr>
                <a:spLocks noChangeShapeType="1"/>
              </p:cNvSpPr>
              <p:nvPr/>
            </p:nvSpPr>
            <p:spPr bwMode="auto">
              <a:xfrm>
                <a:off x="245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8" name="Line 629"/>
              <p:cNvSpPr>
                <a:spLocks noChangeShapeType="1"/>
              </p:cNvSpPr>
              <p:nvPr/>
            </p:nvSpPr>
            <p:spPr bwMode="auto">
              <a:xfrm>
                <a:off x="246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9" name="Line 630"/>
              <p:cNvSpPr>
                <a:spLocks noChangeShapeType="1"/>
              </p:cNvSpPr>
              <p:nvPr/>
            </p:nvSpPr>
            <p:spPr bwMode="auto">
              <a:xfrm>
                <a:off x="247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0" name="Line 631"/>
              <p:cNvSpPr>
                <a:spLocks noChangeShapeType="1"/>
              </p:cNvSpPr>
              <p:nvPr/>
            </p:nvSpPr>
            <p:spPr bwMode="auto">
              <a:xfrm>
                <a:off x="248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1" name="Line 632"/>
              <p:cNvSpPr>
                <a:spLocks noChangeShapeType="1"/>
              </p:cNvSpPr>
              <p:nvPr/>
            </p:nvSpPr>
            <p:spPr bwMode="auto">
              <a:xfrm>
                <a:off x="249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2" name="Line 633"/>
              <p:cNvSpPr>
                <a:spLocks noChangeShapeType="1"/>
              </p:cNvSpPr>
              <p:nvPr/>
            </p:nvSpPr>
            <p:spPr bwMode="auto">
              <a:xfrm>
                <a:off x="251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3" name="Line 634"/>
              <p:cNvSpPr>
                <a:spLocks noChangeShapeType="1"/>
              </p:cNvSpPr>
              <p:nvPr/>
            </p:nvSpPr>
            <p:spPr bwMode="auto">
              <a:xfrm>
                <a:off x="252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4" name="Line 635"/>
              <p:cNvSpPr>
                <a:spLocks noChangeShapeType="1"/>
              </p:cNvSpPr>
              <p:nvPr/>
            </p:nvSpPr>
            <p:spPr bwMode="auto">
              <a:xfrm>
                <a:off x="253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5" name="Line 636"/>
              <p:cNvSpPr>
                <a:spLocks noChangeShapeType="1"/>
              </p:cNvSpPr>
              <p:nvPr/>
            </p:nvSpPr>
            <p:spPr bwMode="auto">
              <a:xfrm>
                <a:off x="254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6" name="Line 637"/>
              <p:cNvSpPr>
                <a:spLocks noChangeShapeType="1"/>
              </p:cNvSpPr>
              <p:nvPr/>
            </p:nvSpPr>
            <p:spPr bwMode="auto">
              <a:xfrm>
                <a:off x="255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7" name="Line 638"/>
              <p:cNvSpPr>
                <a:spLocks noChangeShapeType="1"/>
              </p:cNvSpPr>
              <p:nvPr/>
            </p:nvSpPr>
            <p:spPr bwMode="auto">
              <a:xfrm>
                <a:off x="257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8" name="Line 639"/>
              <p:cNvSpPr>
                <a:spLocks noChangeShapeType="1"/>
              </p:cNvSpPr>
              <p:nvPr/>
            </p:nvSpPr>
            <p:spPr bwMode="auto">
              <a:xfrm>
                <a:off x="258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9" name="Line 640"/>
              <p:cNvSpPr>
                <a:spLocks noChangeShapeType="1"/>
              </p:cNvSpPr>
              <p:nvPr/>
            </p:nvSpPr>
            <p:spPr bwMode="auto">
              <a:xfrm>
                <a:off x="259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0" name="Line 641"/>
              <p:cNvSpPr>
                <a:spLocks noChangeShapeType="1"/>
              </p:cNvSpPr>
              <p:nvPr/>
            </p:nvSpPr>
            <p:spPr bwMode="auto">
              <a:xfrm>
                <a:off x="260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1" name="Line 642"/>
              <p:cNvSpPr>
                <a:spLocks noChangeShapeType="1"/>
              </p:cNvSpPr>
              <p:nvPr/>
            </p:nvSpPr>
            <p:spPr bwMode="auto">
              <a:xfrm>
                <a:off x="261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2" name="Line 643"/>
              <p:cNvSpPr>
                <a:spLocks noChangeShapeType="1"/>
              </p:cNvSpPr>
              <p:nvPr/>
            </p:nvSpPr>
            <p:spPr bwMode="auto">
              <a:xfrm>
                <a:off x="263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3" name="Line 644"/>
              <p:cNvSpPr>
                <a:spLocks noChangeShapeType="1"/>
              </p:cNvSpPr>
              <p:nvPr/>
            </p:nvSpPr>
            <p:spPr bwMode="auto">
              <a:xfrm>
                <a:off x="264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4" name="Line 645"/>
              <p:cNvSpPr>
                <a:spLocks noChangeShapeType="1"/>
              </p:cNvSpPr>
              <p:nvPr/>
            </p:nvSpPr>
            <p:spPr bwMode="auto">
              <a:xfrm>
                <a:off x="265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5" name="Line 646"/>
              <p:cNvSpPr>
                <a:spLocks noChangeShapeType="1"/>
              </p:cNvSpPr>
              <p:nvPr/>
            </p:nvSpPr>
            <p:spPr bwMode="auto">
              <a:xfrm>
                <a:off x="266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6" name="Line 647"/>
              <p:cNvSpPr>
                <a:spLocks noChangeShapeType="1"/>
              </p:cNvSpPr>
              <p:nvPr/>
            </p:nvSpPr>
            <p:spPr bwMode="auto">
              <a:xfrm>
                <a:off x="267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7" name="Line 648"/>
              <p:cNvSpPr>
                <a:spLocks noChangeShapeType="1"/>
              </p:cNvSpPr>
              <p:nvPr/>
            </p:nvSpPr>
            <p:spPr bwMode="auto">
              <a:xfrm>
                <a:off x="269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8" name="Line 649"/>
              <p:cNvSpPr>
                <a:spLocks noChangeShapeType="1"/>
              </p:cNvSpPr>
              <p:nvPr/>
            </p:nvSpPr>
            <p:spPr bwMode="auto">
              <a:xfrm>
                <a:off x="270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9" name="Line 650"/>
              <p:cNvSpPr>
                <a:spLocks noChangeShapeType="1"/>
              </p:cNvSpPr>
              <p:nvPr/>
            </p:nvSpPr>
            <p:spPr bwMode="auto">
              <a:xfrm>
                <a:off x="271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0" name="Line 651"/>
              <p:cNvSpPr>
                <a:spLocks noChangeShapeType="1"/>
              </p:cNvSpPr>
              <p:nvPr/>
            </p:nvSpPr>
            <p:spPr bwMode="auto">
              <a:xfrm>
                <a:off x="272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1" name="Line 652"/>
              <p:cNvSpPr>
                <a:spLocks noChangeShapeType="1"/>
              </p:cNvSpPr>
              <p:nvPr/>
            </p:nvSpPr>
            <p:spPr bwMode="auto">
              <a:xfrm>
                <a:off x="273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2" name="Line 653"/>
              <p:cNvSpPr>
                <a:spLocks noChangeShapeType="1"/>
              </p:cNvSpPr>
              <p:nvPr/>
            </p:nvSpPr>
            <p:spPr bwMode="auto">
              <a:xfrm>
                <a:off x="275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3" name="Line 654"/>
              <p:cNvSpPr>
                <a:spLocks noChangeShapeType="1"/>
              </p:cNvSpPr>
              <p:nvPr/>
            </p:nvSpPr>
            <p:spPr bwMode="auto">
              <a:xfrm>
                <a:off x="276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4" name="Line 655"/>
              <p:cNvSpPr>
                <a:spLocks noChangeShapeType="1"/>
              </p:cNvSpPr>
              <p:nvPr/>
            </p:nvSpPr>
            <p:spPr bwMode="auto">
              <a:xfrm>
                <a:off x="277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5" name="Line 656"/>
              <p:cNvSpPr>
                <a:spLocks noChangeShapeType="1"/>
              </p:cNvSpPr>
              <p:nvPr/>
            </p:nvSpPr>
            <p:spPr bwMode="auto">
              <a:xfrm>
                <a:off x="278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6" name="Line 657"/>
              <p:cNvSpPr>
                <a:spLocks noChangeShapeType="1"/>
              </p:cNvSpPr>
              <p:nvPr/>
            </p:nvSpPr>
            <p:spPr bwMode="auto">
              <a:xfrm>
                <a:off x="279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7" name="Line 658"/>
              <p:cNvSpPr>
                <a:spLocks noChangeShapeType="1"/>
              </p:cNvSpPr>
              <p:nvPr/>
            </p:nvSpPr>
            <p:spPr bwMode="auto">
              <a:xfrm>
                <a:off x="281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8" name="Line 659"/>
              <p:cNvSpPr>
                <a:spLocks noChangeShapeType="1"/>
              </p:cNvSpPr>
              <p:nvPr/>
            </p:nvSpPr>
            <p:spPr bwMode="auto">
              <a:xfrm>
                <a:off x="282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9" name="Line 660"/>
              <p:cNvSpPr>
                <a:spLocks noChangeShapeType="1"/>
              </p:cNvSpPr>
              <p:nvPr/>
            </p:nvSpPr>
            <p:spPr bwMode="auto">
              <a:xfrm>
                <a:off x="283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0" name="Line 661"/>
              <p:cNvSpPr>
                <a:spLocks noChangeShapeType="1"/>
              </p:cNvSpPr>
              <p:nvPr/>
            </p:nvSpPr>
            <p:spPr bwMode="auto">
              <a:xfrm>
                <a:off x="284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1" name="Line 662"/>
              <p:cNvSpPr>
                <a:spLocks noChangeShapeType="1"/>
              </p:cNvSpPr>
              <p:nvPr/>
            </p:nvSpPr>
            <p:spPr bwMode="auto">
              <a:xfrm>
                <a:off x="285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2" name="Line 663"/>
              <p:cNvSpPr>
                <a:spLocks noChangeShapeType="1"/>
              </p:cNvSpPr>
              <p:nvPr/>
            </p:nvSpPr>
            <p:spPr bwMode="auto">
              <a:xfrm>
                <a:off x="287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3" name="Line 664"/>
              <p:cNvSpPr>
                <a:spLocks noChangeShapeType="1"/>
              </p:cNvSpPr>
              <p:nvPr/>
            </p:nvSpPr>
            <p:spPr bwMode="auto">
              <a:xfrm>
                <a:off x="288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4" name="Line 665"/>
              <p:cNvSpPr>
                <a:spLocks noChangeShapeType="1"/>
              </p:cNvSpPr>
              <p:nvPr/>
            </p:nvSpPr>
            <p:spPr bwMode="auto">
              <a:xfrm>
                <a:off x="289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5" name="Line 666"/>
              <p:cNvSpPr>
                <a:spLocks noChangeShapeType="1"/>
              </p:cNvSpPr>
              <p:nvPr/>
            </p:nvSpPr>
            <p:spPr bwMode="auto">
              <a:xfrm>
                <a:off x="290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6" name="Line 667"/>
              <p:cNvSpPr>
                <a:spLocks noChangeShapeType="1"/>
              </p:cNvSpPr>
              <p:nvPr/>
            </p:nvSpPr>
            <p:spPr bwMode="auto">
              <a:xfrm>
                <a:off x="291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7" name="Line 668"/>
              <p:cNvSpPr>
                <a:spLocks noChangeShapeType="1"/>
              </p:cNvSpPr>
              <p:nvPr/>
            </p:nvSpPr>
            <p:spPr bwMode="auto">
              <a:xfrm>
                <a:off x="293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8" name="Line 669"/>
              <p:cNvSpPr>
                <a:spLocks noChangeShapeType="1"/>
              </p:cNvSpPr>
              <p:nvPr/>
            </p:nvSpPr>
            <p:spPr bwMode="auto">
              <a:xfrm>
                <a:off x="294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9" name="Line 670"/>
              <p:cNvSpPr>
                <a:spLocks noChangeShapeType="1"/>
              </p:cNvSpPr>
              <p:nvPr/>
            </p:nvSpPr>
            <p:spPr bwMode="auto">
              <a:xfrm>
                <a:off x="295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0" name="Line 671"/>
              <p:cNvSpPr>
                <a:spLocks noChangeShapeType="1"/>
              </p:cNvSpPr>
              <p:nvPr/>
            </p:nvSpPr>
            <p:spPr bwMode="auto">
              <a:xfrm>
                <a:off x="296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1" name="Line 672"/>
              <p:cNvSpPr>
                <a:spLocks noChangeShapeType="1"/>
              </p:cNvSpPr>
              <p:nvPr/>
            </p:nvSpPr>
            <p:spPr bwMode="auto">
              <a:xfrm>
                <a:off x="297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2" name="Line 673"/>
              <p:cNvSpPr>
                <a:spLocks noChangeShapeType="1"/>
              </p:cNvSpPr>
              <p:nvPr/>
            </p:nvSpPr>
            <p:spPr bwMode="auto">
              <a:xfrm>
                <a:off x="299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3" name="Line 674"/>
              <p:cNvSpPr>
                <a:spLocks noChangeShapeType="1"/>
              </p:cNvSpPr>
              <p:nvPr/>
            </p:nvSpPr>
            <p:spPr bwMode="auto">
              <a:xfrm>
                <a:off x="300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4" name="Line 675"/>
              <p:cNvSpPr>
                <a:spLocks noChangeShapeType="1"/>
              </p:cNvSpPr>
              <p:nvPr/>
            </p:nvSpPr>
            <p:spPr bwMode="auto">
              <a:xfrm>
                <a:off x="301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5" name="Line 676"/>
              <p:cNvSpPr>
                <a:spLocks noChangeShapeType="1"/>
              </p:cNvSpPr>
              <p:nvPr/>
            </p:nvSpPr>
            <p:spPr bwMode="auto">
              <a:xfrm>
                <a:off x="302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6" name="Line 677"/>
              <p:cNvSpPr>
                <a:spLocks noChangeShapeType="1"/>
              </p:cNvSpPr>
              <p:nvPr/>
            </p:nvSpPr>
            <p:spPr bwMode="auto">
              <a:xfrm>
                <a:off x="303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7" name="Line 678"/>
              <p:cNvSpPr>
                <a:spLocks noChangeShapeType="1"/>
              </p:cNvSpPr>
              <p:nvPr/>
            </p:nvSpPr>
            <p:spPr bwMode="auto">
              <a:xfrm>
                <a:off x="305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8" name="Line 679"/>
              <p:cNvSpPr>
                <a:spLocks noChangeShapeType="1"/>
              </p:cNvSpPr>
              <p:nvPr/>
            </p:nvSpPr>
            <p:spPr bwMode="auto">
              <a:xfrm>
                <a:off x="306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9" name="Line 680"/>
              <p:cNvSpPr>
                <a:spLocks noChangeShapeType="1"/>
              </p:cNvSpPr>
              <p:nvPr/>
            </p:nvSpPr>
            <p:spPr bwMode="auto">
              <a:xfrm>
                <a:off x="307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0" name="Line 681"/>
              <p:cNvSpPr>
                <a:spLocks noChangeShapeType="1"/>
              </p:cNvSpPr>
              <p:nvPr/>
            </p:nvSpPr>
            <p:spPr bwMode="auto">
              <a:xfrm>
                <a:off x="308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1" name="Line 682"/>
              <p:cNvSpPr>
                <a:spLocks noChangeShapeType="1"/>
              </p:cNvSpPr>
              <p:nvPr/>
            </p:nvSpPr>
            <p:spPr bwMode="auto">
              <a:xfrm>
                <a:off x="309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2" name="Line 683"/>
              <p:cNvSpPr>
                <a:spLocks noChangeShapeType="1"/>
              </p:cNvSpPr>
              <p:nvPr/>
            </p:nvSpPr>
            <p:spPr bwMode="auto">
              <a:xfrm>
                <a:off x="311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3" name="Line 684"/>
              <p:cNvSpPr>
                <a:spLocks noChangeShapeType="1"/>
              </p:cNvSpPr>
              <p:nvPr/>
            </p:nvSpPr>
            <p:spPr bwMode="auto">
              <a:xfrm>
                <a:off x="312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4" name="Line 685"/>
              <p:cNvSpPr>
                <a:spLocks noChangeShapeType="1"/>
              </p:cNvSpPr>
              <p:nvPr/>
            </p:nvSpPr>
            <p:spPr bwMode="auto">
              <a:xfrm>
                <a:off x="313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5" name="Line 686"/>
              <p:cNvSpPr>
                <a:spLocks noChangeShapeType="1"/>
              </p:cNvSpPr>
              <p:nvPr/>
            </p:nvSpPr>
            <p:spPr bwMode="auto">
              <a:xfrm>
                <a:off x="314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6" name="Line 687"/>
              <p:cNvSpPr>
                <a:spLocks noChangeShapeType="1"/>
              </p:cNvSpPr>
              <p:nvPr/>
            </p:nvSpPr>
            <p:spPr bwMode="auto">
              <a:xfrm>
                <a:off x="315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7" name="Line 688"/>
              <p:cNvSpPr>
                <a:spLocks noChangeShapeType="1"/>
              </p:cNvSpPr>
              <p:nvPr/>
            </p:nvSpPr>
            <p:spPr bwMode="auto">
              <a:xfrm>
                <a:off x="317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8" name="Line 689"/>
              <p:cNvSpPr>
                <a:spLocks noChangeShapeType="1"/>
              </p:cNvSpPr>
              <p:nvPr/>
            </p:nvSpPr>
            <p:spPr bwMode="auto">
              <a:xfrm>
                <a:off x="318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9" name="Line 690"/>
              <p:cNvSpPr>
                <a:spLocks noChangeShapeType="1"/>
              </p:cNvSpPr>
              <p:nvPr/>
            </p:nvSpPr>
            <p:spPr bwMode="auto">
              <a:xfrm>
                <a:off x="319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0" name="Line 691"/>
              <p:cNvSpPr>
                <a:spLocks noChangeShapeType="1"/>
              </p:cNvSpPr>
              <p:nvPr/>
            </p:nvSpPr>
            <p:spPr bwMode="auto">
              <a:xfrm>
                <a:off x="320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1" name="Line 692"/>
              <p:cNvSpPr>
                <a:spLocks noChangeShapeType="1"/>
              </p:cNvSpPr>
              <p:nvPr/>
            </p:nvSpPr>
            <p:spPr bwMode="auto">
              <a:xfrm>
                <a:off x="321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2" name="Line 693"/>
              <p:cNvSpPr>
                <a:spLocks noChangeShapeType="1"/>
              </p:cNvSpPr>
              <p:nvPr/>
            </p:nvSpPr>
            <p:spPr bwMode="auto">
              <a:xfrm>
                <a:off x="323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3" name="Line 694"/>
              <p:cNvSpPr>
                <a:spLocks noChangeShapeType="1"/>
              </p:cNvSpPr>
              <p:nvPr/>
            </p:nvSpPr>
            <p:spPr bwMode="auto">
              <a:xfrm>
                <a:off x="324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4" name="Line 695"/>
              <p:cNvSpPr>
                <a:spLocks noChangeShapeType="1"/>
              </p:cNvSpPr>
              <p:nvPr/>
            </p:nvSpPr>
            <p:spPr bwMode="auto">
              <a:xfrm>
                <a:off x="325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5" name="Line 696"/>
              <p:cNvSpPr>
                <a:spLocks noChangeShapeType="1"/>
              </p:cNvSpPr>
              <p:nvPr/>
            </p:nvSpPr>
            <p:spPr bwMode="auto">
              <a:xfrm>
                <a:off x="326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6" name="Line 697"/>
              <p:cNvSpPr>
                <a:spLocks noChangeShapeType="1"/>
              </p:cNvSpPr>
              <p:nvPr/>
            </p:nvSpPr>
            <p:spPr bwMode="auto">
              <a:xfrm>
                <a:off x="327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7" name="Line 698"/>
              <p:cNvSpPr>
                <a:spLocks noChangeShapeType="1"/>
              </p:cNvSpPr>
              <p:nvPr/>
            </p:nvSpPr>
            <p:spPr bwMode="auto">
              <a:xfrm>
                <a:off x="329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8" name="Line 699"/>
              <p:cNvSpPr>
                <a:spLocks noChangeShapeType="1"/>
              </p:cNvSpPr>
              <p:nvPr/>
            </p:nvSpPr>
            <p:spPr bwMode="auto">
              <a:xfrm>
                <a:off x="330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9" name="Line 700"/>
              <p:cNvSpPr>
                <a:spLocks noChangeShapeType="1"/>
              </p:cNvSpPr>
              <p:nvPr/>
            </p:nvSpPr>
            <p:spPr bwMode="auto">
              <a:xfrm>
                <a:off x="331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0" name="Line 701"/>
              <p:cNvSpPr>
                <a:spLocks noChangeShapeType="1"/>
              </p:cNvSpPr>
              <p:nvPr/>
            </p:nvSpPr>
            <p:spPr bwMode="auto">
              <a:xfrm>
                <a:off x="332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1" name="Line 702"/>
              <p:cNvSpPr>
                <a:spLocks noChangeShapeType="1"/>
              </p:cNvSpPr>
              <p:nvPr/>
            </p:nvSpPr>
            <p:spPr bwMode="auto">
              <a:xfrm>
                <a:off x="333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2" name="Line 703"/>
              <p:cNvSpPr>
                <a:spLocks noChangeShapeType="1"/>
              </p:cNvSpPr>
              <p:nvPr/>
            </p:nvSpPr>
            <p:spPr bwMode="auto">
              <a:xfrm>
                <a:off x="335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3" name="Line 704"/>
              <p:cNvSpPr>
                <a:spLocks noChangeShapeType="1"/>
              </p:cNvSpPr>
              <p:nvPr/>
            </p:nvSpPr>
            <p:spPr bwMode="auto">
              <a:xfrm>
                <a:off x="336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4" name="Line 705"/>
              <p:cNvSpPr>
                <a:spLocks noChangeShapeType="1"/>
              </p:cNvSpPr>
              <p:nvPr/>
            </p:nvSpPr>
            <p:spPr bwMode="auto">
              <a:xfrm>
                <a:off x="337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5" name="Line 706"/>
              <p:cNvSpPr>
                <a:spLocks noChangeShapeType="1"/>
              </p:cNvSpPr>
              <p:nvPr/>
            </p:nvSpPr>
            <p:spPr bwMode="auto">
              <a:xfrm>
                <a:off x="338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6" name="Line 707"/>
              <p:cNvSpPr>
                <a:spLocks noChangeShapeType="1"/>
              </p:cNvSpPr>
              <p:nvPr/>
            </p:nvSpPr>
            <p:spPr bwMode="auto">
              <a:xfrm>
                <a:off x="339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7" name="Line 708"/>
              <p:cNvSpPr>
                <a:spLocks noChangeShapeType="1"/>
              </p:cNvSpPr>
              <p:nvPr/>
            </p:nvSpPr>
            <p:spPr bwMode="auto">
              <a:xfrm>
                <a:off x="341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8" name="Line 709"/>
              <p:cNvSpPr>
                <a:spLocks noChangeShapeType="1"/>
              </p:cNvSpPr>
              <p:nvPr/>
            </p:nvSpPr>
            <p:spPr bwMode="auto">
              <a:xfrm>
                <a:off x="342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9" name="Line 710"/>
              <p:cNvSpPr>
                <a:spLocks noChangeShapeType="1"/>
              </p:cNvSpPr>
              <p:nvPr/>
            </p:nvSpPr>
            <p:spPr bwMode="auto">
              <a:xfrm>
                <a:off x="343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0" name="Line 711"/>
              <p:cNvSpPr>
                <a:spLocks noChangeShapeType="1"/>
              </p:cNvSpPr>
              <p:nvPr/>
            </p:nvSpPr>
            <p:spPr bwMode="auto">
              <a:xfrm>
                <a:off x="344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1" name="Line 712"/>
              <p:cNvSpPr>
                <a:spLocks noChangeShapeType="1"/>
              </p:cNvSpPr>
              <p:nvPr/>
            </p:nvSpPr>
            <p:spPr bwMode="auto">
              <a:xfrm>
                <a:off x="345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2" name="Line 713"/>
              <p:cNvSpPr>
                <a:spLocks noChangeShapeType="1"/>
              </p:cNvSpPr>
              <p:nvPr/>
            </p:nvSpPr>
            <p:spPr bwMode="auto">
              <a:xfrm>
                <a:off x="347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3" name="Line 714"/>
              <p:cNvSpPr>
                <a:spLocks noChangeShapeType="1"/>
              </p:cNvSpPr>
              <p:nvPr/>
            </p:nvSpPr>
            <p:spPr bwMode="auto">
              <a:xfrm>
                <a:off x="348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4" name="Line 715"/>
              <p:cNvSpPr>
                <a:spLocks noChangeShapeType="1"/>
              </p:cNvSpPr>
              <p:nvPr/>
            </p:nvSpPr>
            <p:spPr bwMode="auto">
              <a:xfrm>
                <a:off x="349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5" name="Line 716"/>
              <p:cNvSpPr>
                <a:spLocks noChangeShapeType="1"/>
              </p:cNvSpPr>
              <p:nvPr/>
            </p:nvSpPr>
            <p:spPr bwMode="auto">
              <a:xfrm>
                <a:off x="350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6" name="Line 717"/>
              <p:cNvSpPr>
                <a:spLocks noChangeShapeType="1"/>
              </p:cNvSpPr>
              <p:nvPr/>
            </p:nvSpPr>
            <p:spPr bwMode="auto">
              <a:xfrm>
                <a:off x="351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7" name="Line 718"/>
              <p:cNvSpPr>
                <a:spLocks noChangeShapeType="1"/>
              </p:cNvSpPr>
              <p:nvPr/>
            </p:nvSpPr>
            <p:spPr bwMode="auto">
              <a:xfrm>
                <a:off x="353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8" name="Line 719"/>
              <p:cNvSpPr>
                <a:spLocks noChangeShapeType="1"/>
              </p:cNvSpPr>
              <p:nvPr/>
            </p:nvSpPr>
            <p:spPr bwMode="auto">
              <a:xfrm>
                <a:off x="354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9" name="Line 720"/>
              <p:cNvSpPr>
                <a:spLocks noChangeShapeType="1"/>
              </p:cNvSpPr>
              <p:nvPr/>
            </p:nvSpPr>
            <p:spPr bwMode="auto">
              <a:xfrm>
                <a:off x="355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0" name="Line 721"/>
              <p:cNvSpPr>
                <a:spLocks noChangeShapeType="1"/>
              </p:cNvSpPr>
              <p:nvPr/>
            </p:nvSpPr>
            <p:spPr bwMode="auto">
              <a:xfrm>
                <a:off x="356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1" name="Line 722"/>
              <p:cNvSpPr>
                <a:spLocks noChangeShapeType="1"/>
              </p:cNvSpPr>
              <p:nvPr/>
            </p:nvSpPr>
            <p:spPr bwMode="auto">
              <a:xfrm>
                <a:off x="357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2" name="Line 723"/>
              <p:cNvSpPr>
                <a:spLocks noChangeShapeType="1"/>
              </p:cNvSpPr>
              <p:nvPr/>
            </p:nvSpPr>
            <p:spPr bwMode="auto">
              <a:xfrm>
                <a:off x="359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3" name="Line 724"/>
              <p:cNvSpPr>
                <a:spLocks noChangeShapeType="1"/>
              </p:cNvSpPr>
              <p:nvPr/>
            </p:nvSpPr>
            <p:spPr bwMode="auto">
              <a:xfrm>
                <a:off x="360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4" name="Line 725"/>
              <p:cNvSpPr>
                <a:spLocks noChangeShapeType="1"/>
              </p:cNvSpPr>
              <p:nvPr/>
            </p:nvSpPr>
            <p:spPr bwMode="auto">
              <a:xfrm>
                <a:off x="361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5" name="Line 726"/>
              <p:cNvSpPr>
                <a:spLocks noChangeShapeType="1"/>
              </p:cNvSpPr>
              <p:nvPr/>
            </p:nvSpPr>
            <p:spPr bwMode="auto">
              <a:xfrm>
                <a:off x="362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6" name="Line 727"/>
              <p:cNvSpPr>
                <a:spLocks noChangeShapeType="1"/>
              </p:cNvSpPr>
              <p:nvPr/>
            </p:nvSpPr>
            <p:spPr bwMode="auto">
              <a:xfrm>
                <a:off x="363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7" name="Line 728"/>
              <p:cNvSpPr>
                <a:spLocks noChangeShapeType="1"/>
              </p:cNvSpPr>
              <p:nvPr/>
            </p:nvSpPr>
            <p:spPr bwMode="auto">
              <a:xfrm>
                <a:off x="365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8" name="Line 729"/>
              <p:cNvSpPr>
                <a:spLocks noChangeShapeType="1"/>
              </p:cNvSpPr>
              <p:nvPr/>
            </p:nvSpPr>
            <p:spPr bwMode="auto">
              <a:xfrm>
                <a:off x="366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9" name="Line 730"/>
              <p:cNvSpPr>
                <a:spLocks noChangeShapeType="1"/>
              </p:cNvSpPr>
              <p:nvPr/>
            </p:nvSpPr>
            <p:spPr bwMode="auto">
              <a:xfrm>
                <a:off x="367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0" name="Line 731"/>
              <p:cNvSpPr>
                <a:spLocks noChangeShapeType="1"/>
              </p:cNvSpPr>
              <p:nvPr/>
            </p:nvSpPr>
            <p:spPr bwMode="auto">
              <a:xfrm>
                <a:off x="368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1" name="Line 732"/>
              <p:cNvSpPr>
                <a:spLocks noChangeShapeType="1"/>
              </p:cNvSpPr>
              <p:nvPr/>
            </p:nvSpPr>
            <p:spPr bwMode="auto">
              <a:xfrm>
                <a:off x="369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2" name="Line 733"/>
              <p:cNvSpPr>
                <a:spLocks noChangeShapeType="1"/>
              </p:cNvSpPr>
              <p:nvPr/>
            </p:nvSpPr>
            <p:spPr bwMode="auto">
              <a:xfrm>
                <a:off x="371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3" name="Line 734"/>
              <p:cNvSpPr>
                <a:spLocks noChangeShapeType="1"/>
              </p:cNvSpPr>
              <p:nvPr/>
            </p:nvSpPr>
            <p:spPr bwMode="auto">
              <a:xfrm>
                <a:off x="372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4" name="Line 735"/>
              <p:cNvSpPr>
                <a:spLocks noChangeShapeType="1"/>
              </p:cNvSpPr>
              <p:nvPr/>
            </p:nvSpPr>
            <p:spPr bwMode="auto">
              <a:xfrm>
                <a:off x="373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5" name="Line 736"/>
              <p:cNvSpPr>
                <a:spLocks noChangeShapeType="1"/>
              </p:cNvSpPr>
              <p:nvPr/>
            </p:nvSpPr>
            <p:spPr bwMode="auto">
              <a:xfrm>
                <a:off x="374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6" name="Line 737"/>
              <p:cNvSpPr>
                <a:spLocks noChangeShapeType="1"/>
              </p:cNvSpPr>
              <p:nvPr/>
            </p:nvSpPr>
            <p:spPr bwMode="auto">
              <a:xfrm>
                <a:off x="375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7" name="Line 738"/>
              <p:cNvSpPr>
                <a:spLocks noChangeShapeType="1"/>
              </p:cNvSpPr>
              <p:nvPr/>
            </p:nvSpPr>
            <p:spPr bwMode="auto">
              <a:xfrm>
                <a:off x="377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8" name="Line 739"/>
              <p:cNvSpPr>
                <a:spLocks noChangeShapeType="1"/>
              </p:cNvSpPr>
              <p:nvPr/>
            </p:nvSpPr>
            <p:spPr bwMode="auto">
              <a:xfrm>
                <a:off x="378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9" name="Line 740"/>
              <p:cNvSpPr>
                <a:spLocks noChangeShapeType="1"/>
              </p:cNvSpPr>
              <p:nvPr/>
            </p:nvSpPr>
            <p:spPr bwMode="auto">
              <a:xfrm>
                <a:off x="379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0" name="Line 741"/>
              <p:cNvSpPr>
                <a:spLocks noChangeShapeType="1"/>
              </p:cNvSpPr>
              <p:nvPr/>
            </p:nvSpPr>
            <p:spPr bwMode="auto">
              <a:xfrm>
                <a:off x="380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1" name="Line 742"/>
              <p:cNvSpPr>
                <a:spLocks noChangeShapeType="1"/>
              </p:cNvSpPr>
              <p:nvPr/>
            </p:nvSpPr>
            <p:spPr bwMode="auto">
              <a:xfrm>
                <a:off x="381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2" name="Line 743"/>
              <p:cNvSpPr>
                <a:spLocks noChangeShapeType="1"/>
              </p:cNvSpPr>
              <p:nvPr/>
            </p:nvSpPr>
            <p:spPr bwMode="auto">
              <a:xfrm>
                <a:off x="383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3" name="Line 744"/>
              <p:cNvSpPr>
                <a:spLocks noChangeShapeType="1"/>
              </p:cNvSpPr>
              <p:nvPr/>
            </p:nvSpPr>
            <p:spPr bwMode="auto">
              <a:xfrm>
                <a:off x="384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4" name="Line 745"/>
              <p:cNvSpPr>
                <a:spLocks noChangeShapeType="1"/>
              </p:cNvSpPr>
              <p:nvPr/>
            </p:nvSpPr>
            <p:spPr bwMode="auto">
              <a:xfrm>
                <a:off x="385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5" name="Line 746"/>
              <p:cNvSpPr>
                <a:spLocks noChangeShapeType="1"/>
              </p:cNvSpPr>
              <p:nvPr/>
            </p:nvSpPr>
            <p:spPr bwMode="auto">
              <a:xfrm>
                <a:off x="386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6" name="Line 747"/>
              <p:cNvSpPr>
                <a:spLocks noChangeShapeType="1"/>
              </p:cNvSpPr>
              <p:nvPr/>
            </p:nvSpPr>
            <p:spPr bwMode="auto">
              <a:xfrm>
                <a:off x="387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7" name="Line 748"/>
              <p:cNvSpPr>
                <a:spLocks noChangeShapeType="1"/>
              </p:cNvSpPr>
              <p:nvPr/>
            </p:nvSpPr>
            <p:spPr bwMode="auto">
              <a:xfrm>
                <a:off x="389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8" name="Line 749"/>
              <p:cNvSpPr>
                <a:spLocks noChangeShapeType="1"/>
              </p:cNvSpPr>
              <p:nvPr/>
            </p:nvSpPr>
            <p:spPr bwMode="auto">
              <a:xfrm>
                <a:off x="390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9" name="Line 750"/>
              <p:cNvSpPr>
                <a:spLocks noChangeShapeType="1"/>
              </p:cNvSpPr>
              <p:nvPr/>
            </p:nvSpPr>
            <p:spPr bwMode="auto">
              <a:xfrm>
                <a:off x="391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0" name="Line 751"/>
              <p:cNvSpPr>
                <a:spLocks noChangeShapeType="1"/>
              </p:cNvSpPr>
              <p:nvPr/>
            </p:nvSpPr>
            <p:spPr bwMode="auto">
              <a:xfrm>
                <a:off x="392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1" name="Line 752"/>
              <p:cNvSpPr>
                <a:spLocks noChangeShapeType="1"/>
              </p:cNvSpPr>
              <p:nvPr/>
            </p:nvSpPr>
            <p:spPr bwMode="auto">
              <a:xfrm>
                <a:off x="3939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2" name="Line 753"/>
              <p:cNvSpPr>
                <a:spLocks noChangeShapeType="1"/>
              </p:cNvSpPr>
              <p:nvPr/>
            </p:nvSpPr>
            <p:spPr bwMode="auto">
              <a:xfrm>
                <a:off x="3950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3" name="Line 754"/>
              <p:cNvSpPr>
                <a:spLocks noChangeShapeType="1"/>
              </p:cNvSpPr>
              <p:nvPr/>
            </p:nvSpPr>
            <p:spPr bwMode="auto">
              <a:xfrm>
                <a:off x="396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4" name="Line 755"/>
              <p:cNvSpPr>
                <a:spLocks noChangeShapeType="1"/>
              </p:cNvSpPr>
              <p:nvPr/>
            </p:nvSpPr>
            <p:spPr bwMode="auto">
              <a:xfrm>
                <a:off x="3974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5" name="Line 756"/>
              <p:cNvSpPr>
                <a:spLocks noChangeShapeType="1"/>
              </p:cNvSpPr>
              <p:nvPr/>
            </p:nvSpPr>
            <p:spPr bwMode="auto">
              <a:xfrm>
                <a:off x="3987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6" name="Line 757"/>
              <p:cNvSpPr>
                <a:spLocks noChangeShapeType="1"/>
              </p:cNvSpPr>
              <p:nvPr/>
            </p:nvSpPr>
            <p:spPr bwMode="auto">
              <a:xfrm>
                <a:off x="3998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7" name="Line 758"/>
              <p:cNvSpPr>
                <a:spLocks noChangeShapeType="1"/>
              </p:cNvSpPr>
              <p:nvPr/>
            </p:nvSpPr>
            <p:spPr bwMode="auto">
              <a:xfrm>
                <a:off x="401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8" name="Line 759"/>
              <p:cNvSpPr>
                <a:spLocks noChangeShapeType="1"/>
              </p:cNvSpPr>
              <p:nvPr/>
            </p:nvSpPr>
            <p:spPr bwMode="auto">
              <a:xfrm>
                <a:off x="4022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9" name="Line 760"/>
              <p:cNvSpPr>
                <a:spLocks noChangeShapeType="1"/>
              </p:cNvSpPr>
              <p:nvPr/>
            </p:nvSpPr>
            <p:spPr bwMode="auto">
              <a:xfrm>
                <a:off x="4035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0" name="Line 761"/>
              <p:cNvSpPr>
                <a:spLocks noChangeShapeType="1"/>
              </p:cNvSpPr>
              <p:nvPr/>
            </p:nvSpPr>
            <p:spPr bwMode="auto">
              <a:xfrm>
                <a:off x="4046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1" name="Line 762"/>
              <p:cNvSpPr>
                <a:spLocks noChangeShapeType="1"/>
              </p:cNvSpPr>
              <p:nvPr/>
            </p:nvSpPr>
            <p:spPr bwMode="auto">
              <a:xfrm>
                <a:off x="405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2" name="Line 763"/>
              <p:cNvSpPr>
                <a:spLocks noChangeShapeType="1"/>
              </p:cNvSpPr>
              <p:nvPr/>
            </p:nvSpPr>
            <p:spPr bwMode="auto">
              <a:xfrm>
                <a:off x="4070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3" name="Line 764"/>
              <p:cNvSpPr>
                <a:spLocks noChangeShapeType="1"/>
              </p:cNvSpPr>
              <p:nvPr/>
            </p:nvSpPr>
            <p:spPr bwMode="auto">
              <a:xfrm>
                <a:off x="4083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4" name="Line 765"/>
              <p:cNvSpPr>
                <a:spLocks noChangeShapeType="1"/>
              </p:cNvSpPr>
              <p:nvPr/>
            </p:nvSpPr>
            <p:spPr bwMode="auto">
              <a:xfrm>
                <a:off x="4094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5" name="Line 766"/>
              <p:cNvSpPr>
                <a:spLocks noChangeShapeType="1"/>
              </p:cNvSpPr>
              <p:nvPr/>
            </p:nvSpPr>
            <p:spPr bwMode="auto">
              <a:xfrm>
                <a:off x="4106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6" name="Line 767"/>
              <p:cNvSpPr>
                <a:spLocks noChangeShapeType="1"/>
              </p:cNvSpPr>
              <p:nvPr/>
            </p:nvSpPr>
            <p:spPr bwMode="auto">
              <a:xfrm>
                <a:off x="4118" y="235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7" name="Line 768"/>
              <p:cNvSpPr>
                <a:spLocks noChangeShapeType="1"/>
              </p:cNvSpPr>
              <p:nvPr/>
            </p:nvSpPr>
            <p:spPr bwMode="auto">
              <a:xfrm>
                <a:off x="4131" y="235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8" name="Line 769"/>
              <p:cNvSpPr>
                <a:spLocks noChangeShapeType="1"/>
              </p:cNvSpPr>
              <p:nvPr/>
            </p:nvSpPr>
            <p:spPr bwMode="auto">
              <a:xfrm>
                <a:off x="4142" y="235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9" name="Line 770"/>
              <p:cNvSpPr>
                <a:spLocks noChangeShapeType="1"/>
              </p:cNvSpPr>
              <p:nvPr/>
            </p:nvSpPr>
            <p:spPr bwMode="auto">
              <a:xfrm>
                <a:off x="1910" y="2356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0" name="Line 771"/>
              <p:cNvSpPr>
                <a:spLocks noChangeShapeType="1"/>
              </p:cNvSpPr>
              <p:nvPr/>
            </p:nvSpPr>
            <p:spPr bwMode="auto">
              <a:xfrm flipH="1">
                <a:off x="4122" y="2356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1" name="Freeform 772"/>
              <p:cNvSpPr>
                <a:spLocks noEditPoints="1"/>
              </p:cNvSpPr>
              <p:nvPr/>
            </p:nvSpPr>
            <p:spPr bwMode="auto">
              <a:xfrm>
                <a:off x="1724" y="2320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8 h 140"/>
                  <a:gd name="T4" fmla="*/ 6 w 91"/>
                  <a:gd name="T5" fmla="*/ 30 h 140"/>
                  <a:gd name="T6" fmla="*/ 9 w 91"/>
                  <a:gd name="T7" fmla="*/ 21 h 140"/>
                  <a:gd name="T8" fmla="*/ 14 w 91"/>
                  <a:gd name="T9" fmla="*/ 13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5 w 91"/>
                  <a:gd name="T21" fmla="*/ 4 h 140"/>
                  <a:gd name="T22" fmla="*/ 72 w 91"/>
                  <a:gd name="T23" fmla="*/ 7 h 140"/>
                  <a:gd name="T24" fmla="*/ 75 w 91"/>
                  <a:gd name="T25" fmla="*/ 13 h 140"/>
                  <a:gd name="T26" fmla="*/ 79 w 91"/>
                  <a:gd name="T27" fmla="*/ 18 h 140"/>
                  <a:gd name="T28" fmla="*/ 84 w 91"/>
                  <a:gd name="T29" fmla="*/ 27 h 140"/>
                  <a:gd name="T30" fmla="*/ 88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6 w 91"/>
                  <a:gd name="T39" fmla="*/ 109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3 h 140"/>
                  <a:gd name="T46" fmla="*/ 63 w 91"/>
                  <a:gd name="T47" fmla="*/ 137 h 140"/>
                  <a:gd name="T48" fmla="*/ 54 w 91"/>
                  <a:gd name="T49" fmla="*/ 138 h 140"/>
                  <a:gd name="T50" fmla="*/ 46 w 91"/>
                  <a:gd name="T51" fmla="*/ 140 h 140"/>
                  <a:gd name="T52" fmla="*/ 28 w 91"/>
                  <a:gd name="T53" fmla="*/ 137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3 h 140"/>
                  <a:gd name="T68" fmla="*/ 26 w 91"/>
                  <a:gd name="T69" fmla="*/ 114 h 140"/>
                  <a:gd name="T70" fmla="*/ 32 w 91"/>
                  <a:gd name="T71" fmla="*/ 119 h 140"/>
                  <a:gd name="T72" fmla="*/ 39 w 91"/>
                  <a:gd name="T73" fmla="*/ 123 h 140"/>
                  <a:gd name="T74" fmla="*/ 46 w 91"/>
                  <a:gd name="T75" fmla="*/ 124 h 140"/>
                  <a:gd name="T76" fmla="*/ 53 w 91"/>
                  <a:gd name="T77" fmla="*/ 123 h 140"/>
                  <a:gd name="T78" fmla="*/ 60 w 91"/>
                  <a:gd name="T79" fmla="*/ 119 h 140"/>
                  <a:gd name="T80" fmla="*/ 65 w 91"/>
                  <a:gd name="T81" fmla="*/ 114 h 140"/>
                  <a:gd name="T82" fmla="*/ 68 w 91"/>
                  <a:gd name="T83" fmla="*/ 103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5 h 140"/>
                  <a:gd name="T92" fmla="*/ 65 w 91"/>
                  <a:gd name="T93" fmla="*/ 27 h 140"/>
                  <a:gd name="T94" fmla="*/ 60 w 91"/>
                  <a:gd name="T95" fmla="*/ 21 h 140"/>
                  <a:gd name="T96" fmla="*/ 53 w 91"/>
                  <a:gd name="T97" fmla="*/ 16 h 140"/>
                  <a:gd name="T98" fmla="*/ 46 w 91"/>
                  <a:gd name="T99" fmla="*/ 16 h 140"/>
                  <a:gd name="T100" fmla="*/ 39 w 91"/>
                  <a:gd name="T101" fmla="*/ 16 h 140"/>
                  <a:gd name="T102" fmla="*/ 32 w 91"/>
                  <a:gd name="T103" fmla="*/ 20 h 140"/>
                  <a:gd name="T104" fmla="*/ 26 w 91"/>
                  <a:gd name="T105" fmla="*/ 25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8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2" y="7"/>
                    </a:lnTo>
                    <a:lnTo>
                      <a:pt x="75" y="13"/>
                    </a:lnTo>
                    <a:lnTo>
                      <a:pt x="79" y="18"/>
                    </a:lnTo>
                    <a:lnTo>
                      <a:pt x="84" y="27"/>
                    </a:lnTo>
                    <a:lnTo>
                      <a:pt x="88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6" y="109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3"/>
                    </a:lnTo>
                    <a:lnTo>
                      <a:pt x="63" y="137"/>
                    </a:lnTo>
                    <a:lnTo>
                      <a:pt x="54" y="138"/>
                    </a:lnTo>
                    <a:lnTo>
                      <a:pt x="46" y="140"/>
                    </a:lnTo>
                    <a:lnTo>
                      <a:pt x="28" y="137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2" y="119"/>
                    </a:lnTo>
                    <a:lnTo>
                      <a:pt x="39" y="123"/>
                    </a:lnTo>
                    <a:lnTo>
                      <a:pt x="46" y="124"/>
                    </a:lnTo>
                    <a:lnTo>
                      <a:pt x="53" y="123"/>
                    </a:lnTo>
                    <a:lnTo>
                      <a:pt x="60" y="119"/>
                    </a:lnTo>
                    <a:lnTo>
                      <a:pt x="65" y="114"/>
                    </a:lnTo>
                    <a:lnTo>
                      <a:pt x="68" y="103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5"/>
                    </a:lnTo>
                    <a:lnTo>
                      <a:pt x="65" y="27"/>
                    </a:lnTo>
                    <a:lnTo>
                      <a:pt x="60" y="21"/>
                    </a:lnTo>
                    <a:lnTo>
                      <a:pt x="53" y="16"/>
                    </a:lnTo>
                    <a:lnTo>
                      <a:pt x="46" y="16"/>
                    </a:lnTo>
                    <a:lnTo>
                      <a:pt x="39" y="16"/>
                    </a:lnTo>
                    <a:lnTo>
                      <a:pt x="32" y="20"/>
                    </a:lnTo>
                    <a:lnTo>
                      <a:pt x="26" y="25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2" name="Rectangle 773"/>
              <p:cNvSpPr>
                <a:spLocks noChangeArrowheads="1"/>
              </p:cNvSpPr>
              <p:nvPr/>
            </p:nvSpPr>
            <p:spPr bwMode="auto">
              <a:xfrm>
                <a:off x="1782" y="2379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3" name="Freeform 774"/>
              <p:cNvSpPr>
                <a:spLocks/>
              </p:cNvSpPr>
              <p:nvPr/>
            </p:nvSpPr>
            <p:spPr bwMode="auto">
              <a:xfrm>
                <a:off x="1804" y="2320"/>
                <a:ext cx="44" cy="70"/>
              </a:xfrm>
              <a:custGeom>
                <a:avLst/>
                <a:gdLst>
                  <a:gd name="T0" fmla="*/ 17 w 89"/>
                  <a:gd name="T1" fmla="*/ 100 h 140"/>
                  <a:gd name="T2" fmla="*/ 23 w 89"/>
                  <a:gd name="T3" fmla="*/ 114 h 140"/>
                  <a:gd name="T4" fmla="*/ 31 w 89"/>
                  <a:gd name="T5" fmla="*/ 121 h 140"/>
                  <a:gd name="T6" fmla="*/ 43 w 89"/>
                  <a:gd name="T7" fmla="*/ 124 h 140"/>
                  <a:gd name="T8" fmla="*/ 59 w 89"/>
                  <a:gd name="T9" fmla="*/ 121 h 140"/>
                  <a:gd name="T10" fmla="*/ 68 w 89"/>
                  <a:gd name="T11" fmla="*/ 110 h 140"/>
                  <a:gd name="T12" fmla="*/ 71 w 89"/>
                  <a:gd name="T13" fmla="*/ 96 h 140"/>
                  <a:gd name="T14" fmla="*/ 68 w 89"/>
                  <a:gd name="T15" fmla="*/ 82 h 140"/>
                  <a:gd name="T16" fmla="*/ 59 w 89"/>
                  <a:gd name="T17" fmla="*/ 74 h 140"/>
                  <a:gd name="T18" fmla="*/ 45 w 89"/>
                  <a:gd name="T19" fmla="*/ 70 h 140"/>
                  <a:gd name="T20" fmla="*/ 33 w 89"/>
                  <a:gd name="T21" fmla="*/ 72 h 140"/>
                  <a:gd name="T22" fmla="*/ 38 w 89"/>
                  <a:gd name="T23" fmla="*/ 56 h 140"/>
                  <a:gd name="T24" fmla="*/ 50 w 89"/>
                  <a:gd name="T25" fmla="*/ 55 h 140"/>
                  <a:gd name="T26" fmla="*/ 61 w 89"/>
                  <a:gd name="T27" fmla="*/ 48 h 140"/>
                  <a:gd name="T28" fmla="*/ 64 w 89"/>
                  <a:gd name="T29" fmla="*/ 35 h 140"/>
                  <a:gd name="T30" fmla="*/ 61 w 89"/>
                  <a:gd name="T31" fmla="*/ 25 h 140"/>
                  <a:gd name="T32" fmla="*/ 54 w 89"/>
                  <a:gd name="T33" fmla="*/ 18 h 140"/>
                  <a:gd name="T34" fmla="*/ 43 w 89"/>
                  <a:gd name="T35" fmla="*/ 16 h 140"/>
                  <a:gd name="T36" fmla="*/ 31 w 89"/>
                  <a:gd name="T37" fmla="*/ 18 h 140"/>
                  <a:gd name="T38" fmla="*/ 24 w 89"/>
                  <a:gd name="T39" fmla="*/ 25 h 140"/>
                  <a:gd name="T40" fmla="*/ 19 w 89"/>
                  <a:gd name="T41" fmla="*/ 37 h 140"/>
                  <a:gd name="T42" fmla="*/ 5 w 89"/>
                  <a:gd name="T43" fmla="*/ 25 h 140"/>
                  <a:gd name="T44" fmla="*/ 16 w 89"/>
                  <a:gd name="T45" fmla="*/ 9 h 140"/>
                  <a:gd name="T46" fmla="*/ 31 w 89"/>
                  <a:gd name="T47" fmla="*/ 0 h 140"/>
                  <a:gd name="T48" fmla="*/ 52 w 89"/>
                  <a:gd name="T49" fmla="*/ 0 h 140"/>
                  <a:gd name="T50" fmla="*/ 68 w 89"/>
                  <a:gd name="T51" fmla="*/ 7 h 140"/>
                  <a:gd name="T52" fmla="*/ 77 w 89"/>
                  <a:gd name="T53" fmla="*/ 18 h 140"/>
                  <a:gd name="T54" fmla="*/ 82 w 89"/>
                  <a:gd name="T55" fmla="*/ 35 h 140"/>
                  <a:gd name="T56" fmla="*/ 77 w 89"/>
                  <a:gd name="T57" fmla="*/ 51 h 140"/>
                  <a:gd name="T58" fmla="*/ 68 w 89"/>
                  <a:gd name="T59" fmla="*/ 58 h 140"/>
                  <a:gd name="T60" fmla="*/ 70 w 89"/>
                  <a:gd name="T61" fmla="*/ 65 h 140"/>
                  <a:gd name="T62" fmla="*/ 82 w 89"/>
                  <a:gd name="T63" fmla="*/ 74 h 140"/>
                  <a:gd name="T64" fmla="*/ 89 w 89"/>
                  <a:gd name="T65" fmla="*/ 88 h 140"/>
                  <a:gd name="T66" fmla="*/ 87 w 89"/>
                  <a:gd name="T67" fmla="*/ 112 h 140"/>
                  <a:gd name="T68" fmla="*/ 61 w 89"/>
                  <a:gd name="T69" fmla="*/ 137 h 140"/>
                  <a:gd name="T70" fmla="*/ 26 w 89"/>
                  <a:gd name="T71" fmla="*/ 137 h 140"/>
                  <a:gd name="T72" fmla="*/ 9 w 89"/>
                  <a:gd name="T73" fmla="*/ 124 h 140"/>
                  <a:gd name="T74" fmla="*/ 2 w 89"/>
                  <a:gd name="T75" fmla="*/ 11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140">
                    <a:moveTo>
                      <a:pt x="0" y="102"/>
                    </a:moveTo>
                    <a:lnTo>
                      <a:pt x="17" y="100"/>
                    </a:lnTo>
                    <a:lnTo>
                      <a:pt x="19" y="107"/>
                    </a:lnTo>
                    <a:lnTo>
                      <a:pt x="23" y="114"/>
                    </a:lnTo>
                    <a:lnTo>
                      <a:pt x="26" y="117"/>
                    </a:lnTo>
                    <a:lnTo>
                      <a:pt x="31" y="121"/>
                    </a:lnTo>
                    <a:lnTo>
                      <a:pt x="37" y="123"/>
                    </a:lnTo>
                    <a:lnTo>
                      <a:pt x="43" y="124"/>
                    </a:lnTo>
                    <a:lnTo>
                      <a:pt x="52" y="123"/>
                    </a:lnTo>
                    <a:lnTo>
                      <a:pt x="59" y="121"/>
                    </a:lnTo>
                    <a:lnTo>
                      <a:pt x="64" y="116"/>
                    </a:lnTo>
                    <a:lnTo>
                      <a:pt x="68" y="110"/>
                    </a:lnTo>
                    <a:lnTo>
                      <a:pt x="71" y="103"/>
                    </a:lnTo>
                    <a:lnTo>
                      <a:pt x="71" y="96"/>
                    </a:lnTo>
                    <a:lnTo>
                      <a:pt x="71" y="89"/>
                    </a:lnTo>
                    <a:lnTo>
                      <a:pt x="68" y="82"/>
                    </a:lnTo>
                    <a:lnTo>
                      <a:pt x="64" y="77"/>
                    </a:lnTo>
                    <a:lnTo>
                      <a:pt x="59" y="74"/>
                    </a:lnTo>
                    <a:lnTo>
                      <a:pt x="52" y="70"/>
                    </a:lnTo>
                    <a:lnTo>
                      <a:pt x="45" y="70"/>
                    </a:lnTo>
                    <a:lnTo>
                      <a:pt x="40" y="70"/>
                    </a:lnTo>
                    <a:lnTo>
                      <a:pt x="33" y="72"/>
                    </a:lnTo>
                    <a:lnTo>
                      <a:pt x="35" y="56"/>
                    </a:lnTo>
                    <a:lnTo>
                      <a:pt x="38" y="56"/>
                    </a:lnTo>
                    <a:lnTo>
                      <a:pt x="45" y="56"/>
                    </a:lnTo>
                    <a:lnTo>
                      <a:pt x="50" y="55"/>
                    </a:lnTo>
                    <a:lnTo>
                      <a:pt x="56" y="51"/>
                    </a:lnTo>
                    <a:lnTo>
                      <a:pt x="61" y="48"/>
                    </a:lnTo>
                    <a:lnTo>
                      <a:pt x="63" y="42"/>
                    </a:lnTo>
                    <a:lnTo>
                      <a:pt x="64" y="35"/>
                    </a:lnTo>
                    <a:lnTo>
                      <a:pt x="63" y="30"/>
                    </a:lnTo>
                    <a:lnTo>
                      <a:pt x="61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49" y="16"/>
                    </a:lnTo>
                    <a:lnTo>
                      <a:pt x="43" y="16"/>
                    </a:lnTo>
                    <a:lnTo>
                      <a:pt x="37" y="16"/>
                    </a:lnTo>
                    <a:lnTo>
                      <a:pt x="31" y="18"/>
                    </a:lnTo>
                    <a:lnTo>
                      <a:pt x="28" y="21"/>
                    </a:lnTo>
                    <a:lnTo>
                      <a:pt x="24" y="25"/>
                    </a:lnTo>
                    <a:lnTo>
                      <a:pt x="21" y="32"/>
                    </a:lnTo>
                    <a:lnTo>
                      <a:pt x="19" y="37"/>
                    </a:lnTo>
                    <a:lnTo>
                      <a:pt x="2" y="35"/>
                    </a:lnTo>
                    <a:lnTo>
                      <a:pt x="5" y="25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3" y="4"/>
                    </a:lnTo>
                    <a:lnTo>
                      <a:pt x="68" y="7"/>
                    </a:lnTo>
                    <a:lnTo>
                      <a:pt x="73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82" y="35"/>
                    </a:lnTo>
                    <a:lnTo>
                      <a:pt x="80" y="42"/>
                    </a:lnTo>
                    <a:lnTo>
                      <a:pt x="77" y="51"/>
                    </a:lnTo>
                    <a:lnTo>
                      <a:pt x="73" y="55"/>
                    </a:lnTo>
                    <a:lnTo>
                      <a:pt x="68" y="58"/>
                    </a:lnTo>
                    <a:lnTo>
                      <a:pt x="63" y="62"/>
                    </a:lnTo>
                    <a:lnTo>
                      <a:pt x="70" y="65"/>
                    </a:lnTo>
                    <a:lnTo>
                      <a:pt x="77" y="68"/>
                    </a:lnTo>
                    <a:lnTo>
                      <a:pt x="82" y="74"/>
                    </a:lnTo>
                    <a:lnTo>
                      <a:pt x="87" y="81"/>
                    </a:lnTo>
                    <a:lnTo>
                      <a:pt x="89" y="88"/>
                    </a:lnTo>
                    <a:lnTo>
                      <a:pt x="89" y="96"/>
                    </a:lnTo>
                    <a:lnTo>
                      <a:pt x="87" y="112"/>
                    </a:lnTo>
                    <a:lnTo>
                      <a:pt x="77" y="128"/>
                    </a:lnTo>
                    <a:lnTo>
                      <a:pt x="61" y="137"/>
                    </a:lnTo>
                    <a:lnTo>
                      <a:pt x="43" y="140"/>
                    </a:lnTo>
                    <a:lnTo>
                      <a:pt x="26" y="137"/>
                    </a:lnTo>
                    <a:lnTo>
                      <a:pt x="14" y="130"/>
                    </a:lnTo>
                    <a:lnTo>
                      <a:pt x="9" y="124"/>
                    </a:lnTo>
                    <a:lnTo>
                      <a:pt x="3" y="117"/>
                    </a:lnTo>
                    <a:lnTo>
                      <a:pt x="2" y="11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4" name="Line 775"/>
              <p:cNvSpPr>
                <a:spLocks noChangeShapeType="1"/>
              </p:cNvSpPr>
              <p:nvPr/>
            </p:nvSpPr>
            <p:spPr bwMode="auto">
              <a:xfrm>
                <a:off x="191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5" name="Line 776"/>
              <p:cNvSpPr>
                <a:spLocks noChangeShapeType="1"/>
              </p:cNvSpPr>
              <p:nvPr/>
            </p:nvSpPr>
            <p:spPr bwMode="auto">
              <a:xfrm>
                <a:off x="192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6" name="Line 777"/>
              <p:cNvSpPr>
                <a:spLocks noChangeShapeType="1"/>
              </p:cNvSpPr>
              <p:nvPr/>
            </p:nvSpPr>
            <p:spPr bwMode="auto">
              <a:xfrm>
                <a:off x="193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7" name="Line 778"/>
              <p:cNvSpPr>
                <a:spLocks noChangeShapeType="1"/>
              </p:cNvSpPr>
              <p:nvPr/>
            </p:nvSpPr>
            <p:spPr bwMode="auto">
              <a:xfrm>
                <a:off x="194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8" name="Line 779"/>
              <p:cNvSpPr>
                <a:spLocks noChangeShapeType="1"/>
              </p:cNvSpPr>
              <p:nvPr/>
            </p:nvSpPr>
            <p:spPr bwMode="auto">
              <a:xfrm>
                <a:off x="195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9" name="Line 780"/>
              <p:cNvSpPr>
                <a:spLocks noChangeShapeType="1"/>
              </p:cNvSpPr>
              <p:nvPr/>
            </p:nvSpPr>
            <p:spPr bwMode="auto">
              <a:xfrm>
                <a:off x="197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0" name="Line 781"/>
              <p:cNvSpPr>
                <a:spLocks noChangeShapeType="1"/>
              </p:cNvSpPr>
              <p:nvPr/>
            </p:nvSpPr>
            <p:spPr bwMode="auto">
              <a:xfrm>
                <a:off x="198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1" name="Line 782"/>
              <p:cNvSpPr>
                <a:spLocks noChangeShapeType="1"/>
              </p:cNvSpPr>
              <p:nvPr/>
            </p:nvSpPr>
            <p:spPr bwMode="auto">
              <a:xfrm>
                <a:off x="199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2" name="Line 783"/>
              <p:cNvSpPr>
                <a:spLocks noChangeShapeType="1"/>
              </p:cNvSpPr>
              <p:nvPr/>
            </p:nvSpPr>
            <p:spPr bwMode="auto">
              <a:xfrm>
                <a:off x="200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3" name="Line 784"/>
              <p:cNvSpPr>
                <a:spLocks noChangeShapeType="1"/>
              </p:cNvSpPr>
              <p:nvPr/>
            </p:nvSpPr>
            <p:spPr bwMode="auto">
              <a:xfrm>
                <a:off x="201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4" name="Line 785"/>
              <p:cNvSpPr>
                <a:spLocks noChangeShapeType="1"/>
              </p:cNvSpPr>
              <p:nvPr/>
            </p:nvSpPr>
            <p:spPr bwMode="auto">
              <a:xfrm>
                <a:off x="203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5" name="Line 786"/>
              <p:cNvSpPr>
                <a:spLocks noChangeShapeType="1"/>
              </p:cNvSpPr>
              <p:nvPr/>
            </p:nvSpPr>
            <p:spPr bwMode="auto">
              <a:xfrm>
                <a:off x="204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6" name="Line 787"/>
              <p:cNvSpPr>
                <a:spLocks noChangeShapeType="1"/>
              </p:cNvSpPr>
              <p:nvPr/>
            </p:nvSpPr>
            <p:spPr bwMode="auto">
              <a:xfrm>
                <a:off x="205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7" name="Line 788"/>
              <p:cNvSpPr>
                <a:spLocks noChangeShapeType="1"/>
              </p:cNvSpPr>
              <p:nvPr/>
            </p:nvSpPr>
            <p:spPr bwMode="auto">
              <a:xfrm>
                <a:off x="206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8" name="Line 789"/>
              <p:cNvSpPr>
                <a:spLocks noChangeShapeType="1"/>
              </p:cNvSpPr>
              <p:nvPr/>
            </p:nvSpPr>
            <p:spPr bwMode="auto">
              <a:xfrm>
                <a:off x="207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9" name="Line 790"/>
              <p:cNvSpPr>
                <a:spLocks noChangeShapeType="1"/>
              </p:cNvSpPr>
              <p:nvPr/>
            </p:nvSpPr>
            <p:spPr bwMode="auto">
              <a:xfrm>
                <a:off x="209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0" name="Line 791"/>
              <p:cNvSpPr>
                <a:spLocks noChangeShapeType="1"/>
              </p:cNvSpPr>
              <p:nvPr/>
            </p:nvSpPr>
            <p:spPr bwMode="auto">
              <a:xfrm>
                <a:off x="210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1" name="Line 792"/>
              <p:cNvSpPr>
                <a:spLocks noChangeShapeType="1"/>
              </p:cNvSpPr>
              <p:nvPr/>
            </p:nvSpPr>
            <p:spPr bwMode="auto">
              <a:xfrm>
                <a:off x="211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2" name="Line 793"/>
              <p:cNvSpPr>
                <a:spLocks noChangeShapeType="1"/>
              </p:cNvSpPr>
              <p:nvPr/>
            </p:nvSpPr>
            <p:spPr bwMode="auto">
              <a:xfrm>
                <a:off x="212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3" name="Line 794"/>
              <p:cNvSpPr>
                <a:spLocks noChangeShapeType="1"/>
              </p:cNvSpPr>
              <p:nvPr/>
            </p:nvSpPr>
            <p:spPr bwMode="auto">
              <a:xfrm>
                <a:off x="213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4" name="Line 795"/>
              <p:cNvSpPr>
                <a:spLocks noChangeShapeType="1"/>
              </p:cNvSpPr>
              <p:nvPr/>
            </p:nvSpPr>
            <p:spPr bwMode="auto">
              <a:xfrm>
                <a:off x="215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5" name="Line 796"/>
              <p:cNvSpPr>
                <a:spLocks noChangeShapeType="1"/>
              </p:cNvSpPr>
              <p:nvPr/>
            </p:nvSpPr>
            <p:spPr bwMode="auto">
              <a:xfrm>
                <a:off x="216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6" name="Line 797"/>
              <p:cNvSpPr>
                <a:spLocks noChangeShapeType="1"/>
              </p:cNvSpPr>
              <p:nvPr/>
            </p:nvSpPr>
            <p:spPr bwMode="auto">
              <a:xfrm>
                <a:off x="217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7" name="Line 798"/>
              <p:cNvSpPr>
                <a:spLocks noChangeShapeType="1"/>
              </p:cNvSpPr>
              <p:nvPr/>
            </p:nvSpPr>
            <p:spPr bwMode="auto">
              <a:xfrm>
                <a:off x="218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8" name="Line 799"/>
              <p:cNvSpPr>
                <a:spLocks noChangeShapeType="1"/>
              </p:cNvSpPr>
              <p:nvPr/>
            </p:nvSpPr>
            <p:spPr bwMode="auto">
              <a:xfrm>
                <a:off x="219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9" name="Line 800"/>
              <p:cNvSpPr>
                <a:spLocks noChangeShapeType="1"/>
              </p:cNvSpPr>
              <p:nvPr/>
            </p:nvSpPr>
            <p:spPr bwMode="auto">
              <a:xfrm>
                <a:off x="221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0" name="Line 801"/>
              <p:cNvSpPr>
                <a:spLocks noChangeShapeType="1"/>
              </p:cNvSpPr>
              <p:nvPr/>
            </p:nvSpPr>
            <p:spPr bwMode="auto">
              <a:xfrm>
                <a:off x="222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1" name="Line 802"/>
              <p:cNvSpPr>
                <a:spLocks noChangeShapeType="1"/>
              </p:cNvSpPr>
              <p:nvPr/>
            </p:nvSpPr>
            <p:spPr bwMode="auto">
              <a:xfrm>
                <a:off x="223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2" name="Line 803"/>
              <p:cNvSpPr>
                <a:spLocks noChangeShapeType="1"/>
              </p:cNvSpPr>
              <p:nvPr/>
            </p:nvSpPr>
            <p:spPr bwMode="auto">
              <a:xfrm>
                <a:off x="224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3" name="Line 804"/>
              <p:cNvSpPr>
                <a:spLocks noChangeShapeType="1"/>
              </p:cNvSpPr>
              <p:nvPr/>
            </p:nvSpPr>
            <p:spPr bwMode="auto">
              <a:xfrm>
                <a:off x="225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4" name="Line 805"/>
              <p:cNvSpPr>
                <a:spLocks noChangeShapeType="1"/>
              </p:cNvSpPr>
              <p:nvPr/>
            </p:nvSpPr>
            <p:spPr bwMode="auto">
              <a:xfrm>
                <a:off x="227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5" name="Line 806"/>
              <p:cNvSpPr>
                <a:spLocks noChangeShapeType="1"/>
              </p:cNvSpPr>
              <p:nvPr/>
            </p:nvSpPr>
            <p:spPr bwMode="auto">
              <a:xfrm>
                <a:off x="228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6" name="Line 807"/>
              <p:cNvSpPr>
                <a:spLocks noChangeShapeType="1"/>
              </p:cNvSpPr>
              <p:nvPr/>
            </p:nvSpPr>
            <p:spPr bwMode="auto">
              <a:xfrm>
                <a:off x="229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724" y="2084"/>
              <a:ext cx="2423" cy="169"/>
              <a:chOff x="1724" y="2084"/>
              <a:chExt cx="2423" cy="169"/>
            </a:xfrm>
          </p:grpSpPr>
          <p:sp>
            <p:nvSpPr>
              <p:cNvPr id="3217" name="Line 809"/>
              <p:cNvSpPr>
                <a:spLocks noChangeShapeType="1"/>
              </p:cNvSpPr>
              <p:nvPr/>
            </p:nvSpPr>
            <p:spPr bwMode="auto">
              <a:xfrm>
                <a:off x="230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8" name="Line 810"/>
              <p:cNvSpPr>
                <a:spLocks noChangeShapeType="1"/>
              </p:cNvSpPr>
              <p:nvPr/>
            </p:nvSpPr>
            <p:spPr bwMode="auto">
              <a:xfrm>
                <a:off x="231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9" name="Line 811"/>
              <p:cNvSpPr>
                <a:spLocks noChangeShapeType="1"/>
              </p:cNvSpPr>
              <p:nvPr/>
            </p:nvSpPr>
            <p:spPr bwMode="auto">
              <a:xfrm>
                <a:off x="233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0" name="Line 812"/>
              <p:cNvSpPr>
                <a:spLocks noChangeShapeType="1"/>
              </p:cNvSpPr>
              <p:nvPr/>
            </p:nvSpPr>
            <p:spPr bwMode="auto">
              <a:xfrm>
                <a:off x="234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1" name="Line 813"/>
              <p:cNvSpPr>
                <a:spLocks noChangeShapeType="1"/>
              </p:cNvSpPr>
              <p:nvPr/>
            </p:nvSpPr>
            <p:spPr bwMode="auto">
              <a:xfrm>
                <a:off x="235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2" name="Line 814"/>
              <p:cNvSpPr>
                <a:spLocks noChangeShapeType="1"/>
              </p:cNvSpPr>
              <p:nvPr/>
            </p:nvSpPr>
            <p:spPr bwMode="auto">
              <a:xfrm>
                <a:off x="236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3" name="Line 815"/>
              <p:cNvSpPr>
                <a:spLocks noChangeShapeType="1"/>
              </p:cNvSpPr>
              <p:nvPr/>
            </p:nvSpPr>
            <p:spPr bwMode="auto">
              <a:xfrm>
                <a:off x="237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4" name="Line 816"/>
              <p:cNvSpPr>
                <a:spLocks noChangeShapeType="1"/>
              </p:cNvSpPr>
              <p:nvPr/>
            </p:nvSpPr>
            <p:spPr bwMode="auto">
              <a:xfrm>
                <a:off x="239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5" name="Line 817"/>
              <p:cNvSpPr>
                <a:spLocks noChangeShapeType="1"/>
              </p:cNvSpPr>
              <p:nvPr/>
            </p:nvSpPr>
            <p:spPr bwMode="auto">
              <a:xfrm>
                <a:off x="240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6" name="Line 818"/>
              <p:cNvSpPr>
                <a:spLocks noChangeShapeType="1"/>
              </p:cNvSpPr>
              <p:nvPr/>
            </p:nvSpPr>
            <p:spPr bwMode="auto">
              <a:xfrm>
                <a:off x="241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7" name="Line 819"/>
              <p:cNvSpPr>
                <a:spLocks noChangeShapeType="1"/>
              </p:cNvSpPr>
              <p:nvPr/>
            </p:nvSpPr>
            <p:spPr bwMode="auto">
              <a:xfrm>
                <a:off x="242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8" name="Line 820"/>
              <p:cNvSpPr>
                <a:spLocks noChangeShapeType="1"/>
              </p:cNvSpPr>
              <p:nvPr/>
            </p:nvSpPr>
            <p:spPr bwMode="auto">
              <a:xfrm>
                <a:off x="243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9" name="Line 821"/>
              <p:cNvSpPr>
                <a:spLocks noChangeShapeType="1"/>
              </p:cNvSpPr>
              <p:nvPr/>
            </p:nvSpPr>
            <p:spPr bwMode="auto">
              <a:xfrm>
                <a:off x="245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0" name="Line 822"/>
              <p:cNvSpPr>
                <a:spLocks noChangeShapeType="1"/>
              </p:cNvSpPr>
              <p:nvPr/>
            </p:nvSpPr>
            <p:spPr bwMode="auto">
              <a:xfrm>
                <a:off x="246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1" name="Line 823"/>
              <p:cNvSpPr>
                <a:spLocks noChangeShapeType="1"/>
              </p:cNvSpPr>
              <p:nvPr/>
            </p:nvSpPr>
            <p:spPr bwMode="auto">
              <a:xfrm>
                <a:off x="247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2" name="Line 824"/>
              <p:cNvSpPr>
                <a:spLocks noChangeShapeType="1"/>
              </p:cNvSpPr>
              <p:nvPr/>
            </p:nvSpPr>
            <p:spPr bwMode="auto">
              <a:xfrm>
                <a:off x="248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3" name="Line 825"/>
              <p:cNvSpPr>
                <a:spLocks noChangeShapeType="1"/>
              </p:cNvSpPr>
              <p:nvPr/>
            </p:nvSpPr>
            <p:spPr bwMode="auto">
              <a:xfrm>
                <a:off x="249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4" name="Line 826"/>
              <p:cNvSpPr>
                <a:spLocks noChangeShapeType="1"/>
              </p:cNvSpPr>
              <p:nvPr/>
            </p:nvSpPr>
            <p:spPr bwMode="auto">
              <a:xfrm>
                <a:off x="251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5" name="Line 827"/>
              <p:cNvSpPr>
                <a:spLocks noChangeShapeType="1"/>
              </p:cNvSpPr>
              <p:nvPr/>
            </p:nvSpPr>
            <p:spPr bwMode="auto">
              <a:xfrm>
                <a:off x="252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6" name="Line 828"/>
              <p:cNvSpPr>
                <a:spLocks noChangeShapeType="1"/>
              </p:cNvSpPr>
              <p:nvPr/>
            </p:nvSpPr>
            <p:spPr bwMode="auto">
              <a:xfrm>
                <a:off x="253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7" name="Line 829"/>
              <p:cNvSpPr>
                <a:spLocks noChangeShapeType="1"/>
              </p:cNvSpPr>
              <p:nvPr/>
            </p:nvSpPr>
            <p:spPr bwMode="auto">
              <a:xfrm>
                <a:off x="254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8" name="Line 830"/>
              <p:cNvSpPr>
                <a:spLocks noChangeShapeType="1"/>
              </p:cNvSpPr>
              <p:nvPr/>
            </p:nvSpPr>
            <p:spPr bwMode="auto">
              <a:xfrm>
                <a:off x="255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9" name="Line 831"/>
              <p:cNvSpPr>
                <a:spLocks noChangeShapeType="1"/>
              </p:cNvSpPr>
              <p:nvPr/>
            </p:nvSpPr>
            <p:spPr bwMode="auto">
              <a:xfrm>
                <a:off x="257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0" name="Line 832"/>
              <p:cNvSpPr>
                <a:spLocks noChangeShapeType="1"/>
              </p:cNvSpPr>
              <p:nvPr/>
            </p:nvSpPr>
            <p:spPr bwMode="auto">
              <a:xfrm>
                <a:off x="258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1" name="Line 833"/>
              <p:cNvSpPr>
                <a:spLocks noChangeShapeType="1"/>
              </p:cNvSpPr>
              <p:nvPr/>
            </p:nvSpPr>
            <p:spPr bwMode="auto">
              <a:xfrm>
                <a:off x="259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2" name="Line 834"/>
              <p:cNvSpPr>
                <a:spLocks noChangeShapeType="1"/>
              </p:cNvSpPr>
              <p:nvPr/>
            </p:nvSpPr>
            <p:spPr bwMode="auto">
              <a:xfrm>
                <a:off x="260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3" name="Line 835"/>
              <p:cNvSpPr>
                <a:spLocks noChangeShapeType="1"/>
              </p:cNvSpPr>
              <p:nvPr/>
            </p:nvSpPr>
            <p:spPr bwMode="auto">
              <a:xfrm>
                <a:off x="261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4" name="Line 836"/>
              <p:cNvSpPr>
                <a:spLocks noChangeShapeType="1"/>
              </p:cNvSpPr>
              <p:nvPr/>
            </p:nvSpPr>
            <p:spPr bwMode="auto">
              <a:xfrm>
                <a:off x="263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5" name="Line 837"/>
              <p:cNvSpPr>
                <a:spLocks noChangeShapeType="1"/>
              </p:cNvSpPr>
              <p:nvPr/>
            </p:nvSpPr>
            <p:spPr bwMode="auto">
              <a:xfrm>
                <a:off x="264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6" name="Line 838"/>
              <p:cNvSpPr>
                <a:spLocks noChangeShapeType="1"/>
              </p:cNvSpPr>
              <p:nvPr/>
            </p:nvSpPr>
            <p:spPr bwMode="auto">
              <a:xfrm>
                <a:off x="265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7" name="Line 839"/>
              <p:cNvSpPr>
                <a:spLocks noChangeShapeType="1"/>
              </p:cNvSpPr>
              <p:nvPr/>
            </p:nvSpPr>
            <p:spPr bwMode="auto">
              <a:xfrm>
                <a:off x="266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8" name="Line 840"/>
              <p:cNvSpPr>
                <a:spLocks noChangeShapeType="1"/>
              </p:cNvSpPr>
              <p:nvPr/>
            </p:nvSpPr>
            <p:spPr bwMode="auto">
              <a:xfrm>
                <a:off x="267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9" name="Line 841"/>
              <p:cNvSpPr>
                <a:spLocks noChangeShapeType="1"/>
              </p:cNvSpPr>
              <p:nvPr/>
            </p:nvSpPr>
            <p:spPr bwMode="auto">
              <a:xfrm>
                <a:off x="269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0" name="Line 842"/>
              <p:cNvSpPr>
                <a:spLocks noChangeShapeType="1"/>
              </p:cNvSpPr>
              <p:nvPr/>
            </p:nvSpPr>
            <p:spPr bwMode="auto">
              <a:xfrm>
                <a:off x="270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1" name="Line 843"/>
              <p:cNvSpPr>
                <a:spLocks noChangeShapeType="1"/>
              </p:cNvSpPr>
              <p:nvPr/>
            </p:nvSpPr>
            <p:spPr bwMode="auto">
              <a:xfrm>
                <a:off x="271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2" name="Line 844"/>
              <p:cNvSpPr>
                <a:spLocks noChangeShapeType="1"/>
              </p:cNvSpPr>
              <p:nvPr/>
            </p:nvSpPr>
            <p:spPr bwMode="auto">
              <a:xfrm>
                <a:off x="272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3" name="Line 845"/>
              <p:cNvSpPr>
                <a:spLocks noChangeShapeType="1"/>
              </p:cNvSpPr>
              <p:nvPr/>
            </p:nvSpPr>
            <p:spPr bwMode="auto">
              <a:xfrm>
                <a:off x="273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4" name="Line 846"/>
              <p:cNvSpPr>
                <a:spLocks noChangeShapeType="1"/>
              </p:cNvSpPr>
              <p:nvPr/>
            </p:nvSpPr>
            <p:spPr bwMode="auto">
              <a:xfrm>
                <a:off x="275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5" name="Line 847"/>
              <p:cNvSpPr>
                <a:spLocks noChangeShapeType="1"/>
              </p:cNvSpPr>
              <p:nvPr/>
            </p:nvSpPr>
            <p:spPr bwMode="auto">
              <a:xfrm>
                <a:off x="276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6" name="Line 848"/>
              <p:cNvSpPr>
                <a:spLocks noChangeShapeType="1"/>
              </p:cNvSpPr>
              <p:nvPr/>
            </p:nvSpPr>
            <p:spPr bwMode="auto">
              <a:xfrm>
                <a:off x="277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7" name="Line 849"/>
              <p:cNvSpPr>
                <a:spLocks noChangeShapeType="1"/>
              </p:cNvSpPr>
              <p:nvPr/>
            </p:nvSpPr>
            <p:spPr bwMode="auto">
              <a:xfrm>
                <a:off x="278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8" name="Line 850"/>
              <p:cNvSpPr>
                <a:spLocks noChangeShapeType="1"/>
              </p:cNvSpPr>
              <p:nvPr/>
            </p:nvSpPr>
            <p:spPr bwMode="auto">
              <a:xfrm>
                <a:off x="279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9" name="Line 851"/>
              <p:cNvSpPr>
                <a:spLocks noChangeShapeType="1"/>
              </p:cNvSpPr>
              <p:nvPr/>
            </p:nvSpPr>
            <p:spPr bwMode="auto">
              <a:xfrm>
                <a:off x="281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0" name="Line 852"/>
              <p:cNvSpPr>
                <a:spLocks noChangeShapeType="1"/>
              </p:cNvSpPr>
              <p:nvPr/>
            </p:nvSpPr>
            <p:spPr bwMode="auto">
              <a:xfrm>
                <a:off x="282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1" name="Line 853"/>
              <p:cNvSpPr>
                <a:spLocks noChangeShapeType="1"/>
              </p:cNvSpPr>
              <p:nvPr/>
            </p:nvSpPr>
            <p:spPr bwMode="auto">
              <a:xfrm>
                <a:off x="283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2" name="Line 854"/>
              <p:cNvSpPr>
                <a:spLocks noChangeShapeType="1"/>
              </p:cNvSpPr>
              <p:nvPr/>
            </p:nvSpPr>
            <p:spPr bwMode="auto">
              <a:xfrm>
                <a:off x="284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3" name="Line 855"/>
              <p:cNvSpPr>
                <a:spLocks noChangeShapeType="1"/>
              </p:cNvSpPr>
              <p:nvPr/>
            </p:nvSpPr>
            <p:spPr bwMode="auto">
              <a:xfrm>
                <a:off x="285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4" name="Line 856"/>
              <p:cNvSpPr>
                <a:spLocks noChangeShapeType="1"/>
              </p:cNvSpPr>
              <p:nvPr/>
            </p:nvSpPr>
            <p:spPr bwMode="auto">
              <a:xfrm>
                <a:off x="287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5" name="Line 857"/>
              <p:cNvSpPr>
                <a:spLocks noChangeShapeType="1"/>
              </p:cNvSpPr>
              <p:nvPr/>
            </p:nvSpPr>
            <p:spPr bwMode="auto">
              <a:xfrm>
                <a:off x="288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6" name="Line 858"/>
              <p:cNvSpPr>
                <a:spLocks noChangeShapeType="1"/>
              </p:cNvSpPr>
              <p:nvPr/>
            </p:nvSpPr>
            <p:spPr bwMode="auto">
              <a:xfrm>
                <a:off x="289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7" name="Line 859"/>
              <p:cNvSpPr>
                <a:spLocks noChangeShapeType="1"/>
              </p:cNvSpPr>
              <p:nvPr/>
            </p:nvSpPr>
            <p:spPr bwMode="auto">
              <a:xfrm>
                <a:off x="290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8" name="Line 860"/>
              <p:cNvSpPr>
                <a:spLocks noChangeShapeType="1"/>
              </p:cNvSpPr>
              <p:nvPr/>
            </p:nvSpPr>
            <p:spPr bwMode="auto">
              <a:xfrm>
                <a:off x="291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9" name="Line 861"/>
              <p:cNvSpPr>
                <a:spLocks noChangeShapeType="1"/>
              </p:cNvSpPr>
              <p:nvPr/>
            </p:nvSpPr>
            <p:spPr bwMode="auto">
              <a:xfrm>
                <a:off x="293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0" name="Line 862"/>
              <p:cNvSpPr>
                <a:spLocks noChangeShapeType="1"/>
              </p:cNvSpPr>
              <p:nvPr/>
            </p:nvSpPr>
            <p:spPr bwMode="auto">
              <a:xfrm>
                <a:off x="294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1" name="Line 863"/>
              <p:cNvSpPr>
                <a:spLocks noChangeShapeType="1"/>
              </p:cNvSpPr>
              <p:nvPr/>
            </p:nvSpPr>
            <p:spPr bwMode="auto">
              <a:xfrm>
                <a:off x="295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2" name="Line 864"/>
              <p:cNvSpPr>
                <a:spLocks noChangeShapeType="1"/>
              </p:cNvSpPr>
              <p:nvPr/>
            </p:nvSpPr>
            <p:spPr bwMode="auto">
              <a:xfrm>
                <a:off x="296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3" name="Line 865"/>
              <p:cNvSpPr>
                <a:spLocks noChangeShapeType="1"/>
              </p:cNvSpPr>
              <p:nvPr/>
            </p:nvSpPr>
            <p:spPr bwMode="auto">
              <a:xfrm>
                <a:off x="297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4" name="Line 866"/>
              <p:cNvSpPr>
                <a:spLocks noChangeShapeType="1"/>
              </p:cNvSpPr>
              <p:nvPr/>
            </p:nvSpPr>
            <p:spPr bwMode="auto">
              <a:xfrm>
                <a:off x="299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5" name="Line 867"/>
              <p:cNvSpPr>
                <a:spLocks noChangeShapeType="1"/>
              </p:cNvSpPr>
              <p:nvPr/>
            </p:nvSpPr>
            <p:spPr bwMode="auto">
              <a:xfrm>
                <a:off x="300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6" name="Line 868"/>
              <p:cNvSpPr>
                <a:spLocks noChangeShapeType="1"/>
              </p:cNvSpPr>
              <p:nvPr/>
            </p:nvSpPr>
            <p:spPr bwMode="auto">
              <a:xfrm>
                <a:off x="301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7" name="Line 869"/>
              <p:cNvSpPr>
                <a:spLocks noChangeShapeType="1"/>
              </p:cNvSpPr>
              <p:nvPr/>
            </p:nvSpPr>
            <p:spPr bwMode="auto">
              <a:xfrm>
                <a:off x="302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8" name="Line 870"/>
              <p:cNvSpPr>
                <a:spLocks noChangeShapeType="1"/>
              </p:cNvSpPr>
              <p:nvPr/>
            </p:nvSpPr>
            <p:spPr bwMode="auto">
              <a:xfrm>
                <a:off x="303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9" name="Line 871"/>
              <p:cNvSpPr>
                <a:spLocks noChangeShapeType="1"/>
              </p:cNvSpPr>
              <p:nvPr/>
            </p:nvSpPr>
            <p:spPr bwMode="auto">
              <a:xfrm>
                <a:off x="305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0" name="Line 872"/>
              <p:cNvSpPr>
                <a:spLocks noChangeShapeType="1"/>
              </p:cNvSpPr>
              <p:nvPr/>
            </p:nvSpPr>
            <p:spPr bwMode="auto">
              <a:xfrm>
                <a:off x="306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1" name="Line 873"/>
              <p:cNvSpPr>
                <a:spLocks noChangeShapeType="1"/>
              </p:cNvSpPr>
              <p:nvPr/>
            </p:nvSpPr>
            <p:spPr bwMode="auto">
              <a:xfrm>
                <a:off x="307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2" name="Line 874"/>
              <p:cNvSpPr>
                <a:spLocks noChangeShapeType="1"/>
              </p:cNvSpPr>
              <p:nvPr/>
            </p:nvSpPr>
            <p:spPr bwMode="auto">
              <a:xfrm>
                <a:off x="308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3" name="Line 875"/>
              <p:cNvSpPr>
                <a:spLocks noChangeShapeType="1"/>
              </p:cNvSpPr>
              <p:nvPr/>
            </p:nvSpPr>
            <p:spPr bwMode="auto">
              <a:xfrm>
                <a:off x="309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4" name="Line 876"/>
              <p:cNvSpPr>
                <a:spLocks noChangeShapeType="1"/>
              </p:cNvSpPr>
              <p:nvPr/>
            </p:nvSpPr>
            <p:spPr bwMode="auto">
              <a:xfrm>
                <a:off x="311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5" name="Line 877"/>
              <p:cNvSpPr>
                <a:spLocks noChangeShapeType="1"/>
              </p:cNvSpPr>
              <p:nvPr/>
            </p:nvSpPr>
            <p:spPr bwMode="auto">
              <a:xfrm>
                <a:off x="312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6" name="Line 878"/>
              <p:cNvSpPr>
                <a:spLocks noChangeShapeType="1"/>
              </p:cNvSpPr>
              <p:nvPr/>
            </p:nvSpPr>
            <p:spPr bwMode="auto">
              <a:xfrm>
                <a:off x="313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7" name="Line 879"/>
              <p:cNvSpPr>
                <a:spLocks noChangeShapeType="1"/>
              </p:cNvSpPr>
              <p:nvPr/>
            </p:nvSpPr>
            <p:spPr bwMode="auto">
              <a:xfrm>
                <a:off x="314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8" name="Line 880"/>
              <p:cNvSpPr>
                <a:spLocks noChangeShapeType="1"/>
              </p:cNvSpPr>
              <p:nvPr/>
            </p:nvSpPr>
            <p:spPr bwMode="auto">
              <a:xfrm>
                <a:off x="315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9" name="Line 881"/>
              <p:cNvSpPr>
                <a:spLocks noChangeShapeType="1"/>
              </p:cNvSpPr>
              <p:nvPr/>
            </p:nvSpPr>
            <p:spPr bwMode="auto">
              <a:xfrm>
                <a:off x="317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0" name="Line 882"/>
              <p:cNvSpPr>
                <a:spLocks noChangeShapeType="1"/>
              </p:cNvSpPr>
              <p:nvPr/>
            </p:nvSpPr>
            <p:spPr bwMode="auto">
              <a:xfrm>
                <a:off x="318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1" name="Line 883"/>
              <p:cNvSpPr>
                <a:spLocks noChangeShapeType="1"/>
              </p:cNvSpPr>
              <p:nvPr/>
            </p:nvSpPr>
            <p:spPr bwMode="auto">
              <a:xfrm>
                <a:off x="319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2" name="Line 884"/>
              <p:cNvSpPr>
                <a:spLocks noChangeShapeType="1"/>
              </p:cNvSpPr>
              <p:nvPr/>
            </p:nvSpPr>
            <p:spPr bwMode="auto">
              <a:xfrm>
                <a:off x="320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3" name="Line 885"/>
              <p:cNvSpPr>
                <a:spLocks noChangeShapeType="1"/>
              </p:cNvSpPr>
              <p:nvPr/>
            </p:nvSpPr>
            <p:spPr bwMode="auto">
              <a:xfrm>
                <a:off x="321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4" name="Line 886"/>
              <p:cNvSpPr>
                <a:spLocks noChangeShapeType="1"/>
              </p:cNvSpPr>
              <p:nvPr/>
            </p:nvSpPr>
            <p:spPr bwMode="auto">
              <a:xfrm>
                <a:off x="323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5" name="Line 887"/>
              <p:cNvSpPr>
                <a:spLocks noChangeShapeType="1"/>
              </p:cNvSpPr>
              <p:nvPr/>
            </p:nvSpPr>
            <p:spPr bwMode="auto">
              <a:xfrm>
                <a:off x="324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6" name="Line 888"/>
              <p:cNvSpPr>
                <a:spLocks noChangeShapeType="1"/>
              </p:cNvSpPr>
              <p:nvPr/>
            </p:nvSpPr>
            <p:spPr bwMode="auto">
              <a:xfrm>
                <a:off x="325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7" name="Line 889"/>
              <p:cNvSpPr>
                <a:spLocks noChangeShapeType="1"/>
              </p:cNvSpPr>
              <p:nvPr/>
            </p:nvSpPr>
            <p:spPr bwMode="auto">
              <a:xfrm>
                <a:off x="326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8" name="Line 890"/>
              <p:cNvSpPr>
                <a:spLocks noChangeShapeType="1"/>
              </p:cNvSpPr>
              <p:nvPr/>
            </p:nvSpPr>
            <p:spPr bwMode="auto">
              <a:xfrm>
                <a:off x="327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9" name="Line 891"/>
              <p:cNvSpPr>
                <a:spLocks noChangeShapeType="1"/>
              </p:cNvSpPr>
              <p:nvPr/>
            </p:nvSpPr>
            <p:spPr bwMode="auto">
              <a:xfrm>
                <a:off x="329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0" name="Line 892"/>
              <p:cNvSpPr>
                <a:spLocks noChangeShapeType="1"/>
              </p:cNvSpPr>
              <p:nvPr/>
            </p:nvSpPr>
            <p:spPr bwMode="auto">
              <a:xfrm>
                <a:off x="330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1" name="Line 893"/>
              <p:cNvSpPr>
                <a:spLocks noChangeShapeType="1"/>
              </p:cNvSpPr>
              <p:nvPr/>
            </p:nvSpPr>
            <p:spPr bwMode="auto">
              <a:xfrm>
                <a:off x="331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2" name="Line 894"/>
              <p:cNvSpPr>
                <a:spLocks noChangeShapeType="1"/>
              </p:cNvSpPr>
              <p:nvPr/>
            </p:nvSpPr>
            <p:spPr bwMode="auto">
              <a:xfrm>
                <a:off x="332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3" name="Line 895"/>
              <p:cNvSpPr>
                <a:spLocks noChangeShapeType="1"/>
              </p:cNvSpPr>
              <p:nvPr/>
            </p:nvSpPr>
            <p:spPr bwMode="auto">
              <a:xfrm>
                <a:off x="333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4" name="Line 896"/>
              <p:cNvSpPr>
                <a:spLocks noChangeShapeType="1"/>
              </p:cNvSpPr>
              <p:nvPr/>
            </p:nvSpPr>
            <p:spPr bwMode="auto">
              <a:xfrm>
                <a:off x="335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5" name="Line 897"/>
              <p:cNvSpPr>
                <a:spLocks noChangeShapeType="1"/>
              </p:cNvSpPr>
              <p:nvPr/>
            </p:nvSpPr>
            <p:spPr bwMode="auto">
              <a:xfrm>
                <a:off x="336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6" name="Line 898"/>
              <p:cNvSpPr>
                <a:spLocks noChangeShapeType="1"/>
              </p:cNvSpPr>
              <p:nvPr/>
            </p:nvSpPr>
            <p:spPr bwMode="auto">
              <a:xfrm>
                <a:off x="337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7" name="Line 899"/>
              <p:cNvSpPr>
                <a:spLocks noChangeShapeType="1"/>
              </p:cNvSpPr>
              <p:nvPr/>
            </p:nvSpPr>
            <p:spPr bwMode="auto">
              <a:xfrm>
                <a:off x="338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8" name="Line 900"/>
              <p:cNvSpPr>
                <a:spLocks noChangeShapeType="1"/>
              </p:cNvSpPr>
              <p:nvPr/>
            </p:nvSpPr>
            <p:spPr bwMode="auto">
              <a:xfrm>
                <a:off x="339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9" name="Line 901"/>
              <p:cNvSpPr>
                <a:spLocks noChangeShapeType="1"/>
              </p:cNvSpPr>
              <p:nvPr/>
            </p:nvSpPr>
            <p:spPr bwMode="auto">
              <a:xfrm>
                <a:off x="341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0" name="Line 902"/>
              <p:cNvSpPr>
                <a:spLocks noChangeShapeType="1"/>
              </p:cNvSpPr>
              <p:nvPr/>
            </p:nvSpPr>
            <p:spPr bwMode="auto">
              <a:xfrm>
                <a:off x="342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1" name="Line 903"/>
              <p:cNvSpPr>
                <a:spLocks noChangeShapeType="1"/>
              </p:cNvSpPr>
              <p:nvPr/>
            </p:nvSpPr>
            <p:spPr bwMode="auto">
              <a:xfrm>
                <a:off x="343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2" name="Line 904"/>
              <p:cNvSpPr>
                <a:spLocks noChangeShapeType="1"/>
              </p:cNvSpPr>
              <p:nvPr/>
            </p:nvSpPr>
            <p:spPr bwMode="auto">
              <a:xfrm>
                <a:off x="344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3" name="Line 905"/>
              <p:cNvSpPr>
                <a:spLocks noChangeShapeType="1"/>
              </p:cNvSpPr>
              <p:nvPr/>
            </p:nvSpPr>
            <p:spPr bwMode="auto">
              <a:xfrm>
                <a:off x="345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4" name="Line 906"/>
              <p:cNvSpPr>
                <a:spLocks noChangeShapeType="1"/>
              </p:cNvSpPr>
              <p:nvPr/>
            </p:nvSpPr>
            <p:spPr bwMode="auto">
              <a:xfrm>
                <a:off x="347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5" name="Line 907"/>
              <p:cNvSpPr>
                <a:spLocks noChangeShapeType="1"/>
              </p:cNvSpPr>
              <p:nvPr/>
            </p:nvSpPr>
            <p:spPr bwMode="auto">
              <a:xfrm>
                <a:off x="348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6" name="Line 908"/>
              <p:cNvSpPr>
                <a:spLocks noChangeShapeType="1"/>
              </p:cNvSpPr>
              <p:nvPr/>
            </p:nvSpPr>
            <p:spPr bwMode="auto">
              <a:xfrm>
                <a:off x="349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7" name="Line 909"/>
              <p:cNvSpPr>
                <a:spLocks noChangeShapeType="1"/>
              </p:cNvSpPr>
              <p:nvPr/>
            </p:nvSpPr>
            <p:spPr bwMode="auto">
              <a:xfrm>
                <a:off x="350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8" name="Line 910"/>
              <p:cNvSpPr>
                <a:spLocks noChangeShapeType="1"/>
              </p:cNvSpPr>
              <p:nvPr/>
            </p:nvSpPr>
            <p:spPr bwMode="auto">
              <a:xfrm>
                <a:off x="351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9" name="Line 911"/>
              <p:cNvSpPr>
                <a:spLocks noChangeShapeType="1"/>
              </p:cNvSpPr>
              <p:nvPr/>
            </p:nvSpPr>
            <p:spPr bwMode="auto">
              <a:xfrm>
                <a:off x="353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0" name="Line 912"/>
              <p:cNvSpPr>
                <a:spLocks noChangeShapeType="1"/>
              </p:cNvSpPr>
              <p:nvPr/>
            </p:nvSpPr>
            <p:spPr bwMode="auto">
              <a:xfrm>
                <a:off x="354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1" name="Line 913"/>
              <p:cNvSpPr>
                <a:spLocks noChangeShapeType="1"/>
              </p:cNvSpPr>
              <p:nvPr/>
            </p:nvSpPr>
            <p:spPr bwMode="auto">
              <a:xfrm>
                <a:off x="355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2" name="Line 914"/>
              <p:cNvSpPr>
                <a:spLocks noChangeShapeType="1"/>
              </p:cNvSpPr>
              <p:nvPr/>
            </p:nvSpPr>
            <p:spPr bwMode="auto">
              <a:xfrm>
                <a:off x="356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3" name="Line 915"/>
              <p:cNvSpPr>
                <a:spLocks noChangeShapeType="1"/>
              </p:cNvSpPr>
              <p:nvPr/>
            </p:nvSpPr>
            <p:spPr bwMode="auto">
              <a:xfrm>
                <a:off x="357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4" name="Line 916"/>
              <p:cNvSpPr>
                <a:spLocks noChangeShapeType="1"/>
              </p:cNvSpPr>
              <p:nvPr/>
            </p:nvSpPr>
            <p:spPr bwMode="auto">
              <a:xfrm>
                <a:off x="359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5" name="Line 917"/>
              <p:cNvSpPr>
                <a:spLocks noChangeShapeType="1"/>
              </p:cNvSpPr>
              <p:nvPr/>
            </p:nvSpPr>
            <p:spPr bwMode="auto">
              <a:xfrm>
                <a:off x="360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6" name="Line 918"/>
              <p:cNvSpPr>
                <a:spLocks noChangeShapeType="1"/>
              </p:cNvSpPr>
              <p:nvPr/>
            </p:nvSpPr>
            <p:spPr bwMode="auto">
              <a:xfrm>
                <a:off x="361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7" name="Line 919"/>
              <p:cNvSpPr>
                <a:spLocks noChangeShapeType="1"/>
              </p:cNvSpPr>
              <p:nvPr/>
            </p:nvSpPr>
            <p:spPr bwMode="auto">
              <a:xfrm>
                <a:off x="362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8" name="Line 920"/>
              <p:cNvSpPr>
                <a:spLocks noChangeShapeType="1"/>
              </p:cNvSpPr>
              <p:nvPr/>
            </p:nvSpPr>
            <p:spPr bwMode="auto">
              <a:xfrm>
                <a:off x="363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9" name="Line 921"/>
              <p:cNvSpPr>
                <a:spLocks noChangeShapeType="1"/>
              </p:cNvSpPr>
              <p:nvPr/>
            </p:nvSpPr>
            <p:spPr bwMode="auto">
              <a:xfrm>
                <a:off x="365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0" name="Line 922"/>
              <p:cNvSpPr>
                <a:spLocks noChangeShapeType="1"/>
              </p:cNvSpPr>
              <p:nvPr/>
            </p:nvSpPr>
            <p:spPr bwMode="auto">
              <a:xfrm>
                <a:off x="366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1" name="Line 923"/>
              <p:cNvSpPr>
                <a:spLocks noChangeShapeType="1"/>
              </p:cNvSpPr>
              <p:nvPr/>
            </p:nvSpPr>
            <p:spPr bwMode="auto">
              <a:xfrm>
                <a:off x="367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2" name="Line 924"/>
              <p:cNvSpPr>
                <a:spLocks noChangeShapeType="1"/>
              </p:cNvSpPr>
              <p:nvPr/>
            </p:nvSpPr>
            <p:spPr bwMode="auto">
              <a:xfrm>
                <a:off x="368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3" name="Line 925"/>
              <p:cNvSpPr>
                <a:spLocks noChangeShapeType="1"/>
              </p:cNvSpPr>
              <p:nvPr/>
            </p:nvSpPr>
            <p:spPr bwMode="auto">
              <a:xfrm>
                <a:off x="369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4" name="Line 926"/>
              <p:cNvSpPr>
                <a:spLocks noChangeShapeType="1"/>
              </p:cNvSpPr>
              <p:nvPr/>
            </p:nvSpPr>
            <p:spPr bwMode="auto">
              <a:xfrm>
                <a:off x="371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5" name="Line 927"/>
              <p:cNvSpPr>
                <a:spLocks noChangeShapeType="1"/>
              </p:cNvSpPr>
              <p:nvPr/>
            </p:nvSpPr>
            <p:spPr bwMode="auto">
              <a:xfrm>
                <a:off x="372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6" name="Line 928"/>
              <p:cNvSpPr>
                <a:spLocks noChangeShapeType="1"/>
              </p:cNvSpPr>
              <p:nvPr/>
            </p:nvSpPr>
            <p:spPr bwMode="auto">
              <a:xfrm>
                <a:off x="373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7" name="Line 929"/>
              <p:cNvSpPr>
                <a:spLocks noChangeShapeType="1"/>
              </p:cNvSpPr>
              <p:nvPr/>
            </p:nvSpPr>
            <p:spPr bwMode="auto">
              <a:xfrm>
                <a:off x="374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8" name="Line 930"/>
              <p:cNvSpPr>
                <a:spLocks noChangeShapeType="1"/>
              </p:cNvSpPr>
              <p:nvPr/>
            </p:nvSpPr>
            <p:spPr bwMode="auto">
              <a:xfrm>
                <a:off x="375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9" name="Line 931"/>
              <p:cNvSpPr>
                <a:spLocks noChangeShapeType="1"/>
              </p:cNvSpPr>
              <p:nvPr/>
            </p:nvSpPr>
            <p:spPr bwMode="auto">
              <a:xfrm>
                <a:off x="377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0" name="Line 932"/>
              <p:cNvSpPr>
                <a:spLocks noChangeShapeType="1"/>
              </p:cNvSpPr>
              <p:nvPr/>
            </p:nvSpPr>
            <p:spPr bwMode="auto">
              <a:xfrm>
                <a:off x="378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1" name="Line 933"/>
              <p:cNvSpPr>
                <a:spLocks noChangeShapeType="1"/>
              </p:cNvSpPr>
              <p:nvPr/>
            </p:nvSpPr>
            <p:spPr bwMode="auto">
              <a:xfrm>
                <a:off x="379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2" name="Line 934"/>
              <p:cNvSpPr>
                <a:spLocks noChangeShapeType="1"/>
              </p:cNvSpPr>
              <p:nvPr/>
            </p:nvSpPr>
            <p:spPr bwMode="auto">
              <a:xfrm>
                <a:off x="380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3" name="Line 935"/>
              <p:cNvSpPr>
                <a:spLocks noChangeShapeType="1"/>
              </p:cNvSpPr>
              <p:nvPr/>
            </p:nvSpPr>
            <p:spPr bwMode="auto">
              <a:xfrm>
                <a:off x="381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4" name="Line 936"/>
              <p:cNvSpPr>
                <a:spLocks noChangeShapeType="1"/>
              </p:cNvSpPr>
              <p:nvPr/>
            </p:nvSpPr>
            <p:spPr bwMode="auto">
              <a:xfrm>
                <a:off x="383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5" name="Line 937"/>
              <p:cNvSpPr>
                <a:spLocks noChangeShapeType="1"/>
              </p:cNvSpPr>
              <p:nvPr/>
            </p:nvSpPr>
            <p:spPr bwMode="auto">
              <a:xfrm>
                <a:off x="384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6" name="Line 938"/>
              <p:cNvSpPr>
                <a:spLocks noChangeShapeType="1"/>
              </p:cNvSpPr>
              <p:nvPr/>
            </p:nvSpPr>
            <p:spPr bwMode="auto">
              <a:xfrm>
                <a:off x="385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7" name="Line 939"/>
              <p:cNvSpPr>
                <a:spLocks noChangeShapeType="1"/>
              </p:cNvSpPr>
              <p:nvPr/>
            </p:nvSpPr>
            <p:spPr bwMode="auto">
              <a:xfrm>
                <a:off x="386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8" name="Line 940"/>
              <p:cNvSpPr>
                <a:spLocks noChangeShapeType="1"/>
              </p:cNvSpPr>
              <p:nvPr/>
            </p:nvSpPr>
            <p:spPr bwMode="auto">
              <a:xfrm>
                <a:off x="387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9" name="Line 941"/>
              <p:cNvSpPr>
                <a:spLocks noChangeShapeType="1"/>
              </p:cNvSpPr>
              <p:nvPr/>
            </p:nvSpPr>
            <p:spPr bwMode="auto">
              <a:xfrm>
                <a:off x="389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0" name="Line 942"/>
              <p:cNvSpPr>
                <a:spLocks noChangeShapeType="1"/>
              </p:cNvSpPr>
              <p:nvPr/>
            </p:nvSpPr>
            <p:spPr bwMode="auto">
              <a:xfrm>
                <a:off x="390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1" name="Line 943"/>
              <p:cNvSpPr>
                <a:spLocks noChangeShapeType="1"/>
              </p:cNvSpPr>
              <p:nvPr/>
            </p:nvSpPr>
            <p:spPr bwMode="auto">
              <a:xfrm>
                <a:off x="391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2" name="Line 944"/>
              <p:cNvSpPr>
                <a:spLocks noChangeShapeType="1"/>
              </p:cNvSpPr>
              <p:nvPr/>
            </p:nvSpPr>
            <p:spPr bwMode="auto">
              <a:xfrm>
                <a:off x="392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3" name="Line 945"/>
              <p:cNvSpPr>
                <a:spLocks noChangeShapeType="1"/>
              </p:cNvSpPr>
              <p:nvPr/>
            </p:nvSpPr>
            <p:spPr bwMode="auto">
              <a:xfrm>
                <a:off x="3939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4" name="Line 946"/>
              <p:cNvSpPr>
                <a:spLocks noChangeShapeType="1"/>
              </p:cNvSpPr>
              <p:nvPr/>
            </p:nvSpPr>
            <p:spPr bwMode="auto">
              <a:xfrm>
                <a:off x="3950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5" name="Line 947"/>
              <p:cNvSpPr>
                <a:spLocks noChangeShapeType="1"/>
              </p:cNvSpPr>
              <p:nvPr/>
            </p:nvSpPr>
            <p:spPr bwMode="auto">
              <a:xfrm>
                <a:off x="396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6" name="Line 948"/>
              <p:cNvSpPr>
                <a:spLocks noChangeShapeType="1"/>
              </p:cNvSpPr>
              <p:nvPr/>
            </p:nvSpPr>
            <p:spPr bwMode="auto">
              <a:xfrm>
                <a:off x="3974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7" name="Line 949"/>
              <p:cNvSpPr>
                <a:spLocks noChangeShapeType="1"/>
              </p:cNvSpPr>
              <p:nvPr/>
            </p:nvSpPr>
            <p:spPr bwMode="auto">
              <a:xfrm>
                <a:off x="3987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8" name="Line 950"/>
              <p:cNvSpPr>
                <a:spLocks noChangeShapeType="1"/>
              </p:cNvSpPr>
              <p:nvPr/>
            </p:nvSpPr>
            <p:spPr bwMode="auto">
              <a:xfrm>
                <a:off x="3998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9" name="Line 951"/>
              <p:cNvSpPr>
                <a:spLocks noChangeShapeType="1"/>
              </p:cNvSpPr>
              <p:nvPr/>
            </p:nvSpPr>
            <p:spPr bwMode="auto">
              <a:xfrm>
                <a:off x="401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0" name="Line 952"/>
              <p:cNvSpPr>
                <a:spLocks noChangeShapeType="1"/>
              </p:cNvSpPr>
              <p:nvPr/>
            </p:nvSpPr>
            <p:spPr bwMode="auto">
              <a:xfrm>
                <a:off x="4022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1" name="Line 953"/>
              <p:cNvSpPr>
                <a:spLocks noChangeShapeType="1"/>
              </p:cNvSpPr>
              <p:nvPr/>
            </p:nvSpPr>
            <p:spPr bwMode="auto">
              <a:xfrm>
                <a:off x="4035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2" name="Line 954"/>
              <p:cNvSpPr>
                <a:spLocks noChangeShapeType="1"/>
              </p:cNvSpPr>
              <p:nvPr/>
            </p:nvSpPr>
            <p:spPr bwMode="auto">
              <a:xfrm>
                <a:off x="4046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3" name="Line 955"/>
              <p:cNvSpPr>
                <a:spLocks noChangeShapeType="1"/>
              </p:cNvSpPr>
              <p:nvPr/>
            </p:nvSpPr>
            <p:spPr bwMode="auto">
              <a:xfrm>
                <a:off x="405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4" name="Line 956"/>
              <p:cNvSpPr>
                <a:spLocks noChangeShapeType="1"/>
              </p:cNvSpPr>
              <p:nvPr/>
            </p:nvSpPr>
            <p:spPr bwMode="auto">
              <a:xfrm>
                <a:off x="4070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5" name="Line 957"/>
              <p:cNvSpPr>
                <a:spLocks noChangeShapeType="1"/>
              </p:cNvSpPr>
              <p:nvPr/>
            </p:nvSpPr>
            <p:spPr bwMode="auto">
              <a:xfrm>
                <a:off x="4083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6" name="Line 958"/>
              <p:cNvSpPr>
                <a:spLocks noChangeShapeType="1"/>
              </p:cNvSpPr>
              <p:nvPr/>
            </p:nvSpPr>
            <p:spPr bwMode="auto">
              <a:xfrm>
                <a:off x="4094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7" name="Line 959"/>
              <p:cNvSpPr>
                <a:spLocks noChangeShapeType="1"/>
              </p:cNvSpPr>
              <p:nvPr/>
            </p:nvSpPr>
            <p:spPr bwMode="auto">
              <a:xfrm>
                <a:off x="4106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8" name="Line 960"/>
              <p:cNvSpPr>
                <a:spLocks noChangeShapeType="1"/>
              </p:cNvSpPr>
              <p:nvPr/>
            </p:nvSpPr>
            <p:spPr bwMode="auto">
              <a:xfrm>
                <a:off x="4118" y="222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9" name="Line 961"/>
              <p:cNvSpPr>
                <a:spLocks noChangeShapeType="1"/>
              </p:cNvSpPr>
              <p:nvPr/>
            </p:nvSpPr>
            <p:spPr bwMode="auto">
              <a:xfrm>
                <a:off x="4131" y="222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0" name="Line 962"/>
              <p:cNvSpPr>
                <a:spLocks noChangeShapeType="1"/>
              </p:cNvSpPr>
              <p:nvPr/>
            </p:nvSpPr>
            <p:spPr bwMode="auto">
              <a:xfrm>
                <a:off x="4142" y="222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1" name="Line 963"/>
              <p:cNvSpPr>
                <a:spLocks noChangeShapeType="1"/>
              </p:cNvSpPr>
              <p:nvPr/>
            </p:nvSpPr>
            <p:spPr bwMode="auto">
              <a:xfrm>
                <a:off x="1910" y="2220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2" name="Line 964"/>
              <p:cNvSpPr>
                <a:spLocks noChangeShapeType="1"/>
              </p:cNvSpPr>
              <p:nvPr/>
            </p:nvSpPr>
            <p:spPr bwMode="auto">
              <a:xfrm flipH="1">
                <a:off x="4122" y="2220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3" name="Freeform 965"/>
              <p:cNvSpPr>
                <a:spLocks noEditPoints="1"/>
              </p:cNvSpPr>
              <p:nvPr/>
            </p:nvSpPr>
            <p:spPr bwMode="auto">
              <a:xfrm>
                <a:off x="1724" y="2184"/>
                <a:ext cx="45" cy="69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6 w 91"/>
                  <a:gd name="T5" fmla="*/ 30 h 140"/>
                  <a:gd name="T6" fmla="*/ 9 w 91"/>
                  <a:gd name="T7" fmla="*/ 21 h 140"/>
                  <a:gd name="T8" fmla="*/ 14 w 91"/>
                  <a:gd name="T9" fmla="*/ 14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5 w 91"/>
                  <a:gd name="T21" fmla="*/ 4 h 140"/>
                  <a:gd name="T22" fmla="*/ 72 w 91"/>
                  <a:gd name="T23" fmla="*/ 7 h 140"/>
                  <a:gd name="T24" fmla="*/ 75 w 91"/>
                  <a:gd name="T25" fmla="*/ 12 h 140"/>
                  <a:gd name="T26" fmla="*/ 79 w 91"/>
                  <a:gd name="T27" fmla="*/ 18 h 140"/>
                  <a:gd name="T28" fmla="*/ 84 w 91"/>
                  <a:gd name="T29" fmla="*/ 26 h 140"/>
                  <a:gd name="T30" fmla="*/ 88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3 h 140"/>
                  <a:gd name="T38" fmla="*/ 86 w 91"/>
                  <a:gd name="T39" fmla="*/ 110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3 h 140"/>
                  <a:gd name="T46" fmla="*/ 63 w 91"/>
                  <a:gd name="T47" fmla="*/ 136 h 140"/>
                  <a:gd name="T48" fmla="*/ 54 w 91"/>
                  <a:gd name="T49" fmla="*/ 140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5 h 140"/>
                  <a:gd name="T68" fmla="*/ 26 w 91"/>
                  <a:gd name="T69" fmla="*/ 114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4 h 140"/>
                  <a:gd name="T82" fmla="*/ 68 w 91"/>
                  <a:gd name="T83" fmla="*/ 105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7 h 140"/>
                  <a:gd name="T92" fmla="*/ 65 w 91"/>
                  <a:gd name="T93" fmla="*/ 26 h 140"/>
                  <a:gd name="T94" fmla="*/ 60 w 91"/>
                  <a:gd name="T95" fmla="*/ 21 h 140"/>
                  <a:gd name="T96" fmla="*/ 53 w 91"/>
                  <a:gd name="T97" fmla="*/ 18 h 140"/>
                  <a:gd name="T98" fmla="*/ 46 w 91"/>
                  <a:gd name="T99" fmla="*/ 16 h 140"/>
                  <a:gd name="T100" fmla="*/ 39 w 91"/>
                  <a:gd name="T101" fmla="*/ 18 h 140"/>
                  <a:gd name="T102" fmla="*/ 32 w 91"/>
                  <a:gd name="T103" fmla="*/ 19 h 140"/>
                  <a:gd name="T104" fmla="*/ 26 w 91"/>
                  <a:gd name="T105" fmla="*/ 25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2" y="7"/>
                    </a:lnTo>
                    <a:lnTo>
                      <a:pt x="75" y="12"/>
                    </a:lnTo>
                    <a:lnTo>
                      <a:pt x="79" y="18"/>
                    </a:lnTo>
                    <a:lnTo>
                      <a:pt x="84" y="26"/>
                    </a:lnTo>
                    <a:lnTo>
                      <a:pt x="88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3"/>
                    </a:lnTo>
                    <a:lnTo>
                      <a:pt x="86" y="110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3"/>
                    </a:lnTo>
                    <a:lnTo>
                      <a:pt x="63" y="136"/>
                    </a:lnTo>
                    <a:lnTo>
                      <a:pt x="54" y="140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5"/>
                    </a:lnTo>
                    <a:lnTo>
                      <a:pt x="26" y="114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4"/>
                    </a:lnTo>
                    <a:lnTo>
                      <a:pt x="68" y="105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7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39" y="18"/>
                    </a:lnTo>
                    <a:lnTo>
                      <a:pt x="32" y="19"/>
                    </a:lnTo>
                    <a:lnTo>
                      <a:pt x="26" y="25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4" name="Rectangle 966"/>
              <p:cNvSpPr>
                <a:spLocks noChangeArrowheads="1"/>
              </p:cNvSpPr>
              <p:nvPr/>
            </p:nvSpPr>
            <p:spPr bwMode="auto">
              <a:xfrm>
                <a:off x="1782" y="224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5" name="Freeform 967"/>
              <p:cNvSpPr>
                <a:spLocks noEditPoints="1"/>
              </p:cNvSpPr>
              <p:nvPr/>
            </p:nvSpPr>
            <p:spPr bwMode="auto">
              <a:xfrm>
                <a:off x="1800" y="2184"/>
                <a:ext cx="48" cy="69"/>
              </a:xfrm>
              <a:custGeom>
                <a:avLst/>
                <a:gdLst>
                  <a:gd name="T0" fmla="*/ 63 w 96"/>
                  <a:gd name="T1" fmla="*/ 136 h 136"/>
                  <a:gd name="T2" fmla="*/ 63 w 96"/>
                  <a:gd name="T3" fmla="*/ 105 h 136"/>
                  <a:gd name="T4" fmla="*/ 0 w 96"/>
                  <a:gd name="T5" fmla="*/ 105 h 136"/>
                  <a:gd name="T6" fmla="*/ 0 w 96"/>
                  <a:gd name="T7" fmla="*/ 85 h 136"/>
                  <a:gd name="T8" fmla="*/ 66 w 96"/>
                  <a:gd name="T9" fmla="*/ 0 h 136"/>
                  <a:gd name="T10" fmla="*/ 80 w 96"/>
                  <a:gd name="T11" fmla="*/ 0 h 136"/>
                  <a:gd name="T12" fmla="*/ 80 w 96"/>
                  <a:gd name="T13" fmla="*/ 85 h 136"/>
                  <a:gd name="T14" fmla="*/ 96 w 96"/>
                  <a:gd name="T15" fmla="*/ 85 h 136"/>
                  <a:gd name="T16" fmla="*/ 96 w 96"/>
                  <a:gd name="T17" fmla="*/ 105 h 136"/>
                  <a:gd name="T18" fmla="*/ 80 w 96"/>
                  <a:gd name="T19" fmla="*/ 105 h 136"/>
                  <a:gd name="T20" fmla="*/ 80 w 96"/>
                  <a:gd name="T21" fmla="*/ 136 h 136"/>
                  <a:gd name="T22" fmla="*/ 63 w 96"/>
                  <a:gd name="T23" fmla="*/ 136 h 136"/>
                  <a:gd name="T24" fmla="*/ 63 w 96"/>
                  <a:gd name="T25" fmla="*/ 85 h 136"/>
                  <a:gd name="T26" fmla="*/ 63 w 96"/>
                  <a:gd name="T27" fmla="*/ 33 h 136"/>
                  <a:gd name="T28" fmla="*/ 23 w 96"/>
                  <a:gd name="T29" fmla="*/ 85 h 136"/>
                  <a:gd name="T30" fmla="*/ 63 w 96"/>
                  <a:gd name="T31" fmla="*/ 8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136">
                    <a:moveTo>
                      <a:pt x="63" y="136"/>
                    </a:moveTo>
                    <a:lnTo>
                      <a:pt x="63" y="105"/>
                    </a:lnTo>
                    <a:lnTo>
                      <a:pt x="0" y="105"/>
                    </a:lnTo>
                    <a:lnTo>
                      <a:pt x="0" y="85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80" y="85"/>
                    </a:lnTo>
                    <a:lnTo>
                      <a:pt x="96" y="85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136"/>
                    </a:lnTo>
                    <a:lnTo>
                      <a:pt x="63" y="136"/>
                    </a:lnTo>
                    <a:close/>
                    <a:moveTo>
                      <a:pt x="63" y="85"/>
                    </a:moveTo>
                    <a:lnTo>
                      <a:pt x="63" y="33"/>
                    </a:lnTo>
                    <a:lnTo>
                      <a:pt x="23" y="85"/>
                    </a:lnTo>
                    <a:lnTo>
                      <a:pt x="6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6" name="Line 968"/>
              <p:cNvSpPr>
                <a:spLocks noChangeShapeType="1"/>
              </p:cNvSpPr>
              <p:nvPr/>
            </p:nvSpPr>
            <p:spPr bwMode="auto">
              <a:xfrm>
                <a:off x="191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7" name="Line 969"/>
              <p:cNvSpPr>
                <a:spLocks noChangeShapeType="1"/>
              </p:cNvSpPr>
              <p:nvPr/>
            </p:nvSpPr>
            <p:spPr bwMode="auto">
              <a:xfrm>
                <a:off x="192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8" name="Line 970"/>
              <p:cNvSpPr>
                <a:spLocks noChangeShapeType="1"/>
              </p:cNvSpPr>
              <p:nvPr/>
            </p:nvSpPr>
            <p:spPr bwMode="auto">
              <a:xfrm>
                <a:off x="193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9" name="Line 971"/>
              <p:cNvSpPr>
                <a:spLocks noChangeShapeType="1"/>
              </p:cNvSpPr>
              <p:nvPr/>
            </p:nvSpPr>
            <p:spPr bwMode="auto">
              <a:xfrm>
                <a:off x="194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0" name="Line 972"/>
              <p:cNvSpPr>
                <a:spLocks noChangeShapeType="1"/>
              </p:cNvSpPr>
              <p:nvPr/>
            </p:nvSpPr>
            <p:spPr bwMode="auto">
              <a:xfrm>
                <a:off x="195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1" name="Line 973"/>
              <p:cNvSpPr>
                <a:spLocks noChangeShapeType="1"/>
              </p:cNvSpPr>
              <p:nvPr/>
            </p:nvSpPr>
            <p:spPr bwMode="auto">
              <a:xfrm>
                <a:off x="197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2" name="Line 974"/>
              <p:cNvSpPr>
                <a:spLocks noChangeShapeType="1"/>
              </p:cNvSpPr>
              <p:nvPr/>
            </p:nvSpPr>
            <p:spPr bwMode="auto">
              <a:xfrm>
                <a:off x="198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3" name="Line 975"/>
              <p:cNvSpPr>
                <a:spLocks noChangeShapeType="1"/>
              </p:cNvSpPr>
              <p:nvPr/>
            </p:nvSpPr>
            <p:spPr bwMode="auto">
              <a:xfrm>
                <a:off x="199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4" name="Line 976"/>
              <p:cNvSpPr>
                <a:spLocks noChangeShapeType="1"/>
              </p:cNvSpPr>
              <p:nvPr/>
            </p:nvSpPr>
            <p:spPr bwMode="auto">
              <a:xfrm>
                <a:off x="200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5" name="Line 977"/>
              <p:cNvSpPr>
                <a:spLocks noChangeShapeType="1"/>
              </p:cNvSpPr>
              <p:nvPr/>
            </p:nvSpPr>
            <p:spPr bwMode="auto">
              <a:xfrm>
                <a:off x="201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6" name="Line 978"/>
              <p:cNvSpPr>
                <a:spLocks noChangeShapeType="1"/>
              </p:cNvSpPr>
              <p:nvPr/>
            </p:nvSpPr>
            <p:spPr bwMode="auto">
              <a:xfrm>
                <a:off x="203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7" name="Line 979"/>
              <p:cNvSpPr>
                <a:spLocks noChangeShapeType="1"/>
              </p:cNvSpPr>
              <p:nvPr/>
            </p:nvSpPr>
            <p:spPr bwMode="auto">
              <a:xfrm>
                <a:off x="204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8" name="Line 980"/>
              <p:cNvSpPr>
                <a:spLocks noChangeShapeType="1"/>
              </p:cNvSpPr>
              <p:nvPr/>
            </p:nvSpPr>
            <p:spPr bwMode="auto">
              <a:xfrm>
                <a:off x="205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9" name="Line 981"/>
              <p:cNvSpPr>
                <a:spLocks noChangeShapeType="1"/>
              </p:cNvSpPr>
              <p:nvPr/>
            </p:nvSpPr>
            <p:spPr bwMode="auto">
              <a:xfrm>
                <a:off x="206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0" name="Line 982"/>
              <p:cNvSpPr>
                <a:spLocks noChangeShapeType="1"/>
              </p:cNvSpPr>
              <p:nvPr/>
            </p:nvSpPr>
            <p:spPr bwMode="auto">
              <a:xfrm>
                <a:off x="207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1" name="Line 983"/>
              <p:cNvSpPr>
                <a:spLocks noChangeShapeType="1"/>
              </p:cNvSpPr>
              <p:nvPr/>
            </p:nvSpPr>
            <p:spPr bwMode="auto">
              <a:xfrm>
                <a:off x="209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2" name="Line 984"/>
              <p:cNvSpPr>
                <a:spLocks noChangeShapeType="1"/>
              </p:cNvSpPr>
              <p:nvPr/>
            </p:nvSpPr>
            <p:spPr bwMode="auto">
              <a:xfrm>
                <a:off x="210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3" name="Line 985"/>
              <p:cNvSpPr>
                <a:spLocks noChangeShapeType="1"/>
              </p:cNvSpPr>
              <p:nvPr/>
            </p:nvSpPr>
            <p:spPr bwMode="auto">
              <a:xfrm>
                <a:off x="211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4" name="Line 986"/>
              <p:cNvSpPr>
                <a:spLocks noChangeShapeType="1"/>
              </p:cNvSpPr>
              <p:nvPr/>
            </p:nvSpPr>
            <p:spPr bwMode="auto">
              <a:xfrm>
                <a:off x="212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5" name="Line 987"/>
              <p:cNvSpPr>
                <a:spLocks noChangeShapeType="1"/>
              </p:cNvSpPr>
              <p:nvPr/>
            </p:nvSpPr>
            <p:spPr bwMode="auto">
              <a:xfrm>
                <a:off x="213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6" name="Line 988"/>
              <p:cNvSpPr>
                <a:spLocks noChangeShapeType="1"/>
              </p:cNvSpPr>
              <p:nvPr/>
            </p:nvSpPr>
            <p:spPr bwMode="auto">
              <a:xfrm>
                <a:off x="215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7" name="Line 989"/>
              <p:cNvSpPr>
                <a:spLocks noChangeShapeType="1"/>
              </p:cNvSpPr>
              <p:nvPr/>
            </p:nvSpPr>
            <p:spPr bwMode="auto">
              <a:xfrm>
                <a:off x="216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8" name="Line 990"/>
              <p:cNvSpPr>
                <a:spLocks noChangeShapeType="1"/>
              </p:cNvSpPr>
              <p:nvPr/>
            </p:nvSpPr>
            <p:spPr bwMode="auto">
              <a:xfrm>
                <a:off x="217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9" name="Line 991"/>
              <p:cNvSpPr>
                <a:spLocks noChangeShapeType="1"/>
              </p:cNvSpPr>
              <p:nvPr/>
            </p:nvSpPr>
            <p:spPr bwMode="auto">
              <a:xfrm>
                <a:off x="218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0" name="Line 992"/>
              <p:cNvSpPr>
                <a:spLocks noChangeShapeType="1"/>
              </p:cNvSpPr>
              <p:nvPr/>
            </p:nvSpPr>
            <p:spPr bwMode="auto">
              <a:xfrm>
                <a:off x="219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1" name="Line 993"/>
              <p:cNvSpPr>
                <a:spLocks noChangeShapeType="1"/>
              </p:cNvSpPr>
              <p:nvPr/>
            </p:nvSpPr>
            <p:spPr bwMode="auto">
              <a:xfrm>
                <a:off x="221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2" name="Line 994"/>
              <p:cNvSpPr>
                <a:spLocks noChangeShapeType="1"/>
              </p:cNvSpPr>
              <p:nvPr/>
            </p:nvSpPr>
            <p:spPr bwMode="auto">
              <a:xfrm>
                <a:off x="222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3" name="Line 995"/>
              <p:cNvSpPr>
                <a:spLocks noChangeShapeType="1"/>
              </p:cNvSpPr>
              <p:nvPr/>
            </p:nvSpPr>
            <p:spPr bwMode="auto">
              <a:xfrm>
                <a:off x="223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4" name="Line 996"/>
              <p:cNvSpPr>
                <a:spLocks noChangeShapeType="1"/>
              </p:cNvSpPr>
              <p:nvPr/>
            </p:nvSpPr>
            <p:spPr bwMode="auto">
              <a:xfrm>
                <a:off x="224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5" name="Line 997"/>
              <p:cNvSpPr>
                <a:spLocks noChangeShapeType="1"/>
              </p:cNvSpPr>
              <p:nvPr/>
            </p:nvSpPr>
            <p:spPr bwMode="auto">
              <a:xfrm>
                <a:off x="225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6" name="Line 998"/>
              <p:cNvSpPr>
                <a:spLocks noChangeShapeType="1"/>
              </p:cNvSpPr>
              <p:nvPr/>
            </p:nvSpPr>
            <p:spPr bwMode="auto">
              <a:xfrm>
                <a:off x="227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7" name="Line 999"/>
              <p:cNvSpPr>
                <a:spLocks noChangeShapeType="1"/>
              </p:cNvSpPr>
              <p:nvPr/>
            </p:nvSpPr>
            <p:spPr bwMode="auto">
              <a:xfrm>
                <a:off x="228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8" name="Line 1000"/>
              <p:cNvSpPr>
                <a:spLocks noChangeShapeType="1"/>
              </p:cNvSpPr>
              <p:nvPr/>
            </p:nvSpPr>
            <p:spPr bwMode="auto">
              <a:xfrm>
                <a:off x="229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9" name="Line 1001"/>
              <p:cNvSpPr>
                <a:spLocks noChangeShapeType="1"/>
              </p:cNvSpPr>
              <p:nvPr/>
            </p:nvSpPr>
            <p:spPr bwMode="auto">
              <a:xfrm>
                <a:off x="230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0" name="Line 1002"/>
              <p:cNvSpPr>
                <a:spLocks noChangeShapeType="1"/>
              </p:cNvSpPr>
              <p:nvPr/>
            </p:nvSpPr>
            <p:spPr bwMode="auto">
              <a:xfrm>
                <a:off x="231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1" name="Line 1003"/>
              <p:cNvSpPr>
                <a:spLocks noChangeShapeType="1"/>
              </p:cNvSpPr>
              <p:nvPr/>
            </p:nvSpPr>
            <p:spPr bwMode="auto">
              <a:xfrm>
                <a:off x="233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2" name="Line 1004"/>
              <p:cNvSpPr>
                <a:spLocks noChangeShapeType="1"/>
              </p:cNvSpPr>
              <p:nvPr/>
            </p:nvSpPr>
            <p:spPr bwMode="auto">
              <a:xfrm>
                <a:off x="234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3" name="Line 1005"/>
              <p:cNvSpPr>
                <a:spLocks noChangeShapeType="1"/>
              </p:cNvSpPr>
              <p:nvPr/>
            </p:nvSpPr>
            <p:spPr bwMode="auto">
              <a:xfrm>
                <a:off x="235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4" name="Line 1006"/>
              <p:cNvSpPr>
                <a:spLocks noChangeShapeType="1"/>
              </p:cNvSpPr>
              <p:nvPr/>
            </p:nvSpPr>
            <p:spPr bwMode="auto">
              <a:xfrm>
                <a:off x="236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5" name="Line 1007"/>
              <p:cNvSpPr>
                <a:spLocks noChangeShapeType="1"/>
              </p:cNvSpPr>
              <p:nvPr/>
            </p:nvSpPr>
            <p:spPr bwMode="auto">
              <a:xfrm>
                <a:off x="237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6" name="Line 1008"/>
              <p:cNvSpPr>
                <a:spLocks noChangeShapeType="1"/>
              </p:cNvSpPr>
              <p:nvPr/>
            </p:nvSpPr>
            <p:spPr bwMode="auto">
              <a:xfrm>
                <a:off x="239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1724" y="1948"/>
              <a:ext cx="2423" cy="169"/>
              <a:chOff x="1724" y="1948"/>
              <a:chExt cx="2423" cy="169"/>
            </a:xfrm>
          </p:grpSpPr>
          <p:sp>
            <p:nvSpPr>
              <p:cNvPr id="3017" name="Line 1010"/>
              <p:cNvSpPr>
                <a:spLocks noChangeShapeType="1"/>
              </p:cNvSpPr>
              <p:nvPr/>
            </p:nvSpPr>
            <p:spPr bwMode="auto">
              <a:xfrm>
                <a:off x="240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8" name="Line 1011"/>
              <p:cNvSpPr>
                <a:spLocks noChangeShapeType="1"/>
              </p:cNvSpPr>
              <p:nvPr/>
            </p:nvSpPr>
            <p:spPr bwMode="auto">
              <a:xfrm>
                <a:off x="241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9" name="Line 1012"/>
              <p:cNvSpPr>
                <a:spLocks noChangeShapeType="1"/>
              </p:cNvSpPr>
              <p:nvPr/>
            </p:nvSpPr>
            <p:spPr bwMode="auto">
              <a:xfrm>
                <a:off x="242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0" name="Line 1013"/>
              <p:cNvSpPr>
                <a:spLocks noChangeShapeType="1"/>
              </p:cNvSpPr>
              <p:nvPr/>
            </p:nvSpPr>
            <p:spPr bwMode="auto">
              <a:xfrm>
                <a:off x="243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1" name="Line 1014"/>
              <p:cNvSpPr>
                <a:spLocks noChangeShapeType="1"/>
              </p:cNvSpPr>
              <p:nvPr/>
            </p:nvSpPr>
            <p:spPr bwMode="auto">
              <a:xfrm>
                <a:off x="245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2" name="Line 1015"/>
              <p:cNvSpPr>
                <a:spLocks noChangeShapeType="1"/>
              </p:cNvSpPr>
              <p:nvPr/>
            </p:nvSpPr>
            <p:spPr bwMode="auto">
              <a:xfrm>
                <a:off x="246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3" name="Line 1016"/>
              <p:cNvSpPr>
                <a:spLocks noChangeShapeType="1"/>
              </p:cNvSpPr>
              <p:nvPr/>
            </p:nvSpPr>
            <p:spPr bwMode="auto">
              <a:xfrm>
                <a:off x="247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4" name="Line 1017"/>
              <p:cNvSpPr>
                <a:spLocks noChangeShapeType="1"/>
              </p:cNvSpPr>
              <p:nvPr/>
            </p:nvSpPr>
            <p:spPr bwMode="auto">
              <a:xfrm>
                <a:off x="248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5" name="Line 1018"/>
              <p:cNvSpPr>
                <a:spLocks noChangeShapeType="1"/>
              </p:cNvSpPr>
              <p:nvPr/>
            </p:nvSpPr>
            <p:spPr bwMode="auto">
              <a:xfrm>
                <a:off x="249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6" name="Line 1019"/>
              <p:cNvSpPr>
                <a:spLocks noChangeShapeType="1"/>
              </p:cNvSpPr>
              <p:nvPr/>
            </p:nvSpPr>
            <p:spPr bwMode="auto">
              <a:xfrm>
                <a:off x="251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7" name="Line 1020"/>
              <p:cNvSpPr>
                <a:spLocks noChangeShapeType="1"/>
              </p:cNvSpPr>
              <p:nvPr/>
            </p:nvSpPr>
            <p:spPr bwMode="auto">
              <a:xfrm>
                <a:off x="252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8" name="Line 1021"/>
              <p:cNvSpPr>
                <a:spLocks noChangeShapeType="1"/>
              </p:cNvSpPr>
              <p:nvPr/>
            </p:nvSpPr>
            <p:spPr bwMode="auto">
              <a:xfrm>
                <a:off x="253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9" name="Line 1022"/>
              <p:cNvSpPr>
                <a:spLocks noChangeShapeType="1"/>
              </p:cNvSpPr>
              <p:nvPr/>
            </p:nvSpPr>
            <p:spPr bwMode="auto">
              <a:xfrm>
                <a:off x="254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0" name="Line 1023"/>
              <p:cNvSpPr>
                <a:spLocks noChangeShapeType="1"/>
              </p:cNvSpPr>
              <p:nvPr/>
            </p:nvSpPr>
            <p:spPr bwMode="auto">
              <a:xfrm>
                <a:off x="255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1" name="Line 1024"/>
              <p:cNvSpPr>
                <a:spLocks noChangeShapeType="1"/>
              </p:cNvSpPr>
              <p:nvPr/>
            </p:nvSpPr>
            <p:spPr bwMode="auto">
              <a:xfrm>
                <a:off x="257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2" name="Line 1025"/>
              <p:cNvSpPr>
                <a:spLocks noChangeShapeType="1"/>
              </p:cNvSpPr>
              <p:nvPr/>
            </p:nvSpPr>
            <p:spPr bwMode="auto">
              <a:xfrm>
                <a:off x="258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3" name="Line 1026"/>
              <p:cNvSpPr>
                <a:spLocks noChangeShapeType="1"/>
              </p:cNvSpPr>
              <p:nvPr/>
            </p:nvSpPr>
            <p:spPr bwMode="auto">
              <a:xfrm>
                <a:off x="259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4" name="Line 1027"/>
              <p:cNvSpPr>
                <a:spLocks noChangeShapeType="1"/>
              </p:cNvSpPr>
              <p:nvPr/>
            </p:nvSpPr>
            <p:spPr bwMode="auto">
              <a:xfrm>
                <a:off x="260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5" name="Line 1028"/>
              <p:cNvSpPr>
                <a:spLocks noChangeShapeType="1"/>
              </p:cNvSpPr>
              <p:nvPr/>
            </p:nvSpPr>
            <p:spPr bwMode="auto">
              <a:xfrm>
                <a:off x="261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6" name="Line 1029"/>
              <p:cNvSpPr>
                <a:spLocks noChangeShapeType="1"/>
              </p:cNvSpPr>
              <p:nvPr/>
            </p:nvSpPr>
            <p:spPr bwMode="auto">
              <a:xfrm>
                <a:off x="263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7" name="Line 1030"/>
              <p:cNvSpPr>
                <a:spLocks noChangeShapeType="1"/>
              </p:cNvSpPr>
              <p:nvPr/>
            </p:nvSpPr>
            <p:spPr bwMode="auto">
              <a:xfrm>
                <a:off x="264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8" name="Line 1031"/>
              <p:cNvSpPr>
                <a:spLocks noChangeShapeType="1"/>
              </p:cNvSpPr>
              <p:nvPr/>
            </p:nvSpPr>
            <p:spPr bwMode="auto">
              <a:xfrm>
                <a:off x="265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9" name="Line 1032"/>
              <p:cNvSpPr>
                <a:spLocks noChangeShapeType="1"/>
              </p:cNvSpPr>
              <p:nvPr/>
            </p:nvSpPr>
            <p:spPr bwMode="auto">
              <a:xfrm>
                <a:off x="266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0" name="Line 1033"/>
              <p:cNvSpPr>
                <a:spLocks noChangeShapeType="1"/>
              </p:cNvSpPr>
              <p:nvPr/>
            </p:nvSpPr>
            <p:spPr bwMode="auto">
              <a:xfrm>
                <a:off x="267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1" name="Line 1034"/>
              <p:cNvSpPr>
                <a:spLocks noChangeShapeType="1"/>
              </p:cNvSpPr>
              <p:nvPr/>
            </p:nvSpPr>
            <p:spPr bwMode="auto">
              <a:xfrm>
                <a:off x="269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2" name="Line 1035"/>
              <p:cNvSpPr>
                <a:spLocks noChangeShapeType="1"/>
              </p:cNvSpPr>
              <p:nvPr/>
            </p:nvSpPr>
            <p:spPr bwMode="auto">
              <a:xfrm>
                <a:off x="270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3" name="Line 1036"/>
              <p:cNvSpPr>
                <a:spLocks noChangeShapeType="1"/>
              </p:cNvSpPr>
              <p:nvPr/>
            </p:nvSpPr>
            <p:spPr bwMode="auto">
              <a:xfrm>
                <a:off x="271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4" name="Line 1037"/>
              <p:cNvSpPr>
                <a:spLocks noChangeShapeType="1"/>
              </p:cNvSpPr>
              <p:nvPr/>
            </p:nvSpPr>
            <p:spPr bwMode="auto">
              <a:xfrm>
                <a:off x="272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5" name="Line 1038"/>
              <p:cNvSpPr>
                <a:spLocks noChangeShapeType="1"/>
              </p:cNvSpPr>
              <p:nvPr/>
            </p:nvSpPr>
            <p:spPr bwMode="auto">
              <a:xfrm>
                <a:off x="273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6" name="Line 1039"/>
              <p:cNvSpPr>
                <a:spLocks noChangeShapeType="1"/>
              </p:cNvSpPr>
              <p:nvPr/>
            </p:nvSpPr>
            <p:spPr bwMode="auto">
              <a:xfrm>
                <a:off x="275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7" name="Line 1040"/>
              <p:cNvSpPr>
                <a:spLocks noChangeShapeType="1"/>
              </p:cNvSpPr>
              <p:nvPr/>
            </p:nvSpPr>
            <p:spPr bwMode="auto">
              <a:xfrm>
                <a:off x="276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8" name="Line 1041"/>
              <p:cNvSpPr>
                <a:spLocks noChangeShapeType="1"/>
              </p:cNvSpPr>
              <p:nvPr/>
            </p:nvSpPr>
            <p:spPr bwMode="auto">
              <a:xfrm>
                <a:off x="277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9" name="Line 1042"/>
              <p:cNvSpPr>
                <a:spLocks noChangeShapeType="1"/>
              </p:cNvSpPr>
              <p:nvPr/>
            </p:nvSpPr>
            <p:spPr bwMode="auto">
              <a:xfrm>
                <a:off x="278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0" name="Line 1043"/>
              <p:cNvSpPr>
                <a:spLocks noChangeShapeType="1"/>
              </p:cNvSpPr>
              <p:nvPr/>
            </p:nvSpPr>
            <p:spPr bwMode="auto">
              <a:xfrm>
                <a:off x="279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1" name="Line 1044"/>
              <p:cNvSpPr>
                <a:spLocks noChangeShapeType="1"/>
              </p:cNvSpPr>
              <p:nvPr/>
            </p:nvSpPr>
            <p:spPr bwMode="auto">
              <a:xfrm>
                <a:off x="281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2" name="Line 1045"/>
              <p:cNvSpPr>
                <a:spLocks noChangeShapeType="1"/>
              </p:cNvSpPr>
              <p:nvPr/>
            </p:nvSpPr>
            <p:spPr bwMode="auto">
              <a:xfrm>
                <a:off x="282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3" name="Line 1046"/>
              <p:cNvSpPr>
                <a:spLocks noChangeShapeType="1"/>
              </p:cNvSpPr>
              <p:nvPr/>
            </p:nvSpPr>
            <p:spPr bwMode="auto">
              <a:xfrm>
                <a:off x="283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4" name="Line 1047"/>
              <p:cNvSpPr>
                <a:spLocks noChangeShapeType="1"/>
              </p:cNvSpPr>
              <p:nvPr/>
            </p:nvSpPr>
            <p:spPr bwMode="auto">
              <a:xfrm>
                <a:off x="284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5" name="Line 1048"/>
              <p:cNvSpPr>
                <a:spLocks noChangeShapeType="1"/>
              </p:cNvSpPr>
              <p:nvPr/>
            </p:nvSpPr>
            <p:spPr bwMode="auto">
              <a:xfrm>
                <a:off x="285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6" name="Line 1049"/>
              <p:cNvSpPr>
                <a:spLocks noChangeShapeType="1"/>
              </p:cNvSpPr>
              <p:nvPr/>
            </p:nvSpPr>
            <p:spPr bwMode="auto">
              <a:xfrm>
                <a:off x="287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7" name="Line 1050"/>
              <p:cNvSpPr>
                <a:spLocks noChangeShapeType="1"/>
              </p:cNvSpPr>
              <p:nvPr/>
            </p:nvSpPr>
            <p:spPr bwMode="auto">
              <a:xfrm>
                <a:off x="288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8" name="Line 1051"/>
              <p:cNvSpPr>
                <a:spLocks noChangeShapeType="1"/>
              </p:cNvSpPr>
              <p:nvPr/>
            </p:nvSpPr>
            <p:spPr bwMode="auto">
              <a:xfrm>
                <a:off x="289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9" name="Line 1052"/>
              <p:cNvSpPr>
                <a:spLocks noChangeShapeType="1"/>
              </p:cNvSpPr>
              <p:nvPr/>
            </p:nvSpPr>
            <p:spPr bwMode="auto">
              <a:xfrm>
                <a:off x="290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0" name="Line 1053"/>
              <p:cNvSpPr>
                <a:spLocks noChangeShapeType="1"/>
              </p:cNvSpPr>
              <p:nvPr/>
            </p:nvSpPr>
            <p:spPr bwMode="auto">
              <a:xfrm>
                <a:off x="291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1" name="Line 1054"/>
              <p:cNvSpPr>
                <a:spLocks noChangeShapeType="1"/>
              </p:cNvSpPr>
              <p:nvPr/>
            </p:nvSpPr>
            <p:spPr bwMode="auto">
              <a:xfrm>
                <a:off x="293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2" name="Line 1055"/>
              <p:cNvSpPr>
                <a:spLocks noChangeShapeType="1"/>
              </p:cNvSpPr>
              <p:nvPr/>
            </p:nvSpPr>
            <p:spPr bwMode="auto">
              <a:xfrm>
                <a:off x="294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3" name="Line 1056"/>
              <p:cNvSpPr>
                <a:spLocks noChangeShapeType="1"/>
              </p:cNvSpPr>
              <p:nvPr/>
            </p:nvSpPr>
            <p:spPr bwMode="auto">
              <a:xfrm>
                <a:off x="295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4" name="Line 1057"/>
              <p:cNvSpPr>
                <a:spLocks noChangeShapeType="1"/>
              </p:cNvSpPr>
              <p:nvPr/>
            </p:nvSpPr>
            <p:spPr bwMode="auto">
              <a:xfrm>
                <a:off x="296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5" name="Line 1058"/>
              <p:cNvSpPr>
                <a:spLocks noChangeShapeType="1"/>
              </p:cNvSpPr>
              <p:nvPr/>
            </p:nvSpPr>
            <p:spPr bwMode="auto">
              <a:xfrm>
                <a:off x="297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6" name="Line 1059"/>
              <p:cNvSpPr>
                <a:spLocks noChangeShapeType="1"/>
              </p:cNvSpPr>
              <p:nvPr/>
            </p:nvSpPr>
            <p:spPr bwMode="auto">
              <a:xfrm>
                <a:off x="299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7" name="Line 1060"/>
              <p:cNvSpPr>
                <a:spLocks noChangeShapeType="1"/>
              </p:cNvSpPr>
              <p:nvPr/>
            </p:nvSpPr>
            <p:spPr bwMode="auto">
              <a:xfrm>
                <a:off x="300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8" name="Line 1061"/>
              <p:cNvSpPr>
                <a:spLocks noChangeShapeType="1"/>
              </p:cNvSpPr>
              <p:nvPr/>
            </p:nvSpPr>
            <p:spPr bwMode="auto">
              <a:xfrm>
                <a:off x="301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9" name="Line 1062"/>
              <p:cNvSpPr>
                <a:spLocks noChangeShapeType="1"/>
              </p:cNvSpPr>
              <p:nvPr/>
            </p:nvSpPr>
            <p:spPr bwMode="auto">
              <a:xfrm>
                <a:off x="302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0" name="Line 1063"/>
              <p:cNvSpPr>
                <a:spLocks noChangeShapeType="1"/>
              </p:cNvSpPr>
              <p:nvPr/>
            </p:nvSpPr>
            <p:spPr bwMode="auto">
              <a:xfrm>
                <a:off x="303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1" name="Line 1064"/>
              <p:cNvSpPr>
                <a:spLocks noChangeShapeType="1"/>
              </p:cNvSpPr>
              <p:nvPr/>
            </p:nvSpPr>
            <p:spPr bwMode="auto">
              <a:xfrm>
                <a:off x="305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2" name="Line 1065"/>
              <p:cNvSpPr>
                <a:spLocks noChangeShapeType="1"/>
              </p:cNvSpPr>
              <p:nvPr/>
            </p:nvSpPr>
            <p:spPr bwMode="auto">
              <a:xfrm>
                <a:off x="306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3" name="Line 1066"/>
              <p:cNvSpPr>
                <a:spLocks noChangeShapeType="1"/>
              </p:cNvSpPr>
              <p:nvPr/>
            </p:nvSpPr>
            <p:spPr bwMode="auto">
              <a:xfrm>
                <a:off x="307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4" name="Line 1067"/>
              <p:cNvSpPr>
                <a:spLocks noChangeShapeType="1"/>
              </p:cNvSpPr>
              <p:nvPr/>
            </p:nvSpPr>
            <p:spPr bwMode="auto">
              <a:xfrm>
                <a:off x="308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5" name="Line 1068"/>
              <p:cNvSpPr>
                <a:spLocks noChangeShapeType="1"/>
              </p:cNvSpPr>
              <p:nvPr/>
            </p:nvSpPr>
            <p:spPr bwMode="auto">
              <a:xfrm>
                <a:off x="309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6" name="Line 1069"/>
              <p:cNvSpPr>
                <a:spLocks noChangeShapeType="1"/>
              </p:cNvSpPr>
              <p:nvPr/>
            </p:nvSpPr>
            <p:spPr bwMode="auto">
              <a:xfrm>
                <a:off x="311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7" name="Line 1070"/>
              <p:cNvSpPr>
                <a:spLocks noChangeShapeType="1"/>
              </p:cNvSpPr>
              <p:nvPr/>
            </p:nvSpPr>
            <p:spPr bwMode="auto">
              <a:xfrm>
                <a:off x="312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8" name="Line 1071"/>
              <p:cNvSpPr>
                <a:spLocks noChangeShapeType="1"/>
              </p:cNvSpPr>
              <p:nvPr/>
            </p:nvSpPr>
            <p:spPr bwMode="auto">
              <a:xfrm>
                <a:off x="313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9" name="Line 1072"/>
              <p:cNvSpPr>
                <a:spLocks noChangeShapeType="1"/>
              </p:cNvSpPr>
              <p:nvPr/>
            </p:nvSpPr>
            <p:spPr bwMode="auto">
              <a:xfrm>
                <a:off x="314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0" name="Line 1073"/>
              <p:cNvSpPr>
                <a:spLocks noChangeShapeType="1"/>
              </p:cNvSpPr>
              <p:nvPr/>
            </p:nvSpPr>
            <p:spPr bwMode="auto">
              <a:xfrm>
                <a:off x="315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1" name="Line 1074"/>
              <p:cNvSpPr>
                <a:spLocks noChangeShapeType="1"/>
              </p:cNvSpPr>
              <p:nvPr/>
            </p:nvSpPr>
            <p:spPr bwMode="auto">
              <a:xfrm>
                <a:off x="317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2" name="Line 1075"/>
              <p:cNvSpPr>
                <a:spLocks noChangeShapeType="1"/>
              </p:cNvSpPr>
              <p:nvPr/>
            </p:nvSpPr>
            <p:spPr bwMode="auto">
              <a:xfrm>
                <a:off x="318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3" name="Line 1076"/>
              <p:cNvSpPr>
                <a:spLocks noChangeShapeType="1"/>
              </p:cNvSpPr>
              <p:nvPr/>
            </p:nvSpPr>
            <p:spPr bwMode="auto">
              <a:xfrm>
                <a:off x="319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4" name="Line 1077"/>
              <p:cNvSpPr>
                <a:spLocks noChangeShapeType="1"/>
              </p:cNvSpPr>
              <p:nvPr/>
            </p:nvSpPr>
            <p:spPr bwMode="auto">
              <a:xfrm>
                <a:off x="320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5" name="Line 1078"/>
              <p:cNvSpPr>
                <a:spLocks noChangeShapeType="1"/>
              </p:cNvSpPr>
              <p:nvPr/>
            </p:nvSpPr>
            <p:spPr bwMode="auto">
              <a:xfrm>
                <a:off x="321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6" name="Line 1079"/>
              <p:cNvSpPr>
                <a:spLocks noChangeShapeType="1"/>
              </p:cNvSpPr>
              <p:nvPr/>
            </p:nvSpPr>
            <p:spPr bwMode="auto">
              <a:xfrm>
                <a:off x="323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7" name="Line 1080"/>
              <p:cNvSpPr>
                <a:spLocks noChangeShapeType="1"/>
              </p:cNvSpPr>
              <p:nvPr/>
            </p:nvSpPr>
            <p:spPr bwMode="auto">
              <a:xfrm>
                <a:off x="324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8" name="Line 1081"/>
              <p:cNvSpPr>
                <a:spLocks noChangeShapeType="1"/>
              </p:cNvSpPr>
              <p:nvPr/>
            </p:nvSpPr>
            <p:spPr bwMode="auto">
              <a:xfrm>
                <a:off x="325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9" name="Line 1082"/>
              <p:cNvSpPr>
                <a:spLocks noChangeShapeType="1"/>
              </p:cNvSpPr>
              <p:nvPr/>
            </p:nvSpPr>
            <p:spPr bwMode="auto">
              <a:xfrm>
                <a:off x="326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0" name="Line 1083"/>
              <p:cNvSpPr>
                <a:spLocks noChangeShapeType="1"/>
              </p:cNvSpPr>
              <p:nvPr/>
            </p:nvSpPr>
            <p:spPr bwMode="auto">
              <a:xfrm>
                <a:off x="327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1" name="Line 1084"/>
              <p:cNvSpPr>
                <a:spLocks noChangeShapeType="1"/>
              </p:cNvSpPr>
              <p:nvPr/>
            </p:nvSpPr>
            <p:spPr bwMode="auto">
              <a:xfrm>
                <a:off x="329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2" name="Line 1085"/>
              <p:cNvSpPr>
                <a:spLocks noChangeShapeType="1"/>
              </p:cNvSpPr>
              <p:nvPr/>
            </p:nvSpPr>
            <p:spPr bwMode="auto">
              <a:xfrm>
                <a:off x="330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3" name="Line 1086"/>
              <p:cNvSpPr>
                <a:spLocks noChangeShapeType="1"/>
              </p:cNvSpPr>
              <p:nvPr/>
            </p:nvSpPr>
            <p:spPr bwMode="auto">
              <a:xfrm>
                <a:off x="331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4" name="Line 1087"/>
              <p:cNvSpPr>
                <a:spLocks noChangeShapeType="1"/>
              </p:cNvSpPr>
              <p:nvPr/>
            </p:nvSpPr>
            <p:spPr bwMode="auto">
              <a:xfrm>
                <a:off x="332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5" name="Line 1088"/>
              <p:cNvSpPr>
                <a:spLocks noChangeShapeType="1"/>
              </p:cNvSpPr>
              <p:nvPr/>
            </p:nvSpPr>
            <p:spPr bwMode="auto">
              <a:xfrm>
                <a:off x="333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6" name="Line 1089"/>
              <p:cNvSpPr>
                <a:spLocks noChangeShapeType="1"/>
              </p:cNvSpPr>
              <p:nvPr/>
            </p:nvSpPr>
            <p:spPr bwMode="auto">
              <a:xfrm>
                <a:off x="335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7" name="Line 1090"/>
              <p:cNvSpPr>
                <a:spLocks noChangeShapeType="1"/>
              </p:cNvSpPr>
              <p:nvPr/>
            </p:nvSpPr>
            <p:spPr bwMode="auto">
              <a:xfrm>
                <a:off x="336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8" name="Line 1091"/>
              <p:cNvSpPr>
                <a:spLocks noChangeShapeType="1"/>
              </p:cNvSpPr>
              <p:nvPr/>
            </p:nvSpPr>
            <p:spPr bwMode="auto">
              <a:xfrm>
                <a:off x="337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9" name="Line 1092"/>
              <p:cNvSpPr>
                <a:spLocks noChangeShapeType="1"/>
              </p:cNvSpPr>
              <p:nvPr/>
            </p:nvSpPr>
            <p:spPr bwMode="auto">
              <a:xfrm>
                <a:off x="338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0" name="Line 1093"/>
              <p:cNvSpPr>
                <a:spLocks noChangeShapeType="1"/>
              </p:cNvSpPr>
              <p:nvPr/>
            </p:nvSpPr>
            <p:spPr bwMode="auto">
              <a:xfrm>
                <a:off x="339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1" name="Line 1094"/>
              <p:cNvSpPr>
                <a:spLocks noChangeShapeType="1"/>
              </p:cNvSpPr>
              <p:nvPr/>
            </p:nvSpPr>
            <p:spPr bwMode="auto">
              <a:xfrm>
                <a:off x="341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2" name="Line 1095"/>
              <p:cNvSpPr>
                <a:spLocks noChangeShapeType="1"/>
              </p:cNvSpPr>
              <p:nvPr/>
            </p:nvSpPr>
            <p:spPr bwMode="auto">
              <a:xfrm>
                <a:off x="342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3" name="Line 1096"/>
              <p:cNvSpPr>
                <a:spLocks noChangeShapeType="1"/>
              </p:cNvSpPr>
              <p:nvPr/>
            </p:nvSpPr>
            <p:spPr bwMode="auto">
              <a:xfrm>
                <a:off x="343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4" name="Line 1097"/>
              <p:cNvSpPr>
                <a:spLocks noChangeShapeType="1"/>
              </p:cNvSpPr>
              <p:nvPr/>
            </p:nvSpPr>
            <p:spPr bwMode="auto">
              <a:xfrm>
                <a:off x="344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5" name="Line 1098"/>
              <p:cNvSpPr>
                <a:spLocks noChangeShapeType="1"/>
              </p:cNvSpPr>
              <p:nvPr/>
            </p:nvSpPr>
            <p:spPr bwMode="auto">
              <a:xfrm>
                <a:off x="345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6" name="Line 1099"/>
              <p:cNvSpPr>
                <a:spLocks noChangeShapeType="1"/>
              </p:cNvSpPr>
              <p:nvPr/>
            </p:nvSpPr>
            <p:spPr bwMode="auto">
              <a:xfrm>
                <a:off x="347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7" name="Line 1100"/>
              <p:cNvSpPr>
                <a:spLocks noChangeShapeType="1"/>
              </p:cNvSpPr>
              <p:nvPr/>
            </p:nvSpPr>
            <p:spPr bwMode="auto">
              <a:xfrm>
                <a:off x="348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8" name="Line 1101"/>
              <p:cNvSpPr>
                <a:spLocks noChangeShapeType="1"/>
              </p:cNvSpPr>
              <p:nvPr/>
            </p:nvSpPr>
            <p:spPr bwMode="auto">
              <a:xfrm>
                <a:off x="349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9" name="Line 1102"/>
              <p:cNvSpPr>
                <a:spLocks noChangeShapeType="1"/>
              </p:cNvSpPr>
              <p:nvPr/>
            </p:nvSpPr>
            <p:spPr bwMode="auto">
              <a:xfrm>
                <a:off x="350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0" name="Line 1103"/>
              <p:cNvSpPr>
                <a:spLocks noChangeShapeType="1"/>
              </p:cNvSpPr>
              <p:nvPr/>
            </p:nvSpPr>
            <p:spPr bwMode="auto">
              <a:xfrm>
                <a:off x="351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1" name="Line 1104"/>
              <p:cNvSpPr>
                <a:spLocks noChangeShapeType="1"/>
              </p:cNvSpPr>
              <p:nvPr/>
            </p:nvSpPr>
            <p:spPr bwMode="auto">
              <a:xfrm>
                <a:off x="353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2" name="Line 1105"/>
              <p:cNvSpPr>
                <a:spLocks noChangeShapeType="1"/>
              </p:cNvSpPr>
              <p:nvPr/>
            </p:nvSpPr>
            <p:spPr bwMode="auto">
              <a:xfrm>
                <a:off x="354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3" name="Line 1106"/>
              <p:cNvSpPr>
                <a:spLocks noChangeShapeType="1"/>
              </p:cNvSpPr>
              <p:nvPr/>
            </p:nvSpPr>
            <p:spPr bwMode="auto">
              <a:xfrm>
                <a:off x="355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4" name="Line 1107"/>
              <p:cNvSpPr>
                <a:spLocks noChangeShapeType="1"/>
              </p:cNvSpPr>
              <p:nvPr/>
            </p:nvSpPr>
            <p:spPr bwMode="auto">
              <a:xfrm>
                <a:off x="356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5" name="Line 1108"/>
              <p:cNvSpPr>
                <a:spLocks noChangeShapeType="1"/>
              </p:cNvSpPr>
              <p:nvPr/>
            </p:nvSpPr>
            <p:spPr bwMode="auto">
              <a:xfrm>
                <a:off x="357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6" name="Line 1109"/>
              <p:cNvSpPr>
                <a:spLocks noChangeShapeType="1"/>
              </p:cNvSpPr>
              <p:nvPr/>
            </p:nvSpPr>
            <p:spPr bwMode="auto">
              <a:xfrm>
                <a:off x="359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7" name="Line 1110"/>
              <p:cNvSpPr>
                <a:spLocks noChangeShapeType="1"/>
              </p:cNvSpPr>
              <p:nvPr/>
            </p:nvSpPr>
            <p:spPr bwMode="auto">
              <a:xfrm>
                <a:off x="360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8" name="Line 1111"/>
              <p:cNvSpPr>
                <a:spLocks noChangeShapeType="1"/>
              </p:cNvSpPr>
              <p:nvPr/>
            </p:nvSpPr>
            <p:spPr bwMode="auto">
              <a:xfrm>
                <a:off x="361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9" name="Line 1112"/>
              <p:cNvSpPr>
                <a:spLocks noChangeShapeType="1"/>
              </p:cNvSpPr>
              <p:nvPr/>
            </p:nvSpPr>
            <p:spPr bwMode="auto">
              <a:xfrm>
                <a:off x="362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0" name="Line 1113"/>
              <p:cNvSpPr>
                <a:spLocks noChangeShapeType="1"/>
              </p:cNvSpPr>
              <p:nvPr/>
            </p:nvSpPr>
            <p:spPr bwMode="auto">
              <a:xfrm>
                <a:off x="363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1" name="Line 1114"/>
              <p:cNvSpPr>
                <a:spLocks noChangeShapeType="1"/>
              </p:cNvSpPr>
              <p:nvPr/>
            </p:nvSpPr>
            <p:spPr bwMode="auto">
              <a:xfrm>
                <a:off x="365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2" name="Line 1115"/>
              <p:cNvSpPr>
                <a:spLocks noChangeShapeType="1"/>
              </p:cNvSpPr>
              <p:nvPr/>
            </p:nvSpPr>
            <p:spPr bwMode="auto">
              <a:xfrm>
                <a:off x="366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3" name="Line 1116"/>
              <p:cNvSpPr>
                <a:spLocks noChangeShapeType="1"/>
              </p:cNvSpPr>
              <p:nvPr/>
            </p:nvSpPr>
            <p:spPr bwMode="auto">
              <a:xfrm>
                <a:off x="367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4" name="Line 1117"/>
              <p:cNvSpPr>
                <a:spLocks noChangeShapeType="1"/>
              </p:cNvSpPr>
              <p:nvPr/>
            </p:nvSpPr>
            <p:spPr bwMode="auto">
              <a:xfrm>
                <a:off x="368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5" name="Line 1118"/>
              <p:cNvSpPr>
                <a:spLocks noChangeShapeType="1"/>
              </p:cNvSpPr>
              <p:nvPr/>
            </p:nvSpPr>
            <p:spPr bwMode="auto">
              <a:xfrm>
                <a:off x="369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6" name="Line 1119"/>
              <p:cNvSpPr>
                <a:spLocks noChangeShapeType="1"/>
              </p:cNvSpPr>
              <p:nvPr/>
            </p:nvSpPr>
            <p:spPr bwMode="auto">
              <a:xfrm>
                <a:off x="371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7" name="Line 1120"/>
              <p:cNvSpPr>
                <a:spLocks noChangeShapeType="1"/>
              </p:cNvSpPr>
              <p:nvPr/>
            </p:nvSpPr>
            <p:spPr bwMode="auto">
              <a:xfrm>
                <a:off x="372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8" name="Line 1121"/>
              <p:cNvSpPr>
                <a:spLocks noChangeShapeType="1"/>
              </p:cNvSpPr>
              <p:nvPr/>
            </p:nvSpPr>
            <p:spPr bwMode="auto">
              <a:xfrm>
                <a:off x="373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9" name="Line 1122"/>
              <p:cNvSpPr>
                <a:spLocks noChangeShapeType="1"/>
              </p:cNvSpPr>
              <p:nvPr/>
            </p:nvSpPr>
            <p:spPr bwMode="auto">
              <a:xfrm>
                <a:off x="374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0" name="Line 1123"/>
              <p:cNvSpPr>
                <a:spLocks noChangeShapeType="1"/>
              </p:cNvSpPr>
              <p:nvPr/>
            </p:nvSpPr>
            <p:spPr bwMode="auto">
              <a:xfrm>
                <a:off x="375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1" name="Line 1124"/>
              <p:cNvSpPr>
                <a:spLocks noChangeShapeType="1"/>
              </p:cNvSpPr>
              <p:nvPr/>
            </p:nvSpPr>
            <p:spPr bwMode="auto">
              <a:xfrm>
                <a:off x="377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2" name="Line 1125"/>
              <p:cNvSpPr>
                <a:spLocks noChangeShapeType="1"/>
              </p:cNvSpPr>
              <p:nvPr/>
            </p:nvSpPr>
            <p:spPr bwMode="auto">
              <a:xfrm>
                <a:off x="378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3" name="Line 1126"/>
              <p:cNvSpPr>
                <a:spLocks noChangeShapeType="1"/>
              </p:cNvSpPr>
              <p:nvPr/>
            </p:nvSpPr>
            <p:spPr bwMode="auto">
              <a:xfrm>
                <a:off x="379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4" name="Line 1127"/>
              <p:cNvSpPr>
                <a:spLocks noChangeShapeType="1"/>
              </p:cNvSpPr>
              <p:nvPr/>
            </p:nvSpPr>
            <p:spPr bwMode="auto">
              <a:xfrm>
                <a:off x="380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5" name="Line 1128"/>
              <p:cNvSpPr>
                <a:spLocks noChangeShapeType="1"/>
              </p:cNvSpPr>
              <p:nvPr/>
            </p:nvSpPr>
            <p:spPr bwMode="auto">
              <a:xfrm>
                <a:off x="381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6" name="Line 1129"/>
              <p:cNvSpPr>
                <a:spLocks noChangeShapeType="1"/>
              </p:cNvSpPr>
              <p:nvPr/>
            </p:nvSpPr>
            <p:spPr bwMode="auto">
              <a:xfrm>
                <a:off x="383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7" name="Line 1130"/>
              <p:cNvSpPr>
                <a:spLocks noChangeShapeType="1"/>
              </p:cNvSpPr>
              <p:nvPr/>
            </p:nvSpPr>
            <p:spPr bwMode="auto">
              <a:xfrm>
                <a:off x="384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8" name="Line 1131"/>
              <p:cNvSpPr>
                <a:spLocks noChangeShapeType="1"/>
              </p:cNvSpPr>
              <p:nvPr/>
            </p:nvSpPr>
            <p:spPr bwMode="auto">
              <a:xfrm>
                <a:off x="385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9" name="Line 1132"/>
              <p:cNvSpPr>
                <a:spLocks noChangeShapeType="1"/>
              </p:cNvSpPr>
              <p:nvPr/>
            </p:nvSpPr>
            <p:spPr bwMode="auto">
              <a:xfrm>
                <a:off x="386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0" name="Line 1133"/>
              <p:cNvSpPr>
                <a:spLocks noChangeShapeType="1"/>
              </p:cNvSpPr>
              <p:nvPr/>
            </p:nvSpPr>
            <p:spPr bwMode="auto">
              <a:xfrm>
                <a:off x="387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1" name="Line 1134"/>
              <p:cNvSpPr>
                <a:spLocks noChangeShapeType="1"/>
              </p:cNvSpPr>
              <p:nvPr/>
            </p:nvSpPr>
            <p:spPr bwMode="auto">
              <a:xfrm>
                <a:off x="389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2" name="Line 1135"/>
              <p:cNvSpPr>
                <a:spLocks noChangeShapeType="1"/>
              </p:cNvSpPr>
              <p:nvPr/>
            </p:nvSpPr>
            <p:spPr bwMode="auto">
              <a:xfrm>
                <a:off x="390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3" name="Line 1136"/>
              <p:cNvSpPr>
                <a:spLocks noChangeShapeType="1"/>
              </p:cNvSpPr>
              <p:nvPr/>
            </p:nvSpPr>
            <p:spPr bwMode="auto">
              <a:xfrm>
                <a:off x="391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4" name="Line 1137"/>
              <p:cNvSpPr>
                <a:spLocks noChangeShapeType="1"/>
              </p:cNvSpPr>
              <p:nvPr/>
            </p:nvSpPr>
            <p:spPr bwMode="auto">
              <a:xfrm>
                <a:off x="392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5" name="Line 1138"/>
              <p:cNvSpPr>
                <a:spLocks noChangeShapeType="1"/>
              </p:cNvSpPr>
              <p:nvPr/>
            </p:nvSpPr>
            <p:spPr bwMode="auto">
              <a:xfrm>
                <a:off x="3939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6" name="Line 1139"/>
              <p:cNvSpPr>
                <a:spLocks noChangeShapeType="1"/>
              </p:cNvSpPr>
              <p:nvPr/>
            </p:nvSpPr>
            <p:spPr bwMode="auto">
              <a:xfrm>
                <a:off x="3950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7" name="Line 1140"/>
              <p:cNvSpPr>
                <a:spLocks noChangeShapeType="1"/>
              </p:cNvSpPr>
              <p:nvPr/>
            </p:nvSpPr>
            <p:spPr bwMode="auto">
              <a:xfrm>
                <a:off x="396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8" name="Line 1141"/>
              <p:cNvSpPr>
                <a:spLocks noChangeShapeType="1"/>
              </p:cNvSpPr>
              <p:nvPr/>
            </p:nvSpPr>
            <p:spPr bwMode="auto">
              <a:xfrm>
                <a:off x="3974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9" name="Line 1142"/>
              <p:cNvSpPr>
                <a:spLocks noChangeShapeType="1"/>
              </p:cNvSpPr>
              <p:nvPr/>
            </p:nvSpPr>
            <p:spPr bwMode="auto">
              <a:xfrm>
                <a:off x="3987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0" name="Line 1143"/>
              <p:cNvSpPr>
                <a:spLocks noChangeShapeType="1"/>
              </p:cNvSpPr>
              <p:nvPr/>
            </p:nvSpPr>
            <p:spPr bwMode="auto">
              <a:xfrm>
                <a:off x="3998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1" name="Line 1144"/>
              <p:cNvSpPr>
                <a:spLocks noChangeShapeType="1"/>
              </p:cNvSpPr>
              <p:nvPr/>
            </p:nvSpPr>
            <p:spPr bwMode="auto">
              <a:xfrm>
                <a:off x="401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2" name="Line 1145"/>
              <p:cNvSpPr>
                <a:spLocks noChangeShapeType="1"/>
              </p:cNvSpPr>
              <p:nvPr/>
            </p:nvSpPr>
            <p:spPr bwMode="auto">
              <a:xfrm>
                <a:off x="4022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3" name="Line 1146"/>
              <p:cNvSpPr>
                <a:spLocks noChangeShapeType="1"/>
              </p:cNvSpPr>
              <p:nvPr/>
            </p:nvSpPr>
            <p:spPr bwMode="auto">
              <a:xfrm>
                <a:off x="4035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4" name="Line 1147"/>
              <p:cNvSpPr>
                <a:spLocks noChangeShapeType="1"/>
              </p:cNvSpPr>
              <p:nvPr/>
            </p:nvSpPr>
            <p:spPr bwMode="auto">
              <a:xfrm>
                <a:off x="4046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Line 1148"/>
              <p:cNvSpPr>
                <a:spLocks noChangeShapeType="1"/>
              </p:cNvSpPr>
              <p:nvPr/>
            </p:nvSpPr>
            <p:spPr bwMode="auto">
              <a:xfrm>
                <a:off x="405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Line 1149"/>
              <p:cNvSpPr>
                <a:spLocks noChangeShapeType="1"/>
              </p:cNvSpPr>
              <p:nvPr/>
            </p:nvSpPr>
            <p:spPr bwMode="auto">
              <a:xfrm>
                <a:off x="4070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Line 1150"/>
              <p:cNvSpPr>
                <a:spLocks noChangeShapeType="1"/>
              </p:cNvSpPr>
              <p:nvPr/>
            </p:nvSpPr>
            <p:spPr bwMode="auto">
              <a:xfrm>
                <a:off x="4083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Line 1151"/>
              <p:cNvSpPr>
                <a:spLocks noChangeShapeType="1"/>
              </p:cNvSpPr>
              <p:nvPr/>
            </p:nvSpPr>
            <p:spPr bwMode="auto">
              <a:xfrm>
                <a:off x="4094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Line 1152"/>
              <p:cNvSpPr>
                <a:spLocks noChangeShapeType="1"/>
              </p:cNvSpPr>
              <p:nvPr/>
            </p:nvSpPr>
            <p:spPr bwMode="auto">
              <a:xfrm>
                <a:off x="4106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Line 1153"/>
              <p:cNvSpPr>
                <a:spLocks noChangeShapeType="1"/>
              </p:cNvSpPr>
              <p:nvPr/>
            </p:nvSpPr>
            <p:spPr bwMode="auto">
              <a:xfrm>
                <a:off x="4118" y="2084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Line 1154"/>
              <p:cNvSpPr>
                <a:spLocks noChangeShapeType="1"/>
              </p:cNvSpPr>
              <p:nvPr/>
            </p:nvSpPr>
            <p:spPr bwMode="auto">
              <a:xfrm>
                <a:off x="4131" y="2084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Line 1155"/>
              <p:cNvSpPr>
                <a:spLocks noChangeShapeType="1"/>
              </p:cNvSpPr>
              <p:nvPr/>
            </p:nvSpPr>
            <p:spPr bwMode="auto">
              <a:xfrm>
                <a:off x="4142" y="2084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Line 1156"/>
              <p:cNvSpPr>
                <a:spLocks noChangeShapeType="1"/>
              </p:cNvSpPr>
              <p:nvPr/>
            </p:nvSpPr>
            <p:spPr bwMode="auto">
              <a:xfrm>
                <a:off x="1910" y="2084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Line 1157"/>
              <p:cNvSpPr>
                <a:spLocks noChangeShapeType="1"/>
              </p:cNvSpPr>
              <p:nvPr/>
            </p:nvSpPr>
            <p:spPr bwMode="auto">
              <a:xfrm flipH="1">
                <a:off x="4122" y="2084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5" name="Freeform 1158"/>
              <p:cNvSpPr>
                <a:spLocks noEditPoints="1"/>
              </p:cNvSpPr>
              <p:nvPr/>
            </p:nvSpPr>
            <p:spPr bwMode="auto">
              <a:xfrm>
                <a:off x="1724" y="2047"/>
                <a:ext cx="45" cy="70"/>
              </a:xfrm>
              <a:custGeom>
                <a:avLst/>
                <a:gdLst>
                  <a:gd name="T0" fmla="*/ 0 w 91"/>
                  <a:gd name="T1" fmla="*/ 70 h 139"/>
                  <a:gd name="T2" fmla="*/ 2 w 91"/>
                  <a:gd name="T3" fmla="*/ 47 h 139"/>
                  <a:gd name="T4" fmla="*/ 6 w 91"/>
                  <a:gd name="T5" fmla="*/ 30 h 139"/>
                  <a:gd name="T6" fmla="*/ 9 w 91"/>
                  <a:gd name="T7" fmla="*/ 21 h 139"/>
                  <a:gd name="T8" fmla="*/ 14 w 91"/>
                  <a:gd name="T9" fmla="*/ 14 h 139"/>
                  <a:gd name="T10" fmla="*/ 21 w 91"/>
                  <a:gd name="T11" fmla="*/ 7 h 139"/>
                  <a:gd name="T12" fmla="*/ 28 w 91"/>
                  <a:gd name="T13" fmla="*/ 3 h 139"/>
                  <a:gd name="T14" fmla="*/ 37 w 91"/>
                  <a:gd name="T15" fmla="*/ 0 h 139"/>
                  <a:gd name="T16" fmla="*/ 46 w 91"/>
                  <a:gd name="T17" fmla="*/ 0 h 139"/>
                  <a:gd name="T18" fmla="*/ 56 w 91"/>
                  <a:gd name="T19" fmla="*/ 2 h 139"/>
                  <a:gd name="T20" fmla="*/ 65 w 91"/>
                  <a:gd name="T21" fmla="*/ 5 h 139"/>
                  <a:gd name="T22" fmla="*/ 72 w 91"/>
                  <a:gd name="T23" fmla="*/ 7 h 139"/>
                  <a:gd name="T24" fmla="*/ 75 w 91"/>
                  <a:gd name="T25" fmla="*/ 12 h 139"/>
                  <a:gd name="T26" fmla="*/ 79 w 91"/>
                  <a:gd name="T27" fmla="*/ 17 h 139"/>
                  <a:gd name="T28" fmla="*/ 84 w 91"/>
                  <a:gd name="T29" fmla="*/ 26 h 139"/>
                  <a:gd name="T30" fmla="*/ 88 w 91"/>
                  <a:gd name="T31" fmla="*/ 38 h 139"/>
                  <a:gd name="T32" fmla="*/ 89 w 91"/>
                  <a:gd name="T33" fmla="*/ 52 h 139"/>
                  <a:gd name="T34" fmla="*/ 91 w 91"/>
                  <a:gd name="T35" fmla="*/ 70 h 139"/>
                  <a:gd name="T36" fmla="*/ 89 w 91"/>
                  <a:gd name="T37" fmla="*/ 92 h 139"/>
                  <a:gd name="T38" fmla="*/ 86 w 91"/>
                  <a:gd name="T39" fmla="*/ 110 h 139"/>
                  <a:gd name="T40" fmla="*/ 82 w 91"/>
                  <a:gd name="T41" fmla="*/ 119 h 139"/>
                  <a:gd name="T42" fmla="*/ 77 w 91"/>
                  <a:gd name="T43" fmla="*/ 126 h 139"/>
                  <a:gd name="T44" fmla="*/ 70 w 91"/>
                  <a:gd name="T45" fmla="*/ 132 h 139"/>
                  <a:gd name="T46" fmla="*/ 63 w 91"/>
                  <a:gd name="T47" fmla="*/ 136 h 139"/>
                  <a:gd name="T48" fmla="*/ 54 w 91"/>
                  <a:gd name="T49" fmla="*/ 139 h 139"/>
                  <a:gd name="T50" fmla="*/ 46 w 91"/>
                  <a:gd name="T51" fmla="*/ 139 h 139"/>
                  <a:gd name="T52" fmla="*/ 28 w 91"/>
                  <a:gd name="T53" fmla="*/ 136 h 139"/>
                  <a:gd name="T54" fmla="*/ 14 w 91"/>
                  <a:gd name="T55" fmla="*/ 127 h 139"/>
                  <a:gd name="T56" fmla="*/ 7 w 91"/>
                  <a:gd name="T57" fmla="*/ 112 h 139"/>
                  <a:gd name="T58" fmla="*/ 2 w 91"/>
                  <a:gd name="T59" fmla="*/ 94 h 139"/>
                  <a:gd name="T60" fmla="*/ 0 w 91"/>
                  <a:gd name="T61" fmla="*/ 70 h 139"/>
                  <a:gd name="T62" fmla="*/ 18 w 91"/>
                  <a:gd name="T63" fmla="*/ 70 h 139"/>
                  <a:gd name="T64" fmla="*/ 19 w 91"/>
                  <a:gd name="T65" fmla="*/ 89 h 139"/>
                  <a:gd name="T66" fmla="*/ 21 w 91"/>
                  <a:gd name="T67" fmla="*/ 105 h 139"/>
                  <a:gd name="T68" fmla="*/ 26 w 91"/>
                  <a:gd name="T69" fmla="*/ 113 h 139"/>
                  <a:gd name="T70" fmla="*/ 32 w 91"/>
                  <a:gd name="T71" fmla="*/ 119 h 139"/>
                  <a:gd name="T72" fmla="*/ 39 w 91"/>
                  <a:gd name="T73" fmla="*/ 122 h 139"/>
                  <a:gd name="T74" fmla="*/ 46 w 91"/>
                  <a:gd name="T75" fmla="*/ 124 h 139"/>
                  <a:gd name="T76" fmla="*/ 53 w 91"/>
                  <a:gd name="T77" fmla="*/ 122 h 139"/>
                  <a:gd name="T78" fmla="*/ 60 w 91"/>
                  <a:gd name="T79" fmla="*/ 119 h 139"/>
                  <a:gd name="T80" fmla="*/ 65 w 91"/>
                  <a:gd name="T81" fmla="*/ 113 h 139"/>
                  <a:gd name="T82" fmla="*/ 68 w 91"/>
                  <a:gd name="T83" fmla="*/ 105 h 139"/>
                  <a:gd name="T84" fmla="*/ 72 w 91"/>
                  <a:gd name="T85" fmla="*/ 89 h 139"/>
                  <a:gd name="T86" fmla="*/ 72 w 91"/>
                  <a:gd name="T87" fmla="*/ 70 h 139"/>
                  <a:gd name="T88" fmla="*/ 72 w 91"/>
                  <a:gd name="T89" fmla="*/ 50 h 139"/>
                  <a:gd name="T90" fmla="*/ 70 w 91"/>
                  <a:gd name="T91" fmla="*/ 36 h 139"/>
                  <a:gd name="T92" fmla="*/ 65 w 91"/>
                  <a:gd name="T93" fmla="*/ 26 h 139"/>
                  <a:gd name="T94" fmla="*/ 60 w 91"/>
                  <a:gd name="T95" fmla="*/ 21 h 139"/>
                  <a:gd name="T96" fmla="*/ 53 w 91"/>
                  <a:gd name="T97" fmla="*/ 17 h 139"/>
                  <a:gd name="T98" fmla="*/ 46 w 91"/>
                  <a:gd name="T99" fmla="*/ 16 h 139"/>
                  <a:gd name="T100" fmla="*/ 39 w 91"/>
                  <a:gd name="T101" fmla="*/ 17 h 139"/>
                  <a:gd name="T102" fmla="*/ 32 w 91"/>
                  <a:gd name="T103" fmla="*/ 21 h 139"/>
                  <a:gd name="T104" fmla="*/ 26 w 91"/>
                  <a:gd name="T105" fmla="*/ 26 h 139"/>
                  <a:gd name="T106" fmla="*/ 23 w 91"/>
                  <a:gd name="T107" fmla="*/ 35 h 139"/>
                  <a:gd name="T108" fmla="*/ 19 w 91"/>
                  <a:gd name="T109" fmla="*/ 50 h 139"/>
                  <a:gd name="T110" fmla="*/ 18 w 91"/>
                  <a:gd name="T111" fmla="*/ 7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39">
                    <a:moveTo>
                      <a:pt x="0" y="70"/>
                    </a:moveTo>
                    <a:lnTo>
                      <a:pt x="2" y="47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5" y="5"/>
                    </a:lnTo>
                    <a:lnTo>
                      <a:pt x="72" y="7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6"/>
                    </a:lnTo>
                    <a:lnTo>
                      <a:pt x="88" y="38"/>
                    </a:lnTo>
                    <a:lnTo>
                      <a:pt x="89" y="52"/>
                    </a:lnTo>
                    <a:lnTo>
                      <a:pt x="91" y="70"/>
                    </a:lnTo>
                    <a:lnTo>
                      <a:pt x="89" y="92"/>
                    </a:lnTo>
                    <a:lnTo>
                      <a:pt x="86" y="110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2"/>
                    </a:lnTo>
                    <a:lnTo>
                      <a:pt x="63" y="136"/>
                    </a:lnTo>
                    <a:lnTo>
                      <a:pt x="54" y="139"/>
                    </a:lnTo>
                    <a:lnTo>
                      <a:pt x="46" y="139"/>
                    </a:lnTo>
                    <a:lnTo>
                      <a:pt x="28" y="136"/>
                    </a:lnTo>
                    <a:lnTo>
                      <a:pt x="14" y="127"/>
                    </a:lnTo>
                    <a:lnTo>
                      <a:pt x="7" y="112"/>
                    </a:lnTo>
                    <a:lnTo>
                      <a:pt x="2" y="94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5"/>
                    </a:lnTo>
                    <a:lnTo>
                      <a:pt x="26" y="113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3"/>
                    </a:lnTo>
                    <a:lnTo>
                      <a:pt x="68" y="105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0"/>
                    </a:lnTo>
                    <a:lnTo>
                      <a:pt x="70" y="36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6" y="16"/>
                    </a:lnTo>
                    <a:lnTo>
                      <a:pt x="39" y="17"/>
                    </a:lnTo>
                    <a:lnTo>
                      <a:pt x="32" y="21"/>
                    </a:lnTo>
                    <a:lnTo>
                      <a:pt x="26" y="26"/>
                    </a:lnTo>
                    <a:lnTo>
                      <a:pt x="23" y="35"/>
                    </a:lnTo>
                    <a:lnTo>
                      <a:pt x="19" y="50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6" name="Rectangle 1159"/>
              <p:cNvSpPr>
                <a:spLocks noChangeArrowheads="1"/>
              </p:cNvSpPr>
              <p:nvPr/>
            </p:nvSpPr>
            <p:spPr bwMode="auto">
              <a:xfrm>
                <a:off x="1782" y="2108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7" name="Freeform 1160"/>
              <p:cNvSpPr>
                <a:spLocks/>
              </p:cNvSpPr>
              <p:nvPr/>
            </p:nvSpPr>
            <p:spPr bwMode="auto">
              <a:xfrm>
                <a:off x="1804" y="2048"/>
                <a:ext cx="44" cy="69"/>
              </a:xfrm>
              <a:custGeom>
                <a:avLst/>
                <a:gdLst>
                  <a:gd name="T0" fmla="*/ 0 w 89"/>
                  <a:gd name="T1" fmla="*/ 99 h 137"/>
                  <a:gd name="T2" fmla="*/ 17 w 89"/>
                  <a:gd name="T3" fmla="*/ 97 h 137"/>
                  <a:gd name="T4" fmla="*/ 19 w 89"/>
                  <a:gd name="T5" fmla="*/ 104 h 137"/>
                  <a:gd name="T6" fmla="*/ 23 w 89"/>
                  <a:gd name="T7" fmla="*/ 111 h 137"/>
                  <a:gd name="T8" fmla="*/ 26 w 89"/>
                  <a:gd name="T9" fmla="*/ 117 h 137"/>
                  <a:gd name="T10" fmla="*/ 31 w 89"/>
                  <a:gd name="T11" fmla="*/ 118 h 137"/>
                  <a:gd name="T12" fmla="*/ 37 w 89"/>
                  <a:gd name="T13" fmla="*/ 122 h 137"/>
                  <a:gd name="T14" fmla="*/ 43 w 89"/>
                  <a:gd name="T15" fmla="*/ 122 h 137"/>
                  <a:gd name="T16" fmla="*/ 52 w 89"/>
                  <a:gd name="T17" fmla="*/ 120 h 137"/>
                  <a:gd name="T18" fmla="*/ 59 w 89"/>
                  <a:gd name="T19" fmla="*/ 118 h 137"/>
                  <a:gd name="T20" fmla="*/ 64 w 89"/>
                  <a:gd name="T21" fmla="*/ 113 h 137"/>
                  <a:gd name="T22" fmla="*/ 68 w 89"/>
                  <a:gd name="T23" fmla="*/ 106 h 137"/>
                  <a:gd name="T24" fmla="*/ 71 w 89"/>
                  <a:gd name="T25" fmla="*/ 99 h 137"/>
                  <a:gd name="T26" fmla="*/ 71 w 89"/>
                  <a:gd name="T27" fmla="*/ 90 h 137"/>
                  <a:gd name="T28" fmla="*/ 71 w 89"/>
                  <a:gd name="T29" fmla="*/ 82 h 137"/>
                  <a:gd name="T30" fmla="*/ 68 w 89"/>
                  <a:gd name="T31" fmla="*/ 75 h 137"/>
                  <a:gd name="T32" fmla="*/ 64 w 89"/>
                  <a:gd name="T33" fmla="*/ 68 h 137"/>
                  <a:gd name="T34" fmla="*/ 59 w 89"/>
                  <a:gd name="T35" fmla="*/ 64 h 137"/>
                  <a:gd name="T36" fmla="*/ 52 w 89"/>
                  <a:gd name="T37" fmla="*/ 61 h 137"/>
                  <a:gd name="T38" fmla="*/ 43 w 89"/>
                  <a:gd name="T39" fmla="*/ 59 h 137"/>
                  <a:gd name="T40" fmla="*/ 35 w 89"/>
                  <a:gd name="T41" fmla="*/ 61 h 137"/>
                  <a:gd name="T42" fmla="*/ 30 w 89"/>
                  <a:gd name="T43" fmla="*/ 62 h 137"/>
                  <a:gd name="T44" fmla="*/ 24 w 89"/>
                  <a:gd name="T45" fmla="*/ 68 h 137"/>
                  <a:gd name="T46" fmla="*/ 19 w 89"/>
                  <a:gd name="T47" fmla="*/ 71 h 137"/>
                  <a:gd name="T48" fmla="*/ 2 w 89"/>
                  <a:gd name="T49" fmla="*/ 69 h 137"/>
                  <a:gd name="T50" fmla="*/ 16 w 89"/>
                  <a:gd name="T51" fmla="*/ 0 h 137"/>
                  <a:gd name="T52" fmla="*/ 82 w 89"/>
                  <a:gd name="T53" fmla="*/ 0 h 137"/>
                  <a:gd name="T54" fmla="*/ 82 w 89"/>
                  <a:gd name="T55" fmla="*/ 17 h 137"/>
                  <a:gd name="T56" fmla="*/ 30 w 89"/>
                  <a:gd name="T57" fmla="*/ 17 h 137"/>
                  <a:gd name="T58" fmla="*/ 23 w 89"/>
                  <a:gd name="T59" fmla="*/ 54 h 137"/>
                  <a:gd name="T60" fmla="*/ 31 w 89"/>
                  <a:gd name="T61" fmla="*/ 48 h 137"/>
                  <a:gd name="T62" fmla="*/ 40 w 89"/>
                  <a:gd name="T63" fmla="*/ 45 h 137"/>
                  <a:gd name="T64" fmla="*/ 49 w 89"/>
                  <a:gd name="T65" fmla="*/ 43 h 137"/>
                  <a:gd name="T66" fmla="*/ 64 w 89"/>
                  <a:gd name="T67" fmla="*/ 47 h 137"/>
                  <a:gd name="T68" fmla="*/ 78 w 89"/>
                  <a:gd name="T69" fmla="*/ 57 h 137"/>
                  <a:gd name="T70" fmla="*/ 87 w 89"/>
                  <a:gd name="T71" fmla="*/ 71 h 137"/>
                  <a:gd name="T72" fmla="*/ 89 w 89"/>
                  <a:gd name="T73" fmla="*/ 89 h 137"/>
                  <a:gd name="T74" fmla="*/ 87 w 89"/>
                  <a:gd name="T75" fmla="*/ 106 h 137"/>
                  <a:gd name="T76" fmla="*/ 78 w 89"/>
                  <a:gd name="T77" fmla="*/ 122 h 137"/>
                  <a:gd name="T78" fmla="*/ 63 w 89"/>
                  <a:gd name="T79" fmla="*/ 134 h 137"/>
                  <a:gd name="T80" fmla="*/ 43 w 89"/>
                  <a:gd name="T81" fmla="*/ 137 h 137"/>
                  <a:gd name="T82" fmla="*/ 26 w 89"/>
                  <a:gd name="T83" fmla="*/ 136 h 137"/>
                  <a:gd name="T84" fmla="*/ 14 w 89"/>
                  <a:gd name="T85" fmla="*/ 127 h 137"/>
                  <a:gd name="T86" fmla="*/ 9 w 89"/>
                  <a:gd name="T87" fmla="*/ 122 h 137"/>
                  <a:gd name="T88" fmla="*/ 3 w 89"/>
                  <a:gd name="T89" fmla="*/ 115 h 137"/>
                  <a:gd name="T90" fmla="*/ 2 w 89"/>
                  <a:gd name="T91" fmla="*/ 108 h 137"/>
                  <a:gd name="T92" fmla="*/ 0 w 89"/>
                  <a:gd name="T93" fmla="*/ 9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9" h="137">
                    <a:moveTo>
                      <a:pt x="0" y="99"/>
                    </a:moveTo>
                    <a:lnTo>
                      <a:pt x="17" y="97"/>
                    </a:lnTo>
                    <a:lnTo>
                      <a:pt x="19" y="104"/>
                    </a:lnTo>
                    <a:lnTo>
                      <a:pt x="23" y="111"/>
                    </a:lnTo>
                    <a:lnTo>
                      <a:pt x="26" y="117"/>
                    </a:lnTo>
                    <a:lnTo>
                      <a:pt x="31" y="118"/>
                    </a:lnTo>
                    <a:lnTo>
                      <a:pt x="37" y="122"/>
                    </a:lnTo>
                    <a:lnTo>
                      <a:pt x="43" y="122"/>
                    </a:lnTo>
                    <a:lnTo>
                      <a:pt x="52" y="120"/>
                    </a:lnTo>
                    <a:lnTo>
                      <a:pt x="59" y="118"/>
                    </a:lnTo>
                    <a:lnTo>
                      <a:pt x="64" y="113"/>
                    </a:lnTo>
                    <a:lnTo>
                      <a:pt x="68" y="106"/>
                    </a:lnTo>
                    <a:lnTo>
                      <a:pt x="71" y="99"/>
                    </a:lnTo>
                    <a:lnTo>
                      <a:pt x="71" y="90"/>
                    </a:lnTo>
                    <a:lnTo>
                      <a:pt x="71" y="82"/>
                    </a:lnTo>
                    <a:lnTo>
                      <a:pt x="68" y="75"/>
                    </a:lnTo>
                    <a:lnTo>
                      <a:pt x="64" y="68"/>
                    </a:lnTo>
                    <a:lnTo>
                      <a:pt x="59" y="64"/>
                    </a:lnTo>
                    <a:lnTo>
                      <a:pt x="52" y="61"/>
                    </a:lnTo>
                    <a:lnTo>
                      <a:pt x="43" y="59"/>
                    </a:lnTo>
                    <a:lnTo>
                      <a:pt x="35" y="61"/>
                    </a:lnTo>
                    <a:lnTo>
                      <a:pt x="30" y="62"/>
                    </a:lnTo>
                    <a:lnTo>
                      <a:pt x="24" y="68"/>
                    </a:lnTo>
                    <a:lnTo>
                      <a:pt x="19" y="71"/>
                    </a:lnTo>
                    <a:lnTo>
                      <a:pt x="2" y="69"/>
                    </a:lnTo>
                    <a:lnTo>
                      <a:pt x="16" y="0"/>
                    </a:lnTo>
                    <a:lnTo>
                      <a:pt x="82" y="0"/>
                    </a:lnTo>
                    <a:lnTo>
                      <a:pt x="82" y="17"/>
                    </a:lnTo>
                    <a:lnTo>
                      <a:pt x="30" y="17"/>
                    </a:lnTo>
                    <a:lnTo>
                      <a:pt x="23" y="54"/>
                    </a:lnTo>
                    <a:lnTo>
                      <a:pt x="31" y="48"/>
                    </a:lnTo>
                    <a:lnTo>
                      <a:pt x="40" y="45"/>
                    </a:lnTo>
                    <a:lnTo>
                      <a:pt x="49" y="43"/>
                    </a:lnTo>
                    <a:lnTo>
                      <a:pt x="64" y="47"/>
                    </a:lnTo>
                    <a:lnTo>
                      <a:pt x="78" y="57"/>
                    </a:lnTo>
                    <a:lnTo>
                      <a:pt x="87" y="71"/>
                    </a:lnTo>
                    <a:lnTo>
                      <a:pt x="89" y="89"/>
                    </a:lnTo>
                    <a:lnTo>
                      <a:pt x="87" y="106"/>
                    </a:lnTo>
                    <a:lnTo>
                      <a:pt x="78" y="122"/>
                    </a:lnTo>
                    <a:lnTo>
                      <a:pt x="63" y="134"/>
                    </a:lnTo>
                    <a:lnTo>
                      <a:pt x="43" y="137"/>
                    </a:lnTo>
                    <a:lnTo>
                      <a:pt x="26" y="136"/>
                    </a:lnTo>
                    <a:lnTo>
                      <a:pt x="14" y="127"/>
                    </a:lnTo>
                    <a:lnTo>
                      <a:pt x="9" y="122"/>
                    </a:lnTo>
                    <a:lnTo>
                      <a:pt x="3" y="115"/>
                    </a:lnTo>
                    <a:lnTo>
                      <a:pt x="2" y="10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Line 1161"/>
              <p:cNvSpPr>
                <a:spLocks noChangeShapeType="1"/>
              </p:cNvSpPr>
              <p:nvPr/>
            </p:nvSpPr>
            <p:spPr bwMode="auto">
              <a:xfrm>
                <a:off x="191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Line 1162"/>
              <p:cNvSpPr>
                <a:spLocks noChangeShapeType="1"/>
              </p:cNvSpPr>
              <p:nvPr/>
            </p:nvSpPr>
            <p:spPr bwMode="auto">
              <a:xfrm>
                <a:off x="192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0" name="Line 1163"/>
              <p:cNvSpPr>
                <a:spLocks noChangeShapeType="1"/>
              </p:cNvSpPr>
              <p:nvPr/>
            </p:nvSpPr>
            <p:spPr bwMode="auto">
              <a:xfrm>
                <a:off x="193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1" name="Line 1164"/>
              <p:cNvSpPr>
                <a:spLocks noChangeShapeType="1"/>
              </p:cNvSpPr>
              <p:nvPr/>
            </p:nvSpPr>
            <p:spPr bwMode="auto">
              <a:xfrm>
                <a:off x="194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2" name="Line 1165"/>
              <p:cNvSpPr>
                <a:spLocks noChangeShapeType="1"/>
              </p:cNvSpPr>
              <p:nvPr/>
            </p:nvSpPr>
            <p:spPr bwMode="auto">
              <a:xfrm>
                <a:off x="195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3" name="Line 1166"/>
              <p:cNvSpPr>
                <a:spLocks noChangeShapeType="1"/>
              </p:cNvSpPr>
              <p:nvPr/>
            </p:nvSpPr>
            <p:spPr bwMode="auto">
              <a:xfrm>
                <a:off x="197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4" name="Line 1167"/>
              <p:cNvSpPr>
                <a:spLocks noChangeShapeType="1"/>
              </p:cNvSpPr>
              <p:nvPr/>
            </p:nvSpPr>
            <p:spPr bwMode="auto">
              <a:xfrm>
                <a:off x="198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5" name="Line 1168"/>
              <p:cNvSpPr>
                <a:spLocks noChangeShapeType="1"/>
              </p:cNvSpPr>
              <p:nvPr/>
            </p:nvSpPr>
            <p:spPr bwMode="auto">
              <a:xfrm>
                <a:off x="199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6" name="Line 1169"/>
              <p:cNvSpPr>
                <a:spLocks noChangeShapeType="1"/>
              </p:cNvSpPr>
              <p:nvPr/>
            </p:nvSpPr>
            <p:spPr bwMode="auto">
              <a:xfrm>
                <a:off x="200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7" name="Line 1170"/>
              <p:cNvSpPr>
                <a:spLocks noChangeShapeType="1"/>
              </p:cNvSpPr>
              <p:nvPr/>
            </p:nvSpPr>
            <p:spPr bwMode="auto">
              <a:xfrm>
                <a:off x="201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8" name="Line 1171"/>
              <p:cNvSpPr>
                <a:spLocks noChangeShapeType="1"/>
              </p:cNvSpPr>
              <p:nvPr/>
            </p:nvSpPr>
            <p:spPr bwMode="auto">
              <a:xfrm>
                <a:off x="203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9" name="Line 1172"/>
              <p:cNvSpPr>
                <a:spLocks noChangeShapeType="1"/>
              </p:cNvSpPr>
              <p:nvPr/>
            </p:nvSpPr>
            <p:spPr bwMode="auto">
              <a:xfrm>
                <a:off x="204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0" name="Line 1173"/>
              <p:cNvSpPr>
                <a:spLocks noChangeShapeType="1"/>
              </p:cNvSpPr>
              <p:nvPr/>
            </p:nvSpPr>
            <p:spPr bwMode="auto">
              <a:xfrm>
                <a:off x="205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1" name="Line 1174"/>
              <p:cNvSpPr>
                <a:spLocks noChangeShapeType="1"/>
              </p:cNvSpPr>
              <p:nvPr/>
            </p:nvSpPr>
            <p:spPr bwMode="auto">
              <a:xfrm>
                <a:off x="206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2" name="Line 1175"/>
              <p:cNvSpPr>
                <a:spLocks noChangeShapeType="1"/>
              </p:cNvSpPr>
              <p:nvPr/>
            </p:nvSpPr>
            <p:spPr bwMode="auto">
              <a:xfrm>
                <a:off x="207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3" name="Line 1176"/>
              <p:cNvSpPr>
                <a:spLocks noChangeShapeType="1"/>
              </p:cNvSpPr>
              <p:nvPr/>
            </p:nvSpPr>
            <p:spPr bwMode="auto">
              <a:xfrm>
                <a:off x="209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4" name="Line 1177"/>
              <p:cNvSpPr>
                <a:spLocks noChangeShapeType="1"/>
              </p:cNvSpPr>
              <p:nvPr/>
            </p:nvSpPr>
            <p:spPr bwMode="auto">
              <a:xfrm>
                <a:off x="210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5" name="Line 1178"/>
              <p:cNvSpPr>
                <a:spLocks noChangeShapeType="1"/>
              </p:cNvSpPr>
              <p:nvPr/>
            </p:nvSpPr>
            <p:spPr bwMode="auto">
              <a:xfrm>
                <a:off x="211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6" name="Line 1179"/>
              <p:cNvSpPr>
                <a:spLocks noChangeShapeType="1"/>
              </p:cNvSpPr>
              <p:nvPr/>
            </p:nvSpPr>
            <p:spPr bwMode="auto">
              <a:xfrm>
                <a:off x="212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7" name="Line 1180"/>
              <p:cNvSpPr>
                <a:spLocks noChangeShapeType="1"/>
              </p:cNvSpPr>
              <p:nvPr/>
            </p:nvSpPr>
            <p:spPr bwMode="auto">
              <a:xfrm>
                <a:off x="213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8" name="Line 1181"/>
              <p:cNvSpPr>
                <a:spLocks noChangeShapeType="1"/>
              </p:cNvSpPr>
              <p:nvPr/>
            </p:nvSpPr>
            <p:spPr bwMode="auto">
              <a:xfrm>
                <a:off x="215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9" name="Line 1182"/>
              <p:cNvSpPr>
                <a:spLocks noChangeShapeType="1"/>
              </p:cNvSpPr>
              <p:nvPr/>
            </p:nvSpPr>
            <p:spPr bwMode="auto">
              <a:xfrm>
                <a:off x="216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0" name="Line 1183"/>
              <p:cNvSpPr>
                <a:spLocks noChangeShapeType="1"/>
              </p:cNvSpPr>
              <p:nvPr/>
            </p:nvSpPr>
            <p:spPr bwMode="auto">
              <a:xfrm>
                <a:off x="217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1" name="Line 1184"/>
              <p:cNvSpPr>
                <a:spLocks noChangeShapeType="1"/>
              </p:cNvSpPr>
              <p:nvPr/>
            </p:nvSpPr>
            <p:spPr bwMode="auto">
              <a:xfrm>
                <a:off x="218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2" name="Line 1185"/>
              <p:cNvSpPr>
                <a:spLocks noChangeShapeType="1"/>
              </p:cNvSpPr>
              <p:nvPr/>
            </p:nvSpPr>
            <p:spPr bwMode="auto">
              <a:xfrm>
                <a:off x="219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3" name="Line 1186"/>
              <p:cNvSpPr>
                <a:spLocks noChangeShapeType="1"/>
              </p:cNvSpPr>
              <p:nvPr/>
            </p:nvSpPr>
            <p:spPr bwMode="auto">
              <a:xfrm>
                <a:off x="221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4" name="Line 1187"/>
              <p:cNvSpPr>
                <a:spLocks noChangeShapeType="1"/>
              </p:cNvSpPr>
              <p:nvPr/>
            </p:nvSpPr>
            <p:spPr bwMode="auto">
              <a:xfrm>
                <a:off x="222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5" name="Line 1188"/>
              <p:cNvSpPr>
                <a:spLocks noChangeShapeType="1"/>
              </p:cNvSpPr>
              <p:nvPr/>
            </p:nvSpPr>
            <p:spPr bwMode="auto">
              <a:xfrm>
                <a:off x="223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6" name="Line 1189"/>
              <p:cNvSpPr>
                <a:spLocks noChangeShapeType="1"/>
              </p:cNvSpPr>
              <p:nvPr/>
            </p:nvSpPr>
            <p:spPr bwMode="auto">
              <a:xfrm>
                <a:off x="224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7" name="Line 1190"/>
              <p:cNvSpPr>
                <a:spLocks noChangeShapeType="1"/>
              </p:cNvSpPr>
              <p:nvPr/>
            </p:nvSpPr>
            <p:spPr bwMode="auto">
              <a:xfrm>
                <a:off x="225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8" name="Line 1191"/>
              <p:cNvSpPr>
                <a:spLocks noChangeShapeType="1"/>
              </p:cNvSpPr>
              <p:nvPr/>
            </p:nvSpPr>
            <p:spPr bwMode="auto">
              <a:xfrm>
                <a:off x="227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9" name="Line 1192"/>
              <p:cNvSpPr>
                <a:spLocks noChangeShapeType="1"/>
              </p:cNvSpPr>
              <p:nvPr/>
            </p:nvSpPr>
            <p:spPr bwMode="auto">
              <a:xfrm>
                <a:off x="228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Line 1193"/>
              <p:cNvSpPr>
                <a:spLocks noChangeShapeType="1"/>
              </p:cNvSpPr>
              <p:nvPr/>
            </p:nvSpPr>
            <p:spPr bwMode="auto">
              <a:xfrm>
                <a:off x="229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1" name="Line 1194"/>
              <p:cNvSpPr>
                <a:spLocks noChangeShapeType="1"/>
              </p:cNvSpPr>
              <p:nvPr/>
            </p:nvSpPr>
            <p:spPr bwMode="auto">
              <a:xfrm>
                <a:off x="230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2" name="Line 1195"/>
              <p:cNvSpPr>
                <a:spLocks noChangeShapeType="1"/>
              </p:cNvSpPr>
              <p:nvPr/>
            </p:nvSpPr>
            <p:spPr bwMode="auto">
              <a:xfrm>
                <a:off x="231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3" name="Line 1196"/>
              <p:cNvSpPr>
                <a:spLocks noChangeShapeType="1"/>
              </p:cNvSpPr>
              <p:nvPr/>
            </p:nvSpPr>
            <p:spPr bwMode="auto">
              <a:xfrm>
                <a:off x="233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4" name="Line 1197"/>
              <p:cNvSpPr>
                <a:spLocks noChangeShapeType="1"/>
              </p:cNvSpPr>
              <p:nvPr/>
            </p:nvSpPr>
            <p:spPr bwMode="auto">
              <a:xfrm>
                <a:off x="234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Line 1198"/>
              <p:cNvSpPr>
                <a:spLocks noChangeShapeType="1"/>
              </p:cNvSpPr>
              <p:nvPr/>
            </p:nvSpPr>
            <p:spPr bwMode="auto">
              <a:xfrm>
                <a:off x="235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6" name="Line 1199"/>
              <p:cNvSpPr>
                <a:spLocks noChangeShapeType="1"/>
              </p:cNvSpPr>
              <p:nvPr/>
            </p:nvSpPr>
            <p:spPr bwMode="auto">
              <a:xfrm>
                <a:off x="236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7" name="Line 1200"/>
              <p:cNvSpPr>
                <a:spLocks noChangeShapeType="1"/>
              </p:cNvSpPr>
              <p:nvPr/>
            </p:nvSpPr>
            <p:spPr bwMode="auto">
              <a:xfrm>
                <a:off x="237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8" name="Line 1201"/>
              <p:cNvSpPr>
                <a:spLocks noChangeShapeType="1"/>
              </p:cNvSpPr>
              <p:nvPr/>
            </p:nvSpPr>
            <p:spPr bwMode="auto">
              <a:xfrm>
                <a:off x="239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9" name="Line 1202"/>
              <p:cNvSpPr>
                <a:spLocks noChangeShapeType="1"/>
              </p:cNvSpPr>
              <p:nvPr/>
            </p:nvSpPr>
            <p:spPr bwMode="auto">
              <a:xfrm>
                <a:off x="240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0" name="Line 1203"/>
              <p:cNvSpPr>
                <a:spLocks noChangeShapeType="1"/>
              </p:cNvSpPr>
              <p:nvPr/>
            </p:nvSpPr>
            <p:spPr bwMode="auto">
              <a:xfrm>
                <a:off x="241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1" name="Line 1204"/>
              <p:cNvSpPr>
                <a:spLocks noChangeShapeType="1"/>
              </p:cNvSpPr>
              <p:nvPr/>
            </p:nvSpPr>
            <p:spPr bwMode="auto">
              <a:xfrm>
                <a:off x="242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2" name="Line 1205"/>
              <p:cNvSpPr>
                <a:spLocks noChangeShapeType="1"/>
              </p:cNvSpPr>
              <p:nvPr/>
            </p:nvSpPr>
            <p:spPr bwMode="auto">
              <a:xfrm>
                <a:off x="243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3" name="Line 1206"/>
              <p:cNvSpPr>
                <a:spLocks noChangeShapeType="1"/>
              </p:cNvSpPr>
              <p:nvPr/>
            </p:nvSpPr>
            <p:spPr bwMode="auto">
              <a:xfrm>
                <a:off x="245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4" name="Line 1207"/>
              <p:cNvSpPr>
                <a:spLocks noChangeShapeType="1"/>
              </p:cNvSpPr>
              <p:nvPr/>
            </p:nvSpPr>
            <p:spPr bwMode="auto">
              <a:xfrm>
                <a:off x="246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5" name="Line 1208"/>
              <p:cNvSpPr>
                <a:spLocks noChangeShapeType="1"/>
              </p:cNvSpPr>
              <p:nvPr/>
            </p:nvSpPr>
            <p:spPr bwMode="auto">
              <a:xfrm>
                <a:off x="247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6" name="Line 1209"/>
              <p:cNvSpPr>
                <a:spLocks noChangeShapeType="1"/>
              </p:cNvSpPr>
              <p:nvPr/>
            </p:nvSpPr>
            <p:spPr bwMode="auto">
              <a:xfrm>
                <a:off x="248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1724" y="1812"/>
              <a:ext cx="2423" cy="169"/>
              <a:chOff x="1724" y="1812"/>
              <a:chExt cx="2423" cy="169"/>
            </a:xfrm>
          </p:grpSpPr>
          <p:sp>
            <p:nvSpPr>
              <p:cNvPr id="2817" name="Line 1211"/>
              <p:cNvSpPr>
                <a:spLocks noChangeShapeType="1"/>
              </p:cNvSpPr>
              <p:nvPr/>
            </p:nvSpPr>
            <p:spPr bwMode="auto">
              <a:xfrm>
                <a:off x="249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8" name="Line 1212"/>
              <p:cNvSpPr>
                <a:spLocks noChangeShapeType="1"/>
              </p:cNvSpPr>
              <p:nvPr/>
            </p:nvSpPr>
            <p:spPr bwMode="auto">
              <a:xfrm>
                <a:off x="251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9" name="Line 1213"/>
              <p:cNvSpPr>
                <a:spLocks noChangeShapeType="1"/>
              </p:cNvSpPr>
              <p:nvPr/>
            </p:nvSpPr>
            <p:spPr bwMode="auto">
              <a:xfrm>
                <a:off x="252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0" name="Line 1214"/>
              <p:cNvSpPr>
                <a:spLocks noChangeShapeType="1"/>
              </p:cNvSpPr>
              <p:nvPr/>
            </p:nvSpPr>
            <p:spPr bwMode="auto">
              <a:xfrm>
                <a:off x="253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1" name="Line 1215"/>
              <p:cNvSpPr>
                <a:spLocks noChangeShapeType="1"/>
              </p:cNvSpPr>
              <p:nvPr/>
            </p:nvSpPr>
            <p:spPr bwMode="auto">
              <a:xfrm>
                <a:off x="254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2" name="Line 1216"/>
              <p:cNvSpPr>
                <a:spLocks noChangeShapeType="1"/>
              </p:cNvSpPr>
              <p:nvPr/>
            </p:nvSpPr>
            <p:spPr bwMode="auto">
              <a:xfrm>
                <a:off x="255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3" name="Line 1217"/>
              <p:cNvSpPr>
                <a:spLocks noChangeShapeType="1"/>
              </p:cNvSpPr>
              <p:nvPr/>
            </p:nvSpPr>
            <p:spPr bwMode="auto">
              <a:xfrm>
                <a:off x="257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4" name="Line 1218"/>
              <p:cNvSpPr>
                <a:spLocks noChangeShapeType="1"/>
              </p:cNvSpPr>
              <p:nvPr/>
            </p:nvSpPr>
            <p:spPr bwMode="auto">
              <a:xfrm>
                <a:off x="258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5" name="Line 1219"/>
              <p:cNvSpPr>
                <a:spLocks noChangeShapeType="1"/>
              </p:cNvSpPr>
              <p:nvPr/>
            </p:nvSpPr>
            <p:spPr bwMode="auto">
              <a:xfrm>
                <a:off x="259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6" name="Line 1220"/>
              <p:cNvSpPr>
                <a:spLocks noChangeShapeType="1"/>
              </p:cNvSpPr>
              <p:nvPr/>
            </p:nvSpPr>
            <p:spPr bwMode="auto">
              <a:xfrm>
                <a:off x="260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7" name="Line 1221"/>
              <p:cNvSpPr>
                <a:spLocks noChangeShapeType="1"/>
              </p:cNvSpPr>
              <p:nvPr/>
            </p:nvSpPr>
            <p:spPr bwMode="auto">
              <a:xfrm>
                <a:off x="261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8" name="Line 1222"/>
              <p:cNvSpPr>
                <a:spLocks noChangeShapeType="1"/>
              </p:cNvSpPr>
              <p:nvPr/>
            </p:nvSpPr>
            <p:spPr bwMode="auto">
              <a:xfrm>
                <a:off x="263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9" name="Line 1223"/>
              <p:cNvSpPr>
                <a:spLocks noChangeShapeType="1"/>
              </p:cNvSpPr>
              <p:nvPr/>
            </p:nvSpPr>
            <p:spPr bwMode="auto">
              <a:xfrm>
                <a:off x="264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0" name="Line 1224"/>
              <p:cNvSpPr>
                <a:spLocks noChangeShapeType="1"/>
              </p:cNvSpPr>
              <p:nvPr/>
            </p:nvSpPr>
            <p:spPr bwMode="auto">
              <a:xfrm>
                <a:off x="265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1" name="Line 1225"/>
              <p:cNvSpPr>
                <a:spLocks noChangeShapeType="1"/>
              </p:cNvSpPr>
              <p:nvPr/>
            </p:nvSpPr>
            <p:spPr bwMode="auto">
              <a:xfrm>
                <a:off x="266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2" name="Line 1226"/>
              <p:cNvSpPr>
                <a:spLocks noChangeShapeType="1"/>
              </p:cNvSpPr>
              <p:nvPr/>
            </p:nvSpPr>
            <p:spPr bwMode="auto">
              <a:xfrm>
                <a:off x="267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3" name="Line 1227"/>
              <p:cNvSpPr>
                <a:spLocks noChangeShapeType="1"/>
              </p:cNvSpPr>
              <p:nvPr/>
            </p:nvSpPr>
            <p:spPr bwMode="auto">
              <a:xfrm>
                <a:off x="269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4" name="Line 1228"/>
              <p:cNvSpPr>
                <a:spLocks noChangeShapeType="1"/>
              </p:cNvSpPr>
              <p:nvPr/>
            </p:nvSpPr>
            <p:spPr bwMode="auto">
              <a:xfrm>
                <a:off x="270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5" name="Line 1229"/>
              <p:cNvSpPr>
                <a:spLocks noChangeShapeType="1"/>
              </p:cNvSpPr>
              <p:nvPr/>
            </p:nvSpPr>
            <p:spPr bwMode="auto">
              <a:xfrm>
                <a:off x="271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6" name="Line 1230"/>
              <p:cNvSpPr>
                <a:spLocks noChangeShapeType="1"/>
              </p:cNvSpPr>
              <p:nvPr/>
            </p:nvSpPr>
            <p:spPr bwMode="auto">
              <a:xfrm>
                <a:off x="272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7" name="Line 1231"/>
              <p:cNvSpPr>
                <a:spLocks noChangeShapeType="1"/>
              </p:cNvSpPr>
              <p:nvPr/>
            </p:nvSpPr>
            <p:spPr bwMode="auto">
              <a:xfrm>
                <a:off x="273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8" name="Line 1232"/>
              <p:cNvSpPr>
                <a:spLocks noChangeShapeType="1"/>
              </p:cNvSpPr>
              <p:nvPr/>
            </p:nvSpPr>
            <p:spPr bwMode="auto">
              <a:xfrm>
                <a:off x="275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9" name="Line 1233"/>
              <p:cNvSpPr>
                <a:spLocks noChangeShapeType="1"/>
              </p:cNvSpPr>
              <p:nvPr/>
            </p:nvSpPr>
            <p:spPr bwMode="auto">
              <a:xfrm>
                <a:off x="276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0" name="Line 1234"/>
              <p:cNvSpPr>
                <a:spLocks noChangeShapeType="1"/>
              </p:cNvSpPr>
              <p:nvPr/>
            </p:nvSpPr>
            <p:spPr bwMode="auto">
              <a:xfrm>
                <a:off x="277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1" name="Line 1235"/>
              <p:cNvSpPr>
                <a:spLocks noChangeShapeType="1"/>
              </p:cNvSpPr>
              <p:nvPr/>
            </p:nvSpPr>
            <p:spPr bwMode="auto">
              <a:xfrm>
                <a:off x="278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2" name="Line 1236"/>
              <p:cNvSpPr>
                <a:spLocks noChangeShapeType="1"/>
              </p:cNvSpPr>
              <p:nvPr/>
            </p:nvSpPr>
            <p:spPr bwMode="auto">
              <a:xfrm>
                <a:off x="279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3" name="Line 1237"/>
              <p:cNvSpPr>
                <a:spLocks noChangeShapeType="1"/>
              </p:cNvSpPr>
              <p:nvPr/>
            </p:nvSpPr>
            <p:spPr bwMode="auto">
              <a:xfrm>
                <a:off x="281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4" name="Line 1238"/>
              <p:cNvSpPr>
                <a:spLocks noChangeShapeType="1"/>
              </p:cNvSpPr>
              <p:nvPr/>
            </p:nvSpPr>
            <p:spPr bwMode="auto">
              <a:xfrm>
                <a:off x="282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5" name="Line 1239"/>
              <p:cNvSpPr>
                <a:spLocks noChangeShapeType="1"/>
              </p:cNvSpPr>
              <p:nvPr/>
            </p:nvSpPr>
            <p:spPr bwMode="auto">
              <a:xfrm>
                <a:off x="283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6" name="Line 1240"/>
              <p:cNvSpPr>
                <a:spLocks noChangeShapeType="1"/>
              </p:cNvSpPr>
              <p:nvPr/>
            </p:nvSpPr>
            <p:spPr bwMode="auto">
              <a:xfrm>
                <a:off x="284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7" name="Line 1241"/>
              <p:cNvSpPr>
                <a:spLocks noChangeShapeType="1"/>
              </p:cNvSpPr>
              <p:nvPr/>
            </p:nvSpPr>
            <p:spPr bwMode="auto">
              <a:xfrm>
                <a:off x="285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8" name="Line 1242"/>
              <p:cNvSpPr>
                <a:spLocks noChangeShapeType="1"/>
              </p:cNvSpPr>
              <p:nvPr/>
            </p:nvSpPr>
            <p:spPr bwMode="auto">
              <a:xfrm>
                <a:off x="287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9" name="Line 1243"/>
              <p:cNvSpPr>
                <a:spLocks noChangeShapeType="1"/>
              </p:cNvSpPr>
              <p:nvPr/>
            </p:nvSpPr>
            <p:spPr bwMode="auto">
              <a:xfrm>
                <a:off x="288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0" name="Line 1244"/>
              <p:cNvSpPr>
                <a:spLocks noChangeShapeType="1"/>
              </p:cNvSpPr>
              <p:nvPr/>
            </p:nvSpPr>
            <p:spPr bwMode="auto">
              <a:xfrm>
                <a:off x="289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1" name="Line 1245"/>
              <p:cNvSpPr>
                <a:spLocks noChangeShapeType="1"/>
              </p:cNvSpPr>
              <p:nvPr/>
            </p:nvSpPr>
            <p:spPr bwMode="auto">
              <a:xfrm>
                <a:off x="290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2" name="Line 1246"/>
              <p:cNvSpPr>
                <a:spLocks noChangeShapeType="1"/>
              </p:cNvSpPr>
              <p:nvPr/>
            </p:nvSpPr>
            <p:spPr bwMode="auto">
              <a:xfrm>
                <a:off x="291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3" name="Line 1247"/>
              <p:cNvSpPr>
                <a:spLocks noChangeShapeType="1"/>
              </p:cNvSpPr>
              <p:nvPr/>
            </p:nvSpPr>
            <p:spPr bwMode="auto">
              <a:xfrm>
                <a:off x="293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4" name="Line 1248"/>
              <p:cNvSpPr>
                <a:spLocks noChangeShapeType="1"/>
              </p:cNvSpPr>
              <p:nvPr/>
            </p:nvSpPr>
            <p:spPr bwMode="auto">
              <a:xfrm>
                <a:off x="294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5" name="Line 1249"/>
              <p:cNvSpPr>
                <a:spLocks noChangeShapeType="1"/>
              </p:cNvSpPr>
              <p:nvPr/>
            </p:nvSpPr>
            <p:spPr bwMode="auto">
              <a:xfrm>
                <a:off x="295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6" name="Line 1250"/>
              <p:cNvSpPr>
                <a:spLocks noChangeShapeType="1"/>
              </p:cNvSpPr>
              <p:nvPr/>
            </p:nvSpPr>
            <p:spPr bwMode="auto">
              <a:xfrm>
                <a:off x="296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7" name="Line 1251"/>
              <p:cNvSpPr>
                <a:spLocks noChangeShapeType="1"/>
              </p:cNvSpPr>
              <p:nvPr/>
            </p:nvSpPr>
            <p:spPr bwMode="auto">
              <a:xfrm>
                <a:off x="297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8" name="Line 1252"/>
              <p:cNvSpPr>
                <a:spLocks noChangeShapeType="1"/>
              </p:cNvSpPr>
              <p:nvPr/>
            </p:nvSpPr>
            <p:spPr bwMode="auto">
              <a:xfrm>
                <a:off x="299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9" name="Line 1253"/>
              <p:cNvSpPr>
                <a:spLocks noChangeShapeType="1"/>
              </p:cNvSpPr>
              <p:nvPr/>
            </p:nvSpPr>
            <p:spPr bwMode="auto">
              <a:xfrm>
                <a:off x="300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0" name="Line 1254"/>
              <p:cNvSpPr>
                <a:spLocks noChangeShapeType="1"/>
              </p:cNvSpPr>
              <p:nvPr/>
            </p:nvSpPr>
            <p:spPr bwMode="auto">
              <a:xfrm>
                <a:off x="301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1" name="Line 1255"/>
              <p:cNvSpPr>
                <a:spLocks noChangeShapeType="1"/>
              </p:cNvSpPr>
              <p:nvPr/>
            </p:nvSpPr>
            <p:spPr bwMode="auto">
              <a:xfrm>
                <a:off x="302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2" name="Line 1256"/>
              <p:cNvSpPr>
                <a:spLocks noChangeShapeType="1"/>
              </p:cNvSpPr>
              <p:nvPr/>
            </p:nvSpPr>
            <p:spPr bwMode="auto">
              <a:xfrm>
                <a:off x="303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3" name="Line 1257"/>
              <p:cNvSpPr>
                <a:spLocks noChangeShapeType="1"/>
              </p:cNvSpPr>
              <p:nvPr/>
            </p:nvSpPr>
            <p:spPr bwMode="auto">
              <a:xfrm>
                <a:off x="305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4" name="Line 1258"/>
              <p:cNvSpPr>
                <a:spLocks noChangeShapeType="1"/>
              </p:cNvSpPr>
              <p:nvPr/>
            </p:nvSpPr>
            <p:spPr bwMode="auto">
              <a:xfrm>
                <a:off x="306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5" name="Line 1259"/>
              <p:cNvSpPr>
                <a:spLocks noChangeShapeType="1"/>
              </p:cNvSpPr>
              <p:nvPr/>
            </p:nvSpPr>
            <p:spPr bwMode="auto">
              <a:xfrm>
                <a:off x="307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6" name="Line 1260"/>
              <p:cNvSpPr>
                <a:spLocks noChangeShapeType="1"/>
              </p:cNvSpPr>
              <p:nvPr/>
            </p:nvSpPr>
            <p:spPr bwMode="auto">
              <a:xfrm>
                <a:off x="308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7" name="Line 1261"/>
              <p:cNvSpPr>
                <a:spLocks noChangeShapeType="1"/>
              </p:cNvSpPr>
              <p:nvPr/>
            </p:nvSpPr>
            <p:spPr bwMode="auto">
              <a:xfrm>
                <a:off x="309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8" name="Line 1262"/>
              <p:cNvSpPr>
                <a:spLocks noChangeShapeType="1"/>
              </p:cNvSpPr>
              <p:nvPr/>
            </p:nvSpPr>
            <p:spPr bwMode="auto">
              <a:xfrm>
                <a:off x="311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9" name="Line 1263"/>
              <p:cNvSpPr>
                <a:spLocks noChangeShapeType="1"/>
              </p:cNvSpPr>
              <p:nvPr/>
            </p:nvSpPr>
            <p:spPr bwMode="auto">
              <a:xfrm>
                <a:off x="312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0" name="Line 1264"/>
              <p:cNvSpPr>
                <a:spLocks noChangeShapeType="1"/>
              </p:cNvSpPr>
              <p:nvPr/>
            </p:nvSpPr>
            <p:spPr bwMode="auto">
              <a:xfrm>
                <a:off x="313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1" name="Line 1265"/>
              <p:cNvSpPr>
                <a:spLocks noChangeShapeType="1"/>
              </p:cNvSpPr>
              <p:nvPr/>
            </p:nvSpPr>
            <p:spPr bwMode="auto">
              <a:xfrm>
                <a:off x="314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2" name="Line 1266"/>
              <p:cNvSpPr>
                <a:spLocks noChangeShapeType="1"/>
              </p:cNvSpPr>
              <p:nvPr/>
            </p:nvSpPr>
            <p:spPr bwMode="auto">
              <a:xfrm>
                <a:off x="315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3" name="Line 1267"/>
              <p:cNvSpPr>
                <a:spLocks noChangeShapeType="1"/>
              </p:cNvSpPr>
              <p:nvPr/>
            </p:nvSpPr>
            <p:spPr bwMode="auto">
              <a:xfrm>
                <a:off x="317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4" name="Line 1268"/>
              <p:cNvSpPr>
                <a:spLocks noChangeShapeType="1"/>
              </p:cNvSpPr>
              <p:nvPr/>
            </p:nvSpPr>
            <p:spPr bwMode="auto">
              <a:xfrm>
                <a:off x="318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5" name="Line 1269"/>
              <p:cNvSpPr>
                <a:spLocks noChangeShapeType="1"/>
              </p:cNvSpPr>
              <p:nvPr/>
            </p:nvSpPr>
            <p:spPr bwMode="auto">
              <a:xfrm>
                <a:off x="319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6" name="Line 1270"/>
              <p:cNvSpPr>
                <a:spLocks noChangeShapeType="1"/>
              </p:cNvSpPr>
              <p:nvPr/>
            </p:nvSpPr>
            <p:spPr bwMode="auto">
              <a:xfrm>
                <a:off x="320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7" name="Line 1271"/>
              <p:cNvSpPr>
                <a:spLocks noChangeShapeType="1"/>
              </p:cNvSpPr>
              <p:nvPr/>
            </p:nvSpPr>
            <p:spPr bwMode="auto">
              <a:xfrm>
                <a:off x="321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8" name="Line 1272"/>
              <p:cNvSpPr>
                <a:spLocks noChangeShapeType="1"/>
              </p:cNvSpPr>
              <p:nvPr/>
            </p:nvSpPr>
            <p:spPr bwMode="auto">
              <a:xfrm>
                <a:off x="323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9" name="Line 1273"/>
              <p:cNvSpPr>
                <a:spLocks noChangeShapeType="1"/>
              </p:cNvSpPr>
              <p:nvPr/>
            </p:nvSpPr>
            <p:spPr bwMode="auto">
              <a:xfrm>
                <a:off x="324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0" name="Line 1274"/>
              <p:cNvSpPr>
                <a:spLocks noChangeShapeType="1"/>
              </p:cNvSpPr>
              <p:nvPr/>
            </p:nvSpPr>
            <p:spPr bwMode="auto">
              <a:xfrm>
                <a:off x="325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1" name="Line 1275"/>
              <p:cNvSpPr>
                <a:spLocks noChangeShapeType="1"/>
              </p:cNvSpPr>
              <p:nvPr/>
            </p:nvSpPr>
            <p:spPr bwMode="auto">
              <a:xfrm>
                <a:off x="326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2" name="Line 1276"/>
              <p:cNvSpPr>
                <a:spLocks noChangeShapeType="1"/>
              </p:cNvSpPr>
              <p:nvPr/>
            </p:nvSpPr>
            <p:spPr bwMode="auto">
              <a:xfrm>
                <a:off x="327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3" name="Line 1277"/>
              <p:cNvSpPr>
                <a:spLocks noChangeShapeType="1"/>
              </p:cNvSpPr>
              <p:nvPr/>
            </p:nvSpPr>
            <p:spPr bwMode="auto">
              <a:xfrm>
                <a:off x="329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4" name="Line 1278"/>
              <p:cNvSpPr>
                <a:spLocks noChangeShapeType="1"/>
              </p:cNvSpPr>
              <p:nvPr/>
            </p:nvSpPr>
            <p:spPr bwMode="auto">
              <a:xfrm>
                <a:off x="330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5" name="Line 1279"/>
              <p:cNvSpPr>
                <a:spLocks noChangeShapeType="1"/>
              </p:cNvSpPr>
              <p:nvPr/>
            </p:nvSpPr>
            <p:spPr bwMode="auto">
              <a:xfrm>
                <a:off x="331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6" name="Line 1280"/>
              <p:cNvSpPr>
                <a:spLocks noChangeShapeType="1"/>
              </p:cNvSpPr>
              <p:nvPr/>
            </p:nvSpPr>
            <p:spPr bwMode="auto">
              <a:xfrm>
                <a:off x="332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7" name="Line 1281"/>
              <p:cNvSpPr>
                <a:spLocks noChangeShapeType="1"/>
              </p:cNvSpPr>
              <p:nvPr/>
            </p:nvSpPr>
            <p:spPr bwMode="auto">
              <a:xfrm>
                <a:off x="333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8" name="Line 1282"/>
              <p:cNvSpPr>
                <a:spLocks noChangeShapeType="1"/>
              </p:cNvSpPr>
              <p:nvPr/>
            </p:nvSpPr>
            <p:spPr bwMode="auto">
              <a:xfrm>
                <a:off x="335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9" name="Line 1283"/>
              <p:cNvSpPr>
                <a:spLocks noChangeShapeType="1"/>
              </p:cNvSpPr>
              <p:nvPr/>
            </p:nvSpPr>
            <p:spPr bwMode="auto">
              <a:xfrm>
                <a:off x="336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0" name="Line 1284"/>
              <p:cNvSpPr>
                <a:spLocks noChangeShapeType="1"/>
              </p:cNvSpPr>
              <p:nvPr/>
            </p:nvSpPr>
            <p:spPr bwMode="auto">
              <a:xfrm>
                <a:off x="337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1" name="Line 1285"/>
              <p:cNvSpPr>
                <a:spLocks noChangeShapeType="1"/>
              </p:cNvSpPr>
              <p:nvPr/>
            </p:nvSpPr>
            <p:spPr bwMode="auto">
              <a:xfrm>
                <a:off x="338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2" name="Line 1286"/>
              <p:cNvSpPr>
                <a:spLocks noChangeShapeType="1"/>
              </p:cNvSpPr>
              <p:nvPr/>
            </p:nvSpPr>
            <p:spPr bwMode="auto">
              <a:xfrm>
                <a:off x="339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3" name="Line 1287"/>
              <p:cNvSpPr>
                <a:spLocks noChangeShapeType="1"/>
              </p:cNvSpPr>
              <p:nvPr/>
            </p:nvSpPr>
            <p:spPr bwMode="auto">
              <a:xfrm>
                <a:off x="341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4" name="Line 1288"/>
              <p:cNvSpPr>
                <a:spLocks noChangeShapeType="1"/>
              </p:cNvSpPr>
              <p:nvPr/>
            </p:nvSpPr>
            <p:spPr bwMode="auto">
              <a:xfrm>
                <a:off x="342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5" name="Line 1289"/>
              <p:cNvSpPr>
                <a:spLocks noChangeShapeType="1"/>
              </p:cNvSpPr>
              <p:nvPr/>
            </p:nvSpPr>
            <p:spPr bwMode="auto">
              <a:xfrm>
                <a:off x="343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6" name="Line 1290"/>
              <p:cNvSpPr>
                <a:spLocks noChangeShapeType="1"/>
              </p:cNvSpPr>
              <p:nvPr/>
            </p:nvSpPr>
            <p:spPr bwMode="auto">
              <a:xfrm>
                <a:off x="344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7" name="Line 1291"/>
              <p:cNvSpPr>
                <a:spLocks noChangeShapeType="1"/>
              </p:cNvSpPr>
              <p:nvPr/>
            </p:nvSpPr>
            <p:spPr bwMode="auto">
              <a:xfrm>
                <a:off x="345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8" name="Line 1292"/>
              <p:cNvSpPr>
                <a:spLocks noChangeShapeType="1"/>
              </p:cNvSpPr>
              <p:nvPr/>
            </p:nvSpPr>
            <p:spPr bwMode="auto">
              <a:xfrm>
                <a:off x="347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9" name="Line 1293"/>
              <p:cNvSpPr>
                <a:spLocks noChangeShapeType="1"/>
              </p:cNvSpPr>
              <p:nvPr/>
            </p:nvSpPr>
            <p:spPr bwMode="auto">
              <a:xfrm>
                <a:off x="348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0" name="Line 1294"/>
              <p:cNvSpPr>
                <a:spLocks noChangeShapeType="1"/>
              </p:cNvSpPr>
              <p:nvPr/>
            </p:nvSpPr>
            <p:spPr bwMode="auto">
              <a:xfrm>
                <a:off x="349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1" name="Line 1295"/>
              <p:cNvSpPr>
                <a:spLocks noChangeShapeType="1"/>
              </p:cNvSpPr>
              <p:nvPr/>
            </p:nvSpPr>
            <p:spPr bwMode="auto">
              <a:xfrm>
                <a:off x="350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2" name="Line 1296"/>
              <p:cNvSpPr>
                <a:spLocks noChangeShapeType="1"/>
              </p:cNvSpPr>
              <p:nvPr/>
            </p:nvSpPr>
            <p:spPr bwMode="auto">
              <a:xfrm>
                <a:off x="351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3" name="Line 1297"/>
              <p:cNvSpPr>
                <a:spLocks noChangeShapeType="1"/>
              </p:cNvSpPr>
              <p:nvPr/>
            </p:nvSpPr>
            <p:spPr bwMode="auto">
              <a:xfrm>
                <a:off x="353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4" name="Line 1298"/>
              <p:cNvSpPr>
                <a:spLocks noChangeShapeType="1"/>
              </p:cNvSpPr>
              <p:nvPr/>
            </p:nvSpPr>
            <p:spPr bwMode="auto">
              <a:xfrm>
                <a:off x="354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5" name="Line 1299"/>
              <p:cNvSpPr>
                <a:spLocks noChangeShapeType="1"/>
              </p:cNvSpPr>
              <p:nvPr/>
            </p:nvSpPr>
            <p:spPr bwMode="auto">
              <a:xfrm>
                <a:off x="355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6" name="Line 1300"/>
              <p:cNvSpPr>
                <a:spLocks noChangeShapeType="1"/>
              </p:cNvSpPr>
              <p:nvPr/>
            </p:nvSpPr>
            <p:spPr bwMode="auto">
              <a:xfrm>
                <a:off x="356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7" name="Line 1301"/>
              <p:cNvSpPr>
                <a:spLocks noChangeShapeType="1"/>
              </p:cNvSpPr>
              <p:nvPr/>
            </p:nvSpPr>
            <p:spPr bwMode="auto">
              <a:xfrm>
                <a:off x="357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8" name="Line 1302"/>
              <p:cNvSpPr>
                <a:spLocks noChangeShapeType="1"/>
              </p:cNvSpPr>
              <p:nvPr/>
            </p:nvSpPr>
            <p:spPr bwMode="auto">
              <a:xfrm>
                <a:off x="359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9" name="Line 1303"/>
              <p:cNvSpPr>
                <a:spLocks noChangeShapeType="1"/>
              </p:cNvSpPr>
              <p:nvPr/>
            </p:nvSpPr>
            <p:spPr bwMode="auto">
              <a:xfrm>
                <a:off x="360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0" name="Line 1304"/>
              <p:cNvSpPr>
                <a:spLocks noChangeShapeType="1"/>
              </p:cNvSpPr>
              <p:nvPr/>
            </p:nvSpPr>
            <p:spPr bwMode="auto">
              <a:xfrm>
                <a:off x="361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1" name="Line 1305"/>
              <p:cNvSpPr>
                <a:spLocks noChangeShapeType="1"/>
              </p:cNvSpPr>
              <p:nvPr/>
            </p:nvSpPr>
            <p:spPr bwMode="auto">
              <a:xfrm>
                <a:off x="362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2" name="Line 1306"/>
              <p:cNvSpPr>
                <a:spLocks noChangeShapeType="1"/>
              </p:cNvSpPr>
              <p:nvPr/>
            </p:nvSpPr>
            <p:spPr bwMode="auto">
              <a:xfrm>
                <a:off x="363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3" name="Line 1307"/>
              <p:cNvSpPr>
                <a:spLocks noChangeShapeType="1"/>
              </p:cNvSpPr>
              <p:nvPr/>
            </p:nvSpPr>
            <p:spPr bwMode="auto">
              <a:xfrm>
                <a:off x="365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4" name="Line 1308"/>
              <p:cNvSpPr>
                <a:spLocks noChangeShapeType="1"/>
              </p:cNvSpPr>
              <p:nvPr/>
            </p:nvSpPr>
            <p:spPr bwMode="auto">
              <a:xfrm>
                <a:off x="366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5" name="Line 1309"/>
              <p:cNvSpPr>
                <a:spLocks noChangeShapeType="1"/>
              </p:cNvSpPr>
              <p:nvPr/>
            </p:nvSpPr>
            <p:spPr bwMode="auto">
              <a:xfrm>
                <a:off x="367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6" name="Line 1310"/>
              <p:cNvSpPr>
                <a:spLocks noChangeShapeType="1"/>
              </p:cNvSpPr>
              <p:nvPr/>
            </p:nvSpPr>
            <p:spPr bwMode="auto">
              <a:xfrm>
                <a:off x="368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7" name="Line 1311"/>
              <p:cNvSpPr>
                <a:spLocks noChangeShapeType="1"/>
              </p:cNvSpPr>
              <p:nvPr/>
            </p:nvSpPr>
            <p:spPr bwMode="auto">
              <a:xfrm>
                <a:off x="369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8" name="Line 1312"/>
              <p:cNvSpPr>
                <a:spLocks noChangeShapeType="1"/>
              </p:cNvSpPr>
              <p:nvPr/>
            </p:nvSpPr>
            <p:spPr bwMode="auto">
              <a:xfrm>
                <a:off x="371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9" name="Line 1313"/>
              <p:cNvSpPr>
                <a:spLocks noChangeShapeType="1"/>
              </p:cNvSpPr>
              <p:nvPr/>
            </p:nvSpPr>
            <p:spPr bwMode="auto">
              <a:xfrm>
                <a:off x="372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0" name="Line 1314"/>
              <p:cNvSpPr>
                <a:spLocks noChangeShapeType="1"/>
              </p:cNvSpPr>
              <p:nvPr/>
            </p:nvSpPr>
            <p:spPr bwMode="auto">
              <a:xfrm>
                <a:off x="373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1" name="Line 1315"/>
              <p:cNvSpPr>
                <a:spLocks noChangeShapeType="1"/>
              </p:cNvSpPr>
              <p:nvPr/>
            </p:nvSpPr>
            <p:spPr bwMode="auto">
              <a:xfrm>
                <a:off x="374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2" name="Line 1316"/>
              <p:cNvSpPr>
                <a:spLocks noChangeShapeType="1"/>
              </p:cNvSpPr>
              <p:nvPr/>
            </p:nvSpPr>
            <p:spPr bwMode="auto">
              <a:xfrm>
                <a:off x="375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3" name="Line 1317"/>
              <p:cNvSpPr>
                <a:spLocks noChangeShapeType="1"/>
              </p:cNvSpPr>
              <p:nvPr/>
            </p:nvSpPr>
            <p:spPr bwMode="auto">
              <a:xfrm>
                <a:off x="377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4" name="Line 1318"/>
              <p:cNvSpPr>
                <a:spLocks noChangeShapeType="1"/>
              </p:cNvSpPr>
              <p:nvPr/>
            </p:nvSpPr>
            <p:spPr bwMode="auto">
              <a:xfrm>
                <a:off x="378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5" name="Line 1319"/>
              <p:cNvSpPr>
                <a:spLocks noChangeShapeType="1"/>
              </p:cNvSpPr>
              <p:nvPr/>
            </p:nvSpPr>
            <p:spPr bwMode="auto">
              <a:xfrm>
                <a:off x="379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6" name="Line 1320"/>
              <p:cNvSpPr>
                <a:spLocks noChangeShapeType="1"/>
              </p:cNvSpPr>
              <p:nvPr/>
            </p:nvSpPr>
            <p:spPr bwMode="auto">
              <a:xfrm>
                <a:off x="380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7" name="Line 1321"/>
              <p:cNvSpPr>
                <a:spLocks noChangeShapeType="1"/>
              </p:cNvSpPr>
              <p:nvPr/>
            </p:nvSpPr>
            <p:spPr bwMode="auto">
              <a:xfrm>
                <a:off x="381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8" name="Line 1322"/>
              <p:cNvSpPr>
                <a:spLocks noChangeShapeType="1"/>
              </p:cNvSpPr>
              <p:nvPr/>
            </p:nvSpPr>
            <p:spPr bwMode="auto">
              <a:xfrm>
                <a:off x="383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9" name="Line 1323"/>
              <p:cNvSpPr>
                <a:spLocks noChangeShapeType="1"/>
              </p:cNvSpPr>
              <p:nvPr/>
            </p:nvSpPr>
            <p:spPr bwMode="auto">
              <a:xfrm>
                <a:off x="384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0" name="Line 1324"/>
              <p:cNvSpPr>
                <a:spLocks noChangeShapeType="1"/>
              </p:cNvSpPr>
              <p:nvPr/>
            </p:nvSpPr>
            <p:spPr bwMode="auto">
              <a:xfrm>
                <a:off x="385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1" name="Line 1325"/>
              <p:cNvSpPr>
                <a:spLocks noChangeShapeType="1"/>
              </p:cNvSpPr>
              <p:nvPr/>
            </p:nvSpPr>
            <p:spPr bwMode="auto">
              <a:xfrm>
                <a:off x="386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2" name="Line 1326"/>
              <p:cNvSpPr>
                <a:spLocks noChangeShapeType="1"/>
              </p:cNvSpPr>
              <p:nvPr/>
            </p:nvSpPr>
            <p:spPr bwMode="auto">
              <a:xfrm>
                <a:off x="387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3" name="Line 1327"/>
              <p:cNvSpPr>
                <a:spLocks noChangeShapeType="1"/>
              </p:cNvSpPr>
              <p:nvPr/>
            </p:nvSpPr>
            <p:spPr bwMode="auto">
              <a:xfrm>
                <a:off x="389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4" name="Line 1328"/>
              <p:cNvSpPr>
                <a:spLocks noChangeShapeType="1"/>
              </p:cNvSpPr>
              <p:nvPr/>
            </p:nvSpPr>
            <p:spPr bwMode="auto">
              <a:xfrm>
                <a:off x="390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5" name="Line 1329"/>
              <p:cNvSpPr>
                <a:spLocks noChangeShapeType="1"/>
              </p:cNvSpPr>
              <p:nvPr/>
            </p:nvSpPr>
            <p:spPr bwMode="auto">
              <a:xfrm>
                <a:off x="391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6" name="Line 1330"/>
              <p:cNvSpPr>
                <a:spLocks noChangeShapeType="1"/>
              </p:cNvSpPr>
              <p:nvPr/>
            </p:nvSpPr>
            <p:spPr bwMode="auto">
              <a:xfrm>
                <a:off x="392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7" name="Line 1331"/>
              <p:cNvSpPr>
                <a:spLocks noChangeShapeType="1"/>
              </p:cNvSpPr>
              <p:nvPr/>
            </p:nvSpPr>
            <p:spPr bwMode="auto">
              <a:xfrm>
                <a:off x="3939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8" name="Line 1332"/>
              <p:cNvSpPr>
                <a:spLocks noChangeShapeType="1"/>
              </p:cNvSpPr>
              <p:nvPr/>
            </p:nvSpPr>
            <p:spPr bwMode="auto">
              <a:xfrm>
                <a:off x="3950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9" name="Line 1333"/>
              <p:cNvSpPr>
                <a:spLocks noChangeShapeType="1"/>
              </p:cNvSpPr>
              <p:nvPr/>
            </p:nvSpPr>
            <p:spPr bwMode="auto">
              <a:xfrm>
                <a:off x="396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0" name="Line 1334"/>
              <p:cNvSpPr>
                <a:spLocks noChangeShapeType="1"/>
              </p:cNvSpPr>
              <p:nvPr/>
            </p:nvSpPr>
            <p:spPr bwMode="auto">
              <a:xfrm>
                <a:off x="3974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1" name="Line 1335"/>
              <p:cNvSpPr>
                <a:spLocks noChangeShapeType="1"/>
              </p:cNvSpPr>
              <p:nvPr/>
            </p:nvSpPr>
            <p:spPr bwMode="auto">
              <a:xfrm>
                <a:off x="3987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2" name="Line 1336"/>
              <p:cNvSpPr>
                <a:spLocks noChangeShapeType="1"/>
              </p:cNvSpPr>
              <p:nvPr/>
            </p:nvSpPr>
            <p:spPr bwMode="auto">
              <a:xfrm>
                <a:off x="3998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3" name="Line 1337"/>
              <p:cNvSpPr>
                <a:spLocks noChangeShapeType="1"/>
              </p:cNvSpPr>
              <p:nvPr/>
            </p:nvSpPr>
            <p:spPr bwMode="auto">
              <a:xfrm>
                <a:off x="401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4" name="Line 1338"/>
              <p:cNvSpPr>
                <a:spLocks noChangeShapeType="1"/>
              </p:cNvSpPr>
              <p:nvPr/>
            </p:nvSpPr>
            <p:spPr bwMode="auto">
              <a:xfrm>
                <a:off x="4022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5" name="Line 1339"/>
              <p:cNvSpPr>
                <a:spLocks noChangeShapeType="1"/>
              </p:cNvSpPr>
              <p:nvPr/>
            </p:nvSpPr>
            <p:spPr bwMode="auto">
              <a:xfrm>
                <a:off x="4035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6" name="Line 1340"/>
              <p:cNvSpPr>
                <a:spLocks noChangeShapeType="1"/>
              </p:cNvSpPr>
              <p:nvPr/>
            </p:nvSpPr>
            <p:spPr bwMode="auto">
              <a:xfrm>
                <a:off x="4046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7" name="Line 1341"/>
              <p:cNvSpPr>
                <a:spLocks noChangeShapeType="1"/>
              </p:cNvSpPr>
              <p:nvPr/>
            </p:nvSpPr>
            <p:spPr bwMode="auto">
              <a:xfrm>
                <a:off x="405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8" name="Line 1342"/>
              <p:cNvSpPr>
                <a:spLocks noChangeShapeType="1"/>
              </p:cNvSpPr>
              <p:nvPr/>
            </p:nvSpPr>
            <p:spPr bwMode="auto">
              <a:xfrm>
                <a:off x="4070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9" name="Line 1343"/>
              <p:cNvSpPr>
                <a:spLocks noChangeShapeType="1"/>
              </p:cNvSpPr>
              <p:nvPr/>
            </p:nvSpPr>
            <p:spPr bwMode="auto">
              <a:xfrm>
                <a:off x="4083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0" name="Line 1344"/>
              <p:cNvSpPr>
                <a:spLocks noChangeShapeType="1"/>
              </p:cNvSpPr>
              <p:nvPr/>
            </p:nvSpPr>
            <p:spPr bwMode="auto">
              <a:xfrm>
                <a:off x="4094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1" name="Line 1345"/>
              <p:cNvSpPr>
                <a:spLocks noChangeShapeType="1"/>
              </p:cNvSpPr>
              <p:nvPr/>
            </p:nvSpPr>
            <p:spPr bwMode="auto">
              <a:xfrm>
                <a:off x="4106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2" name="Line 1346"/>
              <p:cNvSpPr>
                <a:spLocks noChangeShapeType="1"/>
              </p:cNvSpPr>
              <p:nvPr/>
            </p:nvSpPr>
            <p:spPr bwMode="auto">
              <a:xfrm>
                <a:off x="4118" y="1948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3" name="Line 1347"/>
              <p:cNvSpPr>
                <a:spLocks noChangeShapeType="1"/>
              </p:cNvSpPr>
              <p:nvPr/>
            </p:nvSpPr>
            <p:spPr bwMode="auto">
              <a:xfrm>
                <a:off x="4131" y="1948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4" name="Line 1348"/>
              <p:cNvSpPr>
                <a:spLocks noChangeShapeType="1"/>
              </p:cNvSpPr>
              <p:nvPr/>
            </p:nvSpPr>
            <p:spPr bwMode="auto">
              <a:xfrm>
                <a:off x="4142" y="1948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5" name="Line 1349"/>
              <p:cNvSpPr>
                <a:spLocks noChangeShapeType="1"/>
              </p:cNvSpPr>
              <p:nvPr/>
            </p:nvSpPr>
            <p:spPr bwMode="auto">
              <a:xfrm>
                <a:off x="1910" y="1948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6" name="Line 1350"/>
              <p:cNvSpPr>
                <a:spLocks noChangeShapeType="1"/>
              </p:cNvSpPr>
              <p:nvPr/>
            </p:nvSpPr>
            <p:spPr bwMode="auto">
              <a:xfrm flipH="1">
                <a:off x="4122" y="194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7" name="Freeform 1351"/>
              <p:cNvSpPr>
                <a:spLocks noEditPoints="1"/>
              </p:cNvSpPr>
              <p:nvPr/>
            </p:nvSpPr>
            <p:spPr bwMode="auto">
              <a:xfrm>
                <a:off x="1724" y="1911"/>
                <a:ext cx="45" cy="70"/>
              </a:xfrm>
              <a:custGeom>
                <a:avLst/>
                <a:gdLst>
                  <a:gd name="T0" fmla="*/ 0 w 91"/>
                  <a:gd name="T1" fmla="*/ 69 h 139"/>
                  <a:gd name="T2" fmla="*/ 2 w 91"/>
                  <a:gd name="T3" fmla="*/ 47 h 139"/>
                  <a:gd name="T4" fmla="*/ 6 w 91"/>
                  <a:gd name="T5" fmla="*/ 29 h 139"/>
                  <a:gd name="T6" fmla="*/ 9 w 91"/>
                  <a:gd name="T7" fmla="*/ 20 h 139"/>
                  <a:gd name="T8" fmla="*/ 14 w 91"/>
                  <a:gd name="T9" fmla="*/ 12 h 139"/>
                  <a:gd name="T10" fmla="*/ 21 w 91"/>
                  <a:gd name="T11" fmla="*/ 7 h 139"/>
                  <a:gd name="T12" fmla="*/ 28 w 91"/>
                  <a:gd name="T13" fmla="*/ 3 h 139"/>
                  <a:gd name="T14" fmla="*/ 37 w 91"/>
                  <a:gd name="T15" fmla="*/ 0 h 139"/>
                  <a:gd name="T16" fmla="*/ 46 w 91"/>
                  <a:gd name="T17" fmla="*/ 0 h 139"/>
                  <a:gd name="T18" fmla="*/ 56 w 91"/>
                  <a:gd name="T19" fmla="*/ 0 h 139"/>
                  <a:gd name="T20" fmla="*/ 65 w 91"/>
                  <a:gd name="T21" fmla="*/ 3 h 139"/>
                  <a:gd name="T22" fmla="*/ 72 w 91"/>
                  <a:gd name="T23" fmla="*/ 7 h 139"/>
                  <a:gd name="T24" fmla="*/ 75 w 91"/>
                  <a:gd name="T25" fmla="*/ 12 h 139"/>
                  <a:gd name="T26" fmla="*/ 79 w 91"/>
                  <a:gd name="T27" fmla="*/ 17 h 139"/>
                  <a:gd name="T28" fmla="*/ 84 w 91"/>
                  <a:gd name="T29" fmla="*/ 26 h 139"/>
                  <a:gd name="T30" fmla="*/ 88 w 91"/>
                  <a:gd name="T31" fmla="*/ 36 h 139"/>
                  <a:gd name="T32" fmla="*/ 89 w 91"/>
                  <a:gd name="T33" fmla="*/ 50 h 139"/>
                  <a:gd name="T34" fmla="*/ 91 w 91"/>
                  <a:gd name="T35" fmla="*/ 69 h 139"/>
                  <a:gd name="T36" fmla="*/ 89 w 91"/>
                  <a:gd name="T37" fmla="*/ 90 h 139"/>
                  <a:gd name="T38" fmla="*/ 86 w 91"/>
                  <a:gd name="T39" fmla="*/ 108 h 139"/>
                  <a:gd name="T40" fmla="*/ 82 w 91"/>
                  <a:gd name="T41" fmla="*/ 118 h 139"/>
                  <a:gd name="T42" fmla="*/ 77 w 91"/>
                  <a:gd name="T43" fmla="*/ 125 h 139"/>
                  <a:gd name="T44" fmla="*/ 70 w 91"/>
                  <a:gd name="T45" fmla="*/ 132 h 139"/>
                  <a:gd name="T46" fmla="*/ 63 w 91"/>
                  <a:gd name="T47" fmla="*/ 136 h 139"/>
                  <a:gd name="T48" fmla="*/ 54 w 91"/>
                  <a:gd name="T49" fmla="*/ 137 h 139"/>
                  <a:gd name="T50" fmla="*/ 46 w 91"/>
                  <a:gd name="T51" fmla="*/ 139 h 139"/>
                  <a:gd name="T52" fmla="*/ 28 w 91"/>
                  <a:gd name="T53" fmla="*/ 136 h 139"/>
                  <a:gd name="T54" fmla="*/ 14 w 91"/>
                  <a:gd name="T55" fmla="*/ 125 h 139"/>
                  <a:gd name="T56" fmla="*/ 7 w 91"/>
                  <a:gd name="T57" fmla="*/ 111 h 139"/>
                  <a:gd name="T58" fmla="*/ 2 w 91"/>
                  <a:gd name="T59" fmla="*/ 92 h 139"/>
                  <a:gd name="T60" fmla="*/ 0 w 91"/>
                  <a:gd name="T61" fmla="*/ 69 h 139"/>
                  <a:gd name="T62" fmla="*/ 18 w 91"/>
                  <a:gd name="T63" fmla="*/ 69 h 139"/>
                  <a:gd name="T64" fmla="*/ 19 w 91"/>
                  <a:gd name="T65" fmla="*/ 89 h 139"/>
                  <a:gd name="T66" fmla="*/ 21 w 91"/>
                  <a:gd name="T67" fmla="*/ 103 h 139"/>
                  <a:gd name="T68" fmla="*/ 26 w 91"/>
                  <a:gd name="T69" fmla="*/ 113 h 139"/>
                  <a:gd name="T70" fmla="*/ 32 w 91"/>
                  <a:gd name="T71" fmla="*/ 118 h 139"/>
                  <a:gd name="T72" fmla="*/ 39 w 91"/>
                  <a:gd name="T73" fmla="*/ 122 h 139"/>
                  <a:gd name="T74" fmla="*/ 46 w 91"/>
                  <a:gd name="T75" fmla="*/ 123 h 139"/>
                  <a:gd name="T76" fmla="*/ 53 w 91"/>
                  <a:gd name="T77" fmla="*/ 122 h 139"/>
                  <a:gd name="T78" fmla="*/ 60 w 91"/>
                  <a:gd name="T79" fmla="*/ 118 h 139"/>
                  <a:gd name="T80" fmla="*/ 65 w 91"/>
                  <a:gd name="T81" fmla="*/ 113 h 139"/>
                  <a:gd name="T82" fmla="*/ 68 w 91"/>
                  <a:gd name="T83" fmla="*/ 103 h 139"/>
                  <a:gd name="T84" fmla="*/ 72 w 91"/>
                  <a:gd name="T85" fmla="*/ 89 h 139"/>
                  <a:gd name="T86" fmla="*/ 72 w 91"/>
                  <a:gd name="T87" fmla="*/ 69 h 139"/>
                  <a:gd name="T88" fmla="*/ 72 w 91"/>
                  <a:gd name="T89" fmla="*/ 50 h 139"/>
                  <a:gd name="T90" fmla="*/ 70 w 91"/>
                  <a:gd name="T91" fmla="*/ 34 h 139"/>
                  <a:gd name="T92" fmla="*/ 65 w 91"/>
                  <a:gd name="T93" fmla="*/ 26 h 139"/>
                  <a:gd name="T94" fmla="*/ 60 w 91"/>
                  <a:gd name="T95" fmla="*/ 20 h 139"/>
                  <a:gd name="T96" fmla="*/ 53 w 91"/>
                  <a:gd name="T97" fmla="*/ 17 h 139"/>
                  <a:gd name="T98" fmla="*/ 46 w 91"/>
                  <a:gd name="T99" fmla="*/ 15 h 139"/>
                  <a:gd name="T100" fmla="*/ 39 w 91"/>
                  <a:gd name="T101" fmla="*/ 15 h 139"/>
                  <a:gd name="T102" fmla="*/ 32 w 91"/>
                  <a:gd name="T103" fmla="*/ 19 h 139"/>
                  <a:gd name="T104" fmla="*/ 26 w 91"/>
                  <a:gd name="T105" fmla="*/ 24 h 139"/>
                  <a:gd name="T106" fmla="*/ 23 w 91"/>
                  <a:gd name="T107" fmla="*/ 34 h 139"/>
                  <a:gd name="T108" fmla="*/ 19 w 91"/>
                  <a:gd name="T109" fmla="*/ 50 h 139"/>
                  <a:gd name="T110" fmla="*/ 18 w 91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39">
                    <a:moveTo>
                      <a:pt x="0" y="69"/>
                    </a:moveTo>
                    <a:lnTo>
                      <a:pt x="2" y="47"/>
                    </a:lnTo>
                    <a:lnTo>
                      <a:pt x="6" y="29"/>
                    </a:lnTo>
                    <a:lnTo>
                      <a:pt x="9" y="20"/>
                    </a:lnTo>
                    <a:lnTo>
                      <a:pt x="14" y="12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3"/>
                    </a:lnTo>
                    <a:lnTo>
                      <a:pt x="72" y="7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6"/>
                    </a:lnTo>
                    <a:lnTo>
                      <a:pt x="88" y="36"/>
                    </a:lnTo>
                    <a:lnTo>
                      <a:pt x="89" y="50"/>
                    </a:lnTo>
                    <a:lnTo>
                      <a:pt x="91" y="69"/>
                    </a:lnTo>
                    <a:lnTo>
                      <a:pt x="89" y="90"/>
                    </a:lnTo>
                    <a:lnTo>
                      <a:pt x="86" y="108"/>
                    </a:lnTo>
                    <a:lnTo>
                      <a:pt x="82" y="118"/>
                    </a:lnTo>
                    <a:lnTo>
                      <a:pt x="77" y="125"/>
                    </a:lnTo>
                    <a:lnTo>
                      <a:pt x="70" y="132"/>
                    </a:lnTo>
                    <a:lnTo>
                      <a:pt x="63" y="136"/>
                    </a:lnTo>
                    <a:lnTo>
                      <a:pt x="54" y="137"/>
                    </a:lnTo>
                    <a:lnTo>
                      <a:pt x="46" y="139"/>
                    </a:lnTo>
                    <a:lnTo>
                      <a:pt x="28" y="136"/>
                    </a:lnTo>
                    <a:lnTo>
                      <a:pt x="14" y="125"/>
                    </a:lnTo>
                    <a:lnTo>
                      <a:pt x="7" y="111"/>
                    </a:lnTo>
                    <a:lnTo>
                      <a:pt x="2" y="92"/>
                    </a:lnTo>
                    <a:lnTo>
                      <a:pt x="0" y="69"/>
                    </a:lnTo>
                    <a:close/>
                    <a:moveTo>
                      <a:pt x="18" y="69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3"/>
                    </a:lnTo>
                    <a:lnTo>
                      <a:pt x="32" y="118"/>
                    </a:lnTo>
                    <a:lnTo>
                      <a:pt x="39" y="122"/>
                    </a:lnTo>
                    <a:lnTo>
                      <a:pt x="46" y="123"/>
                    </a:lnTo>
                    <a:lnTo>
                      <a:pt x="53" y="122"/>
                    </a:lnTo>
                    <a:lnTo>
                      <a:pt x="60" y="118"/>
                    </a:lnTo>
                    <a:lnTo>
                      <a:pt x="65" y="113"/>
                    </a:lnTo>
                    <a:lnTo>
                      <a:pt x="68" y="103"/>
                    </a:lnTo>
                    <a:lnTo>
                      <a:pt x="72" y="89"/>
                    </a:lnTo>
                    <a:lnTo>
                      <a:pt x="72" y="69"/>
                    </a:lnTo>
                    <a:lnTo>
                      <a:pt x="72" y="50"/>
                    </a:lnTo>
                    <a:lnTo>
                      <a:pt x="70" y="34"/>
                    </a:lnTo>
                    <a:lnTo>
                      <a:pt x="65" y="26"/>
                    </a:lnTo>
                    <a:lnTo>
                      <a:pt x="60" y="20"/>
                    </a:lnTo>
                    <a:lnTo>
                      <a:pt x="53" y="17"/>
                    </a:lnTo>
                    <a:lnTo>
                      <a:pt x="46" y="15"/>
                    </a:lnTo>
                    <a:lnTo>
                      <a:pt x="39" y="15"/>
                    </a:lnTo>
                    <a:lnTo>
                      <a:pt x="32" y="19"/>
                    </a:lnTo>
                    <a:lnTo>
                      <a:pt x="26" y="24"/>
                    </a:lnTo>
                    <a:lnTo>
                      <a:pt x="23" y="34"/>
                    </a:lnTo>
                    <a:lnTo>
                      <a:pt x="19" y="50"/>
                    </a:ln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8" name="Rectangle 1352"/>
              <p:cNvSpPr>
                <a:spLocks noChangeArrowheads="1"/>
              </p:cNvSpPr>
              <p:nvPr/>
            </p:nvSpPr>
            <p:spPr bwMode="auto">
              <a:xfrm>
                <a:off x="1782" y="197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9" name="Freeform 1353"/>
              <p:cNvSpPr>
                <a:spLocks noEditPoints="1"/>
              </p:cNvSpPr>
              <p:nvPr/>
            </p:nvSpPr>
            <p:spPr bwMode="auto">
              <a:xfrm>
                <a:off x="1803" y="1911"/>
                <a:ext cx="45" cy="70"/>
              </a:xfrm>
              <a:custGeom>
                <a:avLst/>
                <a:gdLst>
                  <a:gd name="T0" fmla="*/ 72 w 91"/>
                  <a:gd name="T1" fmla="*/ 36 h 139"/>
                  <a:gd name="T2" fmla="*/ 68 w 91"/>
                  <a:gd name="T3" fmla="*/ 26 h 139"/>
                  <a:gd name="T4" fmla="*/ 61 w 91"/>
                  <a:gd name="T5" fmla="*/ 19 h 139"/>
                  <a:gd name="T6" fmla="*/ 49 w 91"/>
                  <a:gd name="T7" fmla="*/ 15 h 139"/>
                  <a:gd name="T8" fmla="*/ 33 w 91"/>
                  <a:gd name="T9" fmla="*/ 19 h 139"/>
                  <a:gd name="T10" fmla="*/ 26 w 91"/>
                  <a:gd name="T11" fmla="*/ 29 h 139"/>
                  <a:gd name="T12" fmla="*/ 19 w 91"/>
                  <a:gd name="T13" fmla="*/ 47 h 139"/>
                  <a:gd name="T14" fmla="*/ 23 w 91"/>
                  <a:gd name="T15" fmla="*/ 59 h 139"/>
                  <a:gd name="T16" fmla="*/ 33 w 91"/>
                  <a:gd name="T17" fmla="*/ 52 h 139"/>
                  <a:gd name="T18" fmla="*/ 51 w 91"/>
                  <a:gd name="T19" fmla="*/ 47 h 139"/>
                  <a:gd name="T20" fmla="*/ 80 w 91"/>
                  <a:gd name="T21" fmla="*/ 59 h 139"/>
                  <a:gd name="T22" fmla="*/ 91 w 91"/>
                  <a:gd name="T23" fmla="*/ 92 h 139"/>
                  <a:gd name="T24" fmla="*/ 89 w 91"/>
                  <a:gd name="T25" fmla="*/ 108 h 139"/>
                  <a:gd name="T26" fmla="*/ 82 w 91"/>
                  <a:gd name="T27" fmla="*/ 123 h 139"/>
                  <a:gd name="T28" fmla="*/ 70 w 91"/>
                  <a:gd name="T29" fmla="*/ 132 h 139"/>
                  <a:gd name="T30" fmla="*/ 56 w 91"/>
                  <a:gd name="T31" fmla="*/ 139 h 139"/>
                  <a:gd name="T32" fmla="*/ 28 w 91"/>
                  <a:gd name="T33" fmla="*/ 136 h 139"/>
                  <a:gd name="T34" fmla="*/ 5 w 91"/>
                  <a:gd name="T35" fmla="*/ 111 h 139"/>
                  <a:gd name="T36" fmla="*/ 0 w 91"/>
                  <a:gd name="T37" fmla="*/ 73 h 139"/>
                  <a:gd name="T38" fmla="*/ 7 w 91"/>
                  <a:gd name="T39" fmla="*/ 29 h 139"/>
                  <a:gd name="T40" fmla="*/ 30 w 91"/>
                  <a:gd name="T41" fmla="*/ 3 h 139"/>
                  <a:gd name="T42" fmla="*/ 59 w 91"/>
                  <a:gd name="T43" fmla="*/ 0 h 139"/>
                  <a:gd name="T44" fmla="*/ 77 w 91"/>
                  <a:gd name="T45" fmla="*/ 8 h 139"/>
                  <a:gd name="T46" fmla="*/ 86 w 91"/>
                  <a:gd name="T47" fmla="*/ 20 h 139"/>
                  <a:gd name="T48" fmla="*/ 89 w 91"/>
                  <a:gd name="T49" fmla="*/ 34 h 139"/>
                  <a:gd name="T50" fmla="*/ 19 w 91"/>
                  <a:gd name="T51" fmla="*/ 99 h 139"/>
                  <a:gd name="T52" fmla="*/ 26 w 91"/>
                  <a:gd name="T53" fmla="*/ 115 h 139"/>
                  <a:gd name="T54" fmla="*/ 39 w 91"/>
                  <a:gd name="T55" fmla="*/ 122 h 139"/>
                  <a:gd name="T56" fmla="*/ 54 w 91"/>
                  <a:gd name="T57" fmla="*/ 122 h 139"/>
                  <a:gd name="T58" fmla="*/ 66 w 91"/>
                  <a:gd name="T59" fmla="*/ 115 h 139"/>
                  <a:gd name="T60" fmla="*/ 73 w 91"/>
                  <a:gd name="T61" fmla="*/ 101 h 139"/>
                  <a:gd name="T62" fmla="*/ 73 w 91"/>
                  <a:gd name="T63" fmla="*/ 83 h 139"/>
                  <a:gd name="T64" fmla="*/ 66 w 91"/>
                  <a:gd name="T65" fmla="*/ 71 h 139"/>
                  <a:gd name="T66" fmla="*/ 54 w 91"/>
                  <a:gd name="T67" fmla="*/ 64 h 139"/>
                  <a:gd name="T68" fmla="*/ 39 w 91"/>
                  <a:gd name="T69" fmla="*/ 64 h 139"/>
                  <a:gd name="T70" fmla="*/ 26 w 91"/>
                  <a:gd name="T71" fmla="*/ 71 h 139"/>
                  <a:gd name="T72" fmla="*/ 19 w 91"/>
                  <a:gd name="T73" fmla="*/ 8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" h="139">
                    <a:moveTo>
                      <a:pt x="89" y="34"/>
                    </a:moveTo>
                    <a:lnTo>
                      <a:pt x="72" y="36"/>
                    </a:lnTo>
                    <a:lnTo>
                      <a:pt x="70" y="31"/>
                    </a:lnTo>
                    <a:lnTo>
                      <a:pt x="68" y="26"/>
                    </a:lnTo>
                    <a:lnTo>
                      <a:pt x="65" y="22"/>
                    </a:lnTo>
                    <a:lnTo>
                      <a:pt x="61" y="19"/>
                    </a:lnTo>
                    <a:lnTo>
                      <a:pt x="54" y="15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3" y="19"/>
                    </a:lnTo>
                    <a:lnTo>
                      <a:pt x="30" y="24"/>
                    </a:lnTo>
                    <a:lnTo>
                      <a:pt x="26" y="29"/>
                    </a:lnTo>
                    <a:lnTo>
                      <a:pt x="23" y="34"/>
                    </a:lnTo>
                    <a:lnTo>
                      <a:pt x="19" y="47"/>
                    </a:lnTo>
                    <a:lnTo>
                      <a:pt x="18" y="66"/>
                    </a:lnTo>
                    <a:lnTo>
                      <a:pt x="23" y="59"/>
                    </a:lnTo>
                    <a:lnTo>
                      <a:pt x="26" y="55"/>
                    </a:lnTo>
                    <a:lnTo>
                      <a:pt x="33" y="52"/>
                    </a:lnTo>
                    <a:lnTo>
                      <a:pt x="42" y="48"/>
                    </a:lnTo>
                    <a:lnTo>
                      <a:pt x="51" y="47"/>
                    </a:lnTo>
                    <a:lnTo>
                      <a:pt x="66" y="50"/>
                    </a:lnTo>
                    <a:lnTo>
                      <a:pt x="80" y="59"/>
                    </a:lnTo>
                    <a:lnTo>
                      <a:pt x="89" y="75"/>
                    </a:lnTo>
                    <a:lnTo>
                      <a:pt x="91" y="92"/>
                    </a:lnTo>
                    <a:lnTo>
                      <a:pt x="91" y="101"/>
                    </a:lnTo>
                    <a:lnTo>
                      <a:pt x="89" y="108"/>
                    </a:lnTo>
                    <a:lnTo>
                      <a:pt x="86" y="116"/>
                    </a:lnTo>
                    <a:lnTo>
                      <a:pt x="82" y="123"/>
                    </a:lnTo>
                    <a:lnTo>
                      <a:pt x="77" y="129"/>
                    </a:lnTo>
                    <a:lnTo>
                      <a:pt x="70" y="132"/>
                    </a:lnTo>
                    <a:lnTo>
                      <a:pt x="63" y="136"/>
                    </a:lnTo>
                    <a:lnTo>
                      <a:pt x="56" y="139"/>
                    </a:lnTo>
                    <a:lnTo>
                      <a:pt x="47" y="139"/>
                    </a:lnTo>
                    <a:lnTo>
                      <a:pt x="28" y="136"/>
                    </a:lnTo>
                    <a:lnTo>
                      <a:pt x="12" y="123"/>
                    </a:lnTo>
                    <a:lnTo>
                      <a:pt x="5" y="111"/>
                    </a:lnTo>
                    <a:lnTo>
                      <a:pt x="2" y="94"/>
                    </a:lnTo>
                    <a:lnTo>
                      <a:pt x="0" y="73"/>
                    </a:lnTo>
                    <a:lnTo>
                      <a:pt x="2" y="48"/>
                    </a:lnTo>
                    <a:lnTo>
                      <a:pt x="7" y="29"/>
                    </a:lnTo>
                    <a:lnTo>
                      <a:pt x="14" y="15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70" y="3"/>
                    </a:lnTo>
                    <a:lnTo>
                      <a:pt x="77" y="8"/>
                    </a:lnTo>
                    <a:lnTo>
                      <a:pt x="82" y="14"/>
                    </a:lnTo>
                    <a:lnTo>
                      <a:pt x="86" y="20"/>
                    </a:lnTo>
                    <a:lnTo>
                      <a:pt x="87" y="27"/>
                    </a:lnTo>
                    <a:lnTo>
                      <a:pt x="89" y="34"/>
                    </a:lnTo>
                    <a:close/>
                    <a:moveTo>
                      <a:pt x="18" y="92"/>
                    </a:moveTo>
                    <a:lnTo>
                      <a:pt x="19" y="99"/>
                    </a:lnTo>
                    <a:lnTo>
                      <a:pt x="21" y="108"/>
                    </a:lnTo>
                    <a:lnTo>
                      <a:pt x="26" y="115"/>
                    </a:lnTo>
                    <a:lnTo>
                      <a:pt x="32" y="118"/>
                    </a:lnTo>
                    <a:lnTo>
                      <a:pt x="39" y="122"/>
                    </a:lnTo>
                    <a:lnTo>
                      <a:pt x="47" y="123"/>
                    </a:lnTo>
                    <a:lnTo>
                      <a:pt x="54" y="122"/>
                    </a:lnTo>
                    <a:lnTo>
                      <a:pt x="61" y="120"/>
                    </a:lnTo>
                    <a:lnTo>
                      <a:pt x="66" y="115"/>
                    </a:lnTo>
                    <a:lnTo>
                      <a:pt x="70" y="108"/>
                    </a:lnTo>
                    <a:lnTo>
                      <a:pt x="73" y="101"/>
                    </a:lnTo>
                    <a:lnTo>
                      <a:pt x="73" y="92"/>
                    </a:lnTo>
                    <a:lnTo>
                      <a:pt x="73" y="83"/>
                    </a:lnTo>
                    <a:lnTo>
                      <a:pt x="70" y="76"/>
                    </a:lnTo>
                    <a:lnTo>
                      <a:pt x="66" y="71"/>
                    </a:lnTo>
                    <a:lnTo>
                      <a:pt x="61" y="66"/>
                    </a:lnTo>
                    <a:lnTo>
                      <a:pt x="54" y="64"/>
                    </a:lnTo>
                    <a:lnTo>
                      <a:pt x="45" y="62"/>
                    </a:lnTo>
                    <a:lnTo>
                      <a:pt x="39" y="64"/>
                    </a:lnTo>
                    <a:lnTo>
                      <a:pt x="32" y="66"/>
                    </a:lnTo>
                    <a:lnTo>
                      <a:pt x="26" y="71"/>
                    </a:lnTo>
                    <a:lnTo>
                      <a:pt x="21" y="76"/>
                    </a:lnTo>
                    <a:lnTo>
                      <a:pt x="19" y="83"/>
                    </a:lnTo>
                    <a:lnTo>
                      <a:pt x="18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0" name="Line 1354"/>
              <p:cNvSpPr>
                <a:spLocks noChangeShapeType="1"/>
              </p:cNvSpPr>
              <p:nvPr/>
            </p:nvSpPr>
            <p:spPr bwMode="auto">
              <a:xfrm>
                <a:off x="191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1" name="Line 1355"/>
              <p:cNvSpPr>
                <a:spLocks noChangeShapeType="1"/>
              </p:cNvSpPr>
              <p:nvPr/>
            </p:nvSpPr>
            <p:spPr bwMode="auto">
              <a:xfrm>
                <a:off x="192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2" name="Line 1356"/>
              <p:cNvSpPr>
                <a:spLocks noChangeShapeType="1"/>
              </p:cNvSpPr>
              <p:nvPr/>
            </p:nvSpPr>
            <p:spPr bwMode="auto">
              <a:xfrm>
                <a:off x="193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3" name="Line 1357"/>
              <p:cNvSpPr>
                <a:spLocks noChangeShapeType="1"/>
              </p:cNvSpPr>
              <p:nvPr/>
            </p:nvSpPr>
            <p:spPr bwMode="auto">
              <a:xfrm>
                <a:off x="194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4" name="Line 1358"/>
              <p:cNvSpPr>
                <a:spLocks noChangeShapeType="1"/>
              </p:cNvSpPr>
              <p:nvPr/>
            </p:nvSpPr>
            <p:spPr bwMode="auto">
              <a:xfrm>
                <a:off x="195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5" name="Line 1359"/>
              <p:cNvSpPr>
                <a:spLocks noChangeShapeType="1"/>
              </p:cNvSpPr>
              <p:nvPr/>
            </p:nvSpPr>
            <p:spPr bwMode="auto">
              <a:xfrm>
                <a:off x="197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6" name="Line 1360"/>
              <p:cNvSpPr>
                <a:spLocks noChangeShapeType="1"/>
              </p:cNvSpPr>
              <p:nvPr/>
            </p:nvSpPr>
            <p:spPr bwMode="auto">
              <a:xfrm>
                <a:off x="198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7" name="Line 1361"/>
              <p:cNvSpPr>
                <a:spLocks noChangeShapeType="1"/>
              </p:cNvSpPr>
              <p:nvPr/>
            </p:nvSpPr>
            <p:spPr bwMode="auto">
              <a:xfrm>
                <a:off x="199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8" name="Line 1362"/>
              <p:cNvSpPr>
                <a:spLocks noChangeShapeType="1"/>
              </p:cNvSpPr>
              <p:nvPr/>
            </p:nvSpPr>
            <p:spPr bwMode="auto">
              <a:xfrm>
                <a:off x="200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9" name="Line 1363"/>
              <p:cNvSpPr>
                <a:spLocks noChangeShapeType="1"/>
              </p:cNvSpPr>
              <p:nvPr/>
            </p:nvSpPr>
            <p:spPr bwMode="auto">
              <a:xfrm>
                <a:off x="201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0" name="Line 1364"/>
              <p:cNvSpPr>
                <a:spLocks noChangeShapeType="1"/>
              </p:cNvSpPr>
              <p:nvPr/>
            </p:nvSpPr>
            <p:spPr bwMode="auto">
              <a:xfrm>
                <a:off x="203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1" name="Line 1365"/>
              <p:cNvSpPr>
                <a:spLocks noChangeShapeType="1"/>
              </p:cNvSpPr>
              <p:nvPr/>
            </p:nvSpPr>
            <p:spPr bwMode="auto">
              <a:xfrm>
                <a:off x="204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" name="Line 1366"/>
              <p:cNvSpPr>
                <a:spLocks noChangeShapeType="1"/>
              </p:cNvSpPr>
              <p:nvPr/>
            </p:nvSpPr>
            <p:spPr bwMode="auto">
              <a:xfrm>
                <a:off x="205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3" name="Line 1367"/>
              <p:cNvSpPr>
                <a:spLocks noChangeShapeType="1"/>
              </p:cNvSpPr>
              <p:nvPr/>
            </p:nvSpPr>
            <p:spPr bwMode="auto">
              <a:xfrm>
                <a:off x="206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4" name="Line 1368"/>
              <p:cNvSpPr>
                <a:spLocks noChangeShapeType="1"/>
              </p:cNvSpPr>
              <p:nvPr/>
            </p:nvSpPr>
            <p:spPr bwMode="auto">
              <a:xfrm>
                <a:off x="207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5" name="Line 1369"/>
              <p:cNvSpPr>
                <a:spLocks noChangeShapeType="1"/>
              </p:cNvSpPr>
              <p:nvPr/>
            </p:nvSpPr>
            <p:spPr bwMode="auto">
              <a:xfrm>
                <a:off x="209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6" name="Line 1370"/>
              <p:cNvSpPr>
                <a:spLocks noChangeShapeType="1"/>
              </p:cNvSpPr>
              <p:nvPr/>
            </p:nvSpPr>
            <p:spPr bwMode="auto">
              <a:xfrm>
                <a:off x="210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7" name="Line 1371"/>
              <p:cNvSpPr>
                <a:spLocks noChangeShapeType="1"/>
              </p:cNvSpPr>
              <p:nvPr/>
            </p:nvSpPr>
            <p:spPr bwMode="auto">
              <a:xfrm>
                <a:off x="211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8" name="Line 1372"/>
              <p:cNvSpPr>
                <a:spLocks noChangeShapeType="1"/>
              </p:cNvSpPr>
              <p:nvPr/>
            </p:nvSpPr>
            <p:spPr bwMode="auto">
              <a:xfrm>
                <a:off x="212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9" name="Line 1373"/>
              <p:cNvSpPr>
                <a:spLocks noChangeShapeType="1"/>
              </p:cNvSpPr>
              <p:nvPr/>
            </p:nvSpPr>
            <p:spPr bwMode="auto">
              <a:xfrm>
                <a:off x="213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0" name="Line 1374"/>
              <p:cNvSpPr>
                <a:spLocks noChangeShapeType="1"/>
              </p:cNvSpPr>
              <p:nvPr/>
            </p:nvSpPr>
            <p:spPr bwMode="auto">
              <a:xfrm>
                <a:off x="215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1" name="Line 1375"/>
              <p:cNvSpPr>
                <a:spLocks noChangeShapeType="1"/>
              </p:cNvSpPr>
              <p:nvPr/>
            </p:nvSpPr>
            <p:spPr bwMode="auto">
              <a:xfrm>
                <a:off x="216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2" name="Line 1376"/>
              <p:cNvSpPr>
                <a:spLocks noChangeShapeType="1"/>
              </p:cNvSpPr>
              <p:nvPr/>
            </p:nvSpPr>
            <p:spPr bwMode="auto">
              <a:xfrm>
                <a:off x="217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3" name="Line 1377"/>
              <p:cNvSpPr>
                <a:spLocks noChangeShapeType="1"/>
              </p:cNvSpPr>
              <p:nvPr/>
            </p:nvSpPr>
            <p:spPr bwMode="auto">
              <a:xfrm>
                <a:off x="218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4" name="Line 1378"/>
              <p:cNvSpPr>
                <a:spLocks noChangeShapeType="1"/>
              </p:cNvSpPr>
              <p:nvPr/>
            </p:nvSpPr>
            <p:spPr bwMode="auto">
              <a:xfrm>
                <a:off x="219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5" name="Line 1379"/>
              <p:cNvSpPr>
                <a:spLocks noChangeShapeType="1"/>
              </p:cNvSpPr>
              <p:nvPr/>
            </p:nvSpPr>
            <p:spPr bwMode="auto">
              <a:xfrm>
                <a:off x="221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6" name="Line 1380"/>
              <p:cNvSpPr>
                <a:spLocks noChangeShapeType="1"/>
              </p:cNvSpPr>
              <p:nvPr/>
            </p:nvSpPr>
            <p:spPr bwMode="auto">
              <a:xfrm>
                <a:off x="222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7" name="Line 1381"/>
              <p:cNvSpPr>
                <a:spLocks noChangeShapeType="1"/>
              </p:cNvSpPr>
              <p:nvPr/>
            </p:nvSpPr>
            <p:spPr bwMode="auto">
              <a:xfrm>
                <a:off x="223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8" name="Line 1382"/>
              <p:cNvSpPr>
                <a:spLocks noChangeShapeType="1"/>
              </p:cNvSpPr>
              <p:nvPr/>
            </p:nvSpPr>
            <p:spPr bwMode="auto">
              <a:xfrm>
                <a:off x="224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9" name="Line 1383"/>
              <p:cNvSpPr>
                <a:spLocks noChangeShapeType="1"/>
              </p:cNvSpPr>
              <p:nvPr/>
            </p:nvSpPr>
            <p:spPr bwMode="auto">
              <a:xfrm>
                <a:off x="225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0" name="Line 1384"/>
              <p:cNvSpPr>
                <a:spLocks noChangeShapeType="1"/>
              </p:cNvSpPr>
              <p:nvPr/>
            </p:nvSpPr>
            <p:spPr bwMode="auto">
              <a:xfrm>
                <a:off x="227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1" name="Line 1385"/>
              <p:cNvSpPr>
                <a:spLocks noChangeShapeType="1"/>
              </p:cNvSpPr>
              <p:nvPr/>
            </p:nvSpPr>
            <p:spPr bwMode="auto">
              <a:xfrm>
                <a:off x="228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2" name="Line 1386"/>
              <p:cNvSpPr>
                <a:spLocks noChangeShapeType="1"/>
              </p:cNvSpPr>
              <p:nvPr/>
            </p:nvSpPr>
            <p:spPr bwMode="auto">
              <a:xfrm>
                <a:off x="229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3" name="Line 1387"/>
              <p:cNvSpPr>
                <a:spLocks noChangeShapeType="1"/>
              </p:cNvSpPr>
              <p:nvPr/>
            </p:nvSpPr>
            <p:spPr bwMode="auto">
              <a:xfrm>
                <a:off x="230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4" name="Line 1388"/>
              <p:cNvSpPr>
                <a:spLocks noChangeShapeType="1"/>
              </p:cNvSpPr>
              <p:nvPr/>
            </p:nvSpPr>
            <p:spPr bwMode="auto">
              <a:xfrm>
                <a:off x="231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5" name="Line 1389"/>
              <p:cNvSpPr>
                <a:spLocks noChangeShapeType="1"/>
              </p:cNvSpPr>
              <p:nvPr/>
            </p:nvSpPr>
            <p:spPr bwMode="auto">
              <a:xfrm>
                <a:off x="233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6" name="Line 1390"/>
              <p:cNvSpPr>
                <a:spLocks noChangeShapeType="1"/>
              </p:cNvSpPr>
              <p:nvPr/>
            </p:nvSpPr>
            <p:spPr bwMode="auto">
              <a:xfrm>
                <a:off x="234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7" name="Line 1391"/>
              <p:cNvSpPr>
                <a:spLocks noChangeShapeType="1"/>
              </p:cNvSpPr>
              <p:nvPr/>
            </p:nvSpPr>
            <p:spPr bwMode="auto">
              <a:xfrm>
                <a:off x="235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8" name="Line 1392"/>
              <p:cNvSpPr>
                <a:spLocks noChangeShapeType="1"/>
              </p:cNvSpPr>
              <p:nvPr/>
            </p:nvSpPr>
            <p:spPr bwMode="auto">
              <a:xfrm>
                <a:off x="236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9" name="Line 1393"/>
              <p:cNvSpPr>
                <a:spLocks noChangeShapeType="1"/>
              </p:cNvSpPr>
              <p:nvPr/>
            </p:nvSpPr>
            <p:spPr bwMode="auto">
              <a:xfrm>
                <a:off x="237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0" name="Line 1394"/>
              <p:cNvSpPr>
                <a:spLocks noChangeShapeType="1"/>
              </p:cNvSpPr>
              <p:nvPr/>
            </p:nvSpPr>
            <p:spPr bwMode="auto">
              <a:xfrm>
                <a:off x="239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1" name="Line 1395"/>
              <p:cNvSpPr>
                <a:spLocks noChangeShapeType="1"/>
              </p:cNvSpPr>
              <p:nvPr/>
            </p:nvSpPr>
            <p:spPr bwMode="auto">
              <a:xfrm>
                <a:off x="240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2" name="Line 1396"/>
              <p:cNvSpPr>
                <a:spLocks noChangeShapeType="1"/>
              </p:cNvSpPr>
              <p:nvPr/>
            </p:nvSpPr>
            <p:spPr bwMode="auto">
              <a:xfrm>
                <a:off x="241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3" name="Line 1397"/>
              <p:cNvSpPr>
                <a:spLocks noChangeShapeType="1"/>
              </p:cNvSpPr>
              <p:nvPr/>
            </p:nvSpPr>
            <p:spPr bwMode="auto">
              <a:xfrm>
                <a:off x="242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4" name="Line 1398"/>
              <p:cNvSpPr>
                <a:spLocks noChangeShapeType="1"/>
              </p:cNvSpPr>
              <p:nvPr/>
            </p:nvSpPr>
            <p:spPr bwMode="auto">
              <a:xfrm>
                <a:off x="243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5" name="Line 1399"/>
              <p:cNvSpPr>
                <a:spLocks noChangeShapeType="1"/>
              </p:cNvSpPr>
              <p:nvPr/>
            </p:nvSpPr>
            <p:spPr bwMode="auto">
              <a:xfrm>
                <a:off x="245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6" name="Line 1400"/>
              <p:cNvSpPr>
                <a:spLocks noChangeShapeType="1"/>
              </p:cNvSpPr>
              <p:nvPr/>
            </p:nvSpPr>
            <p:spPr bwMode="auto">
              <a:xfrm>
                <a:off x="246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7" name="Line 1401"/>
              <p:cNvSpPr>
                <a:spLocks noChangeShapeType="1"/>
              </p:cNvSpPr>
              <p:nvPr/>
            </p:nvSpPr>
            <p:spPr bwMode="auto">
              <a:xfrm>
                <a:off x="247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8" name="Line 1402"/>
              <p:cNvSpPr>
                <a:spLocks noChangeShapeType="1"/>
              </p:cNvSpPr>
              <p:nvPr/>
            </p:nvSpPr>
            <p:spPr bwMode="auto">
              <a:xfrm>
                <a:off x="248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9" name="Line 1403"/>
              <p:cNvSpPr>
                <a:spLocks noChangeShapeType="1"/>
              </p:cNvSpPr>
              <p:nvPr/>
            </p:nvSpPr>
            <p:spPr bwMode="auto">
              <a:xfrm>
                <a:off x="249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0" name="Line 1404"/>
              <p:cNvSpPr>
                <a:spLocks noChangeShapeType="1"/>
              </p:cNvSpPr>
              <p:nvPr/>
            </p:nvSpPr>
            <p:spPr bwMode="auto">
              <a:xfrm>
                <a:off x="251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1" name="Line 1405"/>
              <p:cNvSpPr>
                <a:spLocks noChangeShapeType="1"/>
              </p:cNvSpPr>
              <p:nvPr/>
            </p:nvSpPr>
            <p:spPr bwMode="auto">
              <a:xfrm>
                <a:off x="252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2" name="Line 1406"/>
              <p:cNvSpPr>
                <a:spLocks noChangeShapeType="1"/>
              </p:cNvSpPr>
              <p:nvPr/>
            </p:nvSpPr>
            <p:spPr bwMode="auto">
              <a:xfrm>
                <a:off x="253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3" name="Line 1407"/>
              <p:cNvSpPr>
                <a:spLocks noChangeShapeType="1"/>
              </p:cNvSpPr>
              <p:nvPr/>
            </p:nvSpPr>
            <p:spPr bwMode="auto">
              <a:xfrm>
                <a:off x="254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4" name="Line 1408"/>
              <p:cNvSpPr>
                <a:spLocks noChangeShapeType="1"/>
              </p:cNvSpPr>
              <p:nvPr/>
            </p:nvSpPr>
            <p:spPr bwMode="auto">
              <a:xfrm>
                <a:off x="255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5" name="Line 1409"/>
              <p:cNvSpPr>
                <a:spLocks noChangeShapeType="1"/>
              </p:cNvSpPr>
              <p:nvPr/>
            </p:nvSpPr>
            <p:spPr bwMode="auto">
              <a:xfrm>
                <a:off x="257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6" name="Line 1410"/>
              <p:cNvSpPr>
                <a:spLocks noChangeShapeType="1"/>
              </p:cNvSpPr>
              <p:nvPr/>
            </p:nvSpPr>
            <p:spPr bwMode="auto">
              <a:xfrm>
                <a:off x="258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1724" y="1676"/>
              <a:ext cx="2423" cy="169"/>
              <a:chOff x="1724" y="1676"/>
              <a:chExt cx="2423" cy="169"/>
            </a:xfrm>
          </p:grpSpPr>
          <p:sp>
            <p:nvSpPr>
              <p:cNvPr id="2617" name="Line 1412"/>
              <p:cNvSpPr>
                <a:spLocks noChangeShapeType="1"/>
              </p:cNvSpPr>
              <p:nvPr/>
            </p:nvSpPr>
            <p:spPr bwMode="auto">
              <a:xfrm>
                <a:off x="259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8" name="Line 1413"/>
              <p:cNvSpPr>
                <a:spLocks noChangeShapeType="1"/>
              </p:cNvSpPr>
              <p:nvPr/>
            </p:nvSpPr>
            <p:spPr bwMode="auto">
              <a:xfrm>
                <a:off x="260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9" name="Line 1414"/>
              <p:cNvSpPr>
                <a:spLocks noChangeShapeType="1"/>
              </p:cNvSpPr>
              <p:nvPr/>
            </p:nvSpPr>
            <p:spPr bwMode="auto">
              <a:xfrm>
                <a:off x="261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0" name="Line 1415"/>
              <p:cNvSpPr>
                <a:spLocks noChangeShapeType="1"/>
              </p:cNvSpPr>
              <p:nvPr/>
            </p:nvSpPr>
            <p:spPr bwMode="auto">
              <a:xfrm>
                <a:off x="263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1" name="Line 1416"/>
              <p:cNvSpPr>
                <a:spLocks noChangeShapeType="1"/>
              </p:cNvSpPr>
              <p:nvPr/>
            </p:nvSpPr>
            <p:spPr bwMode="auto">
              <a:xfrm>
                <a:off x="264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2" name="Line 1417"/>
              <p:cNvSpPr>
                <a:spLocks noChangeShapeType="1"/>
              </p:cNvSpPr>
              <p:nvPr/>
            </p:nvSpPr>
            <p:spPr bwMode="auto">
              <a:xfrm>
                <a:off x="265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3" name="Line 1418"/>
              <p:cNvSpPr>
                <a:spLocks noChangeShapeType="1"/>
              </p:cNvSpPr>
              <p:nvPr/>
            </p:nvSpPr>
            <p:spPr bwMode="auto">
              <a:xfrm>
                <a:off x="266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4" name="Line 1419"/>
              <p:cNvSpPr>
                <a:spLocks noChangeShapeType="1"/>
              </p:cNvSpPr>
              <p:nvPr/>
            </p:nvSpPr>
            <p:spPr bwMode="auto">
              <a:xfrm>
                <a:off x="267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5" name="Line 1420"/>
              <p:cNvSpPr>
                <a:spLocks noChangeShapeType="1"/>
              </p:cNvSpPr>
              <p:nvPr/>
            </p:nvSpPr>
            <p:spPr bwMode="auto">
              <a:xfrm>
                <a:off x="269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6" name="Line 1421"/>
              <p:cNvSpPr>
                <a:spLocks noChangeShapeType="1"/>
              </p:cNvSpPr>
              <p:nvPr/>
            </p:nvSpPr>
            <p:spPr bwMode="auto">
              <a:xfrm>
                <a:off x="270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7" name="Line 1422"/>
              <p:cNvSpPr>
                <a:spLocks noChangeShapeType="1"/>
              </p:cNvSpPr>
              <p:nvPr/>
            </p:nvSpPr>
            <p:spPr bwMode="auto">
              <a:xfrm>
                <a:off x="271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8" name="Line 1423"/>
              <p:cNvSpPr>
                <a:spLocks noChangeShapeType="1"/>
              </p:cNvSpPr>
              <p:nvPr/>
            </p:nvSpPr>
            <p:spPr bwMode="auto">
              <a:xfrm>
                <a:off x="272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9" name="Line 1424"/>
              <p:cNvSpPr>
                <a:spLocks noChangeShapeType="1"/>
              </p:cNvSpPr>
              <p:nvPr/>
            </p:nvSpPr>
            <p:spPr bwMode="auto">
              <a:xfrm>
                <a:off x="273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0" name="Line 1425"/>
              <p:cNvSpPr>
                <a:spLocks noChangeShapeType="1"/>
              </p:cNvSpPr>
              <p:nvPr/>
            </p:nvSpPr>
            <p:spPr bwMode="auto">
              <a:xfrm>
                <a:off x="275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1" name="Line 1426"/>
              <p:cNvSpPr>
                <a:spLocks noChangeShapeType="1"/>
              </p:cNvSpPr>
              <p:nvPr/>
            </p:nvSpPr>
            <p:spPr bwMode="auto">
              <a:xfrm>
                <a:off x="276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2" name="Line 1427"/>
              <p:cNvSpPr>
                <a:spLocks noChangeShapeType="1"/>
              </p:cNvSpPr>
              <p:nvPr/>
            </p:nvSpPr>
            <p:spPr bwMode="auto">
              <a:xfrm>
                <a:off x="277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3" name="Line 1428"/>
              <p:cNvSpPr>
                <a:spLocks noChangeShapeType="1"/>
              </p:cNvSpPr>
              <p:nvPr/>
            </p:nvSpPr>
            <p:spPr bwMode="auto">
              <a:xfrm>
                <a:off x="278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4" name="Line 1429"/>
              <p:cNvSpPr>
                <a:spLocks noChangeShapeType="1"/>
              </p:cNvSpPr>
              <p:nvPr/>
            </p:nvSpPr>
            <p:spPr bwMode="auto">
              <a:xfrm>
                <a:off x="279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5" name="Line 1430"/>
              <p:cNvSpPr>
                <a:spLocks noChangeShapeType="1"/>
              </p:cNvSpPr>
              <p:nvPr/>
            </p:nvSpPr>
            <p:spPr bwMode="auto">
              <a:xfrm>
                <a:off x="281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6" name="Line 1431"/>
              <p:cNvSpPr>
                <a:spLocks noChangeShapeType="1"/>
              </p:cNvSpPr>
              <p:nvPr/>
            </p:nvSpPr>
            <p:spPr bwMode="auto">
              <a:xfrm>
                <a:off x="282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7" name="Line 1432"/>
              <p:cNvSpPr>
                <a:spLocks noChangeShapeType="1"/>
              </p:cNvSpPr>
              <p:nvPr/>
            </p:nvSpPr>
            <p:spPr bwMode="auto">
              <a:xfrm>
                <a:off x="283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8" name="Line 1433"/>
              <p:cNvSpPr>
                <a:spLocks noChangeShapeType="1"/>
              </p:cNvSpPr>
              <p:nvPr/>
            </p:nvSpPr>
            <p:spPr bwMode="auto">
              <a:xfrm>
                <a:off x="284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9" name="Line 1434"/>
              <p:cNvSpPr>
                <a:spLocks noChangeShapeType="1"/>
              </p:cNvSpPr>
              <p:nvPr/>
            </p:nvSpPr>
            <p:spPr bwMode="auto">
              <a:xfrm>
                <a:off x="285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0" name="Line 1435"/>
              <p:cNvSpPr>
                <a:spLocks noChangeShapeType="1"/>
              </p:cNvSpPr>
              <p:nvPr/>
            </p:nvSpPr>
            <p:spPr bwMode="auto">
              <a:xfrm>
                <a:off x="287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1" name="Line 1436"/>
              <p:cNvSpPr>
                <a:spLocks noChangeShapeType="1"/>
              </p:cNvSpPr>
              <p:nvPr/>
            </p:nvSpPr>
            <p:spPr bwMode="auto">
              <a:xfrm>
                <a:off x="288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2" name="Line 1437"/>
              <p:cNvSpPr>
                <a:spLocks noChangeShapeType="1"/>
              </p:cNvSpPr>
              <p:nvPr/>
            </p:nvSpPr>
            <p:spPr bwMode="auto">
              <a:xfrm>
                <a:off x="289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3" name="Line 1438"/>
              <p:cNvSpPr>
                <a:spLocks noChangeShapeType="1"/>
              </p:cNvSpPr>
              <p:nvPr/>
            </p:nvSpPr>
            <p:spPr bwMode="auto">
              <a:xfrm>
                <a:off x="290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4" name="Line 1439"/>
              <p:cNvSpPr>
                <a:spLocks noChangeShapeType="1"/>
              </p:cNvSpPr>
              <p:nvPr/>
            </p:nvSpPr>
            <p:spPr bwMode="auto">
              <a:xfrm>
                <a:off x="291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5" name="Line 1440"/>
              <p:cNvSpPr>
                <a:spLocks noChangeShapeType="1"/>
              </p:cNvSpPr>
              <p:nvPr/>
            </p:nvSpPr>
            <p:spPr bwMode="auto">
              <a:xfrm>
                <a:off x="293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6" name="Line 1441"/>
              <p:cNvSpPr>
                <a:spLocks noChangeShapeType="1"/>
              </p:cNvSpPr>
              <p:nvPr/>
            </p:nvSpPr>
            <p:spPr bwMode="auto">
              <a:xfrm>
                <a:off x="294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7" name="Line 1442"/>
              <p:cNvSpPr>
                <a:spLocks noChangeShapeType="1"/>
              </p:cNvSpPr>
              <p:nvPr/>
            </p:nvSpPr>
            <p:spPr bwMode="auto">
              <a:xfrm>
                <a:off x="295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8" name="Line 1443"/>
              <p:cNvSpPr>
                <a:spLocks noChangeShapeType="1"/>
              </p:cNvSpPr>
              <p:nvPr/>
            </p:nvSpPr>
            <p:spPr bwMode="auto">
              <a:xfrm>
                <a:off x="296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9" name="Line 1444"/>
              <p:cNvSpPr>
                <a:spLocks noChangeShapeType="1"/>
              </p:cNvSpPr>
              <p:nvPr/>
            </p:nvSpPr>
            <p:spPr bwMode="auto">
              <a:xfrm>
                <a:off x="297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0" name="Line 1445"/>
              <p:cNvSpPr>
                <a:spLocks noChangeShapeType="1"/>
              </p:cNvSpPr>
              <p:nvPr/>
            </p:nvSpPr>
            <p:spPr bwMode="auto">
              <a:xfrm>
                <a:off x="299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1" name="Line 1446"/>
              <p:cNvSpPr>
                <a:spLocks noChangeShapeType="1"/>
              </p:cNvSpPr>
              <p:nvPr/>
            </p:nvSpPr>
            <p:spPr bwMode="auto">
              <a:xfrm>
                <a:off x="300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2" name="Line 1447"/>
              <p:cNvSpPr>
                <a:spLocks noChangeShapeType="1"/>
              </p:cNvSpPr>
              <p:nvPr/>
            </p:nvSpPr>
            <p:spPr bwMode="auto">
              <a:xfrm>
                <a:off x="301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3" name="Line 1448"/>
              <p:cNvSpPr>
                <a:spLocks noChangeShapeType="1"/>
              </p:cNvSpPr>
              <p:nvPr/>
            </p:nvSpPr>
            <p:spPr bwMode="auto">
              <a:xfrm>
                <a:off x="302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4" name="Line 1449"/>
              <p:cNvSpPr>
                <a:spLocks noChangeShapeType="1"/>
              </p:cNvSpPr>
              <p:nvPr/>
            </p:nvSpPr>
            <p:spPr bwMode="auto">
              <a:xfrm>
                <a:off x="303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5" name="Line 1450"/>
              <p:cNvSpPr>
                <a:spLocks noChangeShapeType="1"/>
              </p:cNvSpPr>
              <p:nvPr/>
            </p:nvSpPr>
            <p:spPr bwMode="auto">
              <a:xfrm>
                <a:off x="305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6" name="Line 1451"/>
              <p:cNvSpPr>
                <a:spLocks noChangeShapeType="1"/>
              </p:cNvSpPr>
              <p:nvPr/>
            </p:nvSpPr>
            <p:spPr bwMode="auto">
              <a:xfrm>
                <a:off x="306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7" name="Line 1452"/>
              <p:cNvSpPr>
                <a:spLocks noChangeShapeType="1"/>
              </p:cNvSpPr>
              <p:nvPr/>
            </p:nvSpPr>
            <p:spPr bwMode="auto">
              <a:xfrm>
                <a:off x="307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8" name="Line 1453"/>
              <p:cNvSpPr>
                <a:spLocks noChangeShapeType="1"/>
              </p:cNvSpPr>
              <p:nvPr/>
            </p:nvSpPr>
            <p:spPr bwMode="auto">
              <a:xfrm>
                <a:off x="308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9" name="Line 1454"/>
              <p:cNvSpPr>
                <a:spLocks noChangeShapeType="1"/>
              </p:cNvSpPr>
              <p:nvPr/>
            </p:nvSpPr>
            <p:spPr bwMode="auto">
              <a:xfrm>
                <a:off x="309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0" name="Line 1455"/>
              <p:cNvSpPr>
                <a:spLocks noChangeShapeType="1"/>
              </p:cNvSpPr>
              <p:nvPr/>
            </p:nvSpPr>
            <p:spPr bwMode="auto">
              <a:xfrm>
                <a:off x="311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1" name="Line 1456"/>
              <p:cNvSpPr>
                <a:spLocks noChangeShapeType="1"/>
              </p:cNvSpPr>
              <p:nvPr/>
            </p:nvSpPr>
            <p:spPr bwMode="auto">
              <a:xfrm>
                <a:off x="312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2" name="Line 1457"/>
              <p:cNvSpPr>
                <a:spLocks noChangeShapeType="1"/>
              </p:cNvSpPr>
              <p:nvPr/>
            </p:nvSpPr>
            <p:spPr bwMode="auto">
              <a:xfrm>
                <a:off x="313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3" name="Line 1458"/>
              <p:cNvSpPr>
                <a:spLocks noChangeShapeType="1"/>
              </p:cNvSpPr>
              <p:nvPr/>
            </p:nvSpPr>
            <p:spPr bwMode="auto">
              <a:xfrm>
                <a:off x="314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4" name="Line 1459"/>
              <p:cNvSpPr>
                <a:spLocks noChangeShapeType="1"/>
              </p:cNvSpPr>
              <p:nvPr/>
            </p:nvSpPr>
            <p:spPr bwMode="auto">
              <a:xfrm>
                <a:off x="315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5" name="Line 1460"/>
              <p:cNvSpPr>
                <a:spLocks noChangeShapeType="1"/>
              </p:cNvSpPr>
              <p:nvPr/>
            </p:nvSpPr>
            <p:spPr bwMode="auto">
              <a:xfrm>
                <a:off x="317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6" name="Line 1461"/>
              <p:cNvSpPr>
                <a:spLocks noChangeShapeType="1"/>
              </p:cNvSpPr>
              <p:nvPr/>
            </p:nvSpPr>
            <p:spPr bwMode="auto">
              <a:xfrm>
                <a:off x="318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7" name="Line 1462"/>
              <p:cNvSpPr>
                <a:spLocks noChangeShapeType="1"/>
              </p:cNvSpPr>
              <p:nvPr/>
            </p:nvSpPr>
            <p:spPr bwMode="auto">
              <a:xfrm>
                <a:off x="319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8" name="Line 1463"/>
              <p:cNvSpPr>
                <a:spLocks noChangeShapeType="1"/>
              </p:cNvSpPr>
              <p:nvPr/>
            </p:nvSpPr>
            <p:spPr bwMode="auto">
              <a:xfrm>
                <a:off x="320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9" name="Line 1464"/>
              <p:cNvSpPr>
                <a:spLocks noChangeShapeType="1"/>
              </p:cNvSpPr>
              <p:nvPr/>
            </p:nvSpPr>
            <p:spPr bwMode="auto">
              <a:xfrm>
                <a:off x="321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0" name="Line 1465"/>
              <p:cNvSpPr>
                <a:spLocks noChangeShapeType="1"/>
              </p:cNvSpPr>
              <p:nvPr/>
            </p:nvSpPr>
            <p:spPr bwMode="auto">
              <a:xfrm>
                <a:off x="323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1" name="Line 1466"/>
              <p:cNvSpPr>
                <a:spLocks noChangeShapeType="1"/>
              </p:cNvSpPr>
              <p:nvPr/>
            </p:nvSpPr>
            <p:spPr bwMode="auto">
              <a:xfrm>
                <a:off x="324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2" name="Line 1467"/>
              <p:cNvSpPr>
                <a:spLocks noChangeShapeType="1"/>
              </p:cNvSpPr>
              <p:nvPr/>
            </p:nvSpPr>
            <p:spPr bwMode="auto">
              <a:xfrm>
                <a:off x="325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3" name="Line 1468"/>
              <p:cNvSpPr>
                <a:spLocks noChangeShapeType="1"/>
              </p:cNvSpPr>
              <p:nvPr/>
            </p:nvSpPr>
            <p:spPr bwMode="auto">
              <a:xfrm>
                <a:off x="326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4" name="Line 1469"/>
              <p:cNvSpPr>
                <a:spLocks noChangeShapeType="1"/>
              </p:cNvSpPr>
              <p:nvPr/>
            </p:nvSpPr>
            <p:spPr bwMode="auto">
              <a:xfrm>
                <a:off x="327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5" name="Line 1470"/>
              <p:cNvSpPr>
                <a:spLocks noChangeShapeType="1"/>
              </p:cNvSpPr>
              <p:nvPr/>
            </p:nvSpPr>
            <p:spPr bwMode="auto">
              <a:xfrm>
                <a:off x="329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6" name="Line 1471"/>
              <p:cNvSpPr>
                <a:spLocks noChangeShapeType="1"/>
              </p:cNvSpPr>
              <p:nvPr/>
            </p:nvSpPr>
            <p:spPr bwMode="auto">
              <a:xfrm>
                <a:off x="330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7" name="Line 1472"/>
              <p:cNvSpPr>
                <a:spLocks noChangeShapeType="1"/>
              </p:cNvSpPr>
              <p:nvPr/>
            </p:nvSpPr>
            <p:spPr bwMode="auto">
              <a:xfrm>
                <a:off x="331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8" name="Line 1473"/>
              <p:cNvSpPr>
                <a:spLocks noChangeShapeType="1"/>
              </p:cNvSpPr>
              <p:nvPr/>
            </p:nvSpPr>
            <p:spPr bwMode="auto">
              <a:xfrm>
                <a:off x="332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9" name="Line 1474"/>
              <p:cNvSpPr>
                <a:spLocks noChangeShapeType="1"/>
              </p:cNvSpPr>
              <p:nvPr/>
            </p:nvSpPr>
            <p:spPr bwMode="auto">
              <a:xfrm>
                <a:off x="333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0" name="Line 1475"/>
              <p:cNvSpPr>
                <a:spLocks noChangeShapeType="1"/>
              </p:cNvSpPr>
              <p:nvPr/>
            </p:nvSpPr>
            <p:spPr bwMode="auto">
              <a:xfrm>
                <a:off x="335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1" name="Line 1476"/>
              <p:cNvSpPr>
                <a:spLocks noChangeShapeType="1"/>
              </p:cNvSpPr>
              <p:nvPr/>
            </p:nvSpPr>
            <p:spPr bwMode="auto">
              <a:xfrm>
                <a:off x="336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2" name="Line 1477"/>
              <p:cNvSpPr>
                <a:spLocks noChangeShapeType="1"/>
              </p:cNvSpPr>
              <p:nvPr/>
            </p:nvSpPr>
            <p:spPr bwMode="auto">
              <a:xfrm>
                <a:off x="337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3" name="Line 1478"/>
              <p:cNvSpPr>
                <a:spLocks noChangeShapeType="1"/>
              </p:cNvSpPr>
              <p:nvPr/>
            </p:nvSpPr>
            <p:spPr bwMode="auto">
              <a:xfrm>
                <a:off x="338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4" name="Line 1479"/>
              <p:cNvSpPr>
                <a:spLocks noChangeShapeType="1"/>
              </p:cNvSpPr>
              <p:nvPr/>
            </p:nvSpPr>
            <p:spPr bwMode="auto">
              <a:xfrm>
                <a:off x="339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5" name="Line 1480"/>
              <p:cNvSpPr>
                <a:spLocks noChangeShapeType="1"/>
              </p:cNvSpPr>
              <p:nvPr/>
            </p:nvSpPr>
            <p:spPr bwMode="auto">
              <a:xfrm>
                <a:off x="341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6" name="Line 1481"/>
              <p:cNvSpPr>
                <a:spLocks noChangeShapeType="1"/>
              </p:cNvSpPr>
              <p:nvPr/>
            </p:nvSpPr>
            <p:spPr bwMode="auto">
              <a:xfrm>
                <a:off x="342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7" name="Line 1482"/>
              <p:cNvSpPr>
                <a:spLocks noChangeShapeType="1"/>
              </p:cNvSpPr>
              <p:nvPr/>
            </p:nvSpPr>
            <p:spPr bwMode="auto">
              <a:xfrm>
                <a:off x="343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8" name="Line 1483"/>
              <p:cNvSpPr>
                <a:spLocks noChangeShapeType="1"/>
              </p:cNvSpPr>
              <p:nvPr/>
            </p:nvSpPr>
            <p:spPr bwMode="auto">
              <a:xfrm>
                <a:off x="344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9" name="Line 1484"/>
              <p:cNvSpPr>
                <a:spLocks noChangeShapeType="1"/>
              </p:cNvSpPr>
              <p:nvPr/>
            </p:nvSpPr>
            <p:spPr bwMode="auto">
              <a:xfrm>
                <a:off x="345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0" name="Line 1485"/>
              <p:cNvSpPr>
                <a:spLocks noChangeShapeType="1"/>
              </p:cNvSpPr>
              <p:nvPr/>
            </p:nvSpPr>
            <p:spPr bwMode="auto">
              <a:xfrm>
                <a:off x="347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1" name="Line 1486"/>
              <p:cNvSpPr>
                <a:spLocks noChangeShapeType="1"/>
              </p:cNvSpPr>
              <p:nvPr/>
            </p:nvSpPr>
            <p:spPr bwMode="auto">
              <a:xfrm>
                <a:off x="348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2" name="Line 1487"/>
              <p:cNvSpPr>
                <a:spLocks noChangeShapeType="1"/>
              </p:cNvSpPr>
              <p:nvPr/>
            </p:nvSpPr>
            <p:spPr bwMode="auto">
              <a:xfrm>
                <a:off x="349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3" name="Line 1488"/>
              <p:cNvSpPr>
                <a:spLocks noChangeShapeType="1"/>
              </p:cNvSpPr>
              <p:nvPr/>
            </p:nvSpPr>
            <p:spPr bwMode="auto">
              <a:xfrm>
                <a:off x="350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4" name="Line 1489"/>
              <p:cNvSpPr>
                <a:spLocks noChangeShapeType="1"/>
              </p:cNvSpPr>
              <p:nvPr/>
            </p:nvSpPr>
            <p:spPr bwMode="auto">
              <a:xfrm>
                <a:off x="351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5" name="Line 1490"/>
              <p:cNvSpPr>
                <a:spLocks noChangeShapeType="1"/>
              </p:cNvSpPr>
              <p:nvPr/>
            </p:nvSpPr>
            <p:spPr bwMode="auto">
              <a:xfrm>
                <a:off x="353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6" name="Line 1491"/>
              <p:cNvSpPr>
                <a:spLocks noChangeShapeType="1"/>
              </p:cNvSpPr>
              <p:nvPr/>
            </p:nvSpPr>
            <p:spPr bwMode="auto">
              <a:xfrm>
                <a:off x="354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7" name="Line 1492"/>
              <p:cNvSpPr>
                <a:spLocks noChangeShapeType="1"/>
              </p:cNvSpPr>
              <p:nvPr/>
            </p:nvSpPr>
            <p:spPr bwMode="auto">
              <a:xfrm>
                <a:off x="355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8" name="Line 1493"/>
              <p:cNvSpPr>
                <a:spLocks noChangeShapeType="1"/>
              </p:cNvSpPr>
              <p:nvPr/>
            </p:nvSpPr>
            <p:spPr bwMode="auto">
              <a:xfrm>
                <a:off x="356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9" name="Line 1494"/>
              <p:cNvSpPr>
                <a:spLocks noChangeShapeType="1"/>
              </p:cNvSpPr>
              <p:nvPr/>
            </p:nvSpPr>
            <p:spPr bwMode="auto">
              <a:xfrm>
                <a:off x="357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0" name="Line 1495"/>
              <p:cNvSpPr>
                <a:spLocks noChangeShapeType="1"/>
              </p:cNvSpPr>
              <p:nvPr/>
            </p:nvSpPr>
            <p:spPr bwMode="auto">
              <a:xfrm>
                <a:off x="359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1" name="Line 1496"/>
              <p:cNvSpPr>
                <a:spLocks noChangeShapeType="1"/>
              </p:cNvSpPr>
              <p:nvPr/>
            </p:nvSpPr>
            <p:spPr bwMode="auto">
              <a:xfrm>
                <a:off x="360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2" name="Line 1497"/>
              <p:cNvSpPr>
                <a:spLocks noChangeShapeType="1"/>
              </p:cNvSpPr>
              <p:nvPr/>
            </p:nvSpPr>
            <p:spPr bwMode="auto">
              <a:xfrm>
                <a:off x="361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3" name="Line 1498"/>
              <p:cNvSpPr>
                <a:spLocks noChangeShapeType="1"/>
              </p:cNvSpPr>
              <p:nvPr/>
            </p:nvSpPr>
            <p:spPr bwMode="auto">
              <a:xfrm>
                <a:off x="362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4" name="Line 1499"/>
              <p:cNvSpPr>
                <a:spLocks noChangeShapeType="1"/>
              </p:cNvSpPr>
              <p:nvPr/>
            </p:nvSpPr>
            <p:spPr bwMode="auto">
              <a:xfrm>
                <a:off x="363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5" name="Line 1500"/>
              <p:cNvSpPr>
                <a:spLocks noChangeShapeType="1"/>
              </p:cNvSpPr>
              <p:nvPr/>
            </p:nvSpPr>
            <p:spPr bwMode="auto">
              <a:xfrm>
                <a:off x="365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6" name="Line 1501"/>
              <p:cNvSpPr>
                <a:spLocks noChangeShapeType="1"/>
              </p:cNvSpPr>
              <p:nvPr/>
            </p:nvSpPr>
            <p:spPr bwMode="auto">
              <a:xfrm>
                <a:off x="366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7" name="Line 1502"/>
              <p:cNvSpPr>
                <a:spLocks noChangeShapeType="1"/>
              </p:cNvSpPr>
              <p:nvPr/>
            </p:nvSpPr>
            <p:spPr bwMode="auto">
              <a:xfrm>
                <a:off x="367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8" name="Line 1503"/>
              <p:cNvSpPr>
                <a:spLocks noChangeShapeType="1"/>
              </p:cNvSpPr>
              <p:nvPr/>
            </p:nvSpPr>
            <p:spPr bwMode="auto">
              <a:xfrm>
                <a:off x="368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9" name="Line 1504"/>
              <p:cNvSpPr>
                <a:spLocks noChangeShapeType="1"/>
              </p:cNvSpPr>
              <p:nvPr/>
            </p:nvSpPr>
            <p:spPr bwMode="auto">
              <a:xfrm>
                <a:off x="369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0" name="Line 1505"/>
              <p:cNvSpPr>
                <a:spLocks noChangeShapeType="1"/>
              </p:cNvSpPr>
              <p:nvPr/>
            </p:nvSpPr>
            <p:spPr bwMode="auto">
              <a:xfrm>
                <a:off x="371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1" name="Line 1506"/>
              <p:cNvSpPr>
                <a:spLocks noChangeShapeType="1"/>
              </p:cNvSpPr>
              <p:nvPr/>
            </p:nvSpPr>
            <p:spPr bwMode="auto">
              <a:xfrm>
                <a:off x="372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2" name="Line 1507"/>
              <p:cNvSpPr>
                <a:spLocks noChangeShapeType="1"/>
              </p:cNvSpPr>
              <p:nvPr/>
            </p:nvSpPr>
            <p:spPr bwMode="auto">
              <a:xfrm>
                <a:off x="373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3" name="Line 1508"/>
              <p:cNvSpPr>
                <a:spLocks noChangeShapeType="1"/>
              </p:cNvSpPr>
              <p:nvPr/>
            </p:nvSpPr>
            <p:spPr bwMode="auto">
              <a:xfrm>
                <a:off x="374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4" name="Line 1509"/>
              <p:cNvSpPr>
                <a:spLocks noChangeShapeType="1"/>
              </p:cNvSpPr>
              <p:nvPr/>
            </p:nvSpPr>
            <p:spPr bwMode="auto">
              <a:xfrm>
                <a:off x="375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5" name="Line 1510"/>
              <p:cNvSpPr>
                <a:spLocks noChangeShapeType="1"/>
              </p:cNvSpPr>
              <p:nvPr/>
            </p:nvSpPr>
            <p:spPr bwMode="auto">
              <a:xfrm>
                <a:off x="377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6" name="Line 1511"/>
              <p:cNvSpPr>
                <a:spLocks noChangeShapeType="1"/>
              </p:cNvSpPr>
              <p:nvPr/>
            </p:nvSpPr>
            <p:spPr bwMode="auto">
              <a:xfrm>
                <a:off x="378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7" name="Line 1512"/>
              <p:cNvSpPr>
                <a:spLocks noChangeShapeType="1"/>
              </p:cNvSpPr>
              <p:nvPr/>
            </p:nvSpPr>
            <p:spPr bwMode="auto">
              <a:xfrm>
                <a:off x="379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8" name="Line 1513"/>
              <p:cNvSpPr>
                <a:spLocks noChangeShapeType="1"/>
              </p:cNvSpPr>
              <p:nvPr/>
            </p:nvSpPr>
            <p:spPr bwMode="auto">
              <a:xfrm>
                <a:off x="380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9" name="Line 1514"/>
              <p:cNvSpPr>
                <a:spLocks noChangeShapeType="1"/>
              </p:cNvSpPr>
              <p:nvPr/>
            </p:nvSpPr>
            <p:spPr bwMode="auto">
              <a:xfrm>
                <a:off x="381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0" name="Line 1515"/>
              <p:cNvSpPr>
                <a:spLocks noChangeShapeType="1"/>
              </p:cNvSpPr>
              <p:nvPr/>
            </p:nvSpPr>
            <p:spPr bwMode="auto">
              <a:xfrm>
                <a:off x="383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1" name="Line 1516"/>
              <p:cNvSpPr>
                <a:spLocks noChangeShapeType="1"/>
              </p:cNvSpPr>
              <p:nvPr/>
            </p:nvSpPr>
            <p:spPr bwMode="auto">
              <a:xfrm>
                <a:off x="384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2" name="Line 1517"/>
              <p:cNvSpPr>
                <a:spLocks noChangeShapeType="1"/>
              </p:cNvSpPr>
              <p:nvPr/>
            </p:nvSpPr>
            <p:spPr bwMode="auto">
              <a:xfrm>
                <a:off x="385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3" name="Line 1518"/>
              <p:cNvSpPr>
                <a:spLocks noChangeShapeType="1"/>
              </p:cNvSpPr>
              <p:nvPr/>
            </p:nvSpPr>
            <p:spPr bwMode="auto">
              <a:xfrm>
                <a:off x="386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4" name="Line 1519"/>
              <p:cNvSpPr>
                <a:spLocks noChangeShapeType="1"/>
              </p:cNvSpPr>
              <p:nvPr/>
            </p:nvSpPr>
            <p:spPr bwMode="auto">
              <a:xfrm>
                <a:off x="387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5" name="Line 1520"/>
              <p:cNvSpPr>
                <a:spLocks noChangeShapeType="1"/>
              </p:cNvSpPr>
              <p:nvPr/>
            </p:nvSpPr>
            <p:spPr bwMode="auto">
              <a:xfrm>
                <a:off x="389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6" name="Line 1521"/>
              <p:cNvSpPr>
                <a:spLocks noChangeShapeType="1"/>
              </p:cNvSpPr>
              <p:nvPr/>
            </p:nvSpPr>
            <p:spPr bwMode="auto">
              <a:xfrm>
                <a:off x="390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7" name="Line 1522"/>
              <p:cNvSpPr>
                <a:spLocks noChangeShapeType="1"/>
              </p:cNvSpPr>
              <p:nvPr/>
            </p:nvSpPr>
            <p:spPr bwMode="auto">
              <a:xfrm>
                <a:off x="391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8" name="Line 1523"/>
              <p:cNvSpPr>
                <a:spLocks noChangeShapeType="1"/>
              </p:cNvSpPr>
              <p:nvPr/>
            </p:nvSpPr>
            <p:spPr bwMode="auto">
              <a:xfrm>
                <a:off x="392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9" name="Line 1524"/>
              <p:cNvSpPr>
                <a:spLocks noChangeShapeType="1"/>
              </p:cNvSpPr>
              <p:nvPr/>
            </p:nvSpPr>
            <p:spPr bwMode="auto">
              <a:xfrm>
                <a:off x="3939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0" name="Line 1525"/>
              <p:cNvSpPr>
                <a:spLocks noChangeShapeType="1"/>
              </p:cNvSpPr>
              <p:nvPr/>
            </p:nvSpPr>
            <p:spPr bwMode="auto">
              <a:xfrm>
                <a:off x="3950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1" name="Line 1526"/>
              <p:cNvSpPr>
                <a:spLocks noChangeShapeType="1"/>
              </p:cNvSpPr>
              <p:nvPr/>
            </p:nvSpPr>
            <p:spPr bwMode="auto">
              <a:xfrm>
                <a:off x="396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2" name="Line 1527"/>
              <p:cNvSpPr>
                <a:spLocks noChangeShapeType="1"/>
              </p:cNvSpPr>
              <p:nvPr/>
            </p:nvSpPr>
            <p:spPr bwMode="auto">
              <a:xfrm>
                <a:off x="3974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3" name="Line 1528"/>
              <p:cNvSpPr>
                <a:spLocks noChangeShapeType="1"/>
              </p:cNvSpPr>
              <p:nvPr/>
            </p:nvSpPr>
            <p:spPr bwMode="auto">
              <a:xfrm>
                <a:off x="3987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4" name="Line 1529"/>
              <p:cNvSpPr>
                <a:spLocks noChangeShapeType="1"/>
              </p:cNvSpPr>
              <p:nvPr/>
            </p:nvSpPr>
            <p:spPr bwMode="auto">
              <a:xfrm>
                <a:off x="3998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5" name="Line 1530"/>
              <p:cNvSpPr>
                <a:spLocks noChangeShapeType="1"/>
              </p:cNvSpPr>
              <p:nvPr/>
            </p:nvSpPr>
            <p:spPr bwMode="auto">
              <a:xfrm>
                <a:off x="401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6" name="Line 1531"/>
              <p:cNvSpPr>
                <a:spLocks noChangeShapeType="1"/>
              </p:cNvSpPr>
              <p:nvPr/>
            </p:nvSpPr>
            <p:spPr bwMode="auto">
              <a:xfrm>
                <a:off x="4022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7" name="Line 1532"/>
              <p:cNvSpPr>
                <a:spLocks noChangeShapeType="1"/>
              </p:cNvSpPr>
              <p:nvPr/>
            </p:nvSpPr>
            <p:spPr bwMode="auto">
              <a:xfrm>
                <a:off x="4035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8" name="Line 1533"/>
              <p:cNvSpPr>
                <a:spLocks noChangeShapeType="1"/>
              </p:cNvSpPr>
              <p:nvPr/>
            </p:nvSpPr>
            <p:spPr bwMode="auto">
              <a:xfrm>
                <a:off x="4046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9" name="Line 1534"/>
              <p:cNvSpPr>
                <a:spLocks noChangeShapeType="1"/>
              </p:cNvSpPr>
              <p:nvPr/>
            </p:nvSpPr>
            <p:spPr bwMode="auto">
              <a:xfrm>
                <a:off x="405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0" name="Line 1535"/>
              <p:cNvSpPr>
                <a:spLocks noChangeShapeType="1"/>
              </p:cNvSpPr>
              <p:nvPr/>
            </p:nvSpPr>
            <p:spPr bwMode="auto">
              <a:xfrm>
                <a:off x="4070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1" name="Line 1536"/>
              <p:cNvSpPr>
                <a:spLocks noChangeShapeType="1"/>
              </p:cNvSpPr>
              <p:nvPr/>
            </p:nvSpPr>
            <p:spPr bwMode="auto">
              <a:xfrm>
                <a:off x="4083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2" name="Line 1537"/>
              <p:cNvSpPr>
                <a:spLocks noChangeShapeType="1"/>
              </p:cNvSpPr>
              <p:nvPr/>
            </p:nvSpPr>
            <p:spPr bwMode="auto">
              <a:xfrm>
                <a:off x="4094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3" name="Line 1538"/>
              <p:cNvSpPr>
                <a:spLocks noChangeShapeType="1"/>
              </p:cNvSpPr>
              <p:nvPr/>
            </p:nvSpPr>
            <p:spPr bwMode="auto">
              <a:xfrm>
                <a:off x="4106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4" name="Line 1539"/>
              <p:cNvSpPr>
                <a:spLocks noChangeShapeType="1"/>
              </p:cNvSpPr>
              <p:nvPr/>
            </p:nvSpPr>
            <p:spPr bwMode="auto">
              <a:xfrm>
                <a:off x="4118" y="1812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5" name="Line 1540"/>
              <p:cNvSpPr>
                <a:spLocks noChangeShapeType="1"/>
              </p:cNvSpPr>
              <p:nvPr/>
            </p:nvSpPr>
            <p:spPr bwMode="auto">
              <a:xfrm>
                <a:off x="4131" y="1812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6" name="Line 1541"/>
              <p:cNvSpPr>
                <a:spLocks noChangeShapeType="1"/>
              </p:cNvSpPr>
              <p:nvPr/>
            </p:nvSpPr>
            <p:spPr bwMode="auto">
              <a:xfrm>
                <a:off x="4142" y="1812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7" name="Line 1542"/>
              <p:cNvSpPr>
                <a:spLocks noChangeShapeType="1"/>
              </p:cNvSpPr>
              <p:nvPr/>
            </p:nvSpPr>
            <p:spPr bwMode="auto">
              <a:xfrm>
                <a:off x="1910" y="1812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8" name="Line 1543"/>
              <p:cNvSpPr>
                <a:spLocks noChangeShapeType="1"/>
              </p:cNvSpPr>
              <p:nvPr/>
            </p:nvSpPr>
            <p:spPr bwMode="auto">
              <a:xfrm flipH="1">
                <a:off x="4122" y="181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9" name="Freeform 1544"/>
              <p:cNvSpPr>
                <a:spLocks noEditPoints="1"/>
              </p:cNvSpPr>
              <p:nvPr/>
            </p:nvSpPr>
            <p:spPr bwMode="auto">
              <a:xfrm>
                <a:off x="1724" y="1775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6 w 91"/>
                  <a:gd name="T5" fmla="*/ 30 h 140"/>
                  <a:gd name="T6" fmla="*/ 9 w 91"/>
                  <a:gd name="T7" fmla="*/ 21 h 140"/>
                  <a:gd name="T8" fmla="*/ 14 w 91"/>
                  <a:gd name="T9" fmla="*/ 14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5 w 91"/>
                  <a:gd name="T21" fmla="*/ 4 h 140"/>
                  <a:gd name="T22" fmla="*/ 72 w 91"/>
                  <a:gd name="T23" fmla="*/ 7 h 140"/>
                  <a:gd name="T24" fmla="*/ 75 w 91"/>
                  <a:gd name="T25" fmla="*/ 12 h 140"/>
                  <a:gd name="T26" fmla="*/ 79 w 91"/>
                  <a:gd name="T27" fmla="*/ 18 h 140"/>
                  <a:gd name="T28" fmla="*/ 84 w 91"/>
                  <a:gd name="T29" fmla="*/ 26 h 140"/>
                  <a:gd name="T30" fmla="*/ 88 w 91"/>
                  <a:gd name="T31" fmla="*/ 37 h 140"/>
                  <a:gd name="T32" fmla="*/ 89 w 91"/>
                  <a:gd name="T33" fmla="*/ 53 h 140"/>
                  <a:gd name="T34" fmla="*/ 91 w 91"/>
                  <a:gd name="T35" fmla="*/ 70 h 140"/>
                  <a:gd name="T36" fmla="*/ 89 w 91"/>
                  <a:gd name="T37" fmla="*/ 93 h 140"/>
                  <a:gd name="T38" fmla="*/ 86 w 91"/>
                  <a:gd name="T39" fmla="*/ 110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3 h 140"/>
                  <a:gd name="T46" fmla="*/ 63 w 91"/>
                  <a:gd name="T47" fmla="*/ 136 h 140"/>
                  <a:gd name="T48" fmla="*/ 54 w 91"/>
                  <a:gd name="T49" fmla="*/ 140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5 h 140"/>
                  <a:gd name="T68" fmla="*/ 26 w 91"/>
                  <a:gd name="T69" fmla="*/ 114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4 h 140"/>
                  <a:gd name="T82" fmla="*/ 68 w 91"/>
                  <a:gd name="T83" fmla="*/ 105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7 h 140"/>
                  <a:gd name="T92" fmla="*/ 65 w 91"/>
                  <a:gd name="T93" fmla="*/ 26 h 140"/>
                  <a:gd name="T94" fmla="*/ 60 w 91"/>
                  <a:gd name="T95" fmla="*/ 21 h 140"/>
                  <a:gd name="T96" fmla="*/ 53 w 91"/>
                  <a:gd name="T97" fmla="*/ 18 h 140"/>
                  <a:gd name="T98" fmla="*/ 46 w 91"/>
                  <a:gd name="T99" fmla="*/ 16 h 140"/>
                  <a:gd name="T100" fmla="*/ 39 w 91"/>
                  <a:gd name="T101" fmla="*/ 18 h 140"/>
                  <a:gd name="T102" fmla="*/ 32 w 91"/>
                  <a:gd name="T103" fmla="*/ 19 h 140"/>
                  <a:gd name="T104" fmla="*/ 26 w 91"/>
                  <a:gd name="T105" fmla="*/ 25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2" y="7"/>
                    </a:lnTo>
                    <a:lnTo>
                      <a:pt x="75" y="12"/>
                    </a:lnTo>
                    <a:lnTo>
                      <a:pt x="79" y="18"/>
                    </a:lnTo>
                    <a:lnTo>
                      <a:pt x="84" y="26"/>
                    </a:lnTo>
                    <a:lnTo>
                      <a:pt x="88" y="37"/>
                    </a:lnTo>
                    <a:lnTo>
                      <a:pt x="89" y="53"/>
                    </a:lnTo>
                    <a:lnTo>
                      <a:pt x="91" y="70"/>
                    </a:lnTo>
                    <a:lnTo>
                      <a:pt x="89" y="93"/>
                    </a:lnTo>
                    <a:lnTo>
                      <a:pt x="86" y="110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3"/>
                    </a:lnTo>
                    <a:lnTo>
                      <a:pt x="63" y="136"/>
                    </a:lnTo>
                    <a:lnTo>
                      <a:pt x="54" y="140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5"/>
                    </a:lnTo>
                    <a:lnTo>
                      <a:pt x="26" y="114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4"/>
                    </a:lnTo>
                    <a:lnTo>
                      <a:pt x="68" y="105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7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39" y="18"/>
                    </a:lnTo>
                    <a:lnTo>
                      <a:pt x="32" y="19"/>
                    </a:lnTo>
                    <a:lnTo>
                      <a:pt x="26" y="25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0" name="Rectangle 1545"/>
              <p:cNvSpPr>
                <a:spLocks noChangeArrowheads="1"/>
              </p:cNvSpPr>
              <p:nvPr/>
            </p:nvSpPr>
            <p:spPr bwMode="auto">
              <a:xfrm>
                <a:off x="1782" y="183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1" name="Freeform 1546"/>
              <p:cNvSpPr>
                <a:spLocks/>
              </p:cNvSpPr>
              <p:nvPr/>
            </p:nvSpPr>
            <p:spPr bwMode="auto">
              <a:xfrm>
                <a:off x="1805" y="1776"/>
                <a:ext cx="43" cy="68"/>
              </a:xfrm>
              <a:custGeom>
                <a:avLst/>
                <a:gdLst>
                  <a:gd name="T0" fmla="*/ 0 w 87"/>
                  <a:gd name="T1" fmla="*/ 17 h 136"/>
                  <a:gd name="T2" fmla="*/ 0 w 87"/>
                  <a:gd name="T3" fmla="*/ 0 h 136"/>
                  <a:gd name="T4" fmla="*/ 87 w 87"/>
                  <a:gd name="T5" fmla="*/ 0 h 136"/>
                  <a:gd name="T6" fmla="*/ 87 w 87"/>
                  <a:gd name="T7" fmla="*/ 14 h 136"/>
                  <a:gd name="T8" fmla="*/ 75 w 87"/>
                  <a:gd name="T9" fmla="*/ 31 h 136"/>
                  <a:gd name="T10" fmla="*/ 62 w 87"/>
                  <a:gd name="T11" fmla="*/ 52 h 136"/>
                  <a:gd name="T12" fmla="*/ 43 w 87"/>
                  <a:gd name="T13" fmla="*/ 99 h 136"/>
                  <a:gd name="T14" fmla="*/ 38 w 87"/>
                  <a:gd name="T15" fmla="*/ 136 h 136"/>
                  <a:gd name="T16" fmla="*/ 19 w 87"/>
                  <a:gd name="T17" fmla="*/ 136 h 136"/>
                  <a:gd name="T18" fmla="*/ 21 w 87"/>
                  <a:gd name="T19" fmla="*/ 119 h 136"/>
                  <a:gd name="T20" fmla="*/ 26 w 87"/>
                  <a:gd name="T21" fmla="*/ 98 h 136"/>
                  <a:gd name="T22" fmla="*/ 35 w 87"/>
                  <a:gd name="T23" fmla="*/ 75 h 136"/>
                  <a:gd name="T24" fmla="*/ 45 w 87"/>
                  <a:gd name="T25" fmla="*/ 54 h 136"/>
                  <a:gd name="T26" fmla="*/ 57 w 87"/>
                  <a:gd name="T27" fmla="*/ 35 h 136"/>
                  <a:gd name="T28" fmla="*/ 69 w 87"/>
                  <a:gd name="T29" fmla="*/ 17 h 136"/>
                  <a:gd name="T30" fmla="*/ 0 w 87"/>
                  <a:gd name="T31" fmla="*/ 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36">
                    <a:moveTo>
                      <a:pt x="0" y="17"/>
                    </a:moveTo>
                    <a:lnTo>
                      <a:pt x="0" y="0"/>
                    </a:lnTo>
                    <a:lnTo>
                      <a:pt x="87" y="0"/>
                    </a:lnTo>
                    <a:lnTo>
                      <a:pt x="87" y="14"/>
                    </a:lnTo>
                    <a:lnTo>
                      <a:pt x="75" y="31"/>
                    </a:lnTo>
                    <a:lnTo>
                      <a:pt x="62" y="52"/>
                    </a:lnTo>
                    <a:lnTo>
                      <a:pt x="43" y="99"/>
                    </a:lnTo>
                    <a:lnTo>
                      <a:pt x="38" y="136"/>
                    </a:lnTo>
                    <a:lnTo>
                      <a:pt x="19" y="136"/>
                    </a:lnTo>
                    <a:lnTo>
                      <a:pt x="21" y="119"/>
                    </a:lnTo>
                    <a:lnTo>
                      <a:pt x="26" y="98"/>
                    </a:lnTo>
                    <a:lnTo>
                      <a:pt x="35" y="75"/>
                    </a:lnTo>
                    <a:lnTo>
                      <a:pt x="45" y="54"/>
                    </a:lnTo>
                    <a:lnTo>
                      <a:pt x="57" y="35"/>
                    </a:lnTo>
                    <a:lnTo>
                      <a:pt x="6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2" name="Line 1547"/>
              <p:cNvSpPr>
                <a:spLocks noChangeShapeType="1"/>
              </p:cNvSpPr>
              <p:nvPr/>
            </p:nvSpPr>
            <p:spPr bwMode="auto">
              <a:xfrm>
                <a:off x="191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3" name="Line 1548"/>
              <p:cNvSpPr>
                <a:spLocks noChangeShapeType="1"/>
              </p:cNvSpPr>
              <p:nvPr/>
            </p:nvSpPr>
            <p:spPr bwMode="auto">
              <a:xfrm>
                <a:off x="192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4" name="Line 1549"/>
              <p:cNvSpPr>
                <a:spLocks noChangeShapeType="1"/>
              </p:cNvSpPr>
              <p:nvPr/>
            </p:nvSpPr>
            <p:spPr bwMode="auto">
              <a:xfrm>
                <a:off x="193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5" name="Line 1550"/>
              <p:cNvSpPr>
                <a:spLocks noChangeShapeType="1"/>
              </p:cNvSpPr>
              <p:nvPr/>
            </p:nvSpPr>
            <p:spPr bwMode="auto">
              <a:xfrm>
                <a:off x="194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6" name="Line 1551"/>
              <p:cNvSpPr>
                <a:spLocks noChangeShapeType="1"/>
              </p:cNvSpPr>
              <p:nvPr/>
            </p:nvSpPr>
            <p:spPr bwMode="auto">
              <a:xfrm>
                <a:off x="195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7" name="Line 1552"/>
              <p:cNvSpPr>
                <a:spLocks noChangeShapeType="1"/>
              </p:cNvSpPr>
              <p:nvPr/>
            </p:nvSpPr>
            <p:spPr bwMode="auto">
              <a:xfrm>
                <a:off x="197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8" name="Line 1553"/>
              <p:cNvSpPr>
                <a:spLocks noChangeShapeType="1"/>
              </p:cNvSpPr>
              <p:nvPr/>
            </p:nvSpPr>
            <p:spPr bwMode="auto">
              <a:xfrm>
                <a:off x="198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9" name="Line 1554"/>
              <p:cNvSpPr>
                <a:spLocks noChangeShapeType="1"/>
              </p:cNvSpPr>
              <p:nvPr/>
            </p:nvSpPr>
            <p:spPr bwMode="auto">
              <a:xfrm>
                <a:off x="199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0" name="Line 1555"/>
              <p:cNvSpPr>
                <a:spLocks noChangeShapeType="1"/>
              </p:cNvSpPr>
              <p:nvPr/>
            </p:nvSpPr>
            <p:spPr bwMode="auto">
              <a:xfrm>
                <a:off x="200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1" name="Line 1556"/>
              <p:cNvSpPr>
                <a:spLocks noChangeShapeType="1"/>
              </p:cNvSpPr>
              <p:nvPr/>
            </p:nvSpPr>
            <p:spPr bwMode="auto">
              <a:xfrm>
                <a:off x="201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2" name="Line 1557"/>
              <p:cNvSpPr>
                <a:spLocks noChangeShapeType="1"/>
              </p:cNvSpPr>
              <p:nvPr/>
            </p:nvSpPr>
            <p:spPr bwMode="auto">
              <a:xfrm>
                <a:off x="203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3" name="Line 1558"/>
              <p:cNvSpPr>
                <a:spLocks noChangeShapeType="1"/>
              </p:cNvSpPr>
              <p:nvPr/>
            </p:nvSpPr>
            <p:spPr bwMode="auto">
              <a:xfrm>
                <a:off x="204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4" name="Line 1559"/>
              <p:cNvSpPr>
                <a:spLocks noChangeShapeType="1"/>
              </p:cNvSpPr>
              <p:nvPr/>
            </p:nvSpPr>
            <p:spPr bwMode="auto">
              <a:xfrm>
                <a:off x="205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5" name="Line 1560"/>
              <p:cNvSpPr>
                <a:spLocks noChangeShapeType="1"/>
              </p:cNvSpPr>
              <p:nvPr/>
            </p:nvSpPr>
            <p:spPr bwMode="auto">
              <a:xfrm>
                <a:off x="206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6" name="Line 1561"/>
              <p:cNvSpPr>
                <a:spLocks noChangeShapeType="1"/>
              </p:cNvSpPr>
              <p:nvPr/>
            </p:nvSpPr>
            <p:spPr bwMode="auto">
              <a:xfrm>
                <a:off x="207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7" name="Line 1562"/>
              <p:cNvSpPr>
                <a:spLocks noChangeShapeType="1"/>
              </p:cNvSpPr>
              <p:nvPr/>
            </p:nvSpPr>
            <p:spPr bwMode="auto">
              <a:xfrm>
                <a:off x="209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8" name="Line 1563"/>
              <p:cNvSpPr>
                <a:spLocks noChangeShapeType="1"/>
              </p:cNvSpPr>
              <p:nvPr/>
            </p:nvSpPr>
            <p:spPr bwMode="auto">
              <a:xfrm>
                <a:off x="210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9" name="Line 1564"/>
              <p:cNvSpPr>
                <a:spLocks noChangeShapeType="1"/>
              </p:cNvSpPr>
              <p:nvPr/>
            </p:nvSpPr>
            <p:spPr bwMode="auto">
              <a:xfrm>
                <a:off x="211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0" name="Line 1565"/>
              <p:cNvSpPr>
                <a:spLocks noChangeShapeType="1"/>
              </p:cNvSpPr>
              <p:nvPr/>
            </p:nvSpPr>
            <p:spPr bwMode="auto">
              <a:xfrm>
                <a:off x="212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1" name="Line 1566"/>
              <p:cNvSpPr>
                <a:spLocks noChangeShapeType="1"/>
              </p:cNvSpPr>
              <p:nvPr/>
            </p:nvSpPr>
            <p:spPr bwMode="auto">
              <a:xfrm>
                <a:off x="213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2" name="Line 1567"/>
              <p:cNvSpPr>
                <a:spLocks noChangeShapeType="1"/>
              </p:cNvSpPr>
              <p:nvPr/>
            </p:nvSpPr>
            <p:spPr bwMode="auto">
              <a:xfrm>
                <a:off x="215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3" name="Line 1568"/>
              <p:cNvSpPr>
                <a:spLocks noChangeShapeType="1"/>
              </p:cNvSpPr>
              <p:nvPr/>
            </p:nvSpPr>
            <p:spPr bwMode="auto">
              <a:xfrm>
                <a:off x="216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4" name="Line 1569"/>
              <p:cNvSpPr>
                <a:spLocks noChangeShapeType="1"/>
              </p:cNvSpPr>
              <p:nvPr/>
            </p:nvSpPr>
            <p:spPr bwMode="auto">
              <a:xfrm>
                <a:off x="217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5" name="Line 1570"/>
              <p:cNvSpPr>
                <a:spLocks noChangeShapeType="1"/>
              </p:cNvSpPr>
              <p:nvPr/>
            </p:nvSpPr>
            <p:spPr bwMode="auto">
              <a:xfrm>
                <a:off x="218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6" name="Line 1571"/>
              <p:cNvSpPr>
                <a:spLocks noChangeShapeType="1"/>
              </p:cNvSpPr>
              <p:nvPr/>
            </p:nvSpPr>
            <p:spPr bwMode="auto">
              <a:xfrm>
                <a:off x="219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7" name="Line 1572"/>
              <p:cNvSpPr>
                <a:spLocks noChangeShapeType="1"/>
              </p:cNvSpPr>
              <p:nvPr/>
            </p:nvSpPr>
            <p:spPr bwMode="auto">
              <a:xfrm>
                <a:off x="221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8" name="Line 1573"/>
              <p:cNvSpPr>
                <a:spLocks noChangeShapeType="1"/>
              </p:cNvSpPr>
              <p:nvPr/>
            </p:nvSpPr>
            <p:spPr bwMode="auto">
              <a:xfrm>
                <a:off x="222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9" name="Line 1574"/>
              <p:cNvSpPr>
                <a:spLocks noChangeShapeType="1"/>
              </p:cNvSpPr>
              <p:nvPr/>
            </p:nvSpPr>
            <p:spPr bwMode="auto">
              <a:xfrm>
                <a:off x="223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0" name="Line 1575"/>
              <p:cNvSpPr>
                <a:spLocks noChangeShapeType="1"/>
              </p:cNvSpPr>
              <p:nvPr/>
            </p:nvSpPr>
            <p:spPr bwMode="auto">
              <a:xfrm>
                <a:off x="224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1" name="Line 1576"/>
              <p:cNvSpPr>
                <a:spLocks noChangeShapeType="1"/>
              </p:cNvSpPr>
              <p:nvPr/>
            </p:nvSpPr>
            <p:spPr bwMode="auto">
              <a:xfrm>
                <a:off x="225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2" name="Line 1577"/>
              <p:cNvSpPr>
                <a:spLocks noChangeShapeType="1"/>
              </p:cNvSpPr>
              <p:nvPr/>
            </p:nvSpPr>
            <p:spPr bwMode="auto">
              <a:xfrm>
                <a:off x="227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3" name="Line 1578"/>
              <p:cNvSpPr>
                <a:spLocks noChangeShapeType="1"/>
              </p:cNvSpPr>
              <p:nvPr/>
            </p:nvSpPr>
            <p:spPr bwMode="auto">
              <a:xfrm>
                <a:off x="228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4" name="Line 1579"/>
              <p:cNvSpPr>
                <a:spLocks noChangeShapeType="1"/>
              </p:cNvSpPr>
              <p:nvPr/>
            </p:nvSpPr>
            <p:spPr bwMode="auto">
              <a:xfrm>
                <a:off x="229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5" name="Line 1580"/>
              <p:cNvSpPr>
                <a:spLocks noChangeShapeType="1"/>
              </p:cNvSpPr>
              <p:nvPr/>
            </p:nvSpPr>
            <p:spPr bwMode="auto">
              <a:xfrm>
                <a:off x="230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6" name="Line 1581"/>
              <p:cNvSpPr>
                <a:spLocks noChangeShapeType="1"/>
              </p:cNvSpPr>
              <p:nvPr/>
            </p:nvSpPr>
            <p:spPr bwMode="auto">
              <a:xfrm>
                <a:off x="231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7" name="Line 1582"/>
              <p:cNvSpPr>
                <a:spLocks noChangeShapeType="1"/>
              </p:cNvSpPr>
              <p:nvPr/>
            </p:nvSpPr>
            <p:spPr bwMode="auto">
              <a:xfrm>
                <a:off x="233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8" name="Line 1583"/>
              <p:cNvSpPr>
                <a:spLocks noChangeShapeType="1"/>
              </p:cNvSpPr>
              <p:nvPr/>
            </p:nvSpPr>
            <p:spPr bwMode="auto">
              <a:xfrm>
                <a:off x="234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9" name="Line 1584"/>
              <p:cNvSpPr>
                <a:spLocks noChangeShapeType="1"/>
              </p:cNvSpPr>
              <p:nvPr/>
            </p:nvSpPr>
            <p:spPr bwMode="auto">
              <a:xfrm>
                <a:off x="235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0" name="Line 1585"/>
              <p:cNvSpPr>
                <a:spLocks noChangeShapeType="1"/>
              </p:cNvSpPr>
              <p:nvPr/>
            </p:nvSpPr>
            <p:spPr bwMode="auto">
              <a:xfrm>
                <a:off x="236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1" name="Line 1586"/>
              <p:cNvSpPr>
                <a:spLocks noChangeShapeType="1"/>
              </p:cNvSpPr>
              <p:nvPr/>
            </p:nvSpPr>
            <p:spPr bwMode="auto">
              <a:xfrm>
                <a:off x="237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2" name="Line 1587"/>
              <p:cNvSpPr>
                <a:spLocks noChangeShapeType="1"/>
              </p:cNvSpPr>
              <p:nvPr/>
            </p:nvSpPr>
            <p:spPr bwMode="auto">
              <a:xfrm>
                <a:off x="239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3" name="Line 1588"/>
              <p:cNvSpPr>
                <a:spLocks noChangeShapeType="1"/>
              </p:cNvSpPr>
              <p:nvPr/>
            </p:nvSpPr>
            <p:spPr bwMode="auto">
              <a:xfrm>
                <a:off x="240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4" name="Line 1589"/>
              <p:cNvSpPr>
                <a:spLocks noChangeShapeType="1"/>
              </p:cNvSpPr>
              <p:nvPr/>
            </p:nvSpPr>
            <p:spPr bwMode="auto">
              <a:xfrm>
                <a:off x="241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5" name="Line 1590"/>
              <p:cNvSpPr>
                <a:spLocks noChangeShapeType="1"/>
              </p:cNvSpPr>
              <p:nvPr/>
            </p:nvSpPr>
            <p:spPr bwMode="auto">
              <a:xfrm>
                <a:off x="242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6" name="Line 1591"/>
              <p:cNvSpPr>
                <a:spLocks noChangeShapeType="1"/>
              </p:cNvSpPr>
              <p:nvPr/>
            </p:nvSpPr>
            <p:spPr bwMode="auto">
              <a:xfrm>
                <a:off x="243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7" name="Line 1592"/>
              <p:cNvSpPr>
                <a:spLocks noChangeShapeType="1"/>
              </p:cNvSpPr>
              <p:nvPr/>
            </p:nvSpPr>
            <p:spPr bwMode="auto">
              <a:xfrm>
                <a:off x="245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8" name="Line 1593"/>
              <p:cNvSpPr>
                <a:spLocks noChangeShapeType="1"/>
              </p:cNvSpPr>
              <p:nvPr/>
            </p:nvSpPr>
            <p:spPr bwMode="auto">
              <a:xfrm>
                <a:off x="246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9" name="Line 1594"/>
              <p:cNvSpPr>
                <a:spLocks noChangeShapeType="1"/>
              </p:cNvSpPr>
              <p:nvPr/>
            </p:nvSpPr>
            <p:spPr bwMode="auto">
              <a:xfrm>
                <a:off x="247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0" name="Line 1595"/>
              <p:cNvSpPr>
                <a:spLocks noChangeShapeType="1"/>
              </p:cNvSpPr>
              <p:nvPr/>
            </p:nvSpPr>
            <p:spPr bwMode="auto">
              <a:xfrm>
                <a:off x="248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1" name="Line 1596"/>
              <p:cNvSpPr>
                <a:spLocks noChangeShapeType="1"/>
              </p:cNvSpPr>
              <p:nvPr/>
            </p:nvSpPr>
            <p:spPr bwMode="auto">
              <a:xfrm>
                <a:off x="249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2" name="Line 1597"/>
              <p:cNvSpPr>
                <a:spLocks noChangeShapeType="1"/>
              </p:cNvSpPr>
              <p:nvPr/>
            </p:nvSpPr>
            <p:spPr bwMode="auto">
              <a:xfrm>
                <a:off x="251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3" name="Line 1598"/>
              <p:cNvSpPr>
                <a:spLocks noChangeShapeType="1"/>
              </p:cNvSpPr>
              <p:nvPr/>
            </p:nvSpPr>
            <p:spPr bwMode="auto">
              <a:xfrm>
                <a:off x="252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4" name="Line 1599"/>
              <p:cNvSpPr>
                <a:spLocks noChangeShapeType="1"/>
              </p:cNvSpPr>
              <p:nvPr/>
            </p:nvSpPr>
            <p:spPr bwMode="auto">
              <a:xfrm>
                <a:off x="253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5" name="Line 1600"/>
              <p:cNvSpPr>
                <a:spLocks noChangeShapeType="1"/>
              </p:cNvSpPr>
              <p:nvPr/>
            </p:nvSpPr>
            <p:spPr bwMode="auto">
              <a:xfrm>
                <a:off x="254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6" name="Line 1601"/>
              <p:cNvSpPr>
                <a:spLocks noChangeShapeType="1"/>
              </p:cNvSpPr>
              <p:nvPr/>
            </p:nvSpPr>
            <p:spPr bwMode="auto">
              <a:xfrm>
                <a:off x="255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7" name="Line 1602"/>
              <p:cNvSpPr>
                <a:spLocks noChangeShapeType="1"/>
              </p:cNvSpPr>
              <p:nvPr/>
            </p:nvSpPr>
            <p:spPr bwMode="auto">
              <a:xfrm>
                <a:off x="257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8" name="Line 1603"/>
              <p:cNvSpPr>
                <a:spLocks noChangeShapeType="1"/>
              </p:cNvSpPr>
              <p:nvPr/>
            </p:nvSpPr>
            <p:spPr bwMode="auto">
              <a:xfrm>
                <a:off x="258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9" name="Line 1604"/>
              <p:cNvSpPr>
                <a:spLocks noChangeShapeType="1"/>
              </p:cNvSpPr>
              <p:nvPr/>
            </p:nvSpPr>
            <p:spPr bwMode="auto">
              <a:xfrm>
                <a:off x="259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0" name="Line 1605"/>
              <p:cNvSpPr>
                <a:spLocks noChangeShapeType="1"/>
              </p:cNvSpPr>
              <p:nvPr/>
            </p:nvSpPr>
            <p:spPr bwMode="auto">
              <a:xfrm>
                <a:off x="260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1" name="Line 1606"/>
              <p:cNvSpPr>
                <a:spLocks noChangeShapeType="1"/>
              </p:cNvSpPr>
              <p:nvPr/>
            </p:nvSpPr>
            <p:spPr bwMode="auto">
              <a:xfrm>
                <a:off x="261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2" name="Line 1607"/>
              <p:cNvSpPr>
                <a:spLocks noChangeShapeType="1"/>
              </p:cNvSpPr>
              <p:nvPr/>
            </p:nvSpPr>
            <p:spPr bwMode="auto">
              <a:xfrm>
                <a:off x="263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3" name="Line 1608"/>
              <p:cNvSpPr>
                <a:spLocks noChangeShapeType="1"/>
              </p:cNvSpPr>
              <p:nvPr/>
            </p:nvSpPr>
            <p:spPr bwMode="auto">
              <a:xfrm>
                <a:off x="264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4" name="Line 1609"/>
              <p:cNvSpPr>
                <a:spLocks noChangeShapeType="1"/>
              </p:cNvSpPr>
              <p:nvPr/>
            </p:nvSpPr>
            <p:spPr bwMode="auto">
              <a:xfrm>
                <a:off x="265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5" name="Line 1610"/>
              <p:cNvSpPr>
                <a:spLocks noChangeShapeType="1"/>
              </p:cNvSpPr>
              <p:nvPr/>
            </p:nvSpPr>
            <p:spPr bwMode="auto">
              <a:xfrm>
                <a:off x="266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6" name="Line 1611"/>
              <p:cNvSpPr>
                <a:spLocks noChangeShapeType="1"/>
              </p:cNvSpPr>
              <p:nvPr/>
            </p:nvSpPr>
            <p:spPr bwMode="auto">
              <a:xfrm>
                <a:off x="267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Group 1813"/>
            <p:cNvGrpSpPr>
              <a:grpSpLocks/>
            </p:cNvGrpSpPr>
            <p:nvPr/>
          </p:nvGrpSpPr>
          <p:grpSpPr bwMode="auto">
            <a:xfrm>
              <a:off x="1724" y="1540"/>
              <a:ext cx="2423" cy="169"/>
              <a:chOff x="1724" y="1540"/>
              <a:chExt cx="2423" cy="169"/>
            </a:xfrm>
          </p:grpSpPr>
          <p:sp>
            <p:nvSpPr>
              <p:cNvPr id="2417" name="Line 1613"/>
              <p:cNvSpPr>
                <a:spLocks noChangeShapeType="1"/>
              </p:cNvSpPr>
              <p:nvPr/>
            </p:nvSpPr>
            <p:spPr bwMode="auto">
              <a:xfrm>
                <a:off x="269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8" name="Line 1614"/>
              <p:cNvSpPr>
                <a:spLocks noChangeShapeType="1"/>
              </p:cNvSpPr>
              <p:nvPr/>
            </p:nvSpPr>
            <p:spPr bwMode="auto">
              <a:xfrm>
                <a:off x="270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9" name="Line 1615"/>
              <p:cNvSpPr>
                <a:spLocks noChangeShapeType="1"/>
              </p:cNvSpPr>
              <p:nvPr/>
            </p:nvSpPr>
            <p:spPr bwMode="auto">
              <a:xfrm>
                <a:off x="271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0" name="Line 1616"/>
              <p:cNvSpPr>
                <a:spLocks noChangeShapeType="1"/>
              </p:cNvSpPr>
              <p:nvPr/>
            </p:nvSpPr>
            <p:spPr bwMode="auto">
              <a:xfrm>
                <a:off x="272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1" name="Line 1617"/>
              <p:cNvSpPr>
                <a:spLocks noChangeShapeType="1"/>
              </p:cNvSpPr>
              <p:nvPr/>
            </p:nvSpPr>
            <p:spPr bwMode="auto">
              <a:xfrm>
                <a:off x="273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2" name="Line 1618"/>
              <p:cNvSpPr>
                <a:spLocks noChangeShapeType="1"/>
              </p:cNvSpPr>
              <p:nvPr/>
            </p:nvSpPr>
            <p:spPr bwMode="auto">
              <a:xfrm>
                <a:off x="275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3" name="Line 1619"/>
              <p:cNvSpPr>
                <a:spLocks noChangeShapeType="1"/>
              </p:cNvSpPr>
              <p:nvPr/>
            </p:nvSpPr>
            <p:spPr bwMode="auto">
              <a:xfrm>
                <a:off x="276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4" name="Line 1620"/>
              <p:cNvSpPr>
                <a:spLocks noChangeShapeType="1"/>
              </p:cNvSpPr>
              <p:nvPr/>
            </p:nvSpPr>
            <p:spPr bwMode="auto">
              <a:xfrm>
                <a:off x="277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5" name="Line 1621"/>
              <p:cNvSpPr>
                <a:spLocks noChangeShapeType="1"/>
              </p:cNvSpPr>
              <p:nvPr/>
            </p:nvSpPr>
            <p:spPr bwMode="auto">
              <a:xfrm>
                <a:off x="278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6" name="Line 1622"/>
              <p:cNvSpPr>
                <a:spLocks noChangeShapeType="1"/>
              </p:cNvSpPr>
              <p:nvPr/>
            </p:nvSpPr>
            <p:spPr bwMode="auto">
              <a:xfrm>
                <a:off x="279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7" name="Line 1623"/>
              <p:cNvSpPr>
                <a:spLocks noChangeShapeType="1"/>
              </p:cNvSpPr>
              <p:nvPr/>
            </p:nvSpPr>
            <p:spPr bwMode="auto">
              <a:xfrm>
                <a:off x="281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8" name="Line 1624"/>
              <p:cNvSpPr>
                <a:spLocks noChangeShapeType="1"/>
              </p:cNvSpPr>
              <p:nvPr/>
            </p:nvSpPr>
            <p:spPr bwMode="auto">
              <a:xfrm>
                <a:off x="282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9" name="Line 1625"/>
              <p:cNvSpPr>
                <a:spLocks noChangeShapeType="1"/>
              </p:cNvSpPr>
              <p:nvPr/>
            </p:nvSpPr>
            <p:spPr bwMode="auto">
              <a:xfrm>
                <a:off x="283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0" name="Line 1626"/>
              <p:cNvSpPr>
                <a:spLocks noChangeShapeType="1"/>
              </p:cNvSpPr>
              <p:nvPr/>
            </p:nvSpPr>
            <p:spPr bwMode="auto">
              <a:xfrm>
                <a:off x="284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1" name="Line 1627"/>
              <p:cNvSpPr>
                <a:spLocks noChangeShapeType="1"/>
              </p:cNvSpPr>
              <p:nvPr/>
            </p:nvSpPr>
            <p:spPr bwMode="auto">
              <a:xfrm>
                <a:off x="285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2" name="Line 1628"/>
              <p:cNvSpPr>
                <a:spLocks noChangeShapeType="1"/>
              </p:cNvSpPr>
              <p:nvPr/>
            </p:nvSpPr>
            <p:spPr bwMode="auto">
              <a:xfrm>
                <a:off x="287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3" name="Line 1629"/>
              <p:cNvSpPr>
                <a:spLocks noChangeShapeType="1"/>
              </p:cNvSpPr>
              <p:nvPr/>
            </p:nvSpPr>
            <p:spPr bwMode="auto">
              <a:xfrm>
                <a:off x="288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4" name="Line 1630"/>
              <p:cNvSpPr>
                <a:spLocks noChangeShapeType="1"/>
              </p:cNvSpPr>
              <p:nvPr/>
            </p:nvSpPr>
            <p:spPr bwMode="auto">
              <a:xfrm>
                <a:off x="289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Line 1631"/>
              <p:cNvSpPr>
                <a:spLocks noChangeShapeType="1"/>
              </p:cNvSpPr>
              <p:nvPr/>
            </p:nvSpPr>
            <p:spPr bwMode="auto">
              <a:xfrm>
                <a:off x="290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6" name="Line 1632"/>
              <p:cNvSpPr>
                <a:spLocks noChangeShapeType="1"/>
              </p:cNvSpPr>
              <p:nvPr/>
            </p:nvSpPr>
            <p:spPr bwMode="auto">
              <a:xfrm>
                <a:off x="291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Line 1633"/>
              <p:cNvSpPr>
                <a:spLocks noChangeShapeType="1"/>
              </p:cNvSpPr>
              <p:nvPr/>
            </p:nvSpPr>
            <p:spPr bwMode="auto">
              <a:xfrm>
                <a:off x="293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Line 1634"/>
              <p:cNvSpPr>
                <a:spLocks noChangeShapeType="1"/>
              </p:cNvSpPr>
              <p:nvPr/>
            </p:nvSpPr>
            <p:spPr bwMode="auto">
              <a:xfrm>
                <a:off x="294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Line 1635"/>
              <p:cNvSpPr>
                <a:spLocks noChangeShapeType="1"/>
              </p:cNvSpPr>
              <p:nvPr/>
            </p:nvSpPr>
            <p:spPr bwMode="auto">
              <a:xfrm>
                <a:off x="295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Line 1636"/>
              <p:cNvSpPr>
                <a:spLocks noChangeShapeType="1"/>
              </p:cNvSpPr>
              <p:nvPr/>
            </p:nvSpPr>
            <p:spPr bwMode="auto">
              <a:xfrm>
                <a:off x="296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Line 1637"/>
              <p:cNvSpPr>
                <a:spLocks noChangeShapeType="1"/>
              </p:cNvSpPr>
              <p:nvPr/>
            </p:nvSpPr>
            <p:spPr bwMode="auto">
              <a:xfrm>
                <a:off x="297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Line 1638"/>
              <p:cNvSpPr>
                <a:spLocks noChangeShapeType="1"/>
              </p:cNvSpPr>
              <p:nvPr/>
            </p:nvSpPr>
            <p:spPr bwMode="auto">
              <a:xfrm>
                <a:off x="299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Line 1639"/>
              <p:cNvSpPr>
                <a:spLocks noChangeShapeType="1"/>
              </p:cNvSpPr>
              <p:nvPr/>
            </p:nvSpPr>
            <p:spPr bwMode="auto">
              <a:xfrm>
                <a:off x="300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Line 1640"/>
              <p:cNvSpPr>
                <a:spLocks noChangeShapeType="1"/>
              </p:cNvSpPr>
              <p:nvPr/>
            </p:nvSpPr>
            <p:spPr bwMode="auto">
              <a:xfrm>
                <a:off x="301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Line 1641"/>
              <p:cNvSpPr>
                <a:spLocks noChangeShapeType="1"/>
              </p:cNvSpPr>
              <p:nvPr/>
            </p:nvSpPr>
            <p:spPr bwMode="auto">
              <a:xfrm>
                <a:off x="302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Line 1642"/>
              <p:cNvSpPr>
                <a:spLocks noChangeShapeType="1"/>
              </p:cNvSpPr>
              <p:nvPr/>
            </p:nvSpPr>
            <p:spPr bwMode="auto">
              <a:xfrm>
                <a:off x="303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Line 1643"/>
              <p:cNvSpPr>
                <a:spLocks noChangeShapeType="1"/>
              </p:cNvSpPr>
              <p:nvPr/>
            </p:nvSpPr>
            <p:spPr bwMode="auto">
              <a:xfrm>
                <a:off x="305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Line 1644"/>
              <p:cNvSpPr>
                <a:spLocks noChangeShapeType="1"/>
              </p:cNvSpPr>
              <p:nvPr/>
            </p:nvSpPr>
            <p:spPr bwMode="auto">
              <a:xfrm>
                <a:off x="306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Line 1645"/>
              <p:cNvSpPr>
                <a:spLocks noChangeShapeType="1"/>
              </p:cNvSpPr>
              <p:nvPr/>
            </p:nvSpPr>
            <p:spPr bwMode="auto">
              <a:xfrm>
                <a:off x="307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Line 1646"/>
              <p:cNvSpPr>
                <a:spLocks noChangeShapeType="1"/>
              </p:cNvSpPr>
              <p:nvPr/>
            </p:nvSpPr>
            <p:spPr bwMode="auto">
              <a:xfrm>
                <a:off x="308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Line 1647"/>
              <p:cNvSpPr>
                <a:spLocks noChangeShapeType="1"/>
              </p:cNvSpPr>
              <p:nvPr/>
            </p:nvSpPr>
            <p:spPr bwMode="auto">
              <a:xfrm>
                <a:off x="309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Line 1648"/>
              <p:cNvSpPr>
                <a:spLocks noChangeShapeType="1"/>
              </p:cNvSpPr>
              <p:nvPr/>
            </p:nvSpPr>
            <p:spPr bwMode="auto">
              <a:xfrm>
                <a:off x="311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3" name="Line 1649"/>
              <p:cNvSpPr>
                <a:spLocks noChangeShapeType="1"/>
              </p:cNvSpPr>
              <p:nvPr/>
            </p:nvSpPr>
            <p:spPr bwMode="auto">
              <a:xfrm>
                <a:off x="312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Line 1650"/>
              <p:cNvSpPr>
                <a:spLocks noChangeShapeType="1"/>
              </p:cNvSpPr>
              <p:nvPr/>
            </p:nvSpPr>
            <p:spPr bwMode="auto">
              <a:xfrm>
                <a:off x="313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Line 1651"/>
              <p:cNvSpPr>
                <a:spLocks noChangeShapeType="1"/>
              </p:cNvSpPr>
              <p:nvPr/>
            </p:nvSpPr>
            <p:spPr bwMode="auto">
              <a:xfrm>
                <a:off x="314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Line 1652"/>
              <p:cNvSpPr>
                <a:spLocks noChangeShapeType="1"/>
              </p:cNvSpPr>
              <p:nvPr/>
            </p:nvSpPr>
            <p:spPr bwMode="auto">
              <a:xfrm>
                <a:off x="315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Line 1653"/>
              <p:cNvSpPr>
                <a:spLocks noChangeShapeType="1"/>
              </p:cNvSpPr>
              <p:nvPr/>
            </p:nvSpPr>
            <p:spPr bwMode="auto">
              <a:xfrm>
                <a:off x="317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Line 1654"/>
              <p:cNvSpPr>
                <a:spLocks noChangeShapeType="1"/>
              </p:cNvSpPr>
              <p:nvPr/>
            </p:nvSpPr>
            <p:spPr bwMode="auto">
              <a:xfrm>
                <a:off x="318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Line 1655"/>
              <p:cNvSpPr>
                <a:spLocks noChangeShapeType="1"/>
              </p:cNvSpPr>
              <p:nvPr/>
            </p:nvSpPr>
            <p:spPr bwMode="auto">
              <a:xfrm>
                <a:off x="319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Line 1656"/>
              <p:cNvSpPr>
                <a:spLocks noChangeShapeType="1"/>
              </p:cNvSpPr>
              <p:nvPr/>
            </p:nvSpPr>
            <p:spPr bwMode="auto">
              <a:xfrm>
                <a:off x="320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Line 1657"/>
              <p:cNvSpPr>
                <a:spLocks noChangeShapeType="1"/>
              </p:cNvSpPr>
              <p:nvPr/>
            </p:nvSpPr>
            <p:spPr bwMode="auto">
              <a:xfrm>
                <a:off x="321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Line 1658"/>
              <p:cNvSpPr>
                <a:spLocks noChangeShapeType="1"/>
              </p:cNvSpPr>
              <p:nvPr/>
            </p:nvSpPr>
            <p:spPr bwMode="auto">
              <a:xfrm>
                <a:off x="323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Line 1659"/>
              <p:cNvSpPr>
                <a:spLocks noChangeShapeType="1"/>
              </p:cNvSpPr>
              <p:nvPr/>
            </p:nvSpPr>
            <p:spPr bwMode="auto">
              <a:xfrm>
                <a:off x="324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Line 1660"/>
              <p:cNvSpPr>
                <a:spLocks noChangeShapeType="1"/>
              </p:cNvSpPr>
              <p:nvPr/>
            </p:nvSpPr>
            <p:spPr bwMode="auto">
              <a:xfrm>
                <a:off x="325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Line 1661"/>
              <p:cNvSpPr>
                <a:spLocks noChangeShapeType="1"/>
              </p:cNvSpPr>
              <p:nvPr/>
            </p:nvSpPr>
            <p:spPr bwMode="auto">
              <a:xfrm>
                <a:off x="326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Line 1662"/>
              <p:cNvSpPr>
                <a:spLocks noChangeShapeType="1"/>
              </p:cNvSpPr>
              <p:nvPr/>
            </p:nvSpPr>
            <p:spPr bwMode="auto">
              <a:xfrm>
                <a:off x="327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Line 1663"/>
              <p:cNvSpPr>
                <a:spLocks noChangeShapeType="1"/>
              </p:cNvSpPr>
              <p:nvPr/>
            </p:nvSpPr>
            <p:spPr bwMode="auto">
              <a:xfrm>
                <a:off x="329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Line 1664"/>
              <p:cNvSpPr>
                <a:spLocks noChangeShapeType="1"/>
              </p:cNvSpPr>
              <p:nvPr/>
            </p:nvSpPr>
            <p:spPr bwMode="auto">
              <a:xfrm>
                <a:off x="330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Line 1665"/>
              <p:cNvSpPr>
                <a:spLocks noChangeShapeType="1"/>
              </p:cNvSpPr>
              <p:nvPr/>
            </p:nvSpPr>
            <p:spPr bwMode="auto">
              <a:xfrm>
                <a:off x="331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Line 1666"/>
              <p:cNvSpPr>
                <a:spLocks noChangeShapeType="1"/>
              </p:cNvSpPr>
              <p:nvPr/>
            </p:nvSpPr>
            <p:spPr bwMode="auto">
              <a:xfrm>
                <a:off x="332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Line 1667"/>
              <p:cNvSpPr>
                <a:spLocks noChangeShapeType="1"/>
              </p:cNvSpPr>
              <p:nvPr/>
            </p:nvSpPr>
            <p:spPr bwMode="auto">
              <a:xfrm>
                <a:off x="333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Line 1668"/>
              <p:cNvSpPr>
                <a:spLocks noChangeShapeType="1"/>
              </p:cNvSpPr>
              <p:nvPr/>
            </p:nvSpPr>
            <p:spPr bwMode="auto">
              <a:xfrm>
                <a:off x="335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Line 1669"/>
              <p:cNvSpPr>
                <a:spLocks noChangeShapeType="1"/>
              </p:cNvSpPr>
              <p:nvPr/>
            </p:nvSpPr>
            <p:spPr bwMode="auto">
              <a:xfrm>
                <a:off x="336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Line 1670"/>
              <p:cNvSpPr>
                <a:spLocks noChangeShapeType="1"/>
              </p:cNvSpPr>
              <p:nvPr/>
            </p:nvSpPr>
            <p:spPr bwMode="auto">
              <a:xfrm>
                <a:off x="337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Line 1671"/>
              <p:cNvSpPr>
                <a:spLocks noChangeShapeType="1"/>
              </p:cNvSpPr>
              <p:nvPr/>
            </p:nvSpPr>
            <p:spPr bwMode="auto">
              <a:xfrm>
                <a:off x="338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Line 1672"/>
              <p:cNvSpPr>
                <a:spLocks noChangeShapeType="1"/>
              </p:cNvSpPr>
              <p:nvPr/>
            </p:nvSpPr>
            <p:spPr bwMode="auto">
              <a:xfrm>
                <a:off x="339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Line 1673"/>
              <p:cNvSpPr>
                <a:spLocks noChangeShapeType="1"/>
              </p:cNvSpPr>
              <p:nvPr/>
            </p:nvSpPr>
            <p:spPr bwMode="auto">
              <a:xfrm>
                <a:off x="341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Line 1674"/>
              <p:cNvSpPr>
                <a:spLocks noChangeShapeType="1"/>
              </p:cNvSpPr>
              <p:nvPr/>
            </p:nvSpPr>
            <p:spPr bwMode="auto">
              <a:xfrm>
                <a:off x="342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Line 1675"/>
              <p:cNvSpPr>
                <a:spLocks noChangeShapeType="1"/>
              </p:cNvSpPr>
              <p:nvPr/>
            </p:nvSpPr>
            <p:spPr bwMode="auto">
              <a:xfrm>
                <a:off x="343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Line 1676"/>
              <p:cNvSpPr>
                <a:spLocks noChangeShapeType="1"/>
              </p:cNvSpPr>
              <p:nvPr/>
            </p:nvSpPr>
            <p:spPr bwMode="auto">
              <a:xfrm>
                <a:off x="344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Line 1677"/>
              <p:cNvSpPr>
                <a:spLocks noChangeShapeType="1"/>
              </p:cNvSpPr>
              <p:nvPr/>
            </p:nvSpPr>
            <p:spPr bwMode="auto">
              <a:xfrm>
                <a:off x="345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Line 1678"/>
              <p:cNvSpPr>
                <a:spLocks noChangeShapeType="1"/>
              </p:cNvSpPr>
              <p:nvPr/>
            </p:nvSpPr>
            <p:spPr bwMode="auto">
              <a:xfrm>
                <a:off x="347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Line 1679"/>
              <p:cNvSpPr>
                <a:spLocks noChangeShapeType="1"/>
              </p:cNvSpPr>
              <p:nvPr/>
            </p:nvSpPr>
            <p:spPr bwMode="auto">
              <a:xfrm>
                <a:off x="348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Line 1680"/>
              <p:cNvSpPr>
                <a:spLocks noChangeShapeType="1"/>
              </p:cNvSpPr>
              <p:nvPr/>
            </p:nvSpPr>
            <p:spPr bwMode="auto">
              <a:xfrm>
                <a:off x="349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Line 1681"/>
              <p:cNvSpPr>
                <a:spLocks noChangeShapeType="1"/>
              </p:cNvSpPr>
              <p:nvPr/>
            </p:nvSpPr>
            <p:spPr bwMode="auto">
              <a:xfrm>
                <a:off x="350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Line 1682"/>
              <p:cNvSpPr>
                <a:spLocks noChangeShapeType="1"/>
              </p:cNvSpPr>
              <p:nvPr/>
            </p:nvSpPr>
            <p:spPr bwMode="auto">
              <a:xfrm>
                <a:off x="351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Line 1683"/>
              <p:cNvSpPr>
                <a:spLocks noChangeShapeType="1"/>
              </p:cNvSpPr>
              <p:nvPr/>
            </p:nvSpPr>
            <p:spPr bwMode="auto">
              <a:xfrm>
                <a:off x="353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Line 1684"/>
              <p:cNvSpPr>
                <a:spLocks noChangeShapeType="1"/>
              </p:cNvSpPr>
              <p:nvPr/>
            </p:nvSpPr>
            <p:spPr bwMode="auto">
              <a:xfrm>
                <a:off x="354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Line 1685"/>
              <p:cNvSpPr>
                <a:spLocks noChangeShapeType="1"/>
              </p:cNvSpPr>
              <p:nvPr/>
            </p:nvSpPr>
            <p:spPr bwMode="auto">
              <a:xfrm>
                <a:off x="355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Line 1686"/>
              <p:cNvSpPr>
                <a:spLocks noChangeShapeType="1"/>
              </p:cNvSpPr>
              <p:nvPr/>
            </p:nvSpPr>
            <p:spPr bwMode="auto">
              <a:xfrm>
                <a:off x="356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Line 1687"/>
              <p:cNvSpPr>
                <a:spLocks noChangeShapeType="1"/>
              </p:cNvSpPr>
              <p:nvPr/>
            </p:nvSpPr>
            <p:spPr bwMode="auto">
              <a:xfrm>
                <a:off x="357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Line 1688"/>
              <p:cNvSpPr>
                <a:spLocks noChangeShapeType="1"/>
              </p:cNvSpPr>
              <p:nvPr/>
            </p:nvSpPr>
            <p:spPr bwMode="auto">
              <a:xfrm>
                <a:off x="359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Line 1689"/>
              <p:cNvSpPr>
                <a:spLocks noChangeShapeType="1"/>
              </p:cNvSpPr>
              <p:nvPr/>
            </p:nvSpPr>
            <p:spPr bwMode="auto">
              <a:xfrm>
                <a:off x="360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Line 1690"/>
              <p:cNvSpPr>
                <a:spLocks noChangeShapeType="1"/>
              </p:cNvSpPr>
              <p:nvPr/>
            </p:nvSpPr>
            <p:spPr bwMode="auto">
              <a:xfrm>
                <a:off x="361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Line 1691"/>
              <p:cNvSpPr>
                <a:spLocks noChangeShapeType="1"/>
              </p:cNvSpPr>
              <p:nvPr/>
            </p:nvSpPr>
            <p:spPr bwMode="auto">
              <a:xfrm>
                <a:off x="362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Line 1692"/>
              <p:cNvSpPr>
                <a:spLocks noChangeShapeType="1"/>
              </p:cNvSpPr>
              <p:nvPr/>
            </p:nvSpPr>
            <p:spPr bwMode="auto">
              <a:xfrm>
                <a:off x="363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Line 1693"/>
              <p:cNvSpPr>
                <a:spLocks noChangeShapeType="1"/>
              </p:cNvSpPr>
              <p:nvPr/>
            </p:nvSpPr>
            <p:spPr bwMode="auto">
              <a:xfrm>
                <a:off x="365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Line 1694"/>
              <p:cNvSpPr>
                <a:spLocks noChangeShapeType="1"/>
              </p:cNvSpPr>
              <p:nvPr/>
            </p:nvSpPr>
            <p:spPr bwMode="auto">
              <a:xfrm>
                <a:off x="366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Line 1695"/>
              <p:cNvSpPr>
                <a:spLocks noChangeShapeType="1"/>
              </p:cNvSpPr>
              <p:nvPr/>
            </p:nvSpPr>
            <p:spPr bwMode="auto">
              <a:xfrm>
                <a:off x="367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Line 1696"/>
              <p:cNvSpPr>
                <a:spLocks noChangeShapeType="1"/>
              </p:cNvSpPr>
              <p:nvPr/>
            </p:nvSpPr>
            <p:spPr bwMode="auto">
              <a:xfrm>
                <a:off x="368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Line 1697"/>
              <p:cNvSpPr>
                <a:spLocks noChangeShapeType="1"/>
              </p:cNvSpPr>
              <p:nvPr/>
            </p:nvSpPr>
            <p:spPr bwMode="auto">
              <a:xfrm>
                <a:off x="369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Line 1698"/>
              <p:cNvSpPr>
                <a:spLocks noChangeShapeType="1"/>
              </p:cNvSpPr>
              <p:nvPr/>
            </p:nvSpPr>
            <p:spPr bwMode="auto">
              <a:xfrm>
                <a:off x="371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Line 1699"/>
              <p:cNvSpPr>
                <a:spLocks noChangeShapeType="1"/>
              </p:cNvSpPr>
              <p:nvPr/>
            </p:nvSpPr>
            <p:spPr bwMode="auto">
              <a:xfrm>
                <a:off x="372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Line 1700"/>
              <p:cNvSpPr>
                <a:spLocks noChangeShapeType="1"/>
              </p:cNvSpPr>
              <p:nvPr/>
            </p:nvSpPr>
            <p:spPr bwMode="auto">
              <a:xfrm>
                <a:off x="373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Line 1701"/>
              <p:cNvSpPr>
                <a:spLocks noChangeShapeType="1"/>
              </p:cNvSpPr>
              <p:nvPr/>
            </p:nvSpPr>
            <p:spPr bwMode="auto">
              <a:xfrm>
                <a:off x="374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Line 1702"/>
              <p:cNvSpPr>
                <a:spLocks noChangeShapeType="1"/>
              </p:cNvSpPr>
              <p:nvPr/>
            </p:nvSpPr>
            <p:spPr bwMode="auto">
              <a:xfrm>
                <a:off x="375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Line 1703"/>
              <p:cNvSpPr>
                <a:spLocks noChangeShapeType="1"/>
              </p:cNvSpPr>
              <p:nvPr/>
            </p:nvSpPr>
            <p:spPr bwMode="auto">
              <a:xfrm>
                <a:off x="377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Line 1704"/>
              <p:cNvSpPr>
                <a:spLocks noChangeShapeType="1"/>
              </p:cNvSpPr>
              <p:nvPr/>
            </p:nvSpPr>
            <p:spPr bwMode="auto">
              <a:xfrm>
                <a:off x="378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Line 1705"/>
              <p:cNvSpPr>
                <a:spLocks noChangeShapeType="1"/>
              </p:cNvSpPr>
              <p:nvPr/>
            </p:nvSpPr>
            <p:spPr bwMode="auto">
              <a:xfrm>
                <a:off x="379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0" name="Line 1706"/>
              <p:cNvSpPr>
                <a:spLocks noChangeShapeType="1"/>
              </p:cNvSpPr>
              <p:nvPr/>
            </p:nvSpPr>
            <p:spPr bwMode="auto">
              <a:xfrm>
                <a:off x="380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1" name="Line 1707"/>
              <p:cNvSpPr>
                <a:spLocks noChangeShapeType="1"/>
              </p:cNvSpPr>
              <p:nvPr/>
            </p:nvSpPr>
            <p:spPr bwMode="auto">
              <a:xfrm>
                <a:off x="381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2" name="Line 1708"/>
              <p:cNvSpPr>
                <a:spLocks noChangeShapeType="1"/>
              </p:cNvSpPr>
              <p:nvPr/>
            </p:nvSpPr>
            <p:spPr bwMode="auto">
              <a:xfrm>
                <a:off x="383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3" name="Line 1709"/>
              <p:cNvSpPr>
                <a:spLocks noChangeShapeType="1"/>
              </p:cNvSpPr>
              <p:nvPr/>
            </p:nvSpPr>
            <p:spPr bwMode="auto">
              <a:xfrm>
                <a:off x="384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4" name="Line 1710"/>
              <p:cNvSpPr>
                <a:spLocks noChangeShapeType="1"/>
              </p:cNvSpPr>
              <p:nvPr/>
            </p:nvSpPr>
            <p:spPr bwMode="auto">
              <a:xfrm>
                <a:off x="385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5" name="Line 1711"/>
              <p:cNvSpPr>
                <a:spLocks noChangeShapeType="1"/>
              </p:cNvSpPr>
              <p:nvPr/>
            </p:nvSpPr>
            <p:spPr bwMode="auto">
              <a:xfrm>
                <a:off x="386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6" name="Line 1712"/>
              <p:cNvSpPr>
                <a:spLocks noChangeShapeType="1"/>
              </p:cNvSpPr>
              <p:nvPr/>
            </p:nvSpPr>
            <p:spPr bwMode="auto">
              <a:xfrm>
                <a:off x="387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7" name="Line 1713"/>
              <p:cNvSpPr>
                <a:spLocks noChangeShapeType="1"/>
              </p:cNvSpPr>
              <p:nvPr/>
            </p:nvSpPr>
            <p:spPr bwMode="auto">
              <a:xfrm>
                <a:off x="389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8" name="Line 1714"/>
              <p:cNvSpPr>
                <a:spLocks noChangeShapeType="1"/>
              </p:cNvSpPr>
              <p:nvPr/>
            </p:nvSpPr>
            <p:spPr bwMode="auto">
              <a:xfrm>
                <a:off x="390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9" name="Line 1715"/>
              <p:cNvSpPr>
                <a:spLocks noChangeShapeType="1"/>
              </p:cNvSpPr>
              <p:nvPr/>
            </p:nvSpPr>
            <p:spPr bwMode="auto">
              <a:xfrm>
                <a:off x="391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0" name="Line 1716"/>
              <p:cNvSpPr>
                <a:spLocks noChangeShapeType="1"/>
              </p:cNvSpPr>
              <p:nvPr/>
            </p:nvSpPr>
            <p:spPr bwMode="auto">
              <a:xfrm>
                <a:off x="392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1" name="Line 1717"/>
              <p:cNvSpPr>
                <a:spLocks noChangeShapeType="1"/>
              </p:cNvSpPr>
              <p:nvPr/>
            </p:nvSpPr>
            <p:spPr bwMode="auto">
              <a:xfrm>
                <a:off x="3939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2" name="Line 1718"/>
              <p:cNvSpPr>
                <a:spLocks noChangeShapeType="1"/>
              </p:cNvSpPr>
              <p:nvPr/>
            </p:nvSpPr>
            <p:spPr bwMode="auto">
              <a:xfrm>
                <a:off x="3950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3" name="Line 1719"/>
              <p:cNvSpPr>
                <a:spLocks noChangeShapeType="1"/>
              </p:cNvSpPr>
              <p:nvPr/>
            </p:nvSpPr>
            <p:spPr bwMode="auto">
              <a:xfrm>
                <a:off x="396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4" name="Line 1720"/>
              <p:cNvSpPr>
                <a:spLocks noChangeShapeType="1"/>
              </p:cNvSpPr>
              <p:nvPr/>
            </p:nvSpPr>
            <p:spPr bwMode="auto">
              <a:xfrm>
                <a:off x="3974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5" name="Line 1721"/>
              <p:cNvSpPr>
                <a:spLocks noChangeShapeType="1"/>
              </p:cNvSpPr>
              <p:nvPr/>
            </p:nvSpPr>
            <p:spPr bwMode="auto">
              <a:xfrm>
                <a:off x="3987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6" name="Line 1722"/>
              <p:cNvSpPr>
                <a:spLocks noChangeShapeType="1"/>
              </p:cNvSpPr>
              <p:nvPr/>
            </p:nvSpPr>
            <p:spPr bwMode="auto">
              <a:xfrm>
                <a:off x="3998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Line 1723"/>
              <p:cNvSpPr>
                <a:spLocks noChangeShapeType="1"/>
              </p:cNvSpPr>
              <p:nvPr/>
            </p:nvSpPr>
            <p:spPr bwMode="auto">
              <a:xfrm>
                <a:off x="401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Line 1724"/>
              <p:cNvSpPr>
                <a:spLocks noChangeShapeType="1"/>
              </p:cNvSpPr>
              <p:nvPr/>
            </p:nvSpPr>
            <p:spPr bwMode="auto">
              <a:xfrm>
                <a:off x="4022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Line 1725"/>
              <p:cNvSpPr>
                <a:spLocks noChangeShapeType="1"/>
              </p:cNvSpPr>
              <p:nvPr/>
            </p:nvSpPr>
            <p:spPr bwMode="auto">
              <a:xfrm>
                <a:off x="4035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Line 1726"/>
              <p:cNvSpPr>
                <a:spLocks noChangeShapeType="1"/>
              </p:cNvSpPr>
              <p:nvPr/>
            </p:nvSpPr>
            <p:spPr bwMode="auto">
              <a:xfrm>
                <a:off x="4046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Line 1727"/>
              <p:cNvSpPr>
                <a:spLocks noChangeShapeType="1"/>
              </p:cNvSpPr>
              <p:nvPr/>
            </p:nvSpPr>
            <p:spPr bwMode="auto">
              <a:xfrm>
                <a:off x="405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Line 1728"/>
              <p:cNvSpPr>
                <a:spLocks noChangeShapeType="1"/>
              </p:cNvSpPr>
              <p:nvPr/>
            </p:nvSpPr>
            <p:spPr bwMode="auto">
              <a:xfrm>
                <a:off x="4070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Line 1729"/>
              <p:cNvSpPr>
                <a:spLocks noChangeShapeType="1"/>
              </p:cNvSpPr>
              <p:nvPr/>
            </p:nvSpPr>
            <p:spPr bwMode="auto">
              <a:xfrm>
                <a:off x="4083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Line 1730"/>
              <p:cNvSpPr>
                <a:spLocks noChangeShapeType="1"/>
              </p:cNvSpPr>
              <p:nvPr/>
            </p:nvSpPr>
            <p:spPr bwMode="auto">
              <a:xfrm>
                <a:off x="4094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Line 1731"/>
              <p:cNvSpPr>
                <a:spLocks noChangeShapeType="1"/>
              </p:cNvSpPr>
              <p:nvPr/>
            </p:nvSpPr>
            <p:spPr bwMode="auto">
              <a:xfrm>
                <a:off x="4106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Line 1732"/>
              <p:cNvSpPr>
                <a:spLocks noChangeShapeType="1"/>
              </p:cNvSpPr>
              <p:nvPr/>
            </p:nvSpPr>
            <p:spPr bwMode="auto">
              <a:xfrm>
                <a:off x="4118" y="1676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Line 1733"/>
              <p:cNvSpPr>
                <a:spLocks noChangeShapeType="1"/>
              </p:cNvSpPr>
              <p:nvPr/>
            </p:nvSpPr>
            <p:spPr bwMode="auto">
              <a:xfrm>
                <a:off x="4131" y="1676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Line 1734"/>
              <p:cNvSpPr>
                <a:spLocks noChangeShapeType="1"/>
              </p:cNvSpPr>
              <p:nvPr/>
            </p:nvSpPr>
            <p:spPr bwMode="auto">
              <a:xfrm>
                <a:off x="4142" y="1676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9" name="Line 1735"/>
              <p:cNvSpPr>
                <a:spLocks noChangeShapeType="1"/>
              </p:cNvSpPr>
              <p:nvPr/>
            </p:nvSpPr>
            <p:spPr bwMode="auto">
              <a:xfrm>
                <a:off x="1910" y="1676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0" name="Line 1736"/>
              <p:cNvSpPr>
                <a:spLocks noChangeShapeType="1"/>
              </p:cNvSpPr>
              <p:nvPr/>
            </p:nvSpPr>
            <p:spPr bwMode="auto">
              <a:xfrm flipH="1">
                <a:off x="4122" y="1676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1" name="Freeform 1737"/>
              <p:cNvSpPr>
                <a:spLocks noEditPoints="1"/>
              </p:cNvSpPr>
              <p:nvPr/>
            </p:nvSpPr>
            <p:spPr bwMode="auto">
              <a:xfrm>
                <a:off x="1724" y="1639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9 h 140"/>
                  <a:gd name="T4" fmla="*/ 6 w 91"/>
                  <a:gd name="T5" fmla="*/ 30 h 140"/>
                  <a:gd name="T6" fmla="*/ 9 w 91"/>
                  <a:gd name="T7" fmla="*/ 21 h 140"/>
                  <a:gd name="T8" fmla="*/ 14 w 91"/>
                  <a:gd name="T9" fmla="*/ 14 h 140"/>
                  <a:gd name="T10" fmla="*/ 21 w 91"/>
                  <a:gd name="T11" fmla="*/ 7 h 140"/>
                  <a:gd name="T12" fmla="*/ 28 w 91"/>
                  <a:gd name="T13" fmla="*/ 3 h 140"/>
                  <a:gd name="T14" fmla="*/ 37 w 91"/>
                  <a:gd name="T15" fmla="*/ 2 h 140"/>
                  <a:gd name="T16" fmla="*/ 46 w 91"/>
                  <a:gd name="T17" fmla="*/ 0 h 140"/>
                  <a:gd name="T18" fmla="*/ 56 w 91"/>
                  <a:gd name="T19" fmla="*/ 2 h 140"/>
                  <a:gd name="T20" fmla="*/ 65 w 91"/>
                  <a:gd name="T21" fmla="*/ 5 h 140"/>
                  <a:gd name="T22" fmla="*/ 72 w 91"/>
                  <a:gd name="T23" fmla="*/ 9 h 140"/>
                  <a:gd name="T24" fmla="*/ 75 w 91"/>
                  <a:gd name="T25" fmla="*/ 12 h 140"/>
                  <a:gd name="T26" fmla="*/ 79 w 91"/>
                  <a:gd name="T27" fmla="*/ 17 h 140"/>
                  <a:gd name="T28" fmla="*/ 84 w 91"/>
                  <a:gd name="T29" fmla="*/ 26 h 140"/>
                  <a:gd name="T30" fmla="*/ 88 w 91"/>
                  <a:gd name="T31" fmla="*/ 38 h 140"/>
                  <a:gd name="T32" fmla="*/ 89 w 91"/>
                  <a:gd name="T33" fmla="*/ 52 h 140"/>
                  <a:gd name="T34" fmla="*/ 91 w 91"/>
                  <a:gd name="T35" fmla="*/ 70 h 140"/>
                  <a:gd name="T36" fmla="*/ 89 w 91"/>
                  <a:gd name="T37" fmla="*/ 92 h 140"/>
                  <a:gd name="T38" fmla="*/ 86 w 91"/>
                  <a:gd name="T39" fmla="*/ 110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3 h 140"/>
                  <a:gd name="T46" fmla="*/ 63 w 91"/>
                  <a:gd name="T47" fmla="*/ 136 h 140"/>
                  <a:gd name="T48" fmla="*/ 54 w 91"/>
                  <a:gd name="T49" fmla="*/ 140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7 h 140"/>
                  <a:gd name="T56" fmla="*/ 7 w 91"/>
                  <a:gd name="T57" fmla="*/ 112 h 140"/>
                  <a:gd name="T58" fmla="*/ 2 w 91"/>
                  <a:gd name="T59" fmla="*/ 94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5 h 140"/>
                  <a:gd name="T68" fmla="*/ 26 w 91"/>
                  <a:gd name="T69" fmla="*/ 113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3 h 140"/>
                  <a:gd name="T82" fmla="*/ 68 w 91"/>
                  <a:gd name="T83" fmla="*/ 105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7 h 140"/>
                  <a:gd name="T92" fmla="*/ 65 w 91"/>
                  <a:gd name="T93" fmla="*/ 26 h 140"/>
                  <a:gd name="T94" fmla="*/ 60 w 91"/>
                  <a:gd name="T95" fmla="*/ 21 h 140"/>
                  <a:gd name="T96" fmla="*/ 53 w 91"/>
                  <a:gd name="T97" fmla="*/ 17 h 140"/>
                  <a:gd name="T98" fmla="*/ 46 w 91"/>
                  <a:gd name="T99" fmla="*/ 16 h 140"/>
                  <a:gd name="T100" fmla="*/ 39 w 91"/>
                  <a:gd name="T101" fmla="*/ 17 h 140"/>
                  <a:gd name="T102" fmla="*/ 32 w 91"/>
                  <a:gd name="T103" fmla="*/ 21 h 140"/>
                  <a:gd name="T104" fmla="*/ 26 w 91"/>
                  <a:gd name="T105" fmla="*/ 26 h 140"/>
                  <a:gd name="T106" fmla="*/ 23 w 91"/>
                  <a:gd name="T107" fmla="*/ 37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9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65" y="5"/>
                    </a:lnTo>
                    <a:lnTo>
                      <a:pt x="72" y="9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6"/>
                    </a:lnTo>
                    <a:lnTo>
                      <a:pt x="88" y="38"/>
                    </a:lnTo>
                    <a:lnTo>
                      <a:pt x="89" y="52"/>
                    </a:lnTo>
                    <a:lnTo>
                      <a:pt x="91" y="70"/>
                    </a:lnTo>
                    <a:lnTo>
                      <a:pt x="89" y="92"/>
                    </a:lnTo>
                    <a:lnTo>
                      <a:pt x="86" y="110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3"/>
                    </a:lnTo>
                    <a:lnTo>
                      <a:pt x="63" y="136"/>
                    </a:lnTo>
                    <a:lnTo>
                      <a:pt x="54" y="140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7"/>
                    </a:lnTo>
                    <a:lnTo>
                      <a:pt x="7" y="112"/>
                    </a:lnTo>
                    <a:lnTo>
                      <a:pt x="2" y="94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5"/>
                    </a:lnTo>
                    <a:lnTo>
                      <a:pt x="26" y="113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3"/>
                    </a:lnTo>
                    <a:lnTo>
                      <a:pt x="68" y="105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7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6" y="16"/>
                    </a:lnTo>
                    <a:lnTo>
                      <a:pt x="39" y="17"/>
                    </a:lnTo>
                    <a:lnTo>
                      <a:pt x="32" y="21"/>
                    </a:lnTo>
                    <a:lnTo>
                      <a:pt x="26" y="26"/>
                    </a:lnTo>
                    <a:lnTo>
                      <a:pt x="23" y="37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2" name="Rectangle 1738"/>
              <p:cNvSpPr>
                <a:spLocks noChangeArrowheads="1"/>
              </p:cNvSpPr>
              <p:nvPr/>
            </p:nvSpPr>
            <p:spPr bwMode="auto">
              <a:xfrm>
                <a:off x="1782" y="169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3" name="Freeform 1739"/>
              <p:cNvSpPr>
                <a:spLocks noEditPoints="1"/>
              </p:cNvSpPr>
              <p:nvPr/>
            </p:nvSpPr>
            <p:spPr bwMode="auto">
              <a:xfrm>
                <a:off x="1804" y="1639"/>
                <a:ext cx="44" cy="70"/>
              </a:xfrm>
              <a:custGeom>
                <a:avLst/>
                <a:gdLst>
                  <a:gd name="T0" fmla="*/ 19 w 87"/>
                  <a:gd name="T1" fmla="*/ 59 h 140"/>
                  <a:gd name="T2" fmla="*/ 9 w 87"/>
                  <a:gd name="T3" fmla="*/ 51 h 140"/>
                  <a:gd name="T4" fmla="*/ 3 w 87"/>
                  <a:gd name="T5" fmla="*/ 40 h 140"/>
                  <a:gd name="T6" fmla="*/ 5 w 87"/>
                  <a:gd name="T7" fmla="*/ 24 h 140"/>
                  <a:gd name="T8" fmla="*/ 14 w 87"/>
                  <a:gd name="T9" fmla="*/ 10 h 140"/>
                  <a:gd name="T10" fmla="*/ 43 w 87"/>
                  <a:gd name="T11" fmla="*/ 0 h 140"/>
                  <a:gd name="T12" fmla="*/ 73 w 87"/>
                  <a:gd name="T13" fmla="*/ 10 h 140"/>
                  <a:gd name="T14" fmla="*/ 82 w 87"/>
                  <a:gd name="T15" fmla="*/ 26 h 140"/>
                  <a:gd name="T16" fmla="*/ 84 w 87"/>
                  <a:gd name="T17" fmla="*/ 40 h 140"/>
                  <a:gd name="T18" fmla="*/ 78 w 87"/>
                  <a:gd name="T19" fmla="*/ 51 h 140"/>
                  <a:gd name="T20" fmla="*/ 70 w 87"/>
                  <a:gd name="T21" fmla="*/ 59 h 140"/>
                  <a:gd name="T22" fmla="*/ 70 w 87"/>
                  <a:gd name="T23" fmla="*/ 65 h 140"/>
                  <a:gd name="T24" fmla="*/ 82 w 87"/>
                  <a:gd name="T25" fmla="*/ 75 h 140"/>
                  <a:gd name="T26" fmla="*/ 87 w 87"/>
                  <a:gd name="T27" fmla="*/ 89 h 140"/>
                  <a:gd name="T28" fmla="*/ 85 w 87"/>
                  <a:gd name="T29" fmla="*/ 113 h 140"/>
                  <a:gd name="T30" fmla="*/ 61 w 87"/>
                  <a:gd name="T31" fmla="*/ 136 h 140"/>
                  <a:gd name="T32" fmla="*/ 26 w 87"/>
                  <a:gd name="T33" fmla="*/ 136 h 140"/>
                  <a:gd name="T34" fmla="*/ 3 w 87"/>
                  <a:gd name="T35" fmla="*/ 113 h 140"/>
                  <a:gd name="T36" fmla="*/ 0 w 87"/>
                  <a:gd name="T37" fmla="*/ 89 h 140"/>
                  <a:gd name="T38" fmla="*/ 7 w 87"/>
                  <a:gd name="T39" fmla="*/ 73 h 140"/>
                  <a:gd name="T40" fmla="*/ 17 w 87"/>
                  <a:gd name="T41" fmla="*/ 65 h 140"/>
                  <a:gd name="T42" fmla="*/ 21 w 87"/>
                  <a:gd name="T43" fmla="*/ 35 h 140"/>
                  <a:gd name="T44" fmla="*/ 24 w 87"/>
                  <a:gd name="T45" fmla="*/ 45 h 140"/>
                  <a:gd name="T46" fmla="*/ 31 w 87"/>
                  <a:gd name="T47" fmla="*/ 52 h 140"/>
                  <a:gd name="T48" fmla="*/ 43 w 87"/>
                  <a:gd name="T49" fmla="*/ 54 h 140"/>
                  <a:gd name="T50" fmla="*/ 56 w 87"/>
                  <a:gd name="T51" fmla="*/ 52 h 140"/>
                  <a:gd name="T52" fmla="*/ 63 w 87"/>
                  <a:gd name="T53" fmla="*/ 45 h 140"/>
                  <a:gd name="T54" fmla="*/ 66 w 87"/>
                  <a:gd name="T55" fmla="*/ 35 h 140"/>
                  <a:gd name="T56" fmla="*/ 63 w 87"/>
                  <a:gd name="T57" fmla="*/ 26 h 140"/>
                  <a:gd name="T58" fmla="*/ 56 w 87"/>
                  <a:gd name="T59" fmla="*/ 19 h 140"/>
                  <a:gd name="T60" fmla="*/ 43 w 87"/>
                  <a:gd name="T61" fmla="*/ 16 h 140"/>
                  <a:gd name="T62" fmla="*/ 31 w 87"/>
                  <a:gd name="T63" fmla="*/ 19 h 140"/>
                  <a:gd name="T64" fmla="*/ 24 w 87"/>
                  <a:gd name="T65" fmla="*/ 26 h 140"/>
                  <a:gd name="T66" fmla="*/ 21 w 87"/>
                  <a:gd name="T67" fmla="*/ 35 h 140"/>
                  <a:gd name="T68" fmla="*/ 19 w 87"/>
                  <a:gd name="T69" fmla="*/ 103 h 140"/>
                  <a:gd name="T70" fmla="*/ 23 w 87"/>
                  <a:gd name="T71" fmla="*/ 115 h 140"/>
                  <a:gd name="T72" fmla="*/ 30 w 87"/>
                  <a:gd name="T73" fmla="*/ 120 h 140"/>
                  <a:gd name="T74" fmla="*/ 43 w 87"/>
                  <a:gd name="T75" fmla="*/ 124 h 140"/>
                  <a:gd name="T76" fmla="*/ 57 w 87"/>
                  <a:gd name="T77" fmla="*/ 120 h 140"/>
                  <a:gd name="T78" fmla="*/ 66 w 87"/>
                  <a:gd name="T79" fmla="*/ 112 h 140"/>
                  <a:gd name="T80" fmla="*/ 70 w 87"/>
                  <a:gd name="T81" fmla="*/ 98 h 140"/>
                  <a:gd name="T82" fmla="*/ 66 w 87"/>
                  <a:gd name="T83" fmla="*/ 84 h 140"/>
                  <a:gd name="T84" fmla="*/ 57 w 87"/>
                  <a:gd name="T85" fmla="*/ 73 h 140"/>
                  <a:gd name="T86" fmla="*/ 43 w 87"/>
                  <a:gd name="T87" fmla="*/ 70 h 140"/>
                  <a:gd name="T88" fmla="*/ 30 w 87"/>
                  <a:gd name="T89" fmla="*/ 73 h 140"/>
                  <a:gd name="T90" fmla="*/ 21 w 87"/>
                  <a:gd name="T91" fmla="*/ 84 h 140"/>
                  <a:gd name="T92" fmla="*/ 17 w 87"/>
                  <a:gd name="T93" fmla="*/ 9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" h="140">
                    <a:moveTo>
                      <a:pt x="24" y="61"/>
                    </a:moveTo>
                    <a:lnTo>
                      <a:pt x="19" y="59"/>
                    </a:lnTo>
                    <a:lnTo>
                      <a:pt x="14" y="56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35"/>
                    </a:lnTo>
                    <a:lnTo>
                      <a:pt x="5" y="24"/>
                    </a:lnTo>
                    <a:lnTo>
                      <a:pt x="9" y="17"/>
                    </a:lnTo>
                    <a:lnTo>
                      <a:pt x="14" y="10"/>
                    </a:lnTo>
                    <a:lnTo>
                      <a:pt x="28" y="2"/>
                    </a:lnTo>
                    <a:lnTo>
                      <a:pt x="43" y="0"/>
                    </a:lnTo>
                    <a:lnTo>
                      <a:pt x="59" y="2"/>
                    </a:lnTo>
                    <a:lnTo>
                      <a:pt x="73" y="10"/>
                    </a:lnTo>
                    <a:lnTo>
                      <a:pt x="78" y="17"/>
                    </a:lnTo>
                    <a:lnTo>
                      <a:pt x="82" y="26"/>
                    </a:lnTo>
                    <a:lnTo>
                      <a:pt x="84" y="35"/>
                    </a:lnTo>
                    <a:lnTo>
                      <a:pt x="84" y="40"/>
                    </a:lnTo>
                    <a:lnTo>
                      <a:pt x="82" y="45"/>
                    </a:lnTo>
                    <a:lnTo>
                      <a:pt x="78" y="51"/>
                    </a:lnTo>
                    <a:lnTo>
                      <a:pt x="75" y="56"/>
                    </a:lnTo>
                    <a:lnTo>
                      <a:pt x="70" y="59"/>
                    </a:lnTo>
                    <a:lnTo>
                      <a:pt x="63" y="61"/>
                    </a:lnTo>
                    <a:lnTo>
                      <a:pt x="70" y="65"/>
                    </a:lnTo>
                    <a:lnTo>
                      <a:pt x="77" y="70"/>
                    </a:lnTo>
                    <a:lnTo>
                      <a:pt x="82" y="75"/>
                    </a:lnTo>
                    <a:lnTo>
                      <a:pt x="85" y="82"/>
                    </a:lnTo>
                    <a:lnTo>
                      <a:pt x="87" y="89"/>
                    </a:lnTo>
                    <a:lnTo>
                      <a:pt x="87" y="98"/>
                    </a:lnTo>
                    <a:lnTo>
                      <a:pt x="85" y="113"/>
                    </a:lnTo>
                    <a:lnTo>
                      <a:pt x="75" y="127"/>
                    </a:lnTo>
                    <a:lnTo>
                      <a:pt x="61" y="136"/>
                    </a:lnTo>
                    <a:lnTo>
                      <a:pt x="43" y="140"/>
                    </a:lnTo>
                    <a:lnTo>
                      <a:pt x="26" y="13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3" y="80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7" y="65"/>
                    </a:lnTo>
                    <a:lnTo>
                      <a:pt x="24" y="61"/>
                    </a:lnTo>
                    <a:close/>
                    <a:moveTo>
                      <a:pt x="21" y="35"/>
                    </a:moveTo>
                    <a:lnTo>
                      <a:pt x="23" y="40"/>
                    </a:lnTo>
                    <a:lnTo>
                      <a:pt x="24" y="45"/>
                    </a:lnTo>
                    <a:lnTo>
                      <a:pt x="28" y="49"/>
                    </a:lnTo>
                    <a:lnTo>
                      <a:pt x="31" y="52"/>
                    </a:lnTo>
                    <a:lnTo>
                      <a:pt x="37" y="54"/>
                    </a:lnTo>
                    <a:lnTo>
                      <a:pt x="43" y="54"/>
                    </a:lnTo>
                    <a:lnTo>
                      <a:pt x="50" y="54"/>
                    </a:lnTo>
                    <a:lnTo>
                      <a:pt x="56" y="52"/>
                    </a:lnTo>
                    <a:lnTo>
                      <a:pt x="59" y="49"/>
                    </a:lnTo>
                    <a:lnTo>
                      <a:pt x="63" y="45"/>
                    </a:lnTo>
                    <a:lnTo>
                      <a:pt x="64" y="40"/>
                    </a:lnTo>
                    <a:lnTo>
                      <a:pt x="66" y="35"/>
                    </a:lnTo>
                    <a:lnTo>
                      <a:pt x="64" y="30"/>
                    </a:lnTo>
                    <a:lnTo>
                      <a:pt x="63" y="26"/>
                    </a:lnTo>
                    <a:lnTo>
                      <a:pt x="59" y="21"/>
                    </a:lnTo>
                    <a:lnTo>
                      <a:pt x="56" y="19"/>
                    </a:lnTo>
                    <a:lnTo>
                      <a:pt x="50" y="17"/>
                    </a:lnTo>
                    <a:lnTo>
                      <a:pt x="43" y="16"/>
                    </a:lnTo>
                    <a:lnTo>
                      <a:pt x="37" y="17"/>
                    </a:lnTo>
                    <a:lnTo>
                      <a:pt x="31" y="19"/>
                    </a:lnTo>
                    <a:lnTo>
                      <a:pt x="28" y="21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1" y="35"/>
                    </a:lnTo>
                    <a:close/>
                    <a:moveTo>
                      <a:pt x="17" y="96"/>
                    </a:moveTo>
                    <a:lnTo>
                      <a:pt x="19" y="103"/>
                    </a:lnTo>
                    <a:lnTo>
                      <a:pt x="21" y="110"/>
                    </a:lnTo>
                    <a:lnTo>
                      <a:pt x="23" y="115"/>
                    </a:lnTo>
                    <a:lnTo>
                      <a:pt x="26" y="117"/>
                    </a:lnTo>
                    <a:lnTo>
                      <a:pt x="30" y="120"/>
                    </a:lnTo>
                    <a:lnTo>
                      <a:pt x="37" y="124"/>
                    </a:lnTo>
                    <a:lnTo>
                      <a:pt x="43" y="124"/>
                    </a:lnTo>
                    <a:lnTo>
                      <a:pt x="50" y="124"/>
                    </a:lnTo>
                    <a:lnTo>
                      <a:pt x="57" y="120"/>
                    </a:lnTo>
                    <a:lnTo>
                      <a:pt x="63" y="117"/>
                    </a:lnTo>
                    <a:lnTo>
                      <a:pt x="66" y="112"/>
                    </a:lnTo>
                    <a:lnTo>
                      <a:pt x="70" y="105"/>
                    </a:lnTo>
                    <a:lnTo>
                      <a:pt x="70" y="98"/>
                    </a:lnTo>
                    <a:lnTo>
                      <a:pt x="70" y="91"/>
                    </a:lnTo>
                    <a:lnTo>
                      <a:pt x="66" y="84"/>
                    </a:lnTo>
                    <a:lnTo>
                      <a:pt x="63" y="79"/>
                    </a:lnTo>
                    <a:lnTo>
                      <a:pt x="57" y="73"/>
                    </a:lnTo>
                    <a:lnTo>
                      <a:pt x="50" y="72"/>
                    </a:lnTo>
                    <a:lnTo>
                      <a:pt x="43" y="70"/>
                    </a:lnTo>
                    <a:lnTo>
                      <a:pt x="37" y="72"/>
                    </a:lnTo>
                    <a:lnTo>
                      <a:pt x="30" y="73"/>
                    </a:lnTo>
                    <a:lnTo>
                      <a:pt x="24" y="79"/>
                    </a:lnTo>
                    <a:lnTo>
                      <a:pt x="21" y="84"/>
                    </a:lnTo>
                    <a:lnTo>
                      <a:pt x="19" y="89"/>
                    </a:lnTo>
                    <a:lnTo>
                      <a:pt x="1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4" name="Line 1740"/>
              <p:cNvSpPr>
                <a:spLocks noChangeShapeType="1"/>
              </p:cNvSpPr>
              <p:nvPr/>
            </p:nvSpPr>
            <p:spPr bwMode="auto">
              <a:xfrm>
                <a:off x="191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5" name="Line 1741"/>
              <p:cNvSpPr>
                <a:spLocks noChangeShapeType="1"/>
              </p:cNvSpPr>
              <p:nvPr/>
            </p:nvSpPr>
            <p:spPr bwMode="auto">
              <a:xfrm>
                <a:off x="192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6" name="Line 1742"/>
              <p:cNvSpPr>
                <a:spLocks noChangeShapeType="1"/>
              </p:cNvSpPr>
              <p:nvPr/>
            </p:nvSpPr>
            <p:spPr bwMode="auto">
              <a:xfrm>
                <a:off x="193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7" name="Line 1743"/>
              <p:cNvSpPr>
                <a:spLocks noChangeShapeType="1"/>
              </p:cNvSpPr>
              <p:nvPr/>
            </p:nvSpPr>
            <p:spPr bwMode="auto">
              <a:xfrm>
                <a:off x="194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8" name="Line 1744"/>
              <p:cNvSpPr>
                <a:spLocks noChangeShapeType="1"/>
              </p:cNvSpPr>
              <p:nvPr/>
            </p:nvSpPr>
            <p:spPr bwMode="auto">
              <a:xfrm>
                <a:off x="195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9" name="Line 1745"/>
              <p:cNvSpPr>
                <a:spLocks noChangeShapeType="1"/>
              </p:cNvSpPr>
              <p:nvPr/>
            </p:nvSpPr>
            <p:spPr bwMode="auto">
              <a:xfrm>
                <a:off x="197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0" name="Line 1746"/>
              <p:cNvSpPr>
                <a:spLocks noChangeShapeType="1"/>
              </p:cNvSpPr>
              <p:nvPr/>
            </p:nvSpPr>
            <p:spPr bwMode="auto">
              <a:xfrm>
                <a:off x="198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1" name="Line 1747"/>
              <p:cNvSpPr>
                <a:spLocks noChangeShapeType="1"/>
              </p:cNvSpPr>
              <p:nvPr/>
            </p:nvSpPr>
            <p:spPr bwMode="auto">
              <a:xfrm>
                <a:off x="199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2" name="Line 1748"/>
              <p:cNvSpPr>
                <a:spLocks noChangeShapeType="1"/>
              </p:cNvSpPr>
              <p:nvPr/>
            </p:nvSpPr>
            <p:spPr bwMode="auto">
              <a:xfrm>
                <a:off x="200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3" name="Line 1749"/>
              <p:cNvSpPr>
                <a:spLocks noChangeShapeType="1"/>
              </p:cNvSpPr>
              <p:nvPr/>
            </p:nvSpPr>
            <p:spPr bwMode="auto">
              <a:xfrm>
                <a:off x="201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4" name="Line 1750"/>
              <p:cNvSpPr>
                <a:spLocks noChangeShapeType="1"/>
              </p:cNvSpPr>
              <p:nvPr/>
            </p:nvSpPr>
            <p:spPr bwMode="auto">
              <a:xfrm>
                <a:off x="203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5" name="Line 1751"/>
              <p:cNvSpPr>
                <a:spLocks noChangeShapeType="1"/>
              </p:cNvSpPr>
              <p:nvPr/>
            </p:nvSpPr>
            <p:spPr bwMode="auto">
              <a:xfrm>
                <a:off x="204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6" name="Line 1752"/>
              <p:cNvSpPr>
                <a:spLocks noChangeShapeType="1"/>
              </p:cNvSpPr>
              <p:nvPr/>
            </p:nvSpPr>
            <p:spPr bwMode="auto">
              <a:xfrm>
                <a:off x="205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7" name="Line 1753"/>
              <p:cNvSpPr>
                <a:spLocks noChangeShapeType="1"/>
              </p:cNvSpPr>
              <p:nvPr/>
            </p:nvSpPr>
            <p:spPr bwMode="auto">
              <a:xfrm>
                <a:off x="206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8" name="Line 1754"/>
              <p:cNvSpPr>
                <a:spLocks noChangeShapeType="1"/>
              </p:cNvSpPr>
              <p:nvPr/>
            </p:nvSpPr>
            <p:spPr bwMode="auto">
              <a:xfrm>
                <a:off x="207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9" name="Line 1755"/>
              <p:cNvSpPr>
                <a:spLocks noChangeShapeType="1"/>
              </p:cNvSpPr>
              <p:nvPr/>
            </p:nvSpPr>
            <p:spPr bwMode="auto">
              <a:xfrm>
                <a:off x="209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0" name="Line 1756"/>
              <p:cNvSpPr>
                <a:spLocks noChangeShapeType="1"/>
              </p:cNvSpPr>
              <p:nvPr/>
            </p:nvSpPr>
            <p:spPr bwMode="auto">
              <a:xfrm>
                <a:off x="210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1" name="Line 1757"/>
              <p:cNvSpPr>
                <a:spLocks noChangeShapeType="1"/>
              </p:cNvSpPr>
              <p:nvPr/>
            </p:nvSpPr>
            <p:spPr bwMode="auto">
              <a:xfrm>
                <a:off x="211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2" name="Line 1758"/>
              <p:cNvSpPr>
                <a:spLocks noChangeShapeType="1"/>
              </p:cNvSpPr>
              <p:nvPr/>
            </p:nvSpPr>
            <p:spPr bwMode="auto">
              <a:xfrm>
                <a:off x="212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3" name="Line 1759"/>
              <p:cNvSpPr>
                <a:spLocks noChangeShapeType="1"/>
              </p:cNvSpPr>
              <p:nvPr/>
            </p:nvSpPr>
            <p:spPr bwMode="auto">
              <a:xfrm>
                <a:off x="213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4" name="Line 1760"/>
              <p:cNvSpPr>
                <a:spLocks noChangeShapeType="1"/>
              </p:cNvSpPr>
              <p:nvPr/>
            </p:nvSpPr>
            <p:spPr bwMode="auto">
              <a:xfrm>
                <a:off x="215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5" name="Line 1761"/>
              <p:cNvSpPr>
                <a:spLocks noChangeShapeType="1"/>
              </p:cNvSpPr>
              <p:nvPr/>
            </p:nvSpPr>
            <p:spPr bwMode="auto">
              <a:xfrm>
                <a:off x="216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6" name="Line 1762"/>
              <p:cNvSpPr>
                <a:spLocks noChangeShapeType="1"/>
              </p:cNvSpPr>
              <p:nvPr/>
            </p:nvSpPr>
            <p:spPr bwMode="auto">
              <a:xfrm>
                <a:off x="217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7" name="Line 1763"/>
              <p:cNvSpPr>
                <a:spLocks noChangeShapeType="1"/>
              </p:cNvSpPr>
              <p:nvPr/>
            </p:nvSpPr>
            <p:spPr bwMode="auto">
              <a:xfrm>
                <a:off x="218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8" name="Line 1764"/>
              <p:cNvSpPr>
                <a:spLocks noChangeShapeType="1"/>
              </p:cNvSpPr>
              <p:nvPr/>
            </p:nvSpPr>
            <p:spPr bwMode="auto">
              <a:xfrm>
                <a:off x="219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9" name="Line 1765"/>
              <p:cNvSpPr>
                <a:spLocks noChangeShapeType="1"/>
              </p:cNvSpPr>
              <p:nvPr/>
            </p:nvSpPr>
            <p:spPr bwMode="auto">
              <a:xfrm>
                <a:off x="221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0" name="Line 1766"/>
              <p:cNvSpPr>
                <a:spLocks noChangeShapeType="1"/>
              </p:cNvSpPr>
              <p:nvPr/>
            </p:nvSpPr>
            <p:spPr bwMode="auto">
              <a:xfrm>
                <a:off x="222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1" name="Line 1767"/>
              <p:cNvSpPr>
                <a:spLocks noChangeShapeType="1"/>
              </p:cNvSpPr>
              <p:nvPr/>
            </p:nvSpPr>
            <p:spPr bwMode="auto">
              <a:xfrm>
                <a:off x="223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2" name="Line 1768"/>
              <p:cNvSpPr>
                <a:spLocks noChangeShapeType="1"/>
              </p:cNvSpPr>
              <p:nvPr/>
            </p:nvSpPr>
            <p:spPr bwMode="auto">
              <a:xfrm>
                <a:off x="224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3" name="Line 1769"/>
              <p:cNvSpPr>
                <a:spLocks noChangeShapeType="1"/>
              </p:cNvSpPr>
              <p:nvPr/>
            </p:nvSpPr>
            <p:spPr bwMode="auto">
              <a:xfrm>
                <a:off x="225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4" name="Line 1770"/>
              <p:cNvSpPr>
                <a:spLocks noChangeShapeType="1"/>
              </p:cNvSpPr>
              <p:nvPr/>
            </p:nvSpPr>
            <p:spPr bwMode="auto">
              <a:xfrm>
                <a:off x="227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5" name="Line 1771"/>
              <p:cNvSpPr>
                <a:spLocks noChangeShapeType="1"/>
              </p:cNvSpPr>
              <p:nvPr/>
            </p:nvSpPr>
            <p:spPr bwMode="auto">
              <a:xfrm>
                <a:off x="228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6" name="Line 1772"/>
              <p:cNvSpPr>
                <a:spLocks noChangeShapeType="1"/>
              </p:cNvSpPr>
              <p:nvPr/>
            </p:nvSpPr>
            <p:spPr bwMode="auto">
              <a:xfrm>
                <a:off x="229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7" name="Line 1773"/>
              <p:cNvSpPr>
                <a:spLocks noChangeShapeType="1"/>
              </p:cNvSpPr>
              <p:nvPr/>
            </p:nvSpPr>
            <p:spPr bwMode="auto">
              <a:xfrm>
                <a:off x="230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8" name="Line 1774"/>
              <p:cNvSpPr>
                <a:spLocks noChangeShapeType="1"/>
              </p:cNvSpPr>
              <p:nvPr/>
            </p:nvSpPr>
            <p:spPr bwMode="auto">
              <a:xfrm>
                <a:off x="231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9" name="Line 1775"/>
              <p:cNvSpPr>
                <a:spLocks noChangeShapeType="1"/>
              </p:cNvSpPr>
              <p:nvPr/>
            </p:nvSpPr>
            <p:spPr bwMode="auto">
              <a:xfrm>
                <a:off x="233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0" name="Line 1776"/>
              <p:cNvSpPr>
                <a:spLocks noChangeShapeType="1"/>
              </p:cNvSpPr>
              <p:nvPr/>
            </p:nvSpPr>
            <p:spPr bwMode="auto">
              <a:xfrm>
                <a:off x="234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1" name="Line 1777"/>
              <p:cNvSpPr>
                <a:spLocks noChangeShapeType="1"/>
              </p:cNvSpPr>
              <p:nvPr/>
            </p:nvSpPr>
            <p:spPr bwMode="auto">
              <a:xfrm>
                <a:off x="235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2" name="Line 1778"/>
              <p:cNvSpPr>
                <a:spLocks noChangeShapeType="1"/>
              </p:cNvSpPr>
              <p:nvPr/>
            </p:nvSpPr>
            <p:spPr bwMode="auto">
              <a:xfrm>
                <a:off x="236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3" name="Line 1779"/>
              <p:cNvSpPr>
                <a:spLocks noChangeShapeType="1"/>
              </p:cNvSpPr>
              <p:nvPr/>
            </p:nvSpPr>
            <p:spPr bwMode="auto">
              <a:xfrm>
                <a:off x="237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4" name="Line 1780"/>
              <p:cNvSpPr>
                <a:spLocks noChangeShapeType="1"/>
              </p:cNvSpPr>
              <p:nvPr/>
            </p:nvSpPr>
            <p:spPr bwMode="auto">
              <a:xfrm>
                <a:off x="239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5" name="Line 1781"/>
              <p:cNvSpPr>
                <a:spLocks noChangeShapeType="1"/>
              </p:cNvSpPr>
              <p:nvPr/>
            </p:nvSpPr>
            <p:spPr bwMode="auto">
              <a:xfrm>
                <a:off x="240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6" name="Line 1782"/>
              <p:cNvSpPr>
                <a:spLocks noChangeShapeType="1"/>
              </p:cNvSpPr>
              <p:nvPr/>
            </p:nvSpPr>
            <p:spPr bwMode="auto">
              <a:xfrm>
                <a:off x="241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7" name="Line 1783"/>
              <p:cNvSpPr>
                <a:spLocks noChangeShapeType="1"/>
              </p:cNvSpPr>
              <p:nvPr/>
            </p:nvSpPr>
            <p:spPr bwMode="auto">
              <a:xfrm>
                <a:off x="242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8" name="Line 1784"/>
              <p:cNvSpPr>
                <a:spLocks noChangeShapeType="1"/>
              </p:cNvSpPr>
              <p:nvPr/>
            </p:nvSpPr>
            <p:spPr bwMode="auto">
              <a:xfrm>
                <a:off x="243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9" name="Line 1785"/>
              <p:cNvSpPr>
                <a:spLocks noChangeShapeType="1"/>
              </p:cNvSpPr>
              <p:nvPr/>
            </p:nvSpPr>
            <p:spPr bwMode="auto">
              <a:xfrm>
                <a:off x="245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0" name="Line 1786"/>
              <p:cNvSpPr>
                <a:spLocks noChangeShapeType="1"/>
              </p:cNvSpPr>
              <p:nvPr/>
            </p:nvSpPr>
            <p:spPr bwMode="auto">
              <a:xfrm>
                <a:off x="246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1" name="Line 1787"/>
              <p:cNvSpPr>
                <a:spLocks noChangeShapeType="1"/>
              </p:cNvSpPr>
              <p:nvPr/>
            </p:nvSpPr>
            <p:spPr bwMode="auto">
              <a:xfrm>
                <a:off x="247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2" name="Line 1788"/>
              <p:cNvSpPr>
                <a:spLocks noChangeShapeType="1"/>
              </p:cNvSpPr>
              <p:nvPr/>
            </p:nvSpPr>
            <p:spPr bwMode="auto">
              <a:xfrm>
                <a:off x="248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3" name="Line 1789"/>
              <p:cNvSpPr>
                <a:spLocks noChangeShapeType="1"/>
              </p:cNvSpPr>
              <p:nvPr/>
            </p:nvSpPr>
            <p:spPr bwMode="auto">
              <a:xfrm>
                <a:off x="249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4" name="Line 1790"/>
              <p:cNvSpPr>
                <a:spLocks noChangeShapeType="1"/>
              </p:cNvSpPr>
              <p:nvPr/>
            </p:nvSpPr>
            <p:spPr bwMode="auto">
              <a:xfrm>
                <a:off x="251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5" name="Line 1791"/>
              <p:cNvSpPr>
                <a:spLocks noChangeShapeType="1"/>
              </p:cNvSpPr>
              <p:nvPr/>
            </p:nvSpPr>
            <p:spPr bwMode="auto">
              <a:xfrm>
                <a:off x="252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6" name="Line 1792"/>
              <p:cNvSpPr>
                <a:spLocks noChangeShapeType="1"/>
              </p:cNvSpPr>
              <p:nvPr/>
            </p:nvSpPr>
            <p:spPr bwMode="auto">
              <a:xfrm>
                <a:off x="253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7" name="Line 1793"/>
              <p:cNvSpPr>
                <a:spLocks noChangeShapeType="1"/>
              </p:cNvSpPr>
              <p:nvPr/>
            </p:nvSpPr>
            <p:spPr bwMode="auto">
              <a:xfrm>
                <a:off x="254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8" name="Line 1794"/>
              <p:cNvSpPr>
                <a:spLocks noChangeShapeType="1"/>
              </p:cNvSpPr>
              <p:nvPr/>
            </p:nvSpPr>
            <p:spPr bwMode="auto">
              <a:xfrm>
                <a:off x="255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9" name="Line 1795"/>
              <p:cNvSpPr>
                <a:spLocks noChangeShapeType="1"/>
              </p:cNvSpPr>
              <p:nvPr/>
            </p:nvSpPr>
            <p:spPr bwMode="auto">
              <a:xfrm>
                <a:off x="257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0" name="Line 1796"/>
              <p:cNvSpPr>
                <a:spLocks noChangeShapeType="1"/>
              </p:cNvSpPr>
              <p:nvPr/>
            </p:nvSpPr>
            <p:spPr bwMode="auto">
              <a:xfrm>
                <a:off x="258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1" name="Line 1797"/>
              <p:cNvSpPr>
                <a:spLocks noChangeShapeType="1"/>
              </p:cNvSpPr>
              <p:nvPr/>
            </p:nvSpPr>
            <p:spPr bwMode="auto">
              <a:xfrm>
                <a:off x="259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2" name="Line 1798"/>
              <p:cNvSpPr>
                <a:spLocks noChangeShapeType="1"/>
              </p:cNvSpPr>
              <p:nvPr/>
            </p:nvSpPr>
            <p:spPr bwMode="auto">
              <a:xfrm>
                <a:off x="260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3" name="Line 1799"/>
              <p:cNvSpPr>
                <a:spLocks noChangeShapeType="1"/>
              </p:cNvSpPr>
              <p:nvPr/>
            </p:nvSpPr>
            <p:spPr bwMode="auto">
              <a:xfrm>
                <a:off x="261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4" name="Line 1800"/>
              <p:cNvSpPr>
                <a:spLocks noChangeShapeType="1"/>
              </p:cNvSpPr>
              <p:nvPr/>
            </p:nvSpPr>
            <p:spPr bwMode="auto">
              <a:xfrm>
                <a:off x="263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5" name="Line 1801"/>
              <p:cNvSpPr>
                <a:spLocks noChangeShapeType="1"/>
              </p:cNvSpPr>
              <p:nvPr/>
            </p:nvSpPr>
            <p:spPr bwMode="auto">
              <a:xfrm>
                <a:off x="264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6" name="Line 1802"/>
              <p:cNvSpPr>
                <a:spLocks noChangeShapeType="1"/>
              </p:cNvSpPr>
              <p:nvPr/>
            </p:nvSpPr>
            <p:spPr bwMode="auto">
              <a:xfrm>
                <a:off x="265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7" name="Line 1803"/>
              <p:cNvSpPr>
                <a:spLocks noChangeShapeType="1"/>
              </p:cNvSpPr>
              <p:nvPr/>
            </p:nvSpPr>
            <p:spPr bwMode="auto">
              <a:xfrm>
                <a:off x="266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8" name="Line 1804"/>
              <p:cNvSpPr>
                <a:spLocks noChangeShapeType="1"/>
              </p:cNvSpPr>
              <p:nvPr/>
            </p:nvSpPr>
            <p:spPr bwMode="auto">
              <a:xfrm>
                <a:off x="267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9" name="Line 1805"/>
              <p:cNvSpPr>
                <a:spLocks noChangeShapeType="1"/>
              </p:cNvSpPr>
              <p:nvPr/>
            </p:nvSpPr>
            <p:spPr bwMode="auto">
              <a:xfrm>
                <a:off x="269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0" name="Line 1806"/>
              <p:cNvSpPr>
                <a:spLocks noChangeShapeType="1"/>
              </p:cNvSpPr>
              <p:nvPr/>
            </p:nvSpPr>
            <p:spPr bwMode="auto">
              <a:xfrm>
                <a:off x="270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1" name="Line 1807"/>
              <p:cNvSpPr>
                <a:spLocks noChangeShapeType="1"/>
              </p:cNvSpPr>
              <p:nvPr/>
            </p:nvSpPr>
            <p:spPr bwMode="auto">
              <a:xfrm>
                <a:off x="271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2" name="Line 1808"/>
              <p:cNvSpPr>
                <a:spLocks noChangeShapeType="1"/>
              </p:cNvSpPr>
              <p:nvPr/>
            </p:nvSpPr>
            <p:spPr bwMode="auto">
              <a:xfrm>
                <a:off x="272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3" name="Line 1809"/>
              <p:cNvSpPr>
                <a:spLocks noChangeShapeType="1"/>
              </p:cNvSpPr>
              <p:nvPr/>
            </p:nvSpPr>
            <p:spPr bwMode="auto">
              <a:xfrm>
                <a:off x="273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4" name="Line 1810"/>
              <p:cNvSpPr>
                <a:spLocks noChangeShapeType="1"/>
              </p:cNvSpPr>
              <p:nvPr/>
            </p:nvSpPr>
            <p:spPr bwMode="auto">
              <a:xfrm>
                <a:off x="275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5" name="Line 1811"/>
              <p:cNvSpPr>
                <a:spLocks noChangeShapeType="1"/>
              </p:cNvSpPr>
              <p:nvPr/>
            </p:nvSpPr>
            <p:spPr bwMode="auto">
              <a:xfrm>
                <a:off x="276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6" name="Line 1812"/>
              <p:cNvSpPr>
                <a:spLocks noChangeShapeType="1"/>
              </p:cNvSpPr>
              <p:nvPr/>
            </p:nvSpPr>
            <p:spPr bwMode="auto">
              <a:xfrm>
                <a:off x="277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" name="Group 2014"/>
            <p:cNvGrpSpPr>
              <a:grpSpLocks/>
            </p:cNvGrpSpPr>
            <p:nvPr/>
          </p:nvGrpSpPr>
          <p:grpSpPr bwMode="auto">
            <a:xfrm>
              <a:off x="1724" y="1403"/>
              <a:ext cx="2423" cy="170"/>
              <a:chOff x="1724" y="1403"/>
              <a:chExt cx="2423" cy="170"/>
            </a:xfrm>
          </p:grpSpPr>
          <p:sp>
            <p:nvSpPr>
              <p:cNvPr id="2217" name="Line 1814"/>
              <p:cNvSpPr>
                <a:spLocks noChangeShapeType="1"/>
              </p:cNvSpPr>
              <p:nvPr/>
            </p:nvSpPr>
            <p:spPr bwMode="auto">
              <a:xfrm>
                <a:off x="278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8" name="Line 1815"/>
              <p:cNvSpPr>
                <a:spLocks noChangeShapeType="1"/>
              </p:cNvSpPr>
              <p:nvPr/>
            </p:nvSpPr>
            <p:spPr bwMode="auto">
              <a:xfrm>
                <a:off x="279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9" name="Line 1816"/>
              <p:cNvSpPr>
                <a:spLocks noChangeShapeType="1"/>
              </p:cNvSpPr>
              <p:nvPr/>
            </p:nvSpPr>
            <p:spPr bwMode="auto">
              <a:xfrm>
                <a:off x="281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0" name="Line 1817"/>
              <p:cNvSpPr>
                <a:spLocks noChangeShapeType="1"/>
              </p:cNvSpPr>
              <p:nvPr/>
            </p:nvSpPr>
            <p:spPr bwMode="auto">
              <a:xfrm>
                <a:off x="282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1" name="Line 1818"/>
              <p:cNvSpPr>
                <a:spLocks noChangeShapeType="1"/>
              </p:cNvSpPr>
              <p:nvPr/>
            </p:nvSpPr>
            <p:spPr bwMode="auto">
              <a:xfrm>
                <a:off x="283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2" name="Line 1819"/>
              <p:cNvSpPr>
                <a:spLocks noChangeShapeType="1"/>
              </p:cNvSpPr>
              <p:nvPr/>
            </p:nvSpPr>
            <p:spPr bwMode="auto">
              <a:xfrm>
                <a:off x="284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3" name="Line 1820"/>
              <p:cNvSpPr>
                <a:spLocks noChangeShapeType="1"/>
              </p:cNvSpPr>
              <p:nvPr/>
            </p:nvSpPr>
            <p:spPr bwMode="auto">
              <a:xfrm>
                <a:off x="285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4" name="Line 1821"/>
              <p:cNvSpPr>
                <a:spLocks noChangeShapeType="1"/>
              </p:cNvSpPr>
              <p:nvPr/>
            </p:nvSpPr>
            <p:spPr bwMode="auto">
              <a:xfrm>
                <a:off x="287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5" name="Line 1822"/>
              <p:cNvSpPr>
                <a:spLocks noChangeShapeType="1"/>
              </p:cNvSpPr>
              <p:nvPr/>
            </p:nvSpPr>
            <p:spPr bwMode="auto">
              <a:xfrm>
                <a:off x="288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6" name="Line 1823"/>
              <p:cNvSpPr>
                <a:spLocks noChangeShapeType="1"/>
              </p:cNvSpPr>
              <p:nvPr/>
            </p:nvSpPr>
            <p:spPr bwMode="auto">
              <a:xfrm>
                <a:off x="289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7" name="Line 1824"/>
              <p:cNvSpPr>
                <a:spLocks noChangeShapeType="1"/>
              </p:cNvSpPr>
              <p:nvPr/>
            </p:nvSpPr>
            <p:spPr bwMode="auto">
              <a:xfrm>
                <a:off x="290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8" name="Line 1825"/>
              <p:cNvSpPr>
                <a:spLocks noChangeShapeType="1"/>
              </p:cNvSpPr>
              <p:nvPr/>
            </p:nvSpPr>
            <p:spPr bwMode="auto">
              <a:xfrm>
                <a:off x="291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9" name="Line 1826"/>
              <p:cNvSpPr>
                <a:spLocks noChangeShapeType="1"/>
              </p:cNvSpPr>
              <p:nvPr/>
            </p:nvSpPr>
            <p:spPr bwMode="auto">
              <a:xfrm>
                <a:off x="293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0" name="Line 1827"/>
              <p:cNvSpPr>
                <a:spLocks noChangeShapeType="1"/>
              </p:cNvSpPr>
              <p:nvPr/>
            </p:nvSpPr>
            <p:spPr bwMode="auto">
              <a:xfrm>
                <a:off x="294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1" name="Line 1828"/>
              <p:cNvSpPr>
                <a:spLocks noChangeShapeType="1"/>
              </p:cNvSpPr>
              <p:nvPr/>
            </p:nvSpPr>
            <p:spPr bwMode="auto">
              <a:xfrm>
                <a:off x="295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2" name="Line 1829"/>
              <p:cNvSpPr>
                <a:spLocks noChangeShapeType="1"/>
              </p:cNvSpPr>
              <p:nvPr/>
            </p:nvSpPr>
            <p:spPr bwMode="auto">
              <a:xfrm>
                <a:off x="296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3" name="Line 1830"/>
              <p:cNvSpPr>
                <a:spLocks noChangeShapeType="1"/>
              </p:cNvSpPr>
              <p:nvPr/>
            </p:nvSpPr>
            <p:spPr bwMode="auto">
              <a:xfrm>
                <a:off x="297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4" name="Line 1831"/>
              <p:cNvSpPr>
                <a:spLocks noChangeShapeType="1"/>
              </p:cNvSpPr>
              <p:nvPr/>
            </p:nvSpPr>
            <p:spPr bwMode="auto">
              <a:xfrm>
                <a:off x="299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5" name="Line 1832"/>
              <p:cNvSpPr>
                <a:spLocks noChangeShapeType="1"/>
              </p:cNvSpPr>
              <p:nvPr/>
            </p:nvSpPr>
            <p:spPr bwMode="auto">
              <a:xfrm>
                <a:off x="300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6" name="Line 1833"/>
              <p:cNvSpPr>
                <a:spLocks noChangeShapeType="1"/>
              </p:cNvSpPr>
              <p:nvPr/>
            </p:nvSpPr>
            <p:spPr bwMode="auto">
              <a:xfrm>
                <a:off x="301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7" name="Line 1834"/>
              <p:cNvSpPr>
                <a:spLocks noChangeShapeType="1"/>
              </p:cNvSpPr>
              <p:nvPr/>
            </p:nvSpPr>
            <p:spPr bwMode="auto">
              <a:xfrm>
                <a:off x="302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8" name="Line 1835"/>
              <p:cNvSpPr>
                <a:spLocks noChangeShapeType="1"/>
              </p:cNvSpPr>
              <p:nvPr/>
            </p:nvSpPr>
            <p:spPr bwMode="auto">
              <a:xfrm>
                <a:off x="303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9" name="Line 1836"/>
              <p:cNvSpPr>
                <a:spLocks noChangeShapeType="1"/>
              </p:cNvSpPr>
              <p:nvPr/>
            </p:nvSpPr>
            <p:spPr bwMode="auto">
              <a:xfrm>
                <a:off x="305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0" name="Line 1837"/>
              <p:cNvSpPr>
                <a:spLocks noChangeShapeType="1"/>
              </p:cNvSpPr>
              <p:nvPr/>
            </p:nvSpPr>
            <p:spPr bwMode="auto">
              <a:xfrm>
                <a:off x="306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1" name="Line 1838"/>
              <p:cNvSpPr>
                <a:spLocks noChangeShapeType="1"/>
              </p:cNvSpPr>
              <p:nvPr/>
            </p:nvSpPr>
            <p:spPr bwMode="auto">
              <a:xfrm>
                <a:off x="307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2" name="Line 1839"/>
              <p:cNvSpPr>
                <a:spLocks noChangeShapeType="1"/>
              </p:cNvSpPr>
              <p:nvPr/>
            </p:nvSpPr>
            <p:spPr bwMode="auto">
              <a:xfrm>
                <a:off x="308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3" name="Line 1840"/>
              <p:cNvSpPr>
                <a:spLocks noChangeShapeType="1"/>
              </p:cNvSpPr>
              <p:nvPr/>
            </p:nvSpPr>
            <p:spPr bwMode="auto">
              <a:xfrm>
                <a:off x="309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4" name="Line 1841"/>
              <p:cNvSpPr>
                <a:spLocks noChangeShapeType="1"/>
              </p:cNvSpPr>
              <p:nvPr/>
            </p:nvSpPr>
            <p:spPr bwMode="auto">
              <a:xfrm>
                <a:off x="311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5" name="Line 1842"/>
              <p:cNvSpPr>
                <a:spLocks noChangeShapeType="1"/>
              </p:cNvSpPr>
              <p:nvPr/>
            </p:nvSpPr>
            <p:spPr bwMode="auto">
              <a:xfrm>
                <a:off x="312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6" name="Line 1843"/>
              <p:cNvSpPr>
                <a:spLocks noChangeShapeType="1"/>
              </p:cNvSpPr>
              <p:nvPr/>
            </p:nvSpPr>
            <p:spPr bwMode="auto">
              <a:xfrm>
                <a:off x="313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7" name="Line 1844"/>
              <p:cNvSpPr>
                <a:spLocks noChangeShapeType="1"/>
              </p:cNvSpPr>
              <p:nvPr/>
            </p:nvSpPr>
            <p:spPr bwMode="auto">
              <a:xfrm>
                <a:off x="314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8" name="Line 1845"/>
              <p:cNvSpPr>
                <a:spLocks noChangeShapeType="1"/>
              </p:cNvSpPr>
              <p:nvPr/>
            </p:nvSpPr>
            <p:spPr bwMode="auto">
              <a:xfrm>
                <a:off x="315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9" name="Line 1846"/>
              <p:cNvSpPr>
                <a:spLocks noChangeShapeType="1"/>
              </p:cNvSpPr>
              <p:nvPr/>
            </p:nvSpPr>
            <p:spPr bwMode="auto">
              <a:xfrm>
                <a:off x="317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0" name="Line 1847"/>
              <p:cNvSpPr>
                <a:spLocks noChangeShapeType="1"/>
              </p:cNvSpPr>
              <p:nvPr/>
            </p:nvSpPr>
            <p:spPr bwMode="auto">
              <a:xfrm>
                <a:off x="318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1" name="Line 1848"/>
              <p:cNvSpPr>
                <a:spLocks noChangeShapeType="1"/>
              </p:cNvSpPr>
              <p:nvPr/>
            </p:nvSpPr>
            <p:spPr bwMode="auto">
              <a:xfrm>
                <a:off x="319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2" name="Line 1849"/>
              <p:cNvSpPr>
                <a:spLocks noChangeShapeType="1"/>
              </p:cNvSpPr>
              <p:nvPr/>
            </p:nvSpPr>
            <p:spPr bwMode="auto">
              <a:xfrm>
                <a:off x="320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3" name="Line 1850"/>
              <p:cNvSpPr>
                <a:spLocks noChangeShapeType="1"/>
              </p:cNvSpPr>
              <p:nvPr/>
            </p:nvSpPr>
            <p:spPr bwMode="auto">
              <a:xfrm>
                <a:off x="321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4" name="Line 1851"/>
              <p:cNvSpPr>
                <a:spLocks noChangeShapeType="1"/>
              </p:cNvSpPr>
              <p:nvPr/>
            </p:nvSpPr>
            <p:spPr bwMode="auto">
              <a:xfrm>
                <a:off x="323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5" name="Line 1852"/>
              <p:cNvSpPr>
                <a:spLocks noChangeShapeType="1"/>
              </p:cNvSpPr>
              <p:nvPr/>
            </p:nvSpPr>
            <p:spPr bwMode="auto">
              <a:xfrm>
                <a:off x="324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6" name="Line 1853"/>
              <p:cNvSpPr>
                <a:spLocks noChangeShapeType="1"/>
              </p:cNvSpPr>
              <p:nvPr/>
            </p:nvSpPr>
            <p:spPr bwMode="auto">
              <a:xfrm>
                <a:off x="325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7" name="Line 1854"/>
              <p:cNvSpPr>
                <a:spLocks noChangeShapeType="1"/>
              </p:cNvSpPr>
              <p:nvPr/>
            </p:nvSpPr>
            <p:spPr bwMode="auto">
              <a:xfrm>
                <a:off x="326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8" name="Line 1855"/>
              <p:cNvSpPr>
                <a:spLocks noChangeShapeType="1"/>
              </p:cNvSpPr>
              <p:nvPr/>
            </p:nvSpPr>
            <p:spPr bwMode="auto">
              <a:xfrm>
                <a:off x="327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9" name="Line 1856"/>
              <p:cNvSpPr>
                <a:spLocks noChangeShapeType="1"/>
              </p:cNvSpPr>
              <p:nvPr/>
            </p:nvSpPr>
            <p:spPr bwMode="auto">
              <a:xfrm>
                <a:off x="329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0" name="Line 1857"/>
              <p:cNvSpPr>
                <a:spLocks noChangeShapeType="1"/>
              </p:cNvSpPr>
              <p:nvPr/>
            </p:nvSpPr>
            <p:spPr bwMode="auto">
              <a:xfrm>
                <a:off x="330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1" name="Line 1858"/>
              <p:cNvSpPr>
                <a:spLocks noChangeShapeType="1"/>
              </p:cNvSpPr>
              <p:nvPr/>
            </p:nvSpPr>
            <p:spPr bwMode="auto">
              <a:xfrm>
                <a:off x="331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2" name="Line 1859"/>
              <p:cNvSpPr>
                <a:spLocks noChangeShapeType="1"/>
              </p:cNvSpPr>
              <p:nvPr/>
            </p:nvSpPr>
            <p:spPr bwMode="auto">
              <a:xfrm>
                <a:off x="332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3" name="Line 1860"/>
              <p:cNvSpPr>
                <a:spLocks noChangeShapeType="1"/>
              </p:cNvSpPr>
              <p:nvPr/>
            </p:nvSpPr>
            <p:spPr bwMode="auto">
              <a:xfrm>
                <a:off x="333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4" name="Line 1861"/>
              <p:cNvSpPr>
                <a:spLocks noChangeShapeType="1"/>
              </p:cNvSpPr>
              <p:nvPr/>
            </p:nvSpPr>
            <p:spPr bwMode="auto">
              <a:xfrm>
                <a:off x="335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5" name="Line 1862"/>
              <p:cNvSpPr>
                <a:spLocks noChangeShapeType="1"/>
              </p:cNvSpPr>
              <p:nvPr/>
            </p:nvSpPr>
            <p:spPr bwMode="auto">
              <a:xfrm>
                <a:off x="336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6" name="Line 1863"/>
              <p:cNvSpPr>
                <a:spLocks noChangeShapeType="1"/>
              </p:cNvSpPr>
              <p:nvPr/>
            </p:nvSpPr>
            <p:spPr bwMode="auto">
              <a:xfrm>
                <a:off x="337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7" name="Line 1864"/>
              <p:cNvSpPr>
                <a:spLocks noChangeShapeType="1"/>
              </p:cNvSpPr>
              <p:nvPr/>
            </p:nvSpPr>
            <p:spPr bwMode="auto">
              <a:xfrm>
                <a:off x="338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8" name="Line 1865"/>
              <p:cNvSpPr>
                <a:spLocks noChangeShapeType="1"/>
              </p:cNvSpPr>
              <p:nvPr/>
            </p:nvSpPr>
            <p:spPr bwMode="auto">
              <a:xfrm>
                <a:off x="339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9" name="Line 1866"/>
              <p:cNvSpPr>
                <a:spLocks noChangeShapeType="1"/>
              </p:cNvSpPr>
              <p:nvPr/>
            </p:nvSpPr>
            <p:spPr bwMode="auto">
              <a:xfrm>
                <a:off x="341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0" name="Line 1867"/>
              <p:cNvSpPr>
                <a:spLocks noChangeShapeType="1"/>
              </p:cNvSpPr>
              <p:nvPr/>
            </p:nvSpPr>
            <p:spPr bwMode="auto">
              <a:xfrm>
                <a:off x="342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1" name="Line 1868"/>
              <p:cNvSpPr>
                <a:spLocks noChangeShapeType="1"/>
              </p:cNvSpPr>
              <p:nvPr/>
            </p:nvSpPr>
            <p:spPr bwMode="auto">
              <a:xfrm>
                <a:off x="343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2" name="Line 1869"/>
              <p:cNvSpPr>
                <a:spLocks noChangeShapeType="1"/>
              </p:cNvSpPr>
              <p:nvPr/>
            </p:nvSpPr>
            <p:spPr bwMode="auto">
              <a:xfrm>
                <a:off x="344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3" name="Line 1870"/>
              <p:cNvSpPr>
                <a:spLocks noChangeShapeType="1"/>
              </p:cNvSpPr>
              <p:nvPr/>
            </p:nvSpPr>
            <p:spPr bwMode="auto">
              <a:xfrm>
                <a:off x="345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" name="Line 1871"/>
              <p:cNvSpPr>
                <a:spLocks noChangeShapeType="1"/>
              </p:cNvSpPr>
              <p:nvPr/>
            </p:nvSpPr>
            <p:spPr bwMode="auto">
              <a:xfrm>
                <a:off x="347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5" name="Line 1872"/>
              <p:cNvSpPr>
                <a:spLocks noChangeShapeType="1"/>
              </p:cNvSpPr>
              <p:nvPr/>
            </p:nvSpPr>
            <p:spPr bwMode="auto">
              <a:xfrm>
                <a:off x="348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6" name="Line 1873"/>
              <p:cNvSpPr>
                <a:spLocks noChangeShapeType="1"/>
              </p:cNvSpPr>
              <p:nvPr/>
            </p:nvSpPr>
            <p:spPr bwMode="auto">
              <a:xfrm>
                <a:off x="349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7" name="Line 1874"/>
              <p:cNvSpPr>
                <a:spLocks noChangeShapeType="1"/>
              </p:cNvSpPr>
              <p:nvPr/>
            </p:nvSpPr>
            <p:spPr bwMode="auto">
              <a:xfrm>
                <a:off x="350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8" name="Line 1875"/>
              <p:cNvSpPr>
                <a:spLocks noChangeShapeType="1"/>
              </p:cNvSpPr>
              <p:nvPr/>
            </p:nvSpPr>
            <p:spPr bwMode="auto">
              <a:xfrm>
                <a:off x="351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9" name="Line 1876"/>
              <p:cNvSpPr>
                <a:spLocks noChangeShapeType="1"/>
              </p:cNvSpPr>
              <p:nvPr/>
            </p:nvSpPr>
            <p:spPr bwMode="auto">
              <a:xfrm>
                <a:off x="353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0" name="Line 1877"/>
              <p:cNvSpPr>
                <a:spLocks noChangeShapeType="1"/>
              </p:cNvSpPr>
              <p:nvPr/>
            </p:nvSpPr>
            <p:spPr bwMode="auto">
              <a:xfrm>
                <a:off x="354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1" name="Line 1878"/>
              <p:cNvSpPr>
                <a:spLocks noChangeShapeType="1"/>
              </p:cNvSpPr>
              <p:nvPr/>
            </p:nvSpPr>
            <p:spPr bwMode="auto">
              <a:xfrm>
                <a:off x="355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2" name="Line 1879"/>
              <p:cNvSpPr>
                <a:spLocks noChangeShapeType="1"/>
              </p:cNvSpPr>
              <p:nvPr/>
            </p:nvSpPr>
            <p:spPr bwMode="auto">
              <a:xfrm>
                <a:off x="356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3" name="Line 1880"/>
              <p:cNvSpPr>
                <a:spLocks noChangeShapeType="1"/>
              </p:cNvSpPr>
              <p:nvPr/>
            </p:nvSpPr>
            <p:spPr bwMode="auto">
              <a:xfrm>
                <a:off x="357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4" name="Line 1881"/>
              <p:cNvSpPr>
                <a:spLocks noChangeShapeType="1"/>
              </p:cNvSpPr>
              <p:nvPr/>
            </p:nvSpPr>
            <p:spPr bwMode="auto">
              <a:xfrm>
                <a:off x="359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5" name="Line 1882"/>
              <p:cNvSpPr>
                <a:spLocks noChangeShapeType="1"/>
              </p:cNvSpPr>
              <p:nvPr/>
            </p:nvSpPr>
            <p:spPr bwMode="auto">
              <a:xfrm>
                <a:off x="360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6" name="Line 1883"/>
              <p:cNvSpPr>
                <a:spLocks noChangeShapeType="1"/>
              </p:cNvSpPr>
              <p:nvPr/>
            </p:nvSpPr>
            <p:spPr bwMode="auto">
              <a:xfrm>
                <a:off x="361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7" name="Line 1884"/>
              <p:cNvSpPr>
                <a:spLocks noChangeShapeType="1"/>
              </p:cNvSpPr>
              <p:nvPr/>
            </p:nvSpPr>
            <p:spPr bwMode="auto">
              <a:xfrm>
                <a:off x="362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8" name="Line 1885"/>
              <p:cNvSpPr>
                <a:spLocks noChangeShapeType="1"/>
              </p:cNvSpPr>
              <p:nvPr/>
            </p:nvSpPr>
            <p:spPr bwMode="auto">
              <a:xfrm>
                <a:off x="363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9" name="Line 1886"/>
              <p:cNvSpPr>
                <a:spLocks noChangeShapeType="1"/>
              </p:cNvSpPr>
              <p:nvPr/>
            </p:nvSpPr>
            <p:spPr bwMode="auto">
              <a:xfrm>
                <a:off x="365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0" name="Line 1887"/>
              <p:cNvSpPr>
                <a:spLocks noChangeShapeType="1"/>
              </p:cNvSpPr>
              <p:nvPr/>
            </p:nvSpPr>
            <p:spPr bwMode="auto">
              <a:xfrm>
                <a:off x="366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1" name="Line 1888"/>
              <p:cNvSpPr>
                <a:spLocks noChangeShapeType="1"/>
              </p:cNvSpPr>
              <p:nvPr/>
            </p:nvSpPr>
            <p:spPr bwMode="auto">
              <a:xfrm>
                <a:off x="367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2" name="Line 1889"/>
              <p:cNvSpPr>
                <a:spLocks noChangeShapeType="1"/>
              </p:cNvSpPr>
              <p:nvPr/>
            </p:nvSpPr>
            <p:spPr bwMode="auto">
              <a:xfrm>
                <a:off x="368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3" name="Line 1890"/>
              <p:cNvSpPr>
                <a:spLocks noChangeShapeType="1"/>
              </p:cNvSpPr>
              <p:nvPr/>
            </p:nvSpPr>
            <p:spPr bwMode="auto">
              <a:xfrm>
                <a:off x="369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4" name="Line 1891"/>
              <p:cNvSpPr>
                <a:spLocks noChangeShapeType="1"/>
              </p:cNvSpPr>
              <p:nvPr/>
            </p:nvSpPr>
            <p:spPr bwMode="auto">
              <a:xfrm>
                <a:off x="371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5" name="Line 1892"/>
              <p:cNvSpPr>
                <a:spLocks noChangeShapeType="1"/>
              </p:cNvSpPr>
              <p:nvPr/>
            </p:nvSpPr>
            <p:spPr bwMode="auto">
              <a:xfrm>
                <a:off x="372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6" name="Line 1893"/>
              <p:cNvSpPr>
                <a:spLocks noChangeShapeType="1"/>
              </p:cNvSpPr>
              <p:nvPr/>
            </p:nvSpPr>
            <p:spPr bwMode="auto">
              <a:xfrm>
                <a:off x="373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7" name="Line 1894"/>
              <p:cNvSpPr>
                <a:spLocks noChangeShapeType="1"/>
              </p:cNvSpPr>
              <p:nvPr/>
            </p:nvSpPr>
            <p:spPr bwMode="auto">
              <a:xfrm>
                <a:off x="374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8" name="Line 1895"/>
              <p:cNvSpPr>
                <a:spLocks noChangeShapeType="1"/>
              </p:cNvSpPr>
              <p:nvPr/>
            </p:nvSpPr>
            <p:spPr bwMode="auto">
              <a:xfrm>
                <a:off x="375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9" name="Line 1896"/>
              <p:cNvSpPr>
                <a:spLocks noChangeShapeType="1"/>
              </p:cNvSpPr>
              <p:nvPr/>
            </p:nvSpPr>
            <p:spPr bwMode="auto">
              <a:xfrm>
                <a:off x="377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0" name="Line 1897"/>
              <p:cNvSpPr>
                <a:spLocks noChangeShapeType="1"/>
              </p:cNvSpPr>
              <p:nvPr/>
            </p:nvSpPr>
            <p:spPr bwMode="auto">
              <a:xfrm>
                <a:off x="378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1" name="Line 1898"/>
              <p:cNvSpPr>
                <a:spLocks noChangeShapeType="1"/>
              </p:cNvSpPr>
              <p:nvPr/>
            </p:nvSpPr>
            <p:spPr bwMode="auto">
              <a:xfrm>
                <a:off x="379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2" name="Line 1899"/>
              <p:cNvSpPr>
                <a:spLocks noChangeShapeType="1"/>
              </p:cNvSpPr>
              <p:nvPr/>
            </p:nvSpPr>
            <p:spPr bwMode="auto">
              <a:xfrm>
                <a:off x="380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3" name="Line 1900"/>
              <p:cNvSpPr>
                <a:spLocks noChangeShapeType="1"/>
              </p:cNvSpPr>
              <p:nvPr/>
            </p:nvSpPr>
            <p:spPr bwMode="auto">
              <a:xfrm>
                <a:off x="381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4" name="Line 1901"/>
              <p:cNvSpPr>
                <a:spLocks noChangeShapeType="1"/>
              </p:cNvSpPr>
              <p:nvPr/>
            </p:nvSpPr>
            <p:spPr bwMode="auto">
              <a:xfrm>
                <a:off x="383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5" name="Line 1902"/>
              <p:cNvSpPr>
                <a:spLocks noChangeShapeType="1"/>
              </p:cNvSpPr>
              <p:nvPr/>
            </p:nvSpPr>
            <p:spPr bwMode="auto">
              <a:xfrm>
                <a:off x="384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6" name="Line 1903"/>
              <p:cNvSpPr>
                <a:spLocks noChangeShapeType="1"/>
              </p:cNvSpPr>
              <p:nvPr/>
            </p:nvSpPr>
            <p:spPr bwMode="auto">
              <a:xfrm>
                <a:off x="385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7" name="Line 1904"/>
              <p:cNvSpPr>
                <a:spLocks noChangeShapeType="1"/>
              </p:cNvSpPr>
              <p:nvPr/>
            </p:nvSpPr>
            <p:spPr bwMode="auto">
              <a:xfrm>
                <a:off x="386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8" name="Line 1905"/>
              <p:cNvSpPr>
                <a:spLocks noChangeShapeType="1"/>
              </p:cNvSpPr>
              <p:nvPr/>
            </p:nvSpPr>
            <p:spPr bwMode="auto">
              <a:xfrm>
                <a:off x="387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9" name="Line 1906"/>
              <p:cNvSpPr>
                <a:spLocks noChangeShapeType="1"/>
              </p:cNvSpPr>
              <p:nvPr/>
            </p:nvSpPr>
            <p:spPr bwMode="auto">
              <a:xfrm>
                <a:off x="389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0" name="Line 1907"/>
              <p:cNvSpPr>
                <a:spLocks noChangeShapeType="1"/>
              </p:cNvSpPr>
              <p:nvPr/>
            </p:nvSpPr>
            <p:spPr bwMode="auto">
              <a:xfrm>
                <a:off x="390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1" name="Line 1908"/>
              <p:cNvSpPr>
                <a:spLocks noChangeShapeType="1"/>
              </p:cNvSpPr>
              <p:nvPr/>
            </p:nvSpPr>
            <p:spPr bwMode="auto">
              <a:xfrm>
                <a:off x="391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2" name="Line 1909"/>
              <p:cNvSpPr>
                <a:spLocks noChangeShapeType="1"/>
              </p:cNvSpPr>
              <p:nvPr/>
            </p:nvSpPr>
            <p:spPr bwMode="auto">
              <a:xfrm>
                <a:off x="392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3" name="Line 1910"/>
              <p:cNvSpPr>
                <a:spLocks noChangeShapeType="1"/>
              </p:cNvSpPr>
              <p:nvPr/>
            </p:nvSpPr>
            <p:spPr bwMode="auto">
              <a:xfrm>
                <a:off x="3939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4" name="Line 1911"/>
              <p:cNvSpPr>
                <a:spLocks noChangeShapeType="1"/>
              </p:cNvSpPr>
              <p:nvPr/>
            </p:nvSpPr>
            <p:spPr bwMode="auto">
              <a:xfrm>
                <a:off x="3950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5" name="Line 1912"/>
              <p:cNvSpPr>
                <a:spLocks noChangeShapeType="1"/>
              </p:cNvSpPr>
              <p:nvPr/>
            </p:nvSpPr>
            <p:spPr bwMode="auto">
              <a:xfrm>
                <a:off x="396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6" name="Line 1913"/>
              <p:cNvSpPr>
                <a:spLocks noChangeShapeType="1"/>
              </p:cNvSpPr>
              <p:nvPr/>
            </p:nvSpPr>
            <p:spPr bwMode="auto">
              <a:xfrm>
                <a:off x="3974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7" name="Line 1914"/>
              <p:cNvSpPr>
                <a:spLocks noChangeShapeType="1"/>
              </p:cNvSpPr>
              <p:nvPr/>
            </p:nvSpPr>
            <p:spPr bwMode="auto">
              <a:xfrm>
                <a:off x="3987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8" name="Line 1915"/>
              <p:cNvSpPr>
                <a:spLocks noChangeShapeType="1"/>
              </p:cNvSpPr>
              <p:nvPr/>
            </p:nvSpPr>
            <p:spPr bwMode="auto">
              <a:xfrm>
                <a:off x="3998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9" name="Line 1916"/>
              <p:cNvSpPr>
                <a:spLocks noChangeShapeType="1"/>
              </p:cNvSpPr>
              <p:nvPr/>
            </p:nvSpPr>
            <p:spPr bwMode="auto">
              <a:xfrm>
                <a:off x="401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0" name="Line 1917"/>
              <p:cNvSpPr>
                <a:spLocks noChangeShapeType="1"/>
              </p:cNvSpPr>
              <p:nvPr/>
            </p:nvSpPr>
            <p:spPr bwMode="auto">
              <a:xfrm>
                <a:off x="4022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1" name="Line 1918"/>
              <p:cNvSpPr>
                <a:spLocks noChangeShapeType="1"/>
              </p:cNvSpPr>
              <p:nvPr/>
            </p:nvSpPr>
            <p:spPr bwMode="auto">
              <a:xfrm>
                <a:off x="4035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2" name="Line 1919"/>
              <p:cNvSpPr>
                <a:spLocks noChangeShapeType="1"/>
              </p:cNvSpPr>
              <p:nvPr/>
            </p:nvSpPr>
            <p:spPr bwMode="auto">
              <a:xfrm>
                <a:off x="4046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3" name="Line 1920"/>
              <p:cNvSpPr>
                <a:spLocks noChangeShapeType="1"/>
              </p:cNvSpPr>
              <p:nvPr/>
            </p:nvSpPr>
            <p:spPr bwMode="auto">
              <a:xfrm>
                <a:off x="405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4" name="Line 1921"/>
              <p:cNvSpPr>
                <a:spLocks noChangeShapeType="1"/>
              </p:cNvSpPr>
              <p:nvPr/>
            </p:nvSpPr>
            <p:spPr bwMode="auto">
              <a:xfrm>
                <a:off x="4070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5" name="Line 1922"/>
              <p:cNvSpPr>
                <a:spLocks noChangeShapeType="1"/>
              </p:cNvSpPr>
              <p:nvPr/>
            </p:nvSpPr>
            <p:spPr bwMode="auto">
              <a:xfrm>
                <a:off x="4083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6" name="Line 1923"/>
              <p:cNvSpPr>
                <a:spLocks noChangeShapeType="1"/>
              </p:cNvSpPr>
              <p:nvPr/>
            </p:nvSpPr>
            <p:spPr bwMode="auto">
              <a:xfrm>
                <a:off x="4094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7" name="Line 1924"/>
              <p:cNvSpPr>
                <a:spLocks noChangeShapeType="1"/>
              </p:cNvSpPr>
              <p:nvPr/>
            </p:nvSpPr>
            <p:spPr bwMode="auto">
              <a:xfrm>
                <a:off x="4106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8" name="Line 1925"/>
              <p:cNvSpPr>
                <a:spLocks noChangeShapeType="1"/>
              </p:cNvSpPr>
              <p:nvPr/>
            </p:nvSpPr>
            <p:spPr bwMode="auto">
              <a:xfrm>
                <a:off x="4118" y="1540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9" name="Line 1926"/>
              <p:cNvSpPr>
                <a:spLocks noChangeShapeType="1"/>
              </p:cNvSpPr>
              <p:nvPr/>
            </p:nvSpPr>
            <p:spPr bwMode="auto">
              <a:xfrm>
                <a:off x="4131" y="1540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0" name="Line 1927"/>
              <p:cNvSpPr>
                <a:spLocks noChangeShapeType="1"/>
              </p:cNvSpPr>
              <p:nvPr/>
            </p:nvSpPr>
            <p:spPr bwMode="auto">
              <a:xfrm>
                <a:off x="4142" y="1540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1" name="Line 1928"/>
              <p:cNvSpPr>
                <a:spLocks noChangeShapeType="1"/>
              </p:cNvSpPr>
              <p:nvPr/>
            </p:nvSpPr>
            <p:spPr bwMode="auto">
              <a:xfrm>
                <a:off x="1910" y="1540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2" name="Line 1929"/>
              <p:cNvSpPr>
                <a:spLocks noChangeShapeType="1"/>
              </p:cNvSpPr>
              <p:nvPr/>
            </p:nvSpPr>
            <p:spPr bwMode="auto">
              <a:xfrm flipH="1">
                <a:off x="4122" y="1540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3" name="Freeform 1930"/>
              <p:cNvSpPr>
                <a:spLocks noEditPoints="1"/>
              </p:cNvSpPr>
              <p:nvPr/>
            </p:nvSpPr>
            <p:spPr bwMode="auto">
              <a:xfrm>
                <a:off x="1724" y="1503"/>
                <a:ext cx="45" cy="70"/>
              </a:xfrm>
              <a:custGeom>
                <a:avLst/>
                <a:gdLst>
                  <a:gd name="T0" fmla="*/ 0 w 91"/>
                  <a:gd name="T1" fmla="*/ 69 h 139"/>
                  <a:gd name="T2" fmla="*/ 2 w 91"/>
                  <a:gd name="T3" fmla="*/ 49 h 139"/>
                  <a:gd name="T4" fmla="*/ 6 w 91"/>
                  <a:gd name="T5" fmla="*/ 31 h 139"/>
                  <a:gd name="T6" fmla="*/ 9 w 91"/>
                  <a:gd name="T7" fmla="*/ 21 h 139"/>
                  <a:gd name="T8" fmla="*/ 14 w 91"/>
                  <a:gd name="T9" fmla="*/ 14 h 139"/>
                  <a:gd name="T10" fmla="*/ 21 w 91"/>
                  <a:gd name="T11" fmla="*/ 8 h 139"/>
                  <a:gd name="T12" fmla="*/ 28 w 91"/>
                  <a:gd name="T13" fmla="*/ 3 h 139"/>
                  <a:gd name="T14" fmla="*/ 37 w 91"/>
                  <a:gd name="T15" fmla="*/ 1 h 139"/>
                  <a:gd name="T16" fmla="*/ 46 w 91"/>
                  <a:gd name="T17" fmla="*/ 0 h 139"/>
                  <a:gd name="T18" fmla="*/ 56 w 91"/>
                  <a:gd name="T19" fmla="*/ 1 h 139"/>
                  <a:gd name="T20" fmla="*/ 65 w 91"/>
                  <a:gd name="T21" fmla="*/ 5 h 139"/>
                  <a:gd name="T22" fmla="*/ 72 w 91"/>
                  <a:gd name="T23" fmla="*/ 8 h 139"/>
                  <a:gd name="T24" fmla="*/ 75 w 91"/>
                  <a:gd name="T25" fmla="*/ 12 h 139"/>
                  <a:gd name="T26" fmla="*/ 79 w 91"/>
                  <a:gd name="T27" fmla="*/ 17 h 139"/>
                  <a:gd name="T28" fmla="*/ 84 w 91"/>
                  <a:gd name="T29" fmla="*/ 26 h 139"/>
                  <a:gd name="T30" fmla="*/ 88 w 91"/>
                  <a:gd name="T31" fmla="*/ 38 h 139"/>
                  <a:gd name="T32" fmla="*/ 89 w 91"/>
                  <a:gd name="T33" fmla="*/ 52 h 139"/>
                  <a:gd name="T34" fmla="*/ 91 w 91"/>
                  <a:gd name="T35" fmla="*/ 69 h 139"/>
                  <a:gd name="T36" fmla="*/ 89 w 91"/>
                  <a:gd name="T37" fmla="*/ 92 h 139"/>
                  <a:gd name="T38" fmla="*/ 86 w 91"/>
                  <a:gd name="T39" fmla="*/ 110 h 139"/>
                  <a:gd name="T40" fmla="*/ 82 w 91"/>
                  <a:gd name="T41" fmla="*/ 118 h 139"/>
                  <a:gd name="T42" fmla="*/ 77 w 91"/>
                  <a:gd name="T43" fmla="*/ 127 h 139"/>
                  <a:gd name="T44" fmla="*/ 70 w 91"/>
                  <a:gd name="T45" fmla="*/ 132 h 139"/>
                  <a:gd name="T46" fmla="*/ 63 w 91"/>
                  <a:gd name="T47" fmla="*/ 136 h 139"/>
                  <a:gd name="T48" fmla="*/ 54 w 91"/>
                  <a:gd name="T49" fmla="*/ 139 h 139"/>
                  <a:gd name="T50" fmla="*/ 46 w 91"/>
                  <a:gd name="T51" fmla="*/ 139 h 139"/>
                  <a:gd name="T52" fmla="*/ 28 w 91"/>
                  <a:gd name="T53" fmla="*/ 138 h 139"/>
                  <a:gd name="T54" fmla="*/ 14 w 91"/>
                  <a:gd name="T55" fmla="*/ 127 h 139"/>
                  <a:gd name="T56" fmla="*/ 7 w 91"/>
                  <a:gd name="T57" fmla="*/ 113 h 139"/>
                  <a:gd name="T58" fmla="*/ 2 w 91"/>
                  <a:gd name="T59" fmla="*/ 94 h 139"/>
                  <a:gd name="T60" fmla="*/ 0 w 91"/>
                  <a:gd name="T61" fmla="*/ 69 h 139"/>
                  <a:gd name="T62" fmla="*/ 18 w 91"/>
                  <a:gd name="T63" fmla="*/ 69 h 139"/>
                  <a:gd name="T64" fmla="*/ 19 w 91"/>
                  <a:gd name="T65" fmla="*/ 90 h 139"/>
                  <a:gd name="T66" fmla="*/ 21 w 91"/>
                  <a:gd name="T67" fmla="*/ 104 h 139"/>
                  <a:gd name="T68" fmla="*/ 26 w 91"/>
                  <a:gd name="T69" fmla="*/ 113 h 139"/>
                  <a:gd name="T70" fmla="*/ 32 w 91"/>
                  <a:gd name="T71" fmla="*/ 120 h 139"/>
                  <a:gd name="T72" fmla="*/ 39 w 91"/>
                  <a:gd name="T73" fmla="*/ 124 h 139"/>
                  <a:gd name="T74" fmla="*/ 46 w 91"/>
                  <a:gd name="T75" fmla="*/ 124 h 139"/>
                  <a:gd name="T76" fmla="*/ 53 w 91"/>
                  <a:gd name="T77" fmla="*/ 124 h 139"/>
                  <a:gd name="T78" fmla="*/ 60 w 91"/>
                  <a:gd name="T79" fmla="*/ 120 h 139"/>
                  <a:gd name="T80" fmla="*/ 65 w 91"/>
                  <a:gd name="T81" fmla="*/ 113 h 139"/>
                  <a:gd name="T82" fmla="*/ 68 w 91"/>
                  <a:gd name="T83" fmla="*/ 104 h 139"/>
                  <a:gd name="T84" fmla="*/ 72 w 91"/>
                  <a:gd name="T85" fmla="*/ 90 h 139"/>
                  <a:gd name="T86" fmla="*/ 72 w 91"/>
                  <a:gd name="T87" fmla="*/ 69 h 139"/>
                  <a:gd name="T88" fmla="*/ 72 w 91"/>
                  <a:gd name="T89" fmla="*/ 50 h 139"/>
                  <a:gd name="T90" fmla="*/ 70 w 91"/>
                  <a:gd name="T91" fmla="*/ 36 h 139"/>
                  <a:gd name="T92" fmla="*/ 65 w 91"/>
                  <a:gd name="T93" fmla="*/ 26 h 139"/>
                  <a:gd name="T94" fmla="*/ 60 w 91"/>
                  <a:gd name="T95" fmla="*/ 21 h 139"/>
                  <a:gd name="T96" fmla="*/ 53 w 91"/>
                  <a:gd name="T97" fmla="*/ 17 h 139"/>
                  <a:gd name="T98" fmla="*/ 46 w 91"/>
                  <a:gd name="T99" fmla="*/ 15 h 139"/>
                  <a:gd name="T100" fmla="*/ 39 w 91"/>
                  <a:gd name="T101" fmla="*/ 17 h 139"/>
                  <a:gd name="T102" fmla="*/ 32 w 91"/>
                  <a:gd name="T103" fmla="*/ 21 h 139"/>
                  <a:gd name="T104" fmla="*/ 26 w 91"/>
                  <a:gd name="T105" fmla="*/ 26 h 139"/>
                  <a:gd name="T106" fmla="*/ 23 w 91"/>
                  <a:gd name="T107" fmla="*/ 36 h 139"/>
                  <a:gd name="T108" fmla="*/ 19 w 91"/>
                  <a:gd name="T109" fmla="*/ 50 h 139"/>
                  <a:gd name="T110" fmla="*/ 18 w 91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39">
                    <a:moveTo>
                      <a:pt x="0" y="69"/>
                    </a:moveTo>
                    <a:lnTo>
                      <a:pt x="2" y="49"/>
                    </a:lnTo>
                    <a:lnTo>
                      <a:pt x="6" y="31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lnTo>
                      <a:pt x="56" y="1"/>
                    </a:lnTo>
                    <a:lnTo>
                      <a:pt x="65" y="5"/>
                    </a:lnTo>
                    <a:lnTo>
                      <a:pt x="72" y="8"/>
                    </a:lnTo>
                    <a:lnTo>
                      <a:pt x="75" y="12"/>
                    </a:lnTo>
                    <a:lnTo>
                      <a:pt x="79" y="17"/>
                    </a:lnTo>
                    <a:lnTo>
                      <a:pt x="84" y="26"/>
                    </a:lnTo>
                    <a:lnTo>
                      <a:pt x="88" y="38"/>
                    </a:lnTo>
                    <a:lnTo>
                      <a:pt x="89" y="52"/>
                    </a:lnTo>
                    <a:lnTo>
                      <a:pt x="91" y="69"/>
                    </a:lnTo>
                    <a:lnTo>
                      <a:pt x="89" y="92"/>
                    </a:lnTo>
                    <a:lnTo>
                      <a:pt x="86" y="110"/>
                    </a:lnTo>
                    <a:lnTo>
                      <a:pt x="82" y="118"/>
                    </a:lnTo>
                    <a:lnTo>
                      <a:pt x="77" y="127"/>
                    </a:lnTo>
                    <a:lnTo>
                      <a:pt x="70" y="132"/>
                    </a:lnTo>
                    <a:lnTo>
                      <a:pt x="63" y="136"/>
                    </a:lnTo>
                    <a:lnTo>
                      <a:pt x="54" y="139"/>
                    </a:lnTo>
                    <a:lnTo>
                      <a:pt x="46" y="139"/>
                    </a:lnTo>
                    <a:lnTo>
                      <a:pt x="28" y="138"/>
                    </a:lnTo>
                    <a:lnTo>
                      <a:pt x="14" y="127"/>
                    </a:lnTo>
                    <a:lnTo>
                      <a:pt x="7" y="113"/>
                    </a:lnTo>
                    <a:lnTo>
                      <a:pt x="2" y="94"/>
                    </a:lnTo>
                    <a:lnTo>
                      <a:pt x="0" y="69"/>
                    </a:lnTo>
                    <a:close/>
                    <a:moveTo>
                      <a:pt x="18" y="69"/>
                    </a:moveTo>
                    <a:lnTo>
                      <a:pt x="19" y="90"/>
                    </a:lnTo>
                    <a:lnTo>
                      <a:pt x="21" y="104"/>
                    </a:lnTo>
                    <a:lnTo>
                      <a:pt x="26" y="113"/>
                    </a:lnTo>
                    <a:lnTo>
                      <a:pt x="32" y="120"/>
                    </a:lnTo>
                    <a:lnTo>
                      <a:pt x="39" y="124"/>
                    </a:lnTo>
                    <a:lnTo>
                      <a:pt x="46" y="124"/>
                    </a:lnTo>
                    <a:lnTo>
                      <a:pt x="53" y="124"/>
                    </a:lnTo>
                    <a:lnTo>
                      <a:pt x="60" y="120"/>
                    </a:lnTo>
                    <a:lnTo>
                      <a:pt x="65" y="113"/>
                    </a:lnTo>
                    <a:lnTo>
                      <a:pt x="68" y="104"/>
                    </a:lnTo>
                    <a:lnTo>
                      <a:pt x="72" y="90"/>
                    </a:lnTo>
                    <a:lnTo>
                      <a:pt x="72" y="69"/>
                    </a:lnTo>
                    <a:lnTo>
                      <a:pt x="72" y="50"/>
                    </a:lnTo>
                    <a:lnTo>
                      <a:pt x="70" y="36"/>
                    </a:lnTo>
                    <a:lnTo>
                      <a:pt x="65" y="26"/>
                    </a:lnTo>
                    <a:lnTo>
                      <a:pt x="60" y="21"/>
                    </a:lnTo>
                    <a:lnTo>
                      <a:pt x="53" y="17"/>
                    </a:lnTo>
                    <a:lnTo>
                      <a:pt x="46" y="15"/>
                    </a:lnTo>
                    <a:lnTo>
                      <a:pt x="39" y="17"/>
                    </a:lnTo>
                    <a:lnTo>
                      <a:pt x="32" y="21"/>
                    </a:lnTo>
                    <a:lnTo>
                      <a:pt x="26" y="26"/>
                    </a:lnTo>
                    <a:lnTo>
                      <a:pt x="23" y="36"/>
                    </a:lnTo>
                    <a:lnTo>
                      <a:pt x="19" y="50"/>
                    </a:ln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4" name="Rectangle 1931"/>
              <p:cNvSpPr>
                <a:spLocks noChangeArrowheads="1"/>
              </p:cNvSpPr>
              <p:nvPr/>
            </p:nvSpPr>
            <p:spPr bwMode="auto">
              <a:xfrm>
                <a:off x="1782" y="1563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5" name="Freeform 1932"/>
              <p:cNvSpPr>
                <a:spLocks noEditPoints="1"/>
              </p:cNvSpPr>
              <p:nvPr/>
            </p:nvSpPr>
            <p:spPr bwMode="auto">
              <a:xfrm>
                <a:off x="1804" y="1503"/>
                <a:ext cx="44" cy="70"/>
              </a:xfrm>
              <a:custGeom>
                <a:avLst/>
                <a:gdLst>
                  <a:gd name="T0" fmla="*/ 19 w 89"/>
                  <a:gd name="T1" fmla="*/ 103 h 139"/>
                  <a:gd name="T2" fmla="*/ 24 w 89"/>
                  <a:gd name="T3" fmla="*/ 115 h 139"/>
                  <a:gd name="T4" fmla="*/ 31 w 89"/>
                  <a:gd name="T5" fmla="*/ 122 h 139"/>
                  <a:gd name="T6" fmla="*/ 42 w 89"/>
                  <a:gd name="T7" fmla="*/ 124 h 139"/>
                  <a:gd name="T8" fmla="*/ 54 w 89"/>
                  <a:gd name="T9" fmla="*/ 120 h 139"/>
                  <a:gd name="T10" fmla="*/ 64 w 89"/>
                  <a:gd name="T11" fmla="*/ 111 h 139"/>
                  <a:gd name="T12" fmla="*/ 70 w 89"/>
                  <a:gd name="T13" fmla="*/ 97 h 139"/>
                  <a:gd name="T14" fmla="*/ 71 w 89"/>
                  <a:gd name="T15" fmla="*/ 76 h 139"/>
                  <a:gd name="T16" fmla="*/ 66 w 89"/>
                  <a:gd name="T17" fmla="*/ 82 h 139"/>
                  <a:gd name="T18" fmla="*/ 49 w 89"/>
                  <a:gd name="T19" fmla="*/ 90 h 139"/>
                  <a:gd name="T20" fmla="*/ 24 w 89"/>
                  <a:gd name="T21" fmla="*/ 89 h 139"/>
                  <a:gd name="T22" fmla="*/ 3 w 89"/>
                  <a:gd name="T23" fmla="*/ 64 h 139"/>
                  <a:gd name="T24" fmla="*/ 3 w 89"/>
                  <a:gd name="T25" fmla="*/ 28 h 139"/>
                  <a:gd name="T26" fmla="*/ 26 w 89"/>
                  <a:gd name="T27" fmla="*/ 3 h 139"/>
                  <a:gd name="T28" fmla="*/ 50 w 89"/>
                  <a:gd name="T29" fmla="*/ 1 h 139"/>
                  <a:gd name="T30" fmla="*/ 66 w 89"/>
                  <a:gd name="T31" fmla="*/ 7 h 139"/>
                  <a:gd name="T32" fmla="*/ 80 w 89"/>
                  <a:gd name="T33" fmla="*/ 19 h 139"/>
                  <a:gd name="T34" fmla="*/ 89 w 89"/>
                  <a:gd name="T35" fmla="*/ 43 h 139"/>
                  <a:gd name="T36" fmla="*/ 89 w 89"/>
                  <a:gd name="T37" fmla="*/ 90 h 139"/>
                  <a:gd name="T38" fmla="*/ 80 w 89"/>
                  <a:gd name="T39" fmla="*/ 118 h 139"/>
                  <a:gd name="T40" fmla="*/ 66 w 89"/>
                  <a:gd name="T41" fmla="*/ 132 h 139"/>
                  <a:gd name="T42" fmla="*/ 50 w 89"/>
                  <a:gd name="T43" fmla="*/ 139 h 139"/>
                  <a:gd name="T44" fmla="*/ 30 w 89"/>
                  <a:gd name="T45" fmla="*/ 139 h 139"/>
                  <a:gd name="T46" fmla="*/ 14 w 89"/>
                  <a:gd name="T47" fmla="*/ 131 h 139"/>
                  <a:gd name="T48" fmla="*/ 5 w 89"/>
                  <a:gd name="T49" fmla="*/ 118 h 139"/>
                  <a:gd name="T50" fmla="*/ 2 w 89"/>
                  <a:gd name="T51" fmla="*/ 104 h 139"/>
                  <a:gd name="T52" fmla="*/ 71 w 89"/>
                  <a:gd name="T53" fmla="*/ 38 h 139"/>
                  <a:gd name="T54" fmla="*/ 64 w 89"/>
                  <a:gd name="T55" fmla="*/ 24 h 139"/>
                  <a:gd name="T56" fmla="*/ 52 w 89"/>
                  <a:gd name="T57" fmla="*/ 17 h 139"/>
                  <a:gd name="T58" fmla="*/ 38 w 89"/>
                  <a:gd name="T59" fmla="*/ 17 h 139"/>
                  <a:gd name="T60" fmla="*/ 26 w 89"/>
                  <a:gd name="T61" fmla="*/ 24 h 139"/>
                  <a:gd name="T62" fmla="*/ 19 w 89"/>
                  <a:gd name="T63" fmla="*/ 38 h 139"/>
                  <a:gd name="T64" fmla="*/ 19 w 89"/>
                  <a:gd name="T65" fmla="*/ 56 h 139"/>
                  <a:gd name="T66" fmla="*/ 24 w 89"/>
                  <a:gd name="T67" fmla="*/ 68 h 139"/>
                  <a:gd name="T68" fmla="*/ 37 w 89"/>
                  <a:gd name="T69" fmla="*/ 75 h 139"/>
                  <a:gd name="T70" fmla="*/ 52 w 89"/>
                  <a:gd name="T71" fmla="*/ 75 h 139"/>
                  <a:gd name="T72" fmla="*/ 64 w 89"/>
                  <a:gd name="T73" fmla="*/ 68 h 139"/>
                  <a:gd name="T74" fmla="*/ 71 w 89"/>
                  <a:gd name="T75" fmla="*/ 5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139">
                    <a:moveTo>
                      <a:pt x="2" y="104"/>
                    </a:moveTo>
                    <a:lnTo>
                      <a:pt x="19" y="103"/>
                    </a:lnTo>
                    <a:lnTo>
                      <a:pt x="21" y="110"/>
                    </a:lnTo>
                    <a:lnTo>
                      <a:pt x="24" y="115"/>
                    </a:lnTo>
                    <a:lnTo>
                      <a:pt x="28" y="118"/>
                    </a:lnTo>
                    <a:lnTo>
                      <a:pt x="31" y="122"/>
                    </a:lnTo>
                    <a:lnTo>
                      <a:pt x="37" y="124"/>
                    </a:lnTo>
                    <a:lnTo>
                      <a:pt x="42" y="124"/>
                    </a:lnTo>
                    <a:lnTo>
                      <a:pt x="49" y="124"/>
                    </a:lnTo>
                    <a:lnTo>
                      <a:pt x="54" y="120"/>
                    </a:lnTo>
                    <a:lnTo>
                      <a:pt x="59" y="117"/>
                    </a:lnTo>
                    <a:lnTo>
                      <a:pt x="64" y="111"/>
                    </a:lnTo>
                    <a:lnTo>
                      <a:pt x="66" y="106"/>
                    </a:lnTo>
                    <a:lnTo>
                      <a:pt x="70" y="97"/>
                    </a:lnTo>
                    <a:lnTo>
                      <a:pt x="71" y="87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6" y="82"/>
                    </a:lnTo>
                    <a:lnTo>
                      <a:pt x="57" y="87"/>
                    </a:lnTo>
                    <a:lnTo>
                      <a:pt x="49" y="90"/>
                    </a:lnTo>
                    <a:lnTo>
                      <a:pt x="40" y="92"/>
                    </a:lnTo>
                    <a:lnTo>
                      <a:pt x="24" y="89"/>
                    </a:lnTo>
                    <a:lnTo>
                      <a:pt x="10" y="80"/>
                    </a:lnTo>
                    <a:lnTo>
                      <a:pt x="3" y="64"/>
                    </a:lnTo>
                    <a:lnTo>
                      <a:pt x="0" y="47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6" y="3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9" y="3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80" y="19"/>
                    </a:lnTo>
                    <a:lnTo>
                      <a:pt x="84" y="28"/>
                    </a:lnTo>
                    <a:lnTo>
                      <a:pt x="89" y="43"/>
                    </a:lnTo>
                    <a:lnTo>
                      <a:pt x="89" y="66"/>
                    </a:lnTo>
                    <a:lnTo>
                      <a:pt x="89" y="90"/>
                    </a:lnTo>
                    <a:lnTo>
                      <a:pt x="84" y="108"/>
                    </a:lnTo>
                    <a:lnTo>
                      <a:pt x="80" y="118"/>
                    </a:lnTo>
                    <a:lnTo>
                      <a:pt x="73" y="125"/>
                    </a:lnTo>
                    <a:lnTo>
                      <a:pt x="66" y="132"/>
                    </a:lnTo>
                    <a:lnTo>
                      <a:pt x="59" y="136"/>
                    </a:lnTo>
                    <a:lnTo>
                      <a:pt x="50" y="139"/>
                    </a:lnTo>
                    <a:lnTo>
                      <a:pt x="40" y="139"/>
                    </a:lnTo>
                    <a:lnTo>
                      <a:pt x="30" y="139"/>
                    </a:lnTo>
                    <a:lnTo>
                      <a:pt x="21" y="136"/>
                    </a:lnTo>
                    <a:lnTo>
                      <a:pt x="14" y="131"/>
                    </a:lnTo>
                    <a:lnTo>
                      <a:pt x="9" y="125"/>
                    </a:lnTo>
                    <a:lnTo>
                      <a:pt x="5" y="118"/>
                    </a:lnTo>
                    <a:lnTo>
                      <a:pt x="3" y="111"/>
                    </a:lnTo>
                    <a:lnTo>
                      <a:pt x="2" y="104"/>
                    </a:lnTo>
                    <a:close/>
                    <a:moveTo>
                      <a:pt x="71" y="47"/>
                    </a:moveTo>
                    <a:lnTo>
                      <a:pt x="71" y="38"/>
                    </a:lnTo>
                    <a:lnTo>
                      <a:pt x="68" y="31"/>
                    </a:lnTo>
                    <a:lnTo>
                      <a:pt x="64" y="24"/>
                    </a:lnTo>
                    <a:lnTo>
                      <a:pt x="59" y="19"/>
                    </a:lnTo>
                    <a:lnTo>
                      <a:pt x="52" y="17"/>
                    </a:lnTo>
                    <a:lnTo>
                      <a:pt x="45" y="15"/>
                    </a:lnTo>
                    <a:lnTo>
                      <a:pt x="38" y="17"/>
                    </a:lnTo>
                    <a:lnTo>
                      <a:pt x="31" y="21"/>
                    </a:lnTo>
                    <a:lnTo>
                      <a:pt x="26" y="24"/>
                    </a:lnTo>
                    <a:lnTo>
                      <a:pt x="21" y="31"/>
                    </a:lnTo>
                    <a:lnTo>
                      <a:pt x="19" y="38"/>
                    </a:lnTo>
                    <a:lnTo>
                      <a:pt x="17" y="47"/>
                    </a:lnTo>
                    <a:lnTo>
                      <a:pt x="19" y="56"/>
                    </a:lnTo>
                    <a:lnTo>
                      <a:pt x="21" y="63"/>
                    </a:lnTo>
                    <a:lnTo>
                      <a:pt x="24" y="68"/>
                    </a:lnTo>
                    <a:lnTo>
                      <a:pt x="31" y="73"/>
                    </a:lnTo>
                    <a:lnTo>
                      <a:pt x="37" y="75"/>
                    </a:lnTo>
                    <a:lnTo>
                      <a:pt x="45" y="76"/>
                    </a:lnTo>
                    <a:lnTo>
                      <a:pt x="52" y="75"/>
                    </a:lnTo>
                    <a:lnTo>
                      <a:pt x="59" y="73"/>
                    </a:lnTo>
                    <a:lnTo>
                      <a:pt x="64" y="68"/>
                    </a:lnTo>
                    <a:lnTo>
                      <a:pt x="68" y="63"/>
                    </a:lnTo>
                    <a:lnTo>
                      <a:pt x="71" y="56"/>
                    </a:lnTo>
                    <a:lnTo>
                      <a:pt x="71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6" name="Line 1933"/>
              <p:cNvSpPr>
                <a:spLocks noChangeShapeType="1"/>
              </p:cNvSpPr>
              <p:nvPr/>
            </p:nvSpPr>
            <p:spPr bwMode="auto">
              <a:xfrm>
                <a:off x="191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7" name="Line 1934"/>
              <p:cNvSpPr>
                <a:spLocks noChangeShapeType="1"/>
              </p:cNvSpPr>
              <p:nvPr/>
            </p:nvSpPr>
            <p:spPr bwMode="auto">
              <a:xfrm>
                <a:off x="192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8" name="Line 1935"/>
              <p:cNvSpPr>
                <a:spLocks noChangeShapeType="1"/>
              </p:cNvSpPr>
              <p:nvPr/>
            </p:nvSpPr>
            <p:spPr bwMode="auto">
              <a:xfrm>
                <a:off x="193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9" name="Line 1936"/>
              <p:cNvSpPr>
                <a:spLocks noChangeShapeType="1"/>
              </p:cNvSpPr>
              <p:nvPr/>
            </p:nvSpPr>
            <p:spPr bwMode="auto">
              <a:xfrm>
                <a:off x="194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0" name="Line 1937"/>
              <p:cNvSpPr>
                <a:spLocks noChangeShapeType="1"/>
              </p:cNvSpPr>
              <p:nvPr/>
            </p:nvSpPr>
            <p:spPr bwMode="auto">
              <a:xfrm>
                <a:off x="195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1" name="Line 1938"/>
              <p:cNvSpPr>
                <a:spLocks noChangeShapeType="1"/>
              </p:cNvSpPr>
              <p:nvPr/>
            </p:nvSpPr>
            <p:spPr bwMode="auto">
              <a:xfrm>
                <a:off x="197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2" name="Line 1939"/>
              <p:cNvSpPr>
                <a:spLocks noChangeShapeType="1"/>
              </p:cNvSpPr>
              <p:nvPr/>
            </p:nvSpPr>
            <p:spPr bwMode="auto">
              <a:xfrm>
                <a:off x="198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3" name="Line 1940"/>
              <p:cNvSpPr>
                <a:spLocks noChangeShapeType="1"/>
              </p:cNvSpPr>
              <p:nvPr/>
            </p:nvSpPr>
            <p:spPr bwMode="auto">
              <a:xfrm>
                <a:off x="199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4" name="Line 1941"/>
              <p:cNvSpPr>
                <a:spLocks noChangeShapeType="1"/>
              </p:cNvSpPr>
              <p:nvPr/>
            </p:nvSpPr>
            <p:spPr bwMode="auto">
              <a:xfrm>
                <a:off x="200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5" name="Line 1942"/>
              <p:cNvSpPr>
                <a:spLocks noChangeShapeType="1"/>
              </p:cNvSpPr>
              <p:nvPr/>
            </p:nvSpPr>
            <p:spPr bwMode="auto">
              <a:xfrm>
                <a:off x="201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6" name="Line 1943"/>
              <p:cNvSpPr>
                <a:spLocks noChangeShapeType="1"/>
              </p:cNvSpPr>
              <p:nvPr/>
            </p:nvSpPr>
            <p:spPr bwMode="auto">
              <a:xfrm>
                <a:off x="203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7" name="Line 1944"/>
              <p:cNvSpPr>
                <a:spLocks noChangeShapeType="1"/>
              </p:cNvSpPr>
              <p:nvPr/>
            </p:nvSpPr>
            <p:spPr bwMode="auto">
              <a:xfrm>
                <a:off x="204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8" name="Line 1945"/>
              <p:cNvSpPr>
                <a:spLocks noChangeShapeType="1"/>
              </p:cNvSpPr>
              <p:nvPr/>
            </p:nvSpPr>
            <p:spPr bwMode="auto">
              <a:xfrm>
                <a:off x="205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9" name="Line 1946"/>
              <p:cNvSpPr>
                <a:spLocks noChangeShapeType="1"/>
              </p:cNvSpPr>
              <p:nvPr/>
            </p:nvSpPr>
            <p:spPr bwMode="auto">
              <a:xfrm>
                <a:off x="206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0" name="Line 1947"/>
              <p:cNvSpPr>
                <a:spLocks noChangeShapeType="1"/>
              </p:cNvSpPr>
              <p:nvPr/>
            </p:nvSpPr>
            <p:spPr bwMode="auto">
              <a:xfrm>
                <a:off x="207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1" name="Line 1948"/>
              <p:cNvSpPr>
                <a:spLocks noChangeShapeType="1"/>
              </p:cNvSpPr>
              <p:nvPr/>
            </p:nvSpPr>
            <p:spPr bwMode="auto">
              <a:xfrm>
                <a:off x="209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2" name="Line 1949"/>
              <p:cNvSpPr>
                <a:spLocks noChangeShapeType="1"/>
              </p:cNvSpPr>
              <p:nvPr/>
            </p:nvSpPr>
            <p:spPr bwMode="auto">
              <a:xfrm>
                <a:off x="210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3" name="Line 1950"/>
              <p:cNvSpPr>
                <a:spLocks noChangeShapeType="1"/>
              </p:cNvSpPr>
              <p:nvPr/>
            </p:nvSpPr>
            <p:spPr bwMode="auto">
              <a:xfrm>
                <a:off x="211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4" name="Line 1951"/>
              <p:cNvSpPr>
                <a:spLocks noChangeShapeType="1"/>
              </p:cNvSpPr>
              <p:nvPr/>
            </p:nvSpPr>
            <p:spPr bwMode="auto">
              <a:xfrm>
                <a:off x="212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5" name="Line 1952"/>
              <p:cNvSpPr>
                <a:spLocks noChangeShapeType="1"/>
              </p:cNvSpPr>
              <p:nvPr/>
            </p:nvSpPr>
            <p:spPr bwMode="auto">
              <a:xfrm>
                <a:off x="213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6" name="Line 1953"/>
              <p:cNvSpPr>
                <a:spLocks noChangeShapeType="1"/>
              </p:cNvSpPr>
              <p:nvPr/>
            </p:nvSpPr>
            <p:spPr bwMode="auto">
              <a:xfrm>
                <a:off x="215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7" name="Line 1954"/>
              <p:cNvSpPr>
                <a:spLocks noChangeShapeType="1"/>
              </p:cNvSpPr>
              <p:nvPr/>
            </p:nvSpPr>
            <p:spPr bwMode="auto">
              <a:xfrm>
                <a:off x="216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8" name="Line 1955"/>
              <p:cNvSpPr>
                <a:spLocks noChangeShapeType="1"/>
              </p:cNvSpPr>
              <p:nvPr/>
            </p:nvSpPr>
            <p:spPr bwMode="auto">
              <a:xfrm>
                <a:off x="217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9" name="Line 1956"/>
              <p:cNvSpPr>
                <a:spLocks noChangeShapeType="1"/>
              </p:cNvSpPr>
              <p:nvPr/>
            </p:nvSpPr>
            <p:spPr bwMode="auto">
              <a:xfrm>
                <a:off x="218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0" name="Line 1957"/>
              <p:cNvSpPr>
                <a:spLocks noChangeShapeType="1"/>
              </p:cNvSpPr>
              <p:nvPr/>
            </p:nvSpPr>
            <p:spPr bwMode="auto">
              <a:xfrm>
                <a:off x="219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1" name="Line 1958"/>
              <p:cNvSpPr>
                <a:spLocks noChangeShapeType="1"/>
              </p:cNvSpPr>
              <p:nvPr/>
            </p:nvSpPr>
            <p:spPr bwMode="auto">
              <a:xfrm>
                <a:off x="221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2" name="Line 1959"/>
              <p:cNvSpPr>
                <a:spLocks noChangeShapeType="1"/>
              </p:cNvSpPr>
              <p:nvPr/>
            </p:nvSpPr>
            <p:spPr bwMode="auto">
              <a:xfrm>
                <a:off x="222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3" name="Line 1960"/>
              <p:cNvSpPr>
                <a:spLocks noChangeShapeType="1"/>
              </p:cNvSpPr>
              <p:nvPr/>
            </p:nvSpPr>
            <p:spPr bwMode="auto">
              <a:xfrm>
                <a:off x="223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4" name="Line 1961"/>
              <p:cNvSpPr>
                <a:spLocks noChangeShapeType="1"/>
              </p:cNvSpPr>
              <p:nvPr/>
            </p:nvSpPr>
            <p:spPr bwMode="auto">
              <a:xfrm>
                <a:off x="224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5" name="Line 1962"/>
              <p:cNvSpPr>
                <a:spLocks noChangeShapeType="1"/>
              </p:cNvSpPr>
              <p:nvPr/>
            </p:nvSpPr>
            <p:spPr bwMode="auto">
              <a:xfrm>
                <a:off x="225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6" name="Line 1963"/>
              <p:cNvSpPr>
                <a:spLocks noChangeShapeType="1"/>
              </p:cNvSpPr>
              <p:nvPr/>
            </p:nvSpPr>
            <p:spPr bwMode="auto">
              <a:xfrm>
                <a:off x="227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7" name="Line 1964"/>
              <p:cNvSpPr>
                <a:spLocks noChangeShapeType="1"/>
              </p:cNvSpPr>
              <p:nvPr/>
            </p:nvSpPr>
            <p:spPr bwMode="auto">
              <a:xfrm>
                <a:off x="228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8" name="Line 1965"/>
              <p:cNvSpPr>
                <a:spLocks noChangeShapeType="1"/>
              </p:cNvSpPr>
              <p:nvPr/>
            </p:nvSpPr>
            <p:spPr bwMode="auto">
              <a:xfrm>
                <a:off x="229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9" name="Line 1966"/>
              <p:cNvSpPr>
                <a:spLocks noChangeShapeType="1"/>
              </p:cNvSpPr>
              <p:nvPr/>
            </p:nvSpPr>
            <p:spPr bwMode="auto">
              <a:xfrm>
                <a:off x="230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0" name="Line 1967"/>
              <p:cNvSpPr>
                <a:spLocks noChangeShapeType="1"/>
              </p:cNvSpPr>
              <p:nvPr/>
            </p:nvSpPr>
            <p:spPr bwMode="auto">
              <a:xfrm>
                <a:off x="231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1" name="Line 1968"/>
              <p:cNvSpPr>
                <a:spLocks noChangeShapeType="1"/>
              </p:cNvSpPr>
              <p:nvPr/>
            </p:nvSpPr>
            <p:spPr bwMode="auto">
              <a:xfrm>
                <a:off x="233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2" name="Line 1969"/>
              <p:cNvSpPr>
                <a:spLocks noChangeShapeType="1"/>
              </p:cNvSpPr>
              <p:nvPr/>
            </p:nvSpPr>
            <p:spPr bwMode="auto">
              <a:xfrm>
                <a:off x="234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3" name="Line 1970"/>
              <p:cNvSpPr>
                <a:spLocks noChangeShapeType="1"/>
              </p:cNvSpPr>
              <p:nvPr/>
            </p:nvSpPr>
            <p:spPr bwMode="auto">
              <a:xfrm>
                <a:off x="235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4" name="Line 1971"/>
              <p:cNvSpPr>
                <a:spLocks noChangeShapeType="1"/>
              </p:cNvSpPr>
              <p:nvPr/>
            </p:nvSpPr>
            <p:spPr bwMode="auto">
              <a:xfrm>
                <a:off x="236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5" name="Line 1972"/>
              <p:cNvSpPr>
                <a:spLocks noChangeShapeType="1"/>
              </p:cNvSpPr>
              <p:nvPr/>
            </p:nvSpPr>
            <p:spPr bwMode="auto">
              <a:xfrm>
                <a:off x="237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6" name="Line 1973"/>
              <p:cNvSpPr>
                <a:spLocks noChangeShapeType="1"/>
              </p:cNvSpPr>
              <p:nvPr/>
            </p:nvSpPr>
            <p:spPr bwMode="auto">
              <a:xfrm>
                <a:off x="239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7" name="Line 1974"/>
              <p:cNvSpPr>
                <a:spLocks noChangeShapeType="1"/>
              </p:cNvSpPr>
              <p:nvPr/>
            </p:nvSpPr>
            <p:spPr bwMode="auto">
              <a:xfrm>
                <a:off x="240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8" name="Line 1975"/>
              <p:cNvSpPr>
                <a:spLocks noChangeShapeType="1"/>
              </p:cNvSpPr>
              <p:nvPr/>
            </p:nvSpPr>
            <p:spPr bwMode="auto">
              <a:xfrm>
                <a:off x="241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9" name="Line 1976"/>
              <p:cNvSpPr>
                <a:spLocks noChangeShapeType="1"/>
              </p:cNvSpPr>
              <p:nvPr/>
            </p:nvSpPr>
            <p:spPr bwMode="auto">
              <a:xfrm>
                <a:off x="242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0" name="Line 1977"/>
              <p:cNvSpPr>
                <a:spLocks noChangeShapeType="1"/>
              </p:cNvSpPr>
              <p:nvPr/>
            </p:nvSpPr>
            <p:spPr bwMode="auto">
              <a:xfrm>
                <a:off x="243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1" name="Line 1978"/>
              <p:cNvSpPr>
                <a:spLocks noChangeShapeType="1"/>
              </p:cNvSpPr>
              <p:nvPr/>
            </p:nvSpPr>
            <p:spPr bwMode="auto">
              <a:xfrm>
                <a:off x="245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2" name="Line 1979"/>
              <p:cNvSpPr>
                <a:spLocks noChangeShapeType="1"/>
              </p:cNvSpPr>
              <p:nvPr/>
            </p:nvSpPr>
            <p:spPr bwMode="auto">
              <a:xfrm>
                <a:off x="246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3" name="Line 1980"/>
              <p:cNvSpPr>
                <a:spLocks noChangeShapeType="1"/>
              </p:cNvSpPr>
              <p:nvPr/>
            </p:nvSpPr>
            <p:spPr bwMode="auto">
              <a:xfrm>
                <a:off x="247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4" name="Line 1981"/>
              <p:cNvSpPr>
                <a:spLocks noChangeShapeType="1"/>
              </p:cNvSpPr>
              <p:nvPr/>
            </p:nvSpPr>
            <p:spPr bwMode="auto">
              <a:xfrm>
                <a:off x="248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5" name="Line 1982"/>
              <p:cNvSpPr>
                <a:spLocks noChangeShapeType="1"/>
              </p:cNvSpPr>
              <p:nvPr/>
            </p:nvSpPr>
            <p:spPr bwMode="auto">
              <a:xfrm>
                <a:off x="249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6" name="Line 1983"/>
              <p:cNvSpPr>
                <a:spLocks noChangeShapeType="1"/>
              </p:cNvSpPr>
              <p:nvPr/>
            </p:nvSpPr>
            <p:spPr bwMode="auto">
              <a:xfrm>
                <a:off x="251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7" name="Line 1984"/>
              <p:cNvSpPr>
                <a:spLocks noChangeShapeType="1"/>
              </p:cNvSpPr>
              <p:nvPr/>
            </p:nvSpPr>
            <p:spPr bwMode="auto">
              <a:xfrm>
                <a:off x="252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8" name="Line 1985"/>
              <p:cNvSpPr>
                <a:spLocks noChangeShapeType="1"/>
              </p:cNvSpPr>
              <p:nvPr/>
            </p:nvSpPr>
            <p:spPr bwMode="auto">
              <a:xfrm>
                <a:off x="253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9" name="Line 1986"/>
              <p:cNvSpPr>
                <a:spLocks noChangeShapeType="1"/>
              </p:cNvSpPr>
              <p:nvPr/>
            </p:nvSpPr>
            <p:spPr bwMode="auto">
              <a:xfrm>
                <a:off x="254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0" name="Line 1987"/>
              <p:cNvSpPr>
                <a:spLocks noChangeShapeType="1"/>
              </p:cNvSpPr>
              <p:nvPr/>
            </p:nvSpPr>
            <p:spPr bwMode="auto">
              <a:xfrm>
                <a:off x="255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1" name="Line 1988"/>
              <p:cNvSpPr>
                <a:spLocks noChangeShapeType="1"/>
              </p:cNvSpPr>
              <p:nvPr/>
            </p:nvSpPr>
            <p:spPr bwMode="auto">
              <a:xfrm>
                <a:off x="257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2" name="Line 1989"/>
              <p:cNvSpPr>
                <a:spLocks noChangeShapeType="1"/>
              </p:cNvSpPr>
              <p:nvPr/>
            </p:nvSpPr>
            <p:spPr bwMode="auto">
              <a:xfrm>
                <a:off x="258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3" name="Line 1990"/>
              <p:cNvSpPr>
                <a:spLocks noChangeShapeType="1"/>
              </p:cNvSpPr>
              <p:nvPr/>
            </p:nvSpPr>
            <p:spPr bwMode="auto">
              <a:xfrm>
                <a:off x="259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4" name="Line 1991"/>
              <p:cNvSpPr>
                <a:spLocks noChangeShapeType="1"/>
              </p:cNvSpPr>
              <p:nvPr/>
            </p:nvSpPr>
            <p:spPr bwMode="auto">
              <a:xfrm>
                <a:off x="260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5" name="Line 1992"/>
              <p:cNvSpPr>
                <a:spLocks noChangeShapeType="1"/>
              </p:cNvSpPr>
              <p:nvPr/>
            </p:nvSpPr>
            <p:spPr bwMode="auto">
              <a:xfrm>
                <a:off x="261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6" name="Line 1993"/>
              <p:cNvSpPr>
                <a:spLocks noChangeShapeType="1"/>
              </p:cNvSpPr>
              <p:nvPr/>
            </p:nvSpPr>
            <p:spPr bwMode="auto">
              <a:xfrm>
                <a:off x="263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7" name="Line 1994"/>
              <p:cNvSpPr>
                <a:spLocks noChangeShapeType="1"/>
              </p:cNvSpPr>
              <p:nvPr/>
            </p:nvSpPr>
            <p:spPr bwMode="auto">
              <a:xfrm>
                <a:off x="264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8" name="Line 1995"/>
              <p:cNvSpPr>
                <a:spLocks noChangeShapeType="1"/>
              </p:cNvSpPr>
              <p:nvPr/>
            </p:nvSpPr>
            <p:spPr bwMode="auto">
              <a:xfrm>
                <a:off x="265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9" name="Line 1996"/>
              <p:cNvSpPr>
                <a:spLocks noChangeShapeType="1"/>
              </p:cNvSpPr>
              <p:nvPr/>
            </p:nvSpPr>
            <p:spPr bwMode="auto">
              <a:xfrm>
                <a:off x="266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0" name="Line 1997"/>
              <p:cNvSpPr>
                <a:spLocks noChangeShapeType="1"/>
              </p:cNvSpPr>
              <p:nvPr/>
            </p:nvSpPr>
            <p:spPr bwMode="auto">
              <a:xfrm>
                <a:off x="267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1" name="Line 1998"/>
              <p:cNvSpPr>
                <a:spLocks noChangeShapeType="1"/>
              </p:cNvSpPr>
              <p:nvPr/>
            </p:nvSpPr>
            <p:spPr bwMode="auto">
              <a:xfrm>
                <a:off x="269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2" name="Line 1999"/>
              <p:cNvSpPr>
                <a:spLocks noChangeShapeType="1"/>
              </p:cNvSpPr>
              <p:nvPr/>
            </p:nvSpPr>
            <p:spPr bwMode="auto">
              <a:xfrm>
                <a:off x="270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3" name="Line 2000"/>
              <p:cNvSpPr>
                <a:spLocks noChangeShapeType="1"/>
              </p:cNvSpPr>
              <p:nvPr/>
            </p:nvSpPr>
            <p:spPr bwMode="auto">
              <a:xfrm>
                <a:off x="271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4" name="Line 2001"/>
              <p:cNvSpPr>
                <a:spLocks noChangeShapeType="1"/>
              </p:cNvSpPr>
              <p:nvPr/>
            </p:nvSpPr>
            <p:spPr bwMode="auto">
              <a:xfrm>
                <a:off x="272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5" name="Line 2002"/>
              <p:cNvSpPr>
                <a:spLocks noChangeShapeType="1"/>
              </p:cNvSpPr>
              <p:nvPr/>
            </p:nvSpPr>
            <p:spPr bwMode="auto">
              <a:xfrm>
                <a:off x="273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6" name="Line 2003"/>
              <p:cNvSpPr>
                <a:spLocks noChangeShapeType="1"/>
              </p:cNvSpPr>
              <p:nvPr/>
            </p:nvSpPr>
            <p:spPr bwMode="auto">
              <a:xfrm>
                <a:off x="275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7" name="Line 2004"/>
              <p:cNvSpPr>
                <a:spLocks noChangeShapeType="1"/>
              </p:cNvSpPr>
              <p:nvPr/>
            </p:nvSpPr>
            <p:spPr bwMode="auto">
              <a:xfrm>
                <a:off x="276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8" name="Line 2005"/>
              <p:cNvSpPr>
                <a:spLocks noChangeShapeType="1"/>
              </p:cNvSpPr>
              <p:nvPr/>
            </p:nvSpPr>
            <p:spPr bwMode="auto">
              <a:xfrm>
                <a:off x="277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9" name="Line 2006"/>
              <p:cNvSpPr>
                <a:spLocks noChangeShapeType="1"/>
              </p:cNvSpPr>
              <p:nvPr/>
            </p:nvSpPr>
            <p:spPr bwMode="auto">
              <a:xfrm>
                <a:off x="278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0" name="Line 2007"/>
              <p:cNvSpPr>
                <a:spLocks noChangeShapeType="1"/>
              </p:cNvSpPr>
              <p:nvPr/>
            </p:nvSpPr>
            <p:spPr bwMode="auto">
              <a:xfrm>
                <a:off x="279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1" name="Line 2008"/>
              <p:cNvSpPr>
                <a:spLocks noChangeShapeType="1"/>
              </p:cNvSpPr>
              <p:nvPr/>
            </p:nvSpPr>
            <p:spPr bwMode="auto">
              <a:xfrm>
                <a:off x="281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2" name="Line 2009"/>
              <p:cNvSpPr>
                <a:spLocks noChangeShapeType="1"/>
              </p:cNvSpPr>
              <p:nvPr/>
            </p:nvSpPr>
            <p:spPr bwMode="auto">
              <a:xfrm>
                <a:off x="282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3" name="Line 2010"/>
              <p:cNvSpPr>
                <a:spLocks noChangeShapeType="1"/>
              </p:cNvSpPr>
              <p:nvPr/>
            </p:nvSpPr>
            <p:spPr bwMode="auto">
              <a:xfrm>
                <a:off x="283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4" name="Line 2011"/>
              <p:cNvSpPr>
                <a:spLocks noChangeShapeType="1"/>
              </p:cNvSpPr>
              <p:nvPr/>
            </p:nvSpPr>
            <p:spPr bwMode="auto">
              <a:xfrm>
                <a:off x="284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5" name="Line 2012"/>
              <p:cNvSpPr>
                <a:spLocks noChangeShapeType="1"/>
              </p:cNvSpPr>
              <p:nvPr/>
            </p:nvSpPr>
            <p:spPr bwMode="auto">
              <a:xfrm>
                <a:off x="285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6" name="Line 2013"/>
              <p:cNvSpPr>
                <a:spLocks noChangeShapeType="1"/>
              </p:cNvSpPr>
              <p:nvPr/>
            </p:nvSpPr>
            <p:spPr bwMode="auto">
              <a:xfrm>
                <a:off x="287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Group 2215"/>
            <p:cNvGrpSpPr>
              <a:grpSpLocks/>
            </p:cNvGrpSpPr>
            <p:nvPr/>
          </p:nvGrpSpPr>
          <p:grpSpPr bwMode="auto">
            <a:xfrm>
              <a:off x="1810" y="1267"/>
              <a:ext cx="2337" cy="169"/>
              <a:chOff x="1810" y="1267"/>
              <a:chExt cx="2337" cy="169"/>
            </a:xfrm>
          </p:grpSpPr>
          <p:sp>
            <p:nvSpPr>
              <p:cNvPr id="2017" name="Line 2015"/>
              <p:cNvSpPr>
                <a:spLocks noChangeShapeType="1"/>
              </p:cNvSpPr>
              <p:nvPr/>
            </p:nvSpPr>
            <p:spPr bwMode="auto">
              <a:xfrm>
                <a:off x="288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8" name="Line 2016"/>
              <p:cNvSpPr>
                <a:spLocks noChangeShapeType="1"/>
              </p:cNvSpPr>
              <p:nvPr/>
            </p:nvSpPr>
            <p:spPr bwMode="auto">
              <a:xfrm>
                <a:off x="289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9" name="Line 2017"/>
              <p:cNvSpPr>
                <a:spLocks noChangeShapeType="1"/>
              </p:cNvSpPr>
              <p:nvPr/>
            </p:nvSpPr>
            <p:spPr bwMode="auto">
              <a:xfrm>
                <a:off x="290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0" name="Line 2018"/>
              <p:cNvSpPr>
                <a:spLocks noChangeShapeType="1"/>
              </p:cNvSpPr>
              <p:nvPr/>
            </p:nvSpPr>
            <p:spPr bwMode="auto">
              <a:xfrm>
                <a:off x="291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1" name="Line 2019"/>
              <p:cNvSpPr>
                <a:spLocks noChangeShapeType="1"/>
              </p:cNvSpPr>
              <p:nvPr/>
            </p:nvSpPr>
            <p:spPr bwMode="auto">
              <a:xfrm>
                <a:off x="293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2" name="Line 2020"/>
              <p:cNvSpPr>
                <a:spLocks noChangeShapeType="1"/>
              </p:cNvSpPr>
              <p:nvPr/>
            </p:nvSpPr>
            <p:spPr bwMode="auto">
              <a:xfrm>
                <a:off x="294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3" name="Line 2021"/>
              <p:cNvSpPr>
                <a:spLocks noChangeShapeType="1"/>
              </p:cNvSpPr>
              <p:nvPr/>
            </p:nvSpPr>
            <p:spPr bwMode="auto">
              <a:xfrm>
                <a:off x="295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4" name="Line 2022"/>
              <p:cNvSpPr>
                <a:spLocks noChangeShapeType="1"/>
              </p:cNvSpPr>
              <p:nvPr/>
            </p:nvSpPr>
            <p:spPr bwMode="auto">
              <a:xfrm>
                <a:off x="296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5" name="Line 2023"/>
              <p:cNvSpPr>
                <a:spLocks noChangeShapeType="1"/>
              </p:cNvSpPr>
              <p:nvPr/>
            </p:nvSpPr>
            <p:spPr bwMode="auto">
              <a:xfrm>
                <a:off x="297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6" name="Line 2024"/>
              <p:cNvSpPr>
                <a:spLocks noChangeShapeType="1"/>
              </p:cNvSpPr>
              <p:nvPr/>
            </p:nvSpPr>
            <p:spPr bwMode="auto">
              <a:xfrm>
                <a:off x="299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7" name="Line 2025"/>
              <p:cNvSpPr>
                <a:spLocks noChangeShapeType="1"/>
              </p:cNvSpPr>
              <p:nvPr/>
            </p:nvSpPr>
            <p:spPr bwMode="auto">
              <a:xfrm>
                <a:off x="300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8" name="Line 2026"/>
              <p:cNvSpPr>
                <a:spLocks noChangeShapeType="1"/>
              </p:cNvSpPr>
              <p:nvPr/>
            </p:nvSpPr>
            <p:spPr bwMode="auto">
              <a:xfrm>
                <a:off x="301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9" name="Line 2027"/>
              <p:cNvSpPr>
                <a:spLocks noChangeShapeType="1"/>
              </p:cNvSpPr>
              <p:nvPr/>
            </p:nvSpPr>
            <p:spPr bwMode="auto">
              <a:xfrm>
                <a:off x="302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0" name="Line 2028"/>
              <p:cNvSpPr>
                <a:spLocks noChangeShapeType="1"/>
              </p:cNvSpPr>
              <p:nvPr/>
            </p:nvSpPr>
            <p:spPr bwMode="auto">
              <a:xfrm>
                <a:off x="303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1" name="Line 2029"/>
              <p:cNvSpPr>
                <a:spLocks noChangeShapeType="1"/>
              </p:cNvSpPr>
              <p:nvPr/>
            </p:nvSpPr>
            <p:spPr bwMode="auto">
              <a:xfrm>
                <a:off x="305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2" name="Line 2030"/>
              <p:cNvSpPr>
                <a:spLocks noChangeShapeType="1"/>
              </p:cNvSpPr>
              <p:nvPr/>
            </p:nvSpPr>
            <p:spPr bwMode="auto">
              <a:xfrm>
                <a:off x="306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3" name="Line 2031"/>
              <p:cNvSpPr>
                <a:spLocks noChangeShapeType="1"/>
              </p:cNvSpPr>
              <p:nvPr/>
            </p:nvSpPr>
            <p:spPr bwMode="auto">
              <a:xfrm>
                <a:off x="307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4" name="Line 2032"/>
              <p:cNvSpPr>
                <a:spLocks noChangeShapeType="1"/>
              </p:cNvSpPr>
              <p:nvPr/>
            </p:nvSpPr>
            <p:spPr bwMode="auto">
              <a:xfrm>
                <a:off x="308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5" name="Line 2033"/>
              <p:cNvSpPr>
                <a:spLocks noChangeShapeType="1"/>
              </p:cNvSpPr>
              <p:nvPr/>
            </p:nvSpPr>
            <p:spPr bwMode="auto">
              <a:xfrm>
                <a:off x="309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6" name="Line 2034"/>
              <p:cNvSpPr>
                <a:spLocks noChangeShapeType="1"/>
              </p:cNvSpPr>
              <p:nvPr/>
            </p:nvSpPr>
            <p:spPr bwMode="auto">
              <a:xfrm>
                <a:off x="311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7" name="Line 2035"/>
              <p:cNvSpPr>
                <a:spLocks noChangeShapeType="1"/>
              </p:cNvSpPr>
              <p:nvPr/>
            </p:nvSpPr>
            <p:spPr bwMode="auto">
              <a:xfrm>
                <a:off x="312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8" name="Line 2036"/>
              <p:cNvSpPr>
                <a:spLocks noChangeShapeType="1"/>
              </p:cNvSpPr>
              <p:nvPr/>
            </p:nvSpPr>
            <p:spPr bwMode="auto">
              <a:xfrm>
                <a:off x="313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9" name="Line 2037"/>
              <p:cNvSpPr>
                <a:spLocks noChangeShapeType="1"/>
              </p:cNvSpPr>
              <p:nvPr/>
            </p:nvSpPr>
            <p:spPr bwMode="auto">
              <a:xfrm>
                <a:off x="314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0" name="Line 2038"/>
              <p:cNvSpPr>
                <a:spLocks noChangeShapeType="1"/>
              </p:cNvSpPr>
              <p:nvPr/>
            </p:nvSpPr>
            <p:spPr bwMode="auto">
              <a:xfrm>
                <a:off x="315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1" name="Line 2039"/>
              <p:cNvSpPr>
                <a:spLocks noChangeShapeType="1"/>
              </p:cNvSpPr>
              <p:nvPr/>
            </p:nvSpPr>
            <p:spPr bwMode="auto">
              <a:xfrm>
                <a:off x="317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2" name="Line 2040"/>
              <p:cNvSpPr>
                <a:spLocks noChangeShapeType="1"/>
              </p:cNvSpPr>
              <p:nvPr/>
            </p:nvSpPr>
            <p:spPr bwMode="auto">
              <a:xfrm>
                <a:off x="318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3" name="Line 2041"/>
              <p:cNvSpPr>
                <a:spLocks noChangeShapeType="1"/>
              </p:cNvSpPr>
              <p:nvPr/>
            </p:nvSpPr>
            <p:spPr bwMode="auto">
              <a:xfrm>
                <a:off x="319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4" name="Line 2042"/>
              <p:cNvSpPr>
                <a:spLocks noChangeShapeType="1"/>
              </p:cNvSpPr>
              <p:nvPr/>
            </p:nvSpPr>
            <p:spPr bwMode="auto">
              <a:xfrm>
                <a:off x="320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5" name="Line 2043"/>
              <p:cNvSpPr>
                <a:spLocks noChangeShapeType="1"/>
              </p:cNvSpPr>
              <p:nvPr/>
            </p:nvSpPr>
            <p:spPr bwMode="auto">
              <a:xfrm>
                <a:off x="321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6" name="Line 2044"/>
              <p:cNvSpPr>
                <a:spLocks noChangeShapeType="1"/>
              </p:cNvSpPr>
              <p:nvPr/>
            </p:nvSpPr>
            <p:spPr bwMode="auto">
              <a:xfrm>
                <a:off x="323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7" name="Line 2045"/>
              <p:cNvSpPr>
                <a:spLocks noChangeShapeType="1"/>
              </p:cNvSpPr>
              <p:nvPr/>
            </p:nvSpPr>
            <p:spPr bwMode="auto">
              <a:xfrm>
                <a:off x="324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8" name="Line 2046"/>
              <p:cNvSpPr>
                <a:spLocks noChangeShapeType="1"/>
              </p:cNvSpPr>
              <p:nvPr/>
            </p:nvSpPr>
            <p:spPr bwMode="auto">
              <a:xfrm>
                <a:off x="325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9" name="Line 2047"/>
              <p:cNvSpPr>
                <a:spLocks noChangeShapeType="1"/>
              </p:cNvSpPr>
              <p:nvPr/>
            </p:nvSpPr>
            <p:spPr bwMode="auto">
              <a:xfrm>
                <a:off x="326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0" name="Line 2048"/>
              <p:cNvSpPr>
                <a:spLocks noChangeShapeType="1"/>
              </p:cNvSpPr>
              <p:nvPr/>
            </p:nvSpPr>
            <p:spPr bwMode="auto">
              <a:xfrm>
                <a:off x="327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" name="Line 2049"/>
              <p:cNvSpPr>
                <a:spLocks noChangeShapeType="1"/>
              </p:cNvSpPr>
              <p:nvPr/>
            </p:nvSpPr>
            <p:spPr bwMode="auto">
              <a:xfrm>
                <a:off x="329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2" name="Line 2050"/>
              <p:cNvSpPr>
                <a:spLocks noChangeShapeType="1"/>
              </p:cNvSpPr>
              <p:nvPr/>
            </p:nvSpPr>
            <p:spPr bwMode="auto">
              <a:xfrm>
                <a:off x="330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3" name="Line 2051"/>
              <p:cNvSpPr>
                <a:spLocks noChangeShapeType="1"/>
              </p:cNvSpPr>
              <p:nvPr/>
            </p:nvSpPr>
            <p:spPr bwMode="auto">
              <a:xfrm>
                <a:off x="331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4" name="Line 2052"/>
              <p:cNvSpPr>
                <a:spLocks noChangeShapeType="1"/>
              </p:cNvSpPr>
              <p:nvPr/>
            </p:nvSpPr>
            <p:spPr bwMode="auto">
              <a:xfrm>
                <a:off x="332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5" name="Line 2053"/>
              <p:cNvSpPr>
                <a:spLocks noChangeShapeType="1"/>
              </p:cNvSpPr>
              <p:nvPr/>
            </p:nvSpPr>
            <p:spPr bwMode="auto">
              <a:xfrm>
                <a:off x="333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6" name="Line 2054"/>
              <p:cNvSpPr>
                <a:spLocks noChangeShapeType="1"/>
              </p:cNvSpPr>
              <p:nvPr/>
            </p:nvSpPr>
            <p:spPr bwMode="auto">
              <a:xfrm>
                <a:off x="335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7" name="Line 2055"/>
              <p:cNvSpPr>
                <a:spLocks noChangeShapeType="1"/>
              </p:cNvSpPr>
              <p:nvPr/>
            </p:nvSpPr>
            <p:spPr bwMode="auto">
              <a:xfrm>
                <a:off x="336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8" name="Line 2056"/>
              <p:cNvSpPr>
                <a:spLocks noChangeShapeType="1"/>
              </p:cNvSpPr>
              <p:nvPr/>
            </p:nvSpPr>
            <p:spPr bwMode="auto">
              <a:xfrm>
                <a:off x="337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9" name="Line 2057"/>
              <p:cNvSpPr>
                <a:spLocks noChangeShapeType="1"/>
              </p:cNvSpPr>
              <p:nvPr/>
            </p:nvSpPr>
            <p:spPr bwMode="auto">
              <a:xfrm>
                <a:off x="338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0" name="Line 2058"/>
              <p:cNvSpPr>
                <a:spLocks noChangeShapeType="1"/>
              </p:cNvSpPr>
              <p:nvPr/>
            </p:nvSpPr>
            <p:spPr bwMode="auto">
              <a:xfrm>
                <a:off x="339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1" name="Line 2059"/>
              <p:cNvSpPr>
                <a:spLocks noChangeShapeType="1"/>
              </p:cNvSpPr>
              <p:nvPr/>
            </p:nvSpPr>
            <p:spPr bwMode="auto">
              <a:xfrm>
                <a:off x="341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2" name="Line 2060"/>
              <p:cNvSpPr>
                <a:spLocks noChangeShapeType="1"/>
              </p:cNvSpPr>
              <p:nvPr/>
            </p:nvSpPr>
            <p:spPr bwMode="auto">
              <a:xfrm>
                <a:off x="342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3" name="Line 2061"/>
              <p:cNvSpPr>
                <a:spLocks noChangeShapeType="1"/>
              </p:cNvSpPr>
              <p:nvPr/>
            </p:nvSpPr>
            <p:spPr bwMode="auto">
              <a:xfrm>
                <a:off x="343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4" name="Line 2062"/>
              <p:cNvSpPr>
                <a:spLocks noChangeShapeType="1"/>
              </p:cNvSpPr>
              <p:nvPr/>
            </p:nvSpPr>
            <p:spPr bwMode="auto">
              <a:xfrm>
                <a:off x="344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5" name="Line 2063"/>
              <p:cNvSpPr>
                <a:spLocks noChangeShapeType="1"/>
              </p:cNvSpPr>
              <p:nvPr/>
            </p:nvSpPr>
            <p:spPr bwMode="auto">
              <a:xfrm>
                <a:off x="345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6" name="Line 2064"/>
              <p:cNvSpPr>
                <a:spLocks noChangeShapeType="1"/>
              </p:cNvSpPr>
              <p:nvPr/>
            </p:nvSpPr>
            <p:spPr bwMode="auto">
              <a:xfrm>
                <a:off x="347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7" name="Line 2065"/>
              <p:cNvSpPr>
                <a:spLocks noChangeShapeType="1"/>
              </p:cNvSpPr>
              <p:nvPr/>
            </p:nvSpPr>
            <p:spPr bwMode="auto">
              <a:xfrm>
                <a:off x="348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8" name="Line 2066"/>
              <p:cNvSpPr>
                <a:spLocks noChangeShapeType="1"/>
              </p:cNvSpPr>
              <p:nvPr/>
            </p:nvSpPr>
            <p:spPr bwMode="auto">
              <a:xfrm>
                <a:off x="349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9" name="Line 2067"/>
              <p:cNvSpPr>
                <a:spLocks noChangeShapeType="1"/>
              </p:cNvSpPr>
              <p:nvPr/>
            </p:nvSpPr>
            <p:spPr bwMode="auto">
              <a:xfrm>
                <a:off x="350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0" name="Line 2068"/>
              <p:cNvSpPr>
                <a:spLocks noChangeShapeType="1"/>
              </p:cNvSpPr>
              <p:nvPr/>
            </p:nvSpPr>
            <p:spPr bwMode="auto">
              <a:xfrm>
                <a:off x="351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1" name="Line 2069"/>
              <p:cNvSpPr>
                <a:spLocks noChangeShapeType="1"/>
              </p:cNvSpPr>
              <p:nvPr/>
            </p:nvSpPr>
            <p:spPr bwMode="auto">
              <a:xfrm>
                <a:off x="353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2" name="Line 2070"/>
              <p:cNvSpPr>
                <a:spLocks noChangeShapeType="1"/>
              </p:cNvSpPr>
              <p:nvPr/>
            </p:nvSpPr>
            <p:spPr bwMode="auto">
              <a:xfrm>
                <a:off x="354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3" name="Line 2071"/>
              <p:cNvSpPr>
                <a:spLocks noChangeShapeType="1"/>
              </p:cNvSpPr>
              <p:nvPr/>
            </p:nvSpPr>
            <p:spPr bwMode="auto">
              <a:xfrm>
                <a:off x="355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4" name="Line 2072"/>
              <p:cNvSpPr>
                <a:spLocks noChangeShapeType="1"/>
              </p:cNvSpPr>
              <p:nvPr/>
            </p:nvSpPr>
            <p:spPr bwMode="auto">
              <a:xfrm>
                <a:off x="356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5" name="Line 2073"/>
              <p:cNvSpPr>
                <a:spLocks noChangeShapeType="1"/>
              </p:cNvSpPr>
              <p:nvPr/>
            </p:nvSpPr>
            <p:spPr bwMode="auto">
              <a:xfrm>
                <a:off x="357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6" name="Line 2074"/>
              <p:cNvSpPr>
                <a:spLocks noChangeShapeType="1"/>
              </p:cNvSpPr>
              <p:nvPr/>
            </p:nvSpPr>
            <p:spPr bwMode="auto">
              <a:xfrm>
                <a:off x="359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7" name="Line 2075"/>
              <p:cNvSpPr>
                <a:spLocks noChangeShapeType="1"/>
              </p:cNvSpPr>
              <p:nvPr/>
            </p:nvSpPr>
            <p:spPr bwMode="auto">
              <a:xfrm>
                <a:off x="360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8" name="Line 2076"/>
              <p:cNvSpPr>
                <a:spLocks noChangeShapeType="1"/>
              </p:cNvSpPr>
              <p:nvPr/>
            </p:nvSpPr>
            <p:spPr bwMode="auto">
              <a:xfrm>
                <a:off x="361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9" name="Line 2077"/>
              <p:cNvSpPr>
                <a:spLocks noChangeShapeType="1"/>
              </p:cNvSpPr>
              <p:nvPr/>
            </p:nvSpPr>
            <p:spPr bwMode="auto">
              <a:xfrm>
                <a:off x="362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0" name="Line 2078"/>
              <p:cNvSpPr>
                <a:spLocks noChangeShapeType="1"/>
              </p:cNvSpPr>
              <p:nvPr/>
            </p:nvSpPr>
            <p:spPr bwMode="auto">
              <a:xfrm>
                <a:off x="363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1" name="Line 2079"/>
              <p:cNvSpPr>
                <a:spLocks noChangeShapeType="1"/>
              </p:cNvSpPr>
              <p:nvPr/>
            </p:nvSpPr>
            <p:spPr bwMode="auto">
              <a:xfrm>
                <a:off x="365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2" name="Line 2080"/>
              <p:cNvSpPr>
                <a:spLocks noChangeShapeType="1"/>
              </p:cNvSpPr>
              <p:nvPr/>
            </p:nvSpPr>
            <p:spPr bwMode="auto">
              <a:xfrm>
                <a:off x="366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3" name="Line 2081"/>
              <p:cNvSpPr>
                <a:spLocks noChangeShapeType="1"/>
              </p:cNvSpPr>
              <p:nvPr/>
            </p:nvSpPr>
            <p:spPr bwMode="auto">
              <a:xfrm>
                <a:off x="367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4" name="Line 2082"/>
              <p:cNvSpPr>
                <a:spLocks noChangeShapeType="1"/>
              </p:cNvSpPr>
              <p:nvPr/>
            </p:nvSpPr>
            <p:spPr bwMode="auto">
              <a:xfrm>
                <a:off x="368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5" name="Line 2083"/>
              <p:cNvSpPr>
                <a:spLocks noChangeShapeType="1"/>
              </p:cNvSpPr>
              <p:nvPr/>
            </p:nvSpPr>
            <p:spPr bwMode="auto">
              <a:xfrm>
                <a:off x="369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6" name="Line 2084"/>
              <p:cNvSpPr>
                <a:spLocks noChangeShapeType="1"/>
              </p:cNvSpPr>
              <p:nvPr/>
            </p:nvSpPr>
            <p:spPr bwMode="auto">
              <a:xfrm>
                <a:off x="371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7" name="Line 2085"/>
              <p:cNvSpPr>
                <a:spLocks noChangeShapeType="1"/>
              </p:cNvSpPr>
              <p:nvPr/>
            </p:nvSpPr>
            <p:spPr bwMode="auto">
              <a:xfrm>
                <a:off x="372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8" name="Line 2086"/>
              <p:cNvSpPr>
                <a:spLocks noChangeShapeType="1"/>
              </p:cNvSpPr>
              <p:nvPr/>
            </p:nvSpPr>
            <p:spPr bwMode="auto">
              <a:xfrm>
                <a:off x="373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9" name="Line 2087"/>
              <p:cNvSpPr>
                <a:spLocks noChangeShapeType="1"/>
              </p:cNvSpPr>
              <p:nvPr/>
            </p:nvSpPr>
            <p:spPr bwMode="auto">
              <a:xfrm>
                <a:off x="374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0" name="Line 2088"/>
              <p:cNvSpPr>
                <a:spLocks noChangeShapeType="1"/>
              </p:cNvSpPr>
              <p:nvPr/>
            </p:nvSpPr>
            <p:spPr bwMode="auto">
              <a:xfrm>
                <a:off x="375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1" name="Line 2089"/>
              <p:cNvSpPr>
                <a:spLocks noChangeShapeType="1"/>
              </p:cNvSpPr>
              <p:nvPr/>
            </p:nvSpPr>
            <p:spPr bwMode="auto">
              <a:xfrm>
                <a:off x="377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2" name="Line 2090"/>
              <p:cNvSpPr>
                <a:spLocks noChangeShapeType="1"/>
              </p:cNvSpPr>
              <p:nvPr/>
            </p:nvSpPr>
            <p:spPr bwMode="auto">
              <a:xfrm>
                <a:off x="378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3" name="Line 2091"/>
              <p:cNvSpPr>
                <a:spLocks noChangeShapeType="1"/>
              </p:cNvSpPr>
              <p:nvPr/>
            </p:nvSpPr>
            <p:spPr bwMode="auto">
              <a:xfrm>
                <a:off x="379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4" name="Line 2092"/>
              <p:cNvSpPr>
                <a:spLocks noChangeShapeType="1"/>
              </p:cNvSpPr>
              <p:nvPr/>
            </p:nvSpPr>
            <p:spPr bwMode="auto">
              <a:xfrm>
                <a:off x="380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5" name="Line 2093"/>
              <p:cNvSpPr>
                <a:spLocks noChangeShapeType="1"/>
              </p:cNvSpPr>
              <p:nvPr/>
            </p:nvSpPr>
            <p:spPr bwMode="auto">
              <a:xfrm>
                <a:off x="381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6" name="Line 2094"/>
              <p:cNvSpPr>
                <a:spLocks noChangeShapeType="1"/>
              </p:cNvSpPr>
              <p:nvPr/>
            </p:nvSpPr>
            <p:spPr bwMode="auto">
              <a:xfrm>
                <a:off x="383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7" name="Line 2095"/>
              <p:cNvSpPr>
                <a:spLocks noChangeShapeType="1"/>
              </p:cNvSpPr>
              <p:nvPr/>
            </p:nvSpPr>
            <p:spPr bwMode="auto">
              <a:xfrm>
                <a:off x="384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8" name="Line 2096"/>
              <p:cNvSpPr>
                <a:spLocks noChangeShapeType="1"/>
              </p:cNvSpPr>
              <p:nvPr/>
            </p:nvSpPr>
            <p:spPr bwMode="auto">
              <a:xfrm>
                <a:off x="385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9" name="Line 2097"/>
              <p:cNvSpPr>
                <a:spLocks noChangeShapeType="1"/>
              </p:cNvSpPr>
              <p:nvPr/>
            </p:nvSpPr>
            <p:spPr bwMode="auto">
              <a:xfrm>
                <a:off x="386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" name="Line 2098"/>
              <p:cNvSpPr>
                <a:spLocks noChangeShapeType="1"/>
              </p:cNvSpPr>
              <p:nvPr/>
            </p:nvSpPr>
            <p:spPr bwMode="auto">
              <a:xfrm>
                <a:off x="387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" name="Line 2099"/>
              <p:cNvSpPr>
                <a:spLocks noChangeShapeType="1"/>
              </p:cNvSpPr>
              <p:nvPr/>
            </p:nvSpPr>
            <p:spPr bwMode="auto">
              <a:xfrm>
                <a:off x="389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" name="Line 2100"/>
              <p:cNvSpPr>
                <a:spLocks noChangeShapeType="1"/>
              </p:cNvSpPr>
              <p:nvPr/>
            </p:nvSpPr>
            <p:spPr bwMode="auto">
              <a:xfrm>
                <a:off x="390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" name="Line 2101"/>
              <p:cNvSpPr>
                <a:spLocks noChangeShapeType="1"/>
              </p:cNvSpPr>
              <p:nvPr/>
            </p:nvSpPr>
            <p:spPr bwMode="auto">
              <a:xfrm>
                <a:off x="391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" name="Line 2102"/>
              <p:cNvSpPr>
                <a:spLocks noChangeShapeType="1"/>
              </p:cNvSpPr>
              <p:nvPr/>
            </p:nvSpPr>
            <p:spPr bwMode="auto">
              <a:xfrm>
                <a:off x="392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" name="Line 2103"/>
              <p:cNvSpPr>
                <a:spLocks noChangeShapeType="1"/>
              </p:cNvSpPr>
              <p:nvPr/>
            </p:nvSpPr>
            <p:spPr bwMode="auto">
              <a:xfrm>
                <a:off x="3939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" name="Line 2104"/>
              <p:cNvSpPr>
                <a:spLocks noChangeShapeType="1"/>
              </p:cNvSpPr>
              <p:nvPr/>
            </p:nvSpPr>
            <p:spPr bwMode="auto">
              <a:xfrm>
                <a:off x="3950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" name="Line 2105"/>
              <p:cNvSpPr>
                <a:spLocks noChangeShapeType="1"/>
              </p:cNvSpPr>
              <p:nvPr/>
            </p:nvSpPr>
            <p:spPr bwMode="auto">
              <a:xfrm>
                <a:off x="396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" name="Line 2106"/>
              <p:cNvSpPr>
                <a:spLocks noChangeShapeType="1"/>
              </p:cNvSpPr>
              <p:nvPr/>
            </p:nvSpPr>
            <p:spPr bwMode="auto">
              <a:xfrm>
                <a:off x="3974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" name="Line 2107"/>
              <p:cNvSpPr>
                <a:spLocks noChangeShapeType="1"/>
              </p:cNvSpPr>
              <p:nvPr/>
            </p:nvSpPr>
            <p:spPr bwMode="auto">
              <a:xfrm>
                <a:off x="3987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" name="Line 2108"/>
              <p:cNvSpPr>
                <a:spLocks noChangeShapeType="1"/>
              </p:cNvSpPr>
              <p:nvPr/>
            </p:nvSpPr>
            <p:spPr bwMode="auto">
              <a:xfrm>
                <a:off x="3998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" name="Line 2109"/>
              <p:cNvSpPr>
                <a:spLocks noChangeShapeType="1"/>
              </p:cNvSpPr>
              <p:nvPr/>
            </p:nvSpPr>
            <p:spPr bwMode="auto">
              <a:xfrm>
                <a:off x="401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" name="Line 2110"/>
              <p:cNvSpPr>
                <a:spLocks noChangeShapeType="1"/>
              </p:cNvSpPr>
              <p:nvPr/>
            </p:nvSpPr>
            <p:spPr bwMode="auto">
              <a:xfrm>
                <a:off x="4022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" name="Line 2111"/>
              <p:cNvSpPr>
                <a:spLocks noChangeShapeType="1"/>
              </p:cNvSpPr>
              <p:nvPr/>
            </p:nvSpPr>
            <p:spPr bwMode="auto">
              <a:xfrm>
                <a:off x="4035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" name="Line 2112"/>
              <p:cNvSpPr>
                <a:spLocks noChangeShapeType="1"/>
              </p:cNvSpPr>
              <p:nvPr/>
            </p:nvSpPr>
            <p:spPr bwMode="auto">
              <a:xfrm>
                <a:off x="4046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" name="Line 2113"/>
              <p:cNvSpPr>
                <a:spLocks noChangeShapeType="1"/>
              </p:cNvSpPr>
              <p:nvPr/>
            </p:nvSpPr>
            <p:spPr bwMode="auto">
              <a:xfrm>
                <a:off x="405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" name="Line 2114"/>
              <p:cNvSpPr>
                <a:spLocks noChangeShapeType="1"/>
              </p:cNvSpPr>
              <p:nvPr/>
            </p:nvSpPr>
            <p:spPr bwMode="auto">
              <a:xfrm>
                <a:off x="4070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" name="Line 2115"/>
              <p:cNvSpPr>
                <a:spLocks noChangeShapeType="1"/>
              </p:cNvSpPr>
              <p:nvPr/>
            </p:nvSpPr>
            <p:spPr bwMode="auto">
              <a:xfrm>
                <a:off x="4083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" name="Line 2116"/>
              <p:cNvSpPr>
                <a:spLocks noChangeShapeType="1"/>
              </p:cNvSpPr>
              <p:nvPr/>
            </p:nvSpPr>
            <p:spPr bwMode="auto">
              <a:xfrm>
                <a:off x="4094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" name="Line 2117"/>
              <p:cNvSpPr>
                <a:spLocks noChangeShapeType="1"/>
              </p:cNvSpPr>
              <p:nvPr/>
            </p:nvSpPr>
            <p:spPr bwMode="auto">
              <a:xfrm>
                <a:off x="4106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" name="Line 2118"/>
              <p:cNvSpPr>
                <a:spLocks noChangeShapeType="1"/>
              </p:cNvSpPr>
              <p:nvPr/>
            </p:nvSpPr>
            <p:spPr bwMode="auto">
              <a:xfrm>
                <a:off x="4118" y="1403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1" name="Line 2119"/>
              <p:cNvSpPr>
                <a:spLocks noChangeShapeType="1"/>
              </p:cNvSpPr>
              <p:nvPr/>
            </p:nvSpPr>
            <p:spPr bwMode="auto">
              <a:xfrm>
                <a:off x="4131" y="1403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2" name="Line 2120"/>
              <p:cNvSpPr>
                <a:spLocks noChangeShapeType="1"/>
              </p:cNvSpPr>
              <p:nvPr/>
            </p:nvSpPr>
            <p:spPr bwMode="auto">
              <a:xfrm>
                <a:off x="4142" y="1403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3" name="Line 2121"/>
              <p:cNvSpPr>
                <a:spLocks noChangeShapeType="1"/>
              </p:cNvSpPr>
              <p:nvPr/>
            </p:nvSpPr>
            <p:spPr bwMode="auto">
              <a:xfrm>
                <a:off x="1910" y="1403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4" name="Line 2122"/>
              <p:cNvSpPr>
                <a:spLocks noChangeShapeType="1"/>
              </p:cNvSpPr>
              <p:nvPr/>
            </p:nvSpPr>
            <p:spPr bwMode="auto">
              <a:xfrm flipH="1">
                <a:off x="4122" y="1403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5" name="Freeform 2123"/>
              <p:cNvSpPr>
                <a:spLocks/>
              </p:cNvSpPr>
              <p:nvPr/>
            </p:nvSpPr>
            <p:spPr bwMode="auto">
              <a:xfrm>
                <a:off x="1810" y="1367"/>
                <a:ext cx="24" cy="69"/>
              </a:xfrm>
              <a:custGeom>
                <a:avLst/>
                <a:gdLst>
                  <a:gd name="T0" fmla="*/ 49 w 49"/>
                  <a:gd name="T1" fmla="*/ 138 h 138"/>
                  <a:gd name="T2" fmla="*/ 31 w 49"/>
                  <a:gd name="T3" fmla="*/ 138 h 138"/>
                  <a:gd name="T4" fmla="*/ 31 w 49"/>
                  <a:gd name="T5" fmla="*/ 30 h 138"/>
                  <a:gd name="T6" fmla="*/ 25 w 49"/>
                  <a:gd name="T7" fmla="*/ 37 h 138"/>
                  <a:gd name="T8" fmla="*/ 16 w 49"/>
                  <a:gd name="T9" fmla="*/ 42 h 138"/>
                  <a:gd name="T10" fmla="*/ 7 w 49"/>
                  <a:gd name="T11" fmla="*/ 48 h 138"/>
                  <a:gd name="T12" fmla="*/ 0 w 49"/>
                  <a:gd name="T13" fmla="*/ 51 h 138"/>
                  <a:gd name="T14" fmla="*/ 0 w 49"/>
                  <a:gd name="T15" fmla="*/ 35 h 138"/>
                  <a:gd name="T16" fmla="*/ 12 w 49"/>
                  <a:gd name="T17" fmla="*/ 27 h 138"/>
                  <a:gd name="T18" fmla="*/ 23 w 49"/>
                  <a:gd name="T19" fmla="*/ 18 h 138"/>
                  <a:gd name="T20" fmla="*/ 31 w 49"/>
                  <a:gd name="T21" fmla="*/ 9 h 138"/>
                  <a:gd name="T22" fmla="*/ 38 w 49"/>
                  <a:gd name="T23" fmla="*/ 0 h 138"/>
                  <a:gd name="T24" fmla="*/ 49 w 49"/>
                  <a:gd name="T25" fmla="*/ 0 h 138"/>
                  <a:gd name="T26" fmla="*/ 49 w 49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38">
                    <a:moveTo>
                      <a:pt x="49" y="138"/>
                    </a:moveTo>
                    <a:lnTo>
                      <a:pt x="31" y="138"/>
                    </a:lnTo>
                    <a:lnTo>
                      <a:pt x="31" y="30"/>
                    </a:lnTo>
                    <a:lnTo>
                      <a:pt x="25" y="37"/>
                    </a:lnTo>
                    <a:lnTo>
                      <a:pt x="16" y="42"/>
                    </a:lnTo>
                    <a:lnTo>
                      <a:pt x="7" y="4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3" y="18"/>
                    </a:lnTo>
                    <a:lnTo>
                      <a:pt x="31" y="9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4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6" name="Line 2124"/>
              <p:cNvSpPr>
                <a:spLocks noChangeShapeType="1"/>
              </p:cNvSpPr>
              <p:nvPr/>
            </p:nvSpPr>
            <p:spPr bwMode="auto">
              <a:xfrm>
                <a:off x="191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7" name="Line 2125"/>
              <p:cNvSpPr>
                <a:spLocks noChangeShapeType="1"/>
              </p:cNvSpPr>
              <p:nvPr/>
            </p:nvSpPr>
            <p:spPr bwMode="auto">
              <a:xfrm>
                <a:off x="192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8" name="Line 2126"/>
              <p:cNvSpPr>
                <a:spLocks noChangeShapeType="1"/>
              </p:cNvSpPr>
              <p:nvPr/>
            </p:nvSpPr>
            <p:spPr bwMode="auto">
              <a:xfrm>
                <a:off x="193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9" name="Line 2127"/>
              <p:cNvSpPr>
                <a:spLocks noChangeShapeType="1"/>
              </p:cNvSpPr>
              <p:nvPr/>
            </p:nvSpPr>
            <p:spPr bwMode="auto">
              <a:xfrm>
                <a:off x="194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0" name="Line 2128"/>
              <p:cNvSpPr>
                <a:spLocks noChangeShapeType="1"/>
              </p:cNvSpPr>
              <p:nvPr/>
            </p:nvSpPr>
            <p:spPr bwMode="auto">
              <a:xfrm>
                <a:off x="195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1" name="Line 2129"/>
              <p:cNvSpPr>
                <a:spLocks noChangeShapeType="1"/>
              </p:cNvSpPr>
              <p:nvPr/>
            </p:nvSpPr>
            <p:spPr bwMode="auto">
              <a:xfrm>
                <a:off x="197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2" name="Line 2130"/>
              <p:cNvSpPr>
                <a:spLocks noChangeShapeType="1"/>
              </p:cNvSpPr>
              <p:nvPr/>
            </p:nvSpPr>
            <p:spPr bwMode="auto">
              <a:xfrm>
                <a:off x="198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3" name="Line 2131"/>
              <p:cNvSpPr>
                <a:spLocks noChangeShapeType="1"/>
              </p:cNvSpPr>
              <p:nvPr/>
            </p:nvSpPr>
            <p:spPr bwMode="auto">
              <a:xfrm>
                <a:off x="199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4" name="Line 2132"/>
              <p:cNvSpPr>
                <a:spLocks noChangeShapeType="1"/>
              </p:cNvSpPr>
              <p:nvPr/>
            </p:nvSpPr>
            <p:spPr bwMode="auto">
              <a:xfrm>
                <a:off x="200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5" name="Line 2133"/>
              <p:cNvSpPr>
                <a:spLocks noChangeShapeType="1"/>
              </p:cNvSpPr>
              <p:nvPr/>
            </p:nvSpPr>
            <p:spPr bwMode="auto">
              <a:xfrm>
                <a:off x="201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6" name="Line 2134"/>
              <p:cNvSpPr>
                <a:spLocks noChangeShapeType="1"/>
              </p:cNvSpPr>
              <p:nvPr/>
            </p:nvSpPr>
            <p:spPr bwMode="auto">
              <a:xfrm>
                <a:off x="203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7" name="Line 2135"/>
              <p:cNvSpPr>
                <a:spLocks noChangeShapeType="1"/>
              </p:cNvSpPr>
              <p:nvPr/>
            </p:nvSpPr>
            <p:spPr bwMode="auto">
              <a:xfrm>
                <a:off x="204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8" name="Line 2136"/>
              <p:cNvSpPr>
                <a:spLocks noChangeShapeType="1"/>
              </p:cNvSpPr>
              <p:nvPr/>
            </p:nvSpPr>
            <p:spPr bwMode="auto">
              <a:xfrm>
                <a:off x="205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9" name="Line 2137"/>
              <p:cNvSpPr>
                <a:spLocks noChangeShapeType="1"/>
              </p:cNvSpPr>
              <p:nvPr/>
            </p:nvSpPr>
            <p:spPr bwMode="auto">
              <a:xfrm>
                <a:off x="206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0" name="Line 2138"/>
              <p:cNvSpPr>
                <a:spLocks noChangeShapeType="1"/>
              </p:cNvSpPr>
              <p:nvPr/>
            </p:nvSpPr>
            <p:spPr bwMode="auto">
              <a:xfrm>
                <a:off x="207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1" name="Line 2139"/>
              <p:cNvSpPr>
                <a:spLocks noChangeShapeType="1"/>
              </p:cNvSpPr>
              <p:nvPr/>
            </p:nvSpPr>
            <p:spPr bwMode="auto">
              <a:xfrm>
                <a:off x="209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2" name="Line 2140"/>
              <p:cNvSpPr>
                <a:spLocks noChangeShapeType="1"/>
              </p:cNvSpPr>
              <p:nvPr/>
            </p:nvSpPr>
            <p:spPr bwMode="auto">
              <a:xfrm>
                <a:off x="210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3" name="Line 2141"/>
              <p:cNvSpPr>
                <a:spLocks noChangeShapeType="1"/>
              </p:cNvSpPr>
              <p:nvPr/>
            </p:nvSpPr>
            <p:spPr bwMode="auto">
              <a:xfrm>
                <a:off x="211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4" name="Line 2142"/>
              <p:cNvSpPr>
                <a:spLocks noChangeShapeType="1"/>
              </p:cNvSpPr>
              <p:nvPr/>
            </p:nvSpPr>
            <p:spPr bwMode="auto">
              <a:xfrm>
                <a:off x="212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5" name="Line 2143"/>
              <p:cNvSpPr>
                <a:spLocks noChangeShapeType="1"/>
              </p:cNvSpPr>
              <p:nvPr/>
            </p:nvSpPr>
            <p:spPr bwMode="auto">
              <a:xfrm>
                <a:off x="213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6" name="Line 2144"/>
              <p:cNvSpPr>
                <a:spLocks noChangeShapeType="1"/>
              </p:cNvSpPr>
              <p:nvPr/>
            </p:nvSpPr>
            <p:spPr bwMode="auto">
              <a:xfrm>
                <a:off x="215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7" name="Line 2145"/>
              <p:cNvSpPr>
                <a:spLocks noChangeShapeType="1"/>
              </p:cNvSpPr>
              <p:nvPr/>
            </p:nvSpPr>
            <p:spPr bwMode="auto">
              <a:xfrm>
                <a:off x="216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8" name="Line 2146"/>
              <p:cNvSpPr>
                <a:spLocks noChangeShapeType="1"/>
              </p:cNvSpPr>
              <p:nvPr/>
            </p:nvSpPr>
            <p:spPr bwMode="auto">
              <a:xfrm>
                <a:off x="217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9" name="Line 2147"/>
              <p:cNvSpPr>
                <a:spLocks noChangeShapeType="1"/>
              </p:cNvSpPr>
              <p:nvPr/>
            </p:nvSpPr>
            <p:spPr bwMode="auto">
              <a:xfrm>
                <a:off x="218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0" name="Line 2148"/>
              <p:cNvSpPr>
                <a:spLocks noChangeShapeType="1"/>
              </p:cNvSpPr>
              <p:nvPr/>
            </p:nvSpPr>
            <p:spPr bwMode="auto">
              <a:xfrm>
                <a:off x="219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1" name="Line 2149"/>
              <p:cNvSpPr>
                <a:spLocks noChangeShapeType="1"/>
              </p:cNvSpPr>
              <p:nvPr/>
            </p:nvSpPr>
            <p:spPr bwMode="auto">
              <a:xfrm>
                <a:off x="221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2" name="Line 2150"/>
              <p:cNvSpPr>
                <a:spLocks noChangeShapeType="1"/>
              </p:cNvSpPr>
              <p:nvPr/>
            </p:nvSpPr>
            <p:spPr bwMode="auto">
              <a:xfrm>
                <a:off x="222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3" name="Line 2151"/>
              <p:cNvSpPr>
                <a:spLocks noChangeShapeType="1"/>
              </p:cNvSpPr>
              <p:nvPr/>
            </p:nvSpPr>
            <p:spPr bwMode="auto">
              <a:xfrm>
                <a:off x="223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4" name="Line 2152"/>
              <p:cNvSpPr>
                <a:spLocks noChangeShapeType="1"/>
              </p:cNvSpPr>
              <p:nvPr/>
            </p:nvSpPr>
            <p:spPr bwMode="auto">
              <a:xfrm>
                <a:off x="224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5" name="Line 2153"/>
              <p:cNvSpPr>
                <a:spLocks noChangeShapeType="1"/>
              </p:cNvSpPr>
              <p:nvPr/>
            </p:nvSpPr>
            <p:spPr bwMode="auto">
              <a:xfrm>
                <a:off x="225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6" name="Line 2154"/>
              <p:cNvSpPr>
                <a:spLocks noChangeShapeType="1"/>
              </p:cNvSpPr>
              <p:nvPr/>
            </p:nvSpPr>
            <p:spPr bwMode="auto">
              <a:xfrm>
                <a:off x="227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7" name="Line 2155"/>
              <p:cNvSpPr>
                <a:spLocks noChangeShapeType="1"/>
              </p:cNvSpPr>
              <p:nvPr/>
            </p:nvSpPr>
            <p:spPr bwMode="auto">
              <a:xfrm>
                <a:off x="228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8" name="Line 2156"/>
              <p:cNvSpPr>
                <a:spLocks noChangeShapeType="1"/>
              </p:cNvSpPr>
              <p:nvPr/>
            </p:nvSpPr>
            <p:spPr bwMode="auto">
              <a:xfrm>
                <a:off x="229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9" name="Line 2157"/>
              <p:cNvSpPr>
                <a:spLocks noChangeShapeType="1"/>
              </p:cNvSpPr>
              <p:nvPr/>
            </p:nvSpPr>
            <p:spPr bwMode="auto">
              <a:xfrm>
                <a:off x="230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0" name="Line 2158"/>
              <p:cNvSpPr>
                <a:spLocks noChangeShapeType="1"/>
              </p:cNvSpPr>
              <p:nvPr/>
            </p:nvSpPr>
            <p:spPr bwMode="auto">
              <a:xfrm>
                <a:off x="231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1" name="Line 2159"/>
              <p:cNvSpPr>
                <a:spLocks noChangeShapeType="1"/>
              </p:cNvSpPr>
              <p:nvPr/>
            </p:nvSpPr>
            <p:spPr bwMode="auto">
              <a:xfrm>
                <a:off x="233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2" name="Line 2160"/>
              <p:cNvSpPr>
                <a:spLocks noChangeShapeType="1"/>
              </p:cNvSpPr>
              <p:nvPr/>
            </p:nvSpPr>
            <p:spPr bwMode="auto">
              <a:xfrm>
                <a:off x="234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3" name="Line 2161"/>
              <p:cNvSpPr>
                <a:spLocks noChangeShapeType="1"/>
              </p:cNvSpPr>
              <p:nvPr/>
            </p:nvSpPr>
            <p:spPr bwMode="auto">
              <a:xfrm>
                <a:off x="235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4" name="Line 2162"/>
              <p:cNvSpPr>
                <a:spLocks noChangeShapeType="1"/>
              </p:cNvSpPr>
              <p:nvPr/>
            </p:nvSpPr>
            <p:spPr bwMode="auto">
              <a:xfrm>
                <a:off x="236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5" name="Line 2163"/>
              <p:cNvSpPr>
                <a:spLocks noChangeShapeType="1"/>
              </p:cNvSpPr>
              <p:nvPr/>
            </p:nvSpPr>
            <p:spPr bwMode="auto">
              <a:xfrm>
                <a:off x="237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6" name="Line 2164"/>
              <p:cNvSpPr>
                <a:spLocks noChangeShapeType="1"/>
              </p:cNvSpPr>
              <p:nvPr/>
            </p:nvSpPr>
            <p:spPr bwMode="auto">
              <a:xfrm>
                <a:off x="239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7" name="Line 2165"/>
              <p:cNvSpPr>
                <a:spLocks noChangeShapeType="1"/>
              </p:cNvSpPr>
              <p:nvPr/>
            </p:nvSpPr>
            <p:spPr bwMode="auto">
              <a:xfrm>
                <a:off x="240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8" name="Line 2166"/>
              <p:cNvSpPr>
                <a:spLocks noChangeShapeType="1"/>
              </p:cNvSpPr>
              <p:nvPr/>
            </p:nvSpPr>
            <p:spPr bwMode="auto">
              <a:xfrm>
                <a:off x="241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9" name="Line 2167"/>
              <p:cNvSpPr>
                <a:spLocks noChangeShapeType="1"/>
              </p:cNvSpPr>
              <p:nvPr/>
            </p:nvSpPr>
            <p:spPr bwMode="auto">
              <a:xfrm>
                <a:off x="242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0" name="Line 2168"/>
              <p:cNvSpPr>
                <a:spLocks noChangeShapeType="1"/>
              </p:cNvSpPr>
              <p:nvPr/>
            </p:nvSpPr>
            <p:spPr bwMode="auto">
              <a:xfrm>
                <a:off x="243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1" name="Line 2169"/>
              <p:cNvSpPr>
                <a:spLocks noChangeShapeType="1"/>
              </p:cNvSpPr>
              <p:nvPr/>
            </p:nvSpPr>
            <p:spPr bwMode="auto">
              <a:xfrm>
                <a:off x="245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2" name="Line 2170"/>
              <p:cNvSpPr>
                <a:spLocks noChangeShapeType="1"/>
              </p:cNvSpPr>
              <p:nvPr/>
            </p:nvSpPr>
            <p:spPr bwMode="auto">
              <a:xfrm>
                <a:off x="246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3" name="Line 2171"/>
              <p:cNvSpPr>
                <a:spLocks noChangeShapeType="1"/>
              </p:cNvSpPr>
              <p:nvPr/>
            </p:nvSpPr>
            <p:spPr bwMode="auto">
              <a:xfrm>
                <a:off x="247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4" name="Line 2172"/>
              <p:cNvSpPr>
                <a:spLocks noChangeShapeType="1"/>
              </p:cNvSpPr>
              <p:nvPr/>
            </p:nvSpPr>
            <p:spPr bwMode="auto">
              <a:xfrm>
                <a:off x="248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5" name="Line 2173"/>
              <p:cNvSpPr>
                <a:spLocks noChangeShapeType="1"/>
              </p:cNvSpPr>
              <p:nvPr/>
            </p:nvSpPr>
            <p:spPr bwMode="auto">
              <a:xfrm>
                <a:off x="249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6" name="Line 2174"/>
              <p:cNvSpPr>
                <a:spLocks noChangeShapeType="1"/>
              </p:cNvSpPr>
              <p:nvPr/>
            </p:nvSpPr>
            <p:spPr bwMode="auto">
              <a:xfrm>
                <a:off x="251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7" name="Line 2175"/>
              <p:cNvSpPr>
                <a:spLocks noChangeShapeType="1"/>
              </p:cNvSpPr>
              <p:nvPr/>
            </p:nvSpPr>
            <p:spPr bwMode="auto">
              <a:xfrm>
                <a:off x="252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8" name="Line 2176"/>
              <p:cNvSpPr>
                <a:spLocks noChangeShapeType="1"/>
              </p:cNvSpPr>
              <p:nvPr/>
            </p:nvSpPr>
            <p:spPr bwMode="auto">
              <a:xfrm>
                <a:off x="253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9" name="Line 2177"/>
              <p:cNvSpPr>
                <a:spLocks noChangeShapeType="1"/>
              </p:cNvSpPr>
              <p:nvPr/>
            </p:nvSpPr>
            <p:spPr bwMode="auto">
              <a:xfrm>
                <a:off x="254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0" name="Line 2178"/>
              <p:cNvSpPr>
                <a:spLocks noChangeShapeType="1"/>
              </p:cNvSpPr>
              <p:nvPr/>
            </p:nvSpPr>
            <p:spPr bwMode="auto">
              <a:xfrm>
                <a:off x="255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1" name="Line 2179"/>
              <p:cNvSpPr>
                <a:spLocks noChangeShapeType="1"/>
              </p:cNvSpPr>
              <p:nvPr/>
            </p:nvSpPr>
            <p:spPr bwMode="auto">
              <a:xfrm>
                <a:off x="257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2" name="Line 2180"/>
              <p:cNvSpPr>
                <a:spLocks noChangeShapeType="1"/>
              </p:cNvSpPr>
              <p:nvPr/>
            </p:nvSpPr>
            <p:spPr bwMode="auto">
              <a:xfrm>
                <a:off x="258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3" name="Line 2181"/>
              <p:cNvSpPr>
                <a:spLocks noChangeShapeType="1"/>
              </p:cNvSpPr>
              <p:nvPr/>
            </p:nvSpPr>
            <p:spPr bwMode="auto">
              <a:xfrm>
                <a:off x="259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4" name="Line 2182"/>
              <p:cNvSpPr>
                <a:spLocks noChangeShapeType="1"/>
              </p:cNvSpPr>
              <p:nvPr/>
            </p:nvSpPr>
            <p:spPr bwMode="auto">
              <a:xfrm>
                <a:off x="260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5" name="Line 2183"/>
              <p:cNvSpPr>
                <a:spLocks noChangeShapeType="1"/>
              </p:cNvSpPr>
              <p:nvPr/>
            </p:nvSpPr>
            <p:spPr bwMode="auto">
              <a:xfrm>
                <a:off x="261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6" name="Line 2184"/>
              <p:cNvSpPr>
                <a:spLocks noChangeShapeType="1"/>
              </p:cNvSpPr>
              <p:nvPr/>
            </p:nvSpPr>
            <p:spPr bwMode="auto">
              <a:xfrm>
                <a:off x="263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7" name="Line 2185"/>
              <p:cNvSpPr>
                <a:spLocks noChangeShapeType="1"/>
              </p:cNvSpPr>
              <p:nvPr/>
            </p:nvSpPr>
            <p:spPr bwMode="auto">
              <a:xfrm>
                <a:off x="264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8" name="Line 2186"/>
              <p:cNvSpPr>
                <a:spLocks noChangeShapeType="1"/>
              </p:cNvSpPr>
              <p:nvPr/>
            </p:nvSpPr>
            <p:spPr bwMode="auto">
              <a:xfrm>
                <a:off x="265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9" name="Line 2187"/>
              <p:cNvSpPr>
                <a:spLocks noChangeShapeType="1"/>
              </p:cNvSpPr>
              <p:nvPr/>
            </p:nvSpPr>
            <p:spPr bwMode="auto">
              <a:xfrm>
                <a:off x="266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0" name="Line 2188"/>
              <p:cNvSpPr>
                <a:spLocks noChangeShapeType="1"/>
              </p:cNvSpPr>
              <p:nvPr/>
            </p:nvSpPr>
            <p:spPr bwMode="auto">
              <a:xfrm>
                <a:off x="267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1" name="Line 2189"/>
              <p:cNvSpPr>
                <a:spLocks noChangeShapeType="1"/>
              </p:cNvSpPr>
              <p:nvPr/>
            </p:nvSpPr>
            <p:spPr bwMode="auto">
              <a:xfrm>
                <a:off x="269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2" name="Line 2190"/>
              <p:cNvSpPr>
                <a:spLocks noChangeShapeType="1"/>
              </p:cNvSpPr>
              <p:nvPr/>
            </p:nvSpPr>
            <p:spPr bwMode="auto">
              <a:xfrm>
                <a:off x="270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3" name="Line 2191"/>
              <p:cNvSpPr>
                <a:spLocks noChangeShapeType="1"/>
              </p:cNvSpPr>
              <p:nvPr/>
            </p:nvSpPr>
            <p:spPr bwMode="auto">
              <a:xfrm>
                <a:off x="271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4" name="Line 2192"/>
              <p:cNvSpPr>
                <a:spLocks noChangeShapeType="1"/>
              </p:cNvSpPr>
              <p:nvPr/>
            </p:nvSpPr>
            <p:spPr bwMode="auto">
              <a:xfrm>
                <a:off x="272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5" name="Line 2193"/>
              <p:cNvSpPr>
                <a:spLocks noChangeShapeType="1"/>
              </p:cNvSpPr>
              <p:nvPr/>
            </p:nvSpPr>
            <p:spPr bwMode="auto">
              <a:xfrm>
                <a:off x="273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6" name="Line 2194"/>
              <p:cNvSpPr>
                <a:spLocks noChangeShapeType="1"/>
              </p:cNvSpPr>
              <p:nvPr/>
            </p:nvSpPr>
            <p:spPr bwMode="auto">
              <a:xfrm>
                <a:off x="275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7" name="Line 2195"/>
              <p:cNvSpPr>
                <a:spLocks noChangeShapeType="1"/>
              </p:cNvSpPr>
              <p:nvPr/>
            </p:nvSpPr>
            <p:spPr bwMode="auto">
              <a:xfrm>
                <a:off x="276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8" name="Line 2196"/>
              <p:cNvSpPr>
                <a:spLocks noChangeShapeType="1"/>
              </p:cNvSpPr>
              <p:nvPr/>
            </p:nvSpPr>
            <p:spPr bwMode="auto">
              <a:xfrm>
                <a:off x="277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9" name="Line 2197"/>
              <p:cNvSpPr>
                <a:spLocks noChangeShapeType="1"/>
              </p:cNvSpPr>
              <p:nvPr/>
            </p:nvSpPr>
            <p:spPr bwMode="auto">
              <a:xfrm>
                <a:off x="278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0" name="Line 2198"/>
              <p:cNvSpPr>
                <a:spLocks noChangeShapeType="1"/>
              </p:cNvSpPr>
              <p:nvPr/>
            </p:nvSpPr>
            <p:spPr bwMode="auto">
              <a:xfrm>
                <a:off x="279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1" name="Line 2199"/>
              <p:cNvSpPr>
                <a:spLocks noChangeShapeType="1"/>
              </p:cNvSpPr>
              <p:nvPr/>
            </p:nvSpPr>
            <p:spPr bwMode="auto">
              <a:xfrm>
                <a:off x="281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2" name="Line 2200"/>
              <p:cNvSpPr>
                <a:spLocks noChangeShapeType="1"/>
              </p:cNvSpPr>
              <p:nvPr/>
            </p:nvSpPr>
            <p:spPr bwMode="auto">
              <a:xfrm>
                <a:off x="282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3" name="Line 2201"/>
              <p:cNvSpPr>
                <a:spLocks noChangeShapeType="1"/>
              </p:cNvSpPr>
              <p:nvPr/>
            </p:nvSpPr>
            <p:spPr bwMode="auto">
              <a:xfrm>
                <a:off x="283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4" name="Line 2202"/>
              <p:cNvSpPr>
                <a:spLocks noChangeShapeType="1"/>
              </p:cNvSpPr>
              <p:nvPr/>
            </p:nvSpPr>
            <p:spPr bwMode="auto">
              <a:xfrm>
                <a:off x="284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5" name="Line 2203"/>
              <p:cNvSpPr>
                <a:spLocks noChangeShapeType="1"/>
              </p:cNvSpPr>
              <p:nvPr/>
            </p:nvSpPr>
            <p:spPr bwMode="auto">
              <a:xfrm>
                <a:off x="285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6" name="Line 2204"/>
              <p:cNvSpPr>
                <a:spLocks noChangeShapeType="1"/>
              </p:cNvSpPr>
              <p:nvPr/>
            </p:nvSpPr>
            <p:spPr bwMode="auto">
              <a:xfrm>
                <a:off x="287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7" name="Line 2205"/>
              <p:cNvSpPr>
                <a:spLocks noChangeShapeType="1"/>
              </p:cNvSpPr>
              <p:nvPr/>
            </p:nvSpPr>
            <p:spPr bwMode="auto">
              <a:xfrm>
                <a:off x="288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8" name="Line 2206"/>
              <p:cNvSpPr>
                <a:spLocks noChangeShapeType="1"/>
              </p:cNvSpPr>
              <p:nvPr/>
            </p:nvSpPr>
            <p:spPr bwMode="auto">
              <a:xfrm>
                <a:off x="289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9" name="Line 2207"/>
              <p:cNvSpPr>
                <a:spLocks noChangeShapeType="1"/>
              </p:cNvSpPr>
              <p:nvPr/>
            </p:nvSpPr>
            <p:spPr bwMode="auto">
              <a:xfrm>
                <a:off x="290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0" name="Line 2208"/>
              <p:cNvSpPr>
                <a:spLocks noChangeShapeType="1"/>
              </p:cNvSpPr>
              <p:nvPr/>
            </p:nvSpPr>
            <p:spPr bwMode="auto">
              <a:xfrm>
                <a:off x="291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1" name="Line 2209"/>
              <p:cNvSpPr>
                <a:spLocks noChangeShapeType="1"/>
              </p:cNvSpPr>
              <p:nvPr/>
            </p:nvSpPr>
            <p:spPr bwMode="auto">
              <a:xfrm>
                <a:off x="293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2" name="Line 2210"/>
              <p:cNvSpPr>
                <a:spLocks noChangeShapeType="1"/>
              </p:cNvSpPr>
              <p:nvPr/>
            </p:nvSpPr>
            <p:spPr bwMode="auto">
              <a:xfrm>
                <a:off x="294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3" name="Line 2211"/>
              <p:cNvSpPr>
                <a:spLocks noChangeShapeType="1"/>
              </p:cNvSpPr>
              <p:nvPr/>
            </p:nvSpPr>
            <p:spPr bwMode="auto">
              <a:xfrm>
                <a:off x="295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4" name="Line 2212"/>
              <p:cNvSpPr>
                <a:spLocks noChangeShapeType="1"/>
              </p:cNvSpPr>
              <p:nvPr/>
            </p:nvSpPr>
            <p:spPr bwMode="auto">
              <a:xfrm>
                <a:off x="296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5" name="Line 2213"/>
              <p:cNvSpPr>
                <a:spLocks noChangeShapeType="1"/>
              </p:cNvSpPr>
              <p:nvPr/>
            </p:nvSpPr>
            <p:spPr bwMode="auto">
              <a:xfrm>
                <a:off x="297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6" name="Line 2214"/>
              <p:cNvSpPr>
                <a:spLocks noChangeShapeType="1"/>
              </p:cNvSpPr>
              <p:nvPr/>
            </p:nvSpPr>
            <p:spPr bwMode="auto">
              <a:xfrm>
                <a:off x="299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2416"/>
            <p:cNvGrpSpPr>
              <a:grpSpLocks/>
            </p:cNvGrpSpPr>
            <p:nvPr/>
          </p:nvGrpSpPr>
          <p:grpSpPr bwMode="auto">
            <a:xfrm>
              <a:off x="1730" y="1231"/>
              <a:ext cx="2417" cy="1534"/>
              <a:chOff x="1730" y="1231"/>
              <a:chExt cx="2417" cy="1534"/>
            </a:xfrm>
          </p:grpSpPr>
          <p:sp>
            <p:nvSpPr>
              <p:cNvPr id="1817" name="Line 2216"/>
              <p:cNvSpPr>
                <a:spLocks noChangeShapeType="1"/>
              </p:cNvSpPr>
              <p:nvPr/>
            </p:nvSpPr>
            <p:spPr bwMode="auto">
              <a:xfrm>
                <a:off x="300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8" name="Line 2217"/>
              <p:cNvSpPr>
                <a:spLocks noChangeShapeType="1"/>
              </p:cNvSpPr>
              <p:nvPr/>
            </p:nvSpPr>
            <p:spPr bwMode="auto">
              <a:xfrm>
                <a:off x="301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9" name="Line 2218"/>
              <p:cNvSpPr>
                <a:spLocks noChangeShapeType="1"/>
              </p:cNvSpPr>
              <p:nvPr/>
            </p:nvSpPr>
            <p:spPr bwMode="auto">
              <a:xfrm>
                <a:off x="302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0" name="Line 2219"/>
              <p:cNvSpPr>
                <a:spLocks noChangeShapeType="1"/>
              </p:cNvSpPr>
              <p:nvPr/>
            </p:nvSpPr>
            <p:spPr bwMode="auto">
              <a:xfrm>
                <a:off x="303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1" name="Line 2220"/>
              <p:cNvSpPr>
                <a:spLocks noChangeShapeType="1"/>
              </p:cNvSpPr>
              <p:nvPr/>
            </p:nvSpPr>
            <p:spPr bwMode="auto">
              <a:xfrm>
                <a:off x="305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2" name="Line 2221"/>
              <p:cNvSpPr>
                <a:spLocks noChangeShapeType="1"/>
              </p:cNvSpPr>
              <p:nvPr/>
            </p:nvSpPr>
            <p:spPr bwMode="auto">
              <a:xfrm>
                <a:off x="306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3" name="Line 2222"/>
              <p:cNvSpPr>
                <a:spLocks noChangeShapeType="1"/>
              </p:cNvSpPr>
              <p:nvPr/>
            </p:nvSpPr>
            <p:spPr bwMode="auto">
              <a:xfrm>
                <a:off x="307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4" name="Line 2223"/>
              <p:cNvSpPr>
                <a:spLocks noChangeShapeType="1"/>
              </p:cNvSpPr>
              <p:nvPr/>
            </p:nvSpPr>
            <p:spPr bwMode="auto">
              <a:xfrm>
                <a:off x="308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5" name="Line 2224"/>
              <p:cNvSpPr>
                <a:spLocks noChangeShapeType="1"/>
              </p:cNvSpPr>
              <p:nvPr/>
            </p:nvSpPr>
            <p:spPr bwMode="auto">
              <a:xfrm>
                <a:off x="309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6" name="Line 2225"/>
              <p:cNvSpPr>
                <a:spLocks noChangeShapeType="1"/>
              </p:cNvSpPr>
              <p:nvPr/>
            </p:nvSpPr>
            <p:spPr bwMode="auto">
              <a:xfrm>
                <a:off x="311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7" name="Line 2226"/>
              <p:cNvSpPr>
                <a:spLocks noChangeShapeType="1"/>
              </p:cNvSpPr>
              <p:nvPr/>
            </p:nvSpPr>
            <p:spPr bwMode="auto">
              <a:xfrm>
                <a:off x="312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8" name="Line 2227"/>
              <p:cNvSpPr>
                <a:spLocks noChangeShapeType="1"/>
              </p:cNvSpPr>
              <p:nvPr/>
            </p:nvSpPr>
            <p:spPr bwMode="auto">
              <a:xfrm>
                <a:off x="313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9" name="Line 2228"/>
              <p:cNvSpPr>
                <a:spLocks noChangeShapeType="1"/>
              </p:cNvSpPr>
              <p:nvPr/>
            </p:nvSpPr>
            <p:spPr bwMode="auto">
              <a:xfrm>
                <a:off x="314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0" name="Line 2229"/>
              <p:cNvSpPr>
                <a:spLocks noChangeShapeType="1"/>
              </p:cNvSpPr>
              <p:nvPr/>
            </p:nvSpPr>
            <p:spPr bwMode="auto">
              <a:xfrm>
                <a:off x="315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1" name="Line 2230"/>
              <p:cNvSpPr>
                <a:spLocks noChangeShapeType="1"/>
              </p:cNvSpPr>
              <p:nvPr/>
            </p:nvSpPr>
            <p:spPr bwMode="auto">
              <a:xfrm>
                <a:off x="317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2" name="Line 2231"/>
              <p:cNvSpPr>
                <a:spLocks noChangeShapeType="1"/>
              </p:cNvSpPr>
              <p:nvPr/>
            </p:nvSpPr>
            <p:spPr bwMode="auto">
              <a:xfrm>
                <a:off x="318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3" name="Line 2232"/>
              <p:cNvSpPr>
                <a:spLocks noChangeShapeType="1"/>
              </p:cNvSpPr>
              <p:nvPr/>
            </p:nvSpPr>
            <p:spPr bwMode="auto">
              <a:xfrm>
                <a:off x="319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4" name="Line 2233"/>
              <p:cNvSpPr>
                <a:spLocks noChangeShapeType="1"/>
              </p:cNvSpPr>
              <p:nvPr/>
            </p:nvSpPr>
            <p:spPr bwMode="auto">
              <a:xfrm>
                <a:off x="320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5" name="Line 2234"/>
              <p:cNvSpPr>
                <a:spLocks noChangeShapeType="1"/>
              </p:cNvSpPr>
              <p:nvPr/>
            </p:nvSpPr>
            <p:spPr bwMode="auto">
              <a:xfrm>
                <a:off x="321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6" name="Line 2235"/>
              <p:cNvSpPr>
                <a:spLocks noChangeShapeType="1"/>
              </p:cNvSpPr>
              <p:nvPr/>
            </p:nvSpPr>
            <p:spPr bwMode="auto">
              <a:xfrm>
                <a:off x="323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7" name="Line 2236"/>
              <p:cNvSpPr>
                <a:spLocks noChangeShapeType="1"/>
              </p:cNvSpPr>
              <p:nvPr/>
            </p:nvSpPr>
            <p:spPr bwMode="auto">
              <a:xfrm>
                <a:off x="324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8" name="Line 2237"/>
              <p:cNvSpPr>
                <a:spLocks noChangeShapeType="1"/>
              </p:cNvSpPr>
              <p:nvPr/>
            </p:nvSpPr>
            <p:spPr bwMode="auto">
              <a:xfrm>
                <a:off x="325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9" name="Line 2238"/>
              <p:cNvSpPr>
                <a:spLocks noChangeShapeType="1"/>
              </p:cNvSpPr>
              <p:nvPr/>
            </p:nvSpPr>
            <p:spPr bwMode="auto">
              <a:xfrm>
                <a:off x="326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0" name="Line 2239"/>
              <p:cNvSpPr>
                <a:spLocks noChangeShapeType="1"/>
              </p:cNvSpPr>
              <p:nvPr/>
            </p:nvSpPr>
            <p:spPr bwMode="auto">
              <a:xfrm>
                <a:off x="327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1" name="Line 2240"/>
              <p:cNvSpPr>
                <a:spLocks noChangeShapeType="1"/>
              </p:cNvSpPr>
              <p:nvPr/>
            </p:nvSpPr>
            <p:spPr bwMode="auto">
              <a:xfrm>
                <a:off x="329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2" name="Line 2241"/>
              <p:cNvSpPr>
                <a:spLocks noChangeShapeType="1"/>
              </p:cNvSpPr>
              <p:nvPr/>
            </p:nvSpPr>
            <p:spPr bwMode="auto">
              <a:xfrm>
                <a:off x="330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3" name="Line 2242"/>
              <p:cNvSpPr>
                <a:spLocks noChangeShapeType="1"/>
              </p:cNvSpPr>
              <p:nvPr/>
            </p:nvSpPr>
            <p:spPr bwMode="auto">
              <a:xfrm>
                <a:off x="331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4" name="Line 2243"/>
              <p:cNvSpPr>
                <a:spLocks noChangeShapeType="1"/>
              </p:cNvSpPr>
              <p:nvPr/>
            </p:nvSpPr>
            <p:spPr bwMode="auto">
              <a:xfrm>
                <a:off x="332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5" name="Line 2244"/>
              <p:cNvSpPr>
                <a:spLocks noChangeShapeType="1"/>
              </p:cNvSpPr>
              <p:nvPr/>
            </p:nvSpPr>
            <p:spPr bwMode="auto">
              <a:xfrm>
                <a:off x="333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6" name="Line 2245"/>
              <p:cNvSpPr>
                <a:spLocks noChangeShapeType="1"/>
              </p:cNvSpPr>
              <p:nvPr/>
            </p:nvSpPr>
            <p:spPr bwMode="auto">
              <a:xfrm>
                <a:off x="335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7" name="Line 2246"/>
              <p:cNvSpPr>
                <a:spLocks noChangeShapeType="1"/>
              </p:cNvSpPr>
              <p:nvPr/>
            </p:nvSpPr>
            <p:spPr bwMode="auto">
              <a:xfrm>
                <a:off x="336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8" name="Line 2247"/>
              <p:cNvSpPr>
                <a:spLocks noChangeShapeType="1"/>
              </p:cNvSpPr>
              <p:nvPr/>
            </p:nvSpPr>
            <p:spPr bwMode="auto">
              <a:xfrm>
                <a:off x="337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9" name="Line 2248"/>
              <p:cNvSpPr>
                <a:spLocks noChangeShapeType="1"/>
              </p:cNvSpPr>
              <p:nvPr/>
            </p:nvSpPr>
            <p:spPr bwMode="auto">
              <a:xfrm>
                <a:off x="338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0" name="Line 2249"/>
              <p:cNvSpPr>
                <a:spLocks noChangeShapeType="1"/>
              </p:cNvSpPr>
              <p:nvPr/>
            </p:nvSpPr>
            <p:spPr bwMode="auto">
              <a:xfrm>
                <a:off x="339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1" name="Line 2250"/>
              <p:cNvSpPr>
                <a:spLocks noChangeShapeType="1"/>
              </p:cNvSpPr>
              <p:nvPr/>
            </p:nvSpPr>
            <p:spPr bwMode="auto">
              <a:xfrm>
                <a:off x="341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2" name="Line 2251"/>
              <p:cNvSpPr>
                <a:spLocks noChangeShapeType="1"/>
              </p:cNvSpPr>
              <p:nvPr/>
            </p:nvSpPr>
            <p:spPr bwMode="auto">
              <a:xfrm>
                <a:off x="342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3" name="Line 2252"/>
              <p:cNvSpPr>
                <a:spLocks noChangeShapeType="1"/>
              </p:cNvSpPr>
              <p:nvPr/>
            </p:nvSpPr>
            <p:spPr bwMode="auto">
              <a:xfrm>
                <a:off x="343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4" name="Line 2253"/>
              <p:cNvSpPr>
                <a:spLocks noChangeShapeType="1"/>
              </p:cNvSpPr>
              <p:nvPr/>
            </p:nvSpPr>
            <p:spPr bwMode="auto">
              <a:xfrm>
                <a:off x="344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5" name="Line 2254"/>
              <p:cNvSpPr>
                <a:spLocks noChangeShapeType="1"/>
              </p:cNvSpPr>
              <p:nvPr/>
            </p:nvSpPr>
            <p:spPr bwMode="auto">
              <a:xfrm>
                <a:off x="345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6" name="Line 2255"/>
              <p:cNvSpPr>
                <a:spLocks noChangeShapeType="1"/>
              </p:cNvSpPr>
              <p:nvPr/>
            </p:nvSpPr>
            <p:spPr bwMode="auto">
              <a:xfrm>
                <a:off x="347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7" name="Line 2256"/>
              <p:cNvSpPr>
                <a:spLocks noChangeShapeType="1"/>
              </p:cNvSpPr>
              <p:nvPr/>
            </p:nvSpPr>
            <p:spPr bwMode="auto">
              <a:xfrm>
                <a:off x="348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8" name="Line 2257"/>
              <p:cNvSpPr>
                <a:spLocks noChangeShapeType="1"/>
              </p:cNvSpPr>
              <p:nvPr/>
            </p:nvSpPr>
            <p:spPr bwMode="auto">
              <a:xfrm>
                <a:off x="349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9" name="Line 2258"/>
              <p:cNvSpPr>
                <a:spLocks noChangeShapeType="1"/>
              </p:cNvSpPr>
              <p:nvPr/>
            </p:nvSpPr>
            <p:spPr bwMode="auto">
              <a:xfrm>
                <a:off x="350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0" name="Line 2259"/>
              <p:cNvSpPr>
                <a:spLocks noChangeShapeType="1"/>
              </p:cNvSpPr>
              <p:nvPr/>
            </p:nvSpPr>
            <p:spPr bwMode="auto">
              <a:xfrm>
                <a:off x="351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1" name="Line 2260"/>
              <p:cNvSpPr>
                <a:spLocks noChangeShapeType="1"/>
              </p:cNvSpPr>
              <p:nvPr/>
            </p:nvSpPr>
            <p:spPr bwMode="auto">
              <a:xfrm>
                <a:off x="353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2" name="Line 2261"/>
              <p:cNvSpPr>
                <a:spLocks noChangeShapeType="1"/>
              </p:cNvSpPr>
              <p:nvPr/>
            </p:nvSpPr>
            <p:spPr bwMode="auto">
              <a:xfrm>
                <a:off x="354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3" name="Line 2262"/>
              <p:cNvSpPr>
                <a:spLocks noChangeShapeType="1"/>
              </p:cNvSpPr>
              <p:nvPr/>
            </p:nvSpPr>
            <p:spPr bwMode="auto">
              <a:xfrm>
                <a:off x="355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4" name="Line 2263"/>
              <p:cNvSpPr>
                <a:spLocks noChangeShapeType="1"/>
              </p:cNvSpPr>
              <p:nvPr/>
            </p:nvSpPr>
            <p:spPr bwMode="auto">
              <a:xfrm>
                <a:off x="356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5" name="Line 2264"/>
              <p:cNvSpPr>
                <a:spLocks noChangeShapeType="1"/>
              </p:cNvSpPr>
              <p:nvPr/>
            </p:nvSpPr>
            <p:spPr bwMode="auto">
              <a:xfrm>
                <a:off x="357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6" name="Line 2265"/>
              <p:cNvSpPr>
                <a:spLocks noChangeShapeType="1"/>
              </p:cNvSpPr>
              <p:nvPr/>
            </p:nvSpPr>
            <p:spPr bwMode="auto">
              <a:xfrm>
                <a:off x="359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7" name="Line 2266"/>
              <p:cNvSpPr>
                <a:spLocks noChangeShapeType="1"/>
              </p:cNvSpPr>
              <p:nvPr/>
            </p:nvSpPr>
            <p:spPr bwMode="auto">
              <a:xfrm>
                <a:off x="360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8" name="Line 2267"/>
              <p:cNvSpPr>
                <a:spLocks noChangeShapeType="1"/>
              </p:cNvSpPr>
              <p:nvPr/>
            </p:nvSpPr>
            <p:spPr bwMode="auto">
              <a:xfrm>
                <a:off x="361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9" name="Line 2268"/>
              <p:cNvSpPr>
                <a:spLocks noChangeShapeType="1"/>
              </p:cNvSpPr>
              <p:nvPr/>
            </p:nvSpPr>
            <p:spPr bwMode="auto">
              <a:xfrm>
                <a:off x="362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0" name="Line 2269"/>
              <p:cNvSpPr>
                <a:spLocks noChangeShapeType="1"/>
              </p:cNvSpPr>
              <p:nvPr/>
            </p:nvSpPr>
            <p:spPr bwMode="auto">
              <a:xfrm>
                <a:off x="363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1" name="Line 2270"/>
              <p:cNvSpPr>
                <a:spLocks noChangeShapeType="1"/>
              </p:cNvSpPr>
              <p:nvPr/>
            </p:nvSpPr>
            <p:spPr bwMode="auto">
              <a:xfrm>
                <a:off x="365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2" name="Line 2271"/>
              <p:cNvSpPr>
                <a:spLocks noChangeShapeType="1"/>
              </p:cNvSpPr>
              <p:nvPr/>
            </p:nvSpPr>
            <p:spPr bwMode="auto">
              <a:xfrm>
                <a:off x="366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3" name="Line 2272"/>
              <p:cNvSpPr>
                <a:spLocks noChangeShapeType="1"/>
              </p:cNvSpPr>
              <p:nvPr/>
            </p:nvSpPr>
            <p:spPr bwMode="auto">
              <a:xfrm>
                <a:off x="367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4" name="Line 2273"/>
              <p:cNvSpPr>
                <a:spLocks noChangeShapeType="1"/>
              </p:cNvSpPr>
              <p:nvPr/>
            </p:nvSpPr>
            <p:spPr bwMode="auto">
              <a:xfrm>
                <a:off x="368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5" name="Line 2274"/>
              <p:cNvSpPr>
                <a:spLocks noChangeShapeType="1"/>
              </p:cNvSpPr>
              <p:nvPr/>
            </p:nvSpPr>
            <p:spPr bwMode="auto">
              <a:xfrm>
                <a:off x="369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6" name="Line 2275"/>
              <p:cNvSpPr>
                <a:spLocks noChangeShapeType="1"/>
              </p:cNvSpPr>
              <p:nvPr/>
            </p:nvSpPr>
            <p:spPr bwMode="auto">
              <a:xfrm>
                <a:off x="371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7" name="Line 2276"/>
              <p:cNvSpPr>
                <a:spLocks noChangeShapeType="1"/>
              </p:cNvSpPr>
              <p:nvPr/>
            </p:nvSpPr>
            <p:spPr bwMode="auto">
              <a:xfrm>
                <a:off x="372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8" name="Line 2277"/>
              <p:cNvSpPr>
                <a:spLocks noChangeShapeType="1"/>
              </p:cNvSpPr>
              <p:nvPr/>
            </p:nvSpPr>
            <p:spPr bwMode="auto">
              <a:xfrm>
                <a:off x="373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9" name="Line 2278"/>
              <p:cNvSpPr>
                <a:spLocks noChangeShapeType="1"/>
              </p:cNvSpPr>
              <p:nvPr/>
            </p:nvSpPr>
            <p:spPr bwMode="auto">
              <a:xfrm>
                <a:off x="374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0" name="Line 2279"/>
              <p:cNvSpPr>
                <a:spLocks noChangeShapeType="1"/>
              </p:cNvSpPr>
              <p:nvPr/>
            </p:nvSpPr>
            <p:spPr bwMode="auto">
              <a:xfrm>
                <a:off x="375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1" name="Line 2280"/>
              <p:cNvSpPr>
                <a:spLocks noChangeShapeType="1"/>
              </p:cNvSpPr>
              <p:nvPr/>
            </p:nvSpPr>
            <p:spPr bwMode="auto">
              <a:xfrm>
                <a:off x="377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2" name="Line 2281"/>
              <p:cNvSpPr>
                <a:spLocks noChangeShapeType="1"/>
              </p:cNvSpPr>
              <p:nvPr/>
            </p:nvSpPr>
            <p:spPr bwMode="auto">
              <a:xfrm>
                <a:off x="378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3" name="Line 2282"/>
              <p:cNvSpPr>
                <a:spLocks noChangeShapeType="1"/>
              </p:cNvSpPr>
              <p:nvPr/>
            </p:nvSpPr>
            <p:spPr bwMode="auto">
              <a:xfrm>
                <a:off x="379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4" name="Line 2283"/>
              <p:cNvSpPr>
                <a:spLocks noChangeShapeType="1"/>
              </p:cNvSpPr>
              <p:nvPr/>
            </p:nvSpPr>
            <p:spPr bwMode="auto">
              <a:xfrm>
                <a:off x="380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5" name="Line 2284"/>
              <p:cNvSpPr>
                <a:spLocks noChangeShapeType="1"/>
              </p:cNvSpPr>
              <p:nvPr/>
            </p:nvSpPr>
            <p:spPr bwMode="auto">
              <a:xfrm>
                <a:off x="381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6" name="Line 2285"/>
              <p:cNvSpPr>
                <a:spLocks noChangeShapeType="1"/>
              </p:cNvSpPr>
              <p:nvPr/>
            </p:nvSpPr>
            <p:spPr bwMode="auto">
              <a:xfrm>
                <a:off x="383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7" name="Line 2286"/>
              <p:cNvSpPr>
                <a:spLocks noChangeShapeType="1"/>
              </p:cNvSpPr>
              <p:nvPr/>
            </p:nvSpPr>
            <p:spPr bwMode="auto">
              <a:xfrm>
                <a:off x="384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8" name="Line 2287"/>
              <p:cNvSpPr>
                <a:spLocks noChangeShapeType="1"/>
              </p:cNvSpPr>
              <p:nvPr/>
            </p:nvSpPr>
            <p:spPr bwMode="auto">
              <a:xfrm>
                <a:off x="385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9" name="Line 2288"/>
              <p:cNvSpPr>
                <a:spLocks noChangeShapeType="1"/>
              </p:cNvSpPr>
              <p:nvPr/>
            </p:nvSpPr>
            <p:spPr bwMode="auto">
              <a:xfrm>
                <a:off x="386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0" name="Line 2289"/>
              <p:cNvSpPr>
                <a:spLocks noChangeShapeType="1"/>
              </p:cNvSpPr>
              <p:nvPr/>
            </p:nvSpPr>
            <p:spPr bwMode="auto">
              <a:xfrm>
                <a:off x="387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1" name="Line 2290"/>
              <p:cNvSpPr>
                <a:spLocks noChangeShapeType="1"/>
              </p:cNvSpPr>
              <p:nvPr/>
            </p:nvSpPr>
            <p:spPr bwMode="auto">
              <a:xfrm>
                <a:off x="389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2" name="Line 2291"/>
              <p:cNvSpPr>
                <a:spLocks noChangeShapeType="1"/>
              </p:cNvSpPr>
              <p:nvPr/>
            </p:nvSpPr>
            <p:spPr bwMode="auto">
              <a:xfrm>
                <a:off x="390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3" name="Line 2292"/>
              <p:cNvSpPr>
                <a:spLocks noChangeShapeType="1"/>
              </p:cNvSpPr>
              <p:nvPr/>
            </p:nvSpPr>
            <p:spPr bwMode="auto">
              <a:xfrm>
                <a:off x="391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4" name="Line 2293"/>
              <p:cNvSpPr>
                <a:spLocks noChangeShapeType="1"/>
              </p:cNvSpPr>
              <p:nvPr/>
            </p:nvSpPr>
            <p:spPr bwMode="auto">
              <a:xfrm>
                <a:off x="392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5" name="Line 2294"/>
              <p:cNvSpPr>
                <a:spLocks noChangeShapeType="1"/>
              </p:cNvSpPr>
              <p:nvPr/>
            </p:nvSpPr>
            <p:spPr bwMode="auto">
              <a:xfrm>
                <a:off x="3939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6" name="Line 2295"/>
              <p:cNvSpPr>
                <a:spLocks noChangeShapeType="1"/>
              </p:cNvSpPr>
              <p:nvPr/>
            </p:nvSpPr>
            <p:spPr bwMode="auto">
              <a:xfrm>
                <a:off x="3950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7" name="Line 2296"/>
              <p:cNvSpPr>
                <a:spLocks noChangeShapeType="1"/>
              </p:cNvSpPr>
              <p:nvPr/>
            </p:nvSpPr>
            <p:spPr bwMode="auto">
              <a:xfrm>
                <a:off x="396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8" name="Line 2297"/>
              <p:cNvSpPr>
                <a:spLocks noChangeShapeType="1"/>
              </p:cNvSpPr>
              <p:nvPr/>
            </p:nvSpPr>
            <p:spPr bwMode="auto">
              <a:xfrm>
                <a:off x="3974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9" name="Line 2298"/>
              <p:cNvSpPr>
                <a:spLocks noChangeShapeType="1"/>
              </p:cNvSpPr>
              <p:nvPr/>
            </p:nvSpPr>
            <p:spPr bwMode="auto">
              <a:xfrm>
                <a:off x="3987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0" name="Line 2299"/>
              <p:cNvSpPr>
                <a:spLocks noChangeShapeType="1"/>
              </p:cNvSpPr>
              <p:nvPr/>
            </p:nvSpPr>
            <p:spPr bwMode="auto">
              <a:xfrm>
                <a:off x="3998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1" name="Line 2300"/>
              <p:cNvSpPr>
                <a:spLocks noChangeShapeType="1"/>
              </p:cNvSpPr>
              <p:nvPr/>
            </p:nvSpPr>
            <p:spPr bwMode="auto">
              <a:xfrm>
                <a:off x="401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2" name="Line 2301"/>
              <p:cNvSpPr>
                <a:spLocks noChangeShapeType="1"/>
              </p:cNvSpPr>
              <p:nvPr/>
            </p:nvSpPr>
            <p:spPr bwMode="auto">
              <a:xfrm>
                <a:off x="4022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3" name="Line 2302"/>
              <p:cNvSpPr>
                <a:spLocks noChangeShapeType="1"/>
              </p:cNvSpPr>
              <p:nvPr/>
            </p:nvSpPr>
            <p:spPr bwMode="auto">
              <a:xfrm>
                <a:off x="4035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4" name="Line 2303"/>
              <p:cNvSpPr>
                <a:spLocks noChangeShapeType="1"/>
              </p:cNvSpPr>
              <p:nvPr/>
            </p:nvSpPr>
            <p:spPr bwMode="auto">
              <a:xfrm>
                <a:off x="4046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5" name="Line 2304"/>
              <p:cNvSpPr>
                <a:spLocks noChangeShapeType="1"/>
              </p:cNvSpPr>
              <p:nvPr/>
            </p:nvSpPr>
            <p:spPr bwMode="auto">
              <a:xfrm>
                <a:off x="405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6" name="Line 2305"/>
              <p:cNvSpPr>
                <a:spLocks noChangeShapeType="1"/>
              </p:cNvSpPr>
              <p:nvPr/>
            </p:nvSpPr>
            <p:spPr bwMode="auto">
              <a:xfrm>
                <a:off x="4070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7" name="Line 2306"/>
              <p:cNvSpPr>
                <a:spLocks noChangeShapeType="1"/>
              </p:cNvSpPr>
              <p:nvPr/>
            </p:nvSpPr>
            <p:spPr bwMode="auto">
              <a:xfrm>
                <a:off x="4083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8" name="Line 2307"/>
              <p:cNvSpPr>
                <a:spLocks noChangeShapeType="1"/>
              </p:cNvSpPr>
              <p:nvPr/>
            </p:nvSpPr>
            <p:spPr bwMode="auto">
              <a:xfrm>
                <a:off x="4094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9" name="Line 2308"/>
              <p:cNvSpPr>
                <a:spLocks noChangeShapeType="1"/>
              </p:cNvSpPr>
              <p:nvPr/>
            </p:nvSpPr>
            <p:spPr bwMode="auto">
              <a:xfrm>
                <a:off x="4106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0" name="Line 2309"/>
              <p:cNvSpPr>
                <a:spLocks noChangeShapeType="1"/>
              </p:cNvSpPr>
              <p:nvPr/>
            </p:nvSpPr>
            <p:spPr bwMode="auto">
              <a:xfrm>
                <a:off x="4118" y="1267"/>
                <a:ext cx="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1" name="Line 2310"/>
              <p:cNvSpPr>
                <a:spLocks noChangeShapeType="1"/>
              </p:cNvSpPr>
              <p:nvPr/>
            </p:nvSpPr>
            <p:spPr bwMode="auto">
              <a:xfrm>
                <a:off x="4131" y="1267"/>
                <a:ext cx="3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2" name="Line 2311"/>
              <p:cNvSpPr>
                <a:spLocks noChangeShapeType="1"/>
              </p:cNvSpPr>
              <p:nvPr/>
            </p:nvSpPr>
            <p:spPr bwMode="auto">
              <a:xfrm>
                <a:off x="4142" y="1267"/>
                <a:ext cx="4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3" name="Line 2312"/>
              <p:cNvSpPr>
                <a:spLocks noChangeShapeType="1"/>
              </p:cNvSpPr>
              <p:nvPr/>
            </p:nvSpPr>
            <p:spPr bwMode="auto">
              <a:xfrm>
                <a:off x="1910" y="1267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4" name="Line 2313"/>
              <p:cNvSpPr>
                <a:spLocks noChangeShapeType="1"/>
              </p:cNvSpPr>
              <p:nvPr/>
            </p:nvSpPr>
            <p:spPr bwMode="auto">
              <a:xfrm flipH="1">
                <a:off x="4122" y="1267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5" name="Freeform 2314"/>
              <p:cNvSpPr>
                <a:spLocks/>
              </p:cNvSpPr>
              <p:nvPr/>
            </p:nvSpPr>
            <p:spPr bwMode="auto">
              <a:xfrm>
                <a:off x="1730" y="1231"/>
                <a:ext cx="25" cy="68"/>
              </a:xfrm>
              <a:custGeom>
                <a:avLst/>
                <a:gdLst>
                  <a:gd name="T0" fmla="*/ 51 w 51"/>
                  <a:gd name="T1" fmla="*/ 138 h 138"/>
                  <a:gd name="T2" fmla="*/ 32 w 51"/>
                  <a:gd name="T3" fmla="*/ 138 h 138"/>
                  <a:gd name="T4" fmla="*/ 32 w 51"/>
                  <a:gd name="T5" fmla="*/ 32 h 138"/>
                  <a:gd name="T6" fmla="*/ 27 w 51"/>
                  <a:gd name="T7" fmla="*/ 37 h 138"/>
                  <a:gd name="T8" fmla="*/ 18 w 51"/>
                  <a:gd name="T9" fmla="*/ 42 h 138"/>
                  <a:gd name="T10" fmla="*/ 9 w 51"/>
                  <a:gd name="T11" fmla="*/ 47 h 138"/>
                  <a:gd name="T12" fmla="*/ 0 w 51"/>
                  <a:gd name="T13" fmla="*/ 51 h 138"/>
                  <a:gd name="T14" fmla="*/ 0 w 51"/>
                  <a:gd name="T15" fmla="*/ 35 h 138"/>
                  <a:gd name="T16" fmla="*/ 13 w 51"/>
                  <a:gd name="T17" fmla="*/ 28 h 138"/>
                  <a:gd name="T18" fmla="*/ 25 w 51"/>
                  <a:gd name="T19" fmla="*/ 19 h 138"/>
                  <a:gd name="T20" fmla="*/ 34 w 51"/>
                  <a:gd name="T21" fmla="*/ 9 h 138"/>
                  <a:gd name="T22" fmla="*/ 39 w 51"/>
                  <a:gd name="T23" fmla="*/ 0 h 138"/>
                  <a:gd name="T24" fmla="*/ 51 w 51"/>
                  <a:gd name="T25" fmla="*/ 0 h 138"/>
                  <a:gd name="T26" fmla="*/ 51 w 51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38">
                    <a:moveTo>
                      <a:pt x="51" y="138"/>
                    </a:moveTo>
                    <a:lnTo>
                      <a:pt x="32" y="138"/>
                    </a:lnTo>
                    <a:lnTo>
                      <a:pt x="32" y="32"/>
                    </a:lnTo>
                    <a:lnTo>
                      <a:pt x="27" y="37"/>
                    </a:lnTo>
                    <a:lnTo>
                      <a:pt x="18" y="42"/>
                    </a:lnTo>
                    <a:lnTo>
                      <a:pt x="9" y="47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3" y="28"/>
                    </a:lnTo>
                    <a:lnTo>
                      <a:pt x="25" y="19"/>
                    </a:lnTo>
                    <a:lnTo>
                      <a:pt x="34" y="9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51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6" name="Rectangle 2315"/>
              <p:cNvSpPr>
                <a:spLocks noChangeArrowheads="1"/>
              </p:cNvSpPr>
              <p:nvPr/>
            </p:nvSpPr>
            <p:spPr bwMode="auto">
              <a:xfrm>
                <a:off x="1782" y="1291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7" name="Freeform 2316"/>
              <p:cNvSpPr>
                <a:spLocks/>
              </p:cNvSpPr>
              <p:nvPr/>
            </p:nvSpPr>
            <p:spPr bwMode="auto">
              <a:xfrm>
                <a:off x="1810" y="1231"/>
                <a:ext cx="24" cy="68"/>
              </a:xfrm>
              <a:custGeom>
                <a:avLst/>
                <a:gdLst>
                  <a:gd name="T0" fmla="*/ 49 w 49"/>
                  <a:gd name="T1" fmla="*/ 138 h 138"/>
                  <a:gd name="T2" fmla="*/ 31 w 49"/>
                  <a:gd name="T3" fmla="*/ 138 h 138"/>
                  <a:gd name="T4" fmla="*/ 31 w 49"/>
                  <a:gd name="T5" fmla="*/ 32 h 138"/>
                  <a:gd name="T6" fmla="*/ 25 w 49"/>
                  <a:gd name="T7" fmla="*/ 37 h 138"/>
                  <a:gd name="T8" fmla="*/ 16 w 49"/>
                  <a:gd name="T9" fmla="*/ 42 h 138"/>
                  <a:gd name="T10" fmla="*/ 7 w 49"/>
                  <a:gd name="T11" fmla="*/ 47 h 138"/>
                  <a:gd name="T12" fmla="*/ 0 w 49"/>
                  <a:gd name="T13" fmla="*/ 51 h 138"/>
                  <a:gd name="T14" fmla="*/ 0 w 49"/>
                  <a:gd name="T15" fmla="*/ 35 h 138"/>
                  <a:gd name="T16" fmla="*/ 12 w 49"/>
                  <a:gd name="T17" fmla="*/ 28 h 138"/>
                  <a:gd name="T18" fmla="*/ 23 w 49"/>
                  <a:gd name="T19" fmla="*/ 19 h 138"/>
                  <a:gd name="T20" fmla="*/ 31 w 49"/>
                  <a:gd name="T21" fmla="*/ 9 h 138"/>
                  <a:gd name="T22" fmla="*/ 38 w 49"/>
                  <a:gd name="T23" fmla="*/ 0 h 138"/>
                  <a:gd name="T24" fmla="*/ 49 w 49"/>
                  <a:gd name="T25" fmla="*/ 0 h 138"/>
                  <a:gd name="T26" fmla="*/ 49 w 49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38">
                    <a:moveTo>
                      <a:pt x="49" y="138"/>
                    </a:moveTo>
                    <a:lnTo>
                      <a:pt x="31" y="138"/>
                    </a:lnTo>
                    <a:lnTo>
                      <a:pt x="31" y="32"/>
                    </a:lnTo>
                    <a:lnTo>
                      <a:pt x="25" y="37"/>
                    </a:lnTo>
                    <a:lnTo>
                      <a:pt x="16" y="42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2" y="28"/>
                    </a:lnTo>
                    <a:lnTo>
                      <a:pt x="23" y="19"/>
                    </a:lnTo>
                    <a:lnTo>
                      <a:pt x="31" y="9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49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8" name="Line 2317"/>
              <p:cNvSpPr>
                <a:spLocks noChangeShapeType="1"/>
              </p:cNvSpPr>
              <p:nvPr/>
            </p:nvSpPr>
            <p:spPr bwMode="auto">
              <a:xfrm flipV="1">
                <a:off x="1910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9" name="Line 2318"/>
              <p:cNvSpPr>
                <a:spLocks noChangeShapeType="1"/>
              </p:cNvSpPr>
              <p:nvPr/>
            </p:nvSpPr>
            <p:spPr bwMode="auto">
              <a:xfrm flipV="1">
                <a:off x="1910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0" name="Line 2319"/>
              <p:cNvSpPr>
                <a:spLocks noChangeShapeType="1"/>
              </p:cNvSpPr>
              <p:nvPr/>
            </p:nvSpPr>
            <p:spPr bwMode="auto">
              <a:xfrm flipV="1">
                <a:off x="1910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1" name="Line 2320"/>
              <p:cNvSpPr>
                <a:spLocks noChangeShapeType="1"/>
              </p:cNvSpPr>
              <p:nvPr/>
            </p:nvSpPr>
            <p:spPr bwMode="auto">
              <a:xfrm flipV="1">
                <a:off x="1910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2" name="Line 2321"/>
              <p:cNvSpPr>
                <a:spLocks noChangeShapeType="1"/>
              </p:cNvSpPr>
              <p:nvPr/>
            </p:nvSpPr>
            <p:spPr bwMode="auto">
              <a:xfrm flipV="1">
                <a:off x="1910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3" name="Line 2322"/>
              <p:cNvSpPr>
                <a:spLocks noChangeShapeType="1"/>
              </p:cNvSpPr>
              <p:nvPr/>
            </p:nvSpPr>
            <p:spPr bwMode="auto">
              <a:xfrm flipV="1">
                <a:off x="1910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4" name="Line 2323"/>
              <p:cNvSpPr>
                <a:spLocks noChangeShapeType="1"/>
              </p:cNvSpPr>
              <p:nvPr/>
            </p:nvSpPr>
            <p:spPr bwMode="auto">
              <a:xfrm flipV="1">
                <a:off x="1910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5" name="Line 2324"/>
              <p:cNvSpPr>
                <a:spLocks noChangeShapeType="1"/>
              </p:cNvSpPr>
              <p:nvPr/>
            </p:nvSpPr>
            <p:spPr bwMode="auto">
              <a:xfrm flipV="1">
                <a:off x="1910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6" name="Line 2325"/>
              <p:cNvSpPr>
                <a:spLocks noChangeShapeType="1"/>
              </p:cNvSpPr>
              <p:nvPr/>
            </p:nvSpPr>
            <p:spPr bwMode="auto">
              <a:xfrm flipV="1">
                <a:off x="1910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7" name="Line 2326"/>
              <p:cNvSpPr>
                <a:spLocks noChangeShapeType="1"/>
              </p:cNvSpPr>
              <p:nvPr/>
            </p:nvSpPr>
            <p:spPr bwMode="auto">
              <a:xfrm flipV="1">
                <a:off x="1910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8" name="Line 2327"/>
              <p:cNvSpPr>
                <a:spLocks noChangeShapeType="1"/>
              </p:cNvSpPr>
              <p:nvPr/>
            </p:nvSpPr>
            <p:spPr bwMode="auto">
              <a:xfrm flipV="1">
                <a:off x="1910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9" name="Line 2328"/>
              <p:cNvSpPr>
                <a:spLocks noChangeShapeType="1"/>
              </p:cNvSpPr>
              <p:nvPr/>
            </p:nvSpPr>
            <p:spPr bwMode="auto">
              <a:xfrm flipV="1">
                <a:off x="1910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0" name="Line 2329"/>
              <p:cNvSpPr>
                <a:spLocks noChangeShapeType="1"/>
              </p:cNvSpPr>
              <p:nvPr/>
            </p:nvSpPr>
            <p:spPr bwMode="auto">
              <a:xfrm flipV="1">
                <a:off x="1910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1" name="Line 2330"/>
              <p:cNvSpPr>
                <a:spLocks noChangeShapeType="1"/>
              </p:cNvSpPr>
              <p:nvPr/>
            </p:nvSpPr>
            <p:spPr bwMode="auto">
              <a:xfrm flipV="1">
                <a:off x="1910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2" name="Line 2331"/>
              <p:cNvSpPr>
                <a:spLocks noChangeShapeType="1"/>
              </p:cNvSpPr>
              <p:nvPr/>
            </p:nvSpPr>
            <p:spPr bwMode="auto">
              <a:xfrm flipV="1">
                <a:off x="1910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3" name="Line 2332"/>
              <p:cNvSpPr>
                <a:spLocks noChangeShapeType="1"/>
              </p:cNvSpPr>
              <p:nvPr/>
            </p:nvSpPr>
            <p:spPr bwMode="auto">
              <a:xfrm flipV="1">
                <a:off x="1910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4" name="Line 2333"/>
              <p:cNvSpPr>
                <a:spLocks noChangeShapeType="1"/>
              </p:cNvSpPr>
              <p:nvPr/>
            </p:nvSpPr>
            <p:spPr bwMode="auto">
              <a:xfrm flipV="1">
                <a:off x="1910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5" name="Line 2334"/>
              <p:cNvSpPr>
                <a:spLocks noChangeShapeType="1"/>
              </p:cNvSpPr>
              <p:nvPr/>
            </p:nvSpPr>
            <p:spPr bwMode="auto">
              <a:xfrm flipV="1">
                <a:off x="1910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6" name="Line 2335"/>
              <p:cNvSpPr>
                <a:spLocks noChangeShapeType="1"/>
              </p:cNvSpPr>
              <p:nvPr/>
            </p:nvSpPr>
            <p:spPr bwMode="auto">
              <a:xfrm flipV="1">
                <a:off x="1910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7" name="Line 2336"/>
              <p:cNvSpPr>
                <a:spLocks noChangeShapeType="1"/>
              </p:cNvSpPr>
              <p:nvPr/>
            </p:nvSpPr>
            <p:spPr bwMode="auto">
              <a:xfrm flipV="1">
                <a:off x="1910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8" name="Line 2337"/>
              <p:cNvSpPr>
                <a:spLocks noChangeShapeType="1"/>
              </p:cNvSpPr>
              <p:nvPr/>
            </p:nvSpPr>
            <p:spPr bwMode="auto">
              <a:xfrm flipV="1">
                <a:off x="1910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9" name="Line 2338"/>
              <p:cNvSpPr>
                <a:spLocks noChangeShapeType="1"/>
              </p:cNvSpPr>
              <p:nvPr/>
            </p:nvSpPr>
            <p:spPr bwMode="auto">
              <a:xfrm flipV="1">
                <a:off x="1910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0" name="Line 2339"/>
              <p:cNvSpPr>
                <a:spLocks noChangeShapeType="1"/>
              </p:cNvSpPr>
              <p:nvPr/>
            </p:nvSpPr>
            <p:spPr bwMode="auto">
              <a:xfrm flipV="1">
                <a:off x="1910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1" name="Line 2340"/>
              <p:cNvSpPr>
                <a:spLocks noChangeShapeType="1"/>
              </p:cNvSpPr>
              <p:nvPr/>
            </p:nvSpPr>
            <p:spPr bwMode="auto">
              <a:xfrm flipV="1">
                <a:off x="1910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2" name="Line 2341"/>
              <p:cNvSpPr>
                <a:spLocks noChangeShapeType="1"/>
              </p:cNvSpPr>
              <p:nvPr/>
            </p:nvSpPr>
            <p:spPr bwMode="auto">
              <a:xfrm flipV="1">
                <a:off x="1910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3" name="Line 2342"/>
              <p:cNvSpPr>
                <a:spLocks noChangeShapeType="1"/>
              </p:cNvSpPr>
              <p:nvPr/>
            </p:nvSpPr>
            <p:spPr bwMode="auto">
              <a:xfrm flipV="1">
                <a:off x="1910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4" name="Line 2343"/>
              <p:cNvSpPr>
                <a:spLocks noChangeShapeType="1"/>
              </p:cNvSpPr>
              <p:nvPr/>
            </p:nvSpPr>
            <p:spPr bwMode="auto">
              <a:xfrm flipV="1">
                <a:off x="1910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" name="Line 2344"/>
              <p:cNvSpPr>
                <a:spLocks noChangeShapeType="1"/>
              </p:cNvSpPr>
              <p:nvPr/>
            </p:nvSpPr>
            <p:spPr bwMode="auto">
              <a:xfrm flipV="1">
                <a:off x="1910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" name="Line 2345"/>
              <p:cNvSpPr>
                <a:spLocks noChangeShapeType="1"/>
              </p:cNvSpPr>
              <p:nvPr/>
            </p:nvSpPr>
            <p:spPr bwMode="auto">
              <a:xfrm flipV="1">
                <a:off x="1910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" name="Line 2346"/>
              <p:cNvSpPr>
                <a:spLocks noChangeShapeType="1"/>
              </p:cNvSpPr>
              <p:nvPr/>
            </p:nvSpPr>
            <p:spPr bwMode="auto">
              <a:xfrm flipV="1">
                <a:off x="1910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8" name="Line 2347"/>
              <p:cNvSpPr>
                <a:spLocks noChangeShapeType="1"/>
              </p:cNvSpPr>
              <p:nvPr/>
            </p:nvSpPr>
            <p:spPr bwMode="auto">
              <a:xfrm flipV="1">
                <a:off x="1910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9" name="Line 2348"/>
              <p:cNvSpPr>
                <a:spLocks noChangeShapeType="1"/>
              </p:cNvSpPr>
              <p:nvPr/>
            </p:nvSpPr>
            <p:spPr bwMode="auto">
              <a:xfrm flipV="1">
                <a:off x="1910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0" name="Line 2349"/>
              <p:cNvSpPr>
                <a:spLocks noChangeShapeType="1"/>
              </p:cNvSpPr>
              <p:nvPr/>
            </p:nvSpPr>
            <p:spPr bwMode="auto">
              <a:xfrm flipV="1">
                <a:off x="1910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1" name="Line 2350"/>
              <p:cNvSpPr>
                <a:spLocks noChangeShapeType="1"/>
              </p:cNvSpPr>
              <p:nvPr/>
            </p:nvSpPr>
            <p:spPr bwMode="auto">
              <a:xfrm flipV="1">
                <a:off x="1910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2" name="Line 2351"/>
              <p:cNvSpPr>
                <a:spLocks noChangeShapeType="1"/>
              </p:cNvSpPr>
              <p:nvPr/>
            </p:nvSpPr>
            <p:spPr bwMode="auto">
              <a:xfrm flipV="1">
                <a:off x="1910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3" name="Line 2352"/>
              <p:cNvSpPr>
                <a:spLocks noChangeShapeType="1"/>
              </p:cNvSpPr>
              <p:nvPr/>
            </p:nvSpPr>
            <p:spPr bwMode="auto">
              <a:xfrm flipV="1">
                <a:off x="1910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4" name="Line 2353"/>
              <p:cNvSpPr>
                <a:spLocks noChangeShapeType="1"/>
              </p:cNvSpPr>
              <p:nvPr/>
            </p:nvSpPr>
            <p:spPr bwMode="auto">
              <a:xfrm flipV="1">
                <a:off x="1910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5" name="Line 2354"/>
              <p:cNvSpPr>
                <a:spLocks noChangeShapeType="1"/>
              </p:cNvSpPr>
              <p:nvPr/>
            </p:nvSpPr>
            <p:spPr bwMode="auto">
              <a:xfrm flipV="1">
                <a:off x="1910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" name="Line 2355"/>
              <p:cNvSpPr>
                <a:spLocks noChangeShapeType="1"/>
              </p:cNvSpPr>
              <p:nvPr/>
            </p:nvSpPr>
            <p:spPr bwMode="auto">
              <a:xfrm flipV="1">
                <a:off x="1910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" name="Line 2356"/>
              <p:cNvSpPr>
                <a:spLocks noChangeShapeType="1"/>
              </p:cNvSpPr>
              <p:nvPr/>
            </p:nvSpPr>
            <p:spPr bwMode="auto">
              <a:xfrm flipV="1">
                <a:off x="1910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8" name="Line 2357"/>
              <p:cNvSpPr>
                <a:spLocks noChangeShapeType="1"/>
              </p:cNvSpPr>
              <p:nvPr/>
            </p:nvSpPr>
            <p:spPr bwMode="auto">
              <a:xfrm flipV="1">
                <a:off x="1910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9" name="Line 2358"/>
              <p:cNvSpPr>
                <a:spLocks noChangeShapeType="1"/>
              </p:cNvSpPr>
              <p:nvPr/>
            </p:nvSpPr>
            <p:spPr bwMode="auto">
              <a:xfrm flipV="1">
                <a:off x="1910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0" name="Line 2359"/>
              <p:cNvSpPr>
                <a:spLocks noChangeShapeType="1"/>
              </p:cNvSpPr>
              <p:nvPr/>
            </p:nvSpPr>
            <p:spPr bwMode="auto">
              <a:xfrm flipV="1">
                <a:off x="1910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1" name="Line 2360"/>
              <p:cNvSpPr>
                <a:spLocks noChangeShapeType="1"/>
              </p:cNvSpPr>
              <p:nvPr/>
            </p:nvSpPr>
            <p:spPr bwMode="auto">
              <a:xfrm flipV="1">
                <a:off x="1910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2" name="Line 2361"/>
              <p:cNvSpPr>
                <a:spLocks noChangeShapeType="1"/>
              </p:cNvSpPr>
              <p:nvPr/>
            </p:nvSpPr>
            <p:spPr bwMode="auto">
              <a:xfrm flipV="1">
                <a:off x="1910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3" name="Line 2362"/>
              <p:cNvSpPr>
                <a:spLocks noChangeShapeType="1"/>
              </p:cNvSpPr>
              <p:nvPr/>
            </p:nvSpPr>
            <p:spPr bwMode="auto">
              <a:xfrm flipV="1">
                <a:off x="1910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4" name="Line 2363"/>
              <p:cNvSpPr>
                <a:spLocks noChangeShapeType="1"/>
              </p:cNvSpPr>
              <p:nvPr/>
            </p:nvSpPr>
            <p:spPr bwMode="auto">
              <a:xfrm flipV="1">
                <a:off x="1910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5" name="Line 2364"/>
              <p:cNvSpPr>
                <a:spLocks noChangeShapeType="1"/>
              </p:cNvSpPr>
              <p:nvPr/>
            </p:nvSpPr>
            <p:spPr bwMode="auto">
              <a:xfrm flipV="1">
                <a:off x="1910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6" name="Line 2365"/>
              <p:cNvSpPr>
                <a:spLocks noChangeShapeType="1"/>
              </p:cNvSpPr>
              <p:nvPr/>
            </p:nvSpPr>
            <p:spPr bwMode="auto">
              <a:xfrm flipV="1">
                <a:off x="1910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7" name="Line 2366"/>
              <p:cNvSpPr>
                <a:spLocks noChangeShapeType="1"/>
              </p:cNvSpPr>
              <p:nvPr/>
            </p:nvSpPr>
            <p:spPr bwMode="auto">
              <a:xfrm flipV="1">
                <a:off x="1910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8" name="Line 2367"/>
              <p:cNvSpPr>
                <a:spLocks noChangeShapeType="1"/>
              </p:cNvSpPr>
              <p:nvPr/>
            </p:nvSpPr>
            <p:spPr bwMode="auto">
              <a:xfrm flipV="1">
                <a:off x="1910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9" name="Line 2368"/>
              <p:cNvSpPr>
                <a:spLocks noChangeShapeType="1"/>
              </p:cNvSpPr>
              <p:nvPr/>
            </p:nvSpPr>
            <p:spPr bwMode="auto">
              <a:xfrm flipV="1">
                <a:off x="1910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0" name="Line 2369"/>
              <p:cNvSpPr>
                <a:spLocks noChangeShapeType="1"/>
              </p:cNvSpPr>
              <p:nvPr/>
            </p:nvSpPr>
            <p:spPr bwMode="auto">
              <a:xfrm flipV="1">
                <a:off x="1910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1" name="Line 2370"/>
              <p:cNvSpPr>
                <a:spLocks noChangeShapeType="1"/>
              </p:cNvSpPr>
              <p:nvPr/>
            </p:nvSpPr>
            <p:spPr bwMode="auto">
              <a:xfrm flipV="1">
                <a:off x="1910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2" name="Line 2371"/>
              <p:cNvSpPr>
                <a:spLocks noChangeShapeType="1"/>
              </p:cNvSpPr>
              <p:nvPr/>
            </p:nvSpPr>
            <p:spPr bwMode="auto">
              <a:xfrm flipV="1">
                <a:off x="1910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3" name="Line 2372"/>
              <p:cNvSpPr>
                <a:spLocks noChangeShapeType="1"/>
              </p:cNvSpPr>
              <p:nvPr/>
            </p:nvSpPr>
            <p:spPr bwMode="auto">
              <a:xfrm flipV="1">
                <a:off x="1910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4" name="Line 2373"/>
              <p:cNvSpPr>
                <a:spLocks noChangeShapeType="1"/>
              </p:cNvSpPr>
              <p:nvPr/>
            </p:nvSpPr>
            <p:spPr bwMode="auto">
              <a:xfrm flipV="1">
                <a:off x="1910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5" name="Line 2374"/>
              <p:cNvSpPr>
                <a:spLocks noChangeShapeType="1"/>
              </p:cNvSpPr>
              <p:nvPr/>
            </p:nvSpPr>
            <p:spPr bwMode="auto">
              <a:xfrm flipV="1">
                <a:off x="1910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6" name="Line 2375"/>
              <p:cNvSpPr>
                <a:spLocks noChangeShapeType="1"/>
              </p:cNvSpPr>
              <p:nvPr/>
            </p:nvSpPr>
            <p:spPr bwMode="auto">
              <a:xfrm flipV="1">
                <a:off x="1910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7" name="Line 2376"/>
              <p:cNvSpPr>
                <a:spLocks noChangeShapeType="1"/>
              </p:cNvSpPr>
              <p:nvPr/>
            </p:nvSpPr>
            <p:spPr bwMode="auto">
              <a:xfrm flipV="1">
                <a:off x="1910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8" name="Line 2377"/>
              <p:cNvSpPr>
                <a:spLocks noChangeShapeType="1"/>
              </p:cNvSpPr>
              <p:nvPr/>
            </p:nvSpPr>
            <p:spPr bwMode="auto">
              <a:xfrm flipV="1">
                <a:off x="1910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9" name="Line 2378"/>
              <p:cNvSpPr>
                <a:spLocks noChangeShapeType="1"/>
              </p:cNvSpPr>
              <p:nvPr/>
            </p:nvSpPr>
            <p:spPr bwMode="auto">
              <a:xfrm flipV="1">
                <a:off x="1910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0" name="Line 2379"/>
              <p:cNvSpPr>
                <a:spLocks noChangeShapeType="1"/>
              </p:cNvSpPr>
              <p:nvPr/>
            </p:nvSpPr>
            <p:spPr bwMode="auto">
              <a:xfrm flipV="1">
                <a:off x="1910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1" name="Line 2380"/>
              <p:cNvSpPr>
                <a:spLocks noChangeShapeType="1"/>
              </p:cNvSpPr>
              <p:nvPr/>
            </p:nvSpPr>
            <p:spPr bwMode="auto">
              <a:xfrm flipV="1">
                <a:off x="1910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2" name="Line 2381"/>
              <p:cNvSpPr>
                <a:spLocks noChangeShapeType="1"/>
              </p:cNvSpPr>
              <p:nvPr/>
            </p:nvSpPr>
            <p:spPr bwMode="auto">
              <a:xfrm flipV="1">
                <a:off x="1910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3" name="Line 2382"/>
              <p:cNvSpPr>
                <a:spLocks noChangeShapeType="1"/>
              </p:cNvSpPr>
              <p:nvPr/>
            </p:nvSpPr>
            <p:spPr bwMode="auto">
              <a:xfrm flipV="1">
                <a:off x="1910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4" name="Line 2383"/>
              <p:cNvSpPr>
                <a:spLocks noChangeShapeType="1"/>
              </p:cNvSpPr>
              <p:nvPr/>
            </p:nvSpPr>
            <p:spPr bwMode="auto">
              <a:xfrm flipV="1">
                <a:off x="1910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5" name="Line 2384"/>
              <p:cNvSpPr>
                <a:spLocks noChangeShapeType="1"/>
              </p:cNvSpPr>
              <p:nvPr/>
            </p:nvSpPr>
            <p:spPr bwMode="auto">
              <a:xfrm flipV="1">
                <a:off x="1910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6" name="Line 2385"/>
              <p:cNvSpPr>
                <a:spLocks noChangeShapeType="1"/>
              </p:cNvSpPr>
              <p:nvPr/>
            </p:nvSpPr>
            <p:spPr bwMode="auto">
              <a:xfrm flipV="1">
                <a:off x="1910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7" name="Line 2386"/>
              <p:cNvSpPr>
                <a:spLocks noChangeShapeType="1"/>
              </p:cNvSpPr>
              <p:nvPr/>
            </p:nvSpPr>
            <p:spPr bwMode="auto">
              <a:xfrm flipV="1">
                <a:off x="1910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8" name="Line 2387"/>
              <p:cNvSpPr>
                <a:spLocks noChangeShapeType="1"/>
              </p:cNvSpPr>
              <p:nvPr/>
            </p:nvSpPr>
            <p:spPr bwMode="auto">
              <a:xfrm flipV="1">
                <a:off x="1910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9" name="Line 2388"/>
              <p:cNvSpPr>
                <a:spLocks noChangeShapeType="1"/>
              </p:cNvSpPr>
              <p:nvPr/>
            </p:nvSpPr>
            <p:spPr bwMode="auto">
              <a:xfrm flipV="1">
                <a:off x="1910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0" name="Line 2389"/>
              <p:cNvSpPr>
                <a:spLocks noChangeShapeType="1"/>
              </p:cNvSpPr>
              <p:nvPr/>
            </p:nvSpPr>
            <p:spPr bwMode="auto">
              <a:xfrm flipV="1">
                <a:off x="1910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1" name="Line 2390"/>
              <p:cNvSpPr>
                <a:spLocks noChangeShapeType="1"/>
              </p:cNvSpPr>
              <p:nvPr/>
            </p:nvSpPr>
            <p:spPr bwMode="auto">
              <a:xfrm flipV="1">
                <a:off x="1910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2" name="Line 2391"/>
              <p:cNvSpPr>
                <a:spLocks noChangeShapeType="1"/>
              </p:cNvSpPr>
              <p:nvPr/>
            </p:nvSpPr>
            <p:spPr bwMode="auto">
              <a:xfrm flipV="1">
                <a:off x="1910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3" name="Line 2392"/>
              <p:cNvSpPr>
                <a:spLocks noChangeShapeType="1"/>
              </p:cNvSpPr>
              <p:nvPr/>
            </p:nvSpPr>
            <p:spPr bwMode="auto">
              <a:xfrm flipV="1">
                <a:off x="1910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4" name="Line 2393"/>
              <p:cNvSpPr>
                <a:spLocks noChangeShapeType="1"/>
              </p:cNvSpPr>
              <p:nvPr/>
            </p:nvSpPr>
            <p:spPr bwMode="auto">
              <a:xfrm flipV="1">
                <a:off x="1910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5" name="Line 2394"/>
              <p:cNvSpPr>
                <a:spLocks noChangeShapeType="1"/>
              </p:cNvSpPr>
              <p:nvPr/>
            </p:nvSpPr>
            <p:spPr bwMode="auto">
              <a:xfrm flipV="1">
                <a:off x="1910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6" name="Line 2395"/>
              <p:cNvSpPr>
                <a:spLocks noChangeShapeType="1"/>
              </p:cNvSpPr>
              <p:nvPr/>
            </p:nvSpPr>
            <p:spPr bwMode="auto">
              <a:xfrm flipV="1">
                <a:off x="1910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7" name="Line 2396"/>
              <p:cNvSpPr>
                <a:spLocks noChangeShapeType="1"/>
              </p:cNvSpPr>
              <p:nvPr/>
            </p:nvSpPr>
            <p:spPr bwMode="auto">
              <a:xfrm flipV="1">
                <a:off x="1910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8" name="Line 2397"/>
              <p:cNvSpPr>
                <a:spLocks noChangeShapeType="1"/>
              </p:cNvSpPr>
              <p:nvPr/>
            </p:nvSpPr>
            <p:spPr bwMode="auto">
              <a:xfrm flipV="1">
                <a:off x="1910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9" name="Line 2398"/>
              <p:cNvSpPr>
                <a:spLocks noChangeShapeType="1"/>
              </p:cNvSpPr>
              <p:nvPr/>
            </p:nvSpPr>
            <p:spPr bwMode="auto">
              <a:xfrm flipV="1">
                <a:off x="1910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0" name="Line 2399"/>
              <p:cNvSpPr>
                <a:spLocks noChangeShapeType="1"/>
              </p:cNvSpPr>
              <p:nvPr/>
            </p:nvSpPr>
            <p:spPr bwMode="auto">
              <a:xfrm flipV="1">
                <a:off x="1910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1" name="Line 2400"/>
              <p:cNvSpPr>
                <a:spLocks noChangeShapeType="1"/>
              </p:cNvSpPr>
              <p:nvPr/>
            </p:nvSpPr>
            <p:spPr bwMode="auto">
              <a:xfrm flipV="1">
                <a:off x="1910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2" name="Line 2401"/>
              <p:cNvSpPr>
                <a:spLocks noChangeShapeType="1"/>
              </p:cNvSpPr>
              <p:nvPr/>
            </p:nvSpPr>
            <p:spPr bwMode="auto">
              <a:xfrm flipV="1">
                <a:off x="1910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3" name="Line 2402"/>
              <p:cNvSpPr>
                <a:spLocks noChangeShapeType="1"/>
              </p:cNvSpPr>
              <p:nvPr/>
            </p:nvSpPr>
            <p:spPr bwMode="auto">
              <a:xfrm flipV="1">
                <a:off x="1910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4" name="Line 2403"/>
              <p:cNvSpPr>
                <a:spLocks noChangeShapeType="1"/>
              </p:cNvSpPr>
              <p:nvPr/>
            </p:nvSpPr>
            <p:spPr bwMode="auto">
              <a:xfrm flipV="1">
                <a:off x="1910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5" name="Line 2404"/>
              <p:cNvSpPr>
                <a:spLocks noChangeShapeType="1"/>
              </p:cNvSpPr>
              <p:nvPr/>
            </p:nvSpPr>
            <p:spPr bwMode="auto">
              <a:xfrm flipV="1">
                <a:off x="1910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6" name="Line 2405"/>
              <p:cNvSpPr>
                <a:spLocks noChangeShapeType="1"/>
              </p:cNvSpPr>
              <p:nvPr/>
            </p:nvSpPr>
            <p:spPr bwMode="auto">
              <a:xfrm flipV="1">
                <a:off x="1910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7" name="Line 2406"/>
              <p:cNvSpPr>
                <a:spLocks noChangeShapeType="1"/>
              </p:cNvSpPr>
              <p:nvPr/>
            </p:nvSpPr>
            <p:spPr bwMode="auto">
              <a:xfrm flipV="1">
                <a:off x="1910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8" name="Line 2407"/>
              <p:cNvSpPr>
                <a:spLocks noChangeShapeType="1"/>
              </p:cNvSpPr>
              <p:nvPr/>
            </p:nvSpPr>
            <p:spPr bwMode="auto">
              <a:xfrm flipV="1">
                <a:off x="1910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9" name="Line 2408"/>
              <p:cNvSpPr>
                <a:spLocks noChangeShapeType="1"/>
              </p:cNvSpPr>
              <p:nvPr/>
            </p:nvSpPr>
            <p:spPr bwMode="auto">
              <a:xfrm flipV="1">
                <a:off x="1910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0" name="Line 2409"/>
              <p:cNvSpPr>
                <a:spLocks noChangeShapeType="1"/>
              </p:cNvSpPr>
              <p:nvPr/>
            </p:nvSpPr>
            <p:spPr bwMode="auto">
              <a:xfrm flipV="1">
                <a:off x="1910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1" name="Line 2410"/>
              <p:cNvSpPr>
                <a:spLocks noChangeShapeType="1"/>
              </p:cNvSpPr>
              <p:nvPr/>
            </p:nvSpPr>
            <p:spPr bwMode="auto">
              <a:xfrm flipV="1">
                <a:off x="1910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2" name="Line 2411"/>
              <p:cNvSpPr>
                <a:spLocks noChangeShapeType="1"/>
              </p:cNvSpPr>
              <p:nvPr/>
            </p:nvSpPr>
            <p:spPr bwMode="auto">
              <a:xfrm flipV="1">
                <a:off x="1910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3" name="Line 2412"/>
              <p:cNvSpPr>
                <a:spLocks noChangeShapeType="1"/>
              </p:cNvSpPr>
              <p:nvPr/>
            </p:nvSpPr>
            <p:spPr bwMode="auto">
              <a:xfrm flipV="1">
                <a:off x="1910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4" name="Line 2413"/>
              <p:cNvSpPr>
                <a:spLocks noChangeShapeType="1"/>
              </p:cNvSpPr>
              <p:nvPr/>
            </p:nvSpPr>
            <p:spPr bwMode="auto">
              <a:xfrm flipV="1">
                <a:off x="1910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5" name="Line 2414"/>
              <p:cNvSpPr>
                <a:spLocks noChangeShapeType="1"/>
              </p:cNvSpPr>
              <p:nvPr/>
            </p:nvSpPr>
            <p:spPr bwMode="auto">
              <a:xfrm flipV="1">
                <a:off x="1910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6" name="Line 2415"/>
              <p:cNvSpPr>
                <a:spLocks noChangeShapeType="1"/>
              </p:cNvSpPr>
              <p:nvPr/>
            </p:nvSpPr>
            <p:spPr bwMode="auto">
              <a:xfrm flipV="1">
                <a:off x="1910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8" name="Group 2617"/>
            <p:cNvGrpSpPr>
              <a:grpSpLocks/>
            </p:cNvGrpSpPr>
            <p:nvPr/>
          </p:nvGrpSpPr>
          <p:grpSpPr bwMode="auto">
            <a:xfrm>
              <a:off x="1902" y="1267"/>
              <a:ext cx="455" cy="1627"/>
              <a:chOff x="1902" y="1267"/>
              <a:chExt cx="455" cy="1627"/>
            </a:xfrm>
          </p:grpSpPr>
          <p:sp>
            <p:nvSpPr>
              <p:cNvPr id="1617" name="Line 2417"/>
              <p:cNvSpPr>
                <a:spLocks noChangeShapeType="1"/>
              </p:cNvSpPr>
              <p:nvPr/>
            </p:nvSpPr>
            <p:spPr bwMode="auto">
              <a:xfrm flipV="1">
                <a:off x="1910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8" name="Line 2418"/>
              <p:cNvSpPr>
                <a:spLocks noChangeShapeType="1"/>
              </p:cNvSpPr>
              <p:nvPr/>
            </p:nvSpPr>
            <p:spPr bwMode="auto">
              <a:xfrm flipV="1">
                <a:off x="1910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9" name="Line 2419"/>
              <p:cNvSpPr>
                <a:spLocks noChangeShapeType="1"/>
              </p:cNvSpPr>
              <p:nvPr/>
            </p:nvSpPr>
            <p:spPr bwMode="auto">
              <a:xfrm flipV="1">
                <a:off x="1910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0" name="Line 2420"/>
              <p:cNvSpPr>
                <a:spLocks noChangeShapeType="1"/>
              </p:cNvSpPr>
              <p:nvPr/>
            </p:nvSpPr>
            <p:spPr bwMode="auto">
              <a:xfrm flipV="1">
                <a:off x="1910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1" name="Line 2421"/>
              <p:cNvSpPr>
                <a:spLocks noChangeShapeType="1"/>
              </p:cNvSpPr>
              <p:nvPr/>
            </p:nvSpPr>
            <p:spPr bwMode="auto">
              <a:xfrm flipV="1">
                <a:off x="1910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2" name="Line 2422"/>
              <p:cNvSpPr>
                <a:spLocks noChangeShapeType="1"/>
              </p:cNvSpPr>
              <p:nvPr/>
            </p:nvSpPr>
            <p:spPr bwMode="auto">
              <a:xfrm flipV="1">
                <a:off x="1910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3" name="Line 2423"/>
              <p:cNvSpPr>
                <a:spLocks noChangeShapeType="1"/>
              </p:cNvSpPr>
              <p:nvPr/>
            </p:nvSpPr>
            <p:spPr bwMode="auto">
              <a:xfrm flipV="1">
                <a:off x="1910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4" name="Line 2424"/>
              <p:cNvSpPr>
                <a:spLocks noChangeShapeType="1"/>
              </p:cNvSpPr>
              <p:nvPr/>
            </p:nvSpPr>
            <p:spPr bwMode="auto">
              <a:xfrm flipV="1">
                <a:off x="1910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5" name="Line 2425"/>
              <p:cNvSpPr>
                <a:spLocks noChangeShapeType="1"/>
              </p:cNvSpPr>
              <p:nvPr/>
            </p:nvSpPr>
            <p:spPr bwMode="auto">
              <a:xfrm flipV="1">
                <a:off x="1910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6" name="Line 2426"/>
              <p:cNvSpPr>
                <a:spLocks noChangeShapeType="1"/>
              </p:cNvSpPr>
              <p:nvPr/>
            </p:nvSpPr>
            <p:spPr bwMode="auto">
              <a:xfrm flipV="1">
                <a:off x="1910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7" name="Line 2427"/>
              <p:cNvSpPr>
                <a:spLocks noChangeShapeType="1"/>
              </p:cNvSpPr>
              <p:nvPr/>
            </p:nvSpPr>
            <p:spPr bwMode="auto">
              <a:xfrm flipV="1">
                <a:off x="1910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8" name="Line 2428"/>
              <p:cNvSpPr>
                <a:spLocks noChangeShapeType="1"/>
              </p:cNvSpPr>
              <p:nvPr/>
            </p:nvSpPr>
            <p:spPr bwMode="auto">
              <a:xfrm flipV="1">
                <a:off x="1910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9" name="Line 2429"/>
              <p:cNvSpPr>
                <a:spLocks noChangeShapeType="1"/>
              </p:cNvSpPr>
              <p:nvPr/>
            </p:nvSpPr>
            <p:spPr bwMode="auto">
              <a:xfrm flipV="1">
                <a:off x="1910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0" name="Line 2430"/>
              <p:cNvSpPr>
                <a:spLocks noChangeShapeType="1"/>
              </p:cNvSpPr>
              <p:nvPr/>
            </p:nvSpPr>
            <p:spPr bwMode="auto">
              <a:xfrm flipV="1">
                <a:off x="1910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1" name="Line 2431"/>
              <p:cNvSpPr>
                <a:spLocks noChangeShapeType="1"/>
              </p:cNvSpPr>
              <p:nvPr/>
            </p:nvSpPr>
            <p:spPr bwMode="auto">
              <a:xfrm flipV="1">
                <a:off x="1910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2" name="Line 2432"/>
              <p:cNvSpPr>
                <a:spLocks noChangeShapeType="1"/>
              </p:cNvSpPr>
              <p:nvPr/>
            </p:nvSpPr>
            <p:spPr bwMode="auto">
              <a:xfrm flipV="1">
                <a:off x="1910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3" name="Line 2433"/>
              <p:cNvSpPr>
                <a:spLocks noChangeShapeType="1"/>
              </p:cNvSpPr>
              <p:nvPr/>
            </p:nvSpPr>
            <p:spPr bwMode="auto">
              <a:xfrm flipV="1">
                <a:off x="1910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4" name="Line 2434"/>
              <p:cNvSpPr>
                <a:spLocks noChangeShapeType="1"/>
              </p:cNvSpPr>
              <p:nvPr/>
            </p:nvSpPr>
            <p:spPr bwMode="auto">
              <a:xfrm flipV="1">
                <a:off x="1910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5" name="Line 2435"/>
              <p:cNvSpPr>
                <a:spLocks noChangeShapeType="1"/>
              </p:cNvSpPr>
              <p:nvPr/>
            </p:nvSpPr>
            <p:spPr bwMode="auto">
              <a:xfrm flipV="1">
                <a:off x="1910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6" name="Line 2436"/>
              <p:cNvSpPr>
                <a:spLocks noChangeShapeType="1"/>
              </p:cNvSpPr>
              <p:nvPr/>
            </p:nvSpPr>
            <p:spPr bwMode="auto">
              <a:xfrm flipV="1">
                <a:off x="1910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7" name="Line 2437"/>
              <p:cNvSpPr>
                <a:spLocks noChangeShapeType="1"/>
              </p:cNvSpPr>
              <p:nvPr/>
            </p:nvSpPr>
            <p:spPr bwMode="auto">
              <a:xfrm flipV="1">
                <a:off x="1910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8" name="Line 2438"/>
              <p:cNvSpPr>
                <a:spLocks noChangeShapeType="1"/>
              </p:cNvSpPr>
              <p:nvPr/>
            </p:nvSpPr>
            <p:spPr bwMode="auto">
              <a:xfrm flipV="1">
                <a:off x="1910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9" name="Line 2439"/>
              <p:cNvSpPr>
                <a:spLocks noChangeShapeType="1"/>
              </p:cNvSpPr>
              <p:nvPr/>
            </p:nvSpPr>
            <p:spPr bwMode="auto">
              <a:xfrm flipV="1">
                <a:off x="1910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0" name="Line 2440"/>
              <p:cNvSpPr>
                <a:spLocks noChangeShapeType="1"/>
              </p:cNvSpPr>
              <p:nvPr/>
            </p:nvSpPr>
            <p:spPr bwMode="auto">
              <a:xfrm flipV="1">
                <a:off x="1910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1" name="Line 2441"/>
              <p:cNvSpPr>
                <a:spLocks noChangeShapeType="1"/>
              </p:cNvSpPr>
              <p:nvPr/>
            </p:nvSpPr>
            <p:spPr bwMode="auto">
              <a:xfrm flipV="1">
                <a:off x="1910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2" name="Line 2442"/>
              <p:cNvSpPr>
                <a:spLocks noChangeShapeType="1"/>
              </p:cNvSpPr>
              <p:nvPr/>
            </p:nvSpPr>
            <p:spPr bwMode="auto">
              <a:xfrm flipV="1">
                <a:off x="1910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3" name="Line 2443"/>
              <p:cNvSpPr>
                <a:spLocks noChangeShapeType="1"/>
              </p:cNvSpPr>
              <p:nvPr/>
            </p:nvSpPr>
            <p:spPr bwMode="auto">
              <a:xfrm flipV="1">
                <a:off x="1910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4" name="Line 2444"/>
              <p:cNvSpPr>
                <a:spLocks noChangeShapeType="1"/>
              </p:cNvSpPr>
              <p:nvPr/>
            </p:nvSpPr>
            <p:spPr bwMode="auto">
              <a:xfrm>
                <a:off x="1910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5" name="Freeform 2445"/>
              <p:cNvSpPr>
                <a:spLocks noEditPoints="1"/>
              </p:cNvSpPr>
              <p:nvPr/>
            </p:nvSpPr>
            <p:spPr bwMode="auto">
              <a:xfrm>
                <a:off x="1902" y="2824"/>
                <a:ext cx="44" cy="70"/>
              </a:xfrm>
              <a:custGeom>
                <a:avLst/>
                <a:gdLst>
                  <a:gd name="T0" fmla="*/ 0 w 89"/>
                  <a:gd name="T1" fmla="*/ 70 h 140"/>
                  <a:gd name="T2" fmla="*/ 0 w 89"/>
                  <a:gd name="T3" fmla="*/ 47 h 140"/>
                  <a:gd name="T4" fmla="*/ 6 w 89"/>
                  <a:gd name="T5" fmla="*/ 30 h 140"/>
                  <a:gd name="T6" fmla="*/ 9 w 89"/>
                  <a:gd name="T7" fmla="*/ 21 h 140"/>
                  <a:gd name="T8" fmla="*/ 14 w 89"/>
                  <a:gd name="T9" fmla="*/ 13 h 140"/>
                  <a:gd name="T10" fmla="*/ 20 w 89"/>
                  <a:gd name="T11" fmla="*/ 7 h 140"/>
                  <a:gd name="T12" fmla="*/ 27 w 89"/>
                  <a:gd name="T13" fmla="*/ 4 h 140"/>
                  <a:gd name="T14" fmla="*/ 35 w 89"/>
                  <a:gd name="T15" fmla="*/ 0 h 140"/>
                  <a:gd name="T16" fmla="*/ 44 w 89"/>
                  <a:gd name="T17" fmla="*/ 0 h 140"/>
                  <a:gd name="T18" fmla="*/ 56 w 89"/>
                  <a:gd name="T19" fmla="*/ 0 h 140"/>
                  <a:gd name="T20" fmla="*/ 65 w 89"/>
                  <a:gd name="T21" fmla="*/ 4 h 140"/>
                  <a:gd name="T22" fmla="*/ 70 w 89"/>
                  <a:gd name="T23" fmla="*/ 7 h 140"/>
                  <a:gd name="T24" fmla="*/ 75 w 89"/>
                  <a:gd name="T25" fmla="*/ 13 h 140"/>
                  <a:gd name="T26" fmla="*/ 79 w 89"/>
                  <a:gd name="T27" fmla="*/ 16 h 140"/>
                  <a:gd name="T28" fmla="*/ 82 w 89"/>
                  <a:gd name="T29" fmla="*/ 26 h 140"/>
                  <a:gd name="T30" fmla="*/ 86 w 89"/>
                  <a:gd name="T31" fmla="*/ 37 h 140"/>
                  <a:gd name="T32" fmla="*/ 89 w 89"/>
                  <a:gd name="T33" fmla="*/ 51 h 140"/>
                  <a:gd name="T34" fmla="*/ 89 w 89"/>
                  <a:gd name="T35" fmla="*/ 70 h 140"/>
                  <a:gd name="T36" fmla="*/ 89 w 89"/>
                  <a:gd name="T37" fmla="*/ 91 h 140"/>
                  <a:gd name="T38" fmla="*/ 84 w 89"/>
                  <a:gd name="T39" fmla="*/ 109 h 140"/>
                  <a:gd name="T40" fmla="*/ 81 w 89"/>
                  <a:gd name="T41" fmla="*/ 119 h 140"/>
                  <a:gd name="T42" fmla="*/ 75 w 89"/>
                  <a:gd name="T43" fmla="*/ 126 h 140"/>
                  <a:gd name="T44" fmla="*/ 70 w 89"/>
                  <a:gd name="T45" fmla="*/ 131 h 140"/>
                  <a:gd name="T46" fmla="*/ 63 w 89"/>
                  <a:gd name="T47" fmla="*/ 136 h 140"/>
                  <a:gd name="T48" fmla="*/ 54 w 89"/>
                  <a:gd name="T49" fmla="*/ 138 h 140"/>
                  <a:gd name="T50" fmla="*/ 44 w 89"/>
                  <a:gd name="T51" fmla="*/ 140 h 140"/>
                  <a:gd name="T52" fmla="*/ 27 w 89"/>
                  <a:gd name="T53" fmla="*/ 136 h 140"/>
                  <a:gd name="T54" fmla="*/ 14 w 89"/>
                  <a:gd name="T55" fmla="*/ 126 h 140"/>
                  <a:gd name="T56" fmla="*/ 6 w 89"/>
                  <a:gd name="T57" fmla="*/ 112 h 140"/>
                  <a:gd name="T58" fmla="*/ 2 w 89"/>
                  <a:gd name="T59" fmla="*/ 93 h 140"/>
                  <a:gd name="T60" fmla="*/ 0 w 89"/>
                  <a:gd name="T61" fmla="*/ 70 h 140"/>
                  <a:gd name="T62" fmla="*/ 18 w 89"/>
                  <a:gd name="T63" fmla="*/ 70 h 140"/>
                  <a:gd name="T64" fmla="*/ 18 w 89"/>
                  <a:gd name="T65" fmla="*/ 89 h 140"/>
                  <a:gd name="T66" fmla="*/ 21 w 89"/>
                  <a:gd name="T67" fmla="*/ 103 h 140"/>
                  <a:gd name="T68" fmla="*/ 25 w 89"/>
                  <a:gd name="T69" fmla="*/ 114 h 140"/>
                  <a:gd name="T70" fmla="*/ 32 w 89"/>
                  <a:gd name="T71" fmla="*/ 119 h 140"/>
                  <a:gd name="T72" fmla="*/ 37 w 89"/>
                  <a:gd name="T73" fmla="*/ 122 h 140"/>
                  <a:gd name="T74" fmla="*/ 44 w 89"/>
                  <a:gd name="T75" fmla="*/ 124 h 140"/>
                  <a:gd name="T76" fmla="*/ 53 w 89"/>
                  <a:gd name="T77" fmla="*/ 122 h 140"/>
                  <a:gd name="T78" fmla="*/ 58 w 89"/>
                  <a:gd name="T79" fmla="*/ 119 h 140"/>
                  <a:gd name="T80" fmla="*/ 63 w 89"/>
                  <a:gd name="T81" fmla="*/ 114 h 140"/>
                  <a:gd name="T82" fmla="*/ 68 w 89"/>
                  <a:gd name="T83" fmla="*/ 103 h 140"/>
                  <a:gd name="T84" fmla="*/ 70 w 89"/>
                  <a:gd name="T85" fmla="*/ 89 h 140"/>
                  <a:gd name="T86" fmla="*/ 72 w 89"/>
                  <a:gd name="T87" fmla="*/ 70 h 140"/>
                  <a:gd name="T88" fmla="*/ 70 w 89"/>
                  <a:gd name="T89" fmla="*/ 51 h 140"/>
                  <a:gd name="T90" fmla="*/ 68 w 89"/>
                  <a:gd name="T91" fmla="*/ 35 h 140"/>
                  <a:gd name="T92" fmla="*/ 65 w 89"/>
                  <a:gd name="T93" fmla="*/ 26 h 140"/>
                  <a:gd name="T94" fmla="*/ 58 w 89"/>
                  <a:gd name="T95" fmla="*/ 19 h 140"/>
                  <a:gd name="T96" fmla="*/ 53 w 89"/>
                  <a:gd name="T97" fmla="*/ 16 h 140"/>
                  <a:gd name="T98" fmla="*/ 44 w 89"/>
                  <a:gd name="T99" fmla="*/ 16 h 140"/>
                  <a:gd name="T100" fmla="*/ 37 w 89"/>
                  <a:gd name="T101" fmla="*/ 16 h 140"/>
                  <a:gd name="T102" fmla="*/ 32 w 89"/>
                  <a:gd name="T103" fmla="*/ 19 h 140"/>
                  <a:gd name="T104" fmla="*/ 27 w 89"/>
                  <a:gd name="T105" fmla="*/ 25 h 140"/>
                  <a:gd name="T106" fmla="*/ 21 w 89"/>
                  <a:gd name="T107" fmla="*/ 35 h 140"/>
                  <a:gd name="T108" fmla="*/ 20 w 89"/>
                  <a:gd name="T109" fmla="*/ 51 h 140"/>
                  <a:gd name="T110" fmla="*/ 18 w 89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40">
                    <a:moveTo>
                      <a:pt x="0" y="70"/>
                    </a:moveTo>
                    <a:lnTo>
                      <a:pt x="0" y="47"/>
                    </a:lnTo>
                    <a:lnTo>
                      <a:pt x="6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9" y="16"/>
                    </a:lnTo>
                    <a:lnTo>
                      <a:pt x="82" y="26"/>
                    </a:lnTo>
                    <a:lnTo>
                      <a:pt x="86" y="37"/>
                    </a:lnTo>
                    <a:lnTo>
                      <a:pt x="89" y="51"/>
                    </a:lnTo>
                    <a:lnTo>
                      <a:pt x="89" y="70"/>
                    </a:lnTo>
                    <a:lnTo>
                      <a:pt x="89" y="91"/>
                    </a:lnTo>
                    <a:lnTo>
                      <a:pt x="84" y="109"/>
                    </a:lnTo>
                    <a:lnTo>
                      <a:pt x="81" y="119"/>
                    </a:lnTo>
                    <a:lnTo>
                      <a:pt x="75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4" y="140"/>
                    </a:lnTo>
                    <a:lnTo>
                      <a:pt x="27" y="136"/>
                    </a:lnTo>
                    <a:lnTo>
                      <a:pt x="14" y="126"/>
                    </a:lnTo>
                    <a:lnTo>
                      <a:pt x="6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8" y="89"/>
                    </a:lnTo>
                    <a:lnTo>
                      <a:pt x="21" y="103"/>
                    </a:lnTo>
                    <a:lnTo>
                      <a:pt x="25" y="114"/>
                    </a:lnTo>
                    <a:lnTo>
                      <a:pt x="32" y="119"/>
                    </a:lnTo>
                    <a:lnTo>
                      <a:pt x="37" y="122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58" y="119"/>
                    </a:lnTo>
                    <a:lnTo>
                      <a:pt x="63" y="114"/>
                    </a:lnTo>
                    <a:lnTo>
                      <a:pt x="68" y="103"/>
                    </a:lnTo>
                    <a:lnTo>
                      <a:pt x="70" y="89"/>
                    </a:lnTo>
                    <a:lnTo>
                      <a:pt x="72" y="70"/>
                    </a:lnTo>
                    <a:lnTo>
                      <a:pt x="70" y="51"/>
                    </a:lnTo>
                    <a:lnTo>
                      <a:pt x="68" y="35"/>
                    </a:lnTo>
                    <a:lnTo>
                      <a:pt x="65" y="26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4" y="16"/>
                    </a:lnTo>
                    <a:lnTo>
                      <a:pt x="37" y="16"/>
                    </a:lnTo>
                    <a:lnTo>
                      <a:pt x="32" y="19"/>
                    </a:lnTo>
                    <a:lnTo>
                      <a:pt x="27" y="25"/>
                    </a:lnTo>
                    <a:lnTo>
                      <a:pt x="21" y="35"/>
                    </a:lnTo>
                    <a:lnTo>
                      <a:pt x="20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6" name="Line 2446"/>
              <p:cNvSpPr>
                <a:spLocks noChangeShapeType="1"/>
              </p:cNvSpPr>
              <p:nvPr/>
            </p:nvSpPr>
            <p:spPr bwMode="auto">
              <a:xfrm flipV="1">
                <a:off x="2134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7" name="Line 2447"/>
              <p:cNvSpPr>
                <a:spLocks noChangeShapeType="1"/>
              </p:cNvSpPr>
              <p:nvPr/>
            </p:nvSpPr>
            <p:spPr bwMode="auto">
              <a:xfrm flipV="1">
                <a:off x="2134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8" name="Line 2448"/>
              <p:cNvSpPr>
                <a:spLocks noChangeShapeType="1"/>
              </p:cNvSpPr>
              <p:nvPr/>
            </p:nvSpPr>
            <p:spPr bwMode="auto">
              <a:xfrm flipV="1">
                <a:off x="2134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9" name="Line 2449"/>
              <p:cNvSpPr>
                <a:spLocks noChangeShapeType="1"/>
              </p:cNvSpPr>
              <p:nvPr/>
            </p:nvSpPr>
            <p:spPr bwMode="auto">
              <a:xfrm flipV="1">
                <a:off x="2134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0" name="Line 2450"/>
              <p:cNvSpPr>
                <a:spLocks noChangeShapeType="1"/>
              </p:cNvSpPr>
              <p:nvPr/>
            </p:nvSpPr>
            <p:spPr bwMode="auto">
              <a:xfrm flipV="1">
                <a:off x="2134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1" name="Line 2451"/>
              <p:cNvSpPr>
                <a:spLocks noChangeShapeType="1"/>
              </p:cNvSpPr>
              <p:nvPr/>
            </p:nvSpPr>
            <p:spPr bwMode="auto">
              <a:xfrm flipV="1">
                <a:off x="2134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2" name="Line 2452"/>
              <p:cNvSpPr>
                <a:spLocks noChangeShapeType="1"/>
              </p:cNvSpPr>
              <p:nvPr/>
            </p:nvSpPr>
            <p:spPr bwMode="auto">
              <a:xfrm flipV="1">
                <a:off x="2134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3" name="Line 2453"/>
              <p:cNvSpPr>
                <a:spLocks noChangeShapeType="1"/>
              </p:cNvSpPr>
              <p:nvPr/>
            </p:nvSpPr>
            <p:spPr bwMode="auto">
              <a:xfrm flipV="1">
                <a:off x="2134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4" name="Line 2454"/>
              <p:cNvSpPr>
                <a:spLocks noChangeShapeType="1"/>
              </p:cNvSpPr>
              <p:nvPr/>
            </p:nvSpPr>
            <p:spPr bwMode="auto">
              <a:xfrm flipV="1">
                <a:off x="2134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5" name="Line 2455"/>
              <p:cNvSpPr>
                <a:spLocks noChangeShapeType="1"/>
              </p:cNvSpPr>
              <p:nvPr/>
            </p:nvSpPr>
            <p:spPr bwMode="auto">
              <a:xfrm flipV="1">
                <a:off x="2134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6" name="Line 2456"/>
              <p:cNvSpPr>
                <a:spLocks noChangeShapeType="1"/>
              </p:cNvSpPr>
              <p:nvPr/>
            </p:nvSpPr>
            <p:spPr bwMode="auto">
              <a:xfrm flipV="1">
                <a:off x="2134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7" name="Line 2457"/>
              <p:cNvSpPr>
                <a:spLocks noChangeShapeType="1"/>
              </p:cNvSpPr>
              <p:nvPr/>
            </p:nvSpPr>
            <p:spPr bwMode="auto">
              <a:xfrm flipV="1">
                <a:off x="2134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8" name="Line 2458"/>
              <p:cNvSpPr>
                <a:spLocks noChangeShapeType="1"/>
              </p:cNvSpPr>
              <p:nvPr/>
            </p:nvSpPr>
            <p:spPr bwMode="auto">
              <a:xfrm flipV="1">
                <a:off x="2134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9" name="Line 2459"/>
              <p:cNvSpPr>
                <a:spLocks noChangeShapeType="1"/>
              </p:cNvSpPr>
              <p:nvPr/>
            </p:nvSpPr>
            <p:spPr bwMode="auto">
              <a:xfrm flipV="1">
                <a:off x="2134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0" name="Line 2460"/>
              <p:cNvSpPr>
                <a:spLocks noChangeShapeType="1"/>
              </p:cNvSpPr>
              <p:nvPr/>
            </p:nvSpPr>
            <p:spPr bwMode="auto">
              <a:xfrm flipV="1">
                <a:off x="2134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1" name="Line 2461"/>
              <p:cNvSpPr>
                <a:spLocks noChangeShapeType="1"/>
              </p:cNvSpPr>
              <p:nvPr/>
            </p:nvSpPr>
            <p:spPr bwMode="auto">
              <a:xfrm flipV="1">
                <a:off x="2134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2" name="Line 2462"/>
              <p:cNvSpPr>
                <a:spLocks noChangeShapeType="1"/>
              </p:cNvSpPr>
              <p:nvPr/>
            </p:nvSpPr>
            <p:spPr bwMode="auto">
              <a:xfrm flipV="1">
                <a:off x="2134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3" name="Line 2463"/>
              <p:cNvSpPr>
                <a:spLocks noChangeShapeType="1"/>
              </p:cNvSpPr>
              <p:nvPr/>
            </p:nvSpPr>
            <p:spPr bwMode="auto">
              <a:xfrm flipV="1">
                <a:off x="2134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4" name="Line 2464"/>
              <p:cNvSpPr>
                <a:spLocks noChangeShapeType="1"/>
              </p:cNvSpPr>
              <p:nvPr/>
            </p:nvSpPr>
            <p:spPr bwMode="auto">
              <a:xfrm flipV="1">
                <a:off x="2134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5" name="Line 2465"/>
              <p:cNvSpPr>
                <a:spLocks noChangeShapeType="1"/>
              </p:cNvSpPr>
              <p:nvPr/>
            </p:nvSpPr>
            <p:spPr bwMode="auto">
              <a:xfrm flipV="1">
                <a:off x="2134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6" name="Line 2466"/>
              <p:cNvSpPr>
                <a:spLocks noChangeShapeType="1"/>
              </p:cNvSpPr>
              <p:nvPr/>
            </p:nvSpPr>
            <p:spPr bwMode="auto">
              <a:xfrm flipV="1">
                <a:off x="2134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7" name="Line 2467"/>
              <p:cNvSpPr>
                <a:spLocks noChangeShapeType="1"/>
              </p:cNvSpPr>
              <p:nvPr/>
            </p:nvSpPr>
            <p:spPr bwMode="auto">
              <a:xfrm flipV="1">
                <a:off x="2134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8" name="Line 2468"/>
              <p:cNvSpPr>
                <a:spLocks noChangeShapeType="1"/>
              </p:cNvSpPr>
              <p:nvPr/>
            </p:nvSpPr>
            <p:spPr bwMode="auto">
              <a:xfrm flipV="1">
                <a:off x="2134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9" name="Line 2469"/>
              <p:cNvSpPr>
                <a:spLocks noChangeShapeType="1"/>
              </p:cNvSpPr>
              <p:nvPr/>
            </p:nvSpPr>
            <p:spPr bwMode="auto">
              <a:xfrm flipV="1">
                <a:off x="2134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0" name="Line 2470"/>
              <p:cNvSpPr>
                <a:spLocks noChangeShapeType="1"/>
              </p:cNvSpPr>
              <p:nvPr/>
            </p:nvSpPr>
            <p:spPr bwMode="auto">
              <a:xfrm flipV="1">
                <a:off x="2134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1" name="Line 2471"/>
              <p:cNvSpPr>
                <a:spLocks noChangeShapeType="1"/>
              </p:cNvSpPr>
              <p:nvPr/>
            </p:nvSpPr>
            <p:spPr bwMode="auto">
              <a:xfrm flipV="1">
                <a:off x="2134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2" name="Line 2472"/>
              <p:cNvSpPr>
                <a:spLocks noChangeShapeType="1"/>
              </p:cNvSpPr>
              <p:nvPr/>
            </p:nvSpPr>
            <p:spPr bwMode="auto">
              <a:xfrm flipV="1">
                <a:off x="2134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3" name="Line 2473"/>
              <p:cNvSpPr>
                <a:spLocks noChangeShapeType="1"/>
              </p:cNvSpPr>
              <p:nvPr/>
            </p:nvSpPr>
            <p:spPr bwMode="auto">
              <a:xfrm flipV="1">
                <a:off x="2134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4" name="Line 2474"/>
              <p:cNvSpPr>
                <a:spLocks noChangeShapeType="1"/>
              </p:cNvSpPr>
              <p:nvPr/>
            </p:nvSpPr>
            <p:spPr bwMode="auto">
              <a:xfrm flipV="1">
                <a:off x="2134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5" name="Line 2475"/>
              <p:cNvSpPr>
                <a:spLocks noChangeShapeType="1"/>
              </p:cNvSpPr>
              <p:nvPr/>
            </p:nvSpPr>
            <p:spPr bwMode="auto">
              <a:xfrm flipV="1">
                <a:off x="2134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6" name="Line 2476"/>
              <p:cNvSpPr>
                <a:spLocks noChangeShapeType="1"/>
              </p:cNvSpPr>
              <p:nvPr/>
            </p:nvSpPr>
            <p:spPr bwMode="auto">
              <a:xfrm flipV="1">
                <a:off x="2134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7" name="Line 2477"/>
              <p:cNvSpPr>
                <a:spLocks noChangeShapeType="1"/>
              </p:cNvSpPr>
              <p:nvPr/>
            </p:nvSpPr>
            <p:spPr bwMode="auto">
              <a:xfrm flipV="1">
                <a:off x="2134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8" name="Line 2478"/>
              <p:cNvSpPr>
                <a:spLocks noChangeShapeType="1"/>
              </p:cNvSpPr>
              <p:nvPr/>
            </p:nvSpPr>
            <p:spPr bwMode="auto">
              <a:xfrm flipV="1">
                <a:off x="2134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9" name="Line 2479"/>
              <p:cNvSpPr>
                <a:spLocks noChangeShapeType="1"/>
              </p:cNvSpPr>
              <p:nvPr/>
            </p:nvSpPr>
            <p:spPr bwMode="auto">
              <a:xfrm flipV="1">
                <a:off x="2134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0" name="Line 2480"/>
              <p:cNvSpPr>
                <a:spLocks noChangeShapeType="1"/>
              </p:cNvSpPr>
              <p:nvPr/>
            </p:nvSpPr>
            <p:spPr bwMode="auto">
              <a:xfrm flipV="1">
                <a:off x="2134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1" name="Line 2481"/>
              <p:cNvSpPr>
                <a:spLocks noChangeShapeType="1"/>
              </p:cNvSpPr>
              <p:nvPr/>
            </p:nvSpPr>
            <p:spPr bwMode="auto">
              <a:xfrm flipV="1">
                <a:off x="2134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2" name="Line 2482"/>
              <p:cNvSpPr>
                <a:spLocks noChangeShapeType="1"/>
              </p:cNvSpPr>
              <p:nvPr/>
            </p:nvSpPr>
            <p:spPr bwMode="auto">
              <a:xfrm flipV="1">
                <a:off x="2134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3" name="Line 2483"/>
              <p:cNvSpPr>
                <a:spLocks noChangeShapeType="1"/>
              </p:cNvSpPr>
              <p:nvPr/>
            </p:nvSpPr>
            <p:spPr bwMode="auto">
              <a:xfrm flipV="1">
                <a:off x="2134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4" name="Line 2484"/>
              <p:cNvSpPr>
                <a:spLocks noChangeShapeType="1"/>
              </p:cNvSpPr>
              <p:nvPr/>
            </p:nvSpPr>
            <p:spPr bwMode="auto">
              <a:xfrm flipV="1">
                <a:off x="2134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5" name="Line 2485"/>
              <p:cNvSpPr>
                <a:spLocks noChangeShapeType="1"/>
              </p:cNvSpPr>
              <p:nvPr/>
            </p:nvSpPr>
            <p:spPr bwMode="auto">
              <a:xfrm flipV="1">
                <a:off x="2134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6" name="Line 2486"/>
              <p:cNvSpPr>
                <a:spLocks noChangeShapeType="1"/>
              </p:cNvSpPr>
              <p:nvPr/>
            </p:nvSpPr>
            <p:spPr bwMode="auto">
              <a:xfrm flipV="1">
                <a:off x="2134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7" name="Line 2487"/>
              <p:cNvSpPr>
                <a:spLocks noChangeShapeType="1"/>
              </p:cNvSpPr>
              <p:nvPr/>
            </p:nvSpPr>
            <p:spPr bwMode="auto">
              <a:xfrm flipV="1">
                <a:off x="2134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8" name="Line 2488"/>
              <p:cNvSpPr>
                <a:spLocks noChangeShapeType="1"/>
              </p:cNvSpPr>
              <p:nvPr/>
            </p:nvSpPr>
            <p:spPr bwMode="auto">
              <a:xfrm flipV="1">
                <a:off x="2134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9" name="Line 2489"/>
              <p:cNvSpPr>
                <a:spLocks noChangeShapeType="1"/>
              </p:cNvSpPr>
              <p:nvPr/>
            </p:nvSpPr>
            <p:spPr bwMode="auto">
              <a:xfrm flipV="1">
                <a:off x="2134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0" name="Line 2490"/>
              <p:cNvSpPr>
                <a:spLocks noChangeShapeType="1"/>
              </p:cNvSpPr>
              <p:nvPr/>
            </p:nvSpPr>
            <p:spPr bwMode="auto">
              <a:xfrm flipV="1">
                <a:off x="2134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1" name="Line 2491"/>
              <p:cNvSpPr>
                <a:spLocks noChangeShapeType="1"/>
              </p:cNvSpPr>
              <p:nvPr/>
            </p:nvSpPr>
            <p:spPr bwMode="auto">
              <a:xfrm flipV="1">
                <a:off x="2134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2" name="Line 2492"/>
              <p:cNvSpPr>
                <a:spLocks noChangeShapeType="1"/>
              </p:cNvSpPr>
              <p:nvPr/>
            </p:nvSpPr>
            <p:spPr bwMode="auto">
              <a:xfrm flipV="1">
                <a:off x="2134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3" name="Line 2493"/>
              <p:cNvSpPr>
                <a:spLocks noChangeShapeType="1"/>
              </p:cNvSpPr>
              <p:nvPr/>
            </p:nvSpPr>
            <p:spPr bwMode="auto">
              <a:xfrm flipV="1">
                <a:off x="2134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4" name="Line 2494"/>
              <p:cNvSpPr>
                <a:spLocks noChangeShapeType="1"/>
              </p:cNvSpPr>
              <p:nvPr/>
            </p:nvSpPr>
            <p:spPr bwMode="auto">
              <a:xfrm flipV="1">
                <a:off x="2134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5" name="Line 2495"/>
              <p:cNvSpPr>
                <a:spLocks noChangeShapeType="1"/>
              </p:cNvSpPr>
              <p:nvPr/>
            </p:nvSpPr>
            <p:spPr bwMode="auto">
              <a:xfrm flipV="1">
                <a:off x="2134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6" name="Line 2496"/>
              <p:cNvSpPr>
                <a:spLocks noChangeShapeType="1"/>
              </p:cNvSpPr>
              <p:nvPr/>
            </p:nvSpPr>
            <p:spPr bwMode="auto">
              <a:xfrm flipV="1">
                <a:off x="2134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7" name="Line 2497"/>
              <p:cNvSpPr>
                <a:spLocks noChangeShapeType="1"/>
              </p:cNvSpPr>
              <p:nvPr/>
            </p:nvSpPr>
            <p:spPr bwMode="auto">
              <a:xfrm flipV="1">
                <a:off x="2134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8" name="Line 2498"/>
              <p:cNvSpPr>
                <a:spLocks noChangeShapeType="1"/>
              </p:cNvSpPr>
              <p:nvPr/>
            </p:nvSpPr>
            <p:spPr bwMode="auto">
              <a:xfrm flipV="1">
                <a:off x="2134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9" name="Line 2499"/>
              <p:cNvSpPr>
                <a:spLocks noChangeShapeType="1"/>
              </p:cNvSpPr>
              <p:nvPr/>
            </p:nvSpPr>
            <p:spPr bwMode="auto">
              <a:xfrm flipV="1">
                <a:off x="2134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0" name="Line 2500"/>
              <p:cNvSpPr>
                <a:spLocks noChangeShapeType="1"/>
              </p:cNvSpPr>
              <p:nvPr/>
            </p:nvSpPr>
            <p:spPr bwMode="auto">
              <a:xfrm flipV="1">
                <a:off x="2134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1" name="Line 2501"/>
              <p:cNvSpPr>
                <a:spLocks noChangeShapeType="1"/>
              </p:cNvSpPr>
              <p:nvPr/>
            </p:nvSpPr>
            <p:spPr bwMode="auto">
              <a:xfrm flipV="1">
                <a:off x="2134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2" name="Line 2502"/>
              <p:cNvSpPr>
                <a:spLocks noChangeShapeType="1"/>
              </p:cNvSpPr>
              <p:nvPr/>
            </p:nvSpPr>
            <p:spPr bwMode="auto">
              <a:xfrm flipV="1">
                <a:off x="2134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3" name="Line 2503"/>
              <p:cNvSpPr>
                <a:spLocks noChangeShapeType="1"/>
              </p:cNvSpPr>
              <p:nvPr/>
            </p:nvSpPr>
            <p:spPr bwMode="auto">
              <a:xfrm flipV="1">
                <a:off x="2134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4" name="Line 2504"/>
              <p:cNvSpPr>
                <a:spLocks noChangeShapeType="1"/>
              </p:cNvSpPr>
              <p:nvPr/>
            </p:nvSpPr>
            <p:spPr bwMode="auto">
              <a:xfrm flipV="1">
                <a:off x="2134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5" name="Line 2505"/>
              <p:cNvSpPr>
                <a:spLocks noChangeShapeType="1"/>
              </p:cNvSpPr>
              <p:nvPr/>
            </p:nvSpPr>
            <p:spPr bwMode="auto">
              <a:xfrm flipV="1">
                <a:off x="2134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6" name="Line 2506"/>
              <p:cNvSpPr>
                <a:spLocks noChangeShapeType="1"/>
              </p:cNvSpPr>
              <p:nvPr/>
            </p:nvSpPr>
            <p:spPr bwMode="auto">
              <a:xfrm flipV="1">
                <a:off x="2134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7" name="Line 2507"/>
              <p:cNvSpPr>
                <a:spLocks noChangeShapeType="1"/>
              </p:cNvSpPr>
              <p:nvPr/>
            </p:nvSpPr>
            <p:spPr bwMode="auto">
              <a:xfrm flipV="1">
                <a:off x="2134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8" name="Line 2508"/>
              <p:cNvSpPr>
                <a:spLocks noChangeShapeType="1"/>
              </p:cNvSpPr>
              <p:nvPr/>
            </p:nvSpPr>
            <p:spPr bwMode="auto">
              <a:xfrm flipV="1">
                <a:off x="2134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9" name="Line 2509"/>
              <p:cNvSpPr>
                <a:spLocks noChangeShapeType="1"/>
              </p:cNvSpPr>
              <p:nvPr/>
            </p:nvSpPr>
            <p:spPr bwMode="auto">
              <a:xfrm flipV="1">
                <a:off x="2134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0" name="Line 2510"/>
              <p:cNvSpPr>
                <a:spLocks noChangeShapeType="1"/>
              </p:cNvSpPr>
              <p:nvPr/>
            </p:nvSpPr>
            <p:spPr bwMode="auto">
              <a:xfrm flipV="1">
                <a:off x="2134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1" name="Line 2511"/>
              <p:cNvSpPr>
                <a:spLocks noChangeShapeType="1"/>
              </p:cNvSpPr>
              <p:nvPr/>
            </p:nvSpPr>
            <p:spPr bwMode="auto">
              <a:xfrm flipV="1">
                <a:off x="2134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2" name="Line 2512"/>
              <p:cNvSpPr>
                <a:spLocks noChangeShapeType="1"/>
              </p:cNvSpPr>
              <p:nvPr/>
            </p:nvSpPr>
            <p:spPr bwMode="auto">
              <a:xfrm flipV="1">
                <a:off x="2134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3" name="Line 2513"/>
              <p:cNvSpPr>
                <a:spLocks noChangeShapeType="1"/>
              </p:cNvSpPr>
              <p:nvPr/>
            </p:nvSpPr>
            <p:spPr bwMode="auto">
              <a:xfrm flipV="1">
                <a:off x="2134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4" name="Line 2514"/>
              <p:cNvSpPr>
                <a:spLocks noChangeShapeType="1"/>
              </p:cNvSpPr>
              <p:nvPr/>
            </p:nvSpPr>
            <p:spPr bwMode="auto">
              <a:xfrm flipV="1">
                <a:off x="2134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5" name="Line 2515"/>
              <p:cNvSpPr>
                <a:spLocks noChangeShapeType="1"/>
              </p:cNvSpPr>
              <p:nvPr/>
            </p:nvSpPr>
            <p:spPr bwMode="auto">
              <a:xfrm flipV="1">
                <a:off x="2134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6" name="Line 2516"/>
              <p:cNvSpPr>
                <a:spLocks noChangeShapeType="1"/>
              </p:cNvSpPr>
              <p:nvPr/>
            </p:nvSpPr>
            <p:spPr bwMode="auto">
              <a:xfrm flipV="1">
                <a:off x="2134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7" name="Line 2517"/>
              <p:cNvSpPr>
                <a:spLocks noChangeShapeType="1"/>
              </p:cNvSpPr>
              <p:nvPr/>
            </p:nvSpPr>
            <p:spPr bwMode="auto">
              <a:xfrm flipV="1">
                <a:off x="2134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8" name="Line 2518"/>
              <p:cNvSpPr>
                <a:spLocks noChangeShapeType="1"/>
              </p:cNvSpPr>
              <p:nvPr/>
            </p:nvSpPr>
            <p:spPr bwMode="auto">
              <a:xfrm flipV="1">
                <a:off x="2134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9" name="Line 2519"/>
              <p:cNvSpPr>
                <a:spLocks noChangeShapeType="1"/>
              </p:cNvSpPr>
              <p:nvPr/>
            </p:nvSpPr>
            <p:spPr bwMode="auto">
              <a:xfrm flipV="1">
                <a:off x="2134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0" name="Line 2520"/>
              <p:cNvSpPr>
                <a:spLocks noChangeShapeType="1"/>
              </p:cNvSpPr>
              <p:nvPr/>
            </p:nvSpPr>
            <p:spPr bwMode="auto">
              <a:xfrm flipV="1">
                <a:off x="2134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1" name="Line 2521"/>
              <p:cNvSpPr>
                <a:spLocks noChangeShapeType="1"/>
              </p:cNvSpPr>
              <p:nvPr/>
            </p:nvSpPr>
            <p:spPr bwMode="auto">
              <a:xfrm flipV="1">
                <a:off x="2134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2" name="Line 2522"/>
              <p:cNvSpPr>
                <a:spLocks noChangeShapeType="1"/>
              </p:cNvSpPr>
              <p:nvPr/>
            </p:nvSpPr>
            <p:spPr bwMode="auto">
              <a:xfrm flipV="1">
                <a:off x="2134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3" name="Line 2523"/>
              <p:cNvSpPr>
                <a:spLocks noChangeShapeType="1"/>
              </p:cNvSpPr>
              <p:nvPr/>
            </p:nvSpPr>
            <p:spPr bwMode="auto">
              <a:xfrm flipV="1">
                <a:off x="2134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4" name="Line 2524"/>
              <p:cNvSpPr>
                <a:spLocks noChangeShapeType="1"/>
              </p:cNvSpPr>
              <p:nvPr/>
            </p:nvSpPr>
            <p:spPr bwMode="auto">
              <a:xfrm flipV="1">
                <a:off x="2134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5" name="Line 2525"/>
              <p:cNvSpPr>
                <a:spLocks noChangeShapeType="1"/>
              </p:cNvSpPr>
              <p:nvPr/>
            </p:nvSpPr>
            <p:spPr bwMode="auto">
              <a:xfrm flipV="1">
                <a:off x="2134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6" name="Line 2526"/>
              <p:cNvSpPr>
                <a:spLocks noChangeShapeType="1"/>
              </p:cNvSpPr>
              <p:nvPr/>
            </p:nvSpPr>
            <p:spPr bwMode="auto">
              <a:xfrm flipV="1">
                <a:off x="2134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7" name="Line 2527"/>
              <p:cNvSpPr>
                <a:spLocks noChangeShapeType="1"/>
              </p:cNvSpPr>
              <p:nvPr/>
            </p:nvSpPr>
            <p:spPr bwMode="auto">
              <a:xfrm flipV="1">
                <a:off x="2134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8" name="Line 2528"/>
              <p:cNvSpPr>
                <a:spLocks noChangeShapeType="1"/>
              </p:cNvSpPr>
              <p:nvPr/>
            </p:nvSpPr>
            <p:spPr bwMode="auto">
              <a:xfrm flipV="1">
                <a:off x="2134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9" name="Line 2529"/>
              <p:cNvSpPr>
                <a:spLocks noChangeShapeType="1"/>
              </p:cNvSpPr>
              <p:nvPr/>
            </p:nvSpPr>
            <p:spPr bwMode="auto">
              <a:xfrm flipV="1">
                <a:off x="2134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0" name="Line 2530"/>
              <p:cNvSpPr>
                <a:spLocks noChangeShapeType="1"/>
              </p:cNvSpPr>
              <p:nvPr/>
            </p:nvSpPr>
            <p:spPr bwMode="auto">
              <a:xfrm flipV="1">
                <a:off x="2134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1" name="Line 2531"/>
              <p:cNvSpPr>
                <a:spLocks noChangeShapeType="1"/>
              </p:cNvSpPr>
              <p:nvPr/>
            </p:nvSpPr>
            <p:spPr bwMode="auto">
              <a:xfrm flipV="1">
                <a:off x="2134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2" name="Line 2532"/>
              <p:cNvSpPr>
                <a:spLocks noChangeShapeType="1"/>
              </p:cNvSpPr>
              <p:nvPr/>
            </p:nvSpPr>
            <p:spPr bwMode="auto">
              <a:xfrm flipV="1">
                <a:off x="2134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3" name="Line 2533"/>
              <p:cNvSpPr>
                <a:spLocks noChangeShapeType="1"/>
              </p:cNvSpPr>
              <p:nvPr/>
            </p:nvSpPr>
            <p:spPr bwMode="auto">
              <a:xfrm flipV="1">
                <a:off x="2134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4" name="Line 2534"/>
              <p:cNvSpPr>
                <a:spLocks noChangeShapeType="1"/>
              </p:cNvSpPr>
              <p:nvPr/>
            </p:nvSpPr>
            <p:spPr bwMode="auto">
              <a:xfrm flipV="1">
                <a:off x="2134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5" name="Line 2535"/>
              <p:cNvSpPr>
                <a:spLocks noChangeShapeType="1"/>
              </p:cNvSpPr>
              <p:nvPr/>
            </p:nvSpPr>
            <p:spPr bwMode="auto">
              <a:xfrm flipV="1">
                <a:off x="2134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6" name="Line 2536"/>
              <p:cNvSpPr>
                <a:spLocks noChangeShapeType="1"/>
              </p:cNvSpPr>
              <p:nvPr/>
            </p:nvSpPr>
            <p:spPr bwMode="auto">
              <a:xfrm flipV="1">
                <a:off x="2134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7" name="Line 2537"/>
              <p:cNvSpPr>
                <a:spLocks noChangeShapeType="1"/>
              </p:cNvSpPr>
              <p:nvPr/>
            </p:nvSpPr>
            <p:spPr bwMode="auto">
              <a:xfrm flipV="1">
                <a:off x="2134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8" name="Line 2538"/>
              <p:cNvSpPr>
                <a:spLocks noChangeShapeType="1"/>
              </p:cNvSpPr>
              <p:nvPr/>
            </p:nvSpPr>
            <p:spPr bwMode="auto">
              <a:xfrm flipV="1">
                <a:off x="2134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9" name="Line 2539"/>
              <p:cNvSpPr>
                <a:spLocks noChangeShapeType="1"/>
              </p:cNvSpPr>
              <p:nvPr/>
            </p:nvSpPr>
            <p:spPr bwMode="auto">
              <a:xfrm flipV="1">
                <a:off x="2134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0" name="Line 2540"/>
              <p:cNvSpPr>
                <a:spLocks noChangeShapeType="1"/>
              </p:cNvSpPr>
              <p:nvPr/>
            </p:nvSpPr>
            <p:spPr bwMode="auto">
              <a:xfrm flipV="1">
                <a:off x="2134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1" name="Line 2541"/>
              <p:cNvSpPr>
                <a:spLocks noChangeShapeType="1"/>
              </p:cNvSpPr>
              <p:nvPr/>
            </p:nvSpPr>
            <p:spPr bwMode="auto">
              <a:xfrm flipV="1">
                <a:off x="2134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2" name="Line 2542"/>
              <p:cNvSpPr>
                <a:spLocks noChangeShapeType="1"/>
              </p:cNvSpPr>
              <p:nvPr/>
            </p:nvSpPr>
            <p:spPr bwMode="auto">
              <a:xfrm flipV="1">
                <a:off x="2134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3" name="Line 2543"/>
              <p:cNvSpPr>
                <a:spLocks noChangeShapeType="1"/>
              </p:cNvSpPr>
              <p:nvPr/>
            </p:nvSpPr>
            <p:spPr bwMode="auto">
              <a:xfrm flipV="1">
                <a:off x="2134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4" name="Line 2544"/>
              <p:cNvSpPr>
                <a:spLocks noChangeShapeType="1"/>
              </p:cNvSpPr>
              <p:nvPr/>
            </p:nvSpPr>
            <p:spPr bwMode="auto">
              <a:xfrm flipV="1">
                <a:off x="2134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5" name="Line 2545"/>
              <p:cNvSpPr>
                <a:spLocks noChangeShapeType="1"/>
              </p:cNvSpPr>
              <p:nvPr/>
            </p:nvSpPr>
            <p:spPr bwMode="auto">
              <a:xfrm flipV="1">
                <a:off x="2134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6" name="Line 2546"/>
              <p:cNvSpPr>
                <a:spLocks noChangeShapeType="1"/>
              </p:cNvSpPr>
              <p:nvPr/>
            </p:nvSpPr>
            <p:spPr bwMode="auto">
              <a:xfrm flipV="1">
                <a:off x="2134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7" name="Line 2547"/>
              <p:cNvSpPr>
                <a:spLocks noChangeShapeType="1"/>
              </p:cNvSpPr>
              <p:nvPr/>
            </p:nvSpPr>
            <p:spPr bwMode="auto">
              <a:xfrm flipV="1">
                <a:off x="2134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8" name="Line 2548"/>
              <p:cNvSpPr>
                <a:spLocks noChangeShapeType="1"/>
              </p:cNvSpPr>
              <p:nvPr/>
            </p:nvSpPr>
            <p:spPr bwMode="auto">
              <a:xfrm flipV="1">
                <a:off x="2134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9" name="Line 2549"/>
              <p:cNvSpPr>
                <a:spLocks noChangeShapeType="1"/>
              </p:cNvSpPr>
              <p:nvPr/>
            </p:nvSpPr>
            <p:spPr bwMode="auto">
              <a:xfrm flipV="1">
                <a:off x="2134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0" name="Line 2550"/>
              <p:cNvSpPr>
                <a:spLocks noChangeShapeType="1"/>
              </p:cNvSpPr>
              <p:nvPr/>
            </p:nvSpPr>
            <p:spPr bwMode="auto">
              <a:xfrm flipV="1">
                <a:off x="2134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1" name="Line 2551"/>
              <p:cNvSpPr>
                <a:spLocks noChangeShapeType="1"/>
              </p:cNvSpPr>
              <p:nvPr/>
            </p:nvSpPr>
            <p:spPr bwMode="auto">
              <a:xfrm flipV="1">
                <a:off x="2134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2" name="Line 2552"/>
              <p:cNvSpPr>
                <a:spLocks noChangeShapeType="1"/>
              </p:cNvSpPr>
              <p:nvPr/>
            </p:nvSpPr>
            <p:spPr bwMode="auto">
              <a:xfrm flipV="1">
                <a:off x="2134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3" name="Line 2553"/>
              <p:cNvSpPr>
                <a:spLocks noChangeShapeType="1"/>
              </p:cNvSpPr>
              <p:nvPr/>
            </p:nvSpPr>
            <p:spPr bwMode="auto">
              <a:xfrm flipV="1">
                <a:off x="2134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4" name="Line 2554"/>
              <p:cNvSpPr>
                <a:spLocks noChangeShapeType="1"/>
              </p:cNvSpPr>
              <p:nvPr/>
            </p:nvSpPr>
            <p:spPr bwMode="auto">
              <a:xfrm flipV="1">
                <a:off x="2134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5" name="Line 2555"/>
              <p:cNvSpPr>
                <a:spLocks noChangeShapeType="1"/>
              </p:cNvSpPr>
              <p:nvPr/>
            </p:nvSpPr>
            <p:spPr bwMode="auto">
              <a:xfrm flipV="1">
                <a:off x="2134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6" name="Line 2556"/>
              <p:cNvSpPr>
                <a:spLocks noChangeShapeType="1"/>
              </p:cNvSpPr>
              <p:nvPr/>
            </p:nvSpPr>
            <p:spPr bwMode="auto">
              <a:xfrm flipV="1">
                <a:off x="2134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7" name="Line 2557"/>
              <p:cNvSpPr>
                <a:spLocks noChangeShapeType="1"/>
              </p:cNvSpPr>
              <p:nvPr/>
            </p:nvSpPr>
            <p:spPr bwMode="auto">
              <a:xfrm flipV="1">
                <a:off x="2134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8" name="Line 2558"/>
              <p:cNvSpPr>
                <a:spLocks noChangeShapeType="1"/>
              </p:cNvSpPr>
              <p:nvPr/>
            </p:nvSpPr>
            <p:spPr bwMode="auto">
              <a:xfrm flipV="1">
                <a:off x="2134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9" name="Line 2559"/>
              <p:cNvSpPr>
                <a:spLocks noChangeShapeType="1"/>
              </p:cNvSpPr>
              <p:nvPr/>
            </p:nvSpPr>
            <p:spPr bwMode="auto">
              <a:xfrm flipV="1">
                <a:off x="2134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0" name="Line 2560"/>
              <p:cNvSpPr>
                <a:spLocks noChangeShapeType="1"/>
              </p:cNvSpPr>
              <p:nvPr/>
            </p:nvSpPr>
            <p:spPr bwMode="auto">
              <a:xfrm flipV="1">
                <a:off x="2134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1" name="Line 2561"/>
              <p:cNvSpPr>
                <a:spLocks noChangeShapeType="1"/>
              </p:cNvSpPr>
              <p:nvPr/>
            </p:nvSpPr>
            <p:spPr bwMode="auto">
              <a:xfrm flipV="1">
                <a:off x="2134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2" name="Line 2562"/>
              <p:cNvSpPr>
                <a:spLocks noChangeShapeType="1"/>
              </p:cNvSpPr>
              <p:nvPr/>
            </p:nvSpPr>
            <p:spPr bwMode="auto">
              <a:xfrm flipV="1">
                <a:off x="2134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3" name="Line 2563"/>
              <p:cNvSpPr>
                <a:spLocks noChangeShapeType="1"/>
              </p:cNvSpPr>
              <p:nvPr/>
            </p:nvSpPr>
            <p:spPr bwMode="auto">
              <a:xfrm flipV="1">
                <a:off x="2134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4" name="Line 2564"/>
              <p:cNvSpPr>
                <a:spLocks noChangeShapeType="1"/>
              </p:cNvSpPr>
              <p:nvPr/>
            </p:nvSpPr>
            <p:spPr bwMode="auto">
              <a:xfrm flipV="1">
                <a:off x="2134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5" name="Line 2565"/>
              <p:cNvSpPr>
                <a:spLocks noChangeShapeType="1"/>
              </p:cNvSpPr>
              <p:nvPr/>
            </p:nvSpPr>
            <p:spPr bwMode="auto">
              <a:xfrm flipV="1">
                <a:off x="2134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6" name="Line 2566"/>
              <p:cNvSpPr>
                <a:spLocks noChangeShapeType="1"/>
              </p:cNvSpPr>
              <p:nvPr/>
            </p:nvSpPr>
            <p:spPr bwMode="auto">
              <a:xfrm flipV="1">
                <a:off x="2134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7" name="Line 2567"/>
              <p:cNvSpPr>
                <a:spLocks noChangeShapeType="1"/>
              </p:cNvSpPr>
              <p:nvPr/>
            </p:nvSpPr>
            <p:spPr bwMode="auto">
              <a:xfrm flipV="1">
                <a:off x="2134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8" name="Line 2568"/>
              <p:cNvSpPr>
                <a:spLocks noChangeShapeType="1"/>
              </p:cNvSpPr>
              <p:nvPr/>
            </p:nvSpPr>
            <p:spPr bwMode="auto">
              <a:xfrm flipV="1">
                <a:off x="2134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9" name="Line 2569"/>
              <p:cNvSpPr>
                <a:spLocks noChangeShapeType="1"/>
              </p:cNvSpPr>
              <p:nvPr/>
            </p:nvSpPr>
            <p:spPr bwMode="auto">
              <a:xfrm flipV="1">
                <a:off x="2134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0" name="Line 2570"/>
              <p:cNvSpPr>
                <a:spLocks noChangeShapeType="1"/>
              </p:cNvSpPr>
              <p:nvPr/>
            </p:nvSpPr>
            <p:spPr bwMode="auto">
              <a:xfrm flipV="1">
                <a:off x="2134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1" name="Line 2571"/>
              <p:cNvSpPr>
                <a:spLocks noChangeShapeType="1"/>
              </p:cNvSpPr>
              <p:nvPr/>
            </p:nvSpPr>
            <p:spPr bwMode="auto">
              <a:xfrm flipV="1">
                <a:off x="2134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2" name="Line 2572"/>
              <p:cNvSpPr>
                <a:spLocks noChangeShapeType="1"/>
              </p:cNvSpPr>
              <p:nvPr/>
            </p:nvSpPr>
            <p:spPr bwMode="auto">
              <a:xfrm>
                <a:off x="2134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3" name="Freeform 2573"/>
              <p:cNvSpPr>
                <a:spLocks/>
              </p:cNvSpPr>
              <p:nvPr/>
            </p:nvSpPr>
            <p:spPr bwMode="auto">
              <a:xfrm>
                <a:off x="2104" y="2824"/>
                <a:ext cx="25" cy="69"/>
              </a:xfrm>
              <a:custGeom>
                <a:avLst/>
                <a:gdLst>
                  <a:gd name="T0" fmla="*/ 51 w 51"/>
                  <a:gd name="T1" fmla="*/ 138 h 138"/>
                  <a:gd name="T2" fmla="*/ 33 w 51"/>
                  <a:gd name="T3" fmla="*/ 138 h 138"/>
                  <a:gd name="T4" fmla="*/ 33 w 51"/>
                  <a:gd name="T5" fmla="*/ 30 h 138"/>
                  <a:gd name="T6" fmla="*/ 26 w 51"/>
                  <a:gd name="T7" fmla="*/ 35 h 138"/>
                  <a:gd name="T8" fmla="*/ 18 w 51"/>
                  <a:gd name="T9" fmla="*/ 42 h 138"/>
                  <a:gd name="T10" fmla="*/ 9 w 51"/>
                  <a:gd name="T11" fmla="*/ 47 h 138"/>
                  <a:gd name="T12" fmla="*/ 0 w 51"/>
                  <a:gd name="T13" fmla="*/ 51 h 138"/>
                  <a:gd name="T14" fmla="*/ 0 w 51"/>
                  <a:gd name="T15" fmla="*/ 33 h 138"/>
                  <a:gd name="T16" fmla="*/ 14 w 51"/>
                  <a:gd name="T17" fmla="*/ 26 h 138"/>
                  <a:gd name="T18" fmla="*/ 25 w 51"/>
                  <a:gd name="T19" fmla="*/ 18 h 138"/>
                  <a:gd name="T20" fmla="*/ 33 w 51"/>
                  <a:gd name="T21" fmla="*/ 9 h 138"/>
                  <a:gd name="T22" fmla="*/ 39 w 51"/>
                  <a:gd name="T23" fmla="*/ 0 h 138"/>
                  <a:gd name="T24" fmla="*/ 51 w 51"/>
                  <a:gd name="T25" fmla="*/ 0 h 138"/>
                  <a:gd name="T26" fmla="*/ 51 w 51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38">
                    <a:moveTo>
                      <a:pt x="51" y="138"/>
                    </a:moveTo>
                    <a:lnTo>
                      <a:pt x="33" y="138"/>
                    </a:lnTo>
                    <a:lnTo>
                      <a:pt x="33" y="30"/>
                    </a:lnTo>
                    <a:lnTo>
                      <a:pt x="26" y="35"/>
                    </a:lnTo>
                    <a:lnTo>
                      <a:pt x="18" y="42"/>
                    </a:lnTo>
                    <a:lnTo>
                      <a:pt x="9" y="47"/>
                    </a:lnTo>
                    <a:lnTo>
                      <a:pt x="0" y="51"/>
                    </a:lnTo>
                    <a:lnTo>
                      <a:pt x="0" y="33"/>
                    </a:lnTo>
                    <a:lnTo>
                      <a:pt x="14" y="26"/>
                    </a:lnTo>
                    <a:lnTo>
                      <a:pt x="25" y="18"/>
                    </a:lnTo>
                    <a:lnTo>
                      <a:pt x="33" y="9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51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4" name="Freeform 2574"/>
              <p:cNvSpPr>
                <a:spLocks noEditPoints="1"/>
              </p:cNvSpPr>
              <p:nvPr/>
            </p:nvSpPr>
            <p:spPr bwMode="auto">
              <a:xfrm>
                <a:off x="2151" y="2824"/>
                <a:ext cx="46" cy="70"/>
              </a:xfrm>
              <a:custGeom>
                <a:avLst/>
                <a:gdLst>
                  <a:gd name="T0" fmla="*/ 0 w 90"/>
                  <a:gd name="T1" fmla="*/ 70 h 140"/>
                  <a:gd name="T2" fmla="*/ 1 w 90"/>
                  <a:gd name="T3" fmla="*/ 47 h 140"/>
                  <a:gd name="T4" fmla="*/ 5 w 90"/>
                  <a:gd name="T5" fmla="*/ 30 h 140"/>
                  <a:gd name="T6" fmla="*/ 8 w 90"/>
                  <a:gd name="T7" fmla="*/ 21 h 140"/>
                  <a:gd name="T8" fmla="*/ 14 w 90"/>
                  <a:gd name="T9" fmla="*/ 13 h 140"/>
                  <a:gd name="T10" fmla="*/ 20 w 90"/>
                  <a:gd name="T11" fmla="*/ 7 h 140"/>
                  <a:gd name="T12" fmla="*/ 27 w 90"/>
                  <a:gd name="T13" fmla="*/ 4 h 140"/>
                  <a:gd name="T14" fmla="*/ 36 w 90"/>
                  <a:gd name="T15" fmla="*/ 0 h 140"/>
                  <a:gd name="T16" fmla="*/ 45 w 90"/>
                  <a:gd name="T17" fmla="*/ 0 h 140"/>
                  <a:gd name="T18" fmla="*/ 55 w 90"/>
                  <a:gd name="T19" fmla="*/ 0 h 140"/>
                  <a:gd name="T20" fmla="*/ 64 w 90"/>
                  <a:gd name="T21" fmla="*/ 4 h 140"/>
                  <a:gd name="T22" fmla="*/ 71 w 90"/>
                  <a:gd name="T23" fmla="*/ 7 h 140"/>
                  <a:gd name="T24" fmla="*/ 75 w 90"/>
                  <a:gd name="T25" fmla="*/ 13 h 140"/>
                  <a:gd name="T26" fmla="*/ 78 w 90"/>
                  <a:gd name="T27" fmla="*/ 16 h 140"/>
                  <a:gd name="T28" fmla="*/ 83 w 90"/>
                  <a:gd name="T29" fmla="*/ 26 h 140"/>
                  <a:gd name="T30" fmla="*/ 87 w 90"/>
                  <a:gd name="T31" fmla="*/ 37 h 140"/>
                  <a:gd name="T32" fmla="*/ 89 w 90"/>
                  <a:gd name="T33" fmla="*/ 51 h 140"/>
                  <a:gd name="T34" fmla="*/ 90 w 90"/>
                  <a:gd name="T35" fmla="*/ 70 h 140"/>
                  <a:gd name="T36" fmla="*/ 89 w 90"/>
                  <a:gd name="T37" fmla="*/ 91 h 140"/>
                  <a:gd name="T38" fmla="*/ 85 w 90"/>
                  <a:gd name="T39" fmla="*/ 109 h 140"/>
                  <a:gd name="T40" fmla="*/ 82 w 90"/>
                  <a:gd name="T41" fmla="*/ 119 h 140"/>
                  <a:gd name="T42" fmla="*/ 76 w 90"/>
                  <a:gd name="T43" fmla="*/ 126 h 140"/>
                  <a:gd name="T44" fmla="*/ 69 w 90"/>
                  <a:gd name="T45" fmla="*/ 131 h 140"/>
                  <a:gd name="T46" fmla="*/ 62 w 90"/>
                  <a:gd name="T47" fmla="*/ 136 h 140"/>
                  <a:gd name="T48" fmla="*/ 54 w 90"/>
                  <a:gd name="T49" fmla="*/ 138 h 140"/>
                  <a:gd name="T50" fmla="*/ 45 w 90"/>
                  <a:gd name="T51" fmla="*/ 140 h 140"/>
                  <a:gd name="T52" fmla="*/ 27 w 90"/>
                  <a:gd name="T53" fmla="*/ 136 h 140"/>
                  <a:gd name="T54" fmla="*/ 14 w 90"/>
                  <a:gd name="T55" fmla="*/ 126 h 140"/>
                  <a:gd name="T56" fmla="*/ 7 w 90"/>
                  <a:gd name="T57" fmla="*/ 112 h 140"/>
                  <a:gd name="T58" fmla="*/ 1 w 90"/>
                  <a:gd name="T59" fmla="*/ 93 h 140"/>
                  <a:gd name="T60" fmla="*/ 0 w 90"/>
                  <a:gd name="T61" fmla="*/ 70 h 140"/>
                  <a:gd name="T62" fmla="*/ 19 w 90"/>
                  <a:gd name="T63" fmla="*/ 70 h 140"/>
                  <a:gd name="T64" fmla="*/ 19 w 90"/>
                  <a:gd name="T65" fmla="*/ 89 h 140"/>
                  <a:gd name="T66" fmla="*/ 22 w 90"/>
                  <a:gd name="T67" fmla="*/ 103 h 140"/>
                  <a:gd name="T68" fmla="*/ 26 w 90"/>
                  <a:gd name="T69" fmla="*/ 114 h 140"/>
                  <a:gd name="T70" fmla="*/ 31 w 90"/>
                  <a:gd name="T71" fmla="*/ 119 h 140"/>
                  <a:gd name="T72" fmla="*/ 38 w 90"/>
                  <a:gd name="T73" fmla="*/ 122 h 140"/>
                  <a:gd name="T74" fmla="*/ 45 w 90"/>
                  <a:gd name="T75" fmla="*/ 124 h 140"/>
                  <a:gd name="T76" fmla="*/ 52 w 90"/>
                  <a:gd name="T77" fmla="*/ 122 h 140"/>
                  <a:gd name="T78" fmla="*/ 59 w 90"/>
                  <a:gd name="T79" fmla="*/ 119 h 140"/>
                  <a:gd name="T80" fmla="*/ 64 w 90"/>
                  <a:gd name="T81" fmla="*/ 114 h 140"/>
                  <a:gd name="T82" fmla="*/ 69 w 90"/>
                  <a:gd name="T83" fmla="*/ 103 h 140"/>
                  <a:gd name="T84" fmla="*/ 71 w 90"/>
                  <a:gd name="T85" fmla="*/ 89 h 140"/>
                  <a:gd name="T86" fmla="*/ 73 w 90"/>
                  <a:gd name="T87" fmla="*/ 70 h 140"/>
                  <a:gd name="T88" fmla="*/ 71 w 90"/>
                  <a:gd name="T89" fmla="*/ 51 h 140"/>
                  <a:gd name="T90" fmla="*/ 69 w 90"/>
                  <a:gd name="T91" fmla="*/ 35 h 140"/>
                  <a:gd name="T92" fmla="*/ 64 w 90"/>
                  <a:gd name="T93" fmla="*/ 26 h 140"/>
                  <a:gd name="T94" fmla="*/ 59 w 90"/>
                  <a:gd name="T95" fmla="*/ 19 h 140"/>
                  <a:gd name="T96" fmla="*/ 52 w 90"/>
                  <a:gd name="T97" fmla="*/ 16 h 140"/>
                  <a:gd name="T98" fmla="*/ 45 w 90"/>
                  <a:gd name="T99" fmla="*/ 16 h 140"/>
                  <a:gd name="T100" fmla="*/ 38 w 90"/>
                  <a:gd name="T101" fmla="*/ 16 h 140"/>
                  <a:gd name="T102" fmla="*/ 31 w 90"/>
                  <a:gd name="T103" fmla="*/ 19 h 140"/>
                  <a:gd name="T104" fmla="*/ 26 w 90"/>
                  <a:gd name="T105" fmla="*/ 25 h 140"/>
                  <a:gd name="T106" fmla="*/ 22 w 90"/>
                  <a:gd name="T107" fmla="*/ 35 h 140"/>
                  <a:gd name="T108" fmla="*/ 19 w 90"/>
                  <a:gd name="T109" fmla="*/ 51 h 140"/>
                  <a:gd name="T110" fmla="*/ 19 w 90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40">
                    <a:moveTo>
                      <a:pt x="0" y="70"/>
                    </a:moveTo>
                    <a:lnTo>
                      <a:pt x="1" y="47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4" y="13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4" y="4"/>
                    </a:lnTo>
                    <a:lnTo>
                      <a:pt x="71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3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0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2" y="119"/>
                    </a:lnTo>
                    <a:lnTo>
                      <a:pt x="76" y="126"/>
                    </a:lnTo>
                    <a:lnTo>
                      <a:pt x="69" y="131"/>
                    </a:lnTo>
                    <a:lnTo>
                      <a:pt x="62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7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1" y="93"/>
                    </a:lnTo>
                    <a:lnTo>
                      <a:pt x="0" y="70"/>
                    </a:lnTo>
                    <a:close/>
                    <a:moveTo>
                      <a:pt x="19" y="70"/>
                    </a:moveTo>
                    <a:lnTo>
                      <a:pt x="19" y="89"/>
                    </a:lnTo>
                    <a:lnTo>
                      <a:pt x="22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4" y="114"/>
                    </a:lnTo>
                    <a:lnTo>
                      <a:pt x="69" y="103"/>
                    </a:lnTo>
                    <a:lnTo>
                      <a:pt x="71" y="89"/>
                    </a:lnTo>
                    <a:lnTo>
                      <a:pt x="73" y="70"/>
                    </a:lnTo>
                    <a:lnTo>
                      <a:pt x="71" y="51"/>
                    </a:lnTo>
                    <a:lnTo>
                      <a:pt x="69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2" y="35"/>
                    </a:lnTo>
                    <a:lnTo>
                      <a:pt x="19" y="51"/>
                    </a:lnTo>
                    <a:lnTo>
                      <a:pt x="19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5" name="Line 2575"/>
              <p:cNvSpPr>
                <a:spLocks noChangeShapeType="1"/>
              </p:cNvSpPr>
              <p:nvPr/>
            </p:nvSpPr>
            <p:spPr bwMode="auto">
              <a:xfrm flipV="1">
                <a:off x="2357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6" name="Line 2576"/>
              <p:cNvSpPr>
                <a:spLocks noChangeShapeType="1"/>
              </p:cNvSpPr>
              <p:nvPr/>
            </p:nvSpPr>
            <p:spPr bwMode="auto">
              <a:xfrm flipV="1">
                <a:off x="2357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7" name="Line 2577"/>
              <p:cNvSpPr>
                <a:spLocks noChangeShapeType="1"/>
              </p:cNvSpPr>
              <p:nvPr/>
            </p:nvSpPr>
            <p:spPr bwMode="auto">
              <a:xfrm flipV="1">
                <a:off x="2357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8" name="Line 2578"/>
              <p:cNvSpPr>
                <a:spLocks noChangeShapeType="1"/>
              </p:cNvSpPr>
              <p:nvPr/>
            </p:nvSpPr>
            <p:spPr bwMode="auto">
              <a:xfrm flipV="1">
                <a:off x="2357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9" name="Line 2579"/>
              <p:cNvSpPr>
                <a:spLocks noChangeShapeType="1"/>
              </p:cNvSpPr>
              <p:nvPr/>
            </p:nvSpPr>
            <p:spPr bwMode="auto">
              <a:xfrm flipV="1">
                <a:off x="2357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0" name="Line 2580"/>
              <p:cNvSpPr>
                <a:spLocks noChangeShapeType="1"/>
              </p:cNvSpPr>
              <p:nvPr/>
            </p:nvSpPr>
            <p:spPr bwMode="auto">
              <a:xfrm flipV="1">
                <a:off x="2357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1" name="Line 2581"/>
              <p:cNvSpPr>
                <a:spLocks noChangeShapeType="1"/>
              </p:cNvSpPr>
              <p:nvPr/>
            </p:nvSpPr>
            <p:spPr bwMode="auto">
              <a:xfrm flipV="1">
                <a:off x="2357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2" name="Line 2582"/>
              <p:cNvSpPr>
                <a:spLocks noChangeShapeType="1"/>
              </p:cNvSpPr>
              <p:nvPr/>
            </p:nvSpPr>
            <p:spPr bwMode="auto">
              <a:xfrm flipV="1">
                <a:off x="2357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3" name="Line 2583"/>
              <p:cNvSpPr>
                <a:spLocks noChangeShapeType="1"/>
              </p:cNvSpPr>
              <p:nvPr/>
            </p:nvSpPr>
            <p:spPr bwMode="auto">
              <a:xfrm flipV="1">
                <a:off x="2357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4" name="Line 2584"/>
              <p:cNvSpPr>
                <a:spLocks noChangeShapeType="1"/>
              </p:cNvSpPr>
              <p:nvPr/>
            </p:nvSpPr>
            <p:spPr bwMode="auto">
              <a:xfrm flipV="1">
                <a:off x="2357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5" name="Line 2585"/>
              <p:cNvSpPr>
                <a:spLocks noChangeShapeType="1"/>
              </p:cNvSpPr>
              <p:nvPr/>
            </p:nvSpPr>
            <p:spPr bwMode="auto">
              <a:xfrm flipV="1">
                <a:off x="2357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6" name="Line 2586"/>
              <p:cNvSpPr>
                <a:spLocks noChangeShapeType="1"/>
              </p:cNvSpPr>
              <p:nvPr/>
            </p:nvSpPr>
            <p:spPr bwMode="auto">
              <a:xfrm flipV="1">
                <a:off x="2357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7" name="Line 2587"/>
              <p:cNvSpPr>
                <a:spLocks noChangeShapeType="1"/>
              </p:cNvSpPr>
              <p:nvPr/>
            </p:nvSpPr>
            <p:spPr bwMode="auto">
              <a:xfrm flipV="1">
                <a:off x="2357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8" name="Line 2588"/>
              <p:cNvSpPr>
                <a:spLocks noChangeShapeType="1"/>
              </p:cNvSpPr>
              <p:nvPr/>
            </p:nvSpPr>
            <p:spPr bwMode="auto">
              <a:xfrm flipV="1">
                <a:off x="2357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9" name="Line 2589"/>
              <p:cNvSpPr>
                <a:spLocks noChangeShapeType="1"/>
              </p:cNvSpPr>
              <p:nvPr/>
            </p:nvSpPr>
            <p:spPr bwMode="auto">
              <a:xfrm flipV="1">
                <a:off x="2357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0" name="Line 2590"/>
              <p:cNvSpPr>
                <a:spLocks noChangeShapeType="1"/>
              </p:cNvSpPr>
              <p:nvPr/>
            </p:nvSpPr>
            <p:spPr bwMode="auto">
              <a:xfrm flipV="1">
                <a:off x="2357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1" name="Line 2591"/>
              <p:cNvSpPr>
                <a:spLocks noChangeShapeType="1"/>
              </p:cNvSpPr>
              <p:nvPr/>
            </p:nvSpPr>
            <p:spPr bwMode="auto">
              <a:xfrm flipV="1">
                <a:off x="2357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2" name="Line 2592"/>
              <p:cNvSpPr>
                <a:spLocks noChangeShapeType="1"/>
              </p:cNvSpPr>
              <p:nvPr/>
            </p:nvSpPr>
            <p:spPr bwMode="auto">
              <a:xfrm flipV="1">
                <a:off x="2357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3" name="Line 2593"/>
              <p:cNvSpPr>
                <a:spLocks noChangeShapeType="1"/>
              </p:cNvSpPr>
              <p:nvPr/>
            </p:nvSpPr>
            <p:spPr bwMode="auto">
              <a:xfrm flipV="1">
                <a:off x="2357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4" name="Line 2594"/>
              <p:cNvSpPr>
                <a:spLocks noChangeShapeType="1"/>
              </p:cNvSpPr>
              <p:nvPr/>
            </p:nvSpPr>
            <p:spPr bwMode="auto">
              <a:xfrm flipV="1">
                <a:off x="2357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5" name="Line 2595"/>
              <p:cNvSpPr>
                <a:spLocks noChangeShapeType="1"/>
              </p:cNvSpPr>
              <p:nvPr/>
            </p:nvSpPr>
            <p:spPr bwMode="auto">
              <a:xfrm flipV="1">
                <a:off x="2357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6" name="Line 2596"/>
              <p:cNvSpPr>
                <a:spLocks noChangeShapeType="1"/>
              </p:cNvSpPr>
              <p:nvPr/>
            </p:nvSpPr>
            <p:spPr bwMode="auto">
              <a:xfrm flipV="1">
                <a:off x="2357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7" name="Line 2597"/>
              <p:cNvSpPr>
                <a:spLocks noChangeShapeType="1"/>
              </p:cNvSpPr>
              <p:nvPr/>
            </p:nvSpPr>
            <p:spPr bwMode="auto">
              <a:xfrm flipV="1">
                <a:off x="2357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8" name="Line 2598"/>
              <p:cNvSpPr>
                <a:spLocks noChangeShapeType="1"/>
              </p:cNvSpPr>
              <p:nvPr/>
            </p:nvSpPr>
            <p:spPr bwMode="auto">
              <a:xfrm flipV="1">
                <a:off x="2357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9" name="Line 2599"/>
              <p:cNvSpPr>
                <a:spLocks noChangeShapeType="1"/>
              </p:cNvSpPr>
              <p:nvPr/>
            </p:nvSpPr>
            <p:spPr bwMode="auto">
              <a:xfrm flipV="1">
                <a:off x="2357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0" name="Line 2600"/>
              <p:cNvSpPr>
                <a:spLocks noChangeShapeType="1"/>
              </p:cNvSpPr>
              <p:nvPr/>
            </p:nvSpPr>
            <p:spPr bwMode="auto">
              <a:xfrm flipV="1">
                <a:off x="2357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1" name="Line 2601"/>
              <p:cNvSpPr>
                <a:spLocks noChangeShapeType="1"/>
              </p:cNvSpPr>
              <p:nvPr/>
            </p:nvSpPr>
            <p:spPr bwMode="auto">
              <a:xfrm flipV="1">
                <a:off x="2357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2" name="Line 2602"/>
              <p:cNvSpPr>
                <a:spLocks noChangeShapeType="1"/>
              </p:cNvSpPr>
              <p:nvPr/>
            </p:nvSpPr>
            <p:spPr bwMode="auto">
              <a:xfrm flipV="1">
                <a:off x="2357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3" name="Line 2603"/>
              <p:cNvSpPr>
                <a:spLocks noChangeShapeType="1"/>
              </p:cNvSpPr>
              <p:nvPr/>
            </p:nvSpPr>
            <p:spPr bwMode="auto">
              <a:xfrm flipV="1">
                <a:off x="2357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4" name="Line 2604"/>
              <p:cNvSpPr>
                <a:spLocks noChangeShapeType="1"/>
              </p:cNvSpPr>
              <p:nvPr/>
            </p:nvSpPr>
            <p:spPr bwMode="auto">
              <a:xfrm flipV="1">
                <a:off x="2357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5" name="Line 2605"/>
              <p:cNvSpPr>
                <a:spLocks noChangeShapeType="1"/>
              </p:cNvSpPr>
              <p:nvPr/>
            </p:nvSpPr>
            <p:spPr bwMode="auto">
              <a:xfrm flipV="1">
                <a:off x="2357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6" name="Line 2606"/>
              <p:cNvSpPr>
                <a:spLocks noChangeShapeType="1"/>
              </p:cNvSpPr>
              <p:nvPr/>
            </p:nvSpPr>
            <p:spPr bwMode="auto">
              <a:xfrm flipV="1">
                <a:off x="2357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7" name="Line 2607"/>
              <p:cNvSpPr>
                <a:spLocks noChangeShapeType="1"/>
              </p:cNvSpPr>
              <p:nvPr/>
            </p:nvSpPr>
            <p:spPr bwMode="auto">
              <a:xfrm flipV="1">
                <a:off x="2357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8" name="Line 2608"/>
              <p:cNvSpPr>
                <a:spLocks noChangeShapeType="1"/>
              </p:cNvSpPr>
              <p:nvPr/>
            </p:nvSpPr>
            <p:spPr bwMode="auto">
              <a:xfrm flipV="1">
                <a:off x="2357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9" name="Line 2609"/>
              <p:cNvSpPr>
                <a:spLocks noChangeShapeType="1"/>
              </p:cNvSpPr>
              <p:nvPr/>
            </p:nvSpPr>
            <p:spPr bwMode="auto">
              <a:xfrm flipV="1">
                <a:off x="2357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0" name="Line 2610"/>
              <p:cNvSpPr>
                <a:spLocks noChangeShapeType="1"/>
              </p:cNvSpPr>
              <p:nvPr/>
            </p:nvSpPr>
            <p:spPr bwMode="auto">
              <a:xfrm flipV="1">
                <a:off x="2357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1" name="Line 2611"/>
              <p:cNvSpPr>
                <a:spLocks noChangeShapeType="1"/>
              </p:cNvSpPr>
              <p:nvPr/>
            </p:nvSpPr>
            <p:spPr bwMode="auto">
              <a:xfrm flipV="1">
                <a:off x="2357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2" name="Line 2612"/>
              <p:cNvSpPr>
                <a:spLocks noChangeShapeType="1"/>
              </p:cNvSpPr>
              <p:nvPr/>
            </p:nvSpPr>
            <p:spPr bwMode="auto">
              <a:xfrm flipV="1">
                <a:off x="2357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3" name="Line 2613"/>
              <p:cNvSpPr>
                <a:spLocks noChangeShapeType="1"/>
              </p:cNvSpPr>
              <p:nvPr/>
            </p:nvSpPr>
            <p:spPr bwMode="auto">
              <a:xfrm flipV="1">
                <a:off x="2357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4" name="Line 2614"/>
              <p:cNvSpPr>
                <a:spLocks noChangeShapeType="1"/>
              </p:cNvSpPr>
              <p:nvPr/>
            </p:nvSpPr>
            <p:spPr bwMode="auto">
              <a:xfrm flipV="1">
                <a:off x="2357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5" name="Line 2615"/>
              <p:cNvSpPr>
                <a:spLocks noChangeShapeType="1"/>
              </p:cNvSpPr>
              <p:nvPr/>
            </p:nvSpPr>
            <p:spPr bwMode="auto">
              <a:xfrm flipV="1">
                <a:off x="2357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6" name="Line 2616"/>
              <p:cNvSpPr>
                <a:spLocks noChangeShapeType="1"/>
              </p:cNvSpPr>
              <p:nvPr/>
            </p:nvSpPr>
            <p:spPr bwMode="auto">
              <a:xfrm flipV="1">
                <a:off x="2357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9" name="Group 2818"/>
            <p:cNvGrpSpPr>
              <a:grpSpLocks/>
            </p:cNvGrpSpPr>
            <p:nvPr/>
          </p:nvGrpSpPr>
          <p:grpSpPr bwMode="auto">
            <a:xfrm>
              <a:off x="2321" y="1267"/>
              <a:ext cx="261" cy="1627"/>
              <a:chOff x="2321" y="1267"/>
              <a:chExt cx="261" cy="1627"/>
            </a:xfrm>
          </p:grpSpPr>
          <p:sp>
            <p:nvSpPr>
              <p:cNvPr id="1417" name="Line 2618"/>
              <p:cNvSpPr>
                <a:spLocks noChangeShapeType="1"/>
              </p:cNvSpPr>
              <p:nvPr/>
            </p:nvSpPr>
            <p:spPr bwMode="auto">
              <a:xfrm flipV="1">
                <a:off x="2357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8" name="Line 2619"/>
              <p:cNvSpPr>
                <a:spLocks noChangeShapeType="1"/>
              </p:cNvSpPr>
              <p:nvPr/>
            </p:nvSpPr>
            <p:spPr bwMode="auto">
              <a:xfrm flipV="1">
                <a:off x="2357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9" name="Line 2620"/>
              <p:cNvSpPr>
                <a:spLocks noChangeShapeType="1"/>
              </p:cNvSpPr>
              <p:nvPr/>
            </p:nvSpPr>
            <p:spPr bwMode="auto">
              <a:xfrm flipV="1">
                <a:off x="2357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0" name="Line 2621"/>
              <p:cNvSpPr>
                <a:spLocks noChangeShapeType="1"/>
              </p:cNvSpPr>
              <p:nvPr/>
            </p:nvSpPr>
            <p:spPr bwMode="auto">
              <a:xfrm flipV="1">
                <a:off x="2357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1" name="Line 2622"/>
              <p:cNvSpPr>
                <a:spLocks noChangeShapeType="1"/>
              </p:cNvSpPr>
              <p:nvPr/>
            </p:nvSpPr>
            <p:spPr bwMode="auto">
              <a:xfrm flipV="1">
                <a:off x="2357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2" name="Line 2623"/>
              <p:cNvSpPr>
                <a:spLocks noChangeShapeType="1"/>
              </p:cNvSpPr>
              <p:nvPr/>
            </p:nvSpPr>
            <p:spPr bwMode="auto">
              <a:xfrm flipV="1">
                <a:off x="2357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3" name="Line 2624"/>
              <p:cNvSpPr>
                <a:spLocks noChangeShapeType="1"/>
              </p:cNvSpPr>
              <p:nvPr/>
            </p:nvSpPr>
            <p:spPr bwMode="auto">
              <a:xfrm flipV="1">
                <a:off x="2357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4" name="Line 2625"/>
              <p:cNvSpPr>
                <a:spLocks noChangeShapeType="1"/>
              </p:cNvSpPr>
              <p:nvPr/>
            </p:nvSpPr>
            <p:spPr bwMode="auto">
              <a:xfrm flipV="1">
                <a:off x="2357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5" name="Line 2626"/>
              <p:cNvSpPr>
                <a:spLocks noChangeShapeType="1"/>
              </p:cNvSpPr>
              <p:nvPr/>
            </p:nvSpPr>
            <p:spPr bwMode="auto">
              <a:xfrm flipV="1">
                <a:off x="2357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6" name="Line 2627"/>
              <p:cNvSpPr>
                <a:spLocks noChangeShapeType="1"/>
              </p:cNvSpPr>
              <p:nvPr/>
            </p:nvSpPr>
            <p:spPr bwMode="auto">
              <a:xfrm flipV="1">
                <a:off x="2357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7" name="Line 2628"/>
              <p:cNvSpPr>
                <a:spLocks noChangeShapeType="1"/>
              </p:cNvSpPr>
              <p:nvPr/>
            </p:nvSpPr>
            <p:spPr bwMode="auto">
              <a:xfrm flipV="1">
                <a:off x="2357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8" name="Line 2629"/>
              <p:cNvSpPr>
                <a:spLocks noChangeShapeType="1"/>
              </p:cNvSpPr>
              <p:nvPr/>
            </p:nvSpPr>
            <p:spPr bwMode="auto">
              <a:xfrm flipV="1">
                <a:off x="2357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9" name="Line 2630"/>
              <p:cNvSpPr>
                <a:spLocks noChangeShapeType="1"/>
              </p:cNvSpPr>
              <p:nvPr/>
            </p:nvSpPr>
            <p:spPr bwMode="auto">
              <a:xfrm flipV="1">
                <a:off x="2357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0" name="Line 2631"/>
              <p:cNvSpPr>
                <a:spLocks noChangeShapeType="1"/>
              </p:cNvSpPr>
              <p:nvPr/>
            </p:nvSpPr>
            <p:spPr bwMode="auto">
              <a:xfrm flipV="1">
                <a:off x="2357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1" name="Line 2632"/>
              <p:cNvSpPr>
                <a:spLocks noChangeShapeType="1"/>
              </p:cNvSpPr>
              <p:nvPr/>
            </p:nvSpPr>
            <p:spPr bwMode="auto">
              <a:xfrm flipV="1">
                <a:off x="2357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2" name="Line 2633"/>
              <p:cNvSpPr>
                <a:spLocks noChangeShapeType="1"/>
              </p:cNvSpPr>
              <p:nvPr/>
            </p:nvSpPr>
            <p:spPr bwMode="auto">
              <a:xfrm flipV="1">
                <a:off x="2357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3" name="Line 2634"/>
              <p:cNvSpPr>
                <a:spLocks noChangeShapeType="1"/>
              </p:cNvSpPr>
              <p:nvPr/>
            </p:nvSpPr>
            <p:spPr bwMode="auto">
              <a:xfrm flipV="1">
                <a:off x="2357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4" name="Line 2635"/>
              <p:cNvSpPr>
                <a:spLocks noChangeShapeType="1"/>
              </p:cNvSpPr>
              <p:nvPr/>
            </p:nvSpPr>
            <p:spPr bwMode="auto">
              <a:xfrm flipV="1">
                <a:off x="2357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5" name="Line 2636"/>
              <p:cNvSpPr>
                <a:spLocks noChangeShapeType="1"/>
              </p:cNvSpPr>
              <p:nvPr/>
            </p:nvSpPr>
            <p:spPr bwMode="auto">
              <a:xfrm flipV="1">
                <a:off x="2357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6" name="Line 2637"/>
              <p:cNvSpPr>
                <a:spLocks noChangeShapeType="1"/>
              </p:cNvSpPr>
              <p:nvPr/>
            </p:nvSpPr>
            <p:spPr bwMode="auto">
              <a:xfrm flipV="1">
                <a:off x="2357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7" name="Line 2638"/>
              <p:cNvSpPr>
                <a:spLocks noChangeShapeType="1"/>
              </p:cNvSpPr>
              <p:nvPr/>
            </p:nvSpPr>
            <p:spPr bwMode="auto">
              <a:xfrm flipV="1">
                <a:off x="2357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8" name="Line 2639"/>
              <p:cNvSpPr>
                <a:spLocks noChangeShapeType="1"/>
              </p:cNvSpPr>
              <p:nvPr/>
            </p:nvSpPr>
            <p:spPr bwMode="auto">
              <a:xfrm flipV="1">
                <a:off x="2357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9" name="Line 2640"/>
              <p:cNvSpPr>
                <a:spLocks noChangeShapeType="1"/>
              </p:cNvSpPr>
              <p:nvPr/>
            </p:nvSpPr>
            <p:spPr bwMode="auto">
              <a:xfrm flipV="1">
                <a:off x="2357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0" name="Line 2641"/>
              <p:cNvSpPr>
                <a:spLocks noChangeShapeType="1"/>
              </p:cNvSpPr>
              <p:nvPr/>
            </p:nvSpPr>
            <p:spPr bwMode="auto">
              <a:xfrm flipV="1">
                <a:off x="2357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1" name="Line 2642"/>
              <p:cNvSpPr>
                <a:spLocks noChangeShapeType="1"/>
              </p:cNvSpPr>
              <p:nvPr/>
            </p:nvSpPr>
            <p:spPr bwMode="auto">
              <a:xfrm flipV="1">
                <a:off x="2357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2" name="Line 2643"/>
              <p:cNvSpPr>
                <a:spLocks noChangeShapeType="1"/>
              </p:cNvSpPr>
              <p:nvPr/>
            </p:nvSpPr>
            <p:spPr bwMode="auto">
              <a:xfrm flipV="1">
                <a:off x="2357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3" name="Line 2644"/>
              <p:cNvSpPr>
                <a:spLocks noChangeShapeType="1"/>
              </p:cNvSpPr>
              <p:nvPr/>
            </p:nvSpPr>
            <p:spPr bwMode="auto">
              <a:xfrm flipV="1">
                <a:off x="2357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4" name="Line 2645"/>
              <p:cNvSpPr>
                <a:spLocks noChangeShapeType="1"/>
              </p:cNvSpPr>
              <p:nvPr/>
            </p:nvSpPr>
            <p:spPr bwMode="auto">
              <a:xfrm flipV="1">
                <a:off x="2357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5" name="Line 2646"/>
              <p:cNvSpPr>
                <a:spLocks noChangeShapeType="1"/>
              </p:cNvSpPr>
              <p:nvPr/>
            </p:nvSpPr>
            <p:spPr bwMode="auto">
              <a:xfrm flipV="1">
                <a:off x="2357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6" name="Line 2647"/>
              <p:cNvSpPr>
                <a:spLocks noChangeShapeType="1"/>
              </p:cNvSpPr>
              <p:nvPr/>
            </p:nvSpPr>
            <p:spPr bwMode="auto">
              <a:xfrm flipV="1">
                <a:off x="2357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7" name="Line 2648"/>
              <p:cNvSpPr>
                <a:spLocks noChangeShapeType="1"/>
              </p:cNvSpPr>
              <p:nvPr/>
            </p:nvSpPr>
            <p:spPr bwMode="auto">
              <a:xfrm flipV="1">
                <a:off x="2357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8" name="Line 2649"/>
              <p:cNvSpPr>
                <a:spLocks noChangeShapeType="1"/>
              </p:cNvSpPr>
              <p:nvPr/>
            </p:nvSpPr>
            <p:spPr bwMode="auto">
              <a:xfrm flipV="1">
                <a:off x="2357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9" name="Line 2650"/>
              <p:cNvSpPr>
                <a:spLocks noChangeShapeType="1"/>
              </p:cNvSpPr>
              <p:nvPr/>
            </p:nvSpPr>
            <p:spPr bwMode="auto">
              <a:xfrm flipV="1">
                <a:off x="2357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0" name="Line 2651"/>
              <p:cNvSpPr>
                <a:spLocks noChangeShapeType="1"/>
              </p:cNvSpPr>
              <p:nvPr/>
            </p:nvSpPr>
            <p:spPr bwMode="auto">
              <a:xfrm flipV="1">
                <a:off x="2357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1" name="Line 2652"/>
              <p:cNvSpPr>
                <a:spLocks noChangeShapeType="1"/>
              </p:cNvSpPr>
              <p:nvPr/>
            </p:nvSpPr>
            <p:spPr bwMode="auto">
              <a:xfrm flipV="1">
                <a:off x="2357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2" name="Line 2653"/>
              <p:cNvSpPr>
                <a:spLocks noChangeShapeType="1"/>
              </p:cNvSpPr>
              <p:nvPr/>
            </p:nvSpPr>
            <p:spPr bwMode="auto">
              <a:xfrm flipV="1">
                <a:off x="2357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3" name="Line 2654"/>
              <p:cNvSpPr>
                <a:spLocks noChangeShapeType="1"/>
              </p:cNvSpPr>
              <p:nvPr/>
            </p:nvSpPr>
            <p:spPr bwMode="auto">
              <a:xfrm flipV="1">
                <a:off x="2357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4" name="Line 2655"/>
              <p:cNvSpPr>
                <a:spLocks noChangeShapeType="1"/>
              </p:cNvSpPr>
              <p:nvPr/>
            </p:nvSpPr>
            <p:spPr bwMode="auto">
              <a:xfrm flipV="1">
                <a:off x="2357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5" name="Line 2656"/>
              <p:cNvSpPr>
                <a:spLocks noChangeShapeType="1"/>
              </p:cNvSpPr>
              <p:nvPr/>
            </p:nvSpPr>
            <p:spPr bwMode="auto">
              <a:xfrm flipV="1">
                <a:off x="2357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6" name="Line 2657"/>
              <p:cNvSpPr>
                <a:spLocks noChangeShapeType="1"/>
              </p:cNvSpPr>
              <p:nvPr/>
            </p:nvSpPr>
            <p:spPr bwMode="auto">
              <a:xfrm flipV="1">
                <a:off x="2357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7" name="Line 2658"/>
              <p:cNvSpPr>
                <a:spLocks noChangeShapeType="1"/>
              </p:cNvSpPr>
              <p:nvPr/>
            </p:nvSpPr>
            <p:spPr bwMode="auto">
              <a:xfrm flipV="1">
                <a:off x="2357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8" name="Line 2659"/>
              <p:cNvSpPr>
                <a:spLocks noChangeShapeType="1"/>
              </p:cNvSpPr>
              <p:nvPr/>
            </p:nvSpPr>
            <p:spPr bwMode="auto">
              <a:xfrm flipV="1">
                <a:off x="2357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9" name="Line 2660"/>
              <p:cNvSpPr>
                <a:spLocks noChangeShapeType="1"/>
              </p:cNvSpPr>
              <p:nvPr/>
            </p:nvSpPr>
            <p:spPr bwMode="auto">
              <a:xfrm flipV="1">
                <a:off x="2357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0" name="Line 2661"/>
              <p:cNvSpPr>
                <a:spLocks noChangeShapeType="1"/>
              </p:cNvSpPr>
              <p:nvPr/>
            </p:nvSpPr>
            <p:spPr bwMode="auto">
              <a:xfrm flipV="1">
                <a:off x="2357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1" name="Line 2662"/>
              <p:cNvSpPr>
                <a:spLocks noChangeShapeType="1"/>
              </p:cNvSpPr>
              <p:nvPr/>
            </p:nvSpPr>
            <p:spPr bwMode="auto">
              <a:xfrm flipV="1">
                <a:off x="2357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2" name="Line 2663"/>
              <p:cNvSpPr>
                <a:spLocks noChangeShapeType="1"/>
              </p:cNvSpPr>
              <p:nvPr/>
            </p:nvSpPr>
            <p:spPr bwMode="auto">
              <a:xfrm flipV="1">
                <a:off x="2357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3" name="Line 2664"/>
              <p:cNvSpPr>
                <a:spLocks noChangeShapeType="1"/>
              </p:cNvSpPr>
              <p:nvPr/>
            </p:nvSpPr>
            <p:spPr bwMode="auto">
              <a:xfrm flipV="1">
                <a:off x="2357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4" name="Line 2665"/>
              <p:cNvSpPr>
                <a:spLocks noChangeShapeType="1"/>
              </p:cNvSpPr>
              <p:nvPr/>
            </p:nvSpPr>
            <p:spPr bwMode="auto">
              <a:xfrm flipV="1">
                <a:off x="2357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5" name="Line 2666"/>
              <p:cNvSpPr>
                <a:spLocks noChangeShapeType="1"/>
              </p:cNvSpPr>
              <p:nvPr/>
            </p:nvSpPr>
            <p:spPr bwMode="auto">
              <a:xfrm flipV="1">
                <a:off x="2357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6" name="Line 2667"/>
              <p:cNvSpPr>
                <a:spLocks noChangeShapeType="1"/>
              </p:cNvSpPr>
              <p:nvPr/>
            </p:nvSpPr>
            <p:spPr bwMode="auto">
              <a:xfrm flipV="1">
                <a:off x="2357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7" name="Line 2668"/>
              <p:cNvSpPr>
                <a:spLocks noChangeShapeType="1"/>
              </p:cNvSpPr>
              <p:nvPr/>
            </p:nvSpPr>
            <p:spPr bwMode="auto">
              <a:xfrm flipV="1">
                <a:off x="2357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8" name="Line 2669"/>
              <p:cNvSpPr>
                <a:spLocks noChangeShapeType="1"/>
              </p:cNvSpPr>
              <p:nvPr/>
            </p:nvSpPr>
            <p:spPr bwMode="auto">
              <a:xfrm flipV="1">
                <a:off x="2357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9" name="Line 2670"/>
              <p:cNvSpPr>
                <a:spLocks noChangeShapeType="1"/>
              </p:cNvSpPr>
              <p:nvPr/>
            </p:nvSpPr>
            <p:spPr bwMode="auto">
              <a:xfrm flipV="1">
                <a:off x="2357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0" name="Line 2671"/>
              <p:cNvSpPr>
                <a:spLocks noChangeShapeType="1"/>
              </p:cNvSpPr>
              <p:nvPr/>
            </p:nvSpPr>
            <p:spPr bwMode="auto">
              <a:xfrm flipV="1">
                <a:off x="2357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1" name="Line 2672"/>
              <p:cNvSpPr>
                <a:spLocks noChangeShapeType="1"/>
              </p:cNvSpPr>
              <p:nvPr/>
            </p:nvSpPr>
            <p:spPr bwMode="auto">
              <a:xfrm flipV="1">
                <a:off x="2357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2" name="Line 2673"/>
              <p:cNvSpPr>
                <a:spLocks noChangeShapeType="1"/>
              </p:cNvSpPr>
              <p:nvPr/>
            </p:nvSpPr>
            <p:spPr bwMode="auto">
              <a:xfrm flipV="1">
                <a:off x="2357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3" name="Line 2674"/>
              <p:cNvSpPr>
                <a:spLocks noChangeShapeType="1"/>
              </p:cNvSpPr>
              <p:nvPr/>
            </p:nvSpPr>
            <p:spPr bwMode="auto">
              <a:xfrm flipV="1">
                <a:off x="2357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4" name="Line 2675"/>
              <p:cNvSpPr>
                <a:spLocks noChangeShapeType="1"/>
              </p:cNvSpPr>
              <p:nvPr/>
            </p:nvSpPr>
            <p:spPr bwMode="auto">
              <a:xfrm flipV="1">
                <a:off x="2357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5" name="Line 2676"/>
              <p:cNvSpPr>
                <a:spLocks noChangeShapeType="1"/>
              </p:cNvSpPr>
              <p:nvPr/>
            </p:nvSpPr>
            <p:spPr bwMode="auto">
              <a:xfrm flipV="1">
                <a:off x="2357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6" name="Line 2677"/>
              <p:cNvSpPr>
                <a:spLocks noChangeShapeType="1"/>
              </p:cNvSpPr>
              <p:nvPr/>
            </p:nvSpPr>
            <p:spPr bwMode="auto">
              <a:xfrm flipV="1">
                <a:off x="2357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7" name="Line 2678"/>
              <p:cNvSpPr>
                <a:spLocks noChangeShapeType="1"/>
              </p:cNvSpPr>
              <p:nvPr/>
            </p:nvSpPr>
            <p:spPr bwMode="auto">
              <a:xfrm flipV="1">
                <a:off x="2357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8" name="Line 2679"/>
              <p:cNvSpPr>
                <a:spLocks noChangeShapeType="1"/>
              </p:cNvSpPr>
              <p:nvPr/>
            </p:nvSpPr>
            <p:spPr bwMode="auto">
              <a:xfrm flipV="1">
                <a:off x="2357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9" name="Line 2680"/>
              <p:cNvSpPr>
                <a:spLocks noChangeShapeType="1"/>
              </p:cNvSpPr>
              <p:nvPr/>
            </p:nvSpPr>
            <p:spPr bwMode="auto">
              <a:xfrm flipV="1">
                <a:off x="2357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0" name="Line 2681"/>
              <p:cNvSpPr>
                <a:spLocks noChangeShapeType="1"/>
              </p:cNvSpPr>
              <p:nvPr/>
            </p:nvSpPr>
            <p:spPr bwMode="auto">
              <a:xfrm flipV="1">
                <a:off x="2357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1" name="Line 2682"/>
              <p:cNvSpPr>
                <a:spLocks noChangeShapeType="1"/>
              </p:cNvSpPr>
              <p:nvPr/>
            </p:nvSpPr>
            <p:spPr bwMode="auto">
              <a:xfrm flipV="1">
                <a:off x="2357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2" name="Line 2683"/>
              <p:cNvSpPr>
                <a:spLocks noChangeShapeType="1"/>
              </p:cNvSpPr>
              <p:nvPr/>
            </p:nvSpPr>
            <p:spPr bwMode="auto">
              <a:xfrm flipV="1">
                <a:off x="2357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3" name="Line 2684"/>
              <p:cNvSpPr>
                <a:spLocks noChangeShapeType="1"/>
              </p:cNvSpPr>
              <p:nvPr/>
            </p:nvSpPr>
            <p:spPr bwMode="auto">
              <a:xfrm flipV="1">
                <a:off x="2357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4" name="Line 2685"/>
              <p:cNvSpPr>
                <a:spLocks noChangeShapeType="1"/>
              </p:cNvSpPr>
              <p:nvPr/>
            </p:nvSpPr>
            <p:spPr bwMode="auto">
              <a:xfrm flipV="1">
                <a:off x="2357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5" name="Line 2686"/>
              <p:cNvSpPr>
                <a:spLocks noChangeShapeType="1"/>
              </p:cNvSpPr>
              <p:nvPr/>
            </p:nvSpPr>
            <p:spPr bwMode="auto">
              <a:xfrm flipV="1">
                <a:off x="2357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6" name="Line 2687"/>
              <p:cNvSpPr>
                <a:spLocks noChangeShapeType="1"/>
              </p:cNvSpPr>
              <p:nvPr/>
            </p:nvSpPr>
            <p:spPr bwMode="auto">
              <a:xfrm flipV="1">
                <a:off x="2357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7" name="Line 2688"/>
              <p:cNvSpPr>
                <a:spLocks noChangeShapeType="1"/>
              </p:cNvSpPr>
              <p:nvPr/>
            </p:nvSpPr>
            <p:spPr bwMode="auto">
              <a:xfrm flipV="1">
                <a:off x="2357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8" name="Line 2689"/>
              <p:cNvSpPr>
                <a:spLocks noChangeShapeType="1"/>
              </p:cNvSpPr>
              <p:nvPr/>
            </p:nvSpPr>
            <p:spPr bwMode="auto">
              <a:xfrm flipV="1">
                <a:off x="2357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9" name="Line 2690"/>
              <p:cNvSpPr>
                <a:spLocks noChangeShapeType="1"/>
              </p:cNvSpPr>
              <p:nvPr/>
            </p:nvSpPr>
            <p:spPr bwMode="auto">
              <a:xfrm flipV="1">
                <a:off x="2357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0" name="Line 2691"/>
              <p:cNvSpPr>
                <a:spLocks noChangeShapeType="1"/>
              </p:cNvSpPr>
              <p:nvPr/>
            </p:nvSpPr>
            <p:spPr bwMode="auto">
              <a:xfrm flipV="1">
                <a:off x="2357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1" name="Line 2692"/>
              <p:cNvSpPr>
                <a:spLocks noChangeShapeType="1"/>
              </p:cNvSpPr>
              <p:nvPr/>
            </p:nvSpPr>
            <p:spPr bwMode="auto">
              <a:xfrm flipV="1">
                <a:off x="2357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2" name="Line 2693"/>
              <p:cNvSpPr>
                <a:spLocks noChangeShapeType="1"/>
              </p:cNvSpPr>
              <p:nvPr/>
            </p:nvSpPr>
            <p:spPr bwMode="auto">
              <a:xfrm flipV="1">
                <a:off x="2357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3" name="Line 2694"/>
              <p:cNvSpPr>
                <a:spLocks noChangeShapeType="1"/>
              </p:cNvSpPr>
              <p:nvPr/>
            </p:nvSpPr>
            <p:spPr bwMode="auto">
              <a:xfrm flipV="1">
                <a:off x="2357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4" name="Line 2695"/>
              <p:cNvSpPr>
                <a:spLocks noChangeShapeType="1"/>
              </p:cNvSpPr>
              <p:nvPr/>
            </p:nvSpPr>
            <p:spPr bwMode="auto">
              <a:xfrm flipV="1">
                <a:off x="2357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5" name="Line 2696"/>
              <p:cNvSpPr>
                <a:spLocks noChangeShapeType="1"/>
              </p:cNvSpPr>
              <p:nvPr/>
            </p:nvSpPr>
            <p:spPr bwMode="auto">
              <a:xfrm flipV="1">
                <a:off x="2357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6" name="Line 2697"/>
              <p:cNvSpPr>
                <a:spLocks noChangeShapeType="1"/>
              </p:cNvSpPr>
              <p:nvPr/>
            </p:nvSpPr>
            <p:spPr bwMode="auto">
              <a:xfrm flipV="1">
                <a:off x="2357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7" name="Line 2698"/>
              <p:cNvSpPr>
                <a:spLocks noChangeShapeType="1"/>
              </p:cNvSpPr>
              <p:nvPr/>
            </p:nvSpPr>
            <p:spPr bwMode="auto">
              <a:xfrm flipV="1">
                <a:off x="2357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8" name="Line 2699"/>
              <p:cNvSpPr>
                <a:spLocks noChangeShapeType="1"/>
              </p:cNvSpPr>
              <p:nvPr/>
            </p:nvSpPr>
            <p:spPr bwMode="auto">
              <a:xfrm flipV="1">
                <a:off x="2357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9" name="Line 2700"/>
              <p:cNvSpPr>
                <a:spLocks noChangeShapeType="1"/>
              </p:cNvSpPr>
              <p:nvPr/>
            </p:nvSpPr>
            <p:spPr bwMode="auto">
              <a:xfrm flipV="1">
                <a:off x="2357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0" name="Line 2701"/>
              <p:cNvSpPr>
                <a:spLocks noChangeShapeType="1"/>
              </p:cNvSpPr>
              <p:nvPr/>
            </p:nvSpPr>
            <p:spPr bwMode="auto">
              <a:xfrm flipV="1">
                <a:off x="2357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1" name="Line 2702"/>
              <p:cNvSpPr>
                <a:spLocks noChangeShapeType="1"/>
              </p:cNvSpPr>
              <p:nvPr/>
            </p:nvSpPr>
            <p:spPr bwMode="auto">
              <a:xfrm>
                <a:off x="2357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2" name="Freeform 2703"/>
              <p:cNvSpPr>
                <a:spLocks/>
              </p:cNvSpPr>
              <p:nvPr/>
            </p:nvSpPr>
            <p:spPr bwMode="auto">
              <a:xfrm>
                <a:off x="2321" y="2824"/>
                <a:ext cx="45" cy="69"/>
              </a:xfrm>
              <a:custGeom>
                <a:avLst/>
                <a:gdLst>
                  <a:gd name="T0" fmla="*/ 89 w 89"/>
                  <a:gd name="T1" fmla="*/ 119 h 138"/>
                  <a:gd name="T2" fmla="*/ 89 w 89"/>
                  <a:gd name="T3" fmla="*/ 138 h 138"/>
                  <a:gd name="T4" fmla="*/ 0 w 89"/>
                  <a:gd name="T5" fmla="*/ 138 h 138"/>
                  <a:gd name="T6" fmla="*/ 0 w 89"/>
                  <a:gd name="T7" fmla="*/ 131 h 138"/>
                  <a:gd name="T8" fmla="*/ 2 w 89"/>
                  <a:gd name="T9" fmla="*/ 126 h 138"/>
                  <a:gd name="T10" fmla="*/ 5 w 89"/>
                  <a:gd name="T11" fmla="*/ 115 h 138"/>
                  <a:gd name="T12" fmla="*/ 10 w 89"/>
                  <a:gd name="T13" fmla="*/ 107 h 138"/>
                  <a:gd name="T14" fmla="*/ 17 w 89"/>
                  <a:gd name="T15" fmla="*/ 100 h 138"/>
                  <a:gd name="T16" fmla="*/ 24 w 89"/>
                  <a:gd name="T17" fmla="*/ 93 h 138"/>
                  <a:gd name="T18" fmla="*/ 33 w 89"/>
                  <a:gd name="T19" fmla="*/ 86 h 138"/>
                  <a:gd name="T20" fmla="*/ 51 w 89"/>
                  <a:gd name="T21" fmla="*/ 70 h 138"/>
                  <a:gd name="T22" fmla="*/ 63 w 89"/>
                  <a:gd name="T23" fmla="*/ 58 h 138"/>
                  <a:gd name="T24" fmla="*/ 66 w 89"/>
                  <a:gd name="T25" fmla="*/ 51 h 138"/>
                  <a:gd name="T26" fmla="*/ 68 w 89"/>
                  <a:gd name="T27" fmla="*/ 44 h 138"/>
                  <a:gd name="T28" fmla="*/ 70 w 89"/>
                  <a:gd name="T29" fmla="*/ 37 h 138"/>
                  <a:gd name="T30" fmla="*/ 68 w 89"/>
                  <a:gd name="T31" fmla="*/ 32 h 138"/>
                  <a:gd name="T32" fmla="*/ 66 w 89"/>
                  <a:gd name="T33" fmla="*/ 26 h 138"/>
                  <a:gd name="T34" fmla="*/ 63 w 89"/>
                  <a:gd name="T35" fmla="*/ 21 h 138"/>
                  <a:gd name="T36" fmla="*/ 58 w 89"/>
                  <a:gd name="T37" fmla="*/ 18 h 138"/>
                  <a:gd name="T38" fmla="*/ 52 w 89"/>
                  <a:gd name="T39" fmla="*/ 16 h 138"/>
                  <a:gd name="T40" fmla="*/ 45 w 89"/>
                  <a:gd name="T41" fmla="*/ 16 h 138"/>
                  <a:gd name="T42" fmla="*/ 38 w 89"/>
                  <a:gd name="T43" fmla="*/ 16 h 138"/>
                  <a:gd name="T44" fmla="*/ 31 w 89"/>
                  <a:gd name="T45" fmla="*/ 18 h 138"/>
                  <a:gd name="T46" fmla="*/ 26 w 89"/>
                  <a:gd name="T47" fmla="*/ 21 h 138"/>
                  <a:gd name="T48" fmla="*/ 23 w 89"/>
                  <a:gd name="T49" fmla="*/ 26 h 138"/>
                  <a:gd name="T50" fmla="*/ 21 w 89"/>
                  <a:gd name="T51" fmla="*/ 33 h 138"/>
                  <a:gd name="T52" fmla="*/ 19 w 89"/>
                  <a:gd name="T53" fmla="*/ 40 h 138"/>
                  <a:gd name="T54" fmla="*/ 2 w 89"/>
                  <a:gd name="T55" fmla="*/ 37 h 138"/>
                  <a:gd name="T56" fmla="*/ 5 w 89"/>
                  <a:gd name="T57" fmla="*/ 21 h 138"/>
                  <a:gd name="T58" fmla="*/ 14 w 89"/>
                  <a:gd name="T59" fmla="*/ 9 h 138"/>
                  <a:gd name="T60" fmla="*/ 28 w 89"/>
                  <a:gd name="T61" fmla="*/ 2 h 138"/>
                  <a:gd name="T62" fmla="*/ 45 w 89"/>
                  <a:gd name="T63" fmla="*/ 0 h 138"/>
                  <a:gd name="T64" fmla="*/ 63 w 89"/>
                  <a:gd name="T65" fmla="*/ 2 h 138"/>
                  <a:gd name="T66" fmla="*/ 77 w 89"/>
                  <a:gd name="T67" fmla="*/ 11 h 138"/>
                  <a:gd name="T68" fmla="*/ 80 w 89"/>
                  <a:gd name="T69" fmla="*/ 16 h 138"/>
                  <a:gd name="T70" fmla="*/ 84 w 89"/>
                  <a:gd name="T71" fmla="*/ 23 h 138"/>
                  <a:gd name="T72" fmla="*/ 87 w 89"/>
                  <a:gd name="T73" fmla="*/ 30 h 138"/>
                  <a:gd name="T74" fmla="*/ 87 w 89"/>
                  <a:gd name="T75" fmla="*/ 37 h 138"/>
                  <a:gd name="T76" fmla="*/ 87 w 89"/>
                  <a:gd name="T77" fmla="*/ 46 h 138"/>
                  <a:gd name="T78" fmla="*/ 84 w 89"/>
                  <a:gd name="T79" fmla="*/ 54 h 138"/>
                  <a:gd name="T80" fmla="*/ 80 w 89"/>
                  <a:gd name="T81" fmla="*/ 61 h 138"/>
                  <a:gd name="T82" fmla="*/ 73 w 89"/>
                  <a:gd name="T83" fmla="*/ 70 h 138"/>
                  <a:gd name="T84" fmla="*/ 70 w 89"/>
                  <a:gd name="T85" fmla="*/ 75 h 138"/>
                  <a:gd name="T86" fmla="*/ 64 w 89"/>
                  <a:gd name="T87" fmla="*/ 81 h 138"/>
                  <a:gd name="T88" fmla="*/ 58 w 89"/>
                  <a:gd name="T89" fmla="*/ 88 h 138"/>
                  <a:gd name="T90" fmla="*/ 49 w 89"/>
                  <a:gd name="T91" fmla="*/ 95 h 138"/>
                  <a:gd name="T92" fmla="*/ 42 w 89"/>
                  <a:gd name="T93" fmla="*/ 100 h 138"/>
                  <a:gd name="T94" fmla="*/ 37 w 89"/>
                  <a:gd name="T95" fmla="*/ 105 h 138"/>
                  <a:gd name="T96" fmla="*/ 33 w 89"/>
                  <a:gd name="T97" fmla="*/ 109 h 138"/>
                  <a:gd name="T98" fmla="*/ 30 w 89"/>
                  <a:gd name="T99" fmla="*/ 110 h 138"/>
                  <a:gd name="T100" fmla="*/ 23 w 89"/>
                  <a:gd name="T101" fmla="*/ 119 h 138"/>
                  <a:gd name="T102" fmla="*/ 89 w 89"/>
                  <a:gd name="T103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" h="138">
                    <a:moveTo>
                      <a:pt x="89" y="119"/>
                    </a:moveTo>
                    <a:lnTo>
                      <a:pt x="89" y="138"/>
                    </a:lnTo>
                    <a:lnTo>
                      <a:pt x="0" y="138"/>
                    </a:lnTo>
                    <a:lnTo>
                      <a:pt x="0" y="131"/>
                    </a:lnTo>
                    <a:lnTo>
                      <a:pt x="2" y="126"/>
                    </a:lnTo>
                    <a:lnTo>
                      <a:pt x="5" y="115"/>
                    </a:lnTo>
                    <a:lnTo>
                      <a:pt x="10" y="107"/>
                    </a:lnTo>
                    <a:lnTo>
                      <a:pt x="17" y="100"/>
                    </a:lnTo>
                    <a:lnTo>
                      <a:pt x="24" y="93"/>
                    </a:lnTo>
                    <a:lnTo>
                      <a:pt x="33" y="86"/>
                    </a:lnTo>
                    <a:lnTo>
                      <a:pt x="51" y="70"/>
                    </a:lnTo>
                    <a:lnTo>
                      <a:pt x="63" y="58"/>
                    </a:lnTo>
                    <a:lnTo>
                      <a:pt x="66" y="51"/>
                    </a:lnTo>
                    <a:lnTo>
                      <a:pt x="68" y="44"/>
                    </a:lnTo>
                    <a:lnTo>
                      <a:pt x="70" y="37"/>
                    </a:lnTo>
                    <a:lnTo>
                      <a:pt x="68" y="32"/>
                    </a:lnTo>
                    <a:lnTo>
                      <a:pt x="66" y="26"/>
                    </a:lnTo>
                    <a:lnTo>
                      <a:pt x="63" y="21"/>
                    </a:lnTo>
                    <a:lnTo>
                      <a:pt x="58" y="18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8"/>
                    </a:lnTo>
                    <a:lnTo>
                      <a:pt x="26" y="21"/>
                    </a:lnTo>
                    <a:lnTo>
                      <a:pt x="23" y="26"/>
                    </a:lnTo>
                    <a:lnTo>
                      <a:pt x="21" y="33"/>
                    </a:lnTo>
                    <a:lnTo>
                      <a:pt x="19" y="40"/>
                    </a:lnTo>
                    <a:lnTo>
                      <a:pt x="2" y="37"/>
                    </a:lnTo>
                    <a:lnTo>
                      <a:pt x="5" y="21"/>
                    </a:lnTo>
                    <a:lnTo>
                      <a:pt x="14" y="9"/>
                    </a:lnTo>
                    <a:lnTo>
                      <a:pt x="28" y="2"/>
                    </a:lnTo>
                    <a:lnTo>
                      <a:pt x="45" y="0"/>
                    </a:lnTo>
                    <a:lnTo>
                      <a:pt x="63" y="2"/>
                    </a:lnTo>
                    <a:lnTo>
                      <a:pt x="77" y="11"/>
                    </a:lnTo>
                    <a:lnTo>
                      <a:pt x="80" y="16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7" y="37"/>
                    </a:lnTo>
                    <a:lnTo>
                      <a:pt x="87" y="46"/>
                    </a:lnTo>
                    <a:lnTo>
                      <a:pt x="84" y="54"/>
                    </a:lnTo>
                    <a:lnTo>
                      <a:pt x="80" y="61"/>
                    </a:lnTo>
                    <a:lnTo>
                      <a:pt x="73" y="70"/>
                    </a:lnTo>
                    <a:lnTo>
                      <a:pt x="70" y="75"/>
                    </a:lnTo>
                    <a:lnTo>
                      <a:pt x="64" y="81"/>
                    </a:lnTo>
                    <a:lnTo>
                      <a:pt x="58" y="88"/>
                    </a:lnTo>
                    <a:lnTo>
                      <a:pt x="49" y="95"/>
                    </a:lnTo>
                    <a:lnTo>
                      <a:pt x="42" y="100"/>
                    </a:lnTo>
                    <a:lnTo>
                      <a:pt x="37" y="105"/>
                    </a:lnTo>
                    <a:lnTo>
                      <a:pt x="33" y="109"/>
                    </a:lnTo>
                    <a:lnTo>
                      <a:pt x="30" y="110"/>
                    </a:lnTo>
                    <a:lnTo>
                      <a:pt x="23" y="119"/>
                    </a:lnTo>
                    <a:lnTo>
                      <a:pt x="89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3" name="Freeform 2704"/>
              <p:cNvSpPr>
                <a:spLocks noEditPoints="1"/>
              </p:cNvSpPr>
              <p:nvPr/>
            </p:nvSpPr>
            <p:spPr bwMode="auto">
              <a:xfrm>
                <a:off x="2375" y="2824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6 w 91"/>
                  <a:gd name="T5" fmla="*/ 30 h 140"/>
                  <a:gd name="T6" fmla="*/ 11 w 91"/>
                  <a:gd name="T7" fmla="*/ 21 h 140"/>
                  <a:gd name="T8" fmla="*/ 14 w 91"/>
                  <a:gd name="T9" fmla="*/ 13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7 w 91"/>
                  <a:gd name="T21" fmla="*/ 4 h 140"/>
                  <a:gd name="T22" fmla="*/ 72 w 91"/>
                  <a:gd name="T23" fmla="*/ 7 h 140"/>
                  <a:gd name="T24" fmla="*/ 75 w 91"/>
                  <a:gd name="T25" fmla="*/ 13 h 140"/>
                  <a:gd name="T26" fmla="*/ 81 w 91"/>
                  <a:gd name="T27" fmla="*/ 16 h 140"/>
                  <a:gd name="T28" fmla="*/ 84 w 91"/>
                  <a:gd name="T29" fmla="*/ 26 h 140"/>
                  <a:gd name="T30" fmla="*/ 88 w 91"/>
                  <a:gd name="T31" fmla="*/ 37 h 140"/>
                  <a:gd name="T32" fmla="*/ 91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6 w 91"/>
                  <a:gd name="T39" fmla="*/ 109 h 140"/>
                  <a:gd name="T40" fmla="*/ 82 w 91"/>
                  <a:gd name="T41" fmla="*/ 119 h 140"/>
                  <a:gd name="T42" fmla="*/ 77 w 91"/>
                  <a:gd name="T43" fmla="*/ 126 h 140"/>
                  <a:gd name="T44" fmla="*/ 72 w 91"/>
                  <a:gd name="T45" fmla="*/ 131 h 140"/>
                  <a:gd name="T46" fmla="*/ 63 w 91"/>
                  <a:gd name="T47" fmla="*/ 136 h 140"/>
                  <a:gd name="T48" fmla="*/ 56 w 91"/>
                  <a:gd name="T49" fmla="*/ 138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20 w 91"/>
                  <a:gd name="T63" fmla="*/ 70 h 140"/>
                  <a:gd name="T64" fmla="*/ 20 w 91"/>
                  <a:gd name="T65" fmla="*/ 89 h 140"/>
                  <a:gd name="T66" fmla="*/ 23 w 91"/>
                  <a:gd name="T67" fmla="*/ 103 h 140"/>
                  <a:gd name="T68" fmla="*/ 27 w 91"/>
                  <a:gd name="T69" fmla="*/ 114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4 h 140"/>
                  <a:gd name="T82" fmla="*/ 70 w 91"/>
                  <a:gd name="T83" fmla="*/ 103 h 140"/>
                  <a:gd name="T84" fmla="*/ 72 w 91"/>
                  <a:gd name="T85" fmla="*/ 89 h 140"/>
                  <a:gd name="T86" fmla="*/ 74 w 91"/>
                  <a:gd name="T87" fmla="*/ 70 h 140"/>
                  <a:gd name="T88" fmla="*/ 72 w 91"/>
                  <a:gd name="T89" fmla="*/ 51 h 140"/>
                  <a:gd name="T90" fmla="*/ 70 w 91"/>
                  <a:gd name="T91" fmla="*/ 35 h 140"/>
                  <a:gd name="T92" fmla="*/ 65 w 91"/>
                  <a:gd name="T93" fmla="*/ 26 h 140"/>
                  <a:gd name="T94" fmla="*/ 60 w 91"/>
                  <a:gd name="T95" fmla="*/ 19 h 140"/>
                  <a:gd name="T96" fmla="*/ 53 w 91"/>
                  <a:gd name="T97" fmla="*/ 16 h 140"/>
                  <a:gd name="T98" fmla="*/ 46 w 91"/>
                  <a:gd name="T99" fmla="*/ 16 h 140"/>
                  <a:gd name="T100" fmla="*/ 39 w 91"/>
                  <a:gd name="T101" fmla="*/ 16 h 140"/>
                  <a:gd name="T102" fmla="*/ 32 w 91"/>
                  <a:gd name="T103" fmla="*/ 19 h 140"/>
                  <a:gd name="T104" fmla="*/ 27 w 91"/>
                  <a:gd name="T105" fmla="*/ 25 h 140"/>
                  <a:gd name="T106" fmla="*/ 23 w 91"/>
                  <a:gd name="T107" fmla="*/ 35 h 140"/>
                  <a:gd name="T108" fmla="*/ 20 w 91"/>
                  <a:gd name="T109" fmla="*/ 51 h 140"/>
                  <a:gd name="T110" fmla="*/ 20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6" y="30"/>
                    </a:lnTo>
                    <a:lnTo>
                      <a:pt x="11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7" y="4"/>
                    </a:lnTo>
                    <a:lnTo>
                      <a:pt x="72" y="7"/>
                    </a:lnTo>
                    <a:lnTo>
                      <a:pt x="75" y="13"/>
                    </a:lnTo>
                    <a:lnTo>
                      <a:pt x="81" y="16"/>
                    </a:lnTo>
                    <a:lnTo>
                      <a:pt x="84" y="26"/>
                    </a:lnTo>
                    <a:lnTo>
                      <a:pt x="88" y="37"/>
                    </a:lnTo>
                    <a:lnTo>
                      <a:pt x="91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6" y="109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2" y="131"/>
                    </a:lnTo>
                    <a:lnTo>
                      <a:pt x="63" y="136"/>
                    </a:lnTo>
                    <a:lnTo>
                      <a:pt x="56" y="138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20" y="70"/>
                    </a:moveTo>
                    <a:lnTo>
                      <a:pt x="20" y="89"/>
                    </a:lnTo>
                    <a:lnTo>
                      <a:pt x="23" y="103"/>
                    </a:lnTo>
                    <a:lnTo>
                      <a:pt x="27" y="114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4"/>
                    </a:lnTo>
                    <a:lnTo>
                      <a:pt x="70" y="103"/>
                    </a:lnTo>
                    <a:lnTo>
                      <a:pt x="72" y="89"/>
                    </a:lnTo>
                    <a:lnTo>
                      <a:pt x="74" y="70"/>
                    </a:lnTo>
                    <a:lnTo>
                      <a:pt x="72" y="51"/>
                    </a:lnTo>
                    <a:lnTo>
                      <a:pt x="70" y="35"/>
                    </a:lnTo>
                    <a:lnTo>
                      <a:pt x="65" y="26"/>
                    </a:lnTo>
                    <a:lnTo>
                      <a:pt x="60" y="19"/>
                    </a:lnTo>
                    <a:lnTo>
                      <a:pt x="53" y="16"/>
                    </a:lnTo>
                    <a:lnTo>
                      <a:pt x="46" y="16"/>
                    </a:lnTo>
                    <a:lnTo>
                      <a:pt x="39" y="16"/>
                    </a:lnTo>
                    <a:lnTo>
                      <a:pt x="32" y="19"/>
                    </a:lnTo>
                    <a:lnTo>
                      <a:pt x="27" y="25"/>
                    </a:lnTo>
                    <a:lnTo>
                      <a:pt x="23" y="35"/>
                    </a:lnTo>
                    <a:lnTo>
                      <a:pt x="20" y="51"/>
                    </a:lnTo>
                    <a:lnTo>
                      <a:pt x="2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4" name="Line 2705"/>
              <p:cNvSpPr>
                <a:spLocks noChangeShapeType="1"/>
              </p:cNvSpPr>
              <p:nvPr/>
            </p:nvSpPr>
            <p:spPr bwMode="auto">
              <a:xfrm flipV="1">
                <a:off x="2582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5" name="Line 2706"/>
              <p:cNvSpPr>
                <a:spLocks noChangeShapeType="1"/>
              </p:cNvSpPr>
              <p:nvPr/>
            </p:nvSpPr>
            <p:spPr bwMode="auto">
              <a:xfrm flipV="1">
                <a:off x="2582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6" name="Line 2707"/>
              <p:cNvSpPr>
                <a:spLocks noChangeShapeType="1"/>
              </p:cNvSpPr>
              <p:nvPr/>
            </p:nvSpPr>
            <p:spPr bwMode="auto">
              <a:xfrm flipV="1">
                <a:off x="2582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7" name="Line 2708"/>
              <p:cNvSpPr>
                <a:spLocks noChangeShapeType="1"/>
              </p:cNvSpPr>
              <p:nvPr/>
            </p:nvSpPr>
            <p:spPr bwMode="auto">
              <a:xfrm flipV="1">
                <a:off x="2582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8" name="Line 2709"/>
              <p:cNvSpPr>
                <a:spLocks noChangeShapeType="1"/>
              </p:cNvSpPr>
              <p:nvPr/>
            </p:nvSpPr>
            <p:spPr bwMode="auto">
              <a:xfrm flipV="1">
                <a:off x="2582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9" name="Line 2710"/>
              <p:cNvSpPr>
                <a:spLocks noChangeShapeType="1"/>
              </p:cNvSpPr>
              <p:nvPr/>
            </p:nvSpPr>
            <p:spPr bwMode="auto">
              <a:xfrm flipV="1">
                <a:off x="2582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0" name="Line 2711"/>
              <p:cNvSpPr>
                <a:spLocks noChangeShapeType="1"/>
              </p:cNvSpPr>
              <p:nvPr/>
            </p:nvSpPr>
            <p:spPr bwMode="auto">
              <a:xfrm flipV="1">
                <a:off x="2582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1" name="Line 2712"/>
              <p:cNvSpPr>
                <a:spLocks noChangeShapeType="1"/>
              </p:cNvSpPr>
              <p:nvPr/>
            </p:nvSpPr>
            <p:spPr bwMode="auto">
              <a:xfrm flipV="1">
                <a:off x="2582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2" name="Line 2713"/>
              <p:cNvSpPr>
                <a:spLocks noChangeShapeType="1"/>
              </p:cNvSpPr>
              <p:nvPr/>
            </p:nvSpPr>
            <p:spPr bwMode="auto">
              <a:xfrm flipV="1">
                <a:off x="2582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3" name="Line 2714"/>
              <p:cNvSpPr>
                <a:spLocks noChangeShapeType="1"/>
              </p:cNvSpPr>
              <p:nvPr/>
            </p:nvSpPr>
            <p:spPr bwMode="auto">
              <a:xfrm flipV="1">
                <a:off x="2582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4" name="Line 2715"/>
              <p:cNvSpPr>
                <a:spLocks noChangeShapeType="1"/>
              </p:cNvSpPr>
              <p:nvPr/>
            </p:nvSpPr>
            <p:spPr bwMode="auto">
              <a:xfrm flipV="1">
                <a:off x="2582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5" name="Line 2716"/>
              <p:cNvSpPr>
                <a:spLocks noChangeShapeType="1"/>
              </p:cNvSpPr>
              <p:nvPr/>
            </p:nvSpPr>
            <p:spPr bwMode="auto">
              <a:xfrm flipV="1">
                <a:off x="2582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6" name="Line 2717"/>
              <p:cNvSpPr>
                <a:spLocks noChangeShapeType="1"/>
              </p:cNvSpPr>
              <p:nvPr/>
            </p:nvSpPr>
            <p:spPr bwMode="auto">
              <a:xfrm flipV="1">
                <a:off x="2582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7" name="Line 2718"/>
              <p:cNvSpPr>
                <a:spLocks noChangeShapeType="1"/>
              </p:cNvSpPr>
              <p:nvPr/>
            </p:nvSpPr>
            <p:spPr bwMode="auto">
              <a:xfrm flipV="1">
                <a:off x="2582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8" name="Line 2719"/>
              <p:cNvSpPr>
                <a:spLocks noChangeShapeType="1"/>
              </p:cNvSpPr>
              <p:nvPr/>
            </p:nvSpPr>
            <p:spPr bwMode="auto">
              <a:xfrm flipV="1">
                <a:off x="2582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9" name="Line 2720"/>
              <p:cNvSpPr>
                <a:spLocks noChangeShapeType="1"/>
              </p:cNvSpPr>
              <p:nvPr/>
            </p:nvSpPr>
            <p:spPr bwMode="auto">
              <a:xfrm flipV="1">
                <a:off x="2582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0" name="Line 2721"/>
              <p:cNvSpPr>
                <a:spLocks noChangeShapeType="1"/>
              </p:cNvSpPr>
              <p:nvPr/>
            </p:nvSpPr>
            <p:spPr bwMode="auto">
              <a:xfrm flipV="1">
                <a:off x="2582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1" name="Line 2722"/>
              <p:cNvSpPr>
                <a:spLocks noChangeShapeType="1"/>
              </p:cNvSpPr>
              <p:nvPr/>
            </p:nvSpPr>
            <p:spPr bwMode="auto">
              <a:xfrm flipV="1">
                <a:off x="2582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2" name="Line 2723"/>
              <p:cNvSpPr>
                <a:spLocks noChangeShapeType="1"/>
              </p:cNvSpPr>
              <p:nvPr/>
            </p:nvSpPr>
            <p:spPr bwMode="auto">
              <a:xfrm flipV="1">
                <a:off x="2582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3" name="Line 2724"/>
              <p:cNvSpPr>
                <a:spLocks noChangeShapeType="1"/>
              </p:cNvSpPr>
              <p:nvPr/>
            </p:nvSpPr>
            <p:spPr bwMode="auto">
              <a:xfrm flipV="1">
                <a:off x="2582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4" name="Line 2725"/>
              <p:cNvSpPr>
                <a:spLocks noChangeShapeType="1"/>
              </p:cNvSpPr>
              <p:nvPr/>
            </p:nvSpPr>
            <p:spPr bwMode="auto">
              <a:xfrm flipV="1">
                <a:off x="2582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5" name="Line 2726"/>
              <p:cNvSpPr>
                <a:spLocks noChangeShapeType="1"/>
              </p:cNvSpPr>
              <p:nvPr/>
            </p:nvSpPr>
            <p:spPr bwMode="auto">
              <a:xfrm flipV="1">
                <a:off x="2582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6" name="Line 2727"/>
              <p:cNvSpPr>
                <a:spLocks noChangeShapeType="1"/>
              </p:cNvSpPr>
              <p:nvPr/>
            </p:nvSpPr>
            <p:spPr bwMode="auto">
              <a:xfrm flipV="1">
                <a:off x="2582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7" name="Line 2728"/>
              <p:cNvSpPr>
                <a:spLocks noChangeShapeType="1"/>
              </p:cNvSpPr>
              <p:nvPr/>
            </p:nvSpPr>
            <p:spPr bwMode="auto">
              <a:xfrm flipV="1">
                <a:off x="2582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8" name="Line 2729"/>
              <p:cNvSpPr>
                <a:spLocks noChangeShapeType="1"/>
              </p:cNvSpPr>
              <p:nvPr/>
            </p:nvSpPr>
            <p:spPr bwMode="auto">
              <a:xfrm flipV="1">
                <a:off x="2582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9" name="Line 2730"/>
              <p:cNvSpPr>
                <a:spLocks noChangeShapeType="1"/>
              </p:cNvSpPr>
              <p:nvPr/>
            </p:nvSpPr>
            <p:spPr bwMode="auto">
              <a:xfrm flipV="1">
                <a:off x="2582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0" name="Line 2731"/>
              <p:cNvSpPr>
                <a:spLocks noChangeShapeType="1"/>
              </p:cNvSpPr>
              <p:nvPr/>
            </p:nvSpPr>
            <p:spPr bwMode="auto">
              <a:xfrm flipV="1">
                <a:off x="2582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1" name="Line 2732"/>
              <p:cNvSpPr>
                <a:spLocks noChangeShapeType="1"/>
              </p:cNvSpPr>
              <p:nvPr/>
            </p:nvSpPr>
            <p:spPr bwMode="auto">
              <a:xfrm flipV="1">
                <a:off x="2582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2" name="Line 2733"/>
              <p:cNvSpPr>
                <a:spLocks noChangeShapeType="1"/>
              </p:cNvSpPr>
              <p:nvPr/>
            </p:nvSpPr>
            <p:spPr bwMode="auto">
              <a:xfrm flipV="1">
                <a:off x="2582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3" name="Line 2734"/>
              <p:cNvSpPr>
                <a:spLocks noChangeShapeType="1"/>
              </p:cNvSpPr>
              <p:nvPr/>
            </p:nvSpPr>
            <p:spPr bwMode="auto">
              <a:xfrm flipV="1">
                <a:off x="2582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4" name="Line 2735"/>
              <p:cNvSpPr>
                <a:spLocks noChangeShapeType="1"/>
              </p:cNvSpPr>
              <p:nvPr/>
            </p:nvSpPr>
            <p:spPr bwMode="auto">
              <a:xfrm flipV="1">
                <a:off x="2582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5" name="Line 2736"/>
              <p:cNvSpPr>
                <a:spLocks noChangeShapeType="1"/>
              </p:cNvSpPr>
              <p:nvPr/>
            </p:nvSpPr>
            <p:spPr bwMode="auto">
              <a:xfrm flipV="1">
                <a:off x="2582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6" name="Line 2737"/>
              <p:cNvSpPr>
                <a:spLocks noChangeShapeType="1"/>
              </p:cNvSpPr>
              <p:nvPr/>
            </p:nvSpPr>
            <p:spPr bwMode="auto">
              <a:xfrm flipV="1">
                <a:off x="2582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7" name="Line 2738"/>
              <p:cNvSpPr>
                <a:spLocks noChangeShapeType="1"/>
              </p:cNvSpPr>
              <p:nvPr/>
            </p:nvSpPr>
            <p:spPr bwMode="auto">
              <a:xfrm flipV="1">
                <a:off x="2582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8" name="Line 2739"/>
              <p:cNvSpPr>
                <a:spLocks noChangeShapeType="1"/>
              </p:cNvSpPr>
              <p:nvPr/>
            </p:nvSpPr>
            <p:spPr bwMode="auto">
              <a:xfrm flipV="1">
                <a:off x="2582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9" name="Line 2740"/>
              <p:cNvSpPr>
                <a:spLocks noChangeShapeType="1"/>
              </p:cNvSpPr>
              <p:nvPr/>
            </p:nvSpPr>
            <p:spPr bwMode="auto">
              <a:xfrm flipV="1">
                <a:off x="2582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0" name="Line 2741"/>
              <p:cNvSpPr>
                <a:spLocks noChangeShapeType="1"/>
              </p:cNvSpPr>
              <p:nvPr/>
            </p:nvSpPr>
            <p:spPr bwMode="auto">
              <a:xfrm flipV="1">
                <a:off x="2582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1" name="Line 2742"/>
              <p:cNvSpPr>
                <a:spLocks noChangeShapeType="1"/>
              </p:cNvSpPr>
              <p:nvPr/>
            </p:nvSpPr>
            <p:spPr bwMode="auto">
              <a:xfrm flipV="1">
                <a:off x="2582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2" name="Line 2743"/>
              <p:cNvSpPr>
                <a:spLocks noChangeShapeType="1"/>
              </p:cNvSpPr>
              <p:nvPr/>
            </p:nvSpPr>
            <p:spPr bwMode="auto">
              <a:xfrm flipV="1">
                <a:off x="2582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3" name="Line 2744"/>
              <p:cNvSpPr>
                <a:spLocks noChangeShapeType="1"/>
              </p:cNvSpPr>
              <p:nvPr/>
            </p:nvSpPr>
            <p:spPr bwMode="auto">
              <a:xfrm flipV="1">
                <a:off x="2582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4" name="Line 2745"/>
              <p:cNvSpPr>
                <a:spLocks noChangeShapeType="1"/>
              </p:cNvSpPr>
              <p:nvPr/>
            </p:nvSpPr>
            <p:spPr bwMode="auto">
              <a:xfrm flipV="1">
                <a:off x="2582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5" name="Line 2746"/>
              <p:cNvSpPr>
                <a:spLocks noChangeShapeType="1"/>
              </p:cNvSpPr>
              <p:nvPr/>
            </p:nvSpPr>
            <p:spPr bwMode="auto">
              <a:xfrm flipV="1">
                <a:off x="2582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6" name="Line 2747"/>
              <p:cNvSpPr>
                <a:spLocks noChangeShapeType="1"/>
              </p:cNvSpPr>
              <p:nvPr/>
            </p:nvSpPr>
            <p:spPr bwMode="auto">
              <a:xfrm flipV="1">
                <a:off x="2582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7" name="Line 2748"/>
              <p:cNvSpPr>
                <a:spLocks noChangeShapeType="1"/>
              </p:cNvSpPr>
              <p:nvPr/>
            </p:nvSpPr>
            <p:spPr bwMode="auto">
              <a:xfrm flipV="1">
                <a:off x="2582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8" name="Line 2749"/>
              <p:cNvSpPr>
                <a:spLocks noChangeShapeType="1"/>
              </p:cNvSpPr>
              <p:nvPr/>
            </p:nvSpPr>
            <p:spPr bwMode="auto">
              <a:xfrm flipV="1">
                <a:off x="2582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9" name="Line 2750"/>
              <p:cNvSpPr>
                <a:spLocks noChangeShapeType="1"/>
              </p:cNvSpPr>
              <p:nvPr/>
            </p:nvSpPr>
            <p:spPr bwMode="auto">
              <a:xfrm flipV="1">
                <a:off x="2582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0" name="Line 2751"/>
              <p:cNvSpPr>
                <a:spLocks noChangeShapeType="1"/>
              </p:cNvSpPr>
              <p:nvPr/>
            </p:nvSpPr>
            <p:spPr bwMode="auto">
              <a:xfrm flipV="1">
                <a:off x="2582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1" name="Line 2752"/>
              <p:cNvSpPr>
                <a:spLocks noChangeShapeType="1"/>
              </p:cNvSpPr>
              <p:nvPr/>
            </p:nvSpPr>
            <p:spPr bwMode="auto">
              <a:xfrm flipV="1">
                <a:off x="2582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2" name="Line 2753"/>
              <p:cNvSpPr>
                <a:spLocks noChangeShapeType="1"/>
              </p:cNvSpPr>
              <p:nvPr/>
            </p:nvSpPr>
            <p:spPr bwMode="auto">
              <a:xfrm flipV="1">
                <a:off x="2582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3" name="Line 2754"/>
              <p:cNvSpPr>
                <a:spLocks noChangeShapeType="1"/>
              </p:cNvSpPr>
              <p:nvPr/>
            </p:nvSpPr>
            <p:spPr bwMode="auto">
              <a:xfrm flipV="1">
                <a:off x="2582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4" name="Line 2755"/>
              <p:cNvSpPr>
                <a:spLocks noChangeShapeType="1"/>
              </p:cNvSpPr>
              <p:nvPr/>
            </p:nvSpPr>
            <p:spPr bwMode="auto">
              <a:xfrm flipV="1">
                <a:off x="2582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5" name="Line 2756"/>
              <p:cNvSpPr>
                <a:spLocks noChangeShapeType="1"/>
              </p:cNvSpPr>
              <p:nvPr/>
            </p:nvSpPr>
            <p:spPr bwMode="auto">
              <a:xfrm flipV="1">
                <a:off x="2582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6" name="Line 2757"/>
              <p:cNvSpPr>
                <a:spLocks noChangeShapeType="1"/>
              </p:cNvSpPr>
              <p:nvPr/>
            </p:nvSpPr>
            <p:spPr bwMode="auto">
              <a:xfrm flipV="1">
                <a:off x="2582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7" name="Line 2758"/>
              <p:cNvSpPr>
                <a:spLocks noChangeShapeType="1"/>
              </p:cNvSpPr>
              <p:nvPr/>
            </p:nvSpPr>
            <p:spPr bwMode="auto">
              <a:xfrm flipV="1">
                <a:off x="2582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8" name="Line 2759"/>
              <p:cNvSpPr>
                <a:spLocks noChangeShapeType="1"/>
              </p:cNvSpPr>
              <p:nvPr/>
            </p:nvSpPr>
            <p:spPr bwMode="auto">
              <a:xfrm flipV="1">
                <a:off x="2582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9" name="Line 2760"/>
              <p:cNvSpPr>
                <a:spLocks noChangeShapeType="1"/>
              </p:cNvSpPr>
              <p:nvPr/>
            </p:nvSpPr>
            <p:spPr bwMode="auto">
              <a:xfrm flipV="1">
                <a:off x="2582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0" name="Line 2761"/>
              <p:cNvSpPr>
                <a:spLocks noChangeShapeType="1"/>
              </p:cNvSpPr>
              <p:nvPr/>
            </p:nvSpPr>
            <p:spPr bwMode="auto">
              <a:xfrm flipV="1">
                <a:off x="2582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1" name="Line 2762"/>
              <p:cNvSpPr>
                <a:spLocks noChangeShapeType="1"/>
              </p:cNvSpPr>
              <p:nvPr/>
            </p:nvSpPr>
            <p:spPr bwMode="auto">
              <a:xfrm flipV="1">
                <a:off x="2582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2" name="Line 2763"/>
              <p:cNvSpPr>
                <a:spLocks noChangeShapeType="1"/>
              </p:cNvSpPr>
              <p:nvPr/>
            </p:nvSpPr>
            <p:spPr bwMode="auto">
              <a:xfrm flipV="1">
                <a:off x="2582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3" name="Line 2764"/>
              <p:cNvSpPr>
                <a:spLocks noChangeShapeType="1"/>
              </p:cNvSpPr>
              <p:nvPr/>
            </p:nvSpPr>
            <p:spPr bwMode="auto">
              <a:xfrm flipV="1">
                <a:off x="2582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4" name="Line 2765"/>
              <p:cNvSpPr>
                <a:spLocks noChangeShapeType="1"/>
              </p:cNvSpPr>
              <p:nvPr/>
            </p:nvSpPr>
            <p:spPr bwMode="auto">
              <a:xfrm flipV="1">
                <a:off x="2582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5" name="Line 2766"/>
              <p:cNvSpPr>
                <a:spLocks noChangeShapeType="1"/>
              </p:cNvSpPr>
              <p:nvPr/>
            </p:nvSpPr>
            <p:spPr bwMode="auto">
              <a:xfrm flipV="1">
                <a:off x="2582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6" name="Line 2767"/>
              <p:cNvSpPr>
                <a:spLocks noChangeShapeType="1"/>
              </p:cNvSpPr>
              <p:nvPr/>
            </p:nvSpPr>
            <p:spPr bwMode="auto">
              <a:xfrm flipV="1">
                <a:off x="2582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7" name="Line 2768"/>
              <p:cNvSpPr>
                <a:spLocks noChangeShapeType="1"/>
              </p:cNvSpPr>
              <p:nvPr/>
            </p:nvSpPr>
            <p:spPr bwMode="auto">
              <a:xfrm flipV="1">
                <a:off x="2582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8" name="Line 2769"/>
              <p:cNvSpPr>
                <a:spLocks noChangeShapeType="1"/>
              </p:cNvSpPr>
              <p:nvPr/>
            </p:nvSpPr>
            <p:spPr bwMode="auto">
              <a:xfrm flipV="1">
                <a:off x="2582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9" name="Line 2770"/>
              <p:cNvSpPr>
                <a:spLocks noChangeShapeType="1"/>
              </p:cNvSpPr>
              <p:nvPr/>
            </p:nvSpPr>
            <p:spPr bwMode="auto">
              <a:xfrm flipV="1">
                <a:off x="2582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0" name="Line 2771"/>
              <p:cNvSpPr>
                <a:spLocks noChangeShapeType="1"/>
              </p:cNvSpPr>
              <p:nvPr/>
            </p:nvSpPr>
            <p:spPr bwMode="auto">
              <a:xfrm flipV="1">
                <a:off x="2582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1" name="Line 2772"/>
              <p:cNvSpPr>
                <a:spLocks noChangeShapeType="1"/>
              </p:cNvSpPr>
              <p:nvPr/>
            </p:nvSpPr>
            <p:spPr bwMode="auto">
              <a:xfrm flipV="1">
                <a:off x="2582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2" name="Line 2773"/>
              <p:cNvSpPr>
                <a:spLocks noChangeShapeType="1"/>
              </p:cNvSpPr>
              <p:nvPr/>
            </p:nvSpPr>
            <p:spPr bwMode="auto">
              <a:xfrm flipV="1">
                <a:off x="2582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3" name="Line 2774"/>
              <p:cNvSpPr>
                <a:spLocks noChangeShapeType="1"/>
              </p:cNvSpPr>
              <p:nvPr/>
            </p:nvSpPr>
            <p:spPr bwMode="auto">
              <a:xfrm flipV="1">
                <a:off x="2582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4" name="Line 2775"/>
              <p:cNvSpPr>
                <a:spLocks noChangeShapeType="1"/>
              </p:cNvSpPr>
              <p:nvPr/>
            </p:nvSpPr>
            <p:spPr bwMode="auto">
              <a:xfrm flipV="1">
                <a:off x="2582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5" name="Line 2776"/>
              <p:cNvSpPr>
                <a:spLocks noChangeShapeType="1"/>
              </p:cNvSpPr>
              <p:nvPr/>
            </p:nvSpPr>
            <p:spPr bwMode="auto">
              <a:xfrm flipV="1">
                <a:off x="2582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6" name="Line 2777"/>
              <p:cNvSpPr>
                <a:spLocks noChangeShapeType="1"/>
              </p:cNvSpPr>
              <p:nvPr/>
            </p:nvSpPr>
            <p:spPr bwMode="auto">
              <a:xfrm flipV="1">
                <a:off x="2582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7" name="Line 2778"/>
              <p:cNvSpPr>
                <a:spLocks noChangeShapeType="1"/>
              </p:cNvSpPr>
              <p:nvPr/>
            </p:nvSpPr>
            <p:spPr bwMode="auto">
              <a:xfrm flipV="1">
                <a:off x="2582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8" name="Line 2779"/>
              <p:cNvSpPr>
                <a:spLocks noChangeShapeType="1"/>
              </p:cNvSpPr>
              <p:nvPr/>
            </p:nvSpPr>
            <p:spPr bwMode="auto">
              <a:xfrm flipV="1">
                <a:off x="2582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9" name="Line 2780"/>
              <p:cNvSpPr>
                <a:spLocks noChangeShapeType="1"/>
              </p:cNvSpPr>
              <p:nvPr/>
            </p:nvSpPr>
            <p:spPr bwMode="auto">
              <a:xfrm flipV="1">
                <a:off x="2582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0" name="Line 2781"/>
              <p:cNvSpPr>
                <a:spLocks noChangeShapeType="1"/>
              </p:cNvSpPr>
              <p:nvPr/>
            </p:nvSpPr>
            <p:spPr bwMode="auto">
              <a:xfrm flipV="1">
                <a:off x="2582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1" name="Line 2782"/>
              <p:cNvSpPr>
                <a:spLocks noChangeShapeType="1"/>
              </p:cNvSpPr>
              <p:nvPr/>
            </p:nvSpPr>
            <p:spPr bwMode="auto">
              <a:xfrm flipV="1">
                <a:off x="2582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2" name="Line 2783"/>
              <p:cNvSpPr>
                <a:spLocks noChangeShapeType="1"/>
              </p:cNvSpPr>
              <p:nvPr/>
            </p:nvSpPr>
            <p:spPr bwMode="auto">
              <a:xfrm flipV="1">
                <a:off x="2582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3" name="Line 2784"/>
              <p:cNvSpPr>
                <a:spLocks noChangeShapeType="1"/>
              </p:cNvSpPr>
              <p:nvPr/>
            </p:nvSpPr>
            <p:spPr bwMode="auto">
              <a:xfrm flipV="1">
                <a:off x="2582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4" name="Line 2785"/>
              <p:cNvSpPr>
                <a:spLocks noChangeShapeType="1"/>
              </p:cNvSpPr>
              <p:nvPr/>
            </p:nvSpPr>
            <p:spPr bwMode="auto">
              <a:xfrm flipV="1">
                <a:off x="2582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5" name="Line 2786"/>
              <p:cNvSpPr>
                <a:spLocks noChangeShapeType="1"/>
              </p:cNvSpPr>
              <p:nvPr/>
            </p:nvSpPr>
            <p:spPr bwMode="auto">
              <a:xfrm flipV="1">
                <a:off x="2582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6" name="Line 2787"/>
              <p:cNvSpPr>
                <a:spLocks noChangeShapeType="1"/>
              </p:cNvSpPr>
              <p:nvPr/>
            </p:nvSpPr>
            <p:spPr bwMode="auto">
              <a:xfrm flipV="1">
                <a:off x="2582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7" name="Line 2788"/>
              <p:cNvSpPr>
                <a:spLocks noChangeShapeType="1"/>
              </p:cNvSpPr>
              <p:nvPr/>
            </p:nvSpPr>
            <p:spPr bwMode="auto">
              <a:xfrm flipV="1">
                <a:off x="2582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8" name="Line 2789"/>
              <p:cNvSpPr>
                <a:spLocks noChangeShapeType="1"/>
              </p:cNvSpPr>
              <p:nvPr/>
            </p:nvSpPr>
            <p:spPr bwMode="auto">
              <a:xfrm flipV="1">
                <a:off x="2582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9" name="Line 2790"/>
              <p:cNvSpPr>
                <a:spLocks noChangeShapeType="1"/>
              </p:cNvSpPr>
              <p:nvPr/>
            </p:nvSpPr>
            <p:spPr bwMode="auto">
              <a:xfrm flipV="1">
                <a:off x="2582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0" name="Line 2791"/>
              <p:cNvSpPr>
                <a:spLocks noChangeShapeType="1"/>
              </p:cNvSpPr>
              <p:nvPr/>
            </p:nvSpPr>
            <p:spPr bwMode="auto">
              <a:xfrm flipV="1">
                <a:off x="2582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1" name="Line 2792"/>
              <p:cNvSpPr>
                <a:spLocks noChangeShapeType="1"/>
              </p:cNvSpPr>
              <p:nvPr/>
            </p:nvSpPr>
            <p:spPr bwMode="auto">
              <a:xfrm flipV="1">
                <a:off x="2582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2" name="Line 2793"/>
              <p:cNvSpPr>
                <a:spLocks noChangeShapeType="1"/>
              </p:cNvSpPr>
              <p:nvPr/>
            </p:nvSpPr>
            <p:spPr bwMode="auto">
              <a:xfrm flipV="1">
                <a:off x="2582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3" name="Line 2794"/>
              <p:cNvSpPr>
                <a:spLocks noChangeShapeType="1"/>
              </p:cNvSpPr>
              <p:nvPr/>
            </p:nvSpPr>
            <p:spPr bwMode="auto">
              <a:xfrm flipV="1">
                <a:off x="2582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4" name="Line 2795"/>
              <p:cNvSpPr>
                <a:spLocks noChangeShapeType="1"/>
              </p:cNvSpPr>
              <p:nvPr/>
            </p:nvSpPr>
            <p:spPr bwMode="auto">
              <a:xfrm flipV="1">
                <a:off x="2582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5" name="Line 2796"/>
              <p:cNvSpPr>
                <a:spLocks noChangeShapeType="1"/>
              </p:cNvSpPr>
              <p:nvPr/>
            </p:nvSpPr>
            <p:spPr bwMode="auto">
              <a:xfrm flipV="1">
                <a:off x="2582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6" name="Line 2797"/>
              <p:cNvSpPr>
                <a:spLocks noChangeShapeType="1"/>
              </p:cNvSpPr>
              <p:nvPr/>
            </p:nvSpPr>
            <p:spPr bwMode="auto">
              <a:xfrm flipV="1">
                <a:off x="2582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7" name="Line 2798"/>
              <p:cNvSpPr>
                <a:spLocks noChangeShapeType="1"/>
              </p:cNvSpPr>
              <p:nvPr/>
            </p:nvSpPr>
            <p:spPr bwMode="auto">
              <a:xfrm flipV="1">
                <a:off x="2582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8" name="Line 2799"/>
              <p:cNvSpPr>
                <a:spLocks noChangeShapeType="1"/>
              </p:cNvSpPr>
              <p:nvPr/>
            </p:nvSpPr>
            <p:spPr bwMode="auto">
              <a:xfrm flipV="1">
                <a:off x="2582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9" name="Line 2800"/>
              <p:cNvSpPr>
                <a:spLocks noChangeShapeType="1"/>
              </p:cNvSpPr>
              <p:nvPr/>
            </p:nvSpPr>
            <p:spPr bwMode="auto">
              <a:xfrm flipV="1">
                <a:off x="2582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0" name="Line 2801"/>
              <p:cNvSpPr>
                <a:spLocks noChangeShapeType="1"/>
              </p:cNvSpPr>
              <p:nvPr/>
            </p:nvSpPr>
            <p:spPr bwMode="auto">
              <a:xfrm flipV="1">
                <a:off x="2582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1" name="Line 2802"/>
              <p:cNvSpPr>
                <a:spLocks noChangeShapeType="1"/>
              </p:cNvSpPr>
              <p:nvPr/>
            </p:nvSpPr>
            <p:spPr bwMode="auto">
              <a:xfrm flipV="1">
                <a:off x="2582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2" name="Line 2803"/>
              <p:cNvSpPr>
                <a:spLocks noChangeShapeType="1"/>
              </p:cNvSpPr>
              <p:nvPr/>
            </p:nvSpPr>
            <p:spPr bwMode="auto">
              <a:xfrm flipV="1">
                <a:off x="2582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3" name="Line 2804"/>
              <p:cNvSpPr>
                <a:spLocks noChangeShapeType="1"/>
              </p:cNvSpPr>
              <p:nvPr/>
            </p:nvSpPr>
            <p:spPr bwMode="auto">
              <a:xfrm flipV="1">
                <a:off x="2582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4" name="Line 2805"/>
              <p:cNvSpPr>
                <a:spLocks noChangeShapeType="1"/>
              </p:cNvSpPr>
              <p:nvPr/>
            </p:nvSpPr>
            <p:spPr bwMode="auto">
              <a:xfrm flipV="1">
                <a:off x="2582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5" name="Line 2806"/>
              <p:cNvSpPr>
                <a:spLocks noChangeShapeType="1"/>
              </p:cNvSpPr>
              <p:nvPr/>
            </p:nvSpPr>
            <p:spPr bwMode="auto">
              <a:xfrm flipV="1">
                <a:off x="2582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6" name="Line 2807"/>
              <p:cNvSpPr>
                <a:spLocks noChangeShapeType="1"/>
              </p:cNvSpPr>
              <p:nvPr/>
            </p:nvSpPr>
            <p:spPr bwMode="auto">
              <a:xfrm flipV="1">
                <a:off x="2582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7" name="Line 2808"/>
              <p:cNvSpPr>
                <a:spLocks noChangeShapeType="1"/>
              </p:cNvSpPr>
              <p:nvPr/>
            </p:nvSpPr>
            <p:spPr bwMode="auto">
              <a:xfrm flipV="1">
                <a:off x="2582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8" name="Line 2809"/>
              <p:cNvSpPr>
                <a:spLocks noChangeShapeType="1"/>
              </p:cNvSpPr>
              <p:nvPr/>
            </p:nvSpPr>
            <p:spPr bwMode="auto">
              <a:xfrm flipV="1">
                <a:off x="2582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9" name="Line 2810"/>
              <p:cNvSpPr>
                <a:spLocks noChangeShapeType="1"/>
              </p:cNvSpPr>
              <p:nvPr/>
            </p:nvSpPr>
            <p:spPr bwMode="auto">
              <a:xfrm flipV="1">
                <a:off x="2582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0" name="Line 2811"/>
              <p:cNvSpPr>
                <a:spLocks noChangeShapeType="1"/>
              </p:cNvSpPr>
              <p:nvPr/>
            </p:nvSpPr>
            <p:spPr bwMode="auto">
              <a:xfrm flipV="1">
                <a:off x="2582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1" name="Line 2812"/>
              <p:cNvSpPr>
                <a:spLocks noChangeShapeType="1"/>
              </p:cNvSpPr>
              <p:nvPr/>
            </p:nvSpPr>
            <p:spPr bwMode="auto">
              <a:xfrm flipV="1">
                <a:off x="2582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2" name="Line 2813"/>
              <p:cNvSpPr>
                <a:spLocks noChangeShapeType="1"/>
              </p:cNvSpPr>
              <p:nvPr/>
            </p:nvSpPr>
            <p:spPr bwMode="auto">
              <a:xfrm flipV="1">
                <a:off x="2582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3" name="Line 2814"/>
              <p:cNvSpPr>
                <a:spLocks noChangeShapeType="1"/>
              </p:cNvSpPr>
              <p:nvPr/>
            </p:nvSpPr>
            <p:spPr bwMode="auto">
              <a:xfrm flipV="1">
                <a:off x="2582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4" name="Line 2815"/>
              <p:cNvSpPr>
                <a:spLocks noChangeShapeType="1"/>
              </p:cNvSpPr>
              <p:nvPr/>
            </p:nvSpPr>
            <p:spPr bwMode="auto">
              <a:xfrm flipV="1">
                <a:off x="2582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5" name="Line 2816"/>
              <p:cNvSpPr>
                <a:spLocks noChangeShapeType="1"/>
              </p:cNvSpPr>
              <p:nvPr/>
            </p:nvSpPr>
            <p:spPr bwMode="auto">
              <a:xfrm flipV="1">
                <a:off x="2582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6" name="Line 2817"/>
              <p:cNvSpPr>
                <a:spLocks noChangeShapeType="1"/>
              </p:cNvSpPr>
              <p:nvPr/>
            </p:nvSpPr>
            <p:spPr bwMode="auto">
              <a:xfrm flipV="1">
                <a:off x="2582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" name="Group 3019"/>
            <p:cNvGrpSpPr>
              <a:grpSpLocks/>
            </p:cNvGrpSpPr>
            <p:nvPr/>
          </p:nvGrpSpPr>
          <p:grpSpPr bwMode="auto">
            <a:xfrm>
              <a:off x="2546" y="1267"/>
              <a:ext cx="482" cy="1627"/>
              <a:chOff x="2546" y="1267"/>
              <a:chExt cx="482" cy="1627"/>
            </a:xfrm>
          </p:grpSpPr>
          <p:sp>
            <p:nvSpPr>
              <p:cNvPr id="1217" name="Line 2819"/>
              <p:cNvSpPr>
                <a:spLocks noChangeShapeType="1"/>
              </p:cNvSpPr>
              <p:nvPr/>
            </p:nvSpPr>
            <p:spPr bwMode="auto">
              <a:xfrm flipV="1">
                <a:off x="2582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8" name="Line 2820"/>
              <p:cNvSpPr>
                <a:spLocks noChangeShapeType="1"/>
              </p:cNvSpPr>
              <p:nvPr/>
            </p:nvSpPr>
            <p:spPr bwMode="auto">
              <a:xfrm flipV="1">
                <a:off x="2582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9" name="Line 2821"/>
              <p:cNvSpPr>
                <a:spLocks noChangeShapeType="1"/>
              </p:cNvSpPr>
              <p:nvPr/>
            </p:nvSpPr>
            <p:spPr bwMode="auto">
              <a:xfrm flipV="1">
                <a:off x="2582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0" name="Line 2822"/>
              <p:cNvSpPr>
                <a:spLocks noChangeShapeType="1"/>
              </p:cNvSpPr>
              <p:nvPr/>
            </p:nvSpPr>
            <p:spPr bwMode="auto">
              <a:xfrm flipV="1">
                <a:off x="2582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1" name="Line 2823"/>
              <p:cNvSpPr>
                <a:spLocks noChangeShapeType="1"/>
              </p:cNvSpPr>
              <p:nvPr/>
            </p:nvSpPr>
            <p:spPr bwMode="auto">
              <a:xfrm flipV="1">
                <a:off x="2582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2" name="Line 2824"/>
              <p:cNvSpPr>
                <a:spLocks noChangeShapeType="1"/>
              </p:cNvSpPr>
              <p:nvPr/>
            </p:nvSpPr>
            <p:spPr bwMode="auto">
              <a:xfrm flipV="1">
                <a:off x="2582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3" name="Line 2825"/>
              <p:cNvSpPr>
                <a:spLocks noChangeShapeType="1"/>
              </p:cNvSpPr>
              <p:nvPr/>
            </p:nvSpPr>
            <p:spPr bwMode="auto">
              <a:xfrm flipV="1">
                <a:off x="2582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4" name="Line 2826"/>
              <p:cNvSpPr>
                <a:spLocks noChangeShapeType="1"/>
              </p:cNvSpPr>
              <p:nvPr/>
            </p:nvSpPr>
            <p:spPr bwMode="auto">
              <a:xfrm flipV="1">
                <a:off x="2582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5" name="Line 2827"/>
              <p:cNvSpPr>
                <a:spLocks noChangeShapeType="1"/>
              </p:cNvSpPr>
              <p:nvPr/>
            </p:nvSpPr>
            <p:spPr bwMode="auto">
              <a:xfrm flipV="1">
                <a:off x="2582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6" name="Line 2828"/>
              <p:cNvSpPr>
                <a:spLocks noChangeShapeType="1"/>
              </p:cNvSpPr>
              <p:nvPr/>
            </p:nvSpPr>
            <p:spPr bwMode="auto">
              <a:xfrm flipV="1">
                <a:off x="2582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7" name="Line 2829"/>
              <p:cNvSpPr>
                <a:spLocks noChangeShapeType="1"/>
              </p:cNvSpPr>
              <p:nvPr/>
            </p:nvSpPr>
            <p:spPr bwMode="auto">
              <a:xfrm flipV="1">
                <a:off x="2582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8" name="Line 2830"/>
              <p:cNvSpPr>
                <a:spLocks noChangeShapeType="1"/>
              </p:cNvSpPr>
              <p:nvPr/>
            </p:nvSpPr>
            <p:spPr bwMode="auto">
              <a:xfrm flipV="1">
                <a:off x="2582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9" name="Line 2831"/>
              <p:cNvSpPr>
                <a:spLocks noChangeShapeType="1"/>
              </p:cNvSpPr>
              <p:nvPr/>
            </p:nvSpPr>
            <p:spPr bwMode="auto">
              <a:xfrm flipV="1">
                <a:off x="2582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0" name="Line 2832"/>
              <p:cNvSpPr>
                <a:spLocks noChangeShapeType="1"/>
              </p:cNvSpPr>
              <p:nvPr/>
            </p:nvSpPr>
            <p:spPr bwMode="auto">
              <a:xfrm>
                <a:off x="2582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1" name="Freeform 2833"/>
              <p:cNvSpPr>
                <a:spLocks/>
              </p:cNvSpPr>
              <p:nvPr/>
            </p:nvSpPr>
            <p:spPr bwMode="auto">
              <a:xfrm>
                <a:off x="2546" y="2824"/>
                <a:ext cx="45" cy="70"/>
              </a:xfrm>
              <a:custGeom>
                <a:avLst/>
                <a:gdLst>
                  <a:gd name="T0" fmla="*/ 18 w 91"/>
                  <a:gd name="T1" fmla="*/ 100 h 140"/>
                  <a:gd name="T2" fmla="*/ 23 w 91"/>
                  <a:gd name="T3" fmla="*/ 114 h 140"/>
                  <a:gd name="T4" fmla="*/ 32 w 91"/>
                  <a:gd name="T5" fmla="*/ 121 h 140"/>
                  <a:gd name="T6" fmla="*/ 44 w 91"/>
                  <a:gd name="T7" fmla="*/ 124 h 140"/>
                  <a:gd name="T8" fmla="*/ 60 w 91"/>
                  <a:gd name="T9" fmla="*/ 121 h 140"/>
                  <a:gd name="T10" fmla="*/ 69 w 91"/>
                  <a:gd name="T11" fmla="*/ 110 h 140"/>
                  <a:gd name="T12" fmla="*/ 72 w 91"/>
                  <a:gd name="T13" fmla="*/ 96 h 140"/>
                  <a:gd name="T14" fmla="*/ 69 w 91"/>
                  <a:gd name="T15" fmla="*/ 82 h 140"/>
                  <a:gd name="T16" fmla="*/ 60 w 91"/>
                  <a:gd name="T17" fmla="*/ 74 h 140"/>
                  <a:gd name="T18" fmla="*/ 46 w 91"/>
                  <a:gd name="T19" fmla="*/ 70 h 140"/>
                  <a:gd name="T20" fmla="*/ 34 w 91"/>
                  <a:gd name="T21" fmla="*/ 72 h 140"/>
                  <a:gd name="T22" fmla="*/ 39 w 91"/>
                  <a:gd name="T23" fmla="*/ 56 h 140"/>
                  <a:gd name="T24" fmla="*/ 51 w 91"/>
                  <a:gd name="T25" fmla="*/ 53 h 140"/>
                  <a:gd name="T26" fmla="*/ 62 w 91"/>
                  <a:gd name="T27" fmla="*/ 47 h 140"/>
                  <a:gd name="T28" fmla="*/ 65 w 91"/>
                  <a:gd name="T29" fmla="*/ 35 h 140"/>
                  <a:gd name="T30" fmla="*/ 62 w 91"/>
                  <a:gd name="T31" fmla="*/ 25 h 140"/>
                  <a:gd name="T32" fmla="*/ 55 w 91"/>
                  <a:gd name="T33" fmla="*/ 18 h 140"/>
                  <a:gd name="T34" fmla="*/ 44 w 91"/>
                  <a:gd name="T35" fmla="*/ 16 h 140"/>
                  <a:gd name="T36" fmla="*/ 32 w 91"/>
                  <a:gd name="T37" fmla="*/ 18 h 140"/>
                  <a:gd name="T38" fmla="*/ 25 w 91"/>
                  <a:gd name="T39" fmla="*/ 25 h 140"/>
                  <a:gd name="T40" fmla="*/ 20 w 91"/>
                  <a:gd name="T41" fmla="*/ 37 h 140"/>
                  <a:gd name="T42" fmla="*/ 6 w 91"/>
                  <a:gd name="T43" fmla="*/ 25 h 140"/>
                  <a:gd name="T44" fmla="*/ 16 w 91"/>
                  <a:gd name="T45" fmla="*/ 9 h 140"/>
                  <a:gd name="T46" fmla="*/ 34 w 91"/>
                  <a:gd name="T47" fmla="*/ 0 h 140"/>
                  <a:gd name="T48" fmla="*/ 53 w 91"/>
                  <a:gd name="T49" fmla="*/ 0 h 140"/>
                  <a:gd name="T50" fmla="*/ 69 w 91"/>
                  <a:gd name="T51" fmla="*/ 7 h 140"/>
                  <a:gd name="T52" fmla="*/ 77 w 91"/>
                  <a:gd name="T53" fmla="*/ 18 h 140"/>
                  <a:gd name="T54" fmla="*/ 83 w 91"/>
                  <a:gd name="T55" fmla="*/ 35 h 140"/>
                  <a:gd name="T56" fmla="*/ 77 w 91"/>
                  <a:gd name="T57" fmla="*/ 51 h 140"/>
                  <a:gd name="T58" fmla="*/ 69 w 91"/>
                  <a:gd name="T59" fmla="*/ 58 h 140"/>
                  <a:gd name="T60" fmla="*/ 70 w 91"/>
                  <a:gd name="T61" fmla="*/ 65 h 140"/>
                  <a:gd name="T62" fmla="*/ 83 w 91"/>
                  <a:gd name="T63" fmla="*/ 74 h 140"/>
                  <a:gd name="T64" fmla="*/ 90 w 91"/>
                  <a:gd name="T65" fmla="*/ 88 h 140"/>
                  <a:gd name="T66" fmla="*/ 88 w 91"/>
                  <a:gd name="T67" fmla="*/ 112 h 140"/>
                  <a:gd name="T68" fmla="*/ 62 w 91"/>
                  <a:gd name="T69" fmla="*/ 136 h 140"/>
                  <a:gd name="T70" fmla="*/ 27 w 91"/>
                  <a:gd name="T71" fmla="*/ 136 h 140"/>
                  <a:gd name="T72" fmla="*/ 9 w 91"/>
                  <a:gd name="T73" fmla="*/ 122 h 140"/>
                  <a:gd name="T74" fmla="*/ 2 w 91"/>
                  <a:gd name="T75" fmla="*/ 11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140">
                    <a:moveTo>
                      <a:pt x="0" y="102"/>
                    </a:moveTo>
                    <a:lnTo>
                      <a:pt x="18" y="100"/>
                    </a:lnTo>
                    <a:lnTo>
                      <a:pt x="21" y="107"/>
                    </a:lnTo>
                    <a:lnTo>
                      <a:pt x="23" y="114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7" y="122"/>
                    </a:lnTo>
                    <a:lnTo>
                      <a:pt x="44" y="124"/>
                    </a:lnTo>
                    <a:lnTo>
                      <a:pt x="53" y="122"/>
                    </a:lnTo>
                    <a:lnTo>
                      <a:pt x="60" y="121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2" y="103"/>
                    </a:lnTo>
                    <a:lnTo>
                      <a:pt x="72" y="96"/>
                    </a:lnTo>
                    <a:lnTo>
                      <a:pt x="72" y="89"/>
                    </a:lnTo>
                    <a:lnTo>
                      <a:pt x="69" y="82"/>
                    </a:lnTo>
                    <a:lnTo>
                      <a:pt x="65" y="77"/>
                    </a:lnTo>
                    <a:lnTo>
                      <a:pt x="60" y="74"/>
                    </a:lnTo>
                    <a:lnTo>
                      <a:pt x="53" y="70"/>
                    </a:lnTo>
                    <a:lnTo>
                      <a:pt x="46" y="70"/>
                    </a:lnTo>
                    <a:lnTo>
                      <a:pt x="41" y="70"/>
                    </a:lnTo>
                    <a:lnTo>
                      <a:pt x="34" y="72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6" y="54"/>
                    </a:lnTo>
                    <a:lnTo>
                      <a:pt x="51" y="53"/>
                    </a:lnTo>
                    <a:lnTo>
                      <a:pt x="56" y="51"/>
                    </a:lnTo>
                    <a:lnTo>
                      <a:pt x="62" y="47"/>
                    </a:lnTo>
                    <a:lnTo>
                      <a:pt x="63" y="42"/>
                    </a:lnTo>
                    <a:lnTo>
                      <a:pt x="65" y="35"/>
                    </a:lnTo>
                    <a:lnTo>
                      <a:pt x="63" y="30"/>
                    </a:lnTo>
                    <a:lnTo>
                      <a:pt x="62" y="25"/>
                    </a:lnTo>
                    <a:lnTo>
                      <a:pt x="58" y="21"/>
                    </a:lnTo>
                    <a:lnTo>
                      <a:pt x="55" y="18"/>
                    </a:lnTo>
                    <a:lnTo>
                      <a:pt x="49" y="16"/>
                    </a:lnTo>
                    <a:lnTo>
                      <a:pt x="44" y="16"/>
                    </a:lnTo>
                    <a:lnTo>
                      <a:pt x="37" y="16"/>
                    </a:lnTo>
                    <a:lnTo>
                      <a:pt x="32" y="18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1" y="32"/>
                    </a:lnTo>
                    <a:lnTo>
                      <a:pt x="20" y="37"/>
                    </a:lnTo>
                    <a:lnTo>
                      <a:pt x="2" y="35"/>
                    </a:lnTo>
                    <a:lnTo>
                      <a:pt x="6" y="25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3" y="4"/>
                    </a:lnTo>
                    <a:lnTo>
                      <a:pt x="69" y="7"/>
                    </a:lnTo>
                    <a:lnTo>
                      <a:pt x="74" y="13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5"/>
                    </a:lnTo>
                    <a:lnTo>
                      <a:pt x="81" y="42"/>
                    </a:lnTo>
                    <a:lnTo>
                      <a:pt x="77" y="51"/>
                    </a:lnTo>
                    <a:lnTo>
                      <a:pt x="74" y="54"/>
                    </a:lnTo>
                    <a:lnTo>
                      <a:pt x="69" y="58"/>
                    </a:lnTo>
                    <a:lnTo>
                      <a:pt x="63" y="61"/>
                    </a:lnTo>
                    <a:lnTo>
                      <a:pt x="70" y="65"/>
                    </a:lnTo>
                    <a:lnTo>
                      <a:pt x="77" y="68"/>
                    </a:lnTo>
                    <a:lnTo>
                      <a:pt x="83" y="74"/>
                    </a:lnTo>
                    <a:lnTo>
                      <a:pt x="88" y="81"/>
                    </a:lnTo>
                    <a:lnTo>
                      <a:pt x="90" y="88"/>
                    </a:lnTo>
                    <a:lnTo>
                      <a:pt x="91" y="96"/>
                    </a:lnTo>
                    <a:lnTo>
                      <a:pt x="88" y="112"/>
                    </a:lnTo>
                    <a:lnTo>
                      <a:pt x="77" y="128"/>
                    </a:lnTo>
                    <a:lnTo>
                      <a:pt x="62" y="136"/>
                    </a:lnTo>
                    <a:lnTo>
                      <a:pt x="44" y="140"/>
                    </a:lnTo>
                    <a:lnTo>
                      <a:pt x="27" y="136"/>
                    </a:lnTo>
                    <a:lnTo>
                      <a:pt x="14" y="129"/>
                    </a:lnTo>
                    <a:lnTo>
                      <a:pt x="9" y="122"/>
                    </a:lnTo>
                    <a:lnTo>
                      <a:pt x="4" y="117"/>
                    </a:lnTo>
                    <a:lnTo>
                      <a:pt x="2" y="11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2" name="Freeform 2834"/>
              <p:cNvSpPr>
                <a:spLocks noEditPoints="1"/>
              </p:cNvSpPr>
              <p:nvPr/>
            </p:nvSpPr>
            <p:spPr bwMode="auto">
              <a:xfrm>
                <a:off x="2599" y="2824"/>
                <a:ext cx="44" cy="70"/>
              </a:xfrm>
              <a:custGeom>
                <a:avLst/>
                <a:gdLst>
                  <a:gd name="T0" fmla="*/ 0 w 89"/>
                  <a:gd name="T1" fmla="*/ 70 h 140"/>
                  <a:gd name="T2" fmla="*/ 0 w 89"/>
                  <a:gd name="T3" fmla="*/ 47 h 140"/>
                  <a:gd name="T4" fmla="*/ 5 w 89"/>
                  <a:gd name="T5" fmla="*/ 30 h 140"/>
                  <a:gd name="T6" fmla="*/ 9 w 89"/>
                  <a:gd name="T7" fmla="*/ 21 h 140"/>
                  <a:gd name="T8" fmla="*/ 14 w 89"/>
                  <a:gd name="T9" fmla="*/ 13 h 140"/>
                  <a:gd name="T10" fmla="*/ 19 w 89"/>
                  <a:gd name="T11" fmla="*/ 7 h 140"/>
                  <a:gd name="T12" fmla="*/ 26 w 89"/>
                  <a:gd name="T13" fmla="*/ 4 h 140"/>
                  <a:gd name="T14" fmla="*/ 35 w 89"/>
                  <a:gd name="T15" fmla="*/ 0 h 140"/>
                  <a:gd name="T16" fmla="*/ 44 w 89"/>
                  <a:gd name="T17" fmla="*/ 0 h 140"/>
                  <a:gd name="T18" fmla="*/ 54 w 89"/>
                  <a:gd name="T19" fmla="*/ 0 h 140"/>
                  <a:gd name="T20" fmla="*/ 65 w 89"/>
                  <a:gd name="T21" fmla="*/ 4 h 140"/>
                  <a:gd name="T22" fmla="*/ 70 w 89"/>
                  <a:gd name="T23" fmla="*/ 7 h 140"/>
                  <a:gd name="T24" fmla="*/ 75 w 89"/>
                  <a:gd name="T25" fmla="*/ 13 h 140"/>
                  <a:gd name="T26" fmla="*/ 79 w 89"/>
                  <a:gd name="T27" fmla="*/ 16 h 140"/>
                  <a:gd name="T28" fmla="*/ 82 w 89"/>
                  <a:gd name="T29" fmla="*/ 26 h 140"/>
                  <a:gd name="T30" fmla="*/ 85 w 89"/>
                  <a:gd name="T31" fmla="*/ 37 h 140"/>
                  <a:gd name="T32" fmla="*/ 89 w 89"/>
                  <a:gd name="T33" fmla="*/ 51 h 140"/>
                  <a:gd name="T34" fmla="*/ 89 w 89"/>
                  <a:gd name="T35" fmla="*/ 70 h 140"/>
                  <a:gd name="T36" fmla="*/ 89 w 89"/>
                  <a:gd name="T37" fmla="*/ 91 h 140"/>
                  <a:gd name="T38" fmla="*/ 84 w 89"/>
                  <a:gd name="T39" fmla="*/ 109 h 140"/>
                  <a:gd name="T40" fmla="*/ 80 w 89"/>
                  <a:gd name="T41" fmla="*/ 119 h 140"/>
                  <a:gd name="T42" fmla="*/ 75 w 89"/>
                  <a:gd name="T43" fmla="*/ 126 h 140"/>
                  <a:gd name="T44" fmla="*/ 70 w 89"/>
                  <a:gd name="T45" fmla="*/ 131 h 140"/>
                  <a:gd name="T46" fmla="*/ 63 w 89"/>
                  <a:gd name="T47" fmla="*/ 136 h 140"/>
                  <a:gd name="T48" fmla="*/ 54 w 89"/>
                  <a:gd name="T49" fmla="*/ 138 h 140"/>
                  <a:gd name="T50" fmla="*/ 44 w 89"/>
                  <a:gd name="T51" fmla="*/ 140 h 140"/>
                  <a:gd name="T52" fmla="*/ 26 w 89"/>
                  <a:gd name="T53" fmla="*/ 136 h 140"/>
                  <a:gd name="T54" fmla="*/ 14 w 89"/>
                  <a:gd name="T55" fmla="*/ 126 h 140"/>
                  <a:gd name="T56" fmla="*/ 5 w 89"/>
                  <a:gd name="T57" fmla="*/ 112 h 140"/>
                  <a:gd name="T58" fmla="*/ 2 w 89"/>
                  <a:gd name="T59" fmla="*/ 93 h 140"/>
                  <a:gd name="T60" fmla="*/ 0 w 89"/>
                  <a:gd name="T61" fmla="*/ 70 h 140"/>
                  <a:gd name="T62" fmla="*/ 17 w 89"/>
                  <a:gd name="T63" fmla="*/ 70 h 140"/>
                  <a:gd name="T64" fmla="*/ 17 w 89"/>
                  <a:gd name="T65" fmla="*/ 89 h 140"/>
                  <a:gd name="T66" fmla="*/ 21 w 89"/>
                  <a:gd name="T67" fmla="*/ 103 h 140"/>
                  <a:gd name="T68" fmla="*/ 24 w 89"/>
                  <a:gd name="T69" fmla="*/ 114 h 140"/>
                  <a:gd name="T70" fmla="*/ 31 w 89"/>
                  <a:gd name="T71" fmla="*/ 119 h 140"/>
                  <a:gd name="T72" fmla="*/ 37 w 89"/>
                  <a:gd name="T73" fmla="*/ 122 h 140"/>
                  <a:gd name="T74" fmla="*/ 44 w 89"/>
                  <a:gd name="T75" fmla="*/ 124 h 140"/>
                  <a:gd name="T76" fmla="*/ 52 w 89"/>
                  <a:gd name="T77" fmla="*/ 122 h 140"/>
                  <a:gd name="T78" fmla="*/ 58 w 89"/>
                  <a:gd name="T79" fmla="*/ 119 h 140"/>
                  <a:gd name="T80" fmla="*/ 63 w 89"/>
                  <a:gd name="T81" fmla="*/ 114 h 140"/>
                  <a:gd name="T82" fmla="*/ 68 w 89"/>
                  <a:gd name="T83" fmla="*/ 103 h 140"/>
                  <a:gd name="T84" fmla="*/ 70 w 89"/>
                  <a:gd name="T85" fmla="*/ 89 h 140"/>
                  <a:gd name="T86" fmla="*/ 72 w 89"/>
                  <a:gd name="T87" fmla="*/ 70 h 140"/>
                  <a:gd name="T88" fmla="*/ 70 w 89"/>
                  <a:gd name="T89" fmla="*/ 51 h 140"/>
                  <a:gd name="T90" fmla="*/ 68 w 89"/>
                  <a:gd name="T91" fmla="*/ 35 h 140"/>
                  <a:gd name="T92" fmla="*/ 65 w 89"/>
                  <a:gd name="T93" fmla="*/ 26 h 140"/>
                  <a:gd name="T94" fmla="*/ 58 w 89"/>
                  <a:gd name="T95" fmla="*/ 19 h 140"/>
                  <a:gd name="T96" fmla="*/ 52 w 89"/>
                  <a:gd name="T97" fmla="*/ 16 h 140"/>
                  <a:gd name="T98" fmla="*/ 44 w 89"/>
                  <a:gd name="T99" fmla="*/ 16 h 140"/>
                  <a:gd name="T100" fmla="*/ 37 w 89"/>
                  <a:gd name="T101" fmla="*/ 16 h 140"/>
                  <a:gd name="T102" fmla="*/ 31 w 89"/>
                  <a:gd name="T103" fmla="*/ 19 h 140"/>
                  <a:gd name="T104" fmla="*/ 26 w 89"/>
                  <a:gd name="T105" fmla="*/ 25 h 140"/>
                  <a:gd name="T106" fmla="*/ 21 w 89"/>
                  <a:gd name="T107" fmla="*/ 35 h 140"/>
                  <a:gd name="T108" fmla="*/ 19 w 89"/>
                  <a:gd name="T109" fmla="*/ 51 h 140"/>
                  <a:gd name="T110" fmla="*/ 17 w 89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40">
                    <a:moveTo>
                      <a:pt x="0" y="70"/>
                    </a:moveTo>
                    <a:lnTo>
                      <a:pt x="0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5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9" y="16"/>
                    </a:lnTo>
                    <a:lnTo>
                      <a:pt x="82" y="26"/>
                    </a:lnTo>
                    <a:lnTo>
                      <a:pt x="85" y="37"/>
                    </a:lnTo>
                    <a:lnTo>
                      <a:pt x="89" y="51"/>
                    </a:lnTo>
                    <a:lnTo>
                      <a:pt x="89" y="70"/>
                    </a:lnTo>
                    <a:lnTo>
                      <a:pt x="89" y="91"/>
                    </a:lnTo>
                    <a:lnTo>
                      <a:pt x="84" y="109"/>
                    </a:lnTo>
                    <a:lnTo>
                      <a:pt x="80" y="119"/>
                    </a:lnTo>
                    <a:lnTo>
                      <a:pt x="75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4" y="140"/>
                    </a:lnTo>
                    <a:lnTo>
                      <a:pt x="26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7" y="89"/>
                    </a:lnTo>
                    <a:lnTo>
                      <a:pt x="21" y="103"/>
                    </a:lnTo>
                    <a:lnTo>
                      <a:pt x="24" y="114"/>
                    </a:lnTo>
                    <a:lnTo>
                      <a:pt x="31" y="119"/>
                    </a:lnTo>
                    <a:lnTo>
                      <a:pt x="37" y="122"/>
                    </a:lnTo>
                    <a:lnTo>
                      <a:pt x="44" y="124"/>
                    </a:lnTo>
                    <a:lnTo>
                      <a:pt x="52" y="122"/>
                    </a:lnTo>
                    <a:lnTo>
                      <a:pt x="58" y="119"/>
                    </a:lnTo>
                    <a:lnTo>
                      <a:pt x="63" y="114"/>
                    </a:lnTo>
                    <a:lnTo>
                      <a:pt x="68" y="103"/>
                    </a:lnTo>
                    <a:lnTo>
                      <a:pt x="70" y="89"/>
                    </a:lnTo>
                    <a:lnTo>
                      <a:pt x="72" y="70"/>
                    </a:lnTo>
                    <a:lnTo>
                      <a:pt x="70" y="51"/>
                    </a:lnTo>
                    <a:lnTo>
                      <a:pt x="68" y="35"/>
                    </a:lnTo>
                    <a:lnTo>
                      <a:pt x="65" y="26"/>
                    </a:lnTo>
                    <a:lnTo>
                      <a:pt x="58" y="19"/>
                    </a:lnTo>
                    <a:lnTo>
                      <a:pt x="52" y="16"/>
                    </a:lnTo>
                    <a:lnTo>
                      <a:pt x="44" y="16"/>
                    </a:lnTo>
                    <a:lnTo>
                      <a:pt x="37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3" name="Line 2835"/>
              <p:cNvSpPr>
                <a:spLocks noChangeShapeType="1"/>
              </p:cNvSpPr>
              <p:nvPr/>
            </p:nvSpPr>
            <p:spPr bwMode="auto">
              <a:xfrm flipV="1">
                <a:off x="2805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4" name="Line 2836"/>
              <p:cNvSpPr>
                <a:spLocks noChangeShapeType="1"/>
              </p:cNvSpPr>
              <p:nvPr/>
            </p:nvSpPr>
            <p:spPr bwMode="auto">
              <a:xfrm flipV="1">
                <a:off x="2805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5" name="Line 2837"/>
              <p:cNvSpPr>
                <a:spLocks noChangeShapeType="1"/>
              </p:cNvSpPr>
              <p:nvPr/>
            </p:nvSpPr>
            <p:spPr bwMode="auto">
              <a:xfrm flipV="1">
                <a:off x="2805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6" name="Line 2838"/>
              <p:cNvSpPr>
                <a:spLocks noChangeShapeType="1"/>
              </p:cNvSpPr>
              <p:nvPr/>
            </p:nvSpPr>
            <p:spPr bwMode="auto">
              <a:xfrm flipV="1">
                <a:off x="2805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7" name="Line 2839"/>
              <p:cNvSpPr>
                <a:spLocks noChangeShapeType="1"/>
              </p:cNvSpPr>
              <p:nvPr/>
            </p:nvSpPr>
            <p:spPr bwMode="auto">
              <a:xfrm flipV="1">
                <a:off x="2805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8" name="Line 2840"/>
              <p:cNvSpPr>
                <a:spLocks noChangeShapeType="1"/>
              </p:cNvSpPr>
              <p:nvPr/>
            </p:nvSpPr>
            <p:spPr bwMode="auto">
              <a:xfrm flipV="1">
                <a:off x="2805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9" name="Line 2841"/>
              <p:cNvSpPr>
                <a:spLocks noChangeShapeType="1"/>
              </p:cNvSpPr>
              <p:nvPr/>
            </p:nvSpPr>
            <p:spPr bwMode="auto">
              <a:xfrm flipV="1">
                <a:off x="2805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0" name="Line 2842"/>
              <p:cNvSpPr>
                <a:spLocks noChangeShapeType="1"/>
              </p:cNvSpPr>
              <p:nvPr/>
            </p:nvSpPr>
            <p:spPr bwMode="auto">
              <a:xfrm flipV="1">
                <a:off x="2805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1" name="Line 2843"/>
              <p:cNvSpPr>
                <a:spLocks noChangeShapeType="1"/>
              </p:cNvSpPr>
              <p:nvPr/>
            </p:nvSpPr>
            <p:spPr bwMode="auto">
              <a:xfrm flipV="1">
                <a:off x="2805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2" name="Line 2844"/>
              <p:cNvSpPr>
                <a:spLocks noChangeShapeType="1"/>
              </p:cNvSpPr>
              <p:nvPr/>
            </p:nvSpPr>
            <p:spPr bwMode="auto">
              <a:xfrm flipV="1">
                <a:off x="2805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3" name="Line 2845"/>
              <p:cNvSpPr>
                <a:spLocks noChangeShapeType="1"/>
              </p:cNvSpPr>
              <p:nvPr/>
            </p:nvSpPr>
            <p:spPr bwMode="auto">
              <a:xfrm flipV="1">
                <a:off x="2805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4" name="Line 2846"/>
              <p:cNvSpPr>
                <a:spLocks noChangeShapeType="1"/>
              </p:cNvSpPr>
              <p:nvPr/>
            </p:nvSpPr>
            <p:spPr bwMode="auto">
              <a:xfrm flipV="1">
                <a:off x="2805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5" name="Line 2847"/>
              <p:cNvSpPr>
                <a:spLocks noChangeShapeType="1"/>
              </p:cNvSpPr>
              <p:nvPr/>
            </p:nvSpPr>
            <p:spPr bwMode="auto">
              <a:xfrm flipV="1">
                <a:off x="2805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6" name="Line 2848"/>
              <p:cNvSpPr>
                <a:spLocks noChangeShapeType="1"/>
              </p:cNvSpPr>
              <p:nvPr/>
            </p:nvSpPr>
            <p:spPr bwMode="auto">
              <a:xfrm flipV="1">
                <a:off x="2805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7" name="Line 2849"/>
              <p:cNvSpPr>
                <a:spLocks noChangeShapeType="1"/>
              </p:cNvSpPr>
              <p:nvPr/>
            </p:nvSpPr>
            <p:spPr bwMode="auto">
              <a:xfrm flipV="1">
                <a:off x="2805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8" name="Line 2850"/>
              <p:cNvSpPr>
                <a:spLocks noChangeShapeType="1"/>
              </p:cNvSpPr>
              <p:nvPr/>
            </p:nvSpPr>
            <p:spPr bwMode="auto">
              <a:xfrm flipV="1">
                <a:off x="2805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9" name="Line 2851"/>
              <p:cNvSpPr>
                <a:spLocks noChangeShapeType="1"/>
              </p:cNvSpPr>
              <p:nvPr/>
            </p:nvSpPr>
            <p:spPr bwMode="auto">
              <a:xfrm flipV="1">
                <a:off x="2805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0" name="Line 2852"/>
              <p:cNvSpPr>
                <a:spLocks noChangeShapeType="1"/>
              </p:cNvSpPr>
              <p:nvPr/>
            </p:nvSpPr>
            <p:spPr bwMode="auto">
              <a:xfrm flipV="1">
                <a:off x="2805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1" name="Line 2853"/>
              <p:cNvSpPr>
                <a:spLocks noChangeShapeType="1"/>
              </p:cNvSpPr>
              <p:nvPr/>
            </p:nvSpPr>
            <p:spPr bwMode="auto">
              <a:xfrm flipV="1">
                <a:off x="2805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2" name="Line 2854"/>
              <p:cNvSpPr>
                <a:spLocks noChangeShapeType="1"/>
              </p:cNvSpPr>
              <p:nvPr/>
            </p:nvSpPr>
            <p:spPr bwMode="auto">
              <a:xfrm flipV="1">
                <a:off x="2805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3" name="Line 2855"/>
              <p:cNvSpPr>
                <a:spLocks noChangeShapeType="1"/>
              </p:cNvSpPr>
              <p:nvPr/>
            </p:nvSpPr>
            <p:spPr bwMode="auto">
              <a:xfrm flipV="1">
                <a:off x="2805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4" name="Line 2856"/>
              <p:cNvSpPr>
                <a:spLocks noChangeShapeType="1"/>
              </p:cNvSpPr>
              <p:nvPr/>
            </p:nvSpPr>
            <p:spPr bwMode="auto">
              <a:xfrm flipV="1">
                <a:off x="2805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5" name="Line 2857"/>
              <p:cNvSpPr>
                <a:spLocks noChangeShapeType="1"/>
              </p:cNvSpPr>
              <p:nvPr/>
            </p:nvSpPr>
            <p:spPr bwMode="auto">
              <a:xfrm flipV="1">
                <a:off x="2805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6" name="Line 2858"/>
              <p:cNvSpPr>
                <a:spLocks noChangeShapeType="1"/>
              </p:cNvSpPr>
              <p:nvPr/>
            </p:nvSpPr>
            <p:spPr bwMode="auto">
              <a:xfrm flipV="1">
                <a:off x="2805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7" name="Line 2859"/>
              <p:cNvSpPr>
                <a:spLocks noChangeShapeType="1"/>
              </p:cNvSpPr>
              <p:nvPr/>
            </p:nvSpPr>
            <p:spPr bwMode="auto">
              <a:xfrm flipV="1">
                <a:off x="2805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8" name="Line 2860"/>
              <p:cNvSpPr>
                <a:spLocks noChangeShapeType="1"/>
              </p:cNvSpPr>
              <p:nvPr/>
            </p:nvSpPr>
            <p:spPr bwMode="auto">
              <a:xfrm flipV="1">
                <a:off x="2805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9" name="Line 2861"/>
              <p:cNvSpPr>
                <a:spLocks noChangeShapeType="1"/>
              </p:cNvSpPr>
              <p:nvPr/>
            </p:nvSpPr>
            <p:spPr bwMode="auto">
              <a:xfrm flipV="1">
                <a:off x="2805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0" name="Line 2862"/>
              <p:cNvSpPr>
                <a:spLocks noChangeShapeType="1"/>
              </p:cNvSpPr>
              <p:nvPr/>
            </p:nvSpPr>
            <p:spPr bwMode="auto">
              <a:xfrm flipV="1">
                <a:off x="2805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1" name="Line 2863"/>
              <p:cNvSpPr>
                <a:spLocks noChangeShapeType="1"/>
              </p:cNvSpPr>
              <p:nvPr/>
            </p:nvSpPr>
            <p:spPr bwMode="auto">
              <a:xfrm flipV="1">
                <a:off x="2805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2" name="Line 2864"/>
              <p:cNvSpPr>
                <a:spLocks noChangeShapeType="1"/>
              </p:cNvSpPr>
              <p:nvPr/>
            </p:nvSpPr>
            <p:spPr bwMode="auto">
              <a:xfrm flipV="1">
                <a:off x="2805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3" name="Line 2865"/>
              <p:cNvSpPr>
                <a:spLocks noChangeShapeType="1"/>
              </p:cNvSpPr>
              <p:nvPr/>
            </p:nvSpPr>
            <p:spPr bwMode="auto">
              <a:xfrm flipV="1">
                <a:off x="2805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4" name="Line 2866"/>
              <p:cNvSpPr>
                <a:spLocks noChangeShapeType="1"/>
              </p:cNvSpPr>
              <p:nvPr/>
            </p:nvSpPr>
            <p:spPr bwMode="auto">
              <a:xfrm flipV="1">
                <a:off x="2805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5" name="Line 2867"/>
              <p:cNvSpPr>
                <a:spLocks noChangeShapeType="1"/>
              </p:cNvSpPr>
              <p:nvPr/>
            </p:nvSpPr>
            <p:spPr bwMode="auto">
              <a:xfrm flipV="1">
                <a:off x="2805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6" name="Line 2868"/>
              <p:cNvSpPr>
                <a:spLocks noChangeShapeType="1"/>
              </p:cNvSpPr>
              <p:nvPr/>
            </p:nvSpPr>
            <p:spPr bwMode="auto">
              <a:xfrm flipV="1">
                <a:off x="2805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7" name="Line 2869"/>
              <p:cNvSpPr>
                <a:spLocks noChangeShapeType="1"/>
              </p:cNvSpPr>
              <p:nvPr/>
            </p:nvSpPr>
            <p:spPr bwMode="auto">
              <a:xfrm flipV="1">
                <a:off x="2805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8" name="Line 2870"/>
              <p:cNvSpPr>
                <a:spLocks noChangeShapeType="1"/>
              </p:cNvSpPr>
              <p:nvPr/>
            </p:nvSpPr>
            <p:spPr bwMode="auto">
              <a:xfrm flipV="1">
                <a:off x="2805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9" name="Line 2871"/>
              <p:cNvSpPr>
                <a:spLocks noChangeShapeType="1"/>
              </p:cNvSpPr>
              <p:nvPr/>
            </p:nvSpPr>
            <p:spPr bwMode="auto">
              <a:xfrm flipV="1">
                <a:off x="2805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0" name="Line 2872"/>
              <p:cNvSpPr>
                <a:spLocks noChangeShapeType="1"/>
              </p:cNvSpPr>
              <p:nvPr/>
            </p:nvSpPr>
            <p:spPr bwMode="auto">
              <a:xfrm flipV="1">
                <a:off x="2805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1" name="Line 2873"/>
              <p:cNvSpPr>
                <a:spLocks noChangeShapeType="1"/>
              </p:cNvSpPr>
              <p:nvPr/>
            </p:nvSpPr>
            <p:spPr bwMode="auto">
              <a:xfrm flipV="1">
                <a:off x="2805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2" name="Line 2874"/>
              <p:cNvSpPr>
                <a:spLocks noChangeShapeType="1"/>
              </p:cNvSpPr>
              <p:nvPr/>
            </p:nvSpPr>
            <p:spPr bwMode="auto">
              <a:xfrm flipV="1">
                <a:off x="2805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3" name="Line 2875"/>
              <p:cNvSpPr>
                <a:spLocks noChangeShapeType="1"/>
              </p:cNvSpPr>
              <p:nvPr/>
            </p:nvSpPr>
            <p:spPr bwMode="auto">
              <a:xfrm flipV="1">
                <a:off x="2805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4" name="Line 2876"/>
              <p:cNvSpPr>
                <a:spLocks noChangeShapeType="1"/>
              </p:cNvSpPr>
              <p:nvPr/>
            </p:nvSpPr>
            <p:spPr bwMode="auto">
              <a:xfrm flipV="1">
                <a:off x="2805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5" name="Line 2877"/>
              <p:cNvSpPr>
                <a:spLocks noChangeShapeType="1"/>
              </p:cNvSpPr>
              <p:nvPr/>
            </p:nvSpPr>
            <p:spPr bwMode="auto">
              <a:xfrm flipV="1">
                <a:off x="2805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6" name="Line 2878"/>
              <p:cNvSpPr>
                <a:spLocks noChangeShapeType="1"/>
              </p:cNvSpPr>
              <p:nvPr/>
            </p:nvSpPr>
            <p:spPr bwMode="auto">
              <a:xfrm flipV="1">
                <a:off x="2805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7" name="Line 2879"/>
              <p:cNvSpPr>
                <a:spLocks noChangeShapeType="1"/>
              </p:cNvSpPr>
              <p:nvPr/>
            </p:nvSpPr>
            <p:spPr bwMode="auto">
              <a:xfrm flipV="1">
                <a:off x="2805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8" name="Line 2880"/>
              <p:cNvSpPr>
                <a:spLocks noChangeShapeType="1"/>
              </p:cNvSpPr>
              <p:nvPr/>
            </p:nvSpPr>
            <p:spPr bwMode="auto">
              <a:xfrm flipV="1">
                <a:off x="2805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9" name="Line 2881"/>
              <p:cNvSpPr>
                <a:spLocks noChangeShapeType="1"/>
              </p:cNvSpPr>
              <p:nvPr/>
            </p:nvSpPr>
            <p:spPr bwMode="auto">
              <a:xfrm flipV="1">
                <a:off x="2805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0" name="Line 2882"/>
              <p:cNvSpPr>
                <a:spLocks noChangeShapeType="1"/>
              </p:cNvSpPr>
              <p:nvPr/>
            </p:nvSpPr>
            <p:spPr bwMode="auto">
              <a:xfrm flipV="1">
                <a:off x="2805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1" name="Line 2883"/>
              <p:cNvSpPr>
                <a:spLocks noChangeShapeType="1"/>
              </p:cNvSpPr>
              <p:nvPr/>
            </p:nvSpPr>
            <p:spPr bwMode="auto">
              <a:xfrm flipV="1">
                <a:off x="2805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2" name="Line 2884"/>
              <p:cNvSpPr>
                <a:spLocks noChangeShapeType="1"/>
              </p:cNvSpPr>
              <p:nvPr/>
            </p:nvSpPr>
            <p:spPr bwMode="auto">
              <a:xfrm flipV="1">
                <a:off x="2805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3" name="Line 2885"/>
              <p:cNvSpPr>
                <a:spLocks noChangeShapeType="1"/>
              </p:cNvSpPr>
              <p:nvPr/>
            </p:nvSpPr>
            <p:spPr bwMode="auto">
              <a:xfrm flipV="1">
                <a:off x="2805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4" name="Line 2886"/>
              <p:cNvSpPr>
                <a:spLocks noChangeShapeType="1"/>
              </p:cNvSpPr>
              <p:nvPr/>
            </p:nvSpPr>
            <p:spPr bwMode="auto">
              <a:xfrm flipV="1">
                <a:off x="2805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5" name="Line 2887"/>
              <p:cNvSpPr>
                <a:spLocks noChangeShapeType="1"/>
              </p:cNvSpPr>
              <p:nvPr/>
            </p:nvSpPr>
            <p:spPr bwMode="auto">
              <a:xfrm flipV="1">
                <a:off x="2805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6" name="Line 2888"/>
              <p:cNvSpPr>
                <a:spLocks noChangeShapeType="1"/>
              </p:cNvSpPr>
              <p:nvPr/>
            </p:nvSpPr>
            <p:spPr bwMode="auto">
              <a:xfrm flipV="1">
                <a:off x="2805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7" name="Line 2889"/>
              <p:cNvSpPr>
                <a:spLocks noChangeShapeType="1"/>
              </p:cNvSpPr>
              <p:nvPr/>
            </p:nvSpPr>
            <p:spPr bwMode="auto">
              <a:xfrm flipV="1">
                <a:off x="2805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8" name="Line 2890"/>
              <p:cNvSpPr>
                <a:spLocks noChangeShapeType="1"/>
              </p:cNvSpPr>
              <p:nvPr/>
            </p:nvSpPr>
            <p:spPr bwMode="auto">
              <a:xfrm flipV="1">
                <a:off x="2805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9" name="Line 2891"/>
              <p:cNvSpPr>
                <a:spLocks noChangeShapeType="1"/>
              </p:cNvSpPr>
              <p:nvPr/>
            </p:nvSpPr>
            <p:spPr bwMode="auto">
              <a:xfrm flipV="1">
                <a:off x="2805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0" name="Line 2892"/>
              <p:cNvSpPr>
                <a:spLocks noChangeShapeType="1"/>
              </p:cNvSpPr>
              <p:nvPr/>
            </p:nvSpPr>
            <p:spPr bwMode="auto">
              <a:xfrm flipV="1">
                <a:off x="2805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1" name="Line 2893"/>
              <p:cNvSpPr>
                <a:spLocks noChangeShapeType="1"/>
              </p:cNvSpPr>
              <p:nvPr/>
            </p:nvSpPr>
            <p:spPr bwMode="auto">
              <a:xfrm flipV="1">
                <a:off x="2805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2" name="Line 2894"/>
              <p:cNvSpPr>
                <a:spLocks noChangeShapeType="1"/>
              </p:cNvSpPr>
              <p:nvPr/>
            </p:nvSpPr>
            <p:spPr bwMode="auto">
              <a:xfrm flipV="1">
                <a:off x="2805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3" name="Line 2895"/>
              <p:cNvSpPr>
                <a:spLocks noChangeShapeType="1"/>
              </p:cNvSpPr>
              <p:nvPr/>
            </p:nvSpPr>
            <p:spPr bwMode="auto">
              <a:xfrm flipV="1">
                <a:off x="2805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4" name="Line 2896"/>
              <p:cNvSpPr>
                <a:spLocks noChangeShapeType="1"/>
              </p:cNvSpPr>
              <p:nvPr/>
            </p:nvSpPr>
            <p:spPr bwMode="auto">
              <a:xfrm flipV="1">
                <a:off x="2805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5" name="Line 2897"/>
              <p:cNvSpPr>
                <a:spLocks noChangeShapeType="1"/>
              </p:cNvSpPr>
              <p:nvPr/>
            </p:nvSpPr>
            <p:spPr bwMode="auto">
              <a:xfrm flipV="1">
                <a:off x="2805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6" name="Line 2898"/>
              <p:cNvSpPr>
                <a:spLocks noChangeShapeType="1"/>
              </p:cNvSpPr>
              <p:nvPr/>
            </p:nvSpPr>
            <p:spPr bwMode="auto">
              <a:xfrm flipV="1">
                <a:off x="2805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7" name="Line 2899"/>
              <p:cNvSpPr>
                <a:spLocks noChangeShapeType="1"/>
              </p:cNvSpPr>
              <p:nvPr/>
            </p:nvSpPr>
            <p:spPr bwMode="auto">
              <a:xfrm flipV="1">
                <a:off x="2805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8" name="Line 2900"/>
              <p:cNvSpPr>
                <a:spLocks noChangeShapeType="1"/>
              </p:cNvSpPr>
              <p:nvPr/>
            </p:nvSpPr>
            <p:spPr bwMode="auto">
              <a:xfrm flipV="1">
                <a:off x="2805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9" name="Line 2901"/>
              <p:cNvSpPr>
                <a:spLocks noChangeShapeType="1"/>
              </p:cNvSpPr>
              <p:nvPr/>
            </p:nvSpPr>
            <p:spPr bwMode="auto">
              <a:xfrm flipV="1">
                <a:off x="2805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0" name="Line 2902"/>
              <p:cNvSpPr>
                <a:spLocks noChangeShapeType="1"/>
              </p:cNvSpPr>
              <p:nvPr/>
            </p:nvSpPr>
            <p:spPr bwMode="auto">
              <a:xfrm flipV="1">
                <a:off x="2805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1" name="Line 2903"/>
              <p:cNvSpPr>
                <a:spLocks noChangeShapeType="1"/>
              </p:cNvSpPr>
              <p:nvPr/>
            </p:nvSpPr>
            <p:spPr bwMode="auto">
              <a:xfrm flipV="1">
                <a:off x="2805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2" name="Line 2904"/>
              <p:cNvSpPr>
                <a:spLocks noChangeShapeType="1"/>
              </p:cNvSpPr>
              <p:nvPr/>
            </p:nvSpPr>
            <p:spPr bwMode="auto">
              <a:xfrm flipV="1">
                <a:off x="2805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3" name="Line 2905"/>
              <p:cNvSpPr>
                <a:spLocks noChangeShapeType="1"/>
              </p:cNvSpPr>
              <p:nvPr/>
            </p:nvSpPr>
            <p:spPr bwMode="auto">
              <a:xfrm flipV="1">
                <a:off x="2805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4" name="Line 2906"/>
              <p:cNvSpPr>
                <a:spLocks noChangeShapeType="1"/>
              </p:cNvSpPr>
              <p:nvPr/>
            </p:nvSpPr>
            <p:spPr bwMode="auto">
              <a:xfrm flipV="1">
                <a:off x="2805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5" name="Line 2907"/>
              <p:cNvSpPr>
                <a:spLocks noChangeShapeType="1"/>
              </p:cNvSpPr>
              <p:nvPr/>
            </p:nvSpPr>
            <p:spPr bwMode="auto">
              <a:xfrm flipV="1">
                <a:off x="2805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6" name="Line 2908"/>
              <p:cNvSpPr>
                <a:spLocks noChangeShapeType="1"/>
              </p:cNvSpPr>
              <p:nvPr/>
            </p:nvSpPr>
            <p:spPr bwMode="auto">
              <a:xfrm flipV="1">
                <a:off x="2805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7" name="Line 2909"/>
              <p:cNvSpPr>
                <a:spLocks noChangeShapeType="1"/>
              </p:cNvSpPr>
              <p:nvPr/>
            </p:nvSpPr>
            <p:spPr bwMode="auto">
              <a:xfrm flipV="1">
                <a:off x="2805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8" name="Line 2910"/>
              <p:cNvSpPr>
                <a:spLocks noChangeShapeType="1"/>
              </p:cNvSpPr>
              <p:nvPr/>
            </p:nvSpPr>
            <p:spPr bwMode="auto">
              <a:xfrm flipV="1">
                <a:off x="2805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9" name="Line 2911"/>
              <p:cNvSpPr>
                <a:spLocks noChangeShapeType="1"/>
              </p:cNvSpPr>
              <p:nvPr/>
            </p:nvSpPr>
            <p:spPr bwMode="auto">
              <a:xfrm flipV="1">
                <a:off x="2805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0" name="Line 2912"/>
              <p:cNvSpPr>
                <a:spLocks noChangeShapeType="1"/>
              </p:cNvSpPr>
              <p:nvPr/>
            </p:nvSpPr>
            <p:spPr bwMode="auto">
              <a:xfrm flipV="1">
                <a:off x="2805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1" name="Line 2913"/>
              <p:cNvSpPr>
                <a:spLocks noChangeShapeType="1"/>
              </p:cNvSpPr>
              <p:nvPr/>
            </p:nvSpPr>
            <p:spPr bwMode="auto">
              <a:xfrm flipV="1">
                <a:off x="2805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2" name="Line 2914"/>
              <p:cNvSpPr>
                <a:spLocks noChangeShapeType="1"/>
              </p:cNvSpPr>
              <p:nvPr/>
            </p:nvSpPr>
            <p:spPr bwMode="auto">
              <a:xfrm flipV="1">
                <a:off x="2805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3" name="Line 2915"/>
              <p:cNvSpPr>
                <a:spLocks noChangeShapeType="1"/>
              </p:cNvSpPr>
              <p:nvPr/>
            </p:nvSpPr>
            <p:spPr bwMode="auto">
              <a:xfrm flipV="1">
                <a:off x="2805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4" name="Line 2916"/>
              <p:cNvSpPr>
                <a:spLocks noChangeShapeType="1"/>
              </p:cNvSpPr>
              <p:nvPr/>
            </p:nvSpPr>
            <p:spPr bwMode="auto">
              <a:xfrm flipV="1">
                <a:off x="2805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5" name="Line 2917"/>
              <p:cNvSpPr>
                <a:spLocks noChangeShapeType="1"/>
              </p:cNvSpPr>
              <p:nvPr/>
            </p:nvSpPr>
            <p:spPr bwMode="auto">
              <a:xfrm flipV="1">
                <a:off x="2805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6" name="Line 2918"/>
              <p:cNvSpPr>
                <a:spLocks noChangeShapeType="1"/>
              </p:cNvSpPr>
              <p:nvPr/>
            </p:nvSpPr>
            <p:spPr bwMode="auto">
              <a:xfrm flipV="1">
                <a:off x="2805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7" name="Line 2919"/>
              <p:cNvSpPr>
                <a:spLocks noChangeShapeType="1"/>
              </p:cNvSpPr>
              <p:nvPr/>
            </p:nvSpPr>
            <p:spPr bwMode="auto">
              <a:xfrm flipV="1">
                <a:off x="2805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8" name="Line 2920"/>
              <p:cNvSpPr>
                <a:spLocks noChangeShapeType="1"/>
              </p:cNvSpPr>
              <p:nvPr/>
            </p:nvSpPr>
            <p:spPr bwMode="auto">
              <a:xfrm flipV="1">
                <a:off x="2805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9" name="Line 2921"/>
              <p:cNvSpPr>
                <a:spLocks noChangeShapeType="1"/>
              </p:cNvSpPr>
              <p:nvPr/>
            </p:nvSpPr>
            <p:spPr bwMode="auto">
              <a:xfrm flipV="1">
                <a:off x="2805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0" name="Line 2922"/>
              <p:cNvSpPr>
                <a:spLocks noChangeShapeType="1"/>
              </p:cNvSpPr>
              <p:nvPr/>
            </p:nvSpPr>
            <p:spPr bwMode="auto">
              <a:xfrm flipV="1">
                <a:off x="2805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1" name="Line 2923"/>
              <p:cNvSpPr>
                <a:spLocks noChangeShapeType="1"/>
              </p:cNvSpPr>
              <p:nvPr/>
            </p:nvSpPr>
            <p:spPr bwMode="auto">
              <a:xfrm flipV="1">
                <a:off x="2805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2" name="Line 2924"/>
              <p:cNvSpPr>
                <a:spLocks noChangeShapeType="1"/>
              </p:cNvSpPr>
              <p:nvPr/>
            </p:nvSpPr>
            <p:spPr bwMode="auto">
              <a:xfrm flipV="1">
                <a:off x="2805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3" name="Line 2925"/>
              <p:cNvSpPr>
                <a:spLocks noChangeShapeType="1"/>
              </p:cNvSpPr>
              <p:nvPr/>
            </p:nvSpPr>
            <p:spPr bwMode="auto">
              <a:xfrm flipV="1">
                <a:off x="2805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4" name="Line 2926"/>
              <p:cNvSpPr>
                <a:spLocks noChangeShapeType="1"/>
              </p:cNvSpPr>
              <p:nvPr/>
            </p:nvSpPr>
            <p:spPr bwMode="auto">
              <a:xfrm flipV="1">
                <a:off x="2805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5" name="Line 2927"/>
              <p:cNvSpPr>
                <a:spLocks noChangeShapeType="1"/>
              </p:cNvSpPr>
              <p:nvPr/>
            </p:nvSpPr>
            <p:spPr bwMode="auto">
              <a:xfrm flipV="1">
                <a:off x="2805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6" name="Line 2928"/>
              <p:cNvSpPr>
                <a:spLocks noChangeShapeType="1"/>
              </p:cNvSpPr>
              <p:nvPr/>
            </p:nvSpPr>
            <p:spPr bwMode="auto">
              <a:xfrm flipV="1">
                <a:off x="2805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7" name="Line 2929"/>
              <p:cNvSpPr>
                <a:spLocks noChangeShapeType="1"/>
              </p:cNvSpPr>
              <p:nvPr/>
            </p:nvSpPr>
            <p:spPr bwMode="auto">
              <a:xfrm flipV="1">
                <a:off x="2805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8" name="Line 2930"/>
              <p:cNvSpPr>
                <a:spLocks noChangeShapeType="1"/>
              </p:cNvSpPr>
              <p:nvPr/>
            </p:nvSpPr>
            <p:spPr bwMode="auto">
              <a:xfrm flipV="1">
                <a:off x="2805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9" name="Line 2931"/>
              <p:cNvSpPr>
                <a:spLocks noChangeShapeType="1"/>
              </p:cNvSpPr>
              <p:nvPr/>
            </p:nvSpPr>
            <p:spPr bwMode="auto">
              <a:xfrm flipV="1">
                <a:off x="2805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0" name="Line 2932"/>
              <p:cNvSpPr>
                <a:spLocks noChangeShapeType="1"/>
              </p:cNvSpPr>
              <p:nvPr/>
            </p:nvSpPr>
            <p:spPr bwMode="auto">
              <a:xfrm flipV="1">
                <a:off x="2805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1" name="Line 2933"/>
              <p:cNvSpPr>
                <a:spLocks noChangeShapeType="1"/>
              </p:cNvSpPr>
              <p:nvPr/>
            </p:nvSpPr>
            <p:spPr bwMode="auto">
              <a:xfrm flipV="1">
                <a:off x="2805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2" name="Line 2934"/>
              <p:cNvSpPr>
                <a:spLocks noChangeShapeType="1"/>
              </p:cNvSpPr>
              <p:nvPr/>
            </p:nvSpPr>
            <p:spPr bwMode="auto">
              <a:xfrm flipV="1">
                <a:off x="2805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3" name="Line 2935"/>
              <p:cNvSpPr>
                <a:spLocks noChangeShapeType="1"/>
              </p:cNvSpPr>
              <p:nvPr/>
            </p:nvSpPr>
            <p:spPr bwMode="auto">
              <a:xfrm flipV="1">
                <a:off x="2805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4" name="Line 2936"/>
              <p:cNvSpPr>
                <a:spLocks noChangeShapeType="1"/>
              </p:cNvSpPr>
              <p:nvPr/>
            </p:nvSpPr>
            <p:spPr bwMode="auto">
              <a:xfrm flipV="1">
                <a:off x="2805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5" name="Line 2937"/>
              <p:cNvSpPr>
                <a:spLocks noChangeShapeType="1"/>
              </p:cNvSpPr>
              <p:nvPr/>
            </p:nvSpPr>
            <p:spPr bwMode="auto">
              <a:xfrm flipV="1">
                <a:off x="2805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6" name="Line 2938"/>
              <p:cNvSpPr>
                <a:spLocks noChangeShapeType="1"/>
              </p:cNvSpPr>
              <p:nvPr/>
            </p:nvSpPr>
            <p:spPr bwMode="auto">
              <a:xfrm flipV="1">
                <a:off x="2805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7" name="Line 2939"/>
              <p:cNvSpPr>
                <a:spLocks noChangeShapeType="1"/>
              </p:cNvSpPr>
              <p:nvPr/>
            </p:nvSpPr>
            <p:spPr bwMode="auto">
              <a:xfrm flipV="1">
                <a:off x="2805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8" name="Line 2940"/>
              <p:cNvSpPr>
                <a:spLocks noChangeShapeType="1"/>
              </p:cNvSpPr>
              <p:nvPr/>
            </p:nvSpPr>
            <p:spPr bwMode="auto">
              <a:xfrm flipV="1">
                <a:off x="2805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9" name="Line 2941"/>
              <p:cNvSpPr>
                <a:spLocks noChangeShapeType="1"/>
              </p:cNvSpPr>
              <p:nvPr/>
            </p:nvSpPr>
            <p:spPr bwMode="auto">
              <a:xfrm flipV="1">
                <a:off x="2805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0" name="Line 2942"/>
              <p:cNvSpPr>
                <a:spLocks noChangeShapeType="1"/>
              </p:cNvSpPr>
              <p:nvPr/>
            </p:nvSpPr>
            <p:spPr bwMode="auto">
              <a:xfrm flipV="1">
                <a:off x="2805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1" name="Line 2943"/>
              <p:cNvSpPr>
                <a:spLocks noChangeShapeType="1"/>
              </p:cNvSpPr>
              <p:nvPr/>
            </p:nvSpPr>
            <p:spPr bwMode="auto">
              <a:xfrm flipV="1">
                <a:off x="2805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2" name="Line 2944"/>
              <p:cNvSpPr>
                <a:spLocks noChangeShapeType="1"/>
              </p:cNvSpPr>
              <p:nvPr/>
            </p:nvSpPr>
            <p:spPr bwMode="auto">
              <a:xfrm flipV="1">
                <a:off x="2805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3" name="Line 2945"/>
              <p:cNvSpPr>
                <a:spLocks noChangeShapeType="1"/>
              </p:cNvSpPr>
              <p:nvPr/>
            </p:nvSpPr>
            <p:spPr bwMode="auto">
              <a:xfrm flipV="1">
                <a:off x="2805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4" name="Line 2946"/>
              <p:cNvSpPr>
                <a:spLocks noChangeShapeType="1"/>
              </p:cNvSpPr>
              <p:nvPr/>
            </p:nvSpPr>
            <p:spPr bwMode="auto">
              <a:xfrm flipV="1">
                <a:off x="2805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5" name="Line 2947"/>
              <p:cNvSpPr>
                <a:spLocks noChangeShapeType="1"/>
              </p:cNvSpPr>
              <p:nvPr/>
            </p:nvSpPr>
            <p:spPr bwMode="auto">
              <a:xfrm flipV="1">
                <a:off x="2805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6" name="Line 2948"/>
              <p:cNvSpPr>
                <a:spLocks noChangeShapeType="1"/>
              </p:cNvSpPr>
              <p:nvPr/>
            </p:nvSpPr>
            <p:spPr bwMode="auto">
              <a:xfrm flipV="1">
                <a:off x="2805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7" name="Line 2949"/>
              <p:cNvSpPr>
                <a:spLocks noChangeShapeType="1"/>
              </p:cNvSpPr>
              <p:nvPr/>
            </p:nvSpPr>
            <p:spPr bwMode="auto">
              <a:xfrm flipV="1">
                <a:off x="2805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8" name="Line 2950"/>
              <p:cNvSpPr>
                <a:spLocks noChangeShapeType="1"/>
              </p:cNvSpPr>
              <p:nvPr/>
            </p:nvSpPr>
            <p:spPr bwMode="auto">
              <a:xfrm flipV="1">
                <a:off x="2805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9" name="Line 2951"/>
              <p:cNvSpPr>
                <a:spLocks noChangeShapeType="1"/>
              </p:cNvSpPr>
              <p:nvPr/>
            </p:nvSpPr>
            <p:spPr bwMode="auto">
              <a:xfrm flipV="1">
                <a:off x="2805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0" name="Line 2952"/>
              <p:cNvSpPr>
                <a:spLocks noChangeShapeType="1"/>
              </p:cNvSpPr>
              <p:nvPr/>
            </p:nvSpPr>
            <p:spPr bwMode="auto">
              <a:xfrm flipV="1">
                <a:off x="2805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1" name="Line 2953"/>
              <p:cNvSpPr>
                <a:spLocks noChangeShapeType="1"/>
              </p:cNvSpPr>
              <p:nvPr/>
            </p:nvSpPr>
            <p:spPr bwMode="auto">
              <a:xfrm flipV="1">
                <a:off x="2805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2" name="Line 2954"/>
              <p:cNvSpPr>
                <a:spLocks noChangeShapeType="1"/>
              </p:cNvSpPr>
              <p:nvPr/>
            </p:nvSpPr>
            <p:spPr bwMode="auto">
              <a:xfrm flipV="1">
                <a:off x="2805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3" name="Line 2955"/>
              <p:cNvSpPr>
                <a:spLocks noChangeShapeType="1"/>
              </p:cNvSpPr>
              <p:nvPr/>
            </p:nvSpPr>
            <p:spPr bwMode="auto">
              <a:xfrm flipV="1">
                <a:off x="2805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4" name="Line 2956"/>
              <p:cNvSpPr>
                <a:spLocks noChangeShapeType="1"/>
              </p:cNvSpPr>
              <p:nvPr/>
            </p:nvSpPr>
            <p:spPr bwMode="auto">
              <a:xfrm flipV="1">
                <a:off x="2805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5" name="Line 2957"/>
              <p:cNvSpPr>
                <a:spLocks noChangeShapeType="1"/>
              </p:cNvSpPr>
              <p:nvPr/>
            </p:nvSpPr>
            <p:spPr bwMode="auto">
              <a:xfrm flipV="1">
                <a:off x="2805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6" name="Line 2958"/>
              <p:cNvSpPr>
                <a:spLocks noChangeShapeType="1"/>
              </p:cNvSpPr>
              <p:nvPr/>
            </p:nvSpPr>
            <p:spPr bwMode="auto">
              <a:xfrm flipV="1">
                <a:off x="2805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7" name="Line 2959"/>
              <p:cNvSpPr>
                <a:spLocks noChangeShapeType="1"/>
              </p:cNvSpPr>
              <p:nvPr/>
            </p:nvSpPr>
            <p:spPr bwMode="auto">
              <a:xfrm flipV="1">
                <a:off x="2805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8" name="Line 2960"/>
              <p:cNvSpPr>
                <a:spLocks noChangeShapeType="1"/>
              </p:cNvSpPr>
              <p:nvPr/>
            </p:nvSpPr>
            <p:spPr bwMode="auto">
              <a:xfrm flipV="1">
                <a:off x="2805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9" name="Line 2961"/>
              <p:cNvSpPr>
                <a:spLocks noChangeShapeType="1"/>
              </p:cNvSpPr>
              <p:nvPr/>
            </p:nvSpPr>
            <p:spPr bwMode="auto">
              <a:xfrm>
                <a:off x="2805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0" name="Freeform 2962"/>
              <p:cNvSpPr>
                <a:spLocks noEditPoints="1"/>
              </p:cNvSpPr>
              <p:nvPr/>
            </p:nvSpPr>
            <p:spPr bwMode="auto">
              <a:xfrm>
                <a:off x="2767" y="2825"/>
                <a:ext cx="48" cy="68"/>
              </a:xfrm>
              <a:custGeom>
                <a:avLst/>
                <a:gdLst>
                  <a:gd name="T0" fmla="*/ 61 w 96"/>
                  <a:gd name="T1" fmla="*/ 136 h 136"/>
                  <a:gd name="T2" fmla="*/ 61 w 96"/>
                  <a:gd name="T3" fmla="*/ 103 h 136"/>
                  <a:gd name="T4" fmla="*/ 0 w 96"/>
                  <a:gd name="T5" fmla="*/ 103 h 136"/>
                  <a:gd name="T6" fmla="*/ 0 w 96"/>
                  <a:gd name="T7" fmla="*/ 86 h 136"/>
                  <a:gd name="T8" fmla="*/ 66 w 96"/>
                  <a:gd name="T9" fmla="*/ 0 h 136"/>
                  <a:gd name="T10" fmla="*/ 80 w 96"/>
                  <a:gd name="T11" fmla="*/ 0 h 136"/>
                  <a:gd name="T12" fmla="*/ 80 w 96"/>
                  <a:gd name="T13" fmla="*/ 86 h 136"/>
                  <a:gd name="T14" fmla="*/ 96 w 96"/>
                  <a:gd name="T15" fmla="*/ 86 h 136"/>
                  <a:gd name="T16" fmla="*/ 96 w 96"/>
                  <a:gd name="T17" fmla="*/ 103 h 136"/>
                  <a:gd name="T18" fmla="*/ 80 w 96"/>
                  <a:gd name="T19" fmla="*/ 103 h 136"/>
                  <a:gd name="T20" fmla="*/ 80 w 96"/>
                  <a:gd name="T21" fmla="*/ 136 h 136"/>
                  <a:gd name="T22" fmla="*/ 61 w 96"/>
                  <a:gd name="T23" fmla="*/ 136 h 136"/>
                  <a:gd name="T24" fmla="*/ 61 w 96"/>
                  <a:gd name="T25" fmla="*/ 86 h 136"/>
                  <a:gd name="T26" fmla="*/ 61 w 96"/>
                  <a:gd name="T27" fmla="*/ 33 h 136"/>
                  <a:gd name="T28" fmla="*/ 21 w 96"/>
                  <a:gd name="T29" fmla="*/ 86 h 136"/>
                  <a:gd name="T30" fmla="*/ 61 w 96"/>
                  <a:gd name="T31" fmla="*/ 8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136">
                    <a:moveTo>
                      <a:pt x="61" y="136"/>
                    </a:moveTo>
                    <a:lnTo>
                      <a:pt x="61" y="103"/>
                    </a:lnTo>
                    <a:lnTo>
                      <a:pt x="0" y="103"/>
                    </a:lnTo>
                    <a:lnTo>
                      <a:pt x="0" y="86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80" y="86"/>
                    </a:lnTo>
                    <a:lnTo>
                      <a:pt x="96" y="86"/>
                    </a:lnTo>
                    <a:lnTo>
                      <a:pt x="96" y="103"/>
                    </a:lnTo>
                    <a:lnTo>
                      <a:pt x="80" y="103"/>
                    </a:lnTo>
                    <a:lnTo>
                      <a:pt x="80" y="136"/>
                    </a:lnTo>
                    <a:lnTo>
                      <a:pt x="61" y="136"/>
                    </a:lnTo>
                    <a:close/>
                    <a:moveTo>
                      <a:pt x="61" y="86"/>
                    </a:moveTo>
                    <a:lnTo>
                      <a:pt x="61" y="33"/>
                    </a:lnTo>
                    <a:lnTo>
                      <a:pt x="21" y="86"/>
                    </a:lnTo>
                    <a:lnTo>
                      <a:pt x="61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1" name="Freeform 2963"/>
              <p:cNvSpPr>
                <a:spLocks noEditPoints="1"/>
              </p:cNvSpPr>
              <p:nvPr/>
            </p:nvSpPr>
            <p:spPr bwMode="auto">
              <a:xfrm>
                <a:off x="2822" y="2824"/>
                <a:ext cx="45" cy="70"/>
              </a:xfrm>
              <a:custGeom>
                <a:avLst/>
                <a:gdLst>
                  <a:gd name="T0" fmla="*/ 0 w 89"/>
                  <a:gd name="T1" fmla="*/ 70 h 140"/>
                  <a:gd name="T2" fmla="*/ 2 w 89"/>
                  <a:gd name="T3" fmla="*/ 47 h 140"/>
                  <a:gd name="T4" fmla="*/ 5 w 89"/>
                  <a:gd name="T5" fmla="*/ 30 h 140"/>
                  <a:gd name="T6" fmla="*/ 9 w 89"/>
                  <a:gd name="T7" fmla="*/ 21 h 140"/>
                  <a:gd name="T8" fmla="*/ 14 w 89"/>
                  <a:gd name="T9" fmla="*/ 13 h 140"/>
                  <a:gd name="T10" fmla="*/ 19 w 89"/>
                  <a:gd name="T11" fmla="*/ 7 h 140"/>
                  <a:gd name="T12" fmla="*/ 26 w 89"/>
                  <a:gd name="T13" fmla="*/ 4 h 140"/>
                  <a:gd name="T14" fmla="*/ 35 w 89"/>
                  <a:gd name="T15" fmla="*/ 0 h 140"/>
                  <a:gd name="T16" fmla="*/ 45 w 89"/>
                  <a:gd name="T17" fmla="*/ 0 h 140"/>
                  <a:gd name="T18" fmla="*/ 56 w 89"/>
                  <a:gd name="T19" fmla="*/ 0 h 140"/>
                  <a:gd name="T20" fmla="*/ 64 w 89"/>
                  <a:gd name="T21" fmla="*/ 4 h 140"/>
                  <a:gd name="T22" fmla="*/ 70 w 89"/>
                  <a:gd name="T23" fmla="*/ 7 h 140"/>
                  <a:gd name="T24" fmla="*/ 75 w 89"/>
                  <a:gd name="T25" fmla="*/ 13 h 140"/>
                  <a:gd name="T26" fmla="*/ 78 w 89"/>
                  <a:gd name="T27" fmla="*/ 16 h 140"/>
                  <a:gd name="T28" fmla="*/ 84 w 89"/>
                  <a:gd name="T29" fmla="*/ 26 h 140"/>
                  <a:gd name="T30" fmla="*/ 87 w 89"/>
                  <a:gd name="T31" fmla="*/ 37 h 140"/>
                  <a:gd name="T32" fmla="*/ 89 w 89"/>
                  <a:gd name="T33" fmla="*/ 51 h 140"/>
                  <a:gd name="T34" fmla="*/ 89 w 89"/>
                  <a:gd name="T35" fmla="*/ 70 h 140"/>
                  <a:gd name="T36" fmla="*/ 89 w 89"/>
                  <a:gd name="T37" fmla="*/ 91 h 140"/>
                  <a:gd name="T38" fmla="*/ 85 w 89"/>
                  <a:gd name="T39" fmla="*/ 109 h 140"/>
                  <a:gd name="T40" fmla="*/ 80 w 89"/>
                  <a:gd name="T41" fmla="*/ 119 h 140"/>
                  <a:gd name="T42" fmla="*/ 77 w 89"/>
                  <a:gd name="T43" fmla="*/ 126 h 140"/>
                  <a:gd name="T44" fmla="*/ 70 w 89"/>
                  <a:gd name="T45" fmla="*/ 131 h 140"/>
                  <a:gd name="T46" fmla="*/ 63 w 89"/>
                  <a:gd name="T47" fmla="*/ 136 h 140"/>
                  <a:gd name="T48" fmla="*/ 54 w 89"/>
                  <a:gd name="T49" fmla="*/ 138 h 140"/>
                  <a:gd name="T50" fmla="*/ 45 w 89"/>
                  <a:gd name="T51" fmla="*/ 140 h 140"/>
                  <a:gd name="T52" fmla="*/ 26 w 89"/>
                  <a:gd name="T53" fmla="*/ 136 h 140"/>
                  <a:gd name="T54" fmla="*/ 14 w 89"/>
                  <a:gd name="T55" fmla="*/ 126 h 140"/>
                  <a:gd name="T56" fmla="*/ 5 w 89"/>
                  <a:gd name="T57" fmla="*/ 112 h 140"/>
                  <a:gd name="T58" fmla="*/ 2 w 89"/>
                  <a:gd name="T59" fmla="*/ 93 h 140"/>
                  <a:gd name="T60" fmla="*/ 0 w 89"/>
                  <a:gd name="T61" fmla="*/ 70 h 140"/>
                  <a:gd name="T62" fmla="*/ 17 w 89"/>
                  <a:gd name="T63" fmla="*/ 70 h 140"/>
                  <a:gd name="T64" fmla="*/ 19 w 89"/>
                  <a:gd name="T65" fmla="*/ 89 h 140"/>
                  <a:gd name="T66" fmla="*/ 21 w 89"/>
                  <a:gd name="T67" fmla="*/ 103 h 140"/>
                  <a:gd name="T68" fmla="*/ 26 w 89"/>
                  <a:gd name="T69" fmla="*/ 114 h 140"/>
                  <a:gd name="T70" fmla="*/ 31 w 89"/>
                  <a:gd name="T71" fmla="*/ 119 h 140"/>
                  <a:gd name="T72" fmla="*/ 38 w 89"/>
                  <a:gd name="T73" fmla="*/ 122 h 140"/>
                  <a:gd name="T74" fmla="*/ 45 w 89"/>
                  <a:gd name="T75" fmla="*/ 124 h 140"/>
                  <a:gd name="T76" fmla="*/ 52 w 89"/>
                  <a:gd name="T77" fmla="*/ 122 h 140"/>
                  <a:gd name="T78" fmla="*/ 57 w 89"/>
                  <a:gd name="T79" fmla="*/ 119 h 140"/>
                  <a:gd name="T80" fmla="*/ 64 w 89"/>
                  <a:gd name="T81" fmla="*/ 114 h 140"/>
                  <a:gd name="T82" fmla="*/ 68 w 89"/>
                  <a:gd name="T83" fmla="*/ 103 h 140"/>
                  <a:gd name="T84" fmla="*/ 71 w 89"/>
                  <a:gd name="T85" fmla="*/ 89 h 140"/>
                  <a:gd name="T86" fmla="*/ 71 w 89"/>
                  <a:gd name="T87" fmla="*/ 70 h 140"/>
                  <a:gd name="T88" fmla="*/ 71 w 89"/>
                  <a:gd name="T89" fmla="*/ 51 h 140"/>
                  <a:gd name="T90" fmla="*/ 68 w 89"/>
                  <a:gd name="T91" fmla="*/ 35 h 140"/>
                  <a:gd name="T92" fmla="*/ 64 w 89"/>
                  <a:gd name="T93" fmla="*/ 26 h 140"/>
                  <a:gd name="T94" fmla="*/ 59 w 89"/>
                  <a:gd name="T95" fmla="*/ 19 h 140"/>
                  <a:gd name="T96" fmla="*/ 52 w 89"/>
                  <a:gd name="T97" fmla="*/ 16 h 140"/>
                  <a:gd name="T98" fmla="*/ 45 w 89"/>
                  <a:gd name="T99" fmla="*/ 16 h 140"/>
                  <a:gd name="T100" fmla="*/ 36 w 89"/>
                  <a:gd name="T101" fmla="*/ 16 h 140"/>
                  <a:gd name="T102" fmla="*/ 31 w 89"/>
                  <a:gd name="T103" fmla="*/ 19 h 140"/>
                  <a:gd name="T104" fmla="*/ 26 w 89"/>
                  <a:gd name="T105" fmla="*/ 25 h 140"/>
                  <a:gd name="T106" fmla="*/ 21 w 89"/>
                  <a:gd name="T107" fmla="*/ 35 h 140"/>
                  <a:gd name="T108" fmla="*/ 19 w 89"/>
                  <a:gd name="T109" fmla="*/ 51 h 140"/>
                  <a:gd name="T110" fmla="*/ 17 w 89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40">
                    <a:moveTo>
                      <a:pt x="0" y="70"/>
                    </a:moveTo>
                    <a:lnTo>
                      <a:pt x="2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89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0" y="119"/>
                    </a:lnTo>
                    <a:lnTo>
                      <a:pt x="77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6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7" y="119"/>
                    </a:lnTo>
                    <a:lnTo>
                      <a:pt x="64" y="114"/>
                    </a:lnTo>
                    <a:lnTo>
                      <a:pt x="68" y="103"/>
                    </a:lnTo>
                    <a:lnTo>
                      <a:pt x="71" y="89"/>
                    </a:lnTo>
                    <a:lnTo>
                      <a:pt x="71" y="70"/>
                    </a:lnTo>
                    <a:lnTo>
                      <a:pt x="71" y="51"/>
                    </a:lnTo>
                    <a:lnTo>
                      <a:pt x="68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6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2" name="Line 2964"/>
              <p:cNvSpPr>
                <a:spLocks noChangeShapeType="1"/>
              </p:cNvSpPr>
              <p:nvPr/>
            </p:nvSpPr>
            <p:spPr bwMode="auto">
              <a:xfrm flipV="1">
                <a:off x="3028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3" name="Line 2965"/>
              <p:cNvSpPr>
                <a:spLocks noChangeShapeType="1"/>
              </p:cNvSpPr>
              <p:nvPr/>
            </p:nvSpPr>
            <p:spPr bwMode="auto">
              <a:xfrm flipV="1">
                <a:off x="3028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4" name="Line 2966"/>
              <p:cNvSpPr>
                <a:spLocks noChangeShapeType="1"/>
              </p:cNvSpPr>
              <p:nvPr/>
            </p:nvSpPr>
            <p:spPr bwMode="auto">
              <a:xfrm flipV="1">
                <a:off x="3028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5" name="Line 2967"/>
              <p:cNvSpPr>
                <a:spLocks noChangeShapeType="1"/>
              </p:cNvSpPr>
              <p:nvPr/>
            </p:nvSpPr>
            <p:spPr bwMode="auto">
              <a:xfrm flipV="1">
                <a:off x="3028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6" name="Line 2968"/>
              <p:cNvSpPr>
                <a:spLocks noChangeShapeType="1"/>
              </p:cNvSpPr>
              <p:nvPr/>
            </p:nvSpPr>
            <p:spPr bwMode="auto">
              <a:xfrm flipV="1">
                <a:off x="3028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7" name="Line 2969"/>
              <p:cNvSpPr>
                <a:spLocks noChangeShapeType="1"/>
              </p:cNvSpPr>
              <p:nvPr/>
            </p:nvSpPr>
            <p:spPr bwMode="auto">
              <a:xfrm flipV="1">
                <a:off x="3028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8" name="Line 2970"/>
              <p:cNvSpPr>
                <a:spLocks noChangeShapeType="1"/>
              </p:cNvSpPr>
              <p:nvPr/>
            </p:nvSpPr>
            <p:spPr bwMode="auto">
              <a:xfrm flipV="1">
                <a:off x="3028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9" name="Line 2971"/>
              <p:cNvSpPr>
                <a:spLocks noChangeShapeType="1"/>
              </p:cNvSpPr>
              <p:nvPr/>
            </p:nvSpPr>
            <p:spPr bwMode="auto">
              <a:xfrm flipV="1">
                <a:off x="3028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0" name="Line 2972"/>
              <p:cNvSpPr>
                <a:spLocks noChangeShapeType="1"/>
              </p:cNvSpPr>
              <p:nvPr/>
            </p:nvSpPr>
            <p:spPr bwMode="auto">
              <a:xfrm flipV="1">
                <a:off x="3028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1" name="Line 2973"/>
              <p:cNvSpPr>
                <a:spLocks noChangeShapeType="1"/>
              </p:cNvSpPr>
              <p:nvPr/>
            </p:nvSpPr>
            <p:spPr bwMode="auto">
              <a:xfrm flipV="1">
                <a:off x="3028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2" name="Line 2974"/>
              <p:cNvSpPr>
                <a:spLocks noChangeShapeType="1"/>
              </p:cNvSpPr>
              <p:nvPr/>
            </p:nvSpPr>
            <p:spPr bwMode="auto">
              <a:xfrm flipV="1">
                <a:off x="3028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3" name="Line 2975"/>
              <p:cNvSpPr>
                <a:spLocks noChangeShapeType="1"/>
              </p:cNvSpPr>
              <p:nvPr/>
            </p:nvSpPr>
            <p:spPr bwMode="auto">
              <a:xfrm flipV="1">
                <a:off x="3028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4" name="Line 2976"/>
              <p:cNvSpPr>
                <a:spLocks noChangeShapeType="1"/>
              </p:cNvSpPr>
              <p:nvPr/>
            </p:nvSpPr>
            <p:spPr bwMode="auto">
              <a:xfrm flipV="1">
                <a:off x="3028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5" name="Line 2977"/>
              <p:cNvSpPr>
                <a:spLocks noChangeShapeType="1"/>
              </p:cNvSpPr>
              <p:nvPr/>
            </p:nvSpPr>
            <p:spPr bwMode="auto">
              <a:xfrm flipV="1">
                <a:off x="3028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6" name="Line 2978"/>
              <p:cNvSpPr>
                <a:spLocks noChangeShapeType="1"/>
              </p:cNvSpPr>
              <p:nvPr/>
            </p:nvSpPr>
            <p:spPr bwMode="auto">
              <a:xfrm flipV="1">
                <a:off x="3028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7" name="Line 2979"/>
              <p:cNvSpPr>
                <a:spLocks noChangeShapeType="1"/>
              </p:cNvSpPr>
              <p:nvPr/>
            </p:nvSpPr>
            <p:spPr bwMode="auto">
              <a:xfrm flipV="1">
                <a:off x="3028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8" name="Line 2980"/>
              <p:cNvSpPr>
                <a:spLocks noChangeShapeType="1"/>
              </p:cNvSpPr>
              <p:nvPr/>
            </p:nvSpPr>
            <p:spPr bwMode="auto">
              <a:xfrm flipV="1">
                <a:off x="3028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9" name="Line 2981"/>
              <p:cNvSpPr>
                <a:spLocks noChangeShapeType="1"/>
              </p:cNvSpPr>
              <p:nvPr/>
            </p:nvSpPr>
            <p:spPr bwMode="auto">
              <a:xfrm flipV="1">
                <a:off x="3028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0" name="Line 2982"/>
              <p:cNvSpPr>
                <a:spLocks noChangeShapeType="1"/>
              </p:cNvSpPr>
              <p:nvPr/>
            </p:nvSpPr>
            <p:spPr bwMode="auto">
              <a:xfrm flipV="1">
                <a:off x="3028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1" name="Line 2983"/>
              <p:cNvSpPr>
                <a:spLocks noChangeShapeType="1"/>
              </p:cNvSpPr>
              <p:nvPr/>
            </p:nvSpPr>
            <p:spPr bwMode="auto">
              <a:xfrm flipV="1">
                <a:off x="3028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2" name="Line 2984"/>
              <p:cNvSpPr>
                <a:spLocks noChangeShapeType="1"/>
              </p:cNvSpPr>
              <p:nvPr/>
            </p:nvSpPr>
            <p:spPr bwMode="auto">
              <a:xfrm flipV="1">
                <a:off x="3028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3" name="Line 2985"/>
              <p:cNvSpPr>
                <a:spLocks noChangeShapeType="1"/>
              </p:cNvSpPr>
              <p:nvPr/>
            </p:nvSpPr>
            <p:spPr bwMode="auto">
              <a:xfrm flipV="1">
                <a:off x="3028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4" name="Line 2986"/>
              <p:cNvSpPr>
                <a:spLocks noChangeShapeType="1"/>
              </p:cNvSpPr>
              <p:nvPr/>
            </p:nvSpPr>
            <p:spPr bwMode="auto">
              <a:xfrm flipV="1">
                <a:off x="3028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5" name="Line 2987"/>
              <p:cNvSpPr>
                <a:spLocks noChangeShapeType="1"/>
              </p:cNvSpPr>
              <p:nvPr/>
            </p:nvSpPr>
            <p:spPr bwMode="auto">
              <a:xfrm flipV="1">
                <a:off x="3028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6" name="Line 2988"/>
              <p:cNvSpPr>
                <a:spLocks noChangeShapeType="1"/>
              </p:cNvSpPr>
              <p:nvPr/>
            </p:nvSpPr>
            <p:spPr bwMode="auto">
              <a:xfrm flipV="1">
                <a:off x="3028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7" name="Line 2989"/>
              <p:cNvSpPr>
                <a:spLocks noChangeShapeType="1"/>
              </p:cNvSpPr>
              <p:nvPr/>
            </p:nvSpPr>
            <p:spPr bwMode="auto">
              <a:xfrm flipV="1">
                <a:off x="3028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8" name="Line 2990"/>
              <p:cNvSpPr>
                <a:spLocks noChangeShapeType="1"/>
              </p:cNvSpPr>
              <p:nvPr/>
            </p:nvSpPr>
            <p:spPr bwMode="auto">
              <a:xfrm flipV="1">
                <a:off x="3028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9" name="Line 2991"/>
              <p:cNvSpPr>
                <a:spLocks noChangeShapeType="1"/>
              </p:cNvSpPr>
              <p:nvPr/>
            </p:nvSpPr>
            <p:spPr bwMode="auto">
              <a:xfrm flipV="1">
                <a:off x="3028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0" name="Line 2992"/>
              <p:cNvSpPr>
                <a:spLocks noChangeShapeType="1"/>
              </p:cNvSpPr>
              <p:nvPr/>
            </p:nvSpPr>
            <p:spPr bwMode="auto">
              <a:xfrm flipV="1">
                <a:off x="3028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1" name="Line 2993"/>
              <p:cNvSpPr>
                <a:spLocks noChangeShapeType="1"/>
              </p:cNvSpPr>
              <p:nvPr/>
            </p:nvSpPr>
            <p:spPr bwMode="auto">
              <a:xfrm flipV="1">
                <a:off x="3028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2" name="Line 2994"/>
              <p:cNvSpPr>
                <a:spLocks noChangeShapeType="1"/>
              </p:cNvSpPr>
              <p:nvPr/>
            </p:nvSpPr>
            <p:spPr bwMode="auto">
              <a:xfrm flipV="1">
                <a:off x="3028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3" name="Line 2995"/>
              <p:cNvSpPr>
                <a:spLocks noChangeShapeType="1"/>
              </p:cNvSpPr>
              <p:nvPr/>
            </p:nvSpPr>
            <p:spPr bwMode="auto">
              <a:xfrm flipV="1">
                <a:off x="3028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4" name="Line 2996"/>
              <p:cNvSpPr>
                <a:spLocks noChangeShapeType="1"/>
              </p:cNvSpPr>
              <p:nvPr/>
            </p:nvSpPr>
            <p:spPr bwMode="auto">
              <a:xfrm flipV="1">
                <a:off x="3028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5" name="Line 2997"/>
              <p:cNvSpPr>
                <a:spLocks noChangeShapeType="1"/>
              </p:cNvSpPr>
              <p:nvPr/>
            </p:nvSpPr>
            <p:spPr bwMode="auto">
              <a:xfrm flipV="1">
                <a:off x="3028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6" name="Line 2998"/>
              <p:cNvSpPr>
                <a:spLocks noChangeShapeType="1"/>
              </p:cNvSpPr>
              <p:nvPr/>
            </p:nvSpPr>
            <p:spPr bwMode="auto">
              <a:xfrm flipV="1">
                <a:off x="3028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7" name="Line 2999"/>
              <p:cNvSpPr>
                <a:spLocks noChangeShapeType="1"/>
              </p:cNvSpPr>
              <p:nvPr/>
            </p:nvSpPr>
            <p:spPr bwMode="auto">
              <a:xfrm flipV="1">
                <a:off x="3028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8" name="Line 3000"/>
              <p:cNvSpPr>
                <a:spLocks noChangeShapeType="1"/>
              </p:cNvSpPr>
              <p:nvPr/>
            </p:nvSpPr>
            <p:spPr bwMode="auto">
              <a:xfrm flipV="1">
                <a:off x="3028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9" name="Line 3001"/>
              <p:cNvSpPr>
                <a:spLocks noChangeShapeType="1"/>
              </p:cNvSpPr>
              <p:nvPr/>
            </p:nvSpPr>
            <p:spPr bwMode="auto">
              <a:xfrm flipV="1">
                <a:off x="3028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0" name="Line 3002"/>
              <p:cNvSpPr>
                <a:spLocks noChangeShapeType="1"/>
              </p:cNvSpPr>
              <p:nvPr/>
            </p:nvSpPr>
            <p:spPr bwMode="auto">
              <a:xfrm flipV="1">
                <a:off x="3028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1" name="Line 3003"/>
              <p:cNvSpPr>
                <a:spLocks noChangeShapeType="1"/>
              </p:cNvSpPr>
              <p:nvPr/>
            </p:nvSpPr>
            <p:spPr bwMode="auto">
              <a:xfrm flipV="1">
                <a:off x="3028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2" name="Line 3004"/>
              <p:cNvSpPr>
                <a:spLocks noChangeShapeType="1"/>
              </p:cNvSpPr>
              <p:nvPr/>
            </p:nvSpPr>
            <p:spPr bwMode="auto">
              <a:xfrm flipV="1">
                <a:off x="3028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3" name="Line 3005"/>
              <p:cNvSpPr>
                <a:spLocks noChangeShapeType="1"/>
              </p:cNvSpPr>
              <p:nvPr/>
            </p:nvSpPr>
            <p:spPr bwMode="auto">
              <a:xfrm flipV="1">
                <a:off x="3028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4" name="Line 3006"/>
              <p:cNvSpPr>
                <a:spLocks noChangeShapeType="1"/>
              </p:cNvSpPr>
              <p:nvPr/>
            </p:nvSpPr>
            <p:spPr bwMode="auto">
              <a:xfrm flipV="1">
                <a:off x="3028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5" name="Line 3007"/>
              <p:cNvSpPr>
                <a:spLocks noChangeShapeType="1"/>
              </p:cNvSpPr>
              <p:nvPr/>
            </p:nvSpPr>
            <p:spPr bwMode="auto">
              <a:xfrm flipV="1">
                <a:off x="3028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6" name="Line 3008"/>
              <p:cNvSpPr>
                <a:spLocks noChangeShapeType="1"/>
              </p:cNvSpPr>
              <p:nvPr/>
            </p:nvSpPr>
            <p:spPr bwMode="auto">
              <a:xfrm flipV="1">
                <a:off x="3028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7" name="Line 3009"/>
              <p:cNvSpPr>
                <a:spLocks noChangeShapeType="1"/>
              </p:cNvSpPr>
              <p:nvPr/>
            </p:nvSpPr>
            <p:spPr bwMode="auto">
              <a:xfrm flipV="1">
                <a:off x="3028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8" name="Line 3010"/>
              <p:cNvSpPr>
                <a:spLocks noChangeShapeType="1"/>
              </p:cNvSpPr>
              <p:nvPr/>
            </p:nvSpPr>
            <p:spPr bwMode="auto">
              <a:xfrm flipV="1">
                <a:off x="3028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9" name="Line 3011"/>
              <p:cNvSpPr>
                <a:spLocks noChangeShapeType="1"/>
              </p:cNvSpPr>
              <p:nvPr/>
            </p:nvSpPr>
            <p:spPr bwMode="auto">
              <a:xfrm flipV="1">
                <a:off x="3028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0" name="Line 3012"/>
              <p:cNvSpPr>
                <a:spLocks noChangeShapeType="1"/>
              </p:cNvSpPr>
              <p:nvPr/>
            </p:nvSpPr>
            <p:spPr bwMode="auto">
              <a:xfrm flipV="1">
                <a:off x="3028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1" name="Line 3013"/>
              <p:cNvSpPr>
                <a:spLocks noChangeShapeType="1"/>
              </p:cNvSpPr>
              <p:nvPr/>
            </p:nvSpPr>
            <p:spPr bwMode="auto">
              <a:xfrm flipV="1">
                <a:off x="3028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2" name="Line 3014"/>
              <p:cNvSpPr>
                <a:spLocks noChangeShapeType="1"/>
              </p:cNvSpPr>
              <p:nvPr/>
            </p:nvSpPr>
            <p:spPr bwMode="auto">
              <a:xfrm flipV="1">
                <a:off x="3028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3" name="Line 3015"/>
              <p:cNvSpPr>
                <a:spLocks noChangeShapeType="1"/>
              </p:cNvSpPr>
              <p:nvPr/>
            </p:nvSpPr>
            <p:spPr bwMode="auto">
              <a:xfrm flipV="1">
                <a:off x="3028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4" name="Line 3016"/>
              <p:cNvSpPr>
                <a:spLocks noChangeShapeType="1"/>
              </p:cNvSpPr>
              <p:nvPr/>
            </p:nvSpPr>
            <p:spPr bwMode="auto">
              <a:xfrm flipV="1">
                <a:off x="3028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5" name="Line 3017"/>
              <p:cNvSpPr>
                <a:spLocks noChangeShapeType="1"/>
              </p:cNvSpPr>
              <p:nvPr/>
            </p:nvSpPr>
            <p:spPr bwMode="auto">
              <a:xfrm flipV="1">
                <a:off x="3028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6" name="Line 3018"/>
              <p:cNvSpPr>
                <a:spLocks noChangeShapeType="1"/>
              </p:cNvSpPr>
              <p:nvPr/>
            </p:nvSpPr>
            <p:spPr bwMode="auto">
              <a:xfrm flipV="1">
                <a:off x="3028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" name="Group 3220"/>
            <p:cNvGrpSpPr>
              <a:grpSpLocks/>
            </p:cNvGrpSpPr>
            <p:nvPr/>
          </p:nvGrpSpPr>
          <p:grpSpPr bwMode="auto">
            <a:xfrm>
              <a:off x="2993" y="1267"/>
              <a:ext cx="260" cy="1627"/>
              <a:chOff x="2993" y="1267"/>
              <a:chExt cx="260" cy="1627"/>
            </a:xfrm>
          </p:grpSpPr>
          <p:sp>
            <p:nvSpPr>
              <p:cNvPr id="1017" name="Line 3020"/>
              <p:cNvSpPr>
                <a:spLocks noChangeShapeType="1"/>
              </p:cNvSpPr>
              <p:nvPr/>
            </p:nvSpPr>
            <p:spPr bwMode="auto">
              <a:xfrm flipV="1">
                <a:off x="3028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" name="Line 3021"/>
              <p:cNvSpPr>
                <a:spLocks noChangeShapeType="1"/>
              </p:cNvSpPr>
              <p:nvPr/>
            </p:nvSpPr>
            <p:spPr bwMode="auto">
              <a:xfrm flipV="1">
                <a:off x="3028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" name="Line 3022"/>
              <p:cNvSpPr>
                <a:spLocks noChangeShapeType="1"/>
              </p:cNvSpPr>
              <p:nvPr/>
            </p:nvSpPr>
            <p:spPr bwMode="auto">
              <a:xfrm flipV="1">
                <a:off x="3028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" name="Line 3023"/>
              <p:cNvSpPr>
                <a:spLocks noChangeShapeType="1"/>
              </p:cNvSpPr>
              <p:nvPr/>
            </p:nvSpPr>
            <p:spPr bwMode="auto">
              <a:xfrm flipV="1">
                <a:off x="3028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" name="Line 3024"/>
              <p:cNvSpPr>
                <a:spLocks noChangeShapeType="1"/>
              </p:cNvSpPr>
              <p:nvPr/>
            </p:nvSpPr>
            <p:spPr bwMode="auto">
              <a:xfrm flipV="1">
                <a:off x="3028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" name="Line 3025"/>
              <p:cNvSpPr>
                <a:spLocks noChangeShapeType="1"/>
              </p:cNvSpPr>
              <p:nvPr/>
            </p:nvSpPr>
            <p:spPr bwMode="auto">
              <a:xfrm flipV="1">
                <a:off x="3028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" name="Line 3026"/>
              <p:cNvSpPr>
                <a:spLocks noChangeShapeType="1"/>
              </p:cNvSpPr>
              <p:nvPr/>
            </p:nvSpPr>
            <p:spPr bwMode="auto">
              <a:xfrm flipV="1">
                <a:off x="3028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" name="Line 3027"/>
              <p:cNvSpPr>
                <a:spLocks noChangeShapeType="1"/>
              </p:cNvSpPr>
              <p:nvPr/>
            </p:nvSpPr>
            <p:spPr bwMode="auto">
              <a:xfrm flipV="1">
                <a:off x="3028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" name="Line 3028"/>
              <p:cNvSpPr>
                <a:spLocks noChangeShapeType="1"/>
              </p:cNvSpPr>
              <p:nvPr/>
            </p:nvSpPr>
            <p:spPr bwMode="auto">
              <a:xfrm flipV="1">
                <a:off x="3028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" name="Line 3029"/>
              <p:cNvSpPr>
                <a:spLocks noChangeShapeType="1"/>
              </p:cNvSpPr>
              <p:nvPr/>
            </p:nvSpPr>
            <p:spPr bwMode="auto">
              <a:xfrm flipV="1">
                <a:off x="3028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Line 3030"/>
              <p:cNvSpPr>
                <a:spLocks noChangeShapeType="1"/>
              </p:cNvSpPr>
              <p:nvPr/>
            </p:nvSpPr>
            <p:spPr bwMode="auto">
              <a:xfrm flipV="1">
                <a:off x="3028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Line 3031"/>
              <p:cNvSpPr>
                <a:spLocks noChangeShapeType="1"/>
              </p:cNvSpPr>
              <p:nvPr/>
            </p:nvSpPr>
            <p:spPr bwMode="auto">
              <a:xfrm flipV="1">
                <a:off x="3028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Line 3032"/>
              <p:cNvSpPr>
                <a:spLocks noChangeShapeType="1"/>
              </p:cNvSpPr>
              <p:nvPr/>
            </p:nvSpPr>
            <p:spPr bwMode="auto">
              <a:xfrm flipV="1">
                <a:off x="3028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Line 3033"/>
              <p:cNvSpPr>
                <a:spLocks noChangeShapeType="1"/>
              </p:cNvSpPr>
              <p:nvPr/>
            </p:nvSpPr>
            <p:spPr bwMode="auto">
              <a:xfrm flipV="1">
                <a:off x="3028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Line 3034"/>
              <p:cNvSpPr>
                <a:spLocks noChangeShapeType="1"/>
              </p:cNvSpPr>
              <p:nvPr/>
            </p:nvSpPr>
            <p:spPr bwMode="auto">
              <a:xfrm flipV="1">
                <a:off x="3028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Line 3035"/>
              <p:cNvSpPr>
                <a:spLocks noChangeShapeType="1"/>
              </p:cNvSpPr>
              <p:nvPr/>
            </p:nvSpPr>
            <p:spPr bwMode="auto">
              <a:xfrm flipV="1">
                <a:off x="3028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Line 3036"/>
              <p:cNvSpPr>
                <a:spLocks noChangeShapeType="1"/>
              </p:cNvSpPr>
              <p:nvPr/>
            </p:nvSpPr>
            <p:spPr bwMode="auto">
              <a:xfrm flipV="1">
                <a:off x="3028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Line 3037"/>
              <p:cNvSpPr>
                <a:spLocks noChangeShapeType="1"/>
              </p:cNvSpPr>
              <p:nvPr/>
            </p:nvSpPr>
            <p:spPr bwMode="auto">
              <a:xfrm flipV="1">
                <a:off x="3028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Line 3038"/>
              <p:cNvSpPr>
                <a:spLocks noChangeShapeType="1"/>
              </p:cNvSpPr>
              <p:nvPr/>
            </p:nvSpPr>
            <p:spPr bwMode="auto">
              <a:xfrm flipV="1">
                <a:off x="3028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Line 3039"/>
              <p:cNvSpPr>
                <a:spLocks noChangeShapeType="1"/>
              </p:cNvSpPr>
              <p:nvPr/>
            </p:nvSpPr>
            <p:spPr bwMode="auto">
              <a:xfrm flipV="1">
                <a:off x="3028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Line 3040"/>
              <p:cNvSpPr>
                <a:spLocks noChangeShapeType="1"/>
              </p:cNvSpPr>
              <p:nvPr/>
            </p:nvSpPr>
            <p:spPr bwMode="auto">
              <a:xfrm flipV="1">
                <a:off x="3028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Line 3041"/>
              <p:cNvSpPr>
                <a:spLocks noChangeShapeType="1"/>
              </p:cNvSpPr>
              <p:nvPr/>
            </p:nvSpPr>
            <p:spPr bwMode="auto">
              <a:xfrm flipV="1">
                <a:off x="3028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Line 3042"/>
              <p:cNvSpPr>
                <a:spLocks noChangeShapeType="1"/>
              </p:cNvSpPr>
              <p:nvPr/>
            </p:nvSpPr>
            <p:spPr bwMode="auto">
              <a:xfrm flipV="1">
                <a:off x="3028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Line 3043"/>
              <p:cNvSpPr>
                <a:spLocks noChangeShapeType="1"/>
              </p:cNvSpPr>
              <p:nvPr/>
            </p:nvSpPr>
            <p:spPr bwMode="auto">
              <a:xfrm flipV="1">
                <a:off x="3028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Line 3044"/>
              <p:cNvSpPr>
                <a:spLocks noChangeShapeType="1"/>
              </p:cNvSpPr>
              <p:nvPr/>
            </p:nvSpPr>
            <p:spPr bwMode="auto">
              <a:xfrm flipV="1">
                <a:off x="3028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Line 3045"/>
              <p:cNvSpPr>
                <a:spLocks noChangeShapeType="1"/>
              </p:cNvSpPr>
              <p:nvPr/>
            </p:nvSpPr>
            <p:spPr bwMode="auto">
              <a:xfrm flipV="1">
                <a:off x="3028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Line 3046"/>
              <p:cNvSpPr>
                <a:spLocks noChangeShapeType="1"/>
              </p:cNvSpPr>
              <p:nvPr/>
            </p:nvSpPr>
            <p:spPr bwMode="auto">
              <a:xfrm flipV="1">
                <a:off x="3028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Line 3047"/>
              <p:cNvSpPr>
                <a:spLocks noChangeShapeType="1"/>
              </p:cNvSpPr>
              <p:nvPr/>
            </p:nvSpPr>
            <p:spPr bwMode="auto">
              <a:xfrm flipV="1">
                <a:off x="3028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Line 3048"/>
              <p:cNvSpPr>
                <a:spLocks noChangeShapeType="1"/>
              </p:cNvSpPr>
              <p:nvPr/>
            </p:nvSpPr>
            <p:spPr bwMode="auto">
              <a:xfrm flipV="1">
                <a:off x="3028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Line 3049"/>
              <p:cNvSpPr>
                <a:spLocks noChangeShapeType="1"/>
              </p:cNvSpPr>
              <p:nvPr/>
            </p:nvSpPr>
            <p:spPr bwMode="auto">
              <a:xfrm flipV="1">
                <a:off x="3028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Line 3050"/>
              <p:cNvSpPr>
                <a:spLocks noChangeShapeType="1"/>
              </p:cNvSpPr>
              <p:nvPr/>
            </p:nvSpPr>
            <p:spPr bwMode="auto">
              <a:xfrm flipV="1">
                <a:off x="3028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Line 3051"/>
              <p:cNvSpPr>
                <a:spLocks noChangeShapeType="1"/>
              </p:cNvSpPr>
              <p:nvPr/>
            </p:nvSpPr>
            <p:spPr bwMode="auto">
              <a:xfrm flipV="1">
                <a:off x="3028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Line 3052"/>
              <p:cNvSpPr>
                <a:spLocks noChangeShapeType="1"/>
              </p:cNvSpPr>
              <p:nvPr/>
            </p:nvSpPr>
            <p:spPr bwMode="auto">
              <a:xfrm flipV="1">
                <a:off x="3028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Line 3053"/>
              <p:cNvSpPr>
                <a:spLocks noChangeShapeType="1"/>
              </p:cNvSpPr>
              <p:nvPr/>
            </p:nvSpPr>
            <p:spPr bwMode="auto">
              <a:xfrm flipV="1">
                <a:off x="3028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Line 3054"/>
              <p:cNvSpPr>
                <a:spLocks noChangeShapeType="1"/>
              </p:cNvSpPr>
              <p:nvPr/>
            </p:nvSpPr>
            <p:spPr bwMode="auto">
              <a:xfrm flipV="1">
                <a:off x="3028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Line 3055"/>
              <p:cNvSpPr>
                <a:spLocks noChangeShapeType="1"/>
              </p:cNvSpPr>
              <p:nvPr/>
            </p:nvSpPr>
            <p:spPr bwMode="auto">
              <a:xfrm flipV="1">
                <a:off x="3028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Line 3056"/>
              <p:cNvSpPr>
                <a:spLocks noChangeShapeType="1"/>
              </p:cNvSpPr>
              <p:nvPr/>
            </p:nvSpPr>
            <p:spPr bwMode="auto">
              <a:xfrm flipV="1">
                <a:off x="3028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Line 3057"/>
              <p:cNvSpPr>
                <a:spLocks noChangeShapeType="1"/>
              </p:cNvSpPr>
              <p:nvPr/>
            </p:nvSpPr>
            <p:spPr bwMode="auto">
              <a:xfrm flipV="1">
                <a:off x="3028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Line 3058"/>
              <p:cNvSpPr>
                <a:spLocks noChangeShapeType="1"/>
              </p:cNvSpPr>
              <p:nvPr/>
            </p:nvSpPr>
            <p:spPr bwMode="auto">
              <a:xfrm flipV="1">
                <a:off x="3028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Line 3059"/>
              <p:cNvSpPr>
                <a:spLocks noChangeShapeType="1"/>
              </p:cNvSpPr>
              <p:nvPr/>
            </p:nvSpPr>
            <p:spPr bwMode="auto">
              <a:xfrm flipV="1">
                <a:off x="3028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Line 3060"/>
              <p:cNvSpPr>
                <a:spLocks noChangeShapeType="1"/>
              </p:cNvSpPr>
              <p:nvPr/>
            </p:nvSpPr>
            <p:spPr bwMode="auto">
              <a:xfrm flipV="1">
                <a:off x="3028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Line 3061"/>
              <p:cNvSpPr>
                <a:spLocks noChangeShapeType="1"/>
              </p:cNvSpPr>
              <p:nvPr/>
            </p:nvSpPr>
            <p:spPr bwMode="auto">
              <a:xfrm flipV="1">
                <a:off x="3028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Line 3062"/>
              <p:cNvSpPr>
                <a:spLocks noChangeShapeType="1"/>
              </p:cNvSpPr>
              <p:nvPr/>
            </p:nvSpPr>
            <p:spPr bwMode="auto">
              <a:xfrm flipV="1">
                <a:off x="3028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Line 3063"/>
              <p:cNvSpPr>
                <a:spLocks noChangeShapeType="1"/>
              </p:cNvSpPr>
              <p:nvPr/>
            </p:nvSpPr>
            <p:spPr bwMode="auto">
              <a:xfrm flipV="1">
                <a:off x="3028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Line 3064"/>
              <p:cNvSpPr>
                <a:spLocks noChangeShapeType="1"/>
              </p:cNvSpPr>
              <p:nvPr/>
            </p:nvSpPr>
            <p:spPr bwMode="auto">
              <a:xfrm flipV="1">
                <a:off x="3028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Line 3065"/>
              <p:cNvSpPr>
                <a:spLocks noChangeShapeType="1"/>
              </p:cNvSpPr>
              <p:nvPr/>
            </p:nvSpPr>
            <p:spPr bwMode="auto">
              <a:xfrm flipV="1">
                <a:off x="3028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Line 3066"/>
              <p:cNvSpPr>
                <a:spLocks noChangeShapeType="1"/>
              </p:cNvSpPr>
              <p:nvPr/>
            </p:nvSpPr>
            <p:spPr bwMode="auto">
              <a:xfrm flipV="1">
                <a:off x="3028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Line 3067"/>
              <p:cNvSpPr>
                <a:spLocks noChangeShapeType="1"/>
              </p:cNvSpPr>
              <p:nvPr/>
            </p:nvSpPr>
            <p:spPr bwMode="auto">
              <a:xfrm flipV="1">
                <a:off x="3028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Line 3068"/>
              <p:cNvSpPr>
                <a:spLocks noChangeShapeType="1"/>
              </p:cNvSpPr>
              <p:nvPr/>
            </p:nvSpPr>
            <p:spPr bwMode="auto">
              <a:xfrm flipV="1">
                <a:off x="3028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Line 3069"/>
              <p:cNvSpPr>
                <a:spLocks noChangeShapeType="1"/>
              </p:cNvSpPr>
              <p:nvPr/>
            </p:nvSpPr>
            <p:spPr bwMode="auto">
              <a:xfrm flipV="1">
                <a:off x="3028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Line 3070"/>
              <p:cNvSpPr>
                <a:spLocks noChangeShapeType="1"/>
              </p:cNvSpPr>
              <p:nvPr/>
            </p:nvSpPr>
            <p:spPr bwMode="auto">
              <a:xfrm flipV="1">
                <a:off x="3028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Line 3071"/>
              <p:cNvSpPr>
                <a:spLocks noChangeShapeType="1"/>
              </p:cNvSpPr>
              <p:nvPr/>
            </p:nvSpPr>
            <p:spPr bwMode="auto">
              <a:xfrm flipV="1">
                <a:off x="3028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Line 3072"/>
              <p:cNvSpPr>
                <a:spLocks noChangeShapeType="1"/>
              </p:cNvSpPr>
              <p:nvPr/>
            </p:nvSpPr>
            <p:spPr bwMode="auto">
              <a:xfrm flipV="1">
                <a:off x="3028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Line 3073"/>
              <p:cNvSpPr>
                <a:spLocks noChangeShapeType="1"/>
              </p:cNvSpPr>
              <p:nvPr/>
            </p:nvSpPr>
            <p:spPr bwMode="auto">
              <a:xfrm flipV="1">
                <a:off x="3028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" name="Line 3074"/>
              <p:cNvSpPr>
                <a:spLocks noChangeShapeType="1"/>
              </p:cNvSpPr>
              <p:nvPr/>
            </p:nvSpPr>
            <p:spPr bwMode="auto">
              <a:xfrm flipV="1">
                <a:off x="3028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" name="Line 3075"/>
              <p:cNvSpPr>
                <a:spLocks noChangeShapeType="1"/>
              </p:cNvSpPr>
              <p:nvPr/>
            </p:nvSpPr>
            <p:spPr bwMode="auto">
              <a:xfrm flipV="1">
                <a:off x="3028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" name="Line 3076"/>
              <p:cNvSpPr>
                <a:spLocks noChangeShapeType="1"/>
              </p:cNvSpPr>
              <p:nvPr/>
            </p:nvSpPr>
            <p:spPr bwMode="auto">
              <a:xfrm flipV="1">
                <a:off x="3028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" name="Line 3077"/>
              <p:cNvSpPr>
                <a:spLocks noChangeShapeType="1"/>
              </p:cNvSpPr>
              <p:nvPr/>
            </p:nvSpPr>
            <p:spPr bwMode="auto">
              <a:xfrm flipV="1">
                <a:off x="3028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" name="Line 3078"/>
              <p:cNvSpPr>
                <a:spLocks noChangeShapeType="1"/>
              </p:cNvSpPr>
              <p:nvPr/>
            </p:nvSpPr>
            <p:spPr bwMode="auto">
              <a:xfrm flipV="1">
                <a:off x="3028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" name="Line 3079"/>
              <p:cNvSpPr>
                <a:spLocks noChangeShapeType="1"/>
              </p:cNvSpPr>
              <p:nvPr/>
            </p:nvSpPr>
            <p:spPr bwMode="auto">
              <a:xfrm flipV="1">
                <a:off x="3028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" name="Line 3080"/>
              <p:cNvSpPr>
                <a:spLocks noChangeShapeType="1"/>
              </p:cNvSpPr>
              <p:nvPr/>
            </p:nvSpPr>
            <p:spPr bwMode="auto">
              <a:xfrm flipV="1">
                <a:off x="3028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" name="Line 3081"/>
              <p:cNvSpPr>
                <a:spLocks noChangeShapeType="1"/>
              </p:cNvSpPr>
              <p:nvPr/>
            </p:nvSpPr>
            <p:spPr bwMode="auto">
              <a:xfrm flipV="1">
                <a:off x="3028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" name="Line 3082"/>
              <p:cNvSpPr>
                <a:spLocks noChangeShapeType="1"/>
              </p:cNvSpPr>
              <p:nvPr/>
            </p:nvSpPr>
            <p:spPr bwMode="auto">
              <a:xfrm flipV="1">
                <a:off x="3028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" name="Line 3083"/>
              <p:cNvSpPr>
                <a:spLocks noChangeShapeType="1"/>
              </p:cNvSpPr>
              <p:nvPr/>
            </p:nvSpPr>
            <p:spPr bwMode="auto">
              <a:xfrm flipV="1">
                <a:off x="3028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Line 3084"/>
              <p:cNvSpPr>
                <a:spLocks noChangeShapeType="1"/>
              </p:cNvSpPr>
              <p:nvPr/>
            </p:nvSpPr>
            <p:spPr bwMode="auto">
              <a:xfrm flipV="1">
                <a:off x="3028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" name="Line 3085"/>
              <p:cNvSpPr>
                <a:spLocks noChangeShapeType="1"/>
              </p:cNvSpPr>
              <p:nvPr/>
            </p:nvSpPr>
            <p:spPr bwMode="auto">
              <a:xfrm flipV="1">
                <a:off x="3028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" name="Line 3086"/>
              <p:cNvSpPr>
                <a:spLocks noChangeShapeType="1"/>
              </p:cNvSpPr>
              <p:nvPr/>
            </p:nvSpPr>
            <p:spPr bwMode="auto">
              <a:xfrm flipV="1">
                <a:off x="3028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" name="Line 3087"/>
              <p:cNvSpPr>
                <a:spLocks noChangeShapeType="1"/>
              </p:cNvSpPr>
              <p:nvPr/>
            </p:nvSpPr>
            <p:spPr bwMode="auto">
              <a:xfrm flipV="1">
                <a:off x="3028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" name="Line 3088"/>
              <p:cNvSpPr>
                <a:spLocks noChangeShapeType="1"/>
              </p:cNvSpPr>
              <p:nvPr/>
            </p:nvSpPr>
            <p:spPr bwMode="auto">
              <a:xfrm flipV="1">
                <a:off x="3028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" name="Line 3089"/>
              <p:cNvSpPr>
                <a:spLocks noChangeShapeType="1"/>
              </p:cNvSpPr>
              <p:nvPr/>
            </p:nvSpPr>
            <p:spPr bwMode="auto">
              <a:xfrm flipV="1">
                <a:off x="3028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" name="Line 3090"/>
              <p:cNvSpPr>
                <a:spLocks noChangeShapeType="1"/>
              </p:cNvSpPr>
              <p:nvPr/>
            </p:nvSpPr>
            <p:spPr bwMode="auto">
              <a:xfrm flipV="1">
                <a:off x="3028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" name="Line 3091"/>
              <p:cNvSpPr>
                <a:spLocks noChangeShapeType="1"/>
              </p:cNvSpPr>
              <p:nvPr/>
            </p:nvSpPr>
            <p:spPr bwMode="auto">
              <a:xfrm>
                <a:off x="3028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" name="Freeform 3092"/>
              <p:cNvSpPr>
                <a:spLocks/>
              </p:cNvSpPr>
              <p:nvPr/>
            </p:nvSpPr>
            <p:spPr bwMode="auto">
              <a:xfrm>
                <a:off x="2993" y="2825"/>
                <a:ext cx="45" cy="69"/>
              </a:xfrm>
              <a:custGeom>
                <a:avLst/>
                <a:gdLst>
                  <a:gd name="T0" fmla="*/ 0 w 91"/>
                  <a:gd name="T1" fmla="*/ 100 h 138"/>
                  <a:gd name="T2" fmla="*/ 19 w 91"/>
                  <a:gd name="T3" fmla="*/ 98 h 138"/>
                  <a:gd name="T4" fmla="*/ 21 w 91"/>
                  <a:gd name="T5" fmla="*/ 105 h 138"/>
                  <a:gd name="T6" fmla="*/ 23 w 91"/>
                  <a:gd name="T7" fmla="*/ 112 h 138"/>
                  <a:gd name="T8" fmla="*/ 26 w 91"/>
                  <a:gd name="T9" fmla="*/ 115 h 138"/>
                  <a:gd name="T10" fmla="*/ 32 w 91"/>
                  <a:gd name="T11" fmla="*/ 119 h 138"/>
                  <a:gd name="T12" fmla="*/ 39 w 91"/>
                  <a:gd name="T13" fmla="*/ 120 h 138"/>
                  <a:gd name="T14" fmla="*/ 44 w 91"/>
                  <a:gd name="T15" fmla="*/ 122 h 138"/>
                  <a:gd name="T16" fmla="*/ 53 w 91"/>
                  <a:gd name="T17" fmla="*/ 120 h 138"/>
                  <a:gd name="T18" fmla="*/ 60 w 91"/>
                  <a:gd name="T19" fmla="*/ 117 h 138"/>
                  <a:gd name="T20" fmla="*/ 65 w 91"/>
                  <a:gd name="T21" fmla="*/ 113 h 138"/>
                  <a:gd name="T22" fmla="*/ 70 w 91"/>
                  <a:gd name="T23" fmla="*/ 107 h 138"/>
                  <a:gd name="T24" fmla="*/ 72 w 91"/>
                  <a:gd name="T25" fmla="*/ 98 h 138"/>
                  <a:gd name="T26" fmla="*/ 73 w 91"/>
                  <a:gd name="T27" fmla="*/ 89 h 138"/>
                  <a:gd name="T28" fmla="*/ 72 w 91"/>
                  <a:gd name="T29" fmla="*/ 80 h 138"/>
                  <a:gd name="T30" fmla="*/ 70 w 91"/>
                  <a:gd name="T31" fmla="*/ 73 h 138"/>
                  <a:gd name="T32" fmla="*/ 66 w 91"/>
                  <a:gd name="T33" fmla="*/ 68 h 138"/>
                  <a:gd name="T34" fmla="*/ 60 w 91"/>
                  <a:gd name="T35" fmla="*/ 63 h 138"/>
                  <a:gd name="T36" fmla="*/ 53 w 91"/>
                  <a:gd name="T37" fmla="*/ 61 h 138"/>
                  <a:gd name="T38" fmla="*/ 46 w 91"/>
                  <a:gd name="T39" fmla="*/ 59 h 138"/>
                  <a:gd name="T40" fmla="*/ 37 w 91"/>
                  <a:gd name="T41" fmla="*/ 61 h 138"/>
                  <a:gd name="T42" fmla="*/ 30 w 91"/>
                  <a:gd name="T43" fmla="*/ 63 h 138"/>
                  <a:gd name="T44" fmla="*/ 25 w 91"/>
                  <a:gd name="T45" fmla="*/ 66 h 138"/>
                  <a:gd name="T46" fmla="*/ 21 w 91"/>
                  <a:gd name="T47" fmla="*/ 72 h 138"/>
                  <a:gd name="T48" fmla="*/ 4 w 91"/>
                  <a:gd name="T49" fmla="*/ 70 h 138"/>
                  <a:gd name="T50" fmla="*/ 18 w 91"/>
                  <a:gd name="T51" fmla="*/ 0 h 138"/>
                  <a:gd name="T52" fmla="*/ 82 w 91"/>
                  <a:gd name="T53" fmla="*/ 0 h 138"/>
                  <a:gd name="T54" fmla="*/ 82 w 91"/>
                  <a:gd name="T55" fmla="*/ 17 h 138"/>
                  <a:gd name="T56" fmla="*/ 32 w 91"/>
                  <a:gd name="T57" fmla="*/ 17 h 138"/>
                  <a:gd name="T58" fmla="*/ 25 w 91"/>
                  <a:gd name="T59" fmla="*/ 52 h 138"/>
                  <a:gd name="T60" fmla="*/ 33 w 91"/>
                  <a:gd name="T61" fmla="*/ 47 h 138"/>
                  <a:gd name="T62" fmla="*/ 40 w 91"/>
                  <a:gd name="T63" fmla="*/ 45 h 138"/>
                  <a:gd name="T64" fmla="*/ 49 w 91"/>
                  <a:gd name="T65" fmla="*/ 44 h 138"/>
                  <a:gd name="T66" fmla="*/ 65 w 91"/>
                  <a:gd name="T67" fmla="*/ 47 h 138"/>
                  <a:gd name="T68" fmla="*/ 79 w 91"/>
                  <a:gd name="T69" fmla="*/ 56 h 138"/>
                  <a:gd name="T70" fmla="*/ 87 w 91"/>
                  <a:gd name="T71" fmla="*/ 70 h 138"/>
                  <a:gd name="T72" fmla="*/ 91 w 91"/>
                  <a:gd name="T73" fmla="*/ 89 h 138"/>
                  <a:gd name="T74" fmla="*/ 87 w 91"/>
                  <a:gd name="T75" fmla="*/ 107 h 138"/>
                  <a:gd name="T76" fmla="*/ 80 w 91"/>
                  <a:gd name="T77" fmla="*/ 120 h 138"/>
                  <a:gd name="T78" fmla="*/ 65 w 91"/>
                  <a:gd name="T79" fmla="*/ 133 h 138"/>
                  <a:gd name="T80" fmla="*/ 44 w 91"/>
                  <a:gd name="T81" fmla="*/ 138 h 138"/>
                  <a:gd name="T82" fmla="*/ 28 w 91"/>
                  <a:gd name="T83" fmla="*/ 134 h 138"/>
                  <a:gd name="T84" fmla="*/ 14 w 91"/>
                  <a:gd name="T85" fmla="*/ 127 h 138"/>
                  <a:gd name="T86" fmla="*/ 9 w 91"/>
                  <a:gd name="T87" fmla="*/ 122 h 138"/>
                  <a:gd name="T88" fmla="*/ 5 w 91"/>
                  <a:gd name="T89" fmla="*/ 115 h 138"/>
                  <a:gd name="T90" fmla="*/ 2 w 91"/>
                  <a:gd name="T91" fmla="*/ 108 h 138"/>
                  <a:gd name="T92" fmla="*/ 0 w 91"/>
                  <a:gd name="T93" fmla="*/ 10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" h="138">
                    <a:moveTo>
                      <a:pt x="0" y="100"/>
                    </a:moveTo>
                    <a:lnTo>
                      <a:pt x="19" y="98"/>
                    </a:lnTo>
                    <a:lnTo>
                      <a:pt x="21" y="105"/>
                    </a:lnTo>
                    <a:lnTo>
                      <a:pt x="23" y="112"/>
                    </a:lnTo>
                    <a:lnTo>
                      <a:pt x="26" y="115"/>
                    </a:lnTo>
                    <a:lnTo>
                      <a:pt x="32" y="119"/>
                    </a:lnTo>
                    <a:lnTo>
                      <a:pt x="39" y="120"/>
                    </a:lnTo>
                    <a:lnTo>
                      <a:pt x="44" y="122"/>
                    </a:lnTo>
                    <a:lnTo>
                      <a:pt x="53" y="120"/>
                    </a:lnTo>
                    <a:lnTo>
                      <a:pt x="60" y="117"/>
                    </a:lnTo>
                    <a:lnTo>
                      <a:pt x="65" y="113"/>
                    </a:lnTo>
                    <a:lnTo>
                      <a:pt x="70" y="107"/>
                    </a:lnTo>
                    <a:lnTo>
                      <a:pt x="72" y="98"/>
                    </a:lnTo>
                    <a:lnTo>
                      <a:pt x="73" y="89"/>
                    </a:lnTo>
                    <a:lnTo>
                      <a:pt x="72" y="80"/>
                    </a:lnTo>
                    <a:lnTo>
                      <a:pt x="70" y="73"/>
                    </a:lnTo>
                    <a:lnTo>
                      <a:pt x="66" y="68"/>
                    </a:lnTo>
                    <a:lnTo>
                      <a:pt x="60" y="63"/>
                    </a:lnTo>
                    <a:lnTo>
                      <a:pt x="53" y="61"/>
                    </a:lnTo>
                    <a:lnTo>
                      <a:pt x="46" y="59"/>
                    </a:lnTo>
                    <a:lnTo>
                      <a:pt x="37" y="61"/>
                    </a:lnTo>
                    <a:lnTo>
                      <a:pt x="30" y="63"/>
                    </a:lnTo>
                    <a:lnTo>
                      <a:pt x="25" y="66"/>
                    </a:lnTo>
                    <a:lnTo>
                      <a:pt x="21" y="72"/>
                    </a:lnTo>
                    <a:lnTo>
                      <a:pt x="4" y="70"/>
                    </a:lnTo>
                    <a:lnTo>
                      <a:pt x="18" y="0"/>
                    </a:lnTo>
                    <a:lnTo>
                      <a:pt x="82" y="0"/>
                    </a:lnTo>
                    <a:lnTo>
                      <a:pt x="82" y="17"/>
                    </a:lnTo>
                    <a:lnTo>
                      <a:pt x="32" y="17"/>
                    </a:lnTo>
                    <a:lnTo>
                      <a:pt x="25" y="52"/>
                    </a:lnTo>
                    <a:lnTo>
                      <a:pt x="33" y="47"/>
                    </a:lnTo>
                    <a:lnTo>
                      <a:pt x="40" y="45"/>
                    </a:lnTo>
                    <a:lnTo>
                      <a:pt x="49" y="44"/>
                    </a:lnTo>
                    <a:lnTo>
                      <a:pt x="65" y="47"/>
                    </a:lnTo>
                    <a:lnTo>
                      <a:pt x="79" y="56"/>
                    </a:lnTo>
                    <a:lnTo>
                      <a:pt x="87" y="70"/>
                    </a:lnTo>
                    <a:lnTo>
                      <a:pt x="91" y="89"/>
                    </a:lnTo>
                    <a:lnTo>
                      <a:pt x="87" y="107"/>
                    </a:lnTo>
                    <a:lnTo>
                      <a:pt x="80" y="120"/>
                    </a:lnTo>
                    <a:lnTo>
                      <a:pt x="65" y="133"/>
                    </a:lnTo>
                    <a:lnTo>
                      <a:pt x="44" y="138"/>
                    </a:lnTo>
                    <a:lnTo>
                      <a:pt x="28" y="134"/>
                    </a:lnTo>
                    <a:lnTo>
                      <a:pt x="14" y="127"/>
                    </a:lnTo>
                    <a:lnTo>
                      <a:pt x="9" y="122"/>
                    </a:lnTo>
                    <a:lnTo>
                      <a:pt x="5" y="115"/>
                    </a:lnTo>
                    <a:lnTo>
                      <a:pt x="2" y="10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" name="Freeform 3093"/>
              <p:cNvSpPr>
                <a:spLocks noEditPoints="1"/>
              </p:cNvSpPr>
              <p:nvPr/>
            </p:nvSpPr>
            <p:spPr bwMode="auto">
              <a:xfrm>
                <a:off x="3046" y="2824"/>
                <a:ext cx="45" cy="70"/>
              </a:xfrm>
              <a:custGeom>
                <a:avLst/>
                <a:gdLst>
                  <a:gd name="T0" fmla="*/ 0 w 90"/>
                  <a:gd name="T1" fmla="*/ 70 h 140"/>
                  <a:gd name="T2" fmla="*/ 1 w 90"/>
                  <a:gd name="T3" fmla="*/ 47 h 140"/>
                  <a:gd name="T4" fmla="*/ 5 w 90"/>
                  <a:gd name="T5" fmla="*/ 30 h 140"/>
                  <a:gd name="T6" fmla="*/ 8 w 90"/>
                  <a:gd name="T7" fmla="*/ 21 h 140"/>
                  <a:gd name="T8" fmla="*/ 14 w 90"/>
                  <a:gd name="T9" fmla="*/ 13 h 140"/>
                  <a:gd name="T10" fmla="*/ 21 w 90"/>
                  <a:gd name="T11" fmla="*/ 7 h 140"/>
                  <a:gd name="T12" fmla="*/ 28 w 90"/>
                  <a:gd name="T13" fmla="*/ 4 h 140"/>
                  <a:gd name="T14" fmla="*/ 35 w 90"/>
                  <a:gd name="T15" fmla="*/ 0 h 140"/>
                  <a:gd name="T16" fmla="*/ 45 w 90"/>
                  <a:gd name="T17" fmla="*/ 0 h 140"/>
                  <a:gd name="T18" fmla="*/ 55 w 90"/>
                  <a:gd name="T19" fmla="*/ 0 h 140"/>
                  <a:gd name="T20" fmla="*/ 64 w 90"/>
                  <a:gd name="T21" fmla="*/ 4 h 140"/>
                  <a:gd name="T22" fmla="*/ 69 w 90"/>
                  <a:gd name="T23" fmla="*/ 7 h 140"/>
                  <a:gd name="T24" fmla="*/ 75 w 90"/>
                  <a:gd name="T25" fmla="*/ 13 h 140"/>
                  <a:gd name="T26" fmla="*/ 78 w 90"/>
                  <a:gd name="T27" fmla="*/ 16 h 140"/>
                  <a:gd name="T28" fmla="*/ 83 w 90"/>
                  <a:gd name="T29" fmla="*/ 26 h 140"/>
                  <a:gd name="T30" fmla="*/ 87 w 90"/>
                  <a:gd name="T31" fmla="*/ 37 h 140"/>
                  <a:gd name="T32" fmla="*/ 89 w 90"/>
                  <a:gd name="T33" fmla="*/ 51 h 140"/>
                  <a:gd name="T34" fmla="*/ 90 w 90"/>
                  <a:gd name="T35" fmla="*/ 70 h 140"/>
                  <a:gd name="T36" fmla="*/ 89 w 90"/>
                  <a:gd name="T37" fmla="*/ 91 h 140"/>
                  <a:gd name="T38" fmla="*/ 85 w 90"/>
                  <a:gd name="T39" fmla="*/ 109 h 140"/>
                  <a:gd name="T40" fmla="*/ 82 w 90"/>
                  <a:gd name="T41" fmla="*/ 119 h 140"/>
                  <a:gd name="T42" fmla="*/ 76 w 90"/>
                  <a:gd name="T43" fmla="*/ 126 h 140"/>
                  <a:gd name="T44" fmla="*/ 69 w 90"/>
                  <a:gd name="T45" fmla="*/ 131 h 140"/>
                  <a:gd name="T46" fmla="*/ 62 w 90"/>
                  <a:gd name="T47" fmla="*/ 136 h 140"/>
                  <a:gd name="T48" fmla="*/ 54 w 90"/>
                  <a:gd name="T49" fmla="*/ 138 h 140"/>
                  <a:gd name="T50" fmla="*/ 45 w 90"/>
                  <a:gd name="T51" fmla="*/ 140 h 140"/>
                  <a:gd name="T52" fmla="*/ 28 w 90"/>
                  <a:gd name="T53" fmla="*/ 136 h 140"/>
                  <a:gd name="T54" fmla="*/ 14 w 90"/>
                  <a:gd name="T55" fmla="*/ 126 h 140"/>
                  <a:gd name="T56" fmla="*/ 7 w 90"/>
                  <a:gd name="T57" fmla="*/ 112 h 140"/>
                  <a:gd name="T58" fmla="*/ 1 w 90"/>
                  <a:gd name="T59" fmla="*/ 93 h 140"/>
                  <a:gd name="T60" fmla="*/ 0 w 90"/>
                  <a:gd name="T61" fmla="*/ 70 h 140"/>
                  <a:gd name="T62" fmla="*/ 17 w 90"/>
                  <a:gd name="T63" fmla="*/ 70 h 140"/>
                  <a:gd name="T64" fmla="*/ 19 w 90"/>
                  <a:gd name="T65" fmla="*/ 89 h 140"/>
                  <a:gd name="T66" fmla="*/ 21 w 90"/>
                  <a:gd name="T67" fmla="*/ 103 h 140"/>
                  <a:gd name="T68" fmla="*/ 26 w 90"/>
                  <a:gd name="T69" fmla="*/ 114 h 140"/>
                  <a:gd name="T70" fmla="*/ 31 w 90"/>
                  <a:gd name="T71" fmla="*/ 119 h 140"/>
                  <a:gd name="T72" fmla="*/ 38 w 90"/>
                  <a:gd name="T73" fmla="*/ 122 h 140"/>
                  <a:gd name="T74" fmla="*/ 45 w 90"/>
                  <a:gd name="T75" fmla="*/ 124 h 140"/>
                  <a:gd name="T76" fmla="*/ 52 w 90"/>
                  <a:gd name="T77" fmla="*/ 122 h 140"/>
                  <a:gd name="T78" fmla="*/ 59 w 90"/>
                  <a:gd name="T79" fmla="*/ 119 h 140"/>
                  <a:gd name="T80" fmla="*/ 64 w 90"/>
                  <a:gd name="T81" fmla="*/ 114 h 140"/>
                  <a:gd name="T82" fmla="*/ 68 w 90"/>
                  <a:gd name="T83" fmla="*/ 103 h 140"/>
                  <a:gd name="T84" fmla="*/ 71 w 90"/>
                  <a:gd name="T85" fmla="*/ 89 h 140"/>
                  <a:gd name="T86" fmla="*/ 71 w 90"/>
                  <a:gd name="T87" fmla="*/ 70 h 140"/>
                  <a:gd name="T88" fmla="*/ 71 w 90"/>
                  <a:gd name="T89" fmla="*/ 51 h 140"/>
                  <a:gd name="T90" fmla="*/ 68 w 90"/>
                  <a:gd name="T91" fmla="*/ 35 h 140"/>
                  <a:gd name="T92" fmla="*/ 64 w 90"/>
                  <a:gd name="T93" fmla="*/ 26 h 140"/>
                  <a:gd name="T94" fmla="*/ 59 w 90"/>
                  <a:gd name="T95" fmla="*/ 19 h 140"/>
                  <a:gd name="T96" fmla="*/ 52 w 90"/>
                  <a:gd name="T97" fmla="*/ 16 h 140"/>
                  <a:gd name="T98" fmla="*/ 45 w 90"/>
                  <a:gd name="T99" fmla="*/ 16 h 140"/>
                  <a:gd name="T100" fmla="*/ 38 w 90"/>
                  <a:gd name="T101" fmla="*/ 16 h 140"/>
                  <a:gd name="T102" fmla="*/ 31 w 90"/>
                  <a:gd name="T103" fmla="*/ 19 h 140"/>
                  <a:gd name="T104" fmla="*/ 26 w 90"/>
                  <a:gd name="T105" fmla="*/ 25 h 140"/>
                  <a:gd name="T106" fmla="*/ 21 w 90"/>
                  <a:gd name="T107" fmla="*/ 35 h 140"/>
                  <a:gd name="T108" fmla="*/ 19 w 90"/>
                  <a:gd name="T109" fmla="*/ 51 h 140"/>
                  <a:gd name="T110" fmla="*/ 17 w 90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40">
                    <a:moveTo>
                      <a:pt x="0" y="70"/>
                    </a:moveTo>
                    <a:lnTo>
                      <a:pt x="1" y="47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64" y="4"/>
                    </a:lnTo>
                    <a:lnTo>
                      <a:pt x="69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3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0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2" y="119"/>
                    </a:lnTo>
                    <a:lnTo>
                      <a:pt x="76" y="126"/>
                    </a:lnTo>
                    <a:lnTo>
                      <a:pt x="69" y="131"/>
                    </a:lnTo>
                    <a:lnTo>
                      <a:pt x="62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1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4" y="114"/>
                    </a:lnTo>
                    <a:lnTo>
                      <a:pt x="68" y="103"/>
                    </a:lnTo>
                    <a:lnTo>
                      <a:pt x="71" y="89"/>
                    </a:lnTo>
                    <a:lnTo>
                      <a:pt x="71" y="70"/>
                    </a:lnTo>
                    <a:lnTo>
                      <a:pt x="71" y="51"/>
                    </a:lnTo>
                    <a:lnTo>
                      <a:pt x="68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" name="Line 3094"/>
              <p:cNvSpPr>
                <a:spLocks noChangeShapeType="1"/>
              </p:cNvSpPr>
              <p:nvPr/>
            </p:nvSpPr>
            <p:spPr bwMode="auto">
              <a:xfrm flipV="1">
                <a:off x="3253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" name="Line 3095"/>
              <p:cNvSpPr>
                <a:spLocks noChangeShapeType="1"/>
              </p:cNvSpPr>
              <p:nvPr/>
            </p:nvSpPr>
            <p:spPr bwMode="auto">
              <a:xfrm flipV="1">
                <a:off x="3253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" name="Line 3096"/>
              <p:cNvSpPr>
                <a:spLocks noChangeShapeType="1"/>
              </p:cNvSpPr>
              <p:nvPr/>
            </p:nvSpPr>
            <p:spPr bwMode="auto">
              <a:xfrm flipV="1">
                <a:off x="3253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Line 3097"/>
              <p:cNvSpPr>
                <a:spLocks noChangeShapeType="1"/>
              </p:cNvSpPr>
              <p:nvPr/>
            </p:nvSpPr>
            <p:spPr bwMode="auto">
              <a:xfrm flipV="1">
                <a:off x="3253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" name="Line 3098"/>
              <p:cNvSpPr>
                <a:spLocks noChangeShapeType="1"/>
              </p:cNvSpPr>
              <p:nvPr/>
            </p:nvSpPr>
            <p:spPr bwMode="auto">
              <a:xfrm flipV="1">
                <a:off x="3253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" name="Line 3099"/>
              <p:cNvSpPr>
                <a:spLocks noChangeShapeType="1"/>
              </p:cNvSpPr>
              <p:nvPr/>
            </p:nvSpPr>
            <p:spPr bwMode="auto">
              <a:xfrm flipV="1">
                <a:off x="3253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" name="Line 3100"/>
              <p:cNvSpPr>
                <a:spLocks noChangeShapeType="1"/>
              </p:cNvSpPr>
              <p:nvPr/>
            </p:nvSpPr>
            <p:spPr bwMode="auto">
              <a:xfrm flipV="1">
                <a:off x="3253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Line 3101"/>
              <p:cNvSpPr>
                <a:spLocks noChangeShapeType="1"/>
              </p:cNvSpPr>
              <p:nvPr/>
            </p:nvSpPr>
            <p:spPr bwMode="auto">
              <a:xfrm flipV="1">
                <a:off x="3253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" name="Line 3102"/>
              <p:cNvSpPr>
                <a:spLocks noChangeShapeType="1"/>
              </p:cNvSpPr>
              <p:nvPr/>
            </p:nvSpPr>
            <p:spPr bwMode="auto">
              <a:xfrm flipV="1">
                <a:off x="3253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" name="Line 3103"/>
              <p:cNvSpPr>
                <a:spLocks noChangeShapeType="1"/>
              </p:cNvSpPr>
              <p:nvPr/>
            </p:nvSpPr>
            <p:spPr bwMode="auto">
              <a:xfrm flipV="1">
                <a:off x="3253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" name="Line 3104"/>
              <p:cNvSpPr>
                <a:spLocks noChangeShapeType="1"/>
              </p:cNvSpPr>
              <p:nvPr/>
            </p:nvSpPr>
            <p:spPr bwMode="auto">
              <a:xfrm flipV="1">
                <a:off x="3253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" name="Line 3105"/>
              <p:cNvSpPr>
                <a:spLocks noChangeShapeType="1"/>
              </p:cNvSpPr>
              <p:nvPr/>
            </p:nvSpPr>
            <p:spPr bwMode="auto">
              <a:xfrm flipV="1">
                <a:off x="3253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" name="Line 3106"/>
              <p:cNvSpPr>
                <a:spLocks noChangeShapeType="1"/>
              </p:cNvSpPr>
              <p:nvPr/>
            </p:nvSpPr>
            <p:spPr bwMode="auto">
              <a:xfrm flipV="1">
                <a:off x="3253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" name="Line 3107"/>
              <p:cNvSpPr>
                <a:spLocks noChangeShapeType="1"/>
              </p:cNvSpPr>
              <p:nvPr/>
            </p:nvSpPr>
            <p:spPr bwMode="auto">
              <a:xfrm flipV="1">
                <a:off x="3253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Line 3108"/>
              <p:cNvSpPr>
                <a:spLocks noChangeShapeType="1"/>
              </p:cNvSpPr>
              <p:nvPr/>
            </p:nvSpPr>
            <p:spPr bwMode="auto">
              <a:xfrm flipV="1">
                <a:off x="3253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" name="Line 3109"/>
              <p:cNvSpPr>
                <a:spLocks noChangeShapeType="1"/>
              </p:cNvSpPr>
              <p:nvPr/>
            </p:nvSpPr>
            <p:spPr bwMode="auto">
              <a:xfrm flipV="1">
                <a:off x="3253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" name="Line 3110"/>
              <p:cNvSpPr>
                <a:spLocks noChangeShapeType="1"/>
              </p:cNvSpPr>
              <p:nvPr/>
            </p:nvSpPr>
            <p:spPr bwMode="auto">
              <a:xfrm flipV="1">
                <a:off x="3253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" name="Line 3111"/>
              <p:cNvSpPr>
                <a:spLocks noChangeShapeType="1"/>
              </p:cNvSpPr>
              <p:nvPr/>
            </p:nvSpPr>
            <p:spPr bwMode="auto">
              <a:xfrm flipV="1">
                <a:off x="3253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" name="Line 3112"/>
              <p:cNvSpPr>
                <a:spLocks noChangeShapeType="1"/>
              </p:cNvSpPr>
              <p:nvPr/>
            </p:nvSpPr>
            <p:spPr bwMode="auto">
              <a:xfrm flipV="1">
                <a:off x="3253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" name="Line 3113"/>
              <p:cNvSpPr>
                <a:spLocks noChangeShapeType="1"/>
              </p:cNvSpPr>
              <p:nvPr/>
            </p:nvSpPr>
            <p:spPr bwMode="auto">
              <a:xfrm flipV="1">
                <a:off x="3253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" name="Line 3114"/>
              <p:cNvSpPr>
                <a:spLocks noChangeShapeType="1"/>
              </p:cNvSpPr>
              <p:nvPr/>
            </p:nvSpPr>
            <p:spPr bwMode="auto">
              <a:xfrm flipV="1">
                <a:off x="3253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" name="Line 3115"/>
              <p:cNvSpPr>
                <a:spLocks noChangeShapeType="1"/>
              </p:cNvSpPr>
              <p:nvPr/>
            </p:nvSpPr>
            <p:spPr bwMode="auto">
              <a:xfrm flipV="1">
                <a:off x="3253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" name="Line 3116"/>
              <p:cNvSpPr>
                <a:spLocks noChangeShapeType="1"/>
              </p:cNvSpPr>
              <p:nvPr/>
            </p:nvSpPr>
            <p:spPr bwMode="auto">
              <a:xfrm flipV="1">
                <a:off x="3253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" name="Line 3117"/>
              <p:cNvSpPr>
                <a:spLocks noChangeShapeType="1"/>
              </p:cNvSpPr>
              <p:nvPr/>
            </p:nvSpPr>
            <p:spPr bwMode="auto">
              <a:xfrm flipV="1">
                <a:off x="3253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5" name="Line 3118"/>
              <p:cNvSpPr>
                <a:spLocks noChangeShapeType="1"/>
              </p:cNvSpPr>
              <p:nvPr/>
            </p:nvSpPr>
            <p:spPr bwMode="auto">
              <a:xfrm flipV="1">
                <a:off x="3253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Line 3119"/>
              <p:cNvSpPr>
                <a:spLocks noChangeShapeType="1"/>
              </p:cNvSpPr>
              <p:nvPr/>
            </p:nvSpPr>
            <p:spPr bwMode="auto">
              <a:xfrm flipV="1">
                <a:off x="3253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7" name="Line 3120"/>
              <p:cNvSpPr>
                <a:spLocks noChangeShapeType="1"/>
              </p:cNvSpPr>
              <p:nvPr/>
            </p:nvSpPr>
            <p:spPr bwMode="auto">
              <a:xfrm flipV="1">
                <a:off x="3253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8" name="Line 3121"/>
              <p:cNvSpPr>
                <a:spLocks noChangeShapeType="1"/>
              </p:cNvSpPr>
              <p:nvPr/>
            </p:nvSpPr>
            <p:spPr bwMode="auto">
              <a:xfrm flipV="1">
                <a:off x="3253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9" name="Line 3122"/>
              <p:cNvSpPr>
                <a:spLocks noChangeShapeType="1"/>
              </p:cNvSpPr>
              <p:nvPr/>
            </p:nvSpPr>
            <p:spPr bwMode="auto">
              <a:xfrm flipV="1">
                <a:off x="3253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0" name="Line 3123"/>
              <p:cNvSpPr>
                <a:spLocks noChangeShapeType="1"/>
              </p:cNvSpPr>
              <p:nvPr/>
            </p:nvSpPr>
            <p:spPr bwMode="auto">
              <a:xfrm flipV="1">
                <a:off x="3253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1" name="Line 3124"/>
              <p:cNvSpPr>
                <a:spLocks noChangeShapeType="1"/>
              </p:cNvSpPr>
              <p:nvPr/>
            </p:nvSpPr>
            <p:spPr bwMode="auto">
              <a:xfrm flipV="1">
                <a:off x="3253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2" name="Line 3125"/>
              <p:cNvSpPr>
                <a:spLocks noChangeShapeType="1"/>
              </p:cNvSpPr>
              <p:nvPr/>
            </p:nvSpPr>
            <p:spPr bwMode="auto">
              <a:xfrm flipV="1">
                <a:off x="3253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3" name="Line 3126"/>
              <p:cNvSpPr>
                <a:spLocks noChangeShapeType="1"/>
              </p:cNvSpPr>
              <p:nvPr/>
            </p:nvSpPr>
            <p:spPr bwMode="auto">
              <a:xfrm flipV="1">
                <a:off x="3253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4" name="Line 3127"/>
              <p:cNvSpPr>
                <a:spLocks noChangeShapeType="1"/>
              </p:cNvSpPr>
              <p:nvPr/>
            </p:nvSpPr>
            <p:spPr bwMode="auto">
              <a:xfrm flipV="1">
                <a:off x="3253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5" name="Line 3128"/>
              <p:cNvSpPr>
                <a:spLocks noChangeShapeType="1"/>
              </p:cNvSpPr>
              <p:nvPr/>
            </p:nvSpPr>
            <p:spPr bwMode="auto">
              <a:xfrm flipV="1">
                <a:off x="3253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6" name="Line 3129"/>
              <p:cNvSpPr>
                <a:spLocks noChangeShapeType="1"/>
              </p:cNvSpPr>
              <p:nvPr/>
            </p:nvSpPr>
            <p:spPr bwMode="auto">
              <a:xfrm flipV="1">
                <a:off x="3253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Line 3130"/>
              <p:cNvSpPr>
                <a:spLocks noChangeShapeType="1"/>
              </p:cNvSpPr>
              <p:nvPr/>
            </p:nvSpPr>
            <p:spPr bwMode="auto">
              <a:xfrm flipV="1">
                <a:off x="3253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8" name="Line 3131"/>
              <p:cNvSpPr>
                <a:spLocks noChangeShapeType="1"/>
              </p:cNvSpPr>
              <p:nvPr/>
            </p:nvSpPr>
            <p:spPr bwMode="auto">
              <a:xfrm flipV="1">
                <a:off x="3253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9" name="Line 3132"/>
              <p:cNvSpPr>
                <a:spLocks noChangeShapeType="1"/>
              </p:cNvSpPr>
              <p:nvPr/>
            </p:nvSpPr>
            <p:spPr bwMode="auto">
              <a:xfrm flipV="1">
                <a:off x="3253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0" name="Line 3133"/>
              <p:cNvSpPr>
                <a:spLocks noChangeShapeType="1"/>
              </p:cNvSpPr>
              <p:nvPr/>
            </p:nvSpPr>
            <p:spPr bwMode="auto">
              <a:xfrm flipV="1">
                <a:off x="3253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1" name="Line 3134"/>
              <p:cNvSpPr>
                <a:spLocks noChangeShapeType="1"/>
              </p:cNvSpPr>
              <p:nvPr/>
            </p:nvSpPr>
            <p:spPr bwMode="auto">
              <a:xfrm flipV="1">
                <a:off x="3253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2" name="Line 3135"/>
              <p:cNvSpPr>
                <a:spLocks noChangeShapeType="1"/>
              </p:cNvSpPr>
              <p:nvPr/>
            </p:nvSpPr>
            <p:spPr bwMode="auto">
              <a:xfrm flipV="1">
                <a:off x="3253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3" name="Line 3136"/>
              <p:cNvSpPr>
                <a:spLocks noChangeShapeType="1"/>
              </p:cNvSpPr>
              <p:nvPr/>
            </p:nvSpPr>
            <p:spPr bwMode="auto">
              <a:xfrm flipV="1">
                <a:off x="3253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Line 3137"/>
              <p:cNvSpPr>
                <a:spLocks noChangeShapeType="1"/>
              </p:cNvSpPr>
              <p:nvPr/>
            </p:nvSpPr>
            <p:spPr bwMode="auto">
              <a:xfrm flipV="1">
                <a:off x="3253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5" name="Line 3138"/>
              <p:cNvSpPr>
                <a:spLocks noChangeShapeType="1"/>
              </p:cNvSpPr>
              <p:nvPr/>
            </p:nvSpPr>
            <p:spPr bwMode="auto">
              <a:xfrm flipV="1">
                <a:off x="3253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6" name="Line 3139"/>
              <p:cNvSpPr>
                <a:spLocks noChangeShapeType="1"/>
              </p:cNvSpPr>
              <p:nvPr/>
            </p:nvSpPr>
            <p:spPr bwMode="auto">
              <a:xfrm flipV="1">
                <a:off x="3253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7" name="Line 3140"/>
              <p:cNvSpPr>
                <a:spLocks noChangeShapeType="1"/>
              </p:cNvSpPr>
              <p:nvPr/>
            </p:nvSpPr>
            <p:spPr bwMode="auto">
              <a:xfrm flipV="1">
                <a:off x="3253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8" name="Line 3141"/>
              <p:cNvSpPr>
                <a:spLocks noChangeShapeType="1"/>
              </p:cNvSpPr>
              <p:nvPr/>
            </p:nvSpPr>
            <p:spPr bwMode="auto">
              <a:xfrm flipV="1">
                <a:off x="3253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9" name="Line 3142"/>
              <p:cNvSpPr>
                <a:spLocks noChangeShapeType="1"/>
              </p:cNvSpPr>
              <p:nvPr/>
            </p:nvSpPr>
            <p:spPr bwMode="auto">
              <a:xfrm flipV="1">
                <a:off x="3253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0" name="Line 3143"/>
              <p:cNvSpPr>
                <a:spLocks noChangeShapeType="1"/>
              </p:cNvSpPr>
              <p:nvPr/>
            </p:nvSpPr>
            <p:spPr bwMode="auto">
              <a:xfrm flipV="1">
                <a:off x="3253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1" name="Line 3144"/>
              <p:cNvSpPr>
                <a:spLocks noChangeShapeType="1"/>
              </p:cNvSpPr>
              <p:nvPr/>
            </p:nvSpPr>
            <p:spPr bwMode="auto">
              <a:xfrm flipV="1">
                <a:off x="3253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2" name="Line 3145"/>
              <p:cNvSpPr>
                <a:spLocks noChangeShapeType="1"/>
              </p:cNvSpPr>
              <p:nvPr/>
            </p:nvSpPr>
            <p:spPr bwMode="auto">
              <a:xfrm flipV="1">
                <a:off x="3253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3" name="Line 3146"/>
              <p:cNvSpPr>
                <a:spLocks noChangeShapeType="1"/>
              </p:cNvSpPr>
              <p:nvPr/>
            </p:nvSpPr>
            <p:spPr bwMode="auto">
              <a:xfrm flipV="1">
                <a:off x="3253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4" name="Line 3147"/>
              <p:cNvSpPr>
                <a:spLocks noChangeShapeType="1"/>
              </p:cNvSpPr>
              <p:nvPr/>
            </p:nvSpPr>
            <p:spPr bwMode="auto">
              <a:xfrm flipV="1">
                <a:off x="3253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5" name="Line 3148"/>
              <p:cNvSpPr>
                <a:spLocks noChangeShapeType="1"/>
              </p:cNvSpPr>
              <p:nvPr/>
            </p:nvSpPr>
            <p:spPr bwMode="auto">
              <a:xfrm flipV="1">
                <a:off x="3253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6" name="Line 3149"/>
              <p:cNvSpPr>
                <a:spLocks noChangeShapeType="1"/>
              </p:cNvSpPr>
              <p:nvPr/>
            </p:nvSpPr>
            <p:spPr bwMode="auto">
              <a:xfrm flipV="1">
                <a:off x="3253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7" name="Line 3150"/>
              <p:cNvSpPr>
                <a:spLocks noChangeShapeType="1"/>
              </p:cNvSpPr>
              <p:nvPr/>
            </p:nvSpPr>
            <p:spPr bwMode="auto">
              <a:xfrm flipV="1">
                <a:off x="3253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8" name="Line 3151"/>
              <p:cNvSpPr>
                <a:spLocks noChangeShapeType="1"/>
              </p:cNvSpPr>
              <p:nvPr/>
            </p:nvSpPr>
            <p:spPr bwMode="auto">
              <a:xfrm flipV="1">
                <a:off x="3253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9" name="Line 3152"/>
              <p:cNvSpPr>
                <a:spLocks noChangeShapeType="1"/>
              </p:cNvSpPr>
              <p:nvPr/>
            </p:nvSpPr>
            <p:spPr bwMode="auto">
              <a:xfrm flipV="1">
                <a:off x="3253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0" name="Line 3153"/>
              <p:cNvSpPr>
                <a:spLocks noChangeShapeType="1"/>
              </p:cNvSpPr>
              <p:nvPr/>
            </p:nvSpPr>
            <p:spPr bwMode="auto">
              <a:xfrm flipV="1">
                <a:off x="3253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1" name="Line 3154"/>
              <p:cNvSpPr>
                <a:spLocks noChangeShapeType="1"/>
              </p:cNvSpPr>
              <p:nvPr/>
            </p:nvSpPr>
            <p:spPr bwMode="auto">
              <a:xfrm flipV="1">
                <a:off x="3253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2" name="Line 3155"/>
              <p:cNvSpPr>
                <a:spLocks noChangeShapeType="1"/>
              </p:cNvSpPr>
              <p:nvPr/>
            </p:nvSpPr>
            <p:spPr bwMode="auto">
              <a:xfrm flipV="1">
                <a:off x="3253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3" name="Line 3156"/>
              <p:cNvSpPr>
                <a:spLocks noChangeShapeType="1"/>
              </p:cNvSpPr>
              <p:nvPr/>
            </p:nvSpPr>
            <p:spPr bwMode="auto">
              <a:xfrm flipV="1">
                <a:off x="3253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4" name="Line 3157"/>
              <p:cNvSpPr>
                <a:spLocks noChangeShapeType="1"/>
              </p:cNvSpPr>
              <p:nvPr/>
            </p:nvSpPr>
            <p:spPr bwMode="auto">
              <a:xfrm flipV="1">
                <a:off x="3253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5" name="Line 3158"/>
              <p:cNvSpPr>
                <a:spLocks noChangeShapeType="1"/>
              </p:cNvSpPr>
              <p:nvPr/>
            </p:nvSpPr>
            <p:spPr bwMode="auto">
              <a:xfrm flipV="1">
                <a:off x="3253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6" name="Line 3159"/>
              <p:cNvSpPr>
                <a:spLocks noChangeShapeType="1"/>
              </p:cNvSpPr>
              <p:nvPr/>
            </p:nvSpPr>
            <p:spPr bwMode="auto">
              <a:xfrm flipV="1">
                <a:off x="3253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Line 3160"/>
              <p:cNvSpPr>
                <a:spLocks noChangeShapeType="1"/>
              </p:cNvSpPr>
              <p:nvPr/>
            </p:nvSpPr>
            <p:spPr bwMode="auto">
              <a:xfrm flipV="1">
                <a:off x="3253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Line 3161"/>
              <p:cNvSpPr>
                <a:spLocks noChangeShapeType="1"/>
              </p:cNvSpPr>
              <p:nvPr/>
            </p:nvSpPr>
            <p:spPr bwMode="auto">
              <a:xfrm flipV="1">
                <a:off x="3253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9" name="Line 3162"/>
              <p:cNvSpPr>
                <a:spLocks noChangeShapeType="1"/>
              </p:cNvSpPr>
              <p:nvPr/>
            </p:nvSpPr>
            <p:spPr bwMode="auto">
              <a:xfrm flipV="1">
                <a:off x="3253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0" name="Line 3163"/>
              <p:cNvSpPr>
                <a:spLocks noChangeShapeType="1"/>
              </p:cNvSpPr>
              <p:nvPr/>
            </p:nvSpPr>
            <p:spPr bwMode="auto">
              <a:xfrm flipV="1">
                <a:off x="3253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1" name="Line 3164"/>
              <p:cNvSpPr>
                <a:spLocks noChangeShapeType="1"/>
              </p:cNvSpPr>
              <p:nvPr/>
            </p:nvSpPr>
            <p:spPr bwMode="auto">
              <a:xfrm flipV="1">
                <a:off x="3253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2" name="Line 3165"/>
              <p:cNvSpPr>
                <a:spLocks noChangeShapeType="1"/>
              </p:cNvSpPr>
              <p:nvPr/>
            </p:nvSpPr>
            <p:spPr bwMode="auto">
              <a:xfrm flipV="1">
                <a:off x="3253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3" name="Line 3166"/>
              <p:cNvSpPr>
                <a:spLocks noChangeShapeType="1"/>
              </p:cNvSpPr>
              <p:nvPr/>
            </p:nvSpPr>
            <p:spPr bwMode="auto">
              <a:xfrm flipV="1">
                <a:off x="3253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4" name="Line 3167"/>
              <p:cNvSpPr>
                <a:spLocks noChangeShapeType="1"/>
              </p:cNvSpPr>
              <p:nvPr/>
            </p:nvSpPr>
            <p:spPr bwMode="auto">
              <a:xfrm flipV="1">
                <a:off x="3253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5" name="Line 3168"/>
              <p:cNvSpPr>
                <a:spLocks noChangeShapeType="1"/>
              </p:cNvSpPr>
              <p:nvPr/>
            </p:nvSpPr>
            <p:spPr bwMode="auto">
              <a:xfrm flipV="1">
                <a:off x="3253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6" name="Line 3169"/>
              <p:cNvSpPr>
                <a:spLocks noChangeShapeType="1"/>
              </p:cNvSpPr>
              <p:nvPr/>
            </p:nvSpPr>
            <p:spPr bwMode="auto">
              <a:xfrm flipV="1">
                <a:off x="3253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7" name="Line 3170"/>
              <p:cNvSpPr>
                <a:spLocks noChangeShapeType="1"/>
              </p:cNvSpPr>
              <p:nvPr/>
            </p:nvSpPr>
            <p:spPr bwMode="auto">
              <a:xfrm flipV="1">
                <a:off x="3253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Line 3171"/>
              <p:cNvSpPr>
                <a:spLocks noChangeShapeType="1"/>
              </p:cNvSpPr>
              <p:nvPr/>
            </p:nvSpPr>
            <p:spPr bwMode="auto">
              <a:xfrm flipV="1">
                <a:off x="3253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9" name="Line 3172"/>
              <p:cNvSpPr>
                <a:spLocks noChangeShapeType="1"/>
              </p:cNvSpPr>
              <p:nvPr/>
            </p:nvSpPr>
            <p:spPr bwMode="auto">
              <a:xfrm flipV="1">
                <a:off x="3253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0" name="Line 3173"/>
              <p:cNvSpPr>
                <a:spLocks noChangeShapeType="1"/>
              </p:cNvSpPr>
              <p:nvPr/>
            </p:nvSpPr>
            <p:spPr bwMode="auto">
              <a:xfrm flipV="1">
                <a:off x="3253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1" name="Line 3174"/>
              <p:cNvSpPr>
                <a:spLocks noChangeShapeType="1"/>
              </p:cNvSpPr>
              <p:nvPr/>
            </p:nvSpPr>
            <p:spPr bwMode="auto">
              <a:xfrm flipV="1">
                <a:off x="3253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2" name="Line 3175"/>
              <p:cNvSpPr>
                <a:spLocks noChangeShapeType="1"/>
              </p:cNvSpPr>
              <p:nvPr/>
            </p:nvSpPr>
            <p:spPr bwMode="auto">
              <a:xfrm flipV="1">
                <a:off x="3253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3" name="Line 3176"/>
              <p:cNvSpPr>
                <a:spLocks noChangeShapeType="1"/>
              </p:cNvSpPr>
              <p:nvPr/>
            </p:nvSpPr>
            <p:spPr bwMode="auto">
              <a:xfrm flipV="1">
                <a:off x="3253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4" name="Line 3177"/>
              <p:cNvSpPr>
                <a:spLocks noChangeShapeType="1"/>
              </p:cNvSpPr>
              <p:nvPr/>
            </p:nvSpPr>
            <p:spPr bwMode="auto">
              <a:xfrm flipV="1">
                <a:off x="3253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5" name="Line 3178"/>
              <p:cNvSpPr>
                <a:spLocks noChangeShapeType="1"/>
              </p:cNvSpPr>
              <p:nvPr/>
            </p:nvSpPr>
            <p:spPr bwMode="auto">
              <a:xfrm flipV="1">
                <a:off x="3253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6" name="Line 3179"/>
              <p:cNvSpPr>
                <a:spLocks noChangeShapeType="1"/>
              </p:cNvSpPr>
              <p:nvPr/>
            </p:nvSpPr>
            <p:spPr bwMode="auto">
              <a:xfrm flipV="1">
                <a:off x="3253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7" name="Line 3180"/>
              <p:cNvSpPr>
                <a:spLocks noChangeShapeType="1"/>
              </p:cNvSpPr>
              <p:nvPr/>
            </p:nvSpPr>
            <p:spPr bwMode="auto">
              <a:xfrm flipV="1">
                <a:off x="3253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8" name="Line 3181"/>
              <p:cNvSpPr>
                <a:spLocks noChangeShapeType="1"/>
              </p:cNvSpPr>
              <p:nvPr/>
            </p:nvSpPr>
            <p:spPr bwMode="auto">
              <a:xfrm flipV="1">
                <a:off x="3253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9" name="Line 3182"/>
              <p:cNvSpPr>
                <a:spLocks noChangeShapeType="1"/>
              </p:cNvSpPr>
              <p:nvPr/>
            </p:nvSpPr>
            <p:spPr bwMode="auto">
              <a:xfrm flipV="1">
                <a:off x="3253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0" name="Line 3183"/>
              <p:cNvSpPr>
                <a:spLocks noChangeShapeType="1"/>
              </p:cNvSpPr>
              <p:nvPr/>
            </p:nvSpPr>
            <p:spPr bwMode="auto">
              <a:xfrm flipV="1">
                <a:off x="3253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1" name="Line 3184"/>
              <p:cNvSpPr>
                <a:spLocks noChangeShapeType="1"/>
              </p:cNvSpPr>
              <p:nvPr/>
            </p:nvSpPr>
            <p:spPr bwMode="auto">
              <a:xfrm flipV="1">
                <a:off x="3253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2" name="Line 3185"/>
              <p:cNvSpPr>
                <a:spLocks noChangeShapeType="1"/>
              </p:cNvSpPr>
              <p:nvPr/>
            </p:nvSpPr>
            <p:spPr bwMode="auto">
              <a:xfrm flipV="1">
                <a:off x="3253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3" name="Line 3186"/>
              <p:cNvSpPr>
                <a:spLocks noChangeShapeType="1"/>
              </p:cNvSpPr>
              <p:nvPr/>
            </p:nvSpPr>
            <p:spPr bwMode="auto">
              <a:xfrm flipV="1">
                <a:off x="3253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4" name="Line 3187"/>
              <p:cNvSpPr>
                <a:spLocks noChangeShapeType="1"/>
              </p:cNvSpPr>
              <p:nvPr/>
            </p:nvSpPr>
            <p:spPr bwMode="auto">
              <a:xfrm flipV="1">
                <a:off x="3253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5" name="Line 3188"/>
              <p:cNvSpPr>
                <a:spLocks noChangeShapeType="1"/>
              </p:cNvSpPr>
              <p:nvPr/>
            </p:nvSpPr>
            <p:spPr bwMode="auto">
              <a:xfrm flipV="1">
                <a:off x="3253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6" name="Line 3189"/>
              <p:cNvSpPr>
                <a:spLocks noChangeShapeType="1"/>
              </p:cNvSpPr>
              <p:nvPr/>
            </p:nvSpPr>
            <p:spPr bwMode="auto">
              <a:xfrm flipV="1">
                <a:off x="3253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7" name="Line 3190"/>
              <p:cNvSpPr>
                <a:spLocks noChangeShapeType="1"/>
              </p:cNvSpPr>
              <p:nvPr/>
            </p:nvSpPr>
            <p:spPr bwMode="auto">
              <a:xfrm flipV="1">
                <a:off x="3253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8" name="Line 3191"/>
              <p:cNvSpPr>
                <a:spLocks noChangeShapeType="1"/>
              </p:cNvSpPr>
              <p:nvPr/>
            </p:nvSpPr>
            <p:spPr bwMode="auto">
              <a:xfrm flipV="1">
                <a:off x="3253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9" name="Line 3192"/>
              <p:cNvSpPr>
                <a:spLocks noChangeShapeType="1"/>
              </p:cNvSpPr>
              <p:nvPr/>
            </p:nvSpPr>
            <p:spPr bwMode="auto">
              <a:xfrm flipV="1">
                <a:off x="3253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0" name="Line 3193"/>
              <p:cNvSpPr>
                <a:spLocks noChangeShapeType="1"/>
              </p:cNvSpPr>
              <p:nvPr/>
            </p:nvSpPr>
            <p:spPr bwMode="auto">
              <a:xfrm flipV="1">
                <a:off x="3253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1" name="Line 3194"/>
              <p:cNvSpPr>
                <a:spLocks noChangeShapeType="1"/>
              </p:cNvSpPr>
              <p:nvPr/>
            </p:nvSpPr>
            <p:spPr bwMode="auto">
              <a:xfrm flipV="1">
                <a:off x="3253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2" name="Line 3195"/>
              <p:cNvSpPr>
                <a:spLocks noChangeShapeType="1"/>
              </p:cNvSpPr>
              <p:nvPr/>
            </p:nvSpPr>
            <p:spPr bwMode="auto">
              <a:xfrm flipV="1">
                <a:off x="3253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3" name="Line 3196"/>
              <p:cNvSpPr>
                <a:spLocks noChangeShapeType="1"/>
              </p:cNvSpPr>
              <p:nvPr/>
            </p:nvSpPr>
            <p:spPr bwMode="auto">
              <a:xfrm flipV="1">
                <a:off x="3253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4" name="Line 3197"/>
              <p:cNvSpPr>
                <a:spLocks noChangeShapeType="1"/>
              </p:cNvSpPr>
              <p:nvPr/>
            </p:nvSpPr>
            <p:spPr bwMode="auto">
              <a:xfrm flipV="1">
                <a:off x="3253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5" name="Line 3198"/>
              <p:cNvSpPr>
                <a:spLocks noChangeShapeType="1"/>
              </p:cNvSpPr>
              <p:nvPr/>
            </p:nvSpPr>
            <p:spPr bwMode="auto">
              <a:xfrm flipV="1">
                <a:off x="3253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6" name="Line 3199"/>
              <p:cNvSpPr>
                <a:spLocks noChangeShapeType="1"/>
              </p:cNvSpPr>
              <p:nvPr/>
            </p:nvSpPr>
            <p:spPr bwMode="auto">
              <a:xfrm flipV="1">
                <a:off x="3253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7" name="Line 3200"/>
              <p:cNvSpPr>
                <a:spLocks noChangeShapeType="1"/>
              </p:cNvSpPr>
              <p:nvPr/>
            </p:nvSpPr>
            <p:spPr bwMode="auto">
              <a:xfrm flipV="1">
                <a:off x="3253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8" name="Line 3201"/>
              <p:cNvSpPr>
                <a:spLocks noChangeShapeType="1"/>
              </p:cNvSpPr>
              <p:nvPr/>
            </p:nvSpPr>
            <p:spPr bwMode="auto">
              <a:xfrm flipV="1">
                <a:off x="3253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9" name="Line 3202"/>
              <p:cNvSpPr>
                <a:spLocks noChangeShapeType="1"/>
              </p:cNvSpPr>
              <p:nvPr/>
            </p:nvSpPr>
            <p:spPr bwMode="auto">
              <a:xfrm flipV="1">
                <a:off x="3253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0" name="Line 3203"/>
              <p:cNvSpPr>
                <a:spLocks noChangeShapeType="1"/>
              </p:cNvSpPr>
              <p:nvPr/>
            </p:nvSpPr>
            <p:spPr bwMode="auto">
              <a:xfrm flipV="1">
                <a:off x="3253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1" name="Line 3204"/>
              <p:cNvSpPr>
                <a:spLocks noChangeShapeType="1"/>
              </p:cNvSpPr>
              <p:nvPr/>
            </p:nvSpPr>
            <p:spPr bwMode="auto">
              <a:xfrm flipV="1">
                <a:off x="3253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2" name="Line 3205"/>
              <p:cNvSpPr>
                <a:spLocks noChangeShapeType="1"/>
              </p:cNvSpPr>
              <p:nvPr/>
            </p:nvSpPr>
            <p:spPr bwMode="auto">
              <a:xfrm flipV="1">
                <a:off x="3253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3" name="Line 3206"/>
              <p:cNvSpPr>
                <a:spLocks noChangeShapeType="1"/>
              </p:cNvSpPr>
              <p:nvPr/>
            </p:nvSpPr>
            <p:spPr bwMode="auto">
              <a:xfrm flipV="1">
                <a:off x="3253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4" name="Line 3207"/>
              <p:cNvSpPr>
                <a:spLocks noChangeShapeType="1"/>
              </p:cNvSpPr>
              <p:nvPr/>
            </p:nvSpPr>
            <p:spPr bwMode="auto">
              <a:xfrm flipV="1">
                <a:off x="3253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5" name="Line 3208"/>
              <p:cNvSpPr>
                <a:spLocks noChangeShapeType="1"/>
              </p:cNvSpPr>
              <p:nvPr/>
            </p:nvSpPr>
            <p:spPr bwMode="auto">
              <a:xfrm flipV="1">
                <a:off x="3253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6" name="Line 3209"/>
              <p:cNvSpPr>
                <a:spLocks noChangeShapeType="1"/>
              </p:cNvSpPr>
              <p:nvPr/>
            </p:nvSpPr>
            <p:spPr bwMode="auto">
              <a:xfrm flipV="1">
                <a:off x="3253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7" name="Line 3210"/>
              <p:cNvSpPr>
                <a:spLocks noChangeShapeType="1"/>
              </p:cNvSpPr>
              <p:nvPr/>
            </p:nvSpPr>
            <p:spPr bwMode="auto">
              <a:xfrm flipV="1">
                <a:off x="3253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8" name="Line 3211"/>
              <p:cNvSpPr>
                <a:spLocks noChangeShapeType="1"/>
              </p:cNvSpPr>
              <p:nvPr/>
            </p:nvSpPr>
            <p:spPr bwMode="auto">
              <a:xfrm flipV="1">
                <a:off x="3253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9" name="Line 3212"/>
              <p:cNvSpPr>
                <a:spLocks noChangeShapeType="1"/>
              </p:cNvSpPr>
              <p:nvPr/>
            </p:nvSpPr>
            <p:spPr bwMode="auto">
              <a:xfrm flipV="1">
                <a:off x="3253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0" name="Line 3213"/>
              <p:cNvSpPr>
                <a:spLocks noChangeShapeType="1"/>
              </p:cNvSpPr>
              <p:nvPr/>
            </p:nvSpPr>
            <p:spPr bwMode="auto">
              <a:xfrm flipV="1">
                <a:off x="3253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1" name="Line 3214"/>
              <p:cNvSpPr>
                <a:spLocks noChangeShapeType="1"/>
              </p:cNvSpPr>
              <p:nvPr/>
            </p:nvSpPr>
            <p:spPr bwMode="auto">
              <a:xfrm flipV="1">
                <a:off x="3253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2" name="Line 3215"/>
              <p:cNvSpPr>
                <a:spLocks noChangeShapeType="1"/>
              </p:cNvSpPr>
              <p:nvPr/>
            </p:nvSpPr>
            <p:spPr bwMode="auto">
              <a:xfrm flipV="1">
                <a:off x="3253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3" name="Line 3216"/>
              <p:cNvSpPr>
                <a:spLocks noChangeShapeType="1"/>
              </p:cNvSpPr>
              <p:nvPr/>
            </p:nvSpPr>
            <p:spPr bwMode="auto">
              <a:xfrm flipV="1">
                <a:off x="3253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4" name="Line 3217"/>
              <p:cNvSpPr>
                <a:spLocks noChangeShapeType="1"/>
              </p:cNvSpPr>
              <p:nvPr/>
            </p:nvSpPr>
            <p:spPr bwMode="auto">
              <a:xfrm flipV="1">
                <a:off x="3253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5" name="Line 3218"/>
              <p:cNvSpPr>
                <a:spLocks noChangeShapeType="1"/>
              </p:cNvSpPr>
              <p:nvPr/>
            </p:nvSpPr>
            <p:spPr bwMode="auto">
              <a:xfrm flipV="1">
                <a:off x="3253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6" name="Line 3219"/>
              <p:cNvSpPr>
                <a:spLocks noChangeShapeType="1"/>
              </p:cNvSpPr>
              <p:nvPr/>
            </p:nvSpPr>
            <p:spPr bwMode="auto">
              <a:xfrm flipV="1">
                <a:off x="3253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2" name="Group 3421"/>
            <p:cNvGrpSpPr>
              <a:grpSpLocks/>
            </p:cNvGrpSpPr>
            <p:nvPr/>
          </p:nvGrpSpPr>
          <p:grpSpPr bwMode="auto">
            <a:xfrm>
              <a:off x="3216" y="1267"/>
              <a:ext cx="483" cy="1627"/>
              <a:chOff x="3216" y="1267"/>
              <a:chExt cx="483" cy="1627"/>
            </a:xfrm>
          </p:grpSpPr>
          <p:sp>
            <p:nvSpPr>
              <p:cNvPr id="817" name="Line 3221"/>
              <p:cNvSpPr>
                <a:spLocks noChangeShapeType="1"/>
              </p:cNvSpPr>
              <p:nvPr/>
            </p:nvSpPr>
            <p:spPr bwMode="auto">
              <a:xfrm>
                <a:off x="3253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3222"/>
              <p:cNvSpPr>
                <a:spLocks noEditPoints="1"/>
              </p:cNvSpPr>
              <p:nvPr/>
            </p:nvSpPr>
            <p:spPr bwMode="auto">
              <a:xfrm>
                <a:off x="3216" y="2824"/>
                <a:ext cx="46" cy="70"/>
              </a:xfrm>
              <a:custGeom>
                <a:avLst/>
                <a:gdLst>
                  <a:gd name="T0" fmla="*/ 72 w 93"/>
                  <a:gd name="T1" fmla="*/ 37 h 140"/>
                  <a:gd name="T2" fmla="*/ 68 w 93"/>
                  <a:gd name="T3" fmla="*/ 26 h 140"/>
                  <a:gd name="T4" fmla="*/ 61 w 93"/>
                  <a:gd name="T5" fmla="*/ 19 h 140"/>
                  <a:gd name="T6" fmla="*/ 49 w 93"/>
                  <a:gd name="T7" fmla="*/ 16 h 140"/>
                  <a:gd name="T8" fmla="*/ 33 w 93"/>
                  <a:gd name="T9" fmla="*/ 19 h 140"/>
                  <a:gd name="T10" fmla="*/ 26 w 93"/>
                  <a:gd name="T11" fmla="*/ 28 h 140"/>
                  <a:gd name="T12" fmla="*/ 19 w 93"/>
                  <a:gd name="T13" fmla="*/ 47 h 140"/>
                  <a:gd name="T14" fmla="*/ 23 w 93"/>
                  <a:gd name="T15" fmla="*/ 60 h 140"/>
                  <a:gd name="T16" fmla="*/ 33 w 93"/>
                  <a:gd name="T17" fmla="*/ 53 h 140"/>
                  <a:gd name="T18" fmla="*/ 51 w 93"/>
                  <a:gd name="T19" fmla="*/ 47 h 140"/>
                  <a:gd name="T20" fmla="*/ 80 w 93"/>
                  <a:gd name="T21" fmla="*/ 60 h 140"/>
                  <a:gd name="T22" fmla="*/ 93 w 93"/>
                  <a:gd name="T23" fmla="*/ 93 h 140"/>
                  <a:gd name="T24" fmla="*/ 89 w 93"/>
                  <a:gd name="T25" fmla="*/ 109 h 140"/>
                  <a:gd name="T26" fmla="*/ 82 w 93"/>
                  <a:gd name="T27" fmla="*/ 124 h 140"/>
                  <a:gd name="T28" fmla="*/ 70 w 93"/>
                  <a:gd name="T29" fmla="*/ 133 h 140"/>
                  <a:gd name="T30" fmla="*/ 56 w 93"/>
                  <a:gd name="T31" fmla="*/ 138 h 140"/>
                  <a:gd name="T32" fmla="*/ 28 w 93"/>
                  <a:gd name="T33" fmla="*/ 136 h 140"/>
                  <a:gd name="T34" fmla="*/ 5 w 93"/>
                  <a:gd name="T35" fmla="*/ 112 h 140"/>
                  <a:gd name="T36" fmla="*/ 0 w 93"/>
                  <a:gd name="T37" fmla="*/ 74 h 140"/>
                  <a:gd name="T38" fmla="*/ 7 w 93"/>
                  <a:gd name="T39" fmla="*/ 30 h 140"/>
                  <a:gd name="T40" fmla="*/ 30 w 93"/>
                  <a:gd name="T41" fmla="*/ 4 h 140"/>
                  <a:gd name="T42" fmla="*/ 61 w 93"/>
                  <a:gd name="T43" fmla="*/ 0 h 140"/>
                  <a:gd name="T44" fmla="*/ 77 w 93"/>
                  <a:gd name="T45" fmla="*/ 9 h 140"/>
                  <a:gd name="T46" fmla="*/ 86 w 93"/>
                  <a:gd name="T47" fmla="*/ 21 h 140"/>
                  <a:gd name="T48" fmla="*/ 89 w 93"/>
                  <a:gd name="T49" fmla="*/ 35 h 140"/>
                  <a:gd name="T50" fmla="*/ 19 w 93"/>
                  <a:gd name="T51" fmla="*/ 100 h 140"/>
                  <a:gd name="T52" fmla="*/ 26 w 93"/>
                  <a:gd name="T53" fmla="*/ 115 h 140"/>
                  <a:gd name="T54" fmla="*/ 38 w 93"/>
                  <a:gd name="T55" fmla="*/ 122 h 140"/>
                  <a:gd name="T56" fmla="*/ 54 w 93"/>
                  <a:gd name="T57" fmla="*/ 122 h 140"/>
                  <a:gd name="T58" fmla="*/ 66 w 93"/>
                  <a:gd name="T59" fmla="*/ 115 h 140"/>
                  <a:gd name="T60" fmla="*/ 73 w 93"/>
                  <a:gd name="T61" fmla="*/ 102 h 140"/>
                  <a:gd name="T62" fmla="*/ 73 w 93"/>
                  <a:gd name="T63" fmla="*/ 84 h 140"/>
                  <a:gd name="T64" fmla="*/ 66 w 93"/>
                  <a:gd name="T65" fmla="*/ 72 h 140"/>
                  <a:gd name="T66" fmla="*/ 54 w 93"/>
                  <a:gd name="T67" fmla="*/ 65 h 140"/>
                  <a:gd name="T68" fmla="*/ 38 w 93"/>
                  <a:gd name="T69" fmla="*/ 65 h 140"/>
                  <a:gd name="T70" fmla="*/ 26 w 93"/>
                  <a:gd name="T71" fmla="*/ 72 h 140"/>
                  <a:gd name="T72" fmla="*/ 19 w 93"/>
                  <a:gd name="T73" fmla="*/ 8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140">
                    <a:moveTo>
                      <a:pt x="89" y="35"/>
                    </a:moveTo>
                    <a:lnTo>
                      <a:pt x="72" y="37"/>
                    </a:lnTo>
                    <a:lnTo>
                      <a:pt x="70" y="32"/>
                    </a:lnTo>
                    <a:lnTo>
                      <a:pt x="68" y="26"/>
                    </a:lnTo>
                    <a:lnTo>
                      <a:pt x="66" y="23"/>
                    </a:lnTo>
                    <a:lnTo>
                      <a:pt x="61" y="19"/>
                    </a:lnTo>
                    <a:lnTo>
                      <a:pt x="56" y="16"/>
                    </a:lnTo>
                    <a:lnTo>
                      <a:pt x="49" y="16"/>
                    </a:lnTo>
                    <a:lnTo>
                      <a:pt x="42" y="16"/>
                    </a:lnTo>
                    <a:lnTo>
                      <a:pt x="33" y="19"/>
                    </a:lnTo>
                    <a:lnTo>
                      <a:pt x="30" y="23"/>
                    </a:lnTo>
                    <a:lnTo>
                      <a:pt x="26" y="28"/>
                    </a:lnTo>
                    <a:lnTo>
                      <a:pt x="23" y="35"/>
                    </a:lnTo>
                    <a:lnTo>
                      <a:pt x="19" y="47"/>
                    </a:lnTo>
                    <a:lnTo>
                      <a:pt x="17" y="67"/>
                    </a:lnTo>
                    <a:lnTo>
                      <a:pt x="23" y="60"/>
                    </a:lnTo>
                    <a:lnTo>
                      <a:pt x="28" y="56"/>
                    </a:lnTo>
                    <a:lnTo>
                      <a:pt x="33" y="53"/>
                    </a:lnTo>
                    <a:lnTo>
                      <a:pt x="42" y="49"/>
                    </a:lnTo>
                    <a:lnTo>
                      <a:pt x="51" y="47"/>
                    </a:lnTo>
                    <a:lnTo>
                      <a:pt x="66" y="51"/>
                    </a:lnTo>
                    <a:lnTo>
                      <a:pt x="80" y="60"/>
                    </a:lnTo>
                    <a:lnTo>
                      <a:pt x="89" y="74"/>
                    </a:lnTo>
                    <a:lnTo>
                      <a:pt x="93" y="93"/>
                    </a:lnTo>
                    <a:lnTo>
                      <a:pt x="91" y="102"/>
                    </a:lnTo>
                    <a:lnTo>
                      <a:pt x="89" y="109"/>
                    </a:lnTo>
                    <a:lnTo>
                      <a:pt x="86" y="117"/>
                    </a:lnTo>
                    <a:lnTo>
                      <a:pt x="82" y="124"/>
                    </a:lnTo>
                    <a:lnTo>
                      <a:pt x="77" y="129"/>
                    </a:lnTo>
                    <a:lnTo>
                      <a:pt x="70" y="133"/>
                    </a:lnTo>
                    <a:lnTo>
                      <a:pt x="65" y="136"/>
                    </a:lnTo>
                    <a:lnTo>
                      <a:pt x="56" y="138"/>
                    </a:lnTo>
                    <a:lnTo>
                      <a:pt x="49" y="140"/>
                    </a:lnTo>
                    <a:lnTo>
                      <a:pt x="28" y="136"/>
                    </a:lnTo>
                    <a:lnTo>
                      <a:pt x="14" y="124"/>
                    </a:lnTo>
                    <a:lnTo>
                      <a:pt x="5" y="112"/>
                    </a:lnTo>
                    <a:lnTo>
                      <a:pt x="2" y="95"/>
                    </a:lnTo>
                    <a:lnTo>
                      <a:pt x="0" y="74"/>
                    </a:lnTo>
                    <a:lnTo>
                      <a:pt x="2" y="49"/>
                    </a:lnTo>
                    <a:lnTo>
                      <a:pt x="7" y="30"/>
                    </a:lnTo>
                    <a:lnTo>
                      <a:pt x="14" y="16"/>
                    </a:lnTo>
                    <a:lnTo>
                      <a:pt x="30" y="4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70" y="4"/>
                    </a:lnTo>
                    <a:lnTo>
                      <a:pt x="77" y="9"/>
                    </a:lnTo>
                    <a:lnTo>
                      <a:pt x="82" y="14"/>
                    </a:lnTo>
                    <a:lnTo>
                      <a:pt x="86" y="21"/>
                    </a:lnTo>
                    <a:lnTo>
                      <a:pt x="89" y="28"/>
                    </a:lnTo>
                    <a:lnTo>
                      <a:pt x="89" y="35"/>
                    </a:lnTo>
                    <a:close/>
                    <a:moveTo>
                      <a:pt x="17" y="93"/>
                    </a:moveTo>
                    <a:lnTo>
                      <a:pt x="19" y="100"/>
                    </a:lnTo>
                    <a:lnTo>
                      <a:pt x="21" y="109"/>
                    </a:lnTo>
                    <a:lnTo>
                      <a:pt x="26" y="115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7" y="124"/>
                    </a:lnTo>
                    <a:lnTo>
                      <a:pt x="54" y="122"/>
                    </a:lnTo>
                    <a:lnTo>
                      <a:pt x="61" y="121"/>
                    </a:lnTo>
                    <a:lnTo>
                      <a:pt x="66" y="115"/>
                    </a:lnTo>
                    <a:lnTo>
                      <a:pt x="70" y="109"/>
                    </a:lnTo>
                    <a:lnTo>
                      <a:pt x="73" y="102"/>
                    </a:lnTo>
                    <a:lnTo>
                      <a:pt x="73" y="93"/>
                    </a:lnTo>
                    <a:lnTo>
                      <a:pt x="73" y="84"/>
                    </a:lnTo>
                    <a:lnTo>
                      <a:pt x="70" y="77"/>
                    </a:lnTo>
                    <a:lnTo>
                      <a:pt x="66" y="72"/>
                    </a:lnTo>
                    <a:lnTo>
                      <a:pt x="61" y="67"/>
                    </a:lnTo>
                    <a:lnTo>
                      <a:pt x="54" y="65"/>
                    </a:lnTo>
                    <a:lnTo>
                      <a:pt x="45" y="63"/>
                    </a:lnTo>
                    <a:lnTo>
                      <a:pt x="38" y="65"/>
                    </a:lnTo>
                    <a:lnTo>
                      <a:pt x="31" y="67"/>
                    </a:lnTo>
                    <a:lnTo>
                      <a:pt x="26" y="72"/>
                    </a:lnTo>
                    <a:lnTo>
                      <a:pt x="21" y="77"/>
                    </a:lnTo>
                    <a:lnTo>
                      <a:pt x="19" y="84"/>
                    </a:lnTo>
                    <a:lnTo>
                      <a:pt x="17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3223"/>
              <p:cNvSpPr>
                <a:spLocks noEditPoints="1"/>
              </p:cNvSpPr>
              <p:nvPr/>
            </p:nvSpPr>
            <p:spPr bwMode="auto">
              <a:xfrm>
                <a:off x="3270" y="2824"/>
                <a:ext cx="45" cy="70"/>
              </a:xfrm>
              <a:custGeom>
                <a:avLst/>
                <a:gdLst>
                  <a:gd name="T0" fmla="*/ 0 w 89"/>
                  <a:gd name="T1" fmla="*/ 70 h 140"/>
                  <a:gd name="T2" fmla="*/ 0 w 89"/>
                  <a:gd name="T3" fmla="*/ 47 h 140"/>
                  <a:gd name="T4" fmla="*/ 5 w 89"/>
                  <a:gd name="T5" fmla="*/ 30 h 140"/>
                  <a:gd name="T6" fmla="*/ 9 w 89"/>
                  <a:gd name="T7" fmla="*/ 21 h 140"/>
                  <a:gd name="T8" fmla="*/ 14 w 89"/>
                  <a:gd name="T9" fmla="*/ 13 h 140"/>
                  <a:gd name="T10" fmla="*/ 19 w 89"/>
                  <a:gd name="T11" fmla="*/ 7 h 140"/>
                  <a:gd name="T12" fmla="*/ 26 w 89"/>
                  <a:gd name="T13" fmla="*/ 4 h 140"/>
                  <a:gd name="T14" fmla="*/ 35 w 89"/>
                  <a:gd name="T15" fmla="*/ 0 h 140"/>
                  <a:gd name="T16" fmla="*/ 46 w 89"/>
                  <a:gd name="T17" fmla="*/ 0 h 140"/>
                  <a:gd name="T18" fmla="*/ 56 w 89"/>
                  <a:gd name="T19" fmla="*/ 0 h 140"/>
                  <a:gd name="T20" fmla="*/ 65 w 89"/>
                  <a:gd name="T21" fmla="*/ 4 h 140"/>
                  <a:gd name="T22" fmla="*/ 70 w 89"/>
                  <a:gd name="T23" fmla="*/ 7 h 140"/>
                  <a:gd name="T24" fmla="*/ 75 w 89"/>
                  <a:gd name="T25" fmla="*/ 13 h 140"/>
                  <a:gd name="T26" fmla="*/ 79 w 89"/>
                  <a:gd name="T27" fmla="*/ 16 h 140"/>
                  <a:gd name="T28" fmla="*/ 82 w 89"/>
                  <a:gd name="T29" fmla="*/ 26 h 140"/>
                  <a:gd name="T30" fmla="*/ 87 w 89"/>
                  <a:gd name="T31" fmla="*/ 37 h 140"/>
                  <a:gd name="T32" fmla="*/ 89 w 89"/>
                  <a:gd name="T33" fmla="*/ 51 h 140"/>
                  <a:gd name="T34" fmla="*/ 89 w 89"/>
                  <a:gd name="T35" fmla="*/ 70 h 140"/>
                  <a:gd name="T36" fmla="*/ 89 w 89"/>
                  <a:gd name="T37" fmla="*/ 91 h 140"/>
                  <a:gd name="T38" fmla="*/ 84 w 89"/>
                  <a:gd name="T39" fmla="*/ 109 h 140"/>
                  <a:gd name="T40" fmla="*/ 81 w 89"/>
                  <a:gd name="T41" fmla="*/ 119 h 140"/>
                  <a:gd name="T42" fmla="*/ 75 w 89"/>
                  <a:gd name="T43" fmla="*/ 126 h 140"/>
                  <a:gd name="T44" fmla="*/ 70 w 89"/>
                  <a:gd name="T45" fmla="*/ 131 h 140"/>
                  <a:gd name="T46" fmla="*/ 63 w 89"/>
                  <a:gd name="T47" fmla="*/ 136 h 140"/>
                  <a:gd name="T48" fmla="*/ 54 w 89"/>
                  <a:gd name="T49" fmla="*/ 138 h 140"/>
                  <a:gd name="T50" fmla="*/ 46 w 89"/>
                  <a:gd name="T51" fmla="*/ 140 h 140"/>
                  <a:gd name="T52" fmla="*/ 26 w 89"/>
                  <a:gd name="T53" fmla="*/ 136 h 140"/>
                  <a:gd name="T54" fmla="*/ 14 w 89"/>
                  <a:gd name="T55" fmla="*/ 126 h 140"/>
                  <a:gd name="T56" fmla="*/ 5 w 89"/>
                  <a:gd name="T57" fmla="*/ 112 h 140"/>
                  <a:gd name="T58" fmla="*/ 2 w 89"/>
                  <a:gd name="T59" fmla="*/ 93 h 140"/>
                  <a:gd name="T60" fmla="*/ 0 w 89"/>
                  <a:gd name="T61" fmla="*/ 70 h 140"/>
                  <a:gd name="T62" fmla="*/ 18 w 89"/>
                  <a:gd name="T63" fmla="*/ 70 h 140"/>
                  <a:gd name="T64" fmla="*/ 19 w 89"/>
                  <a:gd name="T65" fmla="*/ 89 h 140"/>
                  <a:gd name="T66" fmla="*/ 21 w 89"/>
                  <a:gd name="T67" fmla="*/ 103 h 140"/>
                  <a:gd name="T68" fmla="*/ 26 w 89"/>
                  <a:gd name="T69" fmla="*/ 114 h 140"/>
                  <a:gd name="T70" fmla="*/ 32 w 89"/>
                  <a:gd name="T71" fmla="*/ 119 h 140"/>
                  <a:gd name="T72" fmla="*/ 37 w 89"/>
                  <a:gd name="T73" fmla="*/ 122 h 140"/>
                  <a:gd name="T74" fmla="*/ 46 w 89"/>
                  <a:gd name="T75" fmla="*/ 124 h 140"/>
                  <a:gd name="T76" fmla="*/ 53 w 89"/>
                  <a:gd name="T77" fmla="*/ 122 h 140"/>
                  <a:gd name="T78" fmla="*/ 58 w 89"/>
                  <a:gd name="T79" fmla="*/ 119 h 140"/>
                  <a:gd name="T80" fmla="*/ 65 w 89"/>
                  <a:gd name="T81" fmla="*/ 114 h 140"/>
                  <a:gd name="T82" fmla="*/ 68 w 89"/>
                  <a:gd name="T83" fmla="*/ 103 h 140"/>
                  <a:gd name="T84" fmla="*/ 72 w 89"/>
                  <a:gd name="T85" fmla="*/ 89 h 140"/>
                  <a:gd name="T86" fmla="*/ 72 w 89"/>
                  <a:gd name="T87" fmla="*/ 70 h 140"/>
                  <a:gd name="T88" fmla="*/ 72 w 89"/>
                  <a:gd name="T89" fmla="*/ 51 h 140"/>
                  <a:gd name="T90" fmla="*/ 68 w 89"/>
                  <a:gd name="T91" fmla="*/ 35 h 140"/>
                  <a:gd name="T92" fmla="*/ 65 w 89"/>
                  <a:gd name="T93" fmla="*/ 26 h 140"/>
                  <a:gd name="T94" fmla="*/ 60 w 89"/>
                  <a:gd name="T95" fmla="*/ 19 h 140"/>
                  <a:gd name="T96" fmla="*/ 53 w 89"/>
                  <a:gd name="T97" fmla="*/ 16 h 140"/>
                  <a:gd name="T98" fmla="*/ 44 w 89"/>
                  <a:gd name="T99" fmla="*/ 16 h 140"/>
                  <a:gd name="T100" fmla="*/ 37 w 89"/>
                  <a:gd name="T101" fmla="*/ 16 h 140"/>
                  <a:gd name="T102" fmla="*/ 32 w 89"/>
                  <a:gd name="T103" fmla="*/ 19 h 140"/>
                  <a:gd name="T104" fmla="*/ 26 w 89"/>
                  <a:gd name="T105" fmla="*/ 25 h 140"/>
                  <a:gd name="T106" fmla="*/ 21 w 89"/>
                  <a:gd name="T107" fmla="*/ 35 h 140"/>
                  <a:gd name="T108" fmla="*/ 19 w 89"/>
                  <a:gd name="T109" fmla="*/ 51 h 140"/>
                  <a:gd name="T110" fmla="*/ 18 w 89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40">
                    <a:moveTo>
                      <a:pt x="0" y="70"/>
                    </a:moveTo>
                    <a:lnTo>
                      <a:pt x="0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9" y="16"/>
                    </a:lnTo>
                    <a:lnTo>
                      <a:pt x="82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89" y="70"/>
                    </a:lnTo>
                    <a:lnTo>
                      <a:pt x="89" y="91"/>
                    </a:lnTo>
                    <a:lnTo>
                      <a:pt x="84" y="109"/>
                    </a:lnTo>
                    <a:lnTo>
                      <a:pt x="81" y="119"/>
                    </a:lnTo>
                    <a:lnTo>
                      <a:pt x="75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6" y="140"/>
                    </a:lnTo>
                    <a:lnTo>
                      <a:pt x="26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2" y="119"/>
                    </a:lnTo>
                    <a:lnTo>
                      <a:pt x="37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58" y="119"/>
                    </a:lnTo>
                    <a:lnTo>
                      <a:pt x="65" y="114"/>
                    </a:lnTo>
                    <a:lnTo>
                      <a:pt x="68" y="103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68" y="35"/>
                    </a:lnTo>
                    <a:lnTo>
                      <a:pt x="65" y="26"/>
                    </a:lnTo>
                    <a:lnTo>
                      <a:pt x="60" y="19"/>
                    </a:lnTo>
                    <a:lnTo>
                      <a:pt x="53" y="16"/>
                    </a:lnTo>
                    <a:lnTo>
                      <a:pt x="44" y="16"/>
                    </a:lnTo>
                    <a:lnTo>
                      <a:pt x="37" y="16"/>
                    </a:lnTo>
                    <a:lnTo>
                      <a:pt x="32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Line 3224"/>
              <p:cNvSpPr>
                <a:spLocks noChangeShapeType="1"/>
              </p:cNvSpPr>
              <p:nvPr/>
            </p:nvSpPr>
            <p:spPr bwMode="auto">
              <a:xfrm flipV="1">
                <a:off x="3476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Line 3225"/>
              <p:cNvSpPr>
                <a:spLocks noChangeShapeType="1"/>
              </p:cNvSpPr>
              <p:nvPr/>
            </p:nvSpPr>
            <p:spPr bwMode="auto">
              <a:xfrm flipV="1">
                <a:off x="3476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Line 3226"/>
              <p:cNvSpPr>
                <a:spLocks noChangeShapeType="1"/>
              </p:cNvSpPr>
              <p:nvPr/>
            </p:nvSpPr>
            <p:spPr bwMode="auto">
              <a:xfrm flipV="1">
                <a:off x="3476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Line 3227"/>
              <p:cNvSpPr>
                <a:spLocks noChangeShapeType="1"/>
              </p:cNvSpPr>
              <p:nvPr/>
            </p:nvSpPr>
            <p:spPr bwMode="auto">
              <a:xfrm flipV="1">
                <a:off x="3476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Line 3228"/>
              <p:cNvSpPr>
                <a:spLocks noChangeShapeType="1"/>
              </p:cNvSpPr>
              <p:nvPr/>
            </p:nvSpPr>
            <p:spPr bwMode="auto">
              <a:xfrm flipV="1">
                <a:off x="3476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Line 3229"/>
              <p:cNvSpPr>
                <a:spLocks noChangeShapeType="1"/>
              </p:cNvSpPr>
              <p:nvPr/>
            </p:nvSpPr>
            <p:spPr bwMode="auto">
              <a:xfrm flipV="1">
                <a:off x="3476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Line 3230"/>
              <p:cNvSpPr>
                <a:spLocks noChangeShapeType="1"/>
              </p:cNvSpPr>
              <p:nvPr/>
            </p:nvSpPr>
            <p:spPr bwMode="auto">
              <a:xfrm flipV="1">
                <a:off x="3476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Line 3231"/>
              <p:cNvSpPr>
                <a:spLocks noChangeShapeType="1"/>
              </p:cNvSpPr>
              <p:nvPr/>
            </p:nvSpPr>
            <p:spPr bwMode="auto">
              <a:xfrm flipV="1">
                <a:off x="3476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Line 3232"/>
              <p:cNvSpPr>
                <a:spLocks noChangeShapeType="1"/>
              </p:cNvSpPr>
              <p:nvPr/>
            </p:nvSpPr>
            <p:spPr bwMode="auto">
              <a:xfrm flipV="1">
                <a:off x="3476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Line 3233"/>
              <p:cNvSpPr>
                <a:spLocks noChangeShapeType="1"/>
              </p:cNvSpPr>
              <p:nvPr/>
            </p:nvSpPr>
            <p:spPr bwMode="auto">
              <a:xfrm flipV="1">
                <a:off x="3476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Line 3234"/>
              <p:cNvSpPr>
                <a:spLocks noChangeShapeType="1"/>
              </p:cNvSpPr>
              <p:nvPr/>
            </p:nvSpPr>
            <p:spPr bwMode="auto">
              <a:xfrm flipV="1">
                <a:off x="3476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Line 3235"/>
              <p:cNvSpPr>
                <a:spLocks noChangeShapeType="1"/>
              </p:cNvSpPr>
              <p:nvPr/>
            </p:nvSpPr>
            <p:spPr bwMode="auto">
              <a:xfrm flipV="1">
                <a:off x="3476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Line 3236"/>
              <p:cNvSpPr>
                <a:spLocks noChangeShapeType="1"/>
              </p:cNvSpPr>
              <p:nvPr/>
            </p:nvSpPr>
            <p:spPr bwMode="auto">
              <a:xfrm flipV="1">
                <a:off x="3476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Line 3237"/>
              <p:cNvSpPr>
                <a:spLocks noChangeShapeType="1"/>
              </p:cNvSpPr>
              <p:nvPr/>
            </p:nvSpPr>
            <p:spPr bwMode="auto">
              <a:xfrm flipV="1">
                <a:off x="3476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Line 3238"/>
              <p:cNvSpPr>
                <a:spLocks noChangeShapeType="1"/>
              </p:cNvSpPr>
              <p:nvPr/>
            </p:nvSpPr>
            <p:spPr bwMode="auto">
              <a:xfrm flipV="1">
                <a:off x="3476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Line 3239"/>
              <p:cNvSpPr>
                <a:spLocks noChangeShapeType="1"/>
              </p:cNvSpPr>
              <p:nvPr/>
            </p:nvSpPr>
            <p:spPr bwMode="auto">
              <a:xfrm flipV="1">
                <a:off x="3476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Line 3240"/>
              <p:cNvSpPr>
                <a:spLocks noChangeShapeType="1"/>
              </p:cNvSpPr>
              <p:nvPr/>
            </p:nvSpPr>
            <p:spPr bwMode="auto">
              <a:xfrm flipV="1">
                <a:off x="3476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Line 3241"/>
              <p:cNvSpPr>
                <a:spLocks noChangeShapeType="1"/>
              </p:cNvSpPr>
              <p:nvPr/>
            </p:nvSpPr>
            <p:spPr bwMode="auto">
              <a:xfrm flipV="1">
                <a:off x="3476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Line 3242"/>
              <p:cNvSpPr>
                <a:spLocks noChangeShapeType="1"/>
              </p:cNvSpPr>
              <p:nvPr/>
            </p:nvSpPr>
            <p:spPr bwMode="auto">
              <a:xfrm flipV="1">
                <a:off x="3476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Line 3243"/>
              <p:cNvSpPr>
                <a:spLocks noChangeShapeType="1"/>
              </p:cNvSpPr>
              <p:nvPr/>
            </p:nvSpPr>
            <p:spPr bwMode="auto">
              <a:xfrm flipV="1">
                <a:off x="3476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Line 3244"/>
              <p:cNvSpPr>
                <a:spLocks noChangeShapeType="1"/>
              </p:cNvSpPr>
              <p:nvPr/>
            </p:nvSpPr>
            <p:spPr bwMode="auto">
              <a:xfrm flipV="1">
                <a:off x="3476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Line 3245"/>
              <p:cNvSpPr>
                <a:spLocks noChangeShapeType="1"/>
              </p:cNvSpPr>
              <p:nvPr/>
            </p:nvSpPr>
            <p:spPr bwMode="auto">
              <a:xfrm flipV="1">
                <a:off x="3476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Line 3246"/>
              <p:cNvSpPr>
                <a:spLocks noChangeShapeType="1"/>
              </p:cNvSpPr>
              <p:nvPr/>
            </p:nvSpPr>
            <p:spPr bwMode="auto">
              <a:xfrm flipV="1">
                <a:off x="3476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Line 3247"/>
              <p:cNvSpPr>
                <a:spLocks noChangeShapeType="1"/>
              </p:cNvSpPr>
              <p:nvPr/>
            </p:nvSpPr>
            <p:spPr bwMode="auto">
              <a:xfrm flipV="1">
                <a:off x="3476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Line 3248"/>
              <p:cNvSpPr>
                <a:spLocks noChangeShapeType="1"/>
              </p:cNvSpPr>
              <p:nvPr/>
            </p:nvSpPr>
            <p:spPr bwMode="auto">
              <a:xfrm flipV="1">
                <a:off x="3476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Line 3249"/>
              <p:cNvSpPr>
                <a:spLocks noChangeShapeType="1"/>
              </p:cNvSpPr>
              <p:nvPr/>
            </p:nvSpPr>
            <p:spPr bwMode="auto">
              <a:xfrm flipV="1">
                <a:off x="3476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Line 3250"/>
              <p:cNvSpPr>
                <a:spLocks noChangeShapeType="1"/>
              </p:cNvSpPr>
              <p:nvPr/>
            </p:nvSpPr>
            <p:spPr bwMode="auto">
              <a:xfrm flipV="1">
                <a:off x="3476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Line 3251"/>
              <p:cNvSpPr>
                <a:spLocks noChangeShapeType="1"/>
              </p:cNvSpPr>
              <p:nvPr/>
            </p:nvSpPr>
            <p:spPr bwMode="auto">
              <a:xfrm flipV="1">
                <a:off x="3476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Line 3252"/>
              <p:cNvSpPr>
                <a:spLocks noChangeShapeType="1"/>
              </p:cNvSpPr>
              <p:nvPr/>
            </p:nvSpPr>
            <p:spPr bwMode="auto">
              <a:xfrm flipV="1">
                <a:off x="3476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Line 3253"/>
              <p:cNvSpPr>
                <a:spLocks noChangeShapeType="1"/>
              </p:cNvSpPr>
              <p:nvPr/>
            </p:nvSpPr>
            <p:spPr bwMode="auto">
              <a:xfrm flipV="1">
                <a:off x="3476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Line 3254"/>
              <p:cNvSpPr>
                <a:spLocks noChangeShapeType="1"/>
              </p:cNvSpPr>
              <p:nvPr/>
            </p:nvSpPr>
            <p:spPr bwMode="auto">
              <a:xfrm flipV="1">
                <a:off x="3476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Line 3255"/>
              <p:cNvSpPr>
                <a:spLocks noChangeShapeType="1"/>
              </p:cNvSpPr>
              <p:nvPr/>
            </p:nvSpPr>
            <p:spPr bwMode="auto">
              <a:xfrm flipV="1">
                <a:off x="3476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Line 3256"/>
              <p:cNvSpPr>
                <a:spLocks noChangeShapeType="1"/>
              </p:cNvSpPr>
              <p:nvPr/>
            </p:nvSpPr>
            <p:spPr bwMode="auto">
              <a:xfrm flipV="1">
                <a:off x="3476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Line 3257"/>
              <p:cNvSpPr>
                <a:spLocks noChangeShapeType="1"/>
              </p:cNvSpPr>
              <p:nvPr/>
            </p:nvSpPr>
            <p:spPr bwMode="auto">
              <a:xfrm flipV="1">
                <a:off x="3476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Line 3258"/>
              <p:cNvSpPr>
                <a:spLocks noChangeShapeType="1"/>
              </p:cNvSpPr>
              <p:nvPr/>
            </p:nvSpPr>
            <p:spPr bwMode="auto">
              <a:xfrm flipV="1">
                <a:off x="3476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Line 3259"/>
              <p:cNvSpPr>
                <a:spLocks noChangeShapeType="1"/>
              </p:cNvSpPr>
              <p:nvPr/>
            </p:nvSpPr>
            <p:spPr bwMode="auto">
              <a:xfrm flipV="1">
                <a:off x="3476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Line 3260"/>
              <p:cNvSpPr>
                <a:spLocks noChangeShapeType="1"/>
              </p:cNvSpPr>
              <p:nvPr/>
            </p:nvSpPr>
            <p:spPr bwMode="auto">
              <a:xfrm flipV="1">
                <a:off x="3476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Line 3261"/>
              <p:cNvSpPr>
                <a:spLocks noChangeShapeType="1"/>
              </p:cNvSpPr>
              <p:nvPr/>
            </p:nvSpPr>
            <p:spPr bwMode="auto">
              <a:xfrm flipV="1">
                <a:off x="3476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Line 3262"/>
              <p:cNvSpPr>
                <a:spLocks noChangeShapeType="1"/>
              </p:cNvSpPr>
              <p:nvPr/>
            </p:nvSpPr>
            <p:spPr bwMode="auto">
              <a:xfrm flipV="1">
                <a:off x="3476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Line 3263"/>
              <p:cNvSpPr>
                <a:spLocks noChangeShapeType="1"/>
              </p:cNvSpPr>
              <p:nvPr/>
            </p:nvSpPr>
            <p:spPr bwMode="auto">
              <a:xfrm flipV="1">
                <a:off x="3476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Line 3264"/>
              <p:cNvSpPr>
                <a:spLocks noChangeShapeType="1"/>
              </p:cNvSpPr>
              <p:nvPr/>
            </p:nvSpPr>
            <p:spPr bwMode="auto">
              <a:xfrm flipV="1">
                <a:off x="3476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Line 3265"/>
              <p:cNvSpPr>
                <a:spLocks noChangeShapeType="1"/>
              </p:cNvSpPr>
              <p:nvPr/>
            </p:nvSpPr>
            <p:spPr bwMode="auto">
              <a:xfrm flipV="1">
                <a:off x="3476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Line 3266"/>
              <p:cNvSpPr>
                <a:spLocks noChangeShapeType="1"/>
              </p:cNvSpPr>
              <p:nvPr/>
            </p:nvSpPr>
            <p:spPr bwMode="auto">
              <a:xfrm flipV="1">
                <a:off x="3476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Line 3267"/>
              <p:cNvSpPr>
                <a:spLocks noChangeShapeType="1"/>
              </p:cNvSpPr>
              <p:nvPr/>
            </p:nvSpPr>
            <p:spPr bwMode="auto">
              <a:xfrm flipV="1">
                <a:off x="3476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Line 3268"/>
              <p:cNvSpPr>
                <a:spLocks noChangeShapeType="1"/>
              </p:cNvSpPr>
              <p:nvPr/>
            </p:nvSpPr>
            <p:spPr bwMode="auto">
              <a:xfrm flipV="1">
                <a:off x="3476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Line 3269"/>
              <p:cNvSpPr>
                <a:spLocks noChangeShapeType="1"/>
              </p:cNvSpPr>
              <p:nvPr/>
            </p:nvSpPr>
            <p:spPr bwMode="auto">
              <a:xfrm flipV="1">
                <a:off x="3476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Line 3270"/>
              <p:cNvSpPr>
                <a:spLocks noChangeShapeType="1"/>
              </p:cNvSpPr>
              <p:nvPr/>
            </p:nvSpPr>
            <p:spPr bwMode="auto">
              <a:xfrm flipV="1">
                <a:off x="3476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Line 3271"/>
              <p:cNvSpPr>
                <a:spLocks noChangeShapeType="1"/>
              </p:cNvSpPr>
              <p:nvPr/>
            </p:nvSpPr>
            <p:spPr bwMode="auto">
              <a:xfrm flipV="1">
                <a:off x="3476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Line 3272"/>
              <p:cNvSpPr>
                <a:spLocks noChangeShapeType="1"/>
              </p:cNvSpPr>
              <p:nvPr/>
            </p:nvSpPr>
            <p:spPr bwMode="auto">
              <a:xfrm flipV="1">
                <a:off x="3476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Line 3273"/>
              <p:cNvSpPr>
                <a:spLocks noChangeShapeType="1"/>
              </p:cNvSpPr>
              <p:nvPr/>
            </p:nvSpPr>
            <p:spPr bwMode="auto">
              <a:xfrm flipV="1">
                <a:off x="3476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Line 3274"/>
              <p:cNvSpPr>
                <a:spLocks noChangeShapeType="1"/>
              </p:cNvSpPr>
              <p:nvPr/>
            </p:nvSpPr>
            <p:spPr bwMode="auto">
              <a:xfrm flipV="1">
                <a:off x="3476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Line 3275"/>
              <p:cNvSpPr>
                <a:spLocks noChangeShapeType="1"/>
              </p:cNvSpPr>
              <p:nvPr/>
            </p:nvSpPr>
            <p:spPr bwMode="auto">
              <a:xfrm flipV="1">
                <a:off x="3476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Line 3276"/>
              <p:cNvSpPr>
                <a:spLocks noChangeShapeType="1"/>
              </p:cNvSpPr>
              <p:nvPr/>
            </p:nvSpPr>
            <p:spPr bwMode="auto">
              <a:xfrm flipV="1">
                <a:off x="3476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Line 3277"/>
              <p:cNvSpPr>
                <a:spLocks noChangeShapeType="1"/>
              </p:cNvSpPr>
              <p:nvPr/>
            </p:nvSpPr>
            <p:spPr bwMode="auto">
              <a:xfrm flipV="1">
                <a:off x="3476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Line 3278"/>
              <p:cNvSpPr>
                <a:spLocks noChangeShapeType="1"/>
              </p:cNvSpPr>
              <p:nvPr/>
            </p:nvSpPr>
            <p:spPr bwMode="auto">
              <a:xfrm flipV="1">
                <a:off x="3476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Line 3279"/>
              <p:cNvSpPr>
                <a:spLocks noChangeShapeType="1"/>
              </p:cNvSpPr>
              <p:nvPr/>
            </p:nvSpPr>
            <p:spPr bwMode="auto">
              <a:xfrm flipV="1">
                <a:off x="3476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Line 3280"/>
              <p:cNvSpPr>
                <a:spLocks noChangeShapeType="1"/>
              </p:cNvSpPr>
              <p:nvPr/>
            </p:nvSpPr>
            <p:spPr bwMode="auto">
              <a:xfrm flipV="1">
                <a:off x="3476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Line 3281"/>
              <p:cNvSpPr>
                <a:spLocks noChangeShapeType="1"/>
              </p:cNvSpPr>
              <p:nvPr/>
            </p:nvSpPr>
            <p:spPr bwMode="auto">
              <a:xfrm flipV="1">
                <a:off x="3476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Line 3282"/>
              <p:cNvSpPr>
                <a:spLocks noChangeShapeType="1"/>
              </p:cNvSpPr>
              <p:nvPr/>
            </p:nvSpPr>
            <p:spPr bwMode="auto">
              <a:xfrm flipV="1">
                <a:off x="3476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Line 3283"/>
              <p:cNvSpPr>
                <a:spLocks noChangeShapeType="1"/>
              </p:cNvSpPr>
              <p:nvPr/>
            </p:nvSpPr>
            <p:spPr bwMode="auto">
              <a:xfrm flipV="1">
                <a:off x="3476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Line 3284"/>
              <p:cNvSpPr>
                <a:spLocks noChangeShapeType="1"/>
              </p:cNvSpPr>
              <p:nvPr/>
            </p:nvSpPr>
            <p:spPr bwMode="auto">
              <a:xfrm flipV="1">
                <a:off x="3476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Line 3285"/>
              <p:cNvSpPr>
                <a:spLocks noChangeShapeType="1"/>
              </p:cNvSpPr>
              <p:nvPr/>
            </p:nvSpPr>
            <p:spPr bwMode="auto">
              <a:xfrm flipV="1">
                <a:off x="3476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Line 3286"/>
              <p:cNvSpPr>
                <a:spLocks noChangeShapeType="1"/>
              </p:cNvSpPr>
              <p:nvPr/>
            </p:nvSpPr>
            <p:spPr bwMode="auto">
              <a:xfrm flipV="1">
                <a:off x="3476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Line 3287"/>
              <p:cNvSpPr>
                <a:spLocks noChangeShapeType="1"/>
              </p:cNvSpPr>
              <p:nvPr/>
            </p:nvSpPr>
            <p:spPr bwMode="auto">
              <a:xfrm flipV="1">
                <a:off x="3476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Line 3288"/>
              <p:cNvSpPr>
                <a:spLocks noChangeShapeType="1"/>
              </p:cNvSpPr>
              <p:nvPr/>
            </p:nvSpPr>
            <p:spPr bwMode="auto">
              <a:xfrm flipV="1">
                <a:off x="3476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Line 3289"/>
              <p:cNvSpPr>
                <a:spLocks noChangeShapeType="1"/>
              </p:cNvSpPr>
              <p:nvPr/>
            </p:nvSpPr>
            <p:spPr bwMode="auto">
              <a:xfrm flipV="1">
                <a:off x="3476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Line 3290"/>
              <p:cNvSpPr>
                <a:spLocks noChangeShapeType="1"/>
              </p:cNvSpPr>
              <p:nvPr/>
            </p:nvSpPr>
            <p:spPr bwMode="auto">
              <a:xfrm flipV="1">
                <a:off x="3476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Line 3291"/>
              <p:cNvSpPr>
                <a:spLocks noChangeShapeType="1"/>
              </p:cNvSpPr>
              <p:nvPr/>
            </p:nvSpPr>
            <p:spPr bwMode="auto">
              <a:xfrm flipV="1">
                <a:off x="3476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Line 3292"/>
              <p:cNvSpPr>
                <a:spLocks noChangeShapeType="1"/>
              </p:cNvSpPr>
              <p:nvPr/>
            </p:nvSpPr>
            <p:spPr bwMode="auto">
              <a:xfrm flipV="1">
                <a:off x="3476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Line 3293"/>
              <p:cNvSpPr>
                <a:spLocks noChangeShapeType="1"/>
              </p:cNvSpPr>
              <p:nvPr/>
            </p:nvSpPr>
            <p:spPr bwMode="auto">
              <a:xfrm flipV="1">
                <a:off x="3476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Line 3294"/>
              <p:cNvSpPr>
                <a:spLocks noChangeShapeType="1"/>
              </p:cNvSpPr>
              <p:nvPr/>
            </p:nvSpPr>
            <p:spPr bwMode="auto">
              <a:xfrm flipV="1">
                <a:off x="3476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Line 3295"/>
              <p:cNvSpPr>
                <a:spLocks noChangeShapeType="1"/>
              </p:cNvSpPr>
              <p:nvPr/>
            </p:nvSpPr>
            <p:spPr bwMode="auto">
              <a:xfrm flipV="1">
                <a:off x="3476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Line 3296"/>
              <p:cNvSpPr>
                <a:spLocks noChangeShapeType="1"/>
              </p:cNvSpPr>
              <p:nvPr/>
            </p:nvSpPr>
            <p:spPr bwMode="auto">
              <a:xfrm flipV="1">
                <a:off x="3476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Line 3297"/>
              <p:cNvSpPr>
                <a:spLocks noChangeShapeType="1"/>
              </p:cNvSpPr>
              <p:nvPr/>
            </p:nvSpPr>
            <p:spPr bwMode="auto">
              <a:xfrm flipV="1">
                <a:off x="3476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Line 3298"/>
              <p:cNvSpPr>
                <a:spLocks noChangeShapeType="1"/>
              </p:cNvSpPr>
              <p:nvPr/>
            </p:nvSpPr>
            <p:spPr bwMode="auto">
              <a:xfrm flipV="1">
                <a:off x="3476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Line 3299"/>
              <p:cNvSpPr>
                <a:spLocks noChangeShapeType="1"/>
              </p:cNvSpPr>
              <p:nvPr/>
            </p:nvSpPr>
            <p:spPr bwMode="auto">
              <a:xfrm flipV="1">
                <a:off x="3476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Line 3300"/>
              <p:cNvSpPr>
                <a:spLocks noChangeShapeType="1"/>
              </p:cNvSpPr>
              <p:nvPr/>
            </p:nvSpPr>
            <p:spPr bwMode="auto">
              <a:xfrm flipV="1">
                <a:off x="3476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Line 3301"/>
              <p:cNvSpPr>
                <a:spLocks noChangeShapeType="1"/>
              </p:cNvSpPr>
              <p:nvPr/>
            </p:nvSpPr>
            <p:spPr bwMode="auto">
              <a:xfrm flipV="1">
                <a:off x="3476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Line 3302"/>
              <p:cNvSpPr>
                <a:spLocks noChangeShapeType="1"/>
              </p:cNvSpPr>
              <p:nvPr/>
            </p:nvSpPr>
            <p:spPr bwMode="auto">
              <a:xfrm flipV="1">
                <a:off x="3476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Line 3303"/>
              <p:cNvSpPr>
                <a:spLocks noChangeShapeType="1"/>
              </p:cNvSpPr>
              <p:nvPr/>
            </p:nvSpPr>
            <p:spPr bwMode="auto">
              <a:xfrm flipV="1">
                <a:off x="3476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Line 3304"/>
              <p:cNvSpPr>
                <a:spLocks noChangeShapeType="1"/>
              </p:cNvSpPr>
              <p:nvPr/>
            </p:nvSpPr>
            <p:spPr bwMode="auto">
              <a:xfrm flipV="1">
                <a:off x="3476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Line 3305"/>
              <p:cNvSpPr>
                <a:spLocks noChangeShapeType="1"/>
              </p:cNvSpPr>
              <p:nvPr/>
            </p:nvSpPr>
            <p:spPr bwMode="auto">
              <a:xfrm flipV="1">
                <a:off x="3476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Line 3306"/>
              <p:cNvSpPr>
                <a:spLocks noChangeShapeType="1"/>
              </p:cNvSpPr>
              <p:nvPr/>
            </p:nvSpPr>
            <p:spPr bwMode="auto">
              <a:xfrm flipV="1">
                <a:off x="3476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Line 3307"/>
              <p:cNvSpPr>
                <a:spLocks noChangeShapeType="1"/>
              </p:cNvSpPr>
              <p:nvPr/>
            </p:nvSpPr>
            <p:spPr bwMode="auto">
              <a:xfrm flipV="1">
                <a:off x="3476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Line 3308"/>
              <p:cNvSpPr>
                <a:spLocks noChangeShapeType="1"/>
              </p:cNvSpPr>
              <p:nvPr/>
            </p:nvSpPr>
            <p:spPr bwMode="auto">
              <a:xfrm flipV="1">
                <a:off x="3476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Line 3309"/>
              <p:cNvSpPr>
                <a:spLocks noChangeShapeType="1"/>
              </p:cNvSpPr>
              <p:nvPr/>
            </p:nvSpPr>
            <p:spPr bwMode="auto">
              <a:xfrm flipV="1">
                <a:off x="3476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Line 3310"/>
              <p:cNvSpPr>
                <a:spLocks noChangeShapeType="1"/>
              </p:cNvSpPr>
              <p:nvPr/>
            </p:nvSpPr>
            <p:spPr bwMode="auto">
              <a:xfrm flipV="1">
                <a:off x="3476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Line 3311"/>
              <p:cNvSpPr>
                <a:spLocks noChangeShapeType="1"/>
              </p:cNvSpPr>
              <p:nvPr/>
            </p:nvSpPr>
            <p:spPr bwMode="auto">
              <a:xfrm flipV="1">
                <a:off x="3476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Line 3312"/>
              <p:cNvSpPr>
                <a:spLocks noChangeShapeType="1"/>
              </p:cNvSpPr>
              <p:nvPr/>
            </p:nvSpPr>
            <p:spPr bwMode="auto">
              <a:xfrm flipV="1">
                <a:off x="3476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Line 3313"/>
              <p:cNvSpPr>
                <a:spLocks noChangeShapeType="1"/>
              </p:cNvSpPr>
              <p:nvPr/>
            </p:nvSpPr>
            <p:spPr bwMode="auto">
              <a:xfrm flipV="1">
                <a:off x="3476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Line 3314"/>
              <p:cNvSpPr>
                <a:spLocks noChangeShapeType="1"/>
              </p:cNvSpPr>
              <p:nvPr/>
            </p:nvSpPr>
            <p:spPr bwMode="auto">
              <a:xfrm flipV="1">
                <a:off x="3476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Line 3315"/>
              <p:cNvSpPr>
                <a:spLocks noChangeShapeType="1"/>
              </p:cNvSpPr>
              <p:nvPr/>
            </p:nvSpPr>
            <p:spPr bwMode="auto">
              <a:xfrm flipV="1">
                <a:off x="3476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Line 3316"/>
              <p:cNvSpPr>
                <a:spLocks noChangeShapeType="1"/>
              </p:cNvSpPr>
              <p:nvPr/>
            </p:nvSpPr>
            <p:spPr bwMode="auto">
              <a:xfrm flipV="1">
                <a:off x="3476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Line 3317"/>
              <p:cNvSpPr>
                <a:spLocks noChangeShapeType="1"/>
              </p:cNvSpPr>
              <p:nvPr/>
            </p:nvSpPr>
            <p:spPr bwMode="auto">
              <a:xfrm flipV="1">
                <a:off x="3476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Line 3318"/>
              <p:cNvSpPr>
                <a:spLocks noChangeShapeType="1"/>
              </p:cNvSpPr>
              <p:nvPr/>
            </p:nvSpPr>
            <p:spPr bwMode="auto">
              <a:xfrm flipV="1">
                <a:off x="3476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Line 3319"/>
              <p:cNvSpPr>
                <a:spLocks noChangeShapeType="1"/>
              </p:cNvSpPr>
              <p:nvPr/>
            </p:nvSpPr>
            <p:spPr bwMode="auto">
              <a:xfrm flipV="1">
                <a:off x="3476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Line 3320"/>
              <p:cNvSpPr>
                <a:spLocks noChangeShapeType="1"/>
              </p:cNvSpPr>
              <p:nvPr/>
            </p:nvSpPr>
            <p:spPr bwMode="auto">
              <a:xfrm flipV="1">
                <a:off x="3476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Line 3321"/>
              <p:cNvSpPr>
                <a:spLocks noChangeShapeType="1"/>
              </p:cNvSpPr>
              <p:nvPr/>
            </p:nvSpPr>
            <p:spPr bwMode="auto">
              <a:xfrm flipV="1">
                <a:off x="3476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Line 3322"/>
              <p:cNvSpPr>
                <a:spLocks noChangeShapeType="1"/>
              </p:cNvSpPr>
              <p:nvPr/>
            </p:nvSpPr>
            <p:spPr bwMode="auto">
              <a:xfrm flipV="1">
                <a:off x="3476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Line 3323"/>
              <p:cNvSpPr>
                <a:spLocks noChangeShapeType="1"/>
              </p:cNvSpPr>
              <p:nvPr/>
            </p:nvSpPr>
            <p:spPr bwMode="auto">
              <a:xfrm flipV="1">
                <a:off x="3476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Line 3324"/>
              <p:cNvSpPr>
                <a:spLocks noChangeShapeType="1"/>
              </p:cNvSpPr>
              <p:nvPr/>
            </p:nvSpPr>
            <p:spPr bwMode="auto">
              <a:xfrm flipV="1">
                <a:off x="3476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Line 3325"/>
              <p:cNvSpPr>
                <a:spLocks noChangeShapeType="1"/>
              </p:cNvSpPr>
              <p:nvPr/>
            </p:nvSpPr>
            <p:spPr bwMode="auto">
              <a:xfrm flipV="1">
                <a:off x="3476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Line 3326"/>
              <p:cNvSpPr>
                <a:spLocks noChangeShapeType="1"/>
              </p:cNvSpPr>
              <p:nvPr/>
            </p:nvSpPr>
            <p:spPr bwMode="auto">
              <a:xfrm flipV="1">
                <a:off x="3476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Line 3327"/>
              <p:cNvSpPr>
                <a:spLocks noChangeShapeType="1"/>
              </p:cNvSpPr>
              <p:nvPr/>
            </p:nvSpPr>
            <p:spPr bwMode="auto">
              <a:xfrm flipV="1">
                <a:off x="3476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Line 3328"/>
              <p:cNvSpPr>
                <a:spLocks noChangeShapeType="1"/>
              </p:cNvSpPr>
              <p:nvPr/>
            </p:nvSpPr>
            <p:spPr bwMode="auto">
              <a:xfrm flipV="1">
                <a:off x="3476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Line 3329"/>
              <p:cNvSpPr>
                <a:spLocks noChangeShapeType="1"/>
              </p:cNvSpPr>
              <p:nvPr/>
            </p:nvSpPr>
            <p:spPr bwMode="auto">
              <a:xfrm flipV="1">
                <a:off x="3476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Line 3330"/>
              <p:cNvSpPr>
                <a:spLocks noChangeShapeType="1"/>
              </p:cNvSpPr>
              <p:nvPr/>
            </p:nvSpPr>
            <p:spPr bwMode="auto">
              <a:xfrm flipV="1">
                <a:off x="3476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Line 3331"/>
              <p:cNvSpPr>
                <a:spLocks noChangeShapeType="1"/>
              </p:cNvSpPr>
              <p:nvPr/>
            </p:nvSpPr>
            <p:spPr bwMode="auto">
              <a:xfrm flipV="1">
                <a:off x="3476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Line 3332"/>
              <p:cNvSpPr>
                <a:spLocks noChangeShapeType="1"/>
              </p:cNvSpPr>
              <p:nvPr/>
            </p:nvSpPr>
            <p:spPr bwMode="auto">
              <a:xfrm flipV="1">
                <a:off x="3476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Line 3333"/>
              <p:cNvSpPr>
                <a:spLocks noChangeShapeType="1"/>
              </p:cNvSpPr>
              <p:nvPr/>
            </p:nvSpPr>
            <p:spPr bwMode="auto">
              <a:xfrm flipV="1">
                <a:off x="3476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Line 3334"/>
              <p:cNvSpPr>
                <a:spLocks noChangeShapeType="1"/>
              </p:cNvSpPr>
              <p:nvPr/>
            </p:nvSpPr>
            <p:spPr bwMode="auto">
              <a:xfrm flipV="1">
                <a:off x="3476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Line 3335"/>
              <p:cNvSpPr>
                <a:spLocks noChangeShapeType="1"/>
              </p:cNvSpPr>
              <p:nvPr/>
            </p:nvSpPr>
            <p:spPr bwMode="auto">
              <a:xfrm flipV="1">
                <a:off x="3476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Line 3336"/>
              <p:cNvSpPr>
                <a:spLocks noChangeShapeType="1"/>
              </p:cNvSpPr>
              <p:nvPr/>
            </p:nvSpPr>
            <p:spPr bwMode="auto">
              <a:xfrm flipV="1">
                <a:off x="3476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Line 3337"/>
              <p:cNvSpPr>
                <a:spLocks noChangeShapeType="1"/>
              </p:cNvSpPr>
              <p:nvPr/>
            </p:nvSpPr>
            <p:spPr bwMode="auto">
              <a:xfrm flipV="1">
                <a:off x="3476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Line 3338"/>
              <p:cNvSpPr>
                <a:spLocks noChangeShapeType="1"/>
              </p:cNvSpPr>
              <p:nvPr/>
            </p:nvSpPr>
            <p:spPr bwMode="auto">
              <a:xfrm flipV="1">
                <a:off x="3476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Line 3339"/>
              <p:cNvSpPr>
                <a:spLocks noChangeShapeType="1"/>
              </p:cNvSpPr>
              <p:nvPr/>
            </p:nvSpPr>
            <p:spPr bwMode="auto">
              <a:xfrm flipV="1">
                <a:off x="3476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Line 3340"/>
              <p:cNvSpPr>
                <a:spLocks noChangeShapeType="1"/>
              </p:cNvSpPr>
              <p:nvPr/>
            </p:nvSpPr>
            <p:spPr bwMode="auto">
              <a:xfrm flipV="1">
                <a:off x="3476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Line 3341"/>
              <p:cNvSpPr>
                <a:spLocks noChangeShapeType="1"/>
              </p:cNvSpPr>
              <p:nvPr/>
            </p:nvSpPr>
            <p:spPr bwMode="auto">
              <a:xfrm flipV="1">
                <a:off x="3476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Line 3342"/>
              <p:cNvSpPr>
                <a:spLocks noChangeShapeType="1"/>
              </p:cNvSpPr>
              <p:nvPr/>
            </p:nvSpPr>
            <p:spPr bwMode="auto">
              <a:xfrm flipV="1">
                <a:off x="3476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Line 3343"/>
              <p:cNvSpPr>
                <a:spLocks noChangeShapeType="1"/>
              </p:cNvSpPr>
              <p:nvPr/>
            </p:nvSpPr>
            <p:spPr bwMode="auto">
              <a:xfrm flipV="1">
                <a:off x="3476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Line 3344"/>
              <p:cNvSpPr>
                <a:spLocks noChangeShapeType="1"/>
              </p:cNvSpPr>
              <p:nvPr/>
            </p:nvSpPr>
            <p:spPr bwMode="auto">
              <a:xfrm flipV="1">
                <a:off x="3476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Line 3345"/>
              <p:cNvSpPr>
                <a:spLocks noChangeShapeType="1"/>
              </p:cNvSpPr>
              <p:nvPr/>
            </p:nvSpPr>
            <p:spPr bwMode="auto">
              <a:xfrm flipV="1">
                <a:off x="3476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Line 3346"/>
              <p:cNvSpPr>
                <a:spLocks noChangeShapeType="1"/>
              </p:cNvSpPr>
              <p:nvPr/>
            </p:nvSpPr>
            <p:spPr bwMode="auto">
              <a:xfrm flipV="1">
                <a:off x="3476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Line 3347"/>
              <p:cNvSpPr>
                <a:spLocks noChangeShapeType="1"/>
              </p:cNvSpPr>
              <p:nvPr/>
            </p:nvSpPr>
            <p:spPr bwMode="auto">
              <a:xfrm flipV="1">
                <a:off x="3476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Line 3348"/>
              <p:cNvSpPr>
                <a:spLocks noChangeShapeType="1"/>
              </p:cNvSpPr>
              <p:nvPr/>
            </p:nvSpPr>
            <p:spPr bwMode="auto">
              <a:xfrm flipV="1">
                <a:off x="3476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Line 3349"/>
              <p:cNvSpPr>
                <a:spLocks noChangeShapeType="1"/>
              </p:cNvSpPr>
              <p:nvPr/>
            </p:nvSpPr>
            <p:spPr bwMode="auto">
              <a:xfrm flipV="1">
                <a:off x="3476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Line 3350"/>
              <p:cNvSpPr>
                <a:spLocks noChangeShapeType="1"/>
              </p:cNvSpPr>
              <p:nvPr/>
            </p:nvSpPr>
            <p:spPr bwMode="auto">
              <a:xfrm>
                <a:off x="3476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3351"/>
              <p:cNvSpPr>
                <a:spLocks/>
              </p:cNvSpPr>
              <p:nvPr/>
            </p:nvSpPr>
            <p:spPr bwMode="auto">
              <a:xfrm>
                <a:off x="3441" y="2825"/>
                <a:ext cx="45" cy="68"/>
              </a:xfrm>
              <a:custGeom>
                <a:avLst/>
                <a:gdLst>
                  <a:gd name="T0" fmla="*/ 0 w 89"/>
                  <a:gd name="T1" fmla="*/ 17 h 136"/>
                  <a:gd name="T2" fmla="*/ 0 w 89"/>
                  <a:gd name="T3" fmla="*/ 0 h 136"/>
                  <a:gd name="T4" fmla="*/ 89 w 89"/>
                  <a:gd name="T5" fmla="*/ 0 h 136"/>
                  <a:gd name="T6" fmla="*/ 89 w 89"/>
                  <a:gd name="T7" fmla="*/ 14 h 136"/>
                  <a:gd name="T8" fmla="*/ 77 w 89"/>
                  <a:gd name="T9" fmla="*/ 30 h 136"/>
                  <a:gd name="T10" fmla="*/ 65 w 89"/>
                  <a:gd name="T11" fmla="*/ 51 h 136"/>
                  <a:gd name="T12" fmla="*/ 46 w 89"/>
                  <a:gd name="T13" fmla="*/ 98 h 136"/>
                  <a:gd name="T14" fmla="*/ 39 w 89"/>
                  <a:gd name="T15" fmla="*/ 136 h 136"/>
                  <a:gd name="T16" fmla="*/ 21 w 89"/>
                  <a:gd name="T17" fmla="*/ 136 h 136"/>
                  <a:gd name="T18" fmla="*/ 23 w 89"/>
                  <a:gd name="T19" fmla="*/ 119 h 136"/>
                  <a:gd name="T20" fmla="*/ 28 w 89"/>
                  <a:gd name="T21" fmla="*/ 96 h 136"/>
                  <a:gd name="T22" fmla="*/ 35 w 89"/>
                  <a:gd name="T23" fmla="*/ 75 h 136"/>
                  <a:gd name="T24" fmla="*/ 46 w 89"/>
                  <a:gd name="T25" fmla="*/ 52 h 136"/>
                  <a:gd name="T26" fmla="*/ 58 w 89"/>
                  <a:gd name="T27" fmla="*/ 33 h 136"/>
                  <a:gd name="T28" fmla="*/ 70 w 89"/>
                  <a:gd name="T29" fmla="*/ 17 h 136"/>
                  <a:gd name="T30" fmla="*/ 0 w 89"/>
                  <a:gd name="T31" fmla="*/ 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6">
                    <a:moveTo>
                      <a:pt x="0" y="17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14"/>
                    </a:lnTo>
                    <a:lnTo>
                      <a:pt x="77" y="30"/>
                    </a:lnTo>
                    <a:lnTo>
                      <a:pt x="65" y="51"/>
                    </a:lnTo>
                    <a:lnTo>
                      <a:pt x="46" y="98"/>
                    </a:lnTo>
                    <a:lnTo>
                      <a:pt x="39" y="136"/>
                    </a:lnTo>
                    <a:lnTo>
                      <a:pt x="21" y="136"/>
                    </a:lnTo>
                    <a:lnTo>
                      <a:pt x="23" y="119"/>
                    </a:lnTo>
                    <a:lnTo>
                      <a:pt x="28" y="96"/>
                    </a:lnTo>
                    <a:lnTo>
                      <a:pt x="35" y="75"/>
                    </a:lnTo>
                    <a:lnTo>
                      <a:pt x="46" y="52"/>
                    </a:lnTo>
                    <a:lnTo>
                      <a:pt x="58" y="33"/>
                    </a:lnTo>
                    <a:lnTo>
                      <a:pt x="7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3352"/>
              <p:cNvSpPr>
                <a:spLocks noEditPoints="1"/>
              </p:cNvSpPr>
              <p:nvPr/>
            </p:nvSpPr>
            <p:spPr bwMode="auto">
              <a:xfrm>
                <a:off x="3494" y="2824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5 w 91"/>
                  <a:gd name="T5" fmla="*/ 30 h 140"/>
                  <a:gd name="T6" fmla="*/ 9 w 91"/>
                  <a:gd name="T7" fmla="*/ 21 h 140"/>
                  <a:gd name="T8" fmla="*/ 14 w 91"/>
                  <a:gd name="T9" fmla="*/ 13 h 140"/>
                  <a:gd name="T10" fmla="*/ 19 w 91"/>
                  <a:gd name="T11" fmla="*/ 7 h 140"/>
                  <a:gd name="T12" fmla="*/ 28 w 91"/>
                  <a:gd name="T13" fmla="*/ 4 h 140"/>
                  <a:gd name="T14" fmla="*/ 35 w 91"/>
                  <a:gd name="T15" fmla="*/ 0 h 140"/>
                  <a:gd name="T16" fmla="*/ 45 w 91"/>
                  <a:gd name="T17" fmla="*/ 0 h 140"/>
                  <a:gd name="T18" fmla="*/ 56 w 91"/>
                  <a:gd name="T19" fmla="*/ 0 h 140"/>
                  <a:gd name="T20" fmla="*/ 65 w 91"/>
                  <a:gd name="T21" fmla="*/ 4 h 140"/>
                  <a:gd name="T22" fmla="*/ 70 w 91"/>
                  <a:gd name="T23" fmla="*/ 7 h 140"/>
                  <a:gd name="T24" fmla="*/ 75 w 91"/>
                  <a:gd name="T25" fmla="*/ 13 h 140"/>
                  <a:gd name="T26" fmla="*/ 79 w 91"/>
                  <a:gd name="T27" fmla="*/ 16 h 140"/>
                  <a:gd name="T28" fmla="*/ 84 w 91"/>
                  <a:gd name="T29" fmla="*/ 26 h 140"/>
                  <a:gd name="T30" fmla="*/ 87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6 w 91"/>
                  <a:gd name="T39" fmla="*/ 109 h 140"/>
                  <a:gd name="T40" fmla="*/ 80 w 91"/>
                  <a:gd name="T41" fmla="*/ 119 h 140"/>
                  <a:gd name="T42" fmla="*/ 77 w 91"/>
                  <a:gd name="T43" fmla="*/ 126 h 140"/>
                  <a:gd name="T44" fmla="*/ 70 w 91"/>
                  <a:gd name="T45" fmla="*/ 131 h 140"/>
                  <a:gd name="T46" fmla="*/ 63 w 91"/>
                  <a:gd name="T47" fmla="*/ 136 h 140"/>
                  <a:gd name="T48" fmla="*/ 54 w 91"/>
                  <a:gd name="T49" fmla="*/ 138 h 140"/>
                  <a:gd name="T50" fmla="*/ 45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5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8 w 91"/>
                  <a:gd name="T63" fmla="*/ 70 h 140"/>
                  <a:gd name="T64" fmla="*/ 19 w 91"/>
                  <a:gd name="T65" fmla="*/ 89 h 140"/>
                  <a:gd name="T66" fmla="*/ 21 w 91"/>
                  <a:gd name="T67" fmla="*/ 103 h 140"/>
                  <a:gd name="T68" fmla="*/ 26 w 91"/>
                  <a:gd name="T69" fmla="*/ 114 h 140"/>
                  <a:gd name="T70" fmla="*/ 31 w 91"/>
                  <a:gd name="T71" fmla="*/ 119 h 140"/>
                  <a:gd name="T72" fmla="*/ 38 w 91"/>
                  <a:gd name="T73" fmla="*/ 122 h 140"/>
                  <a:gd name="T74" fmla="*/ 45 w 91"/>
                  <a:gd name="T75" fmla="*/ 124 h 140"/>
                  <a:gd name="T76" fmla="*/ 52 w 91"/>
                  <a:gd name="T77" fmla="*/ 122 h 140"/>
                  <a:gd name="T78" fmla="*/ 59 w 91"/>
                  <a:gd name="T79" fmla="*/ 119 h 140"/>
                  <a:gd name="T80" fmla="*/ 65 w 91"/>
                  <a:gd name="T81" fmla="*/ 114 h 140"/>
                  <a:gd name="T82" fmla="*/ 68 w 91"/>
                  <a:gd name="T83" fmla="*/ 103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68 w 91"/>
                  <a:gd name="T91" fmla="*/ 35 h 140"/>
                  <a:gd name="T92" fmla="*/ 65 w 91"/>
                  <a:gd name="T93" fmla="*/ 26 h 140"/>
                  <a:gd name="T94" fmla="*/ 59 w 91"/>
                  <a:gd name="T95" fmla="*/ 19 h 140"/>
                  <a:gd name="T96" fmla="*/ 52 w 91"/>
                  <a:gd name="T97" fmla="*/ 16 h 140"/>
                  <a:gd name="T98" fmla="*/ 45 w 91"/>
                  <a:gd name="T99" fmla="*/ 16 h 140"/>
                  <a:gd name="T100" fmla="*/ 38 w 91"/>
                  <a:gd name="T101" fmla="*/ 16 h 140"/>
                  <a:gd name="T102" fmla="*/ 31 w 91"/>
                  <a:gd name="T103" fmla="*/ 19 h 140"/>
                  <a:gd name="T104" fmla="*/ 26 w 91"/>
                  <a:gd name="T105" fmla="*/ 25 h 140"/>
                  <a:gd name="T106" fmla="*/ 21 w 91"/>
                  <a:gd name="T107" fmla="*/ 35 h 140"/>
                  <a:gd name="T108" fmla="*/ 19 w 91"/>
                  <a:gd name="T109" fmla="*/ 51 h 140"/>
                  <a:gd name="T110" fmla="*/ 18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8" y="4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0" y="7"/>
                    </a:lnTo>
                    <a:lnTo>
                      <a:pt x="75" y="13"/>
                    </a:lnTo>
                    <a:lnTo>
                      <a:pt x="79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6" y="109"/>
                    </a:lnTo>
                    <a:lnTo>
                      <a:pt x="80" y="119"/>
                    </a:lnTo>
                    <a:lnTo>
                      <a:pt x="77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8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5" y="114"/>
                    </a:lnTo>
                    <a:lnTo>
                      <a:pt x="68" y="103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68" y="35"/>
                    </a:lnTo>
                    <a:lnTo>
                      <a:pt x="65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" name="Line 3353"/>
              <p:cNvSpPr>
                <a:spLocks noChangeShapeType="1"/>
              </p:cNvSpPr>
              <p:nvPr/>
            </p:nvSpPr>
            <p:spPr bwMode="auto">
              <a:xfrm flipV="1">
                <a:off x="3699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" name="Line 3354"/>
              <p:cNvSpPr>
                <a:spLocks noChangeShapeType="1"/>
              </p:cNvSpPr>
              <p:nvPr/>
            </p:nvSpPr>
            <p:spPr bwMode="auto">
              <a:xfrm flipV="1">
                <a:off x="3699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" name="Line 3355"/>
              <p:cNvSpPr>
                <a:spLocks noChangeShapeType="1"/>
              </p:cNvSpPr>
              <p:nvPr/>
            </p:nvSpPr>
            <p:spPr bwMode="auto">
              <a:xfrm flipV="1">
                <a:off x="3699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" name="Line 3356"/>
              <p:cNvSpPr>
                <a:spLocks noChangeShapeType="1"/>
              </p:cNvSpPr>
              <p:nvPr/>
            </p:nvSpPr>
            <p:spPr bwMode="auto">
              <a:xfrm flipV="1">
                <a:off x="3699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" name="Line 3357"/>
              <p:cNvSpPr>
                <a:spLocks noChangeShapeType="1"/>
              </p:cNvSpPr>
              <p:nvPr/>
            </p:nvSpPr>
            <p:spPr bwMode="auto">
              <a:xfrm flipV="1">
                <a:off x="3699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" name="Line 3358"/>
              <p:cNvSpPr>
                <a:spLocks noChangeShapeType="1"/>
              </p:cNvSpPr>
              <p:nvPr/>
            </p:nvSpPr>
            <p:spPr bwMode="auto">
              <a:xfrm flipV="1">
                <a:off x="3699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" name="Line 3359"/>
              <p:cNvSpPr>
                <a:spLocks noChangeShapeType="1"/>
              </p:cNvSpPr>
              <p:nvPr/>
            </p:nvSpPr>
            <p:spPr bwMode="auto">
              <a:xfrm flipV="1">
                <a:off x="3699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" name="Line 3360"/>
              <p:cNvSpPr>
                <a:spLocks noChangeShapeType="1"/>
              </p:cNvSpPr>
              <p:nvPr/>
            </p:nvSpPr>
            <p:spPr bwMode="auto">
              <a:xfrm flipV="1">
                <a:off x="3699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" name="Line 3361"/>
              <p:cNvSpPr>
                <a:spLocks noChangeShapeType="1"/>
              </p:cNvSpPr>
              <p:nvPr/>
            </p:nvSpPr>
            <p:spPr bwMode="auto">
              <a:xfrm flipV="1">
                <a:off x="3699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" name="Line 3362"/>
              <p:cNvSpPr>
                <a:spLocks noChangeShapeType="1"/>
              </p:cNvSpPr>
              <p:nvPr/>
            </p:nvSpPr>
            <p:spPr bwMode="auto">
              <a:xfrm flipV="1">
                <a:off x="3699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" name="Line 3363"/>
              <p:cNvSpPr>
                <a:spLocks noChangeShapeType="1"/>
              </p:cNvSpPr>
              <p:nvPr/>
            </p:nvSpPr>
            <p:spPr bwMode="auto">
              <a:xfrm flipV="1">
                <a:off x="3699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" name="Line 3364"/>
              <p:cNvSpPr>
                <a:spLocks noChangeShapeType="1"/>
              </p:cNvSpPr>
              <p:nvPr/>
            </p:nvSpPr>
            <p:spPr bwMode="auto">
              <a:xfrm flipV="1">
                <a:off x="3699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" name="Line 3365"/>
              <p:cNvSpPr>
                <a:spLocks noChangeShapeType="1"/>
              </p:cNvSpPr>
              <p:nvPr/>
            </p:nvSpPr>
            <p:spPr bwMode="auto">
              <a:xfrm flipV="1">
                <a:off x="3699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" name="Line 3366"/>
              <p:cNvSpPr>
                <a:spLocks noChangeShapeType="1"/>
              </p:cNvSpPr>
              <p:nvPr/>
            </p:nvSpPr>
            <p:spPr bwMode="auto">
              <a:xfrm flipV="1">
                <a:off x="3699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" name="Line 3367"/>
              <p:cNvSpPr>
                <a:spLocks noChangeShapeType="1"/>
              </p:cNvSpPr>
              <p:nvPr/>
            </p:nvSpPr>
            <p:spPr bwMode="auto">
              <a:xfrm flipV="1">
                <a:off x="3699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" name="Line 3368"/>
              <p:cNvSpPr>
                <a:spLocks noChangeShapeType="1"/>
              </p:cNvSpPr>
              <p:nvPr/>
            </p:nvSpPr>
            <p:spPr bwMode="auto">
              <a:xfrm flipV="1">
                <a:off x="3699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" name="Line 3369"/>
              <p:cNvSpPr>
                <a:spLocks noChangeShapeType="1"/>
              </p:cNvSpPr>
              <p:nvPr/>
            </p:nvSpPr>
            <p:spPr bwMode="auto">
              <a:xfrm flipV="1">
                <a:off x="3699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" name="Line 3370"/>
              <p:cNvSpPr>
                <a:spLocks noChangeShapeType="1"/>
              </p:cNvSpPr>
              <p:nvPr/>
            </p:nvSpPr>
            <p:spPr bwMode="auto">
              <a:xfrm flipV="1">
                <a:off x="3699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" name="Line 3371"/>
              <p:cNvSpPr>
                <a:spLocks noChangeShapeType="1"/>
              </p:cNvSpPr>
              <p:nvPr/>
            </p:nvSpPr>
            <p:spPr bwMode="auto">
              <a:xfrm flipV="1">
                <a:off x="3699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" name="Line 3372"/>
              <p:cNvSpPr>
                <a:spLocks noChangeShapeType="1"/>
              </p:cNvSpPr>
              <p:nvPr/>
            </p:nvSpPr>
            <p:spPr bwMode="auto">
              <a:xfrm flipV="1">
                <a:off x="3699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" name="Line 3373"/>
              <p:cNvSpPr>
                <a:spLocks noChangeShapeType="1"/>
              </p:cNvSpPr>
              <p:nvPr/>
            </p:nvSpPr>
            <p:spPr bwMode="auto">
              <a:xfrm flipV="1">
                <a:off x="3699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" name="Line 3374"/>
              <p:cNvSpPr>
                <a:spLocks noChangeShapeType="1"/>
              </p:cNvSpPr>
              <p:nvPr/>
            </p:nvSpPr>
            <p:spPr bwMode="auto">
              <a:xfrm flipV="1">
                <a:off x="3699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" name="Line 3375"/>
              <p:cNvSpPr>
                <a:spLocks noChangeShapeType="1"/>
              </p:cNvSpPr>
              <p:nvPr/>
            </p:nvSpPr>
            <p:spPr bwMode="auto">
              <a:xfrm flipV="1">
                <a:off x="3699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" name="Line 3376"/>
              <p:cNvSpPr>
                <a:spLocks noChangeShapeType="1"/>
              </p:cNvSpPr>
              <p:nvPr/>
            </p:nvSpPr>
            <p:spPr bwMode="auto">
              <a:xfrm flipV="1">
                <a:off x="3699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" name="Line 3377"/>
              <p:cNvSpPr>
                <a:spLocks noChangeShapeType="1"/>
              </p:cNvSpPr>
              <p:nvPr/>
            </p:nvSpPr>
            <p:spPr bwMode="auto">
              <a:xfrm flipV="1">
                <a:off x="3699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" name="Line 3378"/>
              <p:cNvSpPr>
                <a:spLocks noChangeShapeType="1"/>
              </p:cNvSpPr>
              <p:nvPr/>
            </p:nvSpPr>
            <p:spPr bwMode="auto">
              <a:xfrm flipV="1">
                <a:off x="3699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" name="Line 3379"/>
              <p:cNvSpPr>
                <a:spLocks noChangeShapeType="1"/>
              </p:cNvSpPr>
              <p:nvPr/>
            </p:nvSpPr>
            <p:spPr bwMode="auto">
              <a:xfrm flipV="1">
                <a:off x="3699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" name="Line 3380"/>
              <p:cNvSpPr>
                <a:spLocks noChangeShapeType="1"/>
              </p:cNvSpPr>
              <p:nvPr/>
            </p:nvSpPr>
            <p:spPr bwMode="auto">
              <a:xfrm flipV="1">
                <a:off x="3699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" name="Line 3381"/>
              <p:cNvSpPr>
                <a:spLocks noChangeShapeType="1"/>
              </p:cNvSpPr>
              <p:nvPr/>
            </p:nvSpPr>
            <p:spPr bwMode="auto">
              <a:xfrm flipV="1">
                <a:off x="3699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" name="Line 3382"/>
              <p:cNvSpPr>
                <a:spLocks noChangeShapeType="1"/>
              </p:cNvSpPr>
              <p:nvPr/>
            </p:nvSpPr>
            <p:spPr bwMode="auto">
              <a:xfrm flipV="1">
                <a:off x="3699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" name="Line 3383"/>
              <p:cNvSpPr>
                <a:spLocks noChangeShapeType="1"/>
              </p:cNvSpPr>
              <p:nvPr/>
            </p:nvSpPr>
            <p:spPr bwMode="auto">
              <a:xfrm flipV="1">
                <a:off x="3699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" name="Line 3384"/>
              <p:cNvSpPr>
                <a:spLocks noChangeShapeType="1"/>
              </p:cNvSpPr>
              <p:nvPr/>
            </p:nvSpPr>
            <p:spPr bwMode="auto">
              <a:xfrm flipV="1">
                <a:off x="3699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" name="Line 3385"/>
              <p:cNvSpPr>
                <a:spLocks noChangeShapeType="1"/>
              </p:cNvSpPr>
              <p:nvPr/>
            </p:nvSpPr>
            <p:spPr bwMode="auto">
              <a:xfrm flipV="1">
                <a:off x="3699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" name="Line 3386"/>
              <p:cNvSpPr>
                <a:spLocks noChangeShapeType="1"/>
              </p:cNvSpPr>
              <p:nvPr/>
            </p:nvSpPr>
            <p:spPr bwMode="auto">
              <a:xfrm flipV="1">
                <a:off x="3699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" name="Line 3387"/>
              <p:cNvSpPr>
                <a:spLocks noChangeShapeType="1"/>
              </p:cNvSpPr>
              <p:nvPr/>
            </p:nvSpPr>
            <p:spPr bwMode="auto">
              <a:xfrm flipV="1">
                <a:off x="3699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" name="Line 3388"/>
              <p:cNvSpPr>
                <a:spLocks noChangeShapeType="1"/>
              </p:cNvSpPr>
              <p:nvPr/>
            </p:nvSpPr>
            <p:spPr bwMode="auto">
              <a:xfrm flipV="1">
                <a:off x="3699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" name="Line 3389"/>
              <p:cNvSpPr>
                <a:spLocks noChangeShapeType="1"/>
              </p:cNvSpPr>
              <p:nvPr/>
            </p:nvSpPr>
            <p:spPr bwMode="auto">
              <a:xfrm flipV="1">
                <a:off x="3699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" name="Line 3390"/>
              <p:cNvSpPr>
                <a:spLocks noChangeShapeType="1"/>
              </p:cNvSpPr>
              <p:nvPr/>
            </p:nvSpPr>
            <p:spPr bwMode="auto">
              <a:xfrm flipV="1">
                <a:off x="3699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" name="Line 3391"/>
              <p:cNvSpPr>
                <a:spLocks noChangeShapeType="1"/>
              </p:cNvSpPr>
              <p:nvPr/>
            </p:nvSpPr>
            <p:spPr bwMode="auto">
              <a:xfrm flipV="1">
                <a:off x="3699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" name="Line 3392"/>
              <p:cNvSpPr>
                <a:spLocks noChangeShapeType="1"/>
              </p:cNvSpPr>
              <p:nvPr/>
            </p:nvSpPr>
            <p:spPr bwMode="auto">
              <a:xfrm flipV="1">
                <a:off x="3699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" name="Line 3393"/>
              <p:cNvSpPr>
                <a:spLocks noChangeShapeType="1"/>
              </p:cNvSpPr>
              <p:nvPr/>
            </p:nvSpPr>
            <p:spPr bwMode="auto">
              <a:xfrm flipV="1">
                <a:off x="3699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" name="Line 3394"/>
              <p:cNvSpPr>
                <a:spLocks noChangeShapeType="1"/>
              </p:cNvSpPr>
              <p:nvPr/>
            </p:nvSpPr>
            <p:spPr bwMode="auto">
              <a:xfrm flipV="1">
                <a:off x="3699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" name="Line 3395"/>
              <p:cNvSpPr>
                <a:spLocks noChangeShapeType="1"/>
              </p:cNvSpPr>
              <p:nvPr/>
            </p:nvSpPr>
            <p:spPr bwMode="auto">
              <a:xfrm flipV="1">
                <a:off x="3699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" name="Line 3396"/>
              <p:cNvSpPr>
                <a:spLocks noChangeShapeType="1"/>
              </p:cNvSpPr>
              <p:nvPr/>
            </p:nvSpPr>
            <p:spPr bwMode="auto">
              <a:xfrm flipV="1">
                <a:off x="3699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" name="Line 3397"/>
              <p:cNvSpPr>
                <a:spLocks noChangeShapeType="1"/>
              </p:cNvSpPr>
              <p:nvPr/>
            </p:nvSpPr>
            <p:spPr bwMode="auto">
              <a:xfrm flipV="1">
                <a:off x="3699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" name="Line 3398"/>
              <p:cNvSpPr>
                <a:spLocks noChangeShapeType="1"/>
              </p:cNvSpPr>
              <p:nvPr/>
            </p:nvSpPr>
            <p:spPr bwMode="auto">
              <a:xfrm flipV="1">
                <a:off x="3699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" name="Line 3399"/>
              <p:cNvSpPr>
                <a:spLocks noChangeShapeType="1"/>
              </p:cNvSpPr>
              <p:nvPr/>
            </p:nvSpPr>
            <p:spPr bwMode="auto">
              <a:xfrm flipV="1">
                <a:off x="3699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" name="Line 3400"/>
              <p:cNvSpPr>
                <a:spLocks noChangeShapeType="1"/>
              </p:cNvSpPr>
              <p:nvPr/>
            </p:nvSpPr>
            <p:spPr bwMode="auto">
              <a:xfrm flipV="1">
                <a:off x="3699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" name="Line 3401"/>
              <p:cNvSpPr>
                <a:spLocks noChangeShapeType="1"/>
              </p:cNvSpPr>
              <p:nvPr/>
            </p:nvSpPr>
            <p:spPr bwMode="auto">
              <a:xfrm flipV="1">
                <a:off x="3699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" name="Line 3402"/>
              <p:cNvSpPr>
                <a:spLocks noChangeShapeType="1"/>
              </p:cNvSpPr>
              <p:nvPr/>
            </p:nvSpPr>
            <p:spPr bwMode="auto">
              <a:xfrm flipV="1">
                <a:off x="3699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" name="Line 3403"/>
              <p:cNvSpPr>
                <a:spLocks noChangeShapeType="1"/>
              </p:cNvSpPr>
              <p:nvPr/>
            </p:nvSpPr>
            <p:spPr bwMode="auto">
              <a:xfrm flipV="1">
                <a:off x="3699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" name="Line 3404"/>
              <p:cNvSpPr>
                <a:spLocks noChangeShapeType="1"/>
              </p:cNvSpPr>
              <p:nvPr/>
            </p:nvSpPr>
            <p:spPr bwMode="auto">
              <a:xfrm flipV="1">
                <a:off x="3699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" name="Line 3405"/>
              <p:cNvSpPr>
                <a:spLocks noChangeShapeType="1"/>
              </p:cNvSpPr>
              <p:nvPr/>
            </p:nvSpPr>
            <p:spPr bwMode="auto">
              <a:xfrm flipV="1">
                <a:off x="3699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" name="Line 3406"/>
              <p:cNvSpPr>
                <a:spLocks noChangeShapeType="1"/>
              </p:cNvSpPr>
              <p:nvPr/>
            </p:nvSpPr>
            <p:spPr bwMode="auto">
              <a:xfrm flipV="1">
                <a:off x="3699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" name="Line 3407"/>
              <p:cNvSpPr>
                <a:spLocks noChangeShapeType="1"/>
              </p:cNvSpPr>
              <p:nvPr/>
            </p:nvSpPr>
            <p:spPr bwMode="auto">
              <a:xfrm flipV="1">
                <a:off x="3699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" name="Line 3408"/>
              <p:cNvSpPr>
                <a:spLocks noChangeShapeType="1"/>
              </p:cNvSpPr>
              <p:nvPr/>
            </p:nvSpPr>
            <p:spPr bwMode="auto">
              <a:xfrm flipV="1">
                <a:off x="3699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" name="Line 3409"/>
              <p:cNvSpPr>
                <a:spLocks noChangeShapeType="1"/>
              </p:cNvSpPr>
              <p:nvPr/>
            </p:nvSpPr>
            <p:spPr bwMode="auto">
              <a:xfrm flipV="1">
                <a:off x="3699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" name="Line 3410"/>
              <p:cNvSpPr>
                <a:spLocks noChangeShapeType="1"/>
              </p:cNvSpPr>
              <p:nvPr/>
            </p:nvSpPr>
            <p:spPr bwMode="auto">
              <a:xfrm flipV="1">
                <a:off x="3699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" name="Line 3411"/>
              <p:cNvSpPr>
                <a:spLocks noChangeShapeType="1"/>
              </p:cNvSpPr>
              <p:nvPr/>
            </p:nvSpPr>
            <p:spPr bwMode="auto">
              <a:xfrm flipV="1">
                <a:off x="3699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" name="Line 3412"/>
              <p:cNvSpPr>
                <a:spLocks noChangeShapeType="1"/>
              </p:cNvSpPr>
              <p:nvPr/>
            </p:nvSpPr>
            <p:spPr bwMode="auto">
              <a:xfrm flipV="1">
                <a:off x="3699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" name="Line 3413"/>
              <p:cNvSpPr>
                <a:spLocks noChangeShapeType="1"/>
              </p:cNvSpPr>
              <p:nvPr/>
            </p:nvSpPr>
            <p:spPr bwMode="auto">
              <a:xfrm flipV="1">
                <a:off x="3699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" name="Line 3414"/>
              <p:cNvSpPr>
                <a:spLocks noChangeShapeType="1"/>
              </p:cNvSpPr>
              <p:nvPr/>
            </p:nvSpPr>
            <p:spPr bwMode="auto">
              <a:xfrm flipV="1">
                <a:off x="3699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" name="Line 3415"/>
              <p:cNvSpPr>
                <a:spLocks noChangeShapeType="1"/>
              </p:cNvSpPr>
              <p:nvPr/>
            </p:nvSpPr>
            <p:spPr bwMode="auto">
              <a:xfrm flipV="1">
                <a:off x="3699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" name="Line 3416"/>
              <p:cNvSpPr>
                <a:spLocks noChangeShapeType="1"/>
              </p:cNvSpPr>
              <p:nvPr/>
            </p:nvSpPr>
            <p:spPr bwMode="auto">
              <a:xfrm flipV="1">
                <a:off x="3699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" name="Line 3417"/>
              <p:cNvSpPr>
                <a:spLocks noChangeShapeType="1"/>
              </p:cNvSpPr>
              <p:nvPr/>
            </p:nvSpPr>
            <p:spPr bwMode="auto">
              <a:xfrm flipV="1">
                <a:off x="3699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" name="Line 3418"/>
              <p:cNvSpPr>
                <a:spLocks noChangeShapeType="1"/>
              </p:cNvSpPr>
              <p:nvPr/>
            </p:nvSpPr>
            <p:spPr bwMode="auto">
              <a:xfrm flipV="1">
                <a:off x="3699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" name="Line 3419"/>
              <p:cNvSpPr>
                <a:spLocks noChangeShapeType="1"/>
              </p:cNvSpPr>
              <p:nvPr/>
            </p:nvSpPr>
            <p:spPr bwMode="auto">
              <a:xfrm flipV="1">
                <a:off x="3699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" name="Line 3420"/>
              <p:cNvSpPr>
                <a:spLocks noChangeShapeType="1"/>
              </p:cNvSpPr>
              <p:nvPr/>
            </p:nvSpPr>
            <p:spPr bwMode="auto">
              <a:xfrm flipV="1">
                <a:off x="3699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3" name="Group 3622"/>
            <p:cNvGrpSpPr>
              <a:grpSpLocks/>
            </p:cNvGrpSpPr>
            <p:nvPr/>
          </p:nvGrpSpPr>
          <p:grpSpPr bwMode="auto">
            <a:xfrm>
              <a:off x="3664" y="1267"/>
              <a:ext cx="483" cy="1627"/>
              <a:chOff x="3664" y="1267"/>
              <a:chExt cx="483" cy="1627"/>
            </a:xfrm>
          </p:grpSpPr>
          <p:sp>
            <p:nvSpPr>
              <p:cNvPr id="617" name="Line 3422"/>
              <p:cNvSpPr>
                <a:spLocks noChangeShapeType="1"/>
              </p:cNvSpPr>
              <p:nvPr/>
            </p:nvSpPr>
            <p:spPr bwMode="auto">
              <a:xfrm flipV="1">
                <a:off x="3699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Line 3423"/>
              <p:cNvSpPr>
                <a:spLocks noChangeShapeType="1"/>
              </p:cNvSpPr>
              <p:nvPr/>
            </p:nvSpPr>
            <p:spPr bwMode="auto">
              <a:xfrm flipV="1">
                <a:off x="3699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Line 3424"/>
              <p:cNvSpPr>
                <a:spLocks noChangeShapeType="1"/>
              </p:cNvSpPr>
              <p:nvPr/>
            </p:nvSpPr>
            <p:spPr bwMode="auto">
              <a:xfrm flipV="1">
                <a:off x="3699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Line 3425"/>
              <p:cNvSpPr>
                <a:spLocks noChangeShapeType="1"/>
              </p:cNvSpPr>
              <p:nvPr/>
            </p:nvSpPr>
            <p:spPr bwMode="auto">
              <a:xfrm flipV="1">
                <a:off x="3699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Line 3426"/>
              <p:cNvSpPr>
                <a:spLocks noChangeShapeType="1"/>
              </p:cNvSpPr>
              <p:nvPr/>
            </p:nvSpPr>
            <p:spPr bwMode="auto">
              <a:xfrm flipV="1">
                <a:off x="3699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Line 3427"/>
              <p:cNvSpPr>
                <a:spLocks noChangeShapeType="1"/>
              </p:cNvSpPr>
              <p:nvPr/>
            </p:nvSpPr>
            <p:spPr bwMode="auto">
              <a:xfrm flipV="1">
                <a:off x="3699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Line 3428"/>
              <p:cNvSpPr>
                <a:spLocks noChangeShapeType="1"/>
              </p:cNvSpPr>
              <p:nvPr/>
            </p:nvSpPr>
            <p:spPr bwMode="auto">
              <a:xfrm flipV="1">
                <a:off x="3699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Line 3429"/>
              <p:cNvSpPr>
                <a:spLocks noChangeShapeType="1"/>
              </p:cNvSpPr>
              <p:nvPr/>
            </p:nvSpPr>
            <p:spPr bwMode="auto">
              <a:xfrm flipV="1">
                <a:off x="3699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Line 3430"/>
              <p:cNvSpPr>
                <a:spLocks noChangeShapeType="1"/>
              </p:cNvSpPr>
              <p:nvPr/>
            </p:nvSpPr>
            <p:spPr bwMode="auto">
              <a:xfrm flipV="1">
                <a:off x="3699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Line 3431"/>
              <p:cNvSpPr>
                <a:spLocks noChangeShapeType="1"/>
              </p:cNvSpPr>
              <p:nvPr/>
            </p:nvSpPr>
            <p:spPr bwMode="auto">
              <a:xfrm flipV="1">
                <a:off x="3699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Line 3432"/>
              <p:cNvSpPr>
                <a:spLocks noChangeShapeType="1"/>
              </p:cNvSpPr>
              <p:nvPr/>
            </p:nvSpPr>
            <p:spPr bwMode="auto">
              <a:xfrm flipV="1">
                <a:off x="3699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Line 3433"/>
              <p:cNvSpPr>
                <a:spLocks noChangeShapeType="1"/>
              </p:cNvSpPr>
              <p:nvPr/>
            </p:nvSpPr>
            <p:spPr bwMode="auto">
              <a:xfrm flipV="1">
                <a:off x="3699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Line 3434"/>
              <p:cNvSpPr>
                <a:spLocks noChangeShapeType="1"/>
              </p:cNvSpPr>
              <p:nvPr/>
            </p:nvSpPr>
            <p:spPr bwMode="auto">
              <a:xfrm flipV="1">
                <a:off x="3699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Line 3435"/>
              <p:cNvSpPr>
                <a:spLocks noChangeShapeType="1"/>
              </p:cNvSpPr>
              <p:nvPr/>
            </p:nvSpPr>
            <p:spPr bwMode="auto">
              <a:xfrm flipV="1">
                <a:off x="3699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Line 3436"/>
              <p:cNvSpPr>
                <a:spLocks noChangeShapeType="1"/>
              </p:cNvSpPr>
              <p:nvPr/>
            </p:nvSpPr>
            <p:spPr bwMode="auto">
              <a:xfrm flipV="1">
                <a:off x="3699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Line 3437"/>
              <p:cNvSpPr>
                <a:spLocks noChangeShapeType="1"/>
              </p:cNvSpPr>
              <p:nvPr/>
            </p:nvSpPr>
            <p:spPr bwMode="auto">
              <a:xfrm flipV="1">
                <a:off x="3699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Line 3438"/>
              <p:cNvSpPr>
                <a:spLocks noChangeShapeType="1"/>
              </p:cNvSpPr>
              <p:nvPr/>
            </p:nvSpPr>
            <p:spPr bwMode="auto">
              <a:xfrm flipV="1">
                <a:off x="3699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Line 3439"/>
              <p:cNvSpPr>
                <a:spLocks noChangeShapeType="1"/>
              </p:cNvSpPr>
              <p:nvPr/>
            </p:nvSpPr>
            <p:spPr bwMode="auto">
              <a:xfrm flipV="1">
                <a:off x="3699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Line 3440"/>
              <p:cNvSpPr>
                <a:spLocks noChangeShapeType="1"/>
              </p:cNvSpPr>
              <p:nvPr/>
            </p:nvSpPr>
            <p:spPr bwMode="auto">
              <a:xfrm flipV="1">
                <a:off x="3699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Line 3441"/>
              <p:cNvSpPr>
                <a:spLocks noChangeShapeType="1"/>
              </p:cNvSpPr>
              <p:nvPr/>
            </p:nvSpPr>
            <p:spPr bwMode="auto">
              <a:xfrm flipV="1">
                <a:off x="3699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Line 3442"/>
              <p:cNvSpPr>
                <a:spLocks noChangeShapeType="1"/>
              </p:cNvSpPr>
              <p:nvPr/>
            </p:nvSpPr>
            <p:spPr bwMode="auto">
              <a:xfrm flipV="1">
                <a:off x="3699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Line 3443"/>
              <p:cNvSpPr>
                <a:spLocks noChangeShapeType="1"/>
              </p:cNvSpPr>
              <p:nvPr/>
            </p:nvSpPr>
            <p:spPr bwMode="auto">
              <a:xfrm flipV="1">
                <a:off x="3699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Line 3444"/>
              <p:cNvSpPr>
                <a:spLocks noChangeShapeType="1"/>
              </p:cNvSpPr>
              <p:nvPr/>
            </p:nvSpPr>
            <p:spPr bwMode="auto">
              <a:xfrm flipV="1">
                <a:off x="3699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Line 3445"/>
              <p:cNvSpPr>
                <a:spLocks noChangeShapeType="1"/>
              </p:cNvSpPr>
              <p:nvPr/>
            </p:nvSpPr>
            <p:spPr bwMode="auto">
              <a:xfrm flipV="1">
                <a:off x="3699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Line 3446"/>
              <p:cNvSpPr>
                <a:spLocks noChangeShapeType="1"/>
              </p:cNvSpPr>
              <p:nvPr/>
            </p:nvSpPr>
            <p:spPr bwMode="auto">
              <a:xfrm flipV="1">
                <a:off x="3699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Line 3447"/>
              <p:cNvSpPr>
                <a:spLocks noChangeShapeType="1"/>
              </p:cNvSpPr>
              <p:nvPr/>
            </p:nvSpPr>
            <p:spPr bwMode="auto">
              <a:xfrm flipV="1">
                <a:off x="3699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Line 3448"/>
              <p:cNvSpPr>
                <a:spLocks noChangeShapeType="1"/>
              </p:cNvSpPr>
              <p:nvPr/>
            </p:nvSpPr>
            <p:spPr bwMode="auto">
              <a:xfrm flipV="1">
                <a:off x="3699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Line 3449"/>
              <p:cNvSpPr>
                <a:spLocks noChangeShapeType="1"/>
              </p:cNvSpPr>
              <p:nvPr/>
            </p:nvSpPr>
            <p:spPr bwMode="auto">
              <a:xfrm flipV="1">
                <a:off x="3699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Line 3450"/>
              <p:cNvSpPr>
                <a:spLocks noChangeShapeType="1"/>
              </p:cNvSpPr>
              <p:nvPr/>
            </p:nvSpPr>
            <p:spPr bwMode="auto">
              <a:xfrm flipV="1">
                <a:off x="3699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Line 3451"/>
              <p:cNvSpPr>
                <a:spLocks noChangeShapeType="1"/>
              </p:cNvSpPr>
              <p:nvPr/>
            </p:nvSpPr>
            <p:spPr bwMode="auto">
              <a:xfrm flipV="1">
                <a:off x="3699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Line 3452"/>
              <p:cNvSpPr>
                <a:spLocks noChangeShapeType="1"/>
              </p:cNvSpPr>
              <p:nvPr/>
            </p:nvSpPr>
            <p:spPr bwMode="auto">
              <a:xfrm flipV="1">
                <a:off x="3699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Line 3453"/>
              <p:cNvSpPr>
                <a:spLocks noChangeShapeType="1"/>
              </p:cNvSpPr>
              <p:nvPr/>
            </p:nvSpPr>
            <p:spPr bwMode="auto">
              <a:xfrm flipV="1">
                <a:off x="3699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Line 3454"/>
              <p:cNvSpPr>
                <a:spLocks noChangeShapeType="1"/>
              </p:cNvSpPr>
              <p:nvPr/>
            </p:nvSpPr>
            <p:spPr bwMode="auto">
              <a:xfrm flipV="1">
                <a:off x="3699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Line 3455"/>
              <p:cNvSpPr>
                <a:spLocks noChangeShapeType="1"/>
              </p:cNvSpPr>
              <p:nvPr/>
            </p:nvSpPr>
            <p:spPr bwMode="auto">
              <a:xfrm flipV="1">
                <a:off x="3699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Line 3456"/>
              <p:cNvSpPr>
                <a:spLocks noChangeShapeType="1"/>
              </p:cNvSpPr>
              <p:nvPr/>
            </p:nvSpPr>
            <p:spPr bwMode="auto">
              <a:xfrm flipV="1">
                <a:off x="3699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Line 3457"/>
              <p:cNvSpPr>
                <a:spLocks noChangeShapeType="1"/>
              </p:cNvSpPr>
              <p:nvPr/>
            </p:nvSpPr>
            <p:spPr bwMode="auto">
              <a:xfrm flipV="1">
                <a:off x="3699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Line 3458"/>
              <p:cNvSpPr>
                <a:spLocks noChangeShapeType="1"/>
              </p:cNvSpPr>
              <p:nvPr/>
            </p:nvSpPr>
            <p:spPr bwMode="auto">
              <a:xfrm flipV="1">
                <a:off x="3699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Line 3459"/>
              <p:cNvSpPr>
                <a:spLocks noChangeShapeType="1"/>
              </p:cNvSpPr>
              <p:nvPr/>
            </p:nvSpPr>
            <p:spPr bwMode="auto">
              <a:xfrm flipV="1">
                <a:off x="3699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Line 3460"/>
              <p:cNvSpPr>
                <a:spLocks noChangeShapeType="1"/>
              </p:cNvSpPr>
              <p:nvPr/>
            </p:nvSpPr>
            <p:spPr bwMode="auto">
              <a:xfrm flipV="1">
                <a:off x="3699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Line 3461"/>
              <p:cNvSpPr>
                <a:spLocks noChangeShapeType="1"/>
              </p:cNvSpPr>
              <p:nvPr/>
            </p:nvSpPr>
            <p:spPr bwMode="auto">
              <a:xfrm flipV="1">
                <a:off x="3699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Line 3462"/>
              <p:cNvSpPr>
                <a:spLocks noChangeShapeType="1"/>
              </p:cNvSpPr>
              <p:nvPr/>
            </p:nvSpPr>
            <p:spPr bwMode="auto">
              <a:xfrm flipV="1">
                <a:off x="3699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Line 3463"/>
              <p:cNvSpPr>
                <a:spLocks noChangeShapeType="1"/>
              </p:cNvSpPr>
              <p:nvPr/>
            </p:nvSpPr>
            <p:spPr bwMode="auto">
              <a:xfrm flipV="1">
                <a:off x="3699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Line 3464"/>
              <p:cNvSpPr>
                <a:spLocks noChangeShapeType="1"/>
              </p:cNvSpPr>
              <p:nvPr/>
            </p:nvSpPr>
            <p:spPr bwMode="auto">
              <a:xfrm flipV="1">
                <a:off x="3699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Line 3465"/>
              <p:cNvSpPr>
                <a:spLocks noChangeShapeType="1"/>
              </p:cNvSpPr>
              <p:nvPr/>
            </p:nvSpPr>
            <p:spPr bwMode="auto">
              <a:xfrm flipV="1">
                <a:off x="3699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Line 3466"/>
              <p:cNvSpPr>
                <a:spLocks noChangeShapeType="1"/>
              </p:cNvSpPr>
              <p:nvPr/>
            </p:nvSpPr>
            <p:spPr bwMode="auto">
              <a:xfrm flipV="1">
                <a:off x="3699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Line 3467"/>
              <p:cNvSpPr>
                <a:spLocks noChangeShapeType="1"/>
              </p:cNvSpPr>
              <p:nvPr/>
            </p:nvSpPr>
            <p:spPr bwMode="auto">
              <a:xfrm flipV="1">
                <a:off x="3699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Line 3468"/>
              <p:cNvSpPr>
                <a:spLocks noChangeShapeType="1"/>
              </p:cNvSpPr>
              <p:nvPr/>
            </p:nvSpPr>
            <p:spPr bwMode="auto">
              <a:xfrm flipV="1">
                <a:off x="3699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Line 3469"/>
              <p:cNvSpPr>
                <a:spLocks noChangeShapeType="1"/>
              </p:cNvSpPr>
              <p:nvPr/>
            </p:nvSpPr>
            <p:spPr bwMode="auto">
              <a:xfrm flipV="1">
                <a:off x="3699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Line 3470"/>
              <p:cNvSpPr>
                <a:spLocks noChangeShapeType="1"/>
              </p:cNvSpPr>
              <p:nvPr/>
            </p:nvSpPr>
            <p:spPr bwMode="auto">
              <a:xfrm flipV="1">
                <a:off x="3699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Line 3471"/>
              <p:cNvSpPr>
                <a:spLocks noChangeShapeType="1"/>
              </p:cNvSpPr>
              <p:nvPr/>
            </p:nvSpPr>
            <p:spPr bwMode="auto">
              <a:xfrm flipV="1">
                <a:off x="3699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Line 3472"/>
              <p:cNvSpPr>
                <a:spLocks noChangeShapeType="1"/>
              </p:cNvSpPr>
              <p:nvPr/>
            </p:nvSpPr>
            <p:spPr bwMode="auto">
              <a:xfrm flipV="1">
                <a:off x="3699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Line 3473"/>
              <p:cNvSpPr>
                <a:spLocks noChangeShapeType="1"/>
              </p:cNvSpPr>
              <p:nvPr/>
            </p:nvSpPr>
            <p:spPr bwMode="auto">
              <a:xfrm flipV="1">
                <a:off x="3699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Line 3474"/>
              <p:cNvSpPr>
                <a:spLocks noChangeShapeType="1"/>
              </p:cNvSpPr>
              <p:nvPr/>
            </p:nvSpPr>
            <p:spPr bwMode="auto">
              <a:xfrm flipV="1">
                <a:off x="3699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Line 3475"/>
              <p:cNvSpPr>
                <a:spLocks noChangeShapeType="1"/>
              </p:cNvSpPr>
              <p:nvPr/>
            </p:nvSpPr>
            <p:spPr bwMode="auto">
              <a:xfrm flipV="1">
                <a:off x="3699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Line 3476"/>
              <p:cNvSpPr>
                <a:spLocks noChangeShapeType="1"/>
              </p:cNvSpPr>
              <p:nvPr/>
            </p:nvSpPr>
            <p:spPr bwMode="auto">
              <a:xfrm flipV="1">
                <a:off x="3699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Line 3477"/>
              <p:cNvSpPr>
                <a:spLocks noChangeShapeType="1"/>
              </p:cNvSpPr>
              <p:nvPr/>
            </p:nvSpPr>
            <p:spPr bwMode="auto">
              <a:xfrm flipV="1">
                <a:off x="3699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Line 3478"/>
              <p:cNvSpPr>
                <a:spLocks noChangeShapeType="1"/>
              </p:cNvSpPr>
              <p:nvPr/>
            </p:nvSpPr>
            <p:spPr bwMode="auto">
              <a:xfrm flipV="1">
                <a:off x="3699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Line 3479"/>
              <p:cNvSpPr>
                <a:spLocks noChangeShapeType="1"/>
              </p:cNvSpPr>
              <p:nvPr/>
            </p:nvSpPr>
            <p:spPr bwMode="auto">
              <a:xfrm flipV="1">
                <a:off x="3699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Line 3480"/>
              <p:cNvSpPr>
                <a:spLocks noChangeShapeType="1"/>
              </p:cNvSpPr>
              <p:nvPr/>
            </p:nvSpPr>
            <p:spPr bwMode="auto">
              <a:xfrm>
                <a:off x="3699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3481"/>
              <p:cNvSpPr>
                <a:spLocks noEditPoints="1"/>
              </p:cNvSpPr>
              <p:nvPr/>
            </p:nvSpPr>
            <p:spPr bwMode="auto">
              <a:xfrm>
                <a:off x="3664" y="2824"/>
                <a:ext cx="44" cy="70"/>
              </a:xfrm>
              <a:custGeom>
                <a:avLst/>
                <a:gdLst>
                  <a:gd name="T0" fmla="*/ 20 w 89"/>
                  <a:gd name="T1" fmla="*/ 58 h 140"/>
                  <a:gd name="T2" fmla="*/ 11 w 89"/>
                  <a:gd name="T3" fmla="*/ 51 h 140"/>
                  <a:gd name="T4" fmla="*/ 6 w 89"/>
                  <a:gd name="T5" fmla="*/ 40 h 140"/>
                  <a:gd name="T6" fmla="*/ 6 w 89"/>
                  <a:gd name="T7" fmla="*/ 25 h 140"/>
                  <a:gd name="T8" fmla="*/ 16 w 89"/>
                  <a:gd name="T9" fmla="*/ 9 h 140"/>
                  <a:gd name="T10" fmla="*/ 46 w 89"/>
                  <a:gd name="T11" fmla="*/ 0 h 140"/>
                  <a:gd name="T12" fmla="*/ 74 w 89"/>
                  <a:gd name="T13" fmla="*/ 9 h 140"/>
                  <a:gd name="T14" fmla="*/ 84 w 89"/>
                  <a:gd name="T15" fmla="*/ 25 h 140"/>
                  <a:gd name="T16" fmla="*/ 84 w 89"/>
                  <a:gd name="T17" fmla="*/ 40 h 140"/>
                  <a:gd name="T18" fmla="*/ 81 w 89"/>
                  <a:gd name="T19" fmla="*/ 51 h 140"/>
                  <a:gd name="T20" fmla="*/ 70 w 89"/>
                  <a:gd name="T21" fmla="*/ 58 h 140"/>
                  <a:gd name="T22" fmla="*/ 72 w 89"/>
                  <a:gd name="T23" fmla="*/ 65 h 140"/>
                  <a:gd name="T24" fmla="*/ 82 w 89"/>
                  <a:gd name="T25" fmla="*/ 75 h 140"/>
                  <a:gd name="T26" fmla="*/ 88 w 89"/>
                  <a:gd name="T27" fmla="*/ 89 h 140"/>
                  <a:gd name="T28" fmla="*/ 86 w 89"/>
                  <a:gd name="T29" fmla="*/ 114 h 140"/>
                  <a:gd name="T30" fmla="*/ 63 w 89"/>
                  <a:gd name="T31" fmla="*/ 136 h 140"/>
                  <a:gd name="T32" fmla="*/ 27 w 89"/>
                  <a:gd name="T33" fmla="*/ 136 h 140"/>
                  <a:gd name="T34" fmla="*/ 4 w 89"/>
                  <a:gd name="T35" fmla="*/ 114 h 140"/>
                  <a:gd name="T36" fmla="*/ 2 w 89"/>
                  <a:gd name="T37" fmla="*/ 88 h 140"/>
                  <a:gd name="T38" fmla="*/ 7 w 89"/>
                  <a:gd name="T39" fmla="*/ 74 h 140"/>
                  <a:gd name="T40" fmla="*/ 20 w 89"/>
                  <a:gd name="T41" fmla="*/ 63 h 140"/>
                  <a:gd name="T42" fmla="*/ 23 w 89"/>
                  <a:gd name="T43" fmla="*/ 33 h 140"/>
                  <a:gd name="T44" fmla="*/ 25 w 89"/>
                  <a:gd name="T45" fmla="*/ 44 h 140"/>
                  <a:gd name="T46" fmla="*/ 34 w 89"/>
                  <a:gd name="T47" fmla="*/ 51 h 140"/>
                  <a:gd name="T48" fmla="*/ 46 w 89"/>
                  <a:gd name="T49" fmla="*/ 54 h 140"/>
                  <a:gd name="T50" fmla="*/ 58 w 89"/>
                  <a:gd name="T51" fmla="*/ 51 h 140"/>
                  <a:gd name="T52" fmla="*/ 65 w 89"/>
                  <a:gd name="T53" fmla="*/ 44 h 140"/>
                  <a:gd name="T54" fmla="*/ 67 w 89"/>
                  <a:gd name="T55" fmla="*/ 35 h 140"/>
                  <a:gd name="T56" fmla="*/ 65 w 89"/>
                  <a:gd name="T57" fmla="*/ 25 h 140"/>
                  <a:gd name="T58" fmla="*/ 56 w 89"/>
                  <a:gd name="T59" fmla="*/ 18 h 140"/>
                  <a:gd name="T60" fmla="*/ 46 w 89"/>
                  <a:gd name="T61" fmla="*/ 16 h 140"/>
                  <a:gd name="T62" fmla="*/ 34 w 89"/>
                  <a:gd name="T63" fmla="*/ 18 h 140"/>
                  <a:gd name="T64" fmla="*/ 27 w 89"/>
                  <a:gd name="T65" fmla="*/ 25 h 140"/>
                  <a:gd name="T66" fmla="*/ 23 w 89"/>
                  <a:gd name="T67" fmla="*/ 33 h 140"/>
                  <a:gd name="T68" fmla="*/ 20 w 89"/>
                  <a:gd name="T69" fmla="*/ 103 h 140"/>
                  <a:gd name="T70" fmla="*/ 25 w 89"/>
                  <a:gd name="T71" fmla="*/ 114 h 140"/>
                  <a:gd name="T72" fmla="*/ 32 w 89"/>
                  <a:gd name="T73" fmla="*/ 121 h 140"/>
                  <a:gd name="T74" fmla="*/ 46 w 89"/>
                  <a:gd name="T75" fmla="*/ 124 h 140"/>
                  <a:gd name="T76" fmla="*/ 60 w 89"/>
                  <a:gd name="T77" fmla="*/ 121 h 140"/>
                  <a:gd name="T78" fmla="*/ 68 w 89"/>
                  <a:gd name="T79" fmla="*/ 110 h 140"/>
                  <a:gd name="T80" fmla="*/ 72 w 89"/>
                  <a:gd name="T81" fmla="*/ 96 h 140"/>
                  <a:gd name="T82" fmla="*/ 68 w 89"/>
                  <a:gd name="T83" fmla="*/ 82 h 140"/>
                  <a:gd name="T84" fmla="*/ 60 w 89"/>
                  <a:gd name="T85" fmla="*/ 74 h 140"/>
                  <a:gd name="T86" fmla="*/ 44 w 89"/>
                  <a:gd name="T87" fmla="*/ 70 h 140"/>
                  <a:gd name="T88" fmla="*/ 32 w 89"/>
                  <a:gd name="T89" fmla="*/ 74 h 140"/>
                  <a:gd name="T90" fmla="*/ 21 w 89"/>
                  <a:gd name="T91" fmla="*/ 82 h 140"/>
                  <a:gd name="T92" fmla="*/ 20 w 89"/>
                  <a:gd name="T93" fmla="*/ 9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9" h="140">
                    <a:moveTo>
                      <a:pt x="27" y="61"/>
                    </a:moveTo>
                    <a:lnTo>
                      <a:pt x="20" y="58"/>
                    </a:lnTo>
                    <a:lnTo>
                      <a:pt x="14" y="54"/>
                    </a:lnTo>
                    <a:lnTo>
                      <a:pt x="11" y="51"/>
                    </a:lnTo>
                    <a:lnTo>
                      <a:pt x="7" y="46"/>
                    </a:lnTo>
                    <a:lnTo>
                      <a:pt x="6" y="40"/>
                    </a:lnTo>
                    <a:lnTo>
                      <a:pt x="6" y="33"/>
                    </a:lnTo>
                    <a:lnTo>
                      <a:pt x="6" y="25"/>
                    </a:lnTo>
                    <a:lnTo>
                      <a:pt x="11" y="16"/>
                    </a:lnTo>
                    <a:lnTo>
                      <a:pt x="16" y="9"/>
                    </a:lnTo>
                    <a:lnTo>
                      <a:pt x="28" y="2"/>
                    </a:lnTo>
                    <a:lnTo>
                      <a:pt x="46" y="0"/>
                    </a:lnTo>
                    <a:lnTo>
                      <a:pt x="62" y="2"/>
                    </a:lnTo>
                    <a:lnTo>
                      <a:pt x="74" y="9"/>
                    </a:lnTo>
                    <a:lnTo>
                      <a:pt x="81" y="18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0"/>
                    </a:lnTo>
                    <a:lnTo>
                      <a:pt x="82" y="46"/>
                    </a:lnTo>
                    <a:lnTo>
                      <a:pt x="81" y="51"/>
                    </a:lnTo>
                    <a:lnTo>
                      <a:pt x="75" y="54"/>
                    </a:lnTo>
                    <a:lnTo>
                      <a:pt x="70" y="58"/>
                    </a:lnTo>
                    <a:lnTo>
                      <a:pt x="65" y="61"/>
                    </a:lnTo>
                    <a:lnTo>
                      <a:pt x="72" y="65"/>
                    </a:lnTo>
                    <a:lnTo>
                      <a:pt x="77" y="68"/>
                    </a:lnTo>
                    <a:lnTo>
                      <a:pt x="82" y="75"/>
                    </a:lnTo>
                    <a:lnTo>
                      <a:pt x="86" y="81"/>
                    </a:lnTo>
                    <a:lnTo>
                      <a:pt x="88" y="89"/>
                    </a:lnTo>
                    <a:lnTo>
                      <a:pt x="89" y="96"/>
                    </a:lnTo>
                    <a:lnTo>
                      <a:pt x="86" y="114"/>
                    </a:lnTo>
                    <a:lnTo>
                      <a:pt x="77" y="128"/>
                    </a:lnTo>
                    <a:lnTo>
                      <a:pt x="63" y="136"/>
                    </a:lnTo>
                    <a:lnTo>
                      <a:pt x="46" y="140"/>
                    </a:lnTo>
                    <a:lnTo>
                      <a:pt x="27" y="136"/>
                    </a:lnTo>
                    <a:lnTo>
                      <a:pt x="13" y="128"/>
                    </a:lnTo>
                    <a:lnTo>
                      <a:pt x="4" y="114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4" y="81"/>
                    </a:lnTo>
                    <a:lnTo>
                      <a:pt x="7" y="74"/>
                    </a:lnTo>
                    <a:lnTo>
                      <a:pt x="13" y="68"/>
                    </a:lnTo>
                    <a:lnTo>
                      <a:pt x="20" y="63"/>
                    </a:lnTo>
                    <a:lnTo>
                      <a:pt x="27" y="61"/>
                    </a:lnTo>
                    <a:close/>
                    <a:moveTo>
                      <a:pt x="23" y="33"/>
                    </a:moveTo>
                    <a:lnTo>
                      <a:pt x="23" y="39"/>
                    </a:lnTo>
                    <a:lnTo>
                      <a:pt x="25" y="44"/>
                    </a:lnTo>
                    <a:lnTo>
                      <a:pt x="28" y="47"/>
                    </a:lnTo>
                    <a:lnTo>
                      <a:pt x="34" y="51"/>
                    </a:lnTo>
                    <a:lnTo>
                      <a:pt x="39" y="53"/>
                    </a:lnTo>
                    <a:lnTo>
                      <a:pt x="46" y="54"/>
                    </a:lnTo>
                    <a:lnTo>
                      <a:pt x="51" y="53"/>
                    </a:lnTo>
                    <a:lnTo>
                      <a:pt x="58" y="51"/>
                    </a:lnTo>
                    <a:lnTo>
                      <a:pt x="62" y="47"/>
                    </a:lnTo>
                    <a:lnTo>
                      <a:pt x="65" y="44"/>
                    </a:lnTo>
                    <a:lnTo>
                      <a:pt x="67" y="40"/>
                    </a:lnTo>
                    <a:lnTo>
                      <a:pt x="67" y="35"/>
                    </a:lnTo>
                    <a:lnTo>
                      <a:pt x="67" y="30"/>
                    </a:lnTo>
                    <a:lnTo>
                      <a:pt x="65" y="25"/>
                    </a:lnTo>
                    <a:lnTo>
                      <a:pt x="62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39" y="16"/>
                    </a:lnTo>
                    <a:lnTo>
                      <a:pt x="34" y="18"/>
                    </a:lnTo>
                    <a:lnTo>
                      <a:pt x="28" y="21"/>
                    </a:lnTo>
                    <a:lnTo>
                      <a:pt x="27" y="25"/>
                    </a:lnTo>
                    <a:lnTo>
                      <a:pt x="23" y="30"/>
                    </a:lnTo>
                    <a:lnTo>
                      <a:pt x="23" y="33"/>
                    </a:lnTo>
                    <a:close/>
                    <a:moveTo>
                      <a:pt x="20" y="96"/>
                    </a:moveTo>
                    <a:lnTo>
                      <a:pt x="20" y="103"/>
                    </a:lnTo>
                    <a:lnTo>
                      <a:pt x="21" y="110"/>
                    </a:lnTo>
                    <a:lnTo>
                      <a:pt x="25" y="114"/>
                    </a:lnTo>
                    <a:lnTo>
                      <a:pt x="27" y="117"/>
                    </a:lnTo>
                    <a:lnTo>
                      <a:pt x="32" y="121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21"/>
                    </a:lnTo>
                    <a:lnTo>
                      <a:pt x="65" y="115"/>
                    </a:lnTo>
                    <a:lnTo>
                      <a:pt x="68" y="110"/>
                    </a:lnTo>
                    <a:lnTo>
                      <a:pt x="70" y="105"/>
                    </a:lnTo>
                    <a:lnTo>
                      <a:pt x="72" y="96"/>
                    </a:lnTo>
                    <a:lnTo>
                      <a:pt x="70" y="89"/>
                    </a:lnTo>
                    <a:lnTo>
                      <a:pt x="68" y="82"/>
                    </a:lnTo>
                    <a:lnTo>
                      <a:pt x="65" y="77"/>
                    </a:lnTo>
                    <a:lnTo>
                      <a:pt x="60" y="74"/>
                    </a:lnTo>
                    <a:lnTo>
                      <a:pt x="53" y="70"/>
                    </a:lnTo>
                    <a:lnTo>
                      <a:pt x="44" y="70"/>
                    </a:lnTo>
                    <a:lnTo>
                      <a:pt x="37" y="70"/>
                    </a:lnTo>
                    <a:lnTo>
                      <a:pt x="32" y="74"/>
                    </a:lnTo>
                    <a:lnTo>
                      <a:pt x="27" y="77"/>
                    </a:lnTo>
                    <a:lnTo>
                      <a:pt x="21" y="82"/>
                    </a:lnTo>
                    <a:lnTo>
                      <a:pt x="20" y="89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3482"/>
              <p:cNvSpPr>
                <a:spLocks noEditPoints="1"/>
              </p:cNvSpPr>
              <p:nvPr/>
            </p:nvSpPr>
            <p:spPr bwMode="auto">
              <a:xfrm>
                <a:off x="3717" y="2824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5 w 91"/>
                  <a:gd name="T5" fmla="*/ 30 h 140"/>
                  <a:gd name="T6" fmla="*/ 9 w 91"/>
                  <a:gd name="T7" fmla="*/ 21 h 140"/>
                  <a:gd name="T8" fmla="*/ 14 w 91"/>
                  <a:gd name="T9" fmla="*/ 13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5 w 91"/>
                  <a:gd name="T17" fmla="*/ 0 h 140"/>
                  <a:gd name="T18" fmla="*/ 56 w 91"/>
                  <a:gd name="T19" fmla="*/ 0 h 140"/>
                  <a:gd name="T20" fmla="*/ 64 w 91"/>
                  <a:gd name="T21" fmla="*/ 4 h 140"/>
                  <a:gd name="T22" fmla="*/ 71 w 91"/>
                  <a:gd name="T23" fmla="*/ 7 h 140"/>
                  <a:gd name="T24" fmla="*/ 75 w 91"/>
                  <a:gd name="T25" fmla="*/ 13 h 140"/>
                  <a:gd name="T26" fmla="*/ 78 w 91"/>
                  <a:gd name="T27" fmla="*/ 16 h 140"/>
                  <a:gd name="T28" fmla="*/ 84 w 91"/>
                  <a:gd name="T29" fmla="*/ 26 h 140"/>
                  <a:gd name="T30" fmla="*/ 87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5 w 91"/>
                  <a:gd name="T39" fmla="*/ 109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1 h 140"/>
                  <a:gd name="T46" fmla="*/ 63 w 91"/>
                  <a:gd name="T47" fmla="*/ 136 h 140"/>
                  <a:gd name="T48" fmla="*/ 54 w 91"/>
                  <a:gd name="T49" fmla="*/ 138 h 140"/>
                  <a:gd name="T50" fmla="*/ 45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7 w 91"/>
                  <a:gd name="T63" fmla="*/ 70 h 140"/>
                  <a:gd name="T64" fmla="*/ 19 w 91"/>
                  <a:gd name="T65" fmla="*/ 89 h 140"/>
                  <a:gd name="T66" fmla="*/ 21 w 91"/>
                  <a:gd name="T67" fmla="*/ 103 h 140"/>
                  <a:gd name="T68" fmla="*/ 26 w 91"/>
                  <a:gd name="T69" fmla="*/ 114 h 140"/>
                  <a:gd name="T70" fmla="*/ 31 w 91"/>
                  <a:gd name="T71" fmla="*/ 119 h 140"/>
                  <a:gd name="T72" fmla="*/ 38 w 91"/>
                  <a:gd name="T73" fmla="*/ 122 h 140"/>
                  <a:gd name="T74" fmla="*/ 45 w 91"/>
                  <a:gd name="T75" fmla="*/ 124 h 140"/>
                  <a:gd name="T76" fmla="*/ 52 w 91"/>
                  <a:gd name="T77" fmla="*/ 122 h 140"/>
                  <a:gd name="T78" fmla="*/ 59 w 91"/>
                  <a:gd name="T79" fmla="*/ 119 h 140"/>
                  <a:gd name="T80" fmla="*/ 64 w 91"/>
                  <a:gd name="T81" fmla="*/ 114 h 140"/>
                  <a:gd name="T82" fmla="*/ 68 w 91"/>
                  <a:gd name="T83" fmla="*/ 103 h 140"/>
                  <a:gd name="T84" fmla="*/ 71 w 91"/>
                  <a:gd name="T85" fmla="*/ 89 h 140"/>
                  <a:gd name="T86" fmla="*/ 71 w 91"/>
                  <a:gd name="T87" fmla="*/ 70 h 140"/>
                  <a:gd name="T88" fmla="*/ 71 w 91"/>
                  <a:gd name="T89" fmla="*/ 51 h 140"/>
                  <a:gd name="T90" fmla="*/ 70 w 91"/>
                  <a:gd name="T91" fmla="*/ 35 h 140"/>
                  <a:gd name="T92" fmla="*/ 64 w 91"/>
                  <a:gd name="T93" fmla="*/ 26 h 140"/>
                  <a:gd name="T94" fmla="*/ 59 w 91"/>
                  <a:gd name="T95" fmla="*/ 19 h 140"/>
                  <a:gd name="T96" fmla="*/ 52 w 91"/>
                  <a:gd name="T97" fmla="*/ 16 h 140"/>
                  <a:gd name="T98" fmla="*/ 45 w 91"/>
                  <a:gd name="T99" fmla="*/ 16 h 140"/>
                  <a:gd name="T100" fmla="*/ 38 w 91"/>
                  <a:gd name="T101" fmla="*/ 16 h 140"/>
                  <a:gd name="T102" fmla="*/ 31 w 91"/>
                  <a:gd name="T103" fmla="*/ 19 h 140"/>
                  <a:gd name="T104" fmla="*/ 26 w 91"/>
                  <a:gd name="T105" fmla="*/ 25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7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1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4" y="114"/>
                    </a:lnTo>
                    <a:lnTo>
                      <a:pt x="68" y="103"/>
                    </a:lnTo>
                    <a:lnTo>
                      <a:pt x="71" y="89"/>
                    </a:lnTo>
                    <a:lnTo>
                      <a:pt x="71" y="70"/>
                    </a:lnTo>
                    <a:lnTo>
                      <a:pt x="71" y="51"/>
                    </a:lnTo>
                    <a:lnTo>
                      <a:pt x="70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Line 3483"/>
              <p:cNvSpPr>
                <a:spLocks noChangeShapeType="1"/>
              </p:cNvSpPr>
              <p:nvPr/>
            </p:nvSpPr>
            <p:spPr bwMode="auto">
              <a:xfrm flipV="1">
                <a:off x="3923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Line 3484"/>
              <p:cNvSpPr>
                <a:spLocks noChangeShapeType="1"/>
              </p:cNvSpPr>
              <p:nvPr/>
            </p:nvSpPr>
            <p:spPr bwMode="auto">
              <a:xfrm flipV="1">
                <a:off x="3923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Line 3485"/>
              <p:cNvSpPr>
                <a:spLocks noChangeShapeType="1"/>
              </p:cNvSpPr>
              <p:nvPr/>
            </p:nvSpPr>
            <p:spPr bwMode="auto">
              <a:xfrm flipV="1">
                <a:off x="3923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Line 3486"/>
              <p:cNvSpPr>
                <a:spLocks noChangeShapeType="1"/>
              </p:cNvSpPr>
              <p:nvPr/>
            </p:nvSpPr>
            <p:spPr bwMode="auto">
              <a:xfrm flipV="1">
                <a:off x="3923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Line 3487"/>
              <p:cNvSpPr>
                <a:spLocks noChangeShapeType="1"/>
              </p:cNvSpPr>
              <p:nvPr/>
            </p:nvSpPr>
            <p:spPr bwMode="auto">
              <a:xfrm flipV="1">
                <a:off x="3923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Line 3488"/>
              <p:cNvSpPr>
                <a:spLocks noChangeShapeType="1"/>
              </p:cNvSpPr>
              <p:nvPr/>
            </p:nvSpPr>
            <p:spPr bwMode="auto">
              <a:xfrm flipV="1">
                <a:off x="3923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Line 3489"/>
              <p:cNvSpPr>
                <a:spLocks noChangeShapeType="1"/>
              </p:cNvSpPr>
              <p:nvPr/>
            </p:nvSpPr>
            <p:spPr bwMode="auto">
              <a:xfrm flipV="1">
                <a:off x="3923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Line 3490"/>
              <p:cNvSpPr>
                <a:spLocks noChangeShapeType="1"/>
              </p:cNvSpPr>
              <p:nvPr/>
            </p:nvSpPr>
            <p:spPr bwMode="auto">
              <a:xfrm flipV="1">
                <a:off x="3923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Line 3491"/>
              <p:cNvSpPr>
                <a:spLocks noChangeShapeType="1"/>
              </p:cNvSpPr>
              <p:nvPr/>
            </p:nvSpPr>
            <p:spPr bwMode="auto">
              <a:xfrm flipV="1">
                <a:off x="3923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Line 3492"/>
              <p:cNvSpPr>
                <a:spLocks noChangeShapeType="1"/>
              </p:cNvSpPr>
              <p:nvPr/>
            </p:nvSpPr>
            <p:spPr bwMode="auto">
              <a:xfrm flipV="1">
                <a:off x="3923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Line 3493"/>
              <p:cNvSpPr>
                <a:spLocks noChangeShapeType="1"/>
              </p:cNvSpPr>
              <p:nvPr/>
            </p:nvSpPr>
            <p:spPr bwMode="auto">
              <a:xfrm flipV="1">
                <a:off x="3923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Line 3494"/>
              <p:cNvSpPr>
                <a:spLocks noChangeShapeType="1"/>
              </p:cNvSpPr>
              <p:nvPr/>
            </p:nvSpPr>
            <p:spPr bwMode="auto">
              <a:xfrm flipV="1">
                <a:off x="3923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Line 3495"/>
              <p:cNvSpPr>
                <a:spLocks noChangeShapeType="1"/>
              </p:cNvSpPr>
              <p:nvPr/>
            </p:nvSpPr>
            <p:spPr bwMode="auto">
              <a:xfrm flipV="1">
                <a:off x="3923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Line 3496"/>
              <p:cNvSpPr>
                <a:spLocks noChangeShapeType="1"/>
              </p:cNvSpPr>
              <p:nvPr/>
            </p:nvSpPr>
            <p:spPr bwMode="auto">
              <a:xfrm flipV="1">
                <a:off x="3923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Line 3497"/>
              <p:cNvSpPr>
                <a:spLocks noChangeShapeType="1"/>
              </p:cNvSpPr>
              <p:nvPr/>
            </p:nvSpPr>
            <p:spPr bwMode="auto">
              <a:xfrm flipV="1">
                <a:off x="3923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Line 3498"/>
              <p:cNvSpPr>
                <a:spLocks noChangeShapeType="1"/>
              </p:cNvSpPr>
              <p:nvPr/>
            </p:nvSpPr>
            <p:spPr bwMode="auto">
              <a:xfrm flipV="1">
                <a:off x="3923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Line 3499"/>
              <p:cNvSpPr>
                <a:spLocks noChangeShapeType="1"/>
              </p:cNvSpPr>
              <p:nvPr/>
            </p:nvSpPr>
            <p:spPr bwMode="auto">
              <a:xfrm flipV="1">
                <a:off x="3923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Line 3500"/>
              <p:cNvSpPr>
                <a:spLocks noChangeShapeType="1"/>
              </p:cNvSpPr>
              <p:nvPr/>
            </p:nvSpPr>
            <p:spPr bwMode="auto">
              <a:xfrm flipV="1">
                <a:off x="3923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Line 3501"/>
              <p:cNvSpPr>
                <a:spLocks noChangeShapeType="1"/>
              </p:cNvSpPr>
              <p:nvPr/>
            </p:nvSpPr>
            <p:spPr bwMode="auto">
              <a:xfrm flipV="1">
                <a:off x="3923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Line 3502"/>
              <p:cNvSpPr>
                <a:spLocks noChangeShapeType="1"/>
              </p:cNvSpPr>
              <p:nvPr/>
            </p:nvSpPr>
            <p:spPr bwMode="auto">
              <a:xfrm flipV="1">
                <a:off x="3923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Line 3503"/>
              <p:cNvSpPr>
                <a:spLocks noChangeShapeType="1"/>
              </p:cNvSpPr>
              <p:nvPr/>
            </p:nvSpPr>
            <p:spPr bwMode="auto">
              <a:xfrm flipV="1">
                <a:off x="3923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Line 3504"/>
              <p:cNvSpPr>
                <a:spLocks noChangeShapeType="1"/>
              </p:cNvSpPr>
              <p:nvPr/>
            </p:nvSpPr>
            <p:spPr bwMode="auto">
              <a:xfrm flipV="1">
                <a:off x="3923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Line 3505"/>
              <p:cNvSpPr>
                <a:spLocks noChangeShapeType="1"/>
              </p:cNvSpPr>
              <p:nvPr/>
            </p:nvSpPr>
            <p:spPr bwMode="auto">
              <a:xfrm flipV="1">
                <a:off x="3923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Line 3506"/>
              <p:cNvSpPr>
                <a:spLocks noChangeShapeType="1"/>
              </p:cNvSpPr>
              <p:nvPr/>
            </p:nvSpPr>
            <p:spPr bwMode="auto">
              <a:xfrm flipV="1">
                <a:off x="3923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Line 3507"/>
              <p:cNvSpPr>
                <a:spLocks noChangeShapeType="1"/>
              </p:cNvSpPr>
              <p:nvPr/>
            </p:nvSpPr>
            <p:spPr bwMode="auto">
              <a:xfrm flipV="1">
                <a:off x="3923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Line 3508"/>
              <p:cNvSpPr>
                <a:spLocks noChangeShapeType="1"/>
              </p:cNvSpPr>
              <p:nvPr/>
            </p:nvSpPr>
            <p:spPr bwMode="auto">
              <a:xfrm flipV="1">
                <a:off x="3923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Line 3509"/>
              <p:cNvSpPr>
                <a:spLocks noChangeShapeType="1"/>
              </p:cNvSpPr>
              <p:nvPr/>
            </p:nvSpPr>
            <p:spPr bwMode="auto">
              <a:xfrm flipV="1">
                <a:off x="3923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Line 3510"/>
              <p:cNvSpPr>
                <a:spLocks noChangeShapeType="1"/>
              </p:cNvSpPr>
              <p:nvPr/>
            </p:nvSpPr>
            <p:spPr bwMode="auto">
              <a:xfrm flipV="1">
                <a:off x="3923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Line 3511"/>
              <p:cNvSpPr>
                <a:spLocks noChangeShapeType="1"/>
              </p:cNvSpPr>
              <p:nvPr/>
            </p:nvSpPr>
            <p:spPr bwMode="auto">
              <a:xfrm flipV="1">
                <a:off x="3923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Line 3512"/>
              <p:cNvSpPr>
                <a:spLocks noChangeShapeType="1"/>
              </p:cNvSpPr>
              <p:nvPr/>
            </p:nvSpPr>
            <p:spPr bwMode="auto">
              <a:xfrm flipV="1">
                <a:off x="3923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Line 3513"/>
              <p:cNvSpPr>
                <a:spLocks noChangeShapeType="1"/>
              </p:cNvSpPr>
              <p:nvPr/>
            </p:nvSpPr>
            <p:spPr bwMode="auto">
              <a:xfrm flipV="1">
                <a:off x="3923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Line 3514"/>
              <p:cNvSpPr>
                <a:spLocks noChangeShapeType="1"/>
              </p:cNvSpPr>
              <p:nvPr/>
            </p:nvSpPr>
            <p:spPr bwMode="auto">
              <a:xfrm flipV="1">
                <a:off x="3923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Line 3515"/>
              <p:cNvSpPr>
                <a:spLocks noChangeShapeType="1"/>
              </p:cNvSpPr>
              <p:nvPr/>
            </p:nvSpPr>
            <p:spPr bwMode="auto">
              <a:xfrm flipV="1">
                <a:off x="3923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Line 3516"/>
              <p:cNvSpPr>
                <a:spLocks noChangeShapeType="1"/>
              </p:cNvSpPr>
              <p:nvPr/>
            </p:nvSpPr>
            <p:spPr bwMode="auto">
              <a:xfrm flipV="1">
                <a:off x="3923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Line 3517"/>
              <p:cNvSpPr>
                <a:spLocks noChangeShapeType="1"/>
              </p:cNvSpPr>
              <p:nvPr/>
            </p:nvSpPr>
            <p:spPr bwMode="auto">
              <a:xfrm flipV="1">
                <a:off x="3923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Line 3518"/>
              <p:cNvSpPr>
                <a:spLocks noChangeShapeType="1"/>
              </p:cNvSpPr>
              <p:nvPr/>
            </p:nvSpPr>
            <p:spPr bwMode="auto">
              <a:xfrm flipV="1">
                <a:off x="3923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Line 3519"/>
              <p:cNvSpPr>
                <a:spLocks noChangeShapeType="1"/>
              </p:cNvSpPr>
              <p:nvPr/>
            </p:nvSpPr>
            <p:spPr bwMode="auto">
              <a:xfrm flipV="1">
                <a:off x="3923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Line 3520"/>
              <p:cNvSpPr>
                <a:spLocks noChangeShapeType="1"/>
              </p:cNvSpPr>
              <p:nvPr/>
            </p:nvSpPr>
            <p:spPr bwMode="auto">
              <a:xfrm flipV="1">
                <a:off x="3923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Line 3521"/>
              <p:cNvSpPr>
                <a:spLocks noChangeShapeType="1"/>
              </p:cNvSpPr>
              <p:nvPr/>
            </p:nvSpPr>
            <p:spPr bwMode="auto">
              <a:xfrm flipV="1">
                <a:off x="3923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Line 3522"/>
              <p:cNvSpPr>
                <a:spLocks noChangeShapeType="1"/>
              </p:cNvSpPr>
              <p:nvPr/>
            </p:nvSpPr>
            <p:spPr bwMode="auto">
              <a:xfrm flipV="1">
                <a:off x="3923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Line 3523"/>
              <p:cNvSpPr>
                <a:spLocks noChangeShapeType="1"/>
              </p:cNvSpPr>
              <p:nvPr/>
            </p:nvSpPr>
            <p:spPr bwMode="auto">
              <a:xfrm flipV="1">
                <a:off x="3923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Line 3524"/>
              <p:cNvSpPr>
                <a:spLocks noChangeShapeType="1"/>
              </p:cNvSpPr>
              <p:nvPr/>
            </p:nvSpPr>
            <p:spPr bwMode="auto">
              <a:xfrm flipV="1">
                <a:off x="3923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Line 3525"/>
              <p:cNvSpPr>
                <a:spLocks noChangeShapeType="1"/>
              </p:cNvSpPr>
              <p:nvPr/>
            </p:nvSpPr>
            <p:spPr bwMode="auto">
              <a:xfrm flipV="1">
                <a:off x="3923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Line 3526"/>
              <p:cNvSpPr>
                <a:spLocks noChangeShapeType="1"/>
              </p:cNvSpPr>
              <p:nvPr/>
            </p:nvSpPr>
            <p:spPr bwMode="auto">
              <a:xfrm flipV="1">
                <a:off x="3923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Line 3527"/>
              <p:cNvSpPr>
                <a:spLocks noChangeShapeType="1"/>
              </p:cNvSpPr>
              <p:nvPr/>
            </p:nvSpPr>
            <p:spPr bwMode="auto">
              <a:xfrm flipV="1">
                <a:off x="3923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Line 3528"/>
              <p:cNvSpPr>
                <a:spLocks noChangeShapeType="1"/>
              </p:cNvSpPr>
              <p:nvPr/>
            </p:nvSpPr>
            <p:spPr bwMode="auto">
              <a:xfrm flipV="1">
                <a:off x="3923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Line 3529"/>
              <p:cNvSpPr>
                <a:spLocks noChangeShapeType="1"/>
              </p:cNvSpPr>
              <p:nvPr/>
            </p:nvSpPr>
            <p:spPr bwMode="auto">
              <a:xfrm flipV="1">
                <a:off x="3923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Line 3530"/>
              <p:cNvSpPr>
                <a:spLocks noChangeShapeType="1"/>
              </p:cNvSpPr>
              <p:nvPr/>
            </p:nvSpPr>
            <p:spPr bwMode="auto">
              <a:xfrm flipV="1">
                <a:off x="3923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Line 3531"/>
              <p:cNvSpPr>
                <a:spLocks noChangeShapeType="1"/>
              </p:cNvSpPr>
              <p:nvPr/>
            </p:nvSpPr>
            <p:spPr bwMode="auto">
              <a:xfrm flipV="1">
                <a:off x="3923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Line 3532"/>
              <p:cNvSpPr>
                <a:spLocks noChangeShapeType="1"/>
              </p:cNvSpPr>
              <p:nvPr/>
            </p:nvSpPr>
            <p:spPr bwMode="auto">
              <a:xfrm flipV="1">
                <a:off x="3923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Line 3533"/>
              <p:cNvSpPr>
                <a:spLocks noChangeShapeType="1"/>
              </p:cNvSpPr>
              <p:nvPr/>
            </p:nvSpPr>
            <p:spPr bwMode="auto">
              <a:xfrm flipV="1">
                <a:off x="3923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Line 3534"/>
              <p:cNvSpPr>
                <a:spLocks noChangeShapeType="1"/>
              </p:cNvSpPr>
              <p:nvPr/>
            </p:nvSpPr>
            <p:spPr bwMode="auto">
              <a:xfrm flipV="1">
                <a:off x="3923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Line 3535"/>
              <p:cNvSpPr>
                <a:spLocks noChangeShapeType="1"/>
              </p:cNvSpPr>
              <p:nvPr/>
            </p:nvSpPr>
            <p:spPr bwMode="auto">
              <a:xfrm flipV="1">
                <a:off x="3923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Line 3536"/>
              <p:cNvSpPr>
                <a:spLocks noChangeShapeType="1"/>
              </p:cNvSpPr>
              <p:nvPr/>
            </p:nvSpPr>
            <p:spPr bwMode="auto">
              <a:xfrm flipV="1">
                <a:off x="3923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Line 3537"/>
              <p:cNvSpPr>
                <a:spLocks noChangeShapeType="1"/>
              </p:cNvSpPr>
              <p:nvPr/>
            </p:nvSpPr>
            <p:spPr bwMode="auto">
              <a:xfrm flipV="1">
                <a:off x="3923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Line 3538"/>
              <p:cNvSpPr>
                <a:spLocks noChangeShapeType="1"/>
              </p:cNvSpPr>
              <p:nvPr/>
            </p:nvSpPr>
            <p:spPr bwMode="auto">
              <a:xfrm flipV="1">
                <a:off x="3923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Line 3539"/>
              <p:cNvSpPr>
                <a:spLocks noChangeShapeType="1"/>
              </p:cNvSpPr>
              <p:nvPr/>
            </p:nvSpPr>
            <p:spPr bwMode="auto">
              <a:xfrm flipV="1">
                <a:off x="3923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Line 3540"/>
              <p:cNvSpPr>
                <a:spLocks noChangeShapeType="1"/>
              </p:cNvSpPr>
              <p:nvPr/>
            </p:nvSpPr>
            <p:spPr bwMode="auto">
              <a:xfrm flipV="1">
                <a:off x="3923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Line 3541"/>
              <p:cNvSpPr>
                <a:spLocks noChangeShapeType="1"/>
              </p:cNvSpPr>
              <p:nvPr/>
            </p:nvSpPr>
            <p:spPr bwMode="auto">
              <a:xfrm flipV="1">
                <a:off x="3923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Line 3542"/>
              <p:cNvSpPr>
                <a:spLocks noChangeShapeType="1"/>
              </p:cNvSpPr>
              <p:nvPr/>
            </p:nvSpPr>
            <p:spPr bwMode="auto">
              <a:xfrm flipV="1">
                <a:off x="3923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Line 3543"/>
              <p:cNvSpPr>
                <a:spLocks noChangeShapeType="1"/>
              </p:cNvSpPr>
              <p:nvPr/>
            </p:nvSpPr>
            <p:spPr bwMode="auto">
              <a:xfrm flipV="1">
                <a:off x="3923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Line 3544"/>
              <p:cNvSpPr>
                <a:spLocks noChangeShapeType="1"/>
              </p:cNvSpPr>
              <p:nvPr/>
            </p:nvSpPr>
            <p:spPr bwMode="auto">
              <a:xfrm flipV="1">
                <a:off x="3923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Line 3545"/>
              <p:cNvSpPr>
                <a:spLocks noChangeShapeType="1"/>
              </p:cNvSpPr>
              <p:nvPr/>
            </p:nvSpPr>
            <p:spPr bwMode="auto">
              <a:xfrm flipV="1">
                <a:off x="3923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Line 3546"/>
              <p:cNvSpPr>
                <a:spLocks noChangeShapeType="1"/>
              </p:cNvSpPr>
              <p:nvPr/>
            </p:nvSpPr>
            <p:spPr bwMode="auto">
              <a:xfrm flipV="1">
                <a:off x="3923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Line 3547"/>
              <p:cNvSpPr>
                <a:spLocks noChangeShapeType="1"/>
              </p:cNvSpPr>
              <p:nvPr/>
            </p:nvSpPr>
            <p:spPr bwMode="auto">
              <a:xfrm flipV="1">
                <a:off x="3923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Line 3548"/>
              <p:cNvSpPr>
                <a:spLocks noChangeShapeType="1"/>
              </p:cNvSpPr>
              <p:nvPr/>
            </p:nvSpPr>
            <p:spPr bwMode="auto">
              <a:xfrm flipV="1">
                <a:off x="3923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Line 3549"/>
              <p:cNvSpPr>
                <a:spLocks noChangeShapeType="1"/>
              </p:cNvSpPr>
              <p:nvPr/>
            </p:nvSpPr>
            <p:spPr bwMode="auto">
              <a:xfrm flipV="1">
                <a:off x="3923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Line 3550"/>
              <p:cNvSpPr>
                <a:spLocks noChangeShapeType="1"/>
              </p:cNvSpPr>
              <p:nvPr/>
            </p:nvSpPr>
            <p:spPr bwMode="auto">
              <a:xfrm flipV="1">
                <a:off x="3923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Line 3551"/>
              <p:cNvSpPr>
                <a:spLocks noChangeShapeType="1"/>
              </p:cNvSpPr>
              <p:nvPr/>
            </p:nvSpPr>
            <p:spPr bwMode="auto">
              <a:xfrm flipV="1">
                <a:off x="3923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Line 3552"/>
              <p:cNvSpPr>
                <a:spLocks noChangeShapeType="1"/>
              </p:cNvSpPr>
              <p:nvPr/>
            </p:nvSpPr>
            <p:spPr bwMode="auto">
              <a:xfrm flipV="1">
                <a:off x="3923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Line 3553"/>
              <p:cNvSpPr>
                <a:spLocks noChangeShapeType="1"/>
              </p:cNvSpPr>
              <p:nvPr/>
            </p:nvSpPr>
            <p:spPr bwMode="auto">
              <a:xfrm flipV="1">
                <a:off x="3923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9" name="Line 3554"/>
              <p:cNvSpPr>
                <a:spLocks noChangeShapeType="1"/>
              </p:cNvSpPr>
              <p:nvPr/>
            </p:nvSpPr>
            <p:spPr bwMode="auto">
              <a:xfrm flipV="1">
                <a:off x="3923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Line 3555"/>
              <p:cNvSpPr>
                <a:spLocks noChangeShapeType="1"/>
              </p:cNvSpPr>
              <p:nvPr/>
            </p:nvSpPr>
            <p:spPr bwMode="auto">
              <a:xfrm flipV="1">
                <a:off x="3923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Line 3556"/>
              <p:cNvSpPr>
                <a:spLocks noChangeShapeType="1"/>
              </p:cNvSpPr>
              <p:nvPr/>
            </p:nvSpPr>
            <p:spPr bwMode="auto">
              <a:xfrm flipV="1">
                <a:off x="3923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Line 3557"/>
              <p:cNvSpPr>
                <a:spLocks noChangeShapeType="1"/>
              </p:cNvSpPr>
              <p:nvPr/>
            </p:nvSpPr>
            <p:spPr bwMode="auto">
              <a:xfrm flipV="1">
                <a:off x="3923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Line 3558"/>
              <p:cNvSpPr>
                <a:spLocks noChangeShapeType="1"/>
              </p:cNvSpPr>
              <p:nvPr/>
            </p:nvSpPr>
            <p:spPr bwMode="auto">
              <a:xfrm flipV="1">
                <a:off x="3923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Line 3559"/>
              <p:cNvSpPr>
                <a:spLocks noChangeShapeType="1"/>
              </p:cNvSpPr>
              <p:nvPr/>
            </p:nvSpPr>
            <p:spPr bwMode="auto">
              <a:xfrm flipV="1">
                <a:off x="3923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Line 3560"/>
              <p:cNvSpPr>
                <a:spLocks noChangeShapeType="1"/>
              </p:cNvSpPr>
              <p:nvPr/>
            </p:nvSpPr>
            <p:spPr bwMode="auto">
              <a:xfrm flipV="1">
                <a:off x="3923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Line 3561"/>
              <p:cNvSpPr>
                <a:spLocks noChangeShapeType="1"/>
              </p:cNvSpPr>
              <p:nvPr/>
            </p:nvSpPr>
            <p:spPr bwMode="auto">
              <a:xfrm flipV="1">
                <a:off x="3923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Line 3562"/>
              <p:cNvSpPr>
                <a:spLocks noChangeShapeType="1"/>
              </p:cNvSpPr>
              <p:nvPr/>
            </p:nvSpPr>
            <p:spPr bwMode="auto">
              <a:xfrm flipV="1">
                <a:off x="3923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Line 3563"/>
              <p:cNvSpPr>
                <a:spLocks noChangeShapeType="1"/>
              </p:cNvSpPr>
              <p:nvPr/>
            </p:nvSpPr>
            <p:spPr bwMode="auto">
              <a:xfrm flipV="1">
                <a:off x="3923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Line 3564"/>
              <p:cNvSpPr>
                <a:spLocks noChangeShapeType="1"/>
              </p:cNvSpPr>
              <p:nvPr/>
            </p:nvSpPr>
            <p:spPr bwMode="auto">
              <a:xfrm flipV="1">
                <a:off x="3923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Line 3565"/>
              <p:cNvSpPr>
                <a:spLocks noChangeShapeType="1"/>
              </p:cNvSpPr>
              <p:nvPr/>
            </p:nvSpPr>
            <p:spPr bwMode="auto">
              <a:xfrm flipV="1">
                <a:off x="3923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Line 3566"/>
              <p:cNvSpPr>
                <a:spLocks noChangeShapeType="1"/>
              </p:cNvSpPr>
              <p:nvPr/>
            </p:nvSpPr>
            <p:spPr bwMode="auto">
              <a:xfrm flipV="1">
                <a:off x="3923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Line 3567"/>
              <p:cNvSpPr>
                <a:spLocks noChangeShapeType="1"/>
              </p:cNvSpPr>
              <p:nvPr/>
            </p:nvSpPr>
            <p:spPr bwMode="auto">
              <a:xfrm flipV="1">
                <a:off x="3923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Line 3568"/>
              <p:cNvSpPr>
                <a:spLocks noChangeShapeType="1"/>
              </p:cNvSpPr>
              <p:nvPr/>
            </p:nvSpPr>
            <p:spPr bwMode="auto">
              <a:xfrm flipV="1">
                <a:off x="3923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Line 3569"/>
              <p:cNvSpPr>
                <a:spLocks noChangeShapeType="1"/>
              </p:cNvSpPr>
              <p:nvPr/>
            </p:nvSpPr>
            <p:spPr bwMode="auto">
              <a:xfrm flipV="1">
                <a:off x="3923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Line 3570"/>
              <p:cNvSpPr>
                <a:spLocks noChangeShapeType="1"/>
              </p:cNvSpPr>
              <p:nvPr/>
            </p:nvSpPr>
            <p:spPr bwMode="auto">
              <a:xfrm flipV="1">
                <a:off x="3923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Line 3571"/>
              <p:cNvSpPr>
                <a:spLocks noChangeShapeType="1"/>
              </p:cNvSpPr>
              <p:nvPr/>
            </p:nvSpPr>
            <p:spPr bwMode="auto">
              <a:xfrm flipV="1">
                <a:off x="3923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Line 3572"/>
              <p:cNvSpPr>
                <a:spLocks noChangeShapeType="1"/>
              </p:cNvSpPr>
              <p:nvPr/>
            </p:nvSpPr>
            <p:spPr bwMode="auto">
              <a:xfrm flipV="1">
                <a:off x="3923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Line 3573"/>
              <p:cNvSpPr>
                <a:spLocks noChangeShapeType="1"/>
              </p:cNvSpPr>
              <p:nvPr/>
            </p:nvSpPr>
            <p:spPr bwMode="auto">
              <a:xfrm flipV="1">
                <a:off x="3923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Line 3574"/>
              <p:cNvSpPr>
                <a:spLocks noChangeShapeType="1"/>
              </p:cNvSpPr>
              <p:nvPr/>
            </p:nvSpPr>
            <p:spPr bwMode="auto">
              <a:xfrm flipV="1">
                <a:off x="3923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Line 3575"/>
              <p:cNvSpPr>
                <a:spLocks noChangeShapeType="1"/>
              </p:cNvSpPr>
              <p:nvPr/>
            </p:nvSpPr>
            <p:spPr bwMode="auto">
              <a:xfrm flipV="1">
                <a:off x="3923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Line 3576"/>
              <p:cNvSpPr>
                <a:spLocks noChangeShapeType="1"/>
              </p:cNvSpPr>
              <p:nvPr/>
            </p:nvSpPr>
            <p:spPr bwMode="auto">
              <a:xfrm flipV="1">
                <a:off x="3923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Line 3577"/>
              <p:cNvSpPr>
                <a:spLocks noChangeShapeType="1"/>
              </p:cNvSpPr>
              <p:nvPr/>
            </p:nvSpPr>
            <p:spPr bwMode="auto">
              <a:xfrm flipV="1">
                <a:off x="3923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Line 3578"/>
              <p:cNvSpPr>
                <a:spLocks noChangeShapeType="1"/>
              </p:cNvSpPr>
              <p:nvPr/>
            </p:nvSpPr>
            <p:spPr bwMode="auto">
              <a:xfrm flipV="1">
                <a:off x="3923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Line 3579"/>
              <p:cNvSpPr>
                <a:spLocks noChangeShapeType="1"/>
              </p:cNvSpPr>
              <p:nvPr/>
            </p:nvSpPr>
            <p:spPr bwMode="auto">
              <a:xfrm flipV="1">
                <a:off x="3923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Line 3580"/>
              <p:cNvSpPr>
                <a:spLocks noChangeShapeType="1"/>
              </p:cNvSpPr>
              <p:nvPr/>
            </p:nvSpPr>
            <p:spPr bwMode="auto">
              <a:xfrm flipV="1">
                <a:off x="3923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Line 3581"/>
              <p:cNvSpPr>
                <a:spLocks noChangeShapeType="1"/>
              </p:cNvSpPr>
              <p:nvPr/>
            </p:nvSpPr>
            <p:spPr bwMode="auto">
              <a:xfrm flipV="1">
                <a:off x="3923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Line 3582"/>
              <p:cNvSpPr>
                <a:spLocks noChangeShapeType="1"/>
              </p:cNvSpPr>
              <p:nvPr/>
            </p:nvSpPr>
            <p:spPr bwMode="auto">
              <a:xfrm flipV="1">
                <a:off x="3923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Line 3583"/>
              <p:cNvSpPr>
                <a:spLocks noChangeShapeType="1"/>
              </p:cNvSpPr>
              <p:nvPr/>
            </p:nvSpPr>
            <p:spPr bwMode="auto">
              <a:xfrm flipV="1">
                <a:off x="3923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Line 3584"/>
              <p:cNvSpPr>
                <a:spLocks noChangeShapeType="1"/>
              </p:cNvSpPr>
              <p:nvPr/>
            </p:nvSpPr>
            <p:spPr bwMode="auto">
              <a:xfrm flipV="1">
                <a:off x="3923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Line 3585"/>
              <p:cNvSpPr>
                <a:spLocks noChangeShapeType="1"/>
              </p:cNvSpPr>
              <p:nvPr/>
            </p:nvSpPr>
            <p:spPr bwMode="auto">
              <a:xfrm flipV="1">
                <a:off x="3923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Line 3586"/>
              <p:cNvSpPr>
                <a:spLocks noChangeShapeType="1"/>
              </p:cNvSpPr>
              <p:nvPr/>
            </p:nvSpPr>
            <p:spPr bwMode="auto">
              <a:xfrm flipV="1">
                <a:off x="3923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Line 3587"/>
              <p:cNvSpPr>
                <a:spLocks noChangeShapeType="1"/>
              </p:cNvSpPr>
              <p:nvPr/>
            </p:nvSpPr>
            <p:spPr bwMode="auto">
              <a:xfrm flipV="1">
                <a:off x="3923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Line 3588"/>
              <p:cNvSpPr>
                <a:spLocks noChangeShapeType="1"/>
              </p:cNvSpPr>
              <p:nvPr/>
            </p:nvSpPr>
            <p:spPr bwMode="auto">
              <a:xfrm flipV="1">
                <a:off x="3923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Line 3589"/>
              <p:cNvSpPr>
                <a:spLocks noChangeShapeType="1"/>
              </p:cNvSpPr>
              <p:nvPr/>
            </p:nvSpPr>
            <p:spPr bwMode="auto">
              <a:xfrm flipV="1">
                <a:off x="3923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Line 3590"/>
              <p:cNvSpPr>
                <a:spLocks noChangeShapeType="1"/>
              </p:cNvSpPr>
              <p:nvPr/>
            </p:nvSpPr>
            <p:spPr bwMode="auto">
              <a:xfrm flipV="1">
                <a:off x="3923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Line 3591"/>
              <p:cNvSpPr>
                <a:spLocks noChangeShapeType="1"/>
              </p:cNvSpPr>
              <p:nvPr/>
            </p:nvSpPr>
            <p:spPr bwMode="auto">
              <a:xfrm flipV="1">
                <a:off x="3923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Line 3592"/>
              <p:cNvSpPr>
                <a:spLocks noChangeShapeType="1"/>
              </p:cNvSpPr>
              <p:nvPr/>
            </p:nvSpPr>
            <p:spPr bwMode="auto">
              <a:xfrm flipV="1">
                <a:off x="3923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Line 3593"/>
              <p:cNvSpPr>
                <a:spLocks noChangeShapeType="1"/>
              </p:cNvSpPr>
              <p:nvPr/>
            </p:nvSpPr>
            <p:spPr bwMode="auto">
              <a:xfrm flipV="1">
                <a:off x="3923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Line 3594"/>
              <p:cNvSpPr>
                <a:spLocks noChangeShapeType="1"/>
              </p:cNvSpPr>
              <p:nvPr/>
            </p:nvSpPr>
            <p:spPr bwMode="auto">
              <a:xfrm flipV="1">
                <a:off x="3923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Line 3595"/>
              <p:cNvSpPr>
                <a:spLocks noChangeShapeType="1"/>
              </p:cNvSpPr>
              <p:nvPr/>
            </p:nvSpPr>
            <p:spPr bwMode="auto">
              <a:xfrm flipV="1">
                <a:off x="3923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Line 3596"/>
              <p:cNvSpPr>
                <a:spLocks noChangeShapeType="1"/>
              </p:cNvSpPr>
              <p:nvPr/>
            </p:nvSpPr>
            <p:spPr bwMode="auto">
              <a:xfrm flipV="1">
                <a:off x="3923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Line 3597"/>
              <p:cNvSpPr>
                <a:spLocks noChangeShapeType="1"/>
              </p:cNvSpPr>
              <p:nvPr/>
            </p:nvSpPr>
            <p:spPr bwMode="auto">
              <a:xfrm flipV="1">
                <a:off x="3923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Line 3598"/>
              <p:cNvSpPr>
                <a:spLocks noChangeShapeType="1"/>
              </p:cNvSpPr>
              <p:nvPr/>
            </p:nvSpPr>
            <p:spPr bwMode="auto">
              <a:xfrm flipV="1">
                <a:off x="3923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Line 3599"/>
              <p:cNvSpPr>
                <a:spLocks noChangeShapeType="1"/>
              </p:cNvSpPr>
              <p:nvPr/>
            </p:nvSpPr>
            <p:spPr bwMode="auto">
              <a:xfrm flipV="1">
                <a:off x="3923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Line 3600"/>
              <p:cNvSpPr>
                <a:spLocks noChangeShapeType="1"/>
              </p:cNvSpPr>
              <p:nvPr/>
            </p:nvSpPr>
            <p:spPr bwMode="auto">
              <a:xfrm flipV="1">
                <a:off x="3923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Line 3601"/>
              <p:cNvSpPr>
                <a:spLocks noChangeShapeType="1"/>
              </p:cNvSpPr>
              <p:nvPr/>
            </p:nvSpPr>
            <p:spPr bwMode="auto">
              <a:xfrm flipV="1">
                <a:off x="3923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Line 3602"/>
              <p:cNvSpPr>
                <a:spLocks noChangeShapeType="1"/>
              </p:cNvSpPr>
              <p:nvPr/>
            </p:nvSpPr>
            <p:spPr bwMode="auto">
              <a:xfrm flipV="1">
                <a:off x="3923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Line 3603"/>
              <p:cNvSpPr>
                <a:spLocks noChangeShapeType="1"/>
              </p:cNvSpPr>
              <p:nvPr/>
            </p:nvSpPr>
            <p:spPr bwMode="auto">
              <a:xfrm flipV="1">
                <a:off x="3923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Line 3604"/>
              <p:cNvSpPr>
                <a:spLocks noChangeShapeType="1"/>
              </p:cNvSpPr>
              <p:nvPr/>
            </p:nvSpPr>
            <p:spPr bwMode="auto">
              <a:xfrm flipV="1">
                <a:off x="3923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Line 3605"/>
              <p:cNvSpPr>
                <a:spLocks noChangeShapeType="1"/>
              </p:cNvSpPr>
              <p:nvPr/>
            </p:nvSpPr>
            <p:spPr bwMode="auto">
              <a:xfrm flipV="1">
                <a:off x="3923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Line 3606"/>
              <p:cNvSpPr>
                <a:spLocks noChangeShapeType="1"/>
              </p:cNvSpPr>
              <p:nvPr/>
            </p:nvSpPr>
            <p:spPr bwMode="auto">
              <a:xfrm flipV="1">
                <a:off x="3923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Line 3607"/>
              <p:cNvSpPr>
                <a:spLocks noChangeShapeType="1"/>
              </p:cNvSpPr>
              <p:nvPr/>
            </p:nvSpPr>
            <p:spPr bwMode="auto">
              <a:xfrm flipV="1">
                <a:off x="3923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Line 3608"/>
              <p:cNvSpPr>
                <a:spLocks noChangeShapeType="1"/>
              </p:cNvSpPr>
              <p:nvPr/>
            </p:nvSpPr>
            <p:spPr bwMode="auto">
              <a:xfrm flipV="1">
                <a:off x="3923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Line 3609"/>
              <p:cNvSpPr>
                <a:spLocks noChangeShapeType="1"/>
              </p:cNvSpPr>
              <p:nvPr/>
            </p:nvSpPr>
            <p:spPr bwMode="auto">
              <a:xfrm>
                <a:off x="3923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3610"/>
              <p:cNvSpPr>
                <a:spLocks noEditPoints="1"/>
              </p:cNvSpPr>
              <p:nvPr/>
            </p:nvSpPr>
            <p:spPr bwMode="auto">
              <a:xfrm>
                <a:off x="3888" y="2824"/>
                <a:ext cx="45" cy="70"/>
              </a:xfrm>
              <a:custGeom>
                <a:avLst/>
                <a:gdLst>
                  <a:gd name="T0" fmla="*/ 19 w 89"/>
                  <a:gd name="T1" fmla="*/ 102 h 140"/>
                  <a:gd name="T2" fmla="*/ 24 w 89"/>
                  <a:gd name="T3" fmla="*/ 114 h 140"/>
                  <a:gd name="T4" fmla="*/ 31 w 89"/>
                  <a:gd name="T5" fmla="*/ 121 h 140"/>
                  <a:gd name="T6" fmla="*/ 42 w 89"/>
                  <a:gd name="T7" fmla="*/ 124 h 140"/>
                  <a:gd name="T8" fmla="*/ 54 w 89"/>
                  <a:gd name="T9" fmla="*/ 121 h 140"/>
                  <a:gd name="T10" fmla="*/ 63 w 89"/>
                  <a:gd name="T11" fmla="*/ 112 h 140"/>
                  <a:gd name="T12" fmla="*/ 70 w 89"/>
                  <a:gd name="T13" fmla="*/ 96 h 140"/>
                  <a:gd name="T14" fmla="*/ 72 w 89"/>
                  <a:gd name="T15" fmla="*/ 77 h 140"/>
                  <a:gd name="T16" fmla="*/ 66 w 89"/>
                  <a:gd name="T17" fmla="*/ 81 h 140"/>
                  <a:gd name="T18" fmla="*/ 49 w 89"/>
                  <a:gd name="T19" fmla="*/ 91 h 140"/>
                  <a:gd name="T20" fmla="*/ 24 w 89"/>
                  <a:gd name="T21" fmla="*/ 89 h 140"/>
                  <a:gd name="T22" fmla="*/ 2 w 89"/>
                  <a:gd name="T23" fmla="*/ 65 h 140"/>
                  <a:gd name="T24" fmla="*/ 2 w 89"/>
                  <a:gd name="T25" fmla="*/ 26 h 140"/>
                  <a:gd name="T26" fmla="*/ 26 w 89"/>
                  <a:gd name="T27" fmla="*/ 2 h 140"/>
                  <a:gd name="T28" fmla="*/ 51 w 89"/>
                  <a:gd name="T29" fmla="*/ 0 h 140"/>
                  <a:gd name="T30" fmla="*/ 66 w 89"/>
                  <a:gd name="T31" fmla="*/ 7 h 140"/>
                  <a:gd name="T32" fmla="*/ 79 w 89"/>
                  <a:gd name="T33" fmla="*/ 19 h 140"/>
                  <a:gd name="T34" fmla="*/ 87 w 89"/>
                  <a:gd name="T35" fmla="*/ 44 h 140"/>
                  <a:gd name="T36" fmla="*/ 87 w 89"/>
                  <a:gd name="T37" fmla="*/ 89 h 140"/>
                  <a:gd name="T38" fmla="*/ 79 w 89"/>
                  <a:gd name="T39" fmla="*/ 117 h 140"/>
                  <a:gd name="T40" fmla="*/ 66 w 89"/>
                  <a:gd name="T41" fmla="*/ 131 h 140"/>
                  <a:gd name="T42" fmla="*/ 51 w 89"/>
                  <a:gd name="T43" fmla="*/ 138 h 140"/>
                  <a:gd name="T44" fmla="*/ 30 w 89"/>
                  <a:gd name="T45" fmla="*/ 138 h 140"/>
                  <a:gd name="T46" fmla="*/ 14 w 89"/>
                  <a:gd name="T47" fmla="*/ 129 h 140"/>
                  <a:gd name="T48" fmla="*/ 5 w 89"/>
                  <a:gd name="T49" fmla="*/ 119 h 140"/>
                  <a:gd name="T50" fmla="*/ 2 w 89"/>
                  <a:gd name="T51" fmla="*/ 103 h 140"/>
                  <a:gd name="T52" fmla="*/ 70 w 89"/>
                  <a:gd name="T53" fmla="*/ 37 h 140"/>
                  <a:gd name="T54" fmla="*/ 65 w 89"/>
                  <a:gd name="T55" fmla="*/ 23 h 140"/>
                  <a:gd name="T56" fmla="*/ 52 w 89"/>
                  <a:gd name="T57" fmla="*/ 16 h 140"/>
                  <a:gd name="T58" fmla="*/ 38 w 89"/>
                  <a:gd name="T59" fmla="*/ 16 h 140"/>
                  <a:gd name="T60" fmla="*/ 24 w 89"/>
                  <a:gd name="T61" fmla="*/ 25 h 140"/>
                  <a:gd name="T62" fmla="*/ 17 w 89"/>
                  <a:gd name="T63" fmla="*/ 39 h 140"/>
                  <a:gd name="T64" fmla="*/ 17 w 89"/>
                  <a:gd name="T65" fmla="*/ 54 h 140"/>
                  <a:gd name="T66" fmla="*/ 24 w 89"/>
                  <a:gd name="T67" fmla="*/ 68 h 140"/>
                  <a:gd name="T68" fmla="*/ 37 w 89"/>
                  <a:gd name="T69" fmla="*/ 75 h 140"/>
                  <a:gd name="T70" fmla="*/ 52 w 89"/>
                  <a:gd name="T71" fmla="*/ 75 h 140"/>
                  <a:gd name="T72" fmla="*/ 65 w 89"/>
                  <a:gd name="T73" fmla="*/ 68 h 140"/>
                  <a:gd name="T74" fmla="*/ 70 w 89"/>
                  <a:gd name="T75" fmla="*/ 5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140">
                    <a:moveTo>
                      <a:pt x="2" y="103"/>
                    </a:moveTo>
                    <a:lnTo>
                      <a:pt x="19" y="102"/>
                    </a:lnTo>
                    <a:lnTo>
                      <a:pt x="21" y="109"/>
                    </a:lnTo>
                    <a:lnTo>
                      <a:pt x="24" y="114"/>
                    </a:lnTo>
                    <a:lnTo>
                      <a:pt x="26" y="119"/>
                    </a:lnTo>
                    <a:lnTo>
                      <a:pt x="31" y="121"/>
                    </a:lnTo>
                    <a:lnTo>
                      <a:pt x="35" y="122"/>
                    </a:lnTo>
                    <a:lnTo>
                      <a:pt x="42" y="124"/>
                    </a:lnTo>
                    <a:lnTo>
                      <a:pt x="49" y="122"/>
                    </a:lnTo>
                    <a:lnTo>
                      <a:pt x="54" y="121"/>
                    </a:lnTo>
                    <a:lnTo>
                      <a:pt x="59" y="117"/>
                    </a:lnTo>
                    <a:lnTo>
                      <a:pt x="63" y="112"/>
                    </a:lnTo>
                    <a:lnTo>
                      <a:pt x="66" y="105"/>
                    </a:lnTo>
                    <a:lnTo>
                      <a:pt x="70" y="96"/>
                    </a:lnTo>
                    <a:lnTo>
                      <a:pt x="72" y="88"/>
                    </a:lnTo>
                    <a:lnTo>
                      <a:pt x="72" y="77"/>
                    </a:lnTo>
                    <a:lnTo>
                      <a:pt x="72" y="74"/>
                    </a:lnTo>
                    <a:lnTo>
                      <a:pt x="66" y="81"/>
                    </a:lnTo>
                    <a:lnTo>
                      <a:pt x="58" y="86"/>
                    </a:lnTo>
                    <a:lnTo>
                      <a:pt x="49" y="91"/>
                    </a:lnTo>
                    <a:lnTo>
                      <a:pt x="38" y="91"/>
                    </a:lnTo>
                    <a:lnTo>
                      <a:pt x="24" y="89"/>
                    </a:lnTo>
                    <a:lnTo>
                      <a:pt x="10" y="79"/>
                    </a:lnTo>
                    <a:lnTo>
                      <a:pt x="2" y="65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12" y="13"/>
                    </a:lnTo>
                    <a:lnTo>
                      <a:pt x="26" y="2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3" y="13"/>
                    </a:lnTo>
                    <a:lnTo>
                      <a:pt x="79" y="19"/>
                    </a:lnTo>
                    <a:lnTo>
                      <a:pt x="84" y="26"/>
                    </a:lnTo>
                    <a:lnTo>
                      <a:pt x="87" y="44"/>
                    </a:lnTo>
                    <a:lnTo>
                      <a:pt x="89" y="67"/>
                    </a:lnTo>
                    <a:lnTo>
                      <a:pt x="87" y="89"/>
                    </a:lnTo>
                    <a:lnTo>
                      <a:pt x="84" y="109"/>
                    </a:lnTo>
                    <a:lnTo>
                      <a:pt x="79" y="117"/>
                    </a:lnTo>
                    <a:lnTo>
                      <a:pt x="73" y="126"/>
                    </a:lnTo>
                    <a:lnTo>
                      <a:pt x="66" y="131"/>
                    </a:lnTo>
                    <a:lnTo>
                      <a:pt x="59" y="136"/>
                    </a:lnTo>
                    <a:lnTo>
                      <a:pt x="51" y="138"/>
                    </a:lnTo>
                    <a:lnTo>
                      <a:pt x="40" y="140"/>
                    </a:lnTo>
                    <a:lnTo>
                      <a:pt x="30" y="138"/>
                    </a:lnTo>
                    <a:lnTo>
                      <a:pt x="21" y="135"/>
                    </a:lnTo>
                    <a:lnTo>
                      <a:pt x="14" y="129"/>
                    </a:lnTo>
                    <a:lnTo>
                      <a:pt x="9" y="124"/>
                    </a:lnTo>
                    <a:lnTo>
                      <a:pt x="5" y="119"/>
                    </a:lnTo>
                    <a:lnTo>
                      <a:pt x="3" y="112"/>
                    </a:lnTo>
                    <a:lnTo>
                      <a:pt x="2" y="103"/>
                    </a:lnTo>
                    <a:close/>
                    <a:moveTo>
                      <a:pt x="72" y="46"/>
                    </a:moveTo>
                    <a:lnTo>
                      <a:pt x="70" y="37"/>
                    </a:lnTo>
                    <a:lnTo>
                      <a:pt x="68" y="30"/>
                    </a:lnTo>
                    <a:lnTo>
                      <a:pt x="65" y="23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4" y="25"/>
                    </a:lnTo>
                    <a:lnTo>
                      <a:pt x="21" y="32"/>
                    </a:lnTo>
                    <a:lnTo>
                      <a:pt x="17" y="39"/>
                    </a:lnTo>
                    <a:lnTo>
                      <a:pt x="17" y="47"/>
                    </a:lnTo>
                    <a:lnTo>
                      <a:pt x="17" y="54"/>
                    </a:lnTo>
                    <a:lnTo>
                      <a:pt x="21" y="61"/>
                    </a:lnTo>
                    <a:lnTo>
                      <a:pt x="24" y="68"/>
                    </a:lnTo>
                    <a:lnTo>
                      <a:pt x="30" y="72"/>
                    </a:lnTo>
                    <a:lnTo>
                      <a:pt x="37" y="75"/>
                    </a:lnTo>
                    <a:lnTo>
                      <a:pt x="45" y="75"/>
                    </a:lnTo>
                    <a:lnTo>
                      <a:pt x="52" y="75"/>
                    </a:lnTo>
                    <a:lnTo>
                      <a:pt x="58" y="72"/>
                    </a:lnTo>
                    <a:lnTo>
                      <a:pt x="65" y="68"/>
                    </a:lnTo>
                    <a:lnTo>
                      <a:pt x="68" y="61"/>
                    </a:lnTo>
                    <a:lnTo>
                      <a:pt x="70" y="54"/>
                    </a:lnTo>
                    <a:lnTo>
                      <a:pt x="7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3611"/>
              <p:cNvSpPr>
                <a:spLocks noEditPoints="1"/>
              </p:cNvSpPr>
              <p:nvPr/>
            </p:nvSpPr>
            <p:spPr bwMode="auto">
              <a:xfrm>
                <a:off x="3940" y="2824"/>
                <a:ext cx="46" cy="70"/>
              </a:xfrm>
              <a:custGeom>
                <a:avLst/>
                <a:gdLst>
                  <a:gd name="T0" fmla="*/ 0 w 90"/>
                  <a:gd name="T1" fmla="*/ 70 h 140"/>
                  <a:gd name="T2" fmla="*/ 1 w 90"/>
                  <a:gd name="T3" fmla="*/ 47 h 140"/>
                  <a:gd name="T4" fmla="*/ 5 w 90"/>
                  <a:gd name="T5" fmla="*/ 30 h 140"/>
                  <a:gd name="T6" fmla="*/ 10 w 90"/>
                  <a:gd name="T7" fmla="*/ 21 h 140"/>
                  <a:gd name="T8" fmla="*/ 14 w 90"/>
                  <a:gd name="T9" fmla="*/ 13 h 140"/>
                  <a:gd name="T10" fmla="*/ 21 w 90"/>
                  <a:gd name="T11" fmla="*/ 7 h 140"/>
                  <a:gd name="T12" fmla="*/ 28 w 90"/>
                  <a:gd name="T13" fmla="*/ 4 h 140"/>
                  <a:gd name="T14" fmla="*/ 36 w 90"/>
                  <a:gd name="T15" fmla="*/ 0 h 140"/>
                  <a:gd name="T16" fmla="*/ 45 w 90"/>
                  <a:gd name="T17" fmla="*/ 0 h 140"/>
                  <a:gd name="T18" fmla="*/ 56 w 90"/>
                  <a:gd name="T19" fmla="*/ 0 h 140"/>
                  <a:gd name="T20" fmla="*/ 66 w 90"/>
                  <a:gd name="T21" fmla="*/ 4 h 140"/>
                  <a:gd name="T22" fmla="*/ 71 w 90"/>
                  <a:gd name="T23" fmla="*/ 7 h 140"/>
                  <a:gd name="T24" fmla="*/ 75 w 90"/>
                  <a:gd name="T25" fmla="*/ 13 h 140"/>
                  <a:gd name="T26" fmla="*/ 80 w 90"/>
                  <a:gd name="T27" fmla="*/ 16 h 140"/>
                  <a:gd name="T28" fmla="*/ 84 w 90"/>
                  <a:gd name="T29" fmla="*/ 26 h 140"/>
                  <a:gd name="T30" fmla="*/ 87 w 90"/>
                  <a:gd name="T31" fmla="*/ 37 h 140"/>
                  <a:gd name="T32" fmla="*/ 90 w 90"/>
                  <a:gd name="T33" fmla="*/ 51 h 140"/>
                  <a:gd name="T34" fmla="*/ 90 w 90"/>
                  <a:gd name="T35" fmla="*/ 70 h 140"/>
                  <a:gd name="T36" fmla="*/ 89 w 90"/>
                  <a:gd name="T37" fmla="*/ 91 h 140"/>
                  <a:gd name="T38" fmla="*/ 85 w 90"/>
                  <a:gd name="T39" fmla="*/ 109 h 140"/>
                  <a:gd name="T40" fmla="*/ 82 w 90"/>
                  <a:gd name="T41" fmla="*/ 119 h 140"/>
                  <a:gd name="T42" fmla="*/ 77 w 90"/>
                  <a:gd name="T43" fmla="*/ 126 h 140"/>
                  <a:gd name="T44" fmla="*/ 71 w 90"/>
                  <a:gd name="T45" fmla="*/ 131 h 140"/>
                  <a:gd name="T46" fmla="*/ 63 w 90"/>
                  <a:gd name="T47" fmla="*/ 136 h 140"/>
                  <a:gd name="T48" fmla="*/ 56 w 90"/>
                  <a:gd name="T49" fmla="*/ 138 h 140"/>
                  <a:gd name="T50" fmla="*/ 45 w 90"/>
                  <a:gd name="T51" fmla="*/ 140 h 140"/>
                  <a:gd name="T52" fmla="*/ 28 w 90"/>
                  <a:gd name="T53" fmla="*/ 136 h 140"/>
                  <a:gd name="T54" fmla="*/ 14 w 90"/>
                  <a:gd name="T55" fmla="*/ 126 h 140"/>
                  <a:gd name="T56" fmla="*/ 7 w 90"/>
                  <a:gd name="T57" fmla="*/ 112 h 140"/>
                  <a:gd name="T58" fmla="*/ 1 w 90"/>
                  <a:gd name="T59" fmla="*/ 93 h 140"/>
                  <a:gd name="T60" fmla="*/ 0 w 90"/>
                  <a:gd name="T61" fmla="*/ 70 h 140"/>
                  <a:gd name="T62" fmla="*/ 19 w 90"/>
                  <a:gd name="T63" fmla="*/ 70 h 140"/>
                  <a:gd name="T64" fmla="*/ 19 w 90"/>
                  <a:gd name="T65" fmla="*/ 89 h 140"/>
                  <a:gd name="T66" fmla="*/ 22 w 90"/>
                  <a:gd name="T67" fmla="*/ 103 h 140"/>
                  <a:gd name="T68" fmla="*/ 26 w 90"/>
                  <a:gd name="T69" fmla="*/ 114 h 140"/>
                  <a:gd name="T70" fmla="*/ 31 w 90"/>
                  <a:gd name="T71" fmla="*/ 119 h 140"/>
                  <a:gd name="T72" fmla="*/ 38 w 90"/>
                  <a:gd name="T73" fmla="*/ 122 h 140"/>
                  <a:gd name="T74" fmla="*/ 45 w 90"/>
                  <a:gd name="T75" fmla="*/ 124 h 140"/>
                  <a:gd name="T76" fmla="*/ 52 w 90"/>
                  <a:gd name="T77" fmla="*/ 122 h 140"/>
                  <a:gd name="T78" fmla="*/ 59 w 90"/>
                  <a:gd name="T79" fmla="*/ 119 h 140"/>
                  <a:gd name="T80" fmla="*/ 64 w 90"/>
                  <a:gd name="T81" fmla="*/ 114 h 140"/>
                  <a:gd name="T82" fmla="*/ 70 w 90"/>
                  <a:gd name="T83" fmla="*/ 103 h 140"/>
                  <a:gd name="T84" fmla="*/ 71 w 90"/>
                  <a:gd name="T85" fmla="*/ 89 h 140"/>
                  <a:gd name="T86" fmla="*/ 73 w 90"/>
                  <a:gd name="T87" fmla="*/ 70 h 140"/>
                  <a:gd name="T88" fmla="*/ 71 w 90"/>
                  <a:gd name="T89" fmla="*/ 51 h 140"/>
                  <a:gd name="T90" fmla="*/ 70 w 90"/>
                  <a:gd name="T91" fmla="*/ 35 h 140"/>
                  <a:gd name="T92" fmla="*/ 64 w 90"/>
                  <a:gd name="T93" fmla="*/ 26 h 140"/>
                  <a:gd name="T94" fmla="*/ 59 w 90"/>
                  <a:gd name="T95" fmla="*/ 19 h 140"/>
                  <a:gd name="T96" fmla="*/ 52 w 90"/>
                  <a:gd name="T97" fmla="*/ 16 h 140"/>
                  <a:gd name="T98" fmla="*/ 45 w 90"/>
                  <a:gd name="T99" fmla="*/ 16 h 140"/>
                  <a:gd name="T100" fmla="*/ 38 w 90"/>
                  <a:gd name="T101" fmla="*/ 16 h 140"/>
                  <a:gd name="T102" fmla="*/ 31 w 90"/>
                  <a:gd name="T103" fmla="*/ 19 h 140"/>
                  <a:gd name="T104" fmla="*/ 26 w 90"/>
                  <a:gd name="T105" fmla="*/ 25 h 140"/>
                  <a:gd name="T106" fmla="*/ 22 w 90"/>
                  <a:gd name="T107" fmla="*/ 35 h 140"/>
                  <a:gd name="T108" fmla="*/ 19 w 90"/>
                  <a:gd name="T109" fmla="*/ 51 h 140"/>
                  <a:gd name="T110" fmla="*/ 19 w 90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40">
                    <a:moveTo>
                      <a:pt x="0" y="70"/>
                    </a:moveTo>
                    <a:lnTo>
                      <a:pt x="1" y="47"/>
                    </a:lnTo>
                    <a:lnTo>
                      <a:pt x="5" y="30"/>
                    </a:lnTo>
                    <a:lnTo>
                      <a:pt x="10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6" y="4"/>
                    </a:lnTo>
                    <a:lnTo>
                      <a:pt x="71" y="7"/>
                    </a:lnTo>
                    <a:lnTo>
                      <a:pt x="75" y="13"/>
                    </a:lnTo>
                    <a:lnTo>
                      <a:pt x="80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90" y="51"/>
                    </a:lnTo>
                    <a:lnTo>
                      <a:pt x="90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1" y="131"/>
                    </a:lnTo>
                    <a:lnTo>
                      <a:pt x="63" y="136"/>
                    </a:lnTo>
                    <a:lnTo>
                      <a:pt x="56" y="138"/>
                    </a:lnTo>
                    <a:lnTo>
                      <a:pt x="45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1" y="93"/>
                    </a:lnTo>
                    <a:lnTo>
                      <a:pt x="0" y="70"/>
                    </a:lnTo>
                    <a:close/>
                    <a:moveTo>
                      <a:pt x="19" y="70"/>
                    </a:moveTo>
                    <a:lnTo>
                      <a:pt x="19" y="89"/>
                    </a:lnTo>
                    <a:lnTo>
                      <a:pt x="22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4" y="114"/>
                    </a:lnTo>
                    <a:lnTo>
                      <a:pt x="70" y="103"/>
                    </a:lnTo>
                    <a:lnTo>
                      <a:pt x="71" y="89"/>
                    </a:lnTo>
                    <a:lnTo>
                      <a:pt x="73" y="70"/>
                    </a:lnTo>
                    <a:lnTo>
                      <a:pt x="71" y="51"/>
                    </a:lnTo>
                    <a:lnTo>
                      <a:pt x="70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2" y="35"/>
                    </a:lnTo>
                    <a:lnTo>
                      <a:pt x="19" y="51"/>
                    </a:lnTo>
                    <a:lnTo>
                      <a:pt x="19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Line 3612"/>
              <p:cNvSpPr>
                <a:spLocks noChangeShapeType="1"/>
              </p:cNvSpPr>
              <p:nvPr/>
            </p:nvSpPr>
            <p:spPr bwMode="auto">
              <a:xfrm flipV="1">
                <a:off x="4147" y="27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Line 3613"/>
              <p:cNvSpPr>
                <a:spLocks noChangeShapeType="1"/>
              </p:cNvSpPr>
              <p:nvPr/>
            </p:nvSpPr>
            <p:spPr bwMode="auto">
              <a:xfrm flipV="1">
                <a:off x="4147" y="27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Line 3614"/>
              <p:cNvSpPr>
                <a:spLocks noChangeShapeType="1"/>
              </p:cNvSpPr>
              <p:nvPr/>
            </p:nvSpPr>
            <p:spPr bwMode="auto">
              <a:xfrm flipV="1">
                <a:off x="4147" y="27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Line 3615"/>
              <p:cNvSpPr>
                <a:spLocks noChangeShapeType="1"/>
              </p:cNvSpPr>
              <p:nvPr/>
            </p:nvSpPr>
            <p:spPr bwMode="auto">
              <a:xfrm flipV="1">
                <a:off x="4147" y="27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Line 3616"/>
              <p:cNvSpPr>
                <a:spLocks noChangeShapeType="1"/>
              </p:cNvSpPr>
              <p:nvPr/>
            </p:nvSpPr>
            <p:spPr bwMode="auto">
              <a:xfrm flipV="1">
                <a:off x="4147" y="27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Line 3617"/>
              <p:cNvSpPr>
                <a:spLocks noChangeShapeType="1"/>
              </p:cNvSpPr>
              <p:nvPr/>
            </p:nvSpPr>
            <p:spPr bwMode="auto">
              <a:xfrm flipV="1">
                <a:off x="4147" y="27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Line 3618"/>
              <p:cNvSpPr>
                <a:spLocks noChangeShapeType="1"/>
              </p:cNvSpPr>
              <p:nvPr/>
            </p:nvSpPr>
            <p:spPr bwMode="auto">
              <a:xfrm flipV="1">
                <a:off x="4147" y="26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Line 3619"/>
              <p:cNvSpPr>
                <a:spLocks noChangeShapeType="1"/>
              </p:cNvSpPr>
              <p:nvPr/>
            </p:nvSpPr>
            <p:spPr bwMode="auto">
              <a:xfrm flipV="1">
                <a:off x="4147" y="26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Line 3620"/>
              <p:cNvSpPr>
                <a:spLocks noChangeShapeType="1"/>
              </p:cNvSpPr>
              <p:nvPr/>
            </p:nvSpPr>
            <p:spPr bwMode="auto">
              <a:xfrm flipV="1">
                <a:off x="4147" y="26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Line 3621"/>
              <p:cNvSpPr>
                <a:spLocks noChangeShapeType="1"/>
              </p:cNvSpPr>
              <p:nvPr/>
            </p:nvSpPr>
            <p:spPr bwMode="auto">
              <a:xfrm flipV="1">
                <a:off x="4147" y="26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4" name="Group 3823"/>
            <p:cNvGrpSpPr>
              <a:grpSpLocks/>
            </p:cNvGrpSpPr>
            <p:nvPr/>
          </p:nvGrpSpPr>
          <p:grpSpPr bwMode="auto">
            <a:xfrm>
              <a:off x="1438" y="1267"/>
              <a:ext cx="2798" cy="1804"/>
              <a:chOff x="1438" y="1267"/>
              <a:chExt cx="2798" cy="1804"/>
            </a:xfrm>
          </p:grpSpPr>
          <p:sp>
            <p:nvSpPr>
              <p:cNvPr id="417" name="Line 3623"/>
              <p:cNvSpPr>
                <a:spLocks noChangeShapeType="1"/>
              </p:cNvSpPr>
              <p:nvPr/>
            </p:nvSpPr>
            <p:spPr bwMode="auto">
              <a:xfrm flipV="1">
                <a:off x="4147" y="26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Line 3624"/>
              <p:cNvSpPr>
                <a:spLocks noChangeShapeType="1"/>
              </p:cNvSpPr>
              <p:nvPr/>
            </p:nvSpPr>
            <p:spPr bwMode="auto">
              <a:xfrm flipV="1">
                <a:off x="4147" y="26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Line 3625"/>
              <p:cNvSpPr>
                <a:spLocks noChangeShapeType="1"/>
              </p:cNvSpPr>
              <p:nvPr/>
            </p:nvSpPr>
            <p:spPr bwMode="auto">
              <a:xfrm flipV="1">
                <a:off x="4147" y="26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Line 3626"/>
              <p:cNvSpPr>
                <a:spLocks noChangeShapeType="1"/>
              </p:cNvSpPr>
              <p:nvPr/>
            </p:nvSpPr>
            <p:spPr bwMode="auto">
              <a:xfrm flipV="1">
                <a:off x="4147" y="26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Line 3627"/>
              <p:cNvSpPr>
                <a:spLocks noChangeShapeType="1"/>
              </p:cNvSpPr>
              <p:nvPr/>
            </p:nvSpPr>
            <p:spPr bwMode="auto">
              <a:xfrm flipV="1">
                <a:off x="4147" y="25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Line 3628"/>
              <p:cNvSpPr>
                <a:spLocks noChangeShapeType="1"/>
              </p:cNvSpPr>
              <p:nvPr/>
            </p:nvSpPr>
            <p:spPr bwMode="auto">
              <a:xfrm flipV="1">
                <a:off x="4147" y="25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Line 3629"/>
              <p:cNvSpPr>
                <a:spLocks noChangeShapeType="1"/>
              </p:cNvSpPr>
              <p:nvPr/>
            </p:nvSpPr>
            <p:spPr bwMode="auto">
              <a:xfrm flipV="1">
                <a:off x="4147" y="25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Line 3630"/>
              <p:cNvSpPr>
                <a:spLocks noChangeShapeType="1"/>
              </p:cNvSpPr>
              <p:nvPr/>
            </p:nvSpPr>
            <p:spPr bwMode="auto">
              <a:xfrm flipV="1">
                <a:off x="4147" y="25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Line 3631"/>
              <p:cNvSpPr>
                <a:spLocks noChangeShapeType="1"/>
              </p:cNvSpPr>
              <p:nvPr/>
            </p:nvSpPr>
            <p:spPr bwMode="auto">
              <a:xfrm flipV="1">
                <a:off x="4147" y="25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Line 3632"/>
              <p:cNvSpPr>
                <a:spLocks noChangeShapeType="1"/>
              </p:cNvSpPr>
              <p:nvPr/>
            </p:nvSpPr>
            <p:spPr bwMode="auto">
              <a:xfrm flipV="1">
                <a:off x="4147" y="25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Line 3633"/>
              <p:cNvSpPr>
                <a:spLocks noChangeShapeType="1"/>
              </p:cNvSpPr>
              <p:nvPr/>
            </p:nvSpPr>
            <p:spPr bwMode="auto">
              <a:xfrm flipV="1">
                <a:off x="4147" y="25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Line 3634"/>
              <p:cNvSpPr>
                <a:spLocks noChangeShapeType="1"/>
              </p:cNvSpPr>
              <p:nvPr/>
            </p:nvSpPr>
            <p:spPr bwMode="auto">
              <a:xfrm flipV="1">
                <a:off x="4147" y="25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Line 3635"/>
              <p:cNvSpPr>
                <a:spLocks noChangeShapeType="1"/>
              </p:cNvSpPr>
              <p:nvPr/>
            </p:nvSpPr>
            <p:spPr bwMode="auto">
              <a:xfrm flipV="1">
                <a:off x="4147" y="24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Line 3636"/>
              <p:cNvSpPr>
                <a:spLocks noChangeShapeType="1"/>
              </p:cNvSpPr>
              <p:nvPr/>
            </p:nvSpPr>
            <p:spPr bwMode="auto">
              <a:xfrm flipV="1">
                <a:off x="4147" y="24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Line 3637"/>
              <p:cNvSpPr>
                <a:spLocks noChangeShapeType="1"/>
              </p:cNvSpPr>
              <p:nvPr/>
            </p:nvSpPr>
            <p:spPr bwMode="auto">
              <a:xfrm flipV="1">
                <a:off x="4147" y="24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Line 3638"/>
              <p:cNvSpPr>
                <a:spLocks noChangeShapeType="1"/>
              </p:cNvSpPr>
              <p:nvPr/>
            </p:nvSpPr>
            <p:spPr bwMode="auto">
              <a:xfrm flipV="1">
                <a:off x="4147" y="24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Line 3639"/>
              <p:cNvSpPr>
                <a:spLocks noChangeShapeType="1"/>
              </p:cNvSpPr>
              <p:nvPr/>
            </p:nvSpPr>
            <p:spPr bwMode="auto">
              <a:xfrm flipV="1">
                <a:off x="4147" y="24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Line 3640"/>
              <p:cNvSpPr>
                <a:spLocks noChangeShapeType="1"/>
              </p:cNvSpPr>
              <p:nvPr/>
            </p:nvSpPr>
            <p:spPr bwMode="auto">
              <a:xfrm flipV="1">
                <a:off x="4147" y="24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Line 3641"/>
              <p:cNvSpPr>
                <a:spLocks noChangeShapeType="1"/>
              </p:cNvSpPr>
              <p:nvPr/>
            </p:nvSpPr>
            <p:spPr bwMode="auto">
              <a:xfrm flipV="1">
                <a:off x="4147" y="242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Line 3642"/>
              <p:cNvSpPr>
                <a:spLocks noChangeShapeType="1"/>
              </p:cNvSpPr>
              <p:nvPr/>
            </p:nvSpPr>
            <p:spPr bwMode="auto">
              <a:xfrm flipV="1">
                <a:off x="4147" y="24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Line 3643"/>
              <p:cNvSpPr>
                <a:spLocks noChangeShapeType="1"/>
              </p:cNvSpPr>
              <p:nvPr/>
            </p:nvSpPr>
            <p:spPr bwMode="auto">
              <a:xfrm flipV="1">
                <a:off x="4147" y="24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Line 3644"/>
              <p:cNvSpPr>
                <a:spLocks noChangeShapeType="1"/>
              </p:cNvSpPr>
              <p:nvPr/>
            </p:nvSpPr>
            <p:spPr bwMode="auto">
              <a:xfrm flipV="1">
                <a:off x="4147" y="23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Line 3645"/>
              <p:cNvSpPr>
                <a:spLocks noChangeShapeType="1"/>
              </p:cNvSpPr>
              <p:nvPr/>
            </p:nvSpPr>
            <p:spPr bwMode="auto">
              <a:xfrm flipV="1">
                <a:off x="4147" y="237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Line 3646"/>
              <p:cNvSpPr>
                <a:spLocks noChangeShapeType="1"/>
              </p:cNvSpPr>
              <p:nvPr/>
            </p:nvSpPr>
            <p:spPr bwMode="auto">
              <a:xfrm flipV="1">
                <a:off x="4147" y="23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Line 3647"/>
              <p:cNvSpPr>
                <a:spLocks noChangeShapeType="1"/>
              </p:cNvSpPr>
              <p:nvPr/>
            </p:nvSpPr>
            <p:spPr bwMode="auto">
              <a:xfrm flipV="1">
                <a:off x="4147" y="235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Line 3648"/>
              <p:cNvSpPr>
                <a:spLocks noChangeShapeType="1"/>
              </p:cNvSpPr>
              <p:nvPr/>
            </p:nvSpPr>
            <p:spPr bwMode="auto">
              <a:xfrm flipV="1">
                <a:off x="4147" y="23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Line 3649"/>
              <p:cNvSpPr>
                <a:spLocks noChangeShapeType="1"/>
              </p:cNvSpPr>
              <p:nvPr/>
            </p:nvSpPr>
            <p:spPr bwMode="auto">
              <a:xfrm flipV="1">
                <a:off x="4147" y="232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Line 3650"/>
              <p:cNvSpPr>
                <a:spLocks noChangeShapeType="1"/>
              </p:cNvSpPr>
              <p:nvPr/>
            </p:nvSpPr>
            <p:spPr bwMode="auto">
              <a:xfrm flipV="1">
                <a:off x="4147" y="23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Line 3651"/>
              <p:cNvSpPr>
                <a:spLocks noChangeShapeType="1"/>
              </p:cNvSpPr>
              <p:nvPr/>
            </p:nvSpPr>
            <p:spPr bwMode="auto">
              <a:xfrm flipV="1">
                <a:off x="4147" y="230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Line 3652"/>
              <p:cNvSpPr>
                <a:spLocks noChangeShapeType="1"/>
              </p:cNvSpPr>
              <p:nvPr/>
            </p:nvSpPr>
            <p:spPr bwMode="auto">
              <a:xfrm flipV="1">
                <a:off x="4147" y="22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Line 3653"/>
              <p:cNvSpPr>
                <a:spLocks noChangeShapeType="1"/>
              </p:cNvSpPr>
              <p:nvPr/>
            </p:nvSpPr>
            <p:spPr bwMode="auto">
              <a:xfrm flipV="1">
                <a:off x="4147" y="228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Line 3654"/>
              <p:cNvSpPr>
                <a:spLocks noChangeShapeType="1"/>
              </p:cNvSpPr>
              <p:nvPr/>
            </p:nvSpPr>
            <p:spPr bwMode="auto">
              <a:xfrm flipV="1">
                <a:off x="4147" y="22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Line 3655"/>
              <p:cNvSpPr>
                <a:spLocks noChangeShapeType="1"/>
              </p:cNvSpPr>
              <p:nvPr/>
            </p:nvSpPr>
            <p:spPr bwMode="auto">
              <a:xfrm flipV="1">
                <a:off x="4147" y="225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Line 3656"/>
              <p:cNvSpPr>
                <a:spLocks noChangeShapeType="1"/>
              </p:cNvSpPr>
              <p:nvPr/>
            </p:nvSpPr>
            <p:spPr bwMode="auto">
              <a:xfrm flipV="1">
                <a:off x="4147" y="22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Line 3657"/>
              <p:cNvSpPr>
                <a:spLocks noChangeShapeType="1"/>
              </p:cNvSpPr>
              <p:nvPr/>
            </p:nvSpPr>
            <p:spPr bwMode="auto">
              <a:xfrm flipV="1">
                <a:off x="4147" y="223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Line 3658"/>
              <p:cNvSpPr>
                <a:spLocks noChangeShapeType="1"/>
              </p:cNvSpPr>
              <p:nvPr/>
            </p:nvSpPr>
            <p:spPr bwMode="auto">
              <a:xfrm flipV="1">
                <a:off x="4147" y="22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Line 3659"/>
              <p:cNvSpPr>
                <a:spLocks noChangeShapeType="1"/>
              </p:cNvSpPr>
              <p:nvPr/>
            </p:nvSpPr>
            <p:spPr bwMode="auto">
              <a:xfrm flipV="1">
                <a:off x="4147" y="220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Line 3660"/>
              <p:cNvSpPr>
                <a:spLocks noChangeShapeType="1"/>
              </p:cNvSpPr>
              <p:nvPr/>
            </p:nvSpPr>
            <p:spPr bwMode="auto">
              <a:xfrm flipV="1">
                <a:off x="4147" y="21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Line 3661"/>
              <p:cNvSpPr>
                <a:spLocks noChangeShapeType="1"/>
              </p:cNvSpPr>
              <p:nvPr/>
            </p:nvSpPr>
            <p:spPr bwMode="auto">
              <a:xfrm flipV="1">
                <a:off x="4147" y="218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Line 3662"/>
              <p:cNvSpPr>
                <a:spLocks noChangeShapeType="1"/>
              </p:cNvSpPr>
              <p:nvPr/>
            </p:nvSpPr>
            <p:spPr bwMode="auto">
              <a:xfrm flipV="1">
                <a:off x="4147" y="21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Line 3663"/>
              <p:cNvSpPr>
                <a:spLocks noChangeShapeType="1"/>
              </p:cNvSpPr>
              <p:nvPr/>
            </p:nvSpPr>
            <p:spPr bwMode="auto">
              <a:xfrm flipV="1">
                <a:off x="4147" y="216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Line 3664"/>
              <p:cNvSpPr>
                <a:spLocks noChangeShapeType="1"/>
              </p:cNvSpPr>
              <p:nvPr/>
            </p:nvSpPr>
            <p:spPr bwMode="auto">
              <a:xfrm flipV="1">
                <a:off x="4147" y="21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Line 3665"/>
              <p:cNvSpPr>
                <a:spLocks noChangeShapeType="1"/>
              </p:cNvSpPr>
              <p:nvPr/>
            </p:nvSpPr>
            <p:spPr bwMode="auto">
              <a:xfrm flipV="1">
                <a:off x="4147" y="213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Line 3666"/>
              <p:cNvSpPr>
                <a:spLocks noChangeShapeType="1"/>
              </p:cNvSpPr>
              <p:nvPr/>
            </p:nvSpPr>
            <p:spPr bwMode="auto">
              <a:xfrm flipV="1">
                <a:off x="4147" y="21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Line 3667"/>
              <p:cNvSpPr>
                <a:spLocks noChangeShapeType="1"/>
              </p:cNvSpPr>
              <p:nvPr/>
            </p:nvSpPr>
            <p:spPr bwMode="auto">
              <a:xfrm flipV="1">
                <a:off x="4147" y="211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Line 3668"/>
              <p:cNvSpPr>
                <a:spLocks noChangeShapeType="1"/>
              </p:cNvSpPr>
              <p:nvPr/>
            </p:nvSpPr>
            <p:spPr bwMode="auto">
              <a:xfrm flipV="1">
                <a:off x="4147" y="21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Line 3669"/>
              <p:cNvSpPr>
                <a:spLocks noChangeShapeType="1"/>
              </p:cNvSpPr>
              <p:nvPr/>
            </p:nvSpPr>
            <p:spPr bwMode="auto">
              <a:xfrm flipV="1">
                <a:off x="4147" y="208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Line 3670"/>
              <p:cNvSpPr>
                <a:spLocks noChangeShapeType="1"/>
              </p:cNvSpPr>
              <p:nvPr/>
            </p:nvSpPr>
            <p:spPr bwMode="auto">
              <a:xfrm flipV="1">
                <a:off x="4147" y="20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Line 3671"/>
              <p:cNvSpPr>
                <a:spLocks noChangeShapeType="1"/>
              </p:cNvSpPr>
              <p:nvPr/>
            </p:nvSpPr>
            <p:spPr bwMode="auto">
              <a:xfrm flipV="1">
                <a:off x="4147" y="206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Line 3672"/>
              <p:cNvSpPr>
                <a:spLocks noChangeShapeType="1"/>
              </p:cNvSpPr>
              <p:nvPr/>
            </p:nvSpPr>
            <p:spPr bwMode="auto">
              <a:xfrm flipV="1">
                <a:off x="4147" y="20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Line 3673"/>
              <p:cNvSpPr>
                <a:spLocks noChangeShapeType="1"/>
              </p:cNvSpPr>
              <p:nvPr/>
            </p:nvSpPr>
            <p:spPr bwMode="auto">
              <a:xfrm flipV="1">
                <a:off x="4147" y="204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Line 3674"/>
              <p:cNvSpPr>
                <a:spLocks noChangeShapeType="1"/>
              </p:cNvSpPr>
              <p:nvPr/>
            </p:nvSpPr>
            <p:spPr bwMode="auto">
              <a:xfrm flipV="1">
                <a:off x="4147" y="20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Line 3675"/>
              <p:cNvSpPr>
                <a:spLocks noChangeShapeType="1"/>
              </p:cNvSpPr>
              <p:nvPr/>
            </p:nvSpPr>
            <p:spPr bwMode="auto">
              <a:xfrm flipV="1">
                <a:off x="4147" y="201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Line 3676"/>
              <p:cNvSpPr>
                <a:spLocks noChangeShapeType="1"/>
              </p:cNvSpPr>
              <p:nvPr/>
            </p:nvSpPr>
            <p:spPr bwMode="auto">
              <a:xfrm flipV="1">
                <a:off x="4147" y="20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Line 3677"/>
              <p:cNvSpPr>
                <a:spLocks noChangeShapeType="1"/>
              </p:cNvSpPr>
              <p:nvPr/>
            </p:nvSpPr>
            <p:spPr bwMode="auto">
              <a:xfrm flipV="1">
                <a:off x="4147" y="199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Line 3678"/>
              <p:cNvSpPr>
                <a:spLocks noChangeShapeType="1"/>
              </p:cNvSpPr>
              <p:nvPr/>
            </p:nvSpPr>
            <p:spPr bwMode="auto">
              <a:xfrm flipV="1">
                <a:off x="4147" y="19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Line 3679"/>
              <p:cNvSpPr>
                <a:spLocks noChangeShapeType="1"/>
              </p:cNvSpPr>
              <p:nvPr/>
            </p:nvSpPr>
            <p:spPr bwMode="auto">
              <a:xfrm flipV="1">
                <a:off x="4147" y="196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Line 3680"/>
              <p:cNvSpPr>
                <a:spLocks noChangeShapeType="1"/>
              </p:cNvSpPr>
              <p:nvPr/>
            </p:nvSpPr>
            <p:spPr bwMode="auto">
              <a:xfrm flipV="1">
                <a:off x="4147" y="19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Line 3681"/>
              <p:cNvSpPr>
                <a:spLocks noChangeShapeType="1"/>
              </p:cNvSpPr>
              <p:nvPr/>
            </p:nvSpPr>
            <p:spPr bwMode="auto">
              <a:xfrm flipV="1">
                <a:off x="4147" y="194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Line 3682"/>
              <p:cNvSpPr>
                <a:spLocks noChangeShapeType="1"/>
              </p:cNvSpPr>
              <p:nvPr/>
            </p:nvSpPr>
            <p:spPr bwMode="auto">
              <a:xfrm flipV="1">
                <a:off x="4147" y="19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Line 3683"/>
              <p:cNvSpPr>
                <a:spLocks noChangeShapeType="1"/>
              </p:cNvSpPr>
              <p:nvPr/>
            </p:nvSpPr>
            <p:spPr bwMode="auto">
              <a:xfrm flipV="1">
                <a:off x="4147" y="192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Line 3684"/>
              <p:cNvSpPr>
                <a:spLocks noChangeShapeType="1"/>
              </p:cNvSpPr>
              <p:nvPr/>
            </p:nvSpPr>
            <p:spPr bwMode="auto">
              <a:xfrm flipV="1">
                <a:off x="4147" y="19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Line 3685"/>
              <p:cNvSpPr>
                <a:spLocks noChangeShapeType="1"/>
              </p:cNvSpPr>
              <p:nvPr/>
            </p:nvSpPr>
            <p:spPr bwMode="auto">
              <a:xfrm flipV="1">
                <a:off x="4147" y="189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Line 3686"/>
              <p:cNvSpPr>
                <a:spLocks noChangeShapeType="1"/>
              </p:cNvSpPr>
              <p:nvPr/>
            </p:nvSpPr>
            <p:spPr bwMode="auto">
              <a:xfrm flipV="1">
                <a:off x="4147" y="18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Line 3687"/>
              <p:cNvSpPr>
                <a:spLocks noChangeShapeType="1"/>
              </p:cNvSpPr>
              <p:nvPr/>
            </p:nvSpPr>
            <p:spPr bwMode="auto">
              <a:xfrm flipV="1">
                <a:off x="4147" y="187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Line 3688"/>
              <p:cNvSpPr>
                <a:spLocks noChangeShapeType="1"/>
              </p:cNvSpPr>
              <p:nvPr/>
            </p:nvSpPr>
            <p:spPr bwMode="auto">
              <a:xfrm flipV="1">
                <a:off x="4147" y="186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Line 3689"/>
              <p:cNvSpPr>
                <a:spLocks noChangeShapeType="1"/>
              </p:cNvSpPr>
              <p:nvPr/>
            </p:nvSpPr>
            <p:spPr bwMode="auto">
              <a:xfrm flipV="1">
                <a:off x="4147" y="184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Line 3690"/>
              <p:cNvSpPr>
                <a:spLocks noChangeShapeType="1"/>
              </p:cNvSpPr>
              <p:nvPr/>
            </p:nvSpPr>
            <p:spPr bwMode="auto">
              <a:xfrm flipV="1">
                <a:off x="4147" y="183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Line 3691"/>
              <p:cNvSpPr>
                <a:spLocks noChangeShapeType="1"/>
              </p:cNvSpPr>
              <p:nvPr/>
            </p:nvSpPr>
            <p:spPr bwMode="auto">
              <a:xfrm flipV="1">
                <a:off x="4147" y="182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Line 3692"/>
              <p:cNvSpPr>
                <a:spLocks noChangeShapeType="1"/>
              </p:cNvSpPr>
              <p:nvPr/>
            </p:nvSpPr>
            <p:spPr bwMode="auto">
              <a:xfrm flipV="1">
                <a:off x="4147" y="181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Line 3693"/>
              <p:cNvSpPr>
                <a:spLocks noChangeShapeType="1"/>
              </p:cNvSpPr>
              <p:nvPr/>
            </p:nvSpPr>
            <p:spPr bwMode="auto">
              <a:xfrm flipV="1">
                <a:off x="4147" y="180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Line 3694"/>
              <p:cNvSpPr>
                <a:spLocks noChangeShapeType="1"/>
              </p:cNvSpPr>
              <p:nvPr/>
            </p:nvSpPr>
            <p:spPr bwMode="auto">
              <a:xfrm flipV="1">
                <a:off x="4147" y="178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Line 3695"/>
              <p:cNvSpPr>
                <a:spLocks noChangeShapeType="1"/>
              </p:cNvSpPr>
              <p:nvPr/>
            </p:nvSpPr>
            <p:spPr bwMode="auto">
              <a:xfrm flipV="1">
                <a:off x="4147" y="177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Line 3696"/>
              <p:cNvSpPr>
                <a:spLocks noChangeShapeType="1"/>
              </p:cNvSpPr>
              <p:nvPr/>
            </p:nvSpPr>
            <p:spPr bwMode="auto">
              <a:xfrm flipV="1">
                <a:off x="4147" y="176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Line 3697"/>
              <p:cNvSpPr>
                <a:spLocks noChangeShapeType="1"/>
              </p:cNvSpPr>
              <p:nvPr/>
            </p:nvSpPr>
            <p:spPr bwMode="auto">
              <a:xfrm flipV="1">
                <a:off x="4147" y="175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Line 3698"/>
              <p:cNvSpPr>
                <a:spLocks noChangeShapeType="1"/>
              </p:cNvSpPr>
              <p:nvPr/>
            </p:nvSpPr>
            <p:spPr bwMode="auto">
              <a:xfrm flipV="1">
                <a:off x="4147" y="174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Line 3699"/>
              <p:cNvSpPr>
                <a:spLocks noChangeShapeType="1"/>
              </p:cNvSpPr>
              <p:nvPr/>
            </p:nvSpPr>
            <p:spPr bwMode="auto">
              <a:xfrm flipV="1">
                <a:off x="4147" y="172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Line 3700"/>
              <p:cNvSpPr>
                <a:spLocks noChangeShapeType="1"/>
              </p:cNvSpPr>
              <p:nvPr/>
            </p:nvSpPr>
            <p:spPr bwMode="auto">
              <a:xfrm flipV="1">
                <a:off x="4147" y="171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Line 3701"/>
              <p:cNvSpPr>
                <a:spLocks noChangeShapeType="1"/>
              </p:cNvSpPr>
              <p:nvPr/>
            </p:nvSpPr>
            <p:spPr bwMode="auto">
              <a:xfrm flipV="1">
                <a:off x="4147" y="170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Line 3702"/>
              <p:cNvSpPr>
                <a:spLocks noChangeShapeType="1"/>
              </p:cNvSpPr>
              <p:nvPr/>
            </p:nvSpPr>
            <p:spPr bwMode="auto">
              <a:xfrm flipV="1">
                <a:off x="4147" y="169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Line 3703"/>
              <p:cNvSpPr>
                <a:spLocks noChangeShapeType="1"/>
              </p:cNvSpPr>
              <p:nvPr/>
            </p:nvSpPr>
            <p:spPr bwMode="auto">
              <a:xfrm flipV="1">
                <a:off x="4147" y="168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Line 3704"/>
              <p:cNvSpPr>
                <a:spLocks noChangeShapeType="1"/>
              </p:cNvSpPr>
              <p:nvPr/>
            </p:nvSpPr>
            <p:spPr bwMode="auto">
              <a:xfrm flipV="1">
                <a:off x="4147" y="166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Line 3705"/>
              <p:cNvSpPr>
                <a:spLocks noChangeShapeType="1"/>
              </p:cNvSpPr>
              <p:nvPr/>
            </p:nvSpPr>
            <p:spPr bwMode="auto">
              <a:xfrm flipV="1">
                <a:off x="4147" y="165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Line 3706"/>
              <p:cNvSpPr>
                <a:spLocks noChangeShapeType="1"/>
              </p:cNvSpPr>
              <p:nvPr/>
            </p:nvSpPr>
            <p:spPr bwMode="auto">
              <a:xfrm flipV="1">
                <a:off x="4147" y="164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Line 3707"/>
              <p:cNvSpPr>
                <a:spLocks noChangeShapeType="1"/>
              </p:cNvSpPr>
              <p:nvPr/>
            </p:nvSpPr>
            <p:spPr bwMode="auto">
              <a:xfrm flipV="1">
                <a:off x="4147" y="163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Line 3708"/>
              <p:cNvSpPr>
                <a:spLocks noChangeShapeType="1"/>
              </p:cNvSpPr>
              <p:nvPr/>
            </p:nvSpPr>
            <p:spPr bwMode="auto">
              <a:xfrm flipV="1">
                <a:off x="4147" y="162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Line 3709"/>
              <p:cNvSpPr>
                <a:spLocks noChangeShapeType="1"/>
              </p:cNvSpPr>
              <p:nvPr/>
            </p:nvSpPr>
            <p:spPr bwMode="auto">
              <a:xfrm flipV="1">
                <a:off x="4147" y="160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Line 3710"/>
              <p:cNvSpPr>
                <a:spLocks noChangeShapeType="1"/>
              </p:cNvSpPr>
              <p:nvPr/>
            </p:nvSpPr>
            <p:spPr bwMode="auto">
              <a:xfrm flipV="1">
                <a:off x="4147" y="159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Line 3711"/>
              <p:cNvSpPr>
                <a:spLocks noChangeShapeType="1"/>
              </p:cNvSpPr>
              <p:nvPr/>
            </p:nvSpPr>
            <p:spPr bwMode="auto">
              <a:xfrm flipV="1">
                <a:off x="4147" y="158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Line 3712"/>
              <p:cNvSpPr>
                <a:spLocks noChangeShapeType="1"/>
              </p:cNvSpPr>
              <p:nvPr/>
            </p:nvSpPr>
            <p:spPr bwMode="auto">
              <a:xfrm flipV="1">
                <a:off x="4147" y="157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Line 3713"/>
              <p:cNvSpPr>
                <a:spLocks noChangeShapeType="1"/>
              </p:cNvSpPr>
              <p:nvPr/>
            </p:nvSpPr>
            <p:spPr bwMode="auto">
              <a:xfrm flipV="1">
                <a:off x="4147" y="156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Line 3714"/>
              <p:cNvSpPr>
                <a:spLocks noChangeShapeType="1"/>
              </p:cNvSpPr>
              <p:nvPr/>
            </p:nvSpPr>
            <p:spPr bwMode="auto">
              <a:xfrm flipV="1">
                <a:off x="4147" y="154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Line 3715"/>
              <p:cNvSpPr>
                <a:spLocks noChangeShapeType="1"/>
              </p:cNvSpPr>
              <p:nvPr/>
            </p:nvSpPr>
            <p:spPr bwMode="auto">
              <a:xfrm flipV="1">
                <a:off x="4147" y="153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Line 3716"/>
              <p:cNvSpPr>
                <a:spLocks noChangeShapeType="1"/>
              </p:cNvSpPr>
              <p:nvPr/>
            </p:nvSpPr>
            <p:spPr bwMode="auto">
              <a:xfrm flipV="1">
                <a:off x="4147" y="152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Line 3717"/>
              <p:cNvSpPr>
                <a:spLocks noChangeShapeType="1"/>
              </p:cNvSpPr>
              <p:nvPr/>
            </p:nvSpPr>
            <p:spPr bwMode="auto">
              <a:xfrm flipV="1">
                <a:off x="4147" y="151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Line 3718"/>
              <p:cNvSpPr>
                <a:spLocks noChangeShapeType="1"/>
              </p:cNvSpPr>
              <p:nvPr/>
            </p:nvSpPr>
            <p:spPr bwMode="auto">
              <a:xfrm flipV="1">
                <a:off x="4147" y="150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Line 3719"/>
              <p:cNvSpPr>
                <a:spLocks noChangeShapeType="1"/>
              </p:cNvSpPr>
              <p:nvPr/>
            </p:nvSpPr>
            <p:spPr bwMode="auto">
              <a:xfrm flipV="1">
                <a:off x="4147" y="1489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Line 3720"/>
              <p:cNvSpPr>
                <a:spLocks noChangeShapeType="1"/>
              </p:cNvSpPr>
              <p:nvPr/>
            </p:nvSpPr>
            <p:spPr bwMode="auto">
              <a:xfrm flipV="1">
                <a:off x="4147" y="147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Line 3721"/>
              <p:cNvSpPr>
                <a:spLocks noChangeShapeType="1"/>
              </p:cNvSpPr>
              <p:nvPr/>
            </p:nvSpPr>
            <p:spPr bwMode="auto">
              <a:xfrm flipV="1">
                <a:off x="4147" y="1464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Line 3722"/>
              <p:cNvSpPr>
                <a:spLocks noChangeShapeType="1"/>
              </p:cNvSpPr>
              <p:nvPr/>
            </p:nvSpPr>
            <p:spPr bwMode="auto">
              <a:xfrm flipV="1">
                <a:off x="4147" y="145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Line 3723"/>
              <p:cNvSpPr>
                <a:spLocks noChangeShapeType="1"/>
              </p:cNvSpPr>
              <p:nvPr/>
            </p:nvSpPr>
            <p:spPr bwMode="auto">
              <a:xfrm flipV="1">
                <a:off x="4147" y="1441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Line 3724"/>
              <p:cNvSpPr>
                <a:spLocks noChangeShapeType="1"/>
              </p:cNvSpPr>
              <p:nvPr/>
            </p:nvSpPr>
            <p:spPr bwMode="auto">
              <a:xfrm flipV="1">
                <a:off x="4147" y="142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Line 3725"/>
              <p:cNvSpPr>
                <a:spLocks noChangeShapeType="1"/>
              </p:cNvSpPr>
              <p:nvPr/>
            </p:nvSpPr>
            <p:spPr bwMode="auto">
              <a:xfrm flipV="1">
                <a:off x="4147" y="1416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Line 3726"/>
              <p:cNvSpPr>
                <a:spLocks noChangeShapeType="1"/>
              </p:cNvSpPr>
              <p:nvPr/>
            </p:nvSpPr>
            <p:spPr bwMode="auto">
              <a:xfrm flipV="1">
                <a:off x="4147" y="140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Line 3727"/>
              <p:cNvSpPr>
                <a:spLocks noChangeShapeType="1"/>
              </p:cNvSpPr>
              <p:nvPr/>
            </p:nvSpPr>
            <p:spPr bwMode="auto">
              <a:xfrm flipV="1">
                <a:off x="4147" y="1393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Line 3728"/>
              <p:cNvSpPr>
                <a:spLocks noChangeShapeType="1"/>
              </p:cNvSpPr>
              <p:nvPr/>
            </p:nvSpPr>
            <p:spPr bwMode="auto">
              <a:xfrm flipV="1">
                <a:off x="4147" y="1381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Line 3729"/>
              <p:cNvSpPr>
                <a:spLocks noChangeShapeType="1"/>
              </p:cNvSpPr>
              <p:nvPr/>
            </p:nvSpPr>
            <p:spPr bwMode="auto">
              <a:xfrm flipV="1">
                <a:off x="4147" y="1368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Line 3730"/>
              <p:cNvSpPr>
                <a:spLocks noChangeShapeType="1"/>
              </p:cNvSpPr>
              <p:nvPr/>
            </p:nvSpPr>
            <p:spPr bwMode="auto">
              <a:xfrm flipV="1">
                <a:off x="4147" y="1357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Line 3731"/>
              <p:cNvSpPr>
                <a:spLocks noChangeShapeType="1"/>
              </p:cNvSpPr>
              <p:nvPr/>
            </p:nvSpPr>
            <p:spPr bwMode="auto">
              <a:xfrm flipV="1">
                <a:off x="4147" y="1345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Line 3732"/>
              <p:cNvSpPr>
                <a:spLocks noChangeShapeType="1"/>
              </p:cNvSpPr>
              <p:nvPr/>
            </p:nvSpPr>
            <p:spPr bwMode="auto">
              <a:xfrm flipV="1">
                <a:off x="4147" y="1333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Line 3733"/>
              <p:cNvSpPr>
                <a:spLocks noChangeShapeType="1"/>
              </p:cNvSpPr>
              <p:nvPr/>
            </p:nvSpPr>
            <p:spPr bwMode="auto">
              <a:xfrm flipV="1">
                <a:off x="4147" y="1320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Line 3734"/>
              <p:cNvSpPr>
                <a:spLocks noChangeShapeType="1"/>
              </p:cNvSpPr>
              <p:nvPr/>
            </p:nvSpPr>
            <p:spPr bwMode="auto">
              <a:xfrm flipV="1">
                <a:off x="4147" y="1309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Line 3735"/>
              <p:cNvSpPr>
                <a:spLocks noChangeShapeType="1"/>
              </p:cNvSpPr>
              <p:nvPr/>
            </p:nvSpPr>
            <p:spPr bwMode="auto">
              <a:xfrm flipV="1">
                <a:off x="4147" y="1297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Line 3736"/>
              <p:cNvSpPr>
                <a:spLocks noChangeShapeType="1"/>
              </p:cNvSpPr>
              <p:nvPr/>
            </p:nvSpPr>
            <p:spPr bwMode="auto">
              <a:xfrm flipV="1">
                <a:off x="4147" y="1285"/>
                <a:ext cx="0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Line 3737"/>
              <p:cNvSpPr>
                <a:spLocks noChangeShapeType="1"/>
              </p:cNvSpPr>
              <p:nvPr/>
            </p:nvSpPr>
            <p:spPr bwMode="auto">
              <a:xfrm flipV="1">
                <a:off x="4147" y="1272"/>
                <a:ext cx="0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Line 3738"/>
              <p:cNvSpPr>
                <a:spLocks noChangeShapeType="1"/>
              </p:cNvSpPr>
              <p:nvPr/>
            </p:nvSpPr>
            <p:spPr bwMode="auto">
              <a:xfrm flipV="1">
                <a:off x="4147" y="2739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Line 3739"/>
              <p:cNvSpPr>
                <a:spLocks noChangeShapeType="1"/>
              </p:cNvSpPr>
              <p:nvPr/>
            </p:nvSpPr>
            <p:spPr bwMode="auto">
              <a:xfrm>
                <a:off x="4147" y="1267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Freeform 3740"/>
              <p:cNvSpPr>
                <a:spLocks/>
              </p:cNvSpPr>
              <p:nvPr/>
            </p:nvSpPr>
            <p:spPr bwMode="auto">
              <a:xfrm>
                <a:off x="4090" y="2824"/>
                <a:ext cx="26" cy="69"/>
              </a:xfrm>
              <a:custGeom>
                <a:avLst/>
                <a:gdLst>
                  <a:gd name="T0" fmla="*/ 51 w 51"/>
                  <a:gd name="T1" fmla="*/ 138 h 138"/>
                  <a:gd name="T2" fmla="*/ 33 w 51"/>
                  <a:gd name="T3" fmla="*/ 138 h 138"/>
                  <a:gd name="T4" fmla="*/ 33 w 51"/>
                  <a:gd name="T5" fmla="*/ 30 h 138"/>
                  <a:gd name="T6" fmla="*/ 26 w 51"/>
                  <a:gd name="T7" fmla="*/ 35 h 138"/>
                  <a:gd name="T8" fmla="*/ 17 w 51"/>
                  <a:gd name="T9" fmla="*/ 42 h 138"/>
                  <a:gd name="T10" fmla="*/ 9 w 51"/>
                  <a:gd name="T11" fmla="*/ 47 h 138"/>
                  <a:gd name="T12" fmla="*/ 0 w 51"/>
                  <a:gd name="T13" fmla="*/ 51 h 138"/>
                  <a:gd name="T14" fmla="*/ 0 w 51"/>
                  <a:gd name="T15" fmla="*/ 33 h 138"/>
                  <a:gd name="T16" fmla="*/ 14 w 51"/>
                  <a:gd name="T17" fmla="*/ 26 h 138"/>
                  <a:gd name="T18" fmla="*/ 24 w 51"/>
                  <a:gd name="T19" fmla="*/ 18 h 138"/>
                  <a:gd name="T20" fmla="*/ 33 w 51"/>
                  <a:gd name="T21" fmla="*/ 9 h 138"/>
                  <a:gd name="T22" fmla="*/ 38 w 51"/>
                  <a:gd name="T23" fmla="*/ 0 h 138"/>
                  <a:gd name="T24" fmla="*/ 51 w 51"/>
                  <a:gd name="T25" fmla="*/ 0 h 138"/>
                  <a:gd name="T26" fmla="*/ 51 w 51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38">
                    <a:moveTo>
                      <a:pt x="51" y="138"/>
                    </a:moveTo>
                    <a:lnTo>
                      <a:pt x="33" y="138"/>
                    </a:lnTo>
                    <a:lnTo>
                      <a:pt x="33" y="30"/>
                    </a:lnTo>
                    <a:lnTo>
                      <a:pt x="26" y="35"/>
                    </a:lnTo>
                    <a:lnTo>
                      <a:pt x="17" y="42"/>
                    </a:lnTo>
                    <a:lnTo>
                      <a:pt x="9" y="47"/>
                    </a:lnTo>
                    <a:lnTo>
                      <a:pt x="0" y="51"/>
                    </a:lnTo>
                    <a:lnTo>
                      <a:pt x="0" y="33"/>
                    </a:lnTo>
                    <a:lnTo>
                      <a:pt x="14" y="26"/>
                    </a:lnTo>
                    <a:lnTo>
                      <a:pt x="24" y="18"/>
                    </a:lnTo>
                    <a:lnTo>
                      <a:pt x="33" y="9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51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Freeform 3741"/>
              <p:cNvSpPr>
                <a:spLocks noEditPoints="1"/>
              </p:cNvSpPr>
              <p:nvPr/>
            </p:nvSpPr>
            <p:spPr bwMode="auto">
              <a:xfrm>
                <a:off x="4138" y="2824"/>
                <a:ext cx="45" cy="70"/>
              </a:xfrm>
              <a:custGeom>
                <a:avLst/>
                <a:gdLst>
                  <a:gd name="T0" fmla="*/ 0 w 91"/>
                  <a:gd name="T1" fmla="*/ 70 h 140"/>
                  <a:gd name="T2" fmla="*/ 2 w 91"/>
                  <a:gd name="T3" fmla="*/ 47 h 140"/>
                  <a:gd name="T4" fmla="*/ 5 w 91"/>
                  <a:gd name="T5" fmla="*/ 30 h 140"/>
                  <a:gd name="T6" fmla="*/ 9 w 91"/>
                  <a:gd name="T7" fmla="*/ 21 h 140"/>
                  <a:gd name="T8" fmla="*/ 14 w 91"/>
                  <a:gd name="T9" fmla="*/ 13 h 140"/>
                  <a:gd name="T10" fmla="*/ 21 w 91"/>
                  <a:gd name="T11" fmla="*/ 7 h 140"/>
                  <a:gd name="T12" fmla="*/ 28 w 91"/>
                  <a:gd name="T13" fmla="*/ 4 h 140"/>
                  <a:gd name="T14" fmla="*/ 37 w 91"/>
                  <a:gd name="T15" fmla="*/ 0 h 140"/>
                  <a:gd name="T16" fmla="*/ 46 w 91"/>
                  <a:gd name="T17" fmla="*/ 0 h 140"/>
                  <a:gd name="T18" fmla="*/ 56 w 91"/>
                  <a:gd name="T19" fmla="*/ 0 h 140"/>
                  <a:gd name="T20" fmla="*/ 65 w 91"/>
                  <a:gd name="T21" fmla="*/ 4 h 140"/>
                  <a:gd name="T22" fmla="*/ 72 w 91"/>
                  <a:gd name="T23" fmla="*/ 7 h 140"/>
                  <a:gd name="T24" fmla="*/ 75 w 91"/>
                  <a:gd name="T25" fmla="*/ 13 h 140"/>
                  <a:gd name="T26" fmla="*/ 79 w 91"/>
                  <a:gd name="T27" fmla="*/ 16 h 140"/>
                  <a:gd name="T28" fmla="*/ 84 w 91"/>
                  <a:gd name="T29" fmla="*/ 26 h 140"/>
                  <a:gd name="T30" fmla="*/ 87 w 91"/>
                  <a:gd name="T31" fmla="*/ 37 h 140"/>
                  <a:gd name="T32" fmla="*/ 89 w 91"/>
                  <a:gd name="T33" fmla="*/ 51 h 140"/>
                  <a:gd name="T34" fmla="*/ 91 w 91"/>
                  <a:gd name="T35" fmla="*/ 70 h 140"/>
                  <a:gd name="T36" fmla="*/ 89 w 91"/>
                  <a:gd name="T37" fmla="*/ 91 h 140"/>
                  <a:gd name="T38" fmla="*/ 86 w 91"/>
                  <a:gd name="T39" fmla="*/ 109 h 140"/>
                  <a:gd name="T40" fmla="*/ 82 w 91"/>
                  <a:gd name="T41" fmla="*/ 119 h 140"/>
                  <a:gd name="T42" fmla="*/ 77 w 91"/>
                  <a:gd name="T43" fmla="*/ 126 h 140"/>
                  <a:gd name="T44" fmla="*/ 70 w 91"/>
                  <a:gd name="T45" fmla="*/ 131 h 140"/>
                  <a:gd name="T46" fmla="*/ 63 w 91"/>
                  <a:gd name="T47" fmla="*/ 136 h 140"/>
                  <a:gd name="T48" fmla="*/ 54 w 91"/>
                  <a:gd name="T49" fmla="*/ 138 h 140"/>
                  <a:gd name="T50" fmla="*/ 46 w 91"/>
                  <a:gd name="T51" fmla="*/ 140 h 140"/>
                  <a:gd name="T52" fmla="*/ 28 w 91"/>
                  <a:gd name="T53" fmla="*/ 136 h 140"/>
                  <a:gd name="T54" fmla="*/ 14 w 91"/>
                  <a:gd name="T55" fmla="*/ 126 h 140"/>
                  <a:gd name="T56" fmla="*/ 7 w 91"/>
                  <a:gd name="T57" fmla="*/ 112 h 140"/>
                  <a:gd name="T58" fmla="*/ 2 w 91"/>
                  <a:gd name="T59" fmla="*/ 93 h 140"/>
                  <a:gd name="T60" fmla="*/ 0 w 91"/>
                  <a:gd name="T61" fmla="*/ 70 h 140"/>
                  <a:gd name="T62" fmla="*/ 19 w 91"/>
                  <a:gd name="T63" fmla="*/ 70 h 140"/>
                  <a:gd name="T64" fmla="*/ 19 w 91"/>
                  <a:gd name="T65" fmla="*/ 89 h 140"/>
                  <a:gd name="T66" fmla="*/ 23 w 91"/>
                  <a:gd name="T67" fmla="*/ 103 h 140"/>
                  <a:gd name="T68" fmla="*/ 26 w 91"/>
                  <a:gd name="T69" fmla="*/ 114 h 140"/>
                  <a:gd name="T70" fmla="*/ 32 w 91"/>
                  <a:gd name="T71" fmla="*/ 119 h 140"/>
                  <a:gd name="T72" fmla="*/ 39 w 91"/>
                  <a:gd name="T73" fmla="*/ 122 h 140"/>
                  <a:gd name="T74" fmla="*/ 46 w 91"/>
                  <a:gd name="T75" fmla="*/ 124 h 140"/>
                  <a:gd name="T76" fmla="*/ 53 w 91"/>
                  <a:gd name="T77" fmla="*/ 122 h 140"/>
                  <a:gd name="T78" fmla="*/ 60 w 91"/>
                  <a:gd name="T79" fmla="*/ 119 h 140"/>
                  <a:gd name="T80" fmla="*/ 65 w 91"/>
                  <a:gd name="T81" fmla="*/ 114 h 140"/>
                  <a:gd name="T82" fmla="*/ 68 w 91"/>
                  <a:gd name="T83" fmla="*/ 103 h 140"/>
                  <a:gd name="T84" fmla="*/ 72 w 91"/>
                  <a:gd name="T85" fmla="*/ 89 h 140"/>
                  <a:gd name="T86" fmla="*/ 72 w 91"/>
                  <a:gd name="T87" fmla="*/ 70 h 140"/>
                  <a:gd name="T88" fmla="*/ 72 w 91"/>
                  <a:gd name="T89" fmla="*/ 51 h 140"/>
                  <a:gd name="T90" fmla="*/ 70 w 91"/>
                  <a:gd name="T91" fmla="*/ 35 h 140"/>
                  <a:gd name="T92" fmla="*/ 65 w 91"/>
                  <a:gd name="T93" fmla="*/ 26 h 140"/>
                  <a:gd name="T94" fmla="*/ 60 w 91"/>
                  <a:gd name="T95" fmla="*/ 19 h 140"/>
                  <a:gd name="T96" fmla="*/ 53 w 91"/>
                  <a:gd name="T97" fmla="*/ 16 h 140"/>
                  <a:gd name="T98" fmla="*/ 46 w 91"/>
                  <a:gd name="T99" fmla="*/ 16 h 140"/>
                  <a:gd name="T100" fmla="*/ 39 w 91"/>
                  <a:gd name="T101" fmla="*/ 16 h 140"/>
                  <a:gd name="T102" fmla="*/ 32 w 91"/>
                  <a:gd name="T103" fmla="*/ 19 h 140"/>
                  <a:gd name="T104" fmla="*/ 26 w 91"/>
                  <a:gd name="T105" fmla="*/ 25 h 140"/>
                  <a:gd name="T106" fmla="*/ 23 w 91"/>
                  <a:gd name="T107" fmla="*/ 35 h 140"/>
                  <a:gd name="T108" fmla="*/ 19 w 91"/>
                  <a:gd name="T109" fmla="*/ 51 h 140"/>
                  <a:gd name="T110" fmla="*/ 19 w 91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40">
                    <a:moveTo>
                      <a:pt x="0" y="70"/>
                    </a:moveTo>
                    <a:lnTo>
                      <a:pt x="2" y="47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72" y="7"/>
                    </a:lnTo>
                    <a:lnTo>
                      <a:pt x="75" y="13"/>
                    </a:lnTo>
                    <a:lnTo>
                      <a:pt x="79" y="16"/>
                    </a:lnTo>
                    <a:lnTo>
                      <a:pt x="84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1" y="70"/>
                    </a:lnTo>
                    <a:lnTo>
                      <a:pt x="89" y="91"/>
                    </a:lnTo>
                    <a:lnTo>
                      <a:pt x="86" y="109"/>
                    </a:lnTo>
                    <a:lnTo>
                      <a:pt x="82" y="119"/>
                    </a:lnTo>
                    <a:lnTo>
                      <a:pt x="77" y="126"/>
                    </a:lnTo>
                    <a:lnTo>
                      <a:pt x="70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6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7" y="112"/>
                    </a:lnTo>
                    <a:lnTo>
                      <a:pt x="2" y="93"/>
                    </a:lnTo>
                    <a:lnTo>
                      <a:pt x="0" y="70"/>
                    </a:lnTo>
                    <a:close/>
                    <a:moveTo>
                      <a:pt x="19" y="70"/>
                    </a:moveTo>
                    <a:lnTo>
                      <a:pt x="19" y="89"/>
                    </a:lnTo>
                    <a:lnTo>
                      <a:pt x="23" y="103"/>
                    </a:lnTo>
                    <a:lnTo>
                      <a:pt x="26" y="114"/>
                    </a:lnTo>
                    <a:lnTo>
                      <a:pt x="32" y="119"/>
                    </a:lnTo>
                    <a:lnTo>
                      <a:pt x="39" y="122"/>
                    </a:lnTo>
                    <a:lnTo>
                      <a:pt x="46" y="124"/>
                    </a:lnTo>
                    <a:lnTo>
                      <a:pt x="53" y="122"/>
                    </a:lnTo>
                    <a:lnTo>
                      <a:pt x="60" y="119"/>
                    </a:lnTo>
                    <a:lnTo>
                      <a:pt x="65" y="114"/>
                    </a:lnTo>
                    <a:lnTo>
                      <a:pt x="68" y="103"/>
                    </a:lnTo>
                    <a:lnTo>
                      <a:pt x="72" y="89"/>
                    </a:lnTo>
                    <a:lnTo>
                      <a:pt x="72" y="70"/>
                    </a:lnTo>
                    <a:lnTo>
                      <a:pt x="72" y="51"/>
                    </a:lnTo>
                    <a:lnTo>
                      <a:pt x="70" y="35"/>
                    </a:lnTo>
                    <a:lnTo>
                      <a:pt x="65" y="26"/>
                    </a:lnTo>
                    <a:lnTo>
                      <a:pt x="60" y="19"/>
                    </a:lnTo>
                    <a:lnTo>
                      <a:pt x="53" y="16"/>
                    </a:lnTo>
                    <a:lnTo>
                      <a:pt x="46" y="16"/>
                    </a:lnTo>
                    <a:lnTo>
                      <a:pt x="39" y="16"/>
                    </a:lnTo>
                    <a:lnTo>
                      <a:pt x="32" y="19"/>
                    </a:lnTo>
                    <a:lnTo>
                      <a:pt x="26" y="25"/>
                    </a:lnTo>
                    <a:lnTo>
                      <a:pt x="23" y="35"/>
                    </a:lnTo>
                    <a:lnTo>
                      <a:pt x="19" y="51"/>
                    </a:lnTo>
                    <a:lnTo>
                      <a:pt x="19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Freeform 3742"/>
              <p:cNvSpPr>
                <a:spLocks noEditPoints="1"/>
              </p:cNvSpPr>
              <p:nvPr/>
            </p:nvSpPr>
            <p:spPr bwMode="auto">
              <a:xfrm>
                <a:off x="4191" y="2824"/>
                <a:ext cx="45" cy="70"/>
              </a:xfrm>
              <a:custGeom>
                <a:avLst/>
                <a:gdLst>
                  <a:gd name="T0" fmla="*/ 0 w 90"/>
                  <a:gd name="T1" fmla="*/ 70 h 140"/>
                  <a:gd name="T2" fmla="*/ 1 w 90"/>
                  <a:gd name="T3" fmla="*/ 47 h 140"/>
                  <a:gd name="T4" fmla="*/ 5 w 90"/>
                  <a:gd name="T5" fmla="*/ 30 h 140"/>
                  <a:gd name="T6" fmla="*/ 8 w 90"/>
                  <a:gd name="T7" fmla="*/ 21 h 140"/>
                  <a:gd name="T8" fmla="*/ 14 w 90"/>
                  <a:gd name="T9" fmla="*/ 13 h 140"/>
                  <a:gd name="T10" fmla="*/ 19 w 90"/>
                  <a:gd name="T11" fmla="*/ 7 h 140"/>
                  <a:gd name="T12" fmla="*/ 28 w 90"/>
                  <a:gd name="T13" fmla="*/ 4 h 140"/>
                  <a:gd name="T14" fmla="*/ 35 w 90"/>
                  <a:gd name="T15" fmla="*/ 0 h 140"/>
                  <a:gd name="T16" fmla="*/ 45 w 90"/>
                  <a:gd name="T17" fmla="*/ 0 h 140"/>
                  <a:gd name="T18" fmla="*/ 56 w 90"/>
                  <a:gd name="T19" fmla="*/ 0 h 140"/>
                  <a:gd name="T20" fmla="*/ 64 w 90"/>
                  <a:gd name="T21" fmla="*/ 4 h 140"/>
                  <a:gd name="T22" fmla="*/ 69 w 90"/>
                  <a:gd name="T23" fmla="*/ 7 h 140"/>
                  <a:gd name="T24" fmla="*/ 75 w 90"/>
                  <a:gd name="T25" fmla="*/ 13 h 140"/>
                  <a:gd name="T26" fmla="*/ 78 w 90"/>
                  <a:gd name="T27" fmla="*/ 16 h 140"/>
                  <a:gd name="T28" fmla="*/ 83 w 90"/>
                  <a:gd name="T29" fmla="*/ 26 h 140"/>
                  <a:gd name="T30" fmla="*/ 87 w 90"/>
                  <a:gd name="T31" fmla="*/ 37 h 140"/>
                  <a:gd name="T32" fmla="*/ 89 w 90"/>
                  <a:gd name="T33" fmla="*/ 51 h 140"/>
                  <a:gd name="T34" fmla="*/ 90 w 90"/>
                  <a:gd name="T35" fmla="*/ 70 h 140"/>
                  <a:gd name="T36" fmla="*/ 89 w 90"/>
                  <a:gd name="T37" fmla="*/ 91 h 140"/>
                  <a:gd name="T38" fmla="*/ 85 w 90"/>
                  <a:gd name="T39" fmla="*/ 109 h 140"/>
                  <a:gd name="T40" fmla="*/ 80 w 90"/>
                  <a:gd name="T41" fmla="*/ 119 h 140"/>
                  <a:gd name="T42" fmla="*/ 76 w 90"/>
                  <a:gd name="T43" fmla="*/ 126 h 140"/>
                  <a:gd name="T44" fmla="*/ 69 w 90"/>
                  <a:gd name="T45" fmla="*/ 131 h 140"/>
                  <a:gd name="T46" fmla="*/ 63 w 90"/>
                  <a:gd name="T47" fmla="*/ 136 h 140"/>
                  <a:gd name="T48" fmla="*/ 54 w 90"/>
                  <a:gd name="T49" fmla="*/ 138 h 140"/>
                  <a:gd name="T50" fmla="*/ 45 w 90"/>
                  <a:gd name="T51" fmla="*/ 140 h 140"/>
                  <a:gd name="T52" fmla="*/ 28 w 90"/>
                  <a:gd name="T53" fmla="*/ 136 h 140"/>
                  <a:gd name="T54" fmla="*/ 14 w 90"/>
                  <a:gd name="T55" fmla="*/ 126 h 140"/>
                  <a:gd name="T56" fmla="*/ 5 w 90"/>
                  <a:gd name="T57" fmla="*/ 112 h 140"/>
                  <a:gd name="T58" fmla="*/ 1 w 90"/>
                  <a:gd name="T59" fmla="*/ 93 h 140"/>
                  <a:gd name="T60" fmla="*/ 0 w 90"/>
                  <a:gd name="T61" fmla="*/ 70 h 140"/>
                  <a:gd name="T62" fmla="*/ 17 w 90"/>
                  <a:gd name="T63" fmla="*/ 70 h 140"/>
                  <a:gd name="T64" fmla="*/ 19 w 90"/>
                  <a:gd name="T65" fmla="*/ 89 h 140"/>
                  <a:gd name="T66" fmla="*/ 21 w 90"/>
                  <a:gd name="T67" fmla="*/ 103 h 140"/>
                  <a:gd name="T68" fmla="*/ 26 w 90"/>
                  <a:gd name="T69" fmla="*/ 114 h 140"/>
                  <a:gd name="T70" fmla="*/ 31 w 90"/>
                  <a:gd name="T71" fmla="*/ 119 h 140"/>
                  <a:gd name="T72" fmla="*/ 38 w 90"/>
                  <a:gd name="T73" fmla="*/ 122 h 140"/>
                  <a:gd name="T74" fmla="*/ 45 w 90"/>
                  <a:gd name="T75" fmla="*/ 124 h 140"/>
                  <a:gd name="T76" fmla="*/ 52 w 90"/>
                  <a:gd name="T77" fmla="*/ 122 h 140"/>
                  <a:gd name="T78" fmla="*/ 59 w 90"/>
                  <a:gd name="T79" fmla="*/ 119 h 140"/>
                  <a:gd name="T80" fmla="*/ 64 w 90"/>
                  <a:gd name="T81" fmla="*/ 114 h 140"/>
                  <a:gd name="T82" fmla="*/ 68 w 90"/>
                  <a:gd name="T83" fmla="*/ 103 h 140"/>
                  <a:gd name="T84" fmla="*/ 71 w 90"/>
                  <a:gd name="T85" fmla="*/ 89 h 140"/>
                  <a:gd name="T86" fmla="*/ 71 w 90"/>
                  <a:gd name="T87" fmla="*/ 70 h 140"/>
                  <a:gd name="T88" fmla="*/ 71 w 90"/>
                  <a:gd name="T89" fmla="*/ 51 h 140"/>
                  <a:gd name="T90" fmla="*/ 68 w 90"/>
                  <a:gd name="T91" fmla="*/ 35 h 140"/>
                  <a:gd name="T92" fmla="*/ 64 w 90"/>
                  <a:gd name="T93" fmla="*/ 26 h 140"/>
                  <a:gd name="T94" fmla="*/ 59 w 90"/>
                  <a:gd name="T95" fmla="*/ 19 h 140"/>
                  <a:gd name="T96" fmla="*/ 52 w 90"/>
                  <a:gd name="T97" fmla="*/ 16 h 140"/>
                  <a:gd name="T98" fmla="*/ 45 w 90"/>
                  <a:gd name="T99" fmla="*/ 16 h 140"/>
                  <a:gd name="T100" fmla="*/ 38 w 90"/>
                  <a:gd name="T101" fmla="*/ 16 h 140"/>
                  <a:gd name="T102" fmla="*/ 31 w 90"/>
                  <a:gd name="T103" fmla="*/ 19 h 140"/>
                  <a:gd name="T104" fmla="*/ 26 w 90"/>
                  <a:gd name="T105" fmla="*/ 25 h 140"/>
                  <a:gd name="T106" fmla="*/ 21 w 90"/>
                  <a:gd name="T107" fmla="*/ 35 h 140"/>
                  <a:gd name="T108" fmla="*/ 19 w 90"/>
                  <a:gd name="T109" fmla="*/ 51 h 140"/>
                  <a:gd name="T110" fmla="*/ 17 w 90"/>
                  <a:gd name="T11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40">
                    <a:moveTo>
                      <a:pt x="0" y="70"/>
                    </a:moveTo>
                    <a:lnTo>
                      <a:pt x="1" y="47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8" y="4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9" y="7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83" y="26"/>
                    </a:lnTo>
                    <a:lnTo>
                      <a:pt x="87" y="37"/>
                    </a:lnTo>
                    <a:lnTo>
                      <a:pt x="89" y="51"/>
                    </a:lnTo>
                    <a:lnTo>
                      <a:pt x="90" y="70"/>
                    </a:lnTo>
                    <a:lnTo>
                      <a:pt x="89" y="91"/>
                    </a:lnTo>
                    <a:lnTo>
                      <a:pt x="85" y="109"/>
                    </a:lnTo>
                    <a:lnTo>
                      <a:pt x="80" y="119"/>
                    </a:lnTo>
                    <a:lnTo>
                      <a:pt x="76" y="126"/>
                    </a:lnTo>
                    <a:lnTo>
                      <a:pt x="69" y="131"/>
                    </a:lnTo>
                    <a:lnTo>
                      <a:pt x="63" y="136"/>
                    </a:lnTo>
                    <a:lnTo>
                      <a:pt x="54" y="138"/>
                    </a:lnTo>
                    <a:lnTo>
                      <a:pt x="45" y="140"/>
                    </a:lnTo>
                    <a:lnTo>
                      <a:pt x="28" y="136"/>
                    </a:lnTo>
                    <a:lnTo>
                      <a:pt x="14" y="126"/>
                    </a:lnTo>
                    <a:lnTo>
                      <a:pt x="5" y="112"/>
                    </a:lnTo>
                    <a:lnTo>
                      <a:pt x="1" y="93"/>
                    </a:lnTo>
                    <a:lnTo>
                      <a:pt x="0" y="70"/>
                    </a:lnTo>
                    <a:close/>
                    <a:moveTo>
                      <a:pt x="17" y="70"/>
                    </a:moveTo>
                    <a:lnTo>
                      <a:pt x="19" y="89"/>
                    </a:lnTo>
                    <a:lnTo>
                      <a:pt x="21" y="103"/>
                    </a:lnTo>
                    <a:lnTo>
                      <a:pt x="26" y="114"/>
                    </a:lnTo>
                    <a:lnTo>
                      <a:pt x="31" y="119"/>
                    </a:lnTo>
                    <a:lnTo>
                      <a:pt x="38" y="122"/>
                    </a:lnTo>
                    <a:lnTo>
                      <a:pt x="45" y="124"/>
                    </a:lnTo>
                    <a:lnTo>
                      <a:pt x="52" y="122"/>
                    </a:lnTo>
                    <a:lnTo>
                      <a:pt x="59" y="119"/>
                    </a:lnTo>
                    <a:lnTo>
                      <a:pt x="64" y="114"/>
                    </a:lnTo>
                    <a:lnTo>
                      <a:pt x="68" y="103"/>
                    </a:lnTo>
                    <a:lnTo>
                      <a:pt x="71" y="89"/>
                    </a:lnTo>
                    <a:lnTo>
                      <a:pt x="71" y="70"/>
                    </a:lnTo>
                    <a:lnTo>
                      <a:pt x="71" y="51"/>
                    </a:lnTo>
                    <a:lnTo>
                      <a:pt x="68" y="35"/>
                    </a:lnTo>
                    <a:lnTo>
                      <a:pt x="64" y="26"/>
                    </a:lnTo>
                    <a:lnTo>
                      <a:pt x="59" y="19"/>
                    </a:lnTo>
                    <a:lnTo>
                      <a:pt x="52" y="16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1" y="19"/>
                    </a:lnTo>
                    <a:lnTo>
                      <a:pt x="26" y="25"/>
                    </a:lnTo>
                    <a:lnTo>
                      <a:pt x="21" y="35"/>
                    </a:lnTo>
                    <a:lnTo>
                      <a:pt x="19" y="51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Rectangle 3743"/>
              <p:cNvSpPr>
                <a:spLocks noChangeArrowheads="1"/>
              </p:cNvSpPr>
              <p:nvPr/>
            </p:nvSpPr>
            <p:spPr bwMode="auto">
              <a:xfrm>
                <a:off x="1910" y="1267"/>
                <a:ext cx="2237" cy="149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Freeform 3744"/>
              <p:cNvSpPr>
                <a:spLocks noEditPoints="1"/>
              </p:cNvSpPr>
              <p:nvPr/>
            </p:nvSpPr>
            <p:spPr bwMode="auto">
              <a:xfrm>
                <a:off x="1472" y="2379"/>
                <a:ext cx="70" cy="43"/>
              </a:xfrm>
              <a:custGeom>
                <a:avLst/>
                <a:gdLst>
                  <a:gd name="T0" fmla="*/ 137 w 139"/>
                  <a:gd name="T1" fmla="*/ 18 h 86"/>
                  <a:gd name="T2" fmla="*/ 122 w 139"/>
                  <a:gd name="T3" fmla="*/ 18 h 86"/>
                  <a:gd name="T4" fmla="*/ 130 w 139"/>
                  <a:gd name="T5" fmla="*/ 23 h 86"/>
                  <a:gd name="T6" fmla="*/ 136 w 139"/>
                  <a:gd name="T7" fmla="*/ 30 h 86"/>
                  <a:gd name="T8" fmla="*/ 137 w 139"/>
                  <a:gd name="T9" fmla="*/ 37 h 86"/>
                  <a:gd name="T10" fmla="*/ 139 w 139"/>
                  <a:gd name="T11" fmla="*/ 45 h 86"/>
                  <a:gd name="T12" fmla="*/ 139 w 139"/>
                  <a:gd name="T13" fmla="*/ 52 h 86"/>
                  <a:gd name="T14" fmla="*/ 136 w 139"/>
                  <a:gd name="T15" fmla="*/ 59 h 86"/>
                  <a:gd name="T16" fmla="*/ 132 w 139"/>
                  <a:gd name="T17" fmla="*/ 66 h 86"/>
                  <a:gd name="T18" fmla="*/ 127 w 139"/>
                  <a:gd name="T19" fmla="*/ 72 h 86"/>
                  <a:gd name="T20" fmla="*/ 122 w 139"/>
                  <a:gd name="T21" fmla="*/ 77 h 86"/>
                  <a:gd name="T22" fmla="*/ 115 w 139"/>
                  <a:gd name="T23" fmla="*/ 80 h 86"/>
                  <a:gd name="T24" fmla="*/ 106 w 139"/>
                  <a:gd name="T25" fmla="*/ 84 h 86"/>
                  <a:gd name="T26" fmla="*/ 97 w 139"/>
                  <a:gd name="T27" fmla="*/ 86 h 86"/>
                  <a:gd name="T28" fmla="*/ 87 w 139"/>
                  <a:gd name="T29" fmla="*/ 86 h 86"/>
                  <a:gd name="T30" fmla="*/ 78 w 139"/>
                  <a:gd name="T31" fmla="*/ 86 h 86"/>
                  <a:gd name="T32" fmla="*/ 69 w 139"/>
                  <a:gd name="T33" fmla="*/ 84 h 86"/>
                  <a:gd name="T34" fmla="*/ 61 w 139"/>
                  <a:gd name="T35" fmla="*/ 80 h 86"/>
                  <a:gd name="T36" fmla="*/ 54 w 139"/>
                  <a:gd name="T37" fmla="*/ 77 h 86"/>
                  <a:gd name="T38" fmla="*/ 47 w 139"/>
                  <a:gd name="T39" fmla="*/ 72 h 86"/>
                  <a:gd name="T40" fmla="*/ 41 w 139"/>
                  <a:gd name="T41" fmla="*/ 66 h 86"/>
                  <a:gd name="T42" fmla="*/ 38 w 139"/>
                  <a:gd name="T43" fmla="*/ 59 h 86"/>
                  <a:gd name="T44" fmla="*/ 36 w 139"/>
                  <a:gd name="T45" fmla="*/ 52 h 86"/>
                  <a:gd name="T46" fmla="*/ 34 w 139"/>
                  <a:gd name="T47" fmla="*/ 45 h 86"/>
                  <a:gd name="T48" fmla="*/ 36 w 139"/>
                  <a:gd name="T49" fmla="*/ 37 h 86"/>
                  <a:gd name="T50" fmla="*/ 40 w 139"/>
                  <a:gd name="T51" fmla="*/ 30 h 86"/>
                  <a:gd name="T52" fmla="*/ 45 w 139"/>
                  <a:gd name="T53" fmla="*/ 23 h 86"/>
                  <a:gd name="T54" fmla="*/ 50 w 139"/>
                  <a:gd name="T55" fmla="*/ 18 h 86"/>
                  <a:gd name="T56" fmla="*/ 0 w 139"/>
                  <a:gd name="T57" fmla="*/ 18 h 86"/>
                  <a:gd name="T58" fmla="*/ 0 w 139"/>
                  <a:gd name="T59" fmla="*/ 0 h 86"/>
                  <a:gd name="T60" fmla="*/ 137 w 139"/>
                  <a:gd name="T61" fmla="*/ 0 h 86"/>
                  <a:gd name="T62" fmla="*/ 137 w 139"/>
                  <a:gd name="T63" fmla="*/ 18 h 86"/>
                  <a:gd name="T64" fmla="*/ 87 w 139"/>
                  <a:gd name="T65" fmla="*/ 68 h 86"/>
                  <a:gd name="T66" fmla="*/ 96 w 139"/>
                  <a:gd name="T67" fmla="*/ 68 h 86"/>
                  <a:gd name="T68" fmla="*/ 103 w 139"/>
                  <a:gd name="T69" fmla="*/ 66 h 86"/>
                  <a:gd name="T70" fmla="*/ 110 w 139"/>
                  <a:gd name="T71" fmla="*/ 63 h 86"/>
                  <a:gd name="T72" fmla="*/ 115 w 139"/>
                  <a:gd name="T73" fmla="*/ 61 h 86"/>
                  <a:gd name="T74" fmla="*/ 120 w 139"/>
                  <a:gd name="T75" fmla="*/ 56 h 86"/>
                  <a:gd name="T76" fmla="*/ 122 w 139"/>
                  <a:gd name="T77" fmla="*/ 49 h 86"/>
                  <a:gd name="T78" fmla="*/ 124 w 139"/>
                  <a:gd name="T79" fmla="*/ 42 h 86"/>
                  <a:gd name="T80" fmla="*/ 122 w 139"/>
                  <a:gd name="T81" fmla="*/ 37 h 86"/>
                  <a:gd name="T82" fmla="*/ 120 w 139"/>
                  <a:gd name="T83" fmla="*/ 30 h 86"/>
                  <a:gd name="T84" fmla="*/ 115 w 139"/>
                  <a:gd name="T85" fmla="*/ 25 h 86"/>
                  <a:gd name="T86" fmla="*/ 110 w 139"/>
                  <a:gd name="T87" fmla="*/ 23 h 86"/>
                  <a:gd name="T88" fmla="*/ 104 w 139"/>
                  <a:gd name="T89" fmla="*/ 19 h 86"/>
                  <a:gd name="T90" fmla="*/ 97 w 139"/>
                  <a:gd name="T91" fmla="*/ 18 h 86"/>
                  <a:gd name="T92" fmla="*/ 89 w 139"/>
                  <a:gd name="T93" fmla="*/ 18 h 86"/>
                  <a:gd name="T94" fmla="*/ 71 w 139"/>
                  <a:gd name="T95" fmla="*/ 19 h 86"/>
                  <a:gd name="T96" fmla="*/ 61 w 139"/>
                  <a:gd name="T97" fmla="*/ 25 h 86"/>
                  <a:gd name="T98" fmla="*/ 55 w 139"/>
                  <a:gd name="T99" fmla="*/ 30 h 86"/>
                  <a:gd name="T100" fmla="*/ 52 w 139"/>
                  <a:gd name="T101" fmla="*/ 37 h 86"/>
                  <a:gd name="T102" fmla="*/ 52 w 139"/>
                  <a:gd name="T103" fmla="*/ 44 h 86"/>
                  <a:gd name="T104" fmla="*/ 52 w 139"/>
                  <a:gd name="T105" fmla="*/ 51 h 86"/>
                  <a:gd name="T106" fmla="*/ 55 w 139"/>
                  <a:gd name="T107" fmla="*/ 56 h 86"/>
                  <a:gd name="T108" fmla="*/ 61 w 139"/>
                  <a:gd name="T109" fmla="*/ 61 h 86"/>
                  <a:gd name="T110" fmla="*/ 64 w 139"/>
                  <a:gd name="T111" fmla="*/ 65 h 86"/>
                  <a:gd name="T112" fmla="*/ 71 w 139"/>
                  <a:gd name="T113" fmla="*/ 66 h 86"/>
                  <a:gd name="T114" fmla="*/ 78 w 139"/>
                  <a:gd name="T115" fmla="*/ 68 h 86"/>
                  <a:gd name="T116" fmla="*/ 87 w 139"/>
                  <a:gd name="T117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" h="86">
                    <a:moveTo>
                      <a:pt x="137" y="18"/>
                    </a:moveTo>
                    <a:lnTo>
                      <a:pt x="122" y="18"/>
                    </a:lnTo>
                    <a:lnTo>
                      <a:pt x="130" y="23"/>
                    </a:lnTo>
                    <a:lnTo>
                      <a:pt x="136" y="30"/>
                    </a:lnTo>
                    <a:lnTo>
                      <a:pt x="137" y="37"/>
                    </a:lnTo>
                    <a:lnTo>
                      <a:pt x="139" y="45"/>
                    </a:lnTo>
                    <a:lnTo>
                      <a:pt x="139" y="52"/>
                    </a:lnTo>
                    <a:lnTo>
                      <a:pt x="136" y="59"/>
                    </a:lnTo>
                    <a:lnTo>
                      <a:pt x="132" y="66"/>
                    </a:lnTo>
                    <a:lnTo>
                      <a:pt x="127" y="72"/>
                    </a:lnTo>
                    <a:lnTo>
                      <a:pt x="122" y="77"/>
                    </a:lnTo>
                    <a:lnTo>
                      <a:pt x="115" y="80"/>
                    </a:lnTo>
                    <a:lnTo>
                      <a:pt x="106" y="84"/>
                    </a:lnTo>
                    <a:lnTo>
                      <a:pt x="97" y="86"/>
                    </a:lnTo>
                    <a:lnTo>
                      <a:pt x="87" y="86"/>
                    </a:lnTo>
                    <a:lnTo>
                      <a:pt x="78" y="86"/>
                    </a:lnTo>
                    <a:lnTo>
                      <a:pt x="69" y="84"/>
                    </a:lnTo>
                    <a:lnTo>
                      <a:pt x="61" y="80"/>
                    </a:lnTo>
                    <a:lnTo>
                      <a:pt x="54" y="77"/>
                    </a:lnTo>
                    <a:lnTo>
                      <a:pt x="47" y="72"/>
                    </a:lnTo>
                    <a:lnTo>
                      <a:pt x="41" y="66"/>
                    </a:lnTo>
                    <a:lnTo>
                      <a:pt x="38" y="59"/>
                    </a:lnTo>
                    <a:lnTo>
                      <a:pt x="36" y="52"/>
                    </a:lnTo>
                    <a:lnTo>
                      <a:pt x="34" y="45"/>
                    </a:lnTo>
                    <a:lnTo>
                      <a:pt x="36" y="37"/>
                    </a:lnTo>
                    <a:lnTo>
                      <a:pt x="40" y="30"/>
                    </a:lnTo>
                    <a:lnTo>
                      <a:pt x="45" y="23"/>
                    </a:lnTo>
                    <a:lnTo>
                      <a:pt x="5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7" y="18"/>
                    </a:lnTo>
                    <a:close/>
                    <a:moveTo>
                      <a:pt x="87" y="68"/>
                    </a:moveTo>
                    <a:lnTo>
                      <a:pt x="96" y="68"/>
                    </a:lnTo>
                    <a:lnTo>
                      <a:pt x="103" y="66"/>
                    </a:lnTo>
                    <a:lnTo>
                      <a:pt x="110" y="63"/>
                    </a:lnTo>
                    <a:lnTo>
                      <a:pt x="115" y="61"/>
                    </a:lnTo>
                    <a:lnTo>
                      <a:pt x="120" y="56"/>
                    </a:lnTo>
                    <a:lnTo>
                      <a:pt x="122" y="49"/>
                    </a:lnTo>
                    <a:lnTo>
                      <a:pt x="124" y="42"/>
                    </a:lnTo>
                    <a:lnTo>
                      <a:pt x="122" y="37"/>
                    </a:lnTo>
                    <a:lnTo>
                      <a:pt x="120" y="30"/>
                    </a:lnTo>
                    <a:lnTo>
                      <a:pt x="115" y="25"/>
                    </a:lnTo>
                    <a:lnTo>
                      <a:pt x="110" y="23"/>
                    </a:lnTo>
                    <a:lnTo>
                      <a:pt x="104" y="19"/>
                    </a:lnTo>
                    <a:lnTo>
                      <a:pt x="97" y="18"/>
                    </a:lnTo>
                    <a:lnTo>
                      <a:pt x="89" y="18"/>
                    </a:lnTo>
                    <a:lnTo>
                      <a:pt x="71" y="19"/>
                    </a:lnTo>
                    <a:lnTo>
                      <a:pt x="61" y="25"/>
                    </a:lnTo>
                    <a:lnTo>
                      <a:pt x="55" y="30"/>
                    </a:lnTo>
                    <a:lnTo>
                      <a:pt x="52" y="37"/>
                    </a:lnTo>
                    <a:lnTo>
                      <a:pt x="52" y="44"/>
                    </a:lnTo>
                    <a:lnTo>
                      <a:pt x="52" y="51"/>
                    </a:lnTo>
                    <a:lnTo>
                      <a:pt x="55" y="56"/>
                    </a:lnTo>
                    <a:lnTo>
                      <a:pt x="61" y="61"/>
                    </a:lnTo>
                    <a:lnTo>
                      <a:pt x="64" y="65"/>
                    </a:lnTo>
                    <a:lnTo>
                      <a:pt x="71" y="66"/>
                    </a:lnTo>
                    <a:lnTo>
                      <a:pt x="78" y="68"/>
                    </a:lnTo>
                    <a:lnTo>
                      <a:pt x="87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3745"/>
              <p:cNvSpPr>
                <a:spLocks/>
              </p:cNvSpPr>
              <p:nvPr/>
            </p:nvSpPr>
            <p:spPr bwMode="auto">
              <a:xfrm>
                <a:off x="1438" y="2334"/>
                <a:ext cx="55" cy="35"/>
              </a:xfrm>
              <a:custGeom>
                <a:avLst/>
                <a:gdLst>
                  <a:gd name="T0" fmla="*/ 96 w 109"/>
                  <a:gd name="T1" fmla="*/ 0 h 72"/>
                  <a:gd name="T2" fmla="*/ 109 w 109"/>
                  <a:gd name="T3" fmla="*/ 0 h 72"/>
                  <a:gd name="T4" fmla="*/ 109 w 109"/>
                  <a:gd name="T5" fmla="*/ 72 h 72"/>
                  <a:gd name="T6" fmla="*/ 104 w 109"/>
                  <a:gd name="T7" fmla="*/ 72 h 72"/>
                  <a:gd name="T8" fmla="*/ 99 w 109"/>
                  <a:gd name="T9" fmla="*/ 70 h 72"/>
                  <a:gd name="T10" fmla="*/ 92 w 109"/>
                  <a:gd name="T11" fmla="*/ 67 h 72"/>
                  <a:gd name="T12" fmla="*/ 85 w 109"/>
                  <a:gd name="T13" fmla="*/ 63 h 72"/>
                  <a:gd name="T14" fmla="*/ 80 w 109"/>
                  <a:gd name="T15" fmla="*/ 58 h 72"/>
                  <a:gd name="T16" fmla="*/ 73 w 109"/>
                  <a:gd name="T17" fmla="*/ 53 h 72"/>
                  <a:gd name="T18" fmla="*/ 68 w 109"/>
                  <a:gd name="T19" fmla="*/ 46 h 72"/>
                  <a:gd name="T20" fmla="*/ 61 w 109"/>
                  <a:gd name="T21" fmla="*/ 37 h 72"/>
                  <a:gd name="T22" fmla="*/ 55 w 109"/>
                  <a:gd name="T23" fmla="*/ 30 h 72"/>
                  <a:gd name="T24" fmla="*/ 50 w 109"/>
                  <a:gd name="T25" fmla="*/ 25 h 72"/>
                  <a:gd name="T26" fmla="*/ 45 w 109"/>
                  <a:gd name="T27" fmla="*/ 21 h 72"/>
                  <a:gd name="T28" fmla="*/ 36 w 109"/>
                  <a:gd name="T29" fmla="*/ 18 h 72"/>
                  <a:gd name="T30" fmla="*/ 29 w 109"/>
                  <a:gd name="T31" fmla="*/ 16 h 72"/>
                  <a:gd name="T32" fmla="*/ 24 w 109"/>
                  <a:gd name="T33" fmla="*/ 16 h 72"/>
                  <a:gd name="T34" fmla="*/ 20 w 109"/>
                  <a:gd name="T35" fmla="*/ 18 h 72"/>
                  <a:gd name="T36" fmla="*/ 17 w 109"/>
                  <a:gd name="T37" fmla="*/ 21 h 72"/>
                  <a:gd name="T38" fmla="*/ 13 w 109"/>
                  <a:gd name="T39" fmla="*/ 25 h 72"/>
                  <a:gd name="T40" fmla="*/ 12 w 109"/>
                  <a:gd name="T41" fmla="*/ 30 h 72"/>
                  <a:gd name="T42" fmla="*/ 12 w 109"/>
                  <a:gd name="T43" fmla="*/ 35 h 72"/>
                  <a:gd name="T44" fmla="*/ 12 w 109"/>
                  <a:gd name="T45" fmla="*/ 42 h 72"/>
                  <a:gd name="T46" fmla="*/ 13 w 109"/>
                  <a:gd name="T47" fmla="*/ 46 h 72"/>
                  <a:gd name="T48" fmla="*/ 17 w 109"/>
                  <a:gd name="T49" fmla="*/ 51 h 72"/>
                  <a:gd name="T50" fmla="*/ 20 w 109"/>
                  <a:gd name="T51" fmla="*/ 54 h 72"/>
                  <a:gd name="T52" fmla="*/ 26 w 109"/>
                  <a:gd name="T53" fmla="*/ 56 h 72"/>
                  <a:gd name="T54" fmla="*/ 31 w 109"/>
                  <a:gd name="T55" fmla="*/ 56 h 72"/>
                  <a:gd name="T56" fmla="*/ 29 w 109"/>
                  <a:gd name="T57" fmla="*/ 70 h 72"/>
                  <a:gd name="T58" fmla="*/ 20 w 109"/>
                  <a:gd name="T59" fmla="*/ 68 h 72"/>
                  <a:gd name="T60" fmla="*/ 12 w 109"/>
                  <a:gd name="T61" fmla="*/ 65 h 72"/>
                  <a:gd name="T62" fmla="*/ 6 w 109"/>
                  <a:gd name="T63" fmla="*/ 60 h 72"/>
                  <a:gd name="T64" fmla="*/ 3 w 109"/>
                  <a:gd name="T65" fmla="*/ 53 h 72"/>
                  <a:gd name="T66" fmla="*/ 0 w 109"/>
                  <a:gd name="T67" fmla="*/ 46 h 72"/>
                  <a:gd name="T68" fmla="*/ 0 w 109"/>
                  <a:gd name="T69" fmla="*/ 35 h 72"/>
                  <a:gd name="T70" fmla="*/ 0 w 109"/>
                  <a:gd name="T71" fmla="*/ 27 h 72"/>
                  <a:gd name="T72" fmla="*/ 3 w 109"/>
                  <a:gd name="T73" fmla="*/ 18 h 72"/>
                  <a:gd name="T74" fmla="*/ 8 w 109"/>
                  <a:gd name="T75" fmla="*/ 11 h 72"/>
                  <a:gd name="T76" fmla="*/ 13 w 109"/>
                  <a:gd name="T77" fmla="*/ 6 h 72"/>
                  <a:gd name="T78" fmla="*/ 20 w 109"/>
                  <a:gd name="T79" fmla="*/ 2 h 72"/>
                  <a:gd name="T80" fmla="*/ 29 w 109"/>
                  <a:gd name="T81" fmla="*/ 2 h 72"/>
                  <a:gd name="T82" fmla="*/ 36 w 109"/>
                  <a:gd name="T83" fmla="*/ 2 h 72"/>
                  <a:gd name="T84" fmla="*/ 41 w 109"/>
                  <a:gd name="T85" fmla="*/ 4 h 72"/>
                  <a:gd name="T86" fmla="*/ 48 w 109"/>
                  <a:gd name="T87" fmla="*/ 7 h 72"/>
                  <a:gd name="T88" fmla="*/ 55 w 109"/>
                  <a:gd name="T89" fmla="*/ 13 h 72"/>
                  <a:gd name="T90" fmla="*/ 61 w 109"/>
                  <a:gd name="T91" fmla="*/ 18 h 72"/>
                  <a:gd name="T92" fmla="*/ 68 w 109"/>
                  <a:gd name="T93" fmla="*/ 23 h 72"/>
                  <a:gd name="T94" fmla="*/ 75 w 109"/>
                  <a:gd name="T95" fmla="*/ 32 h 72"/>
                  <a:gd name="T96" fmla="*/ 80 w 109"/>
                  <a:gd name="T97" fmla="*/ 39 h 72"/>
                  <a:gd name="T98" fmla="*/ 85 w 109"/>
                  <a:gd name="T99" fmla="*/ 44 h 72"/>
                  <a:gd name="T100" fmla="*/ 89 w 109"/>
                  <a:gd name="T101" fmla="*/ 47 h 72"/>
                  <a:gd name="T102" fmla="*/ 96 w 109"/>
                  <a:gd name="T103" fmla="*/ 53 h 72"/>
                  <a:gd name="T104" fmla="*/ 96 w 109"/>
                  <a:gd name="T10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" h="72">
                    <a:moveTo>
                      <a:pt x="96" y="0"/>
                    </a:moveTo>
                    <a:lnTo>
                      <a:pt x="109" y="0"/>
                    </a:lnTo>
                    <a:lnTo>
                      <a:pt x="109" y="72"/>
                    </a:lnTo>
                    <a:lnTo>
                      <a:pt x="104" y="72"/>
                    </a:lnTo>
                    <a:lnTo>
                      <a:pt x="99" y="70"/>
                    </a:lnTo>
                    <a:lnTo>
                      <a:pt x="92" y="67"/>
                    </a:lnTo>
                    <a:lnTo>
                      <a:pt x="85" y="63"/>
                    </a:lnTo>
                    <a:lnTo>
                      <a:pt x="80" y="58"/>
                    </a:lnTo>
                    <a:lnTo>
                      <a:pt x="73" y="53"/>
                    </a:lnTo>
                    <a:lnTo>
                      <a:pt x="68" y="46"/>
                    </a:lnTo>
                    <a:lnTo>
                      <a:pt x="61" y="37"/>
                    </a:lnTo>
                    <a:lnTo>
                      <a:pt x="55" y="30"/>
                    </a:lnTo>
                    <a:lnTo>
                      <a:pt x="50" y="25"/>
                    </a:lnTo>
                    <a:lnTo>
                      <a:pt x="45" y="21"/>
                    </a:lnTo>
                    <a:lnTo>
                      <a:pt x="36" y="18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0" y="18"/>
                    </a:lnTo>
                    <a:lnTo>
                      <a:pt x="17" y="21"/>
                    </a:lnTo>
                    <a:lnTo>
                      <a:pt x="13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3" y="46"/>
                    </a:lnTo>
                    <a:lnTo>
                      <a:pt x="17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1" y="56"/>
                    </a:lnTo>
                    <a:lnTo>
                      <a:pt x="29" y="70"/>
                    </a:lnTo>
                    <a:lnTo>
                      <a:pt x="20" y="68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8" y="11"/>
                    </a:lnTo>
                    <a:lnTo>
                      <a:pt x="13" y="6"/>
                    </a:lnTo>
                    <a:lnTo>
                      <a:pt x="20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8" y="7"/>
                    </a:lnTo>
                    <a:lnTo>
                      <a:pt x="55" y="13"/>
                    </a:lnTo>
                    <a:lnTo>
                      <a:pt x="61" y="18"/>
                    </a:lnTo>
                    <a:lnTo>
                      <a:pt x="68" y="23"/>
                    </a:lnTo>
                    <a:lnTo>
                      <a:pt x="75" y="32"/>
                    </a:lnTo>
                    <a:lnTo>
                      <a:pt x="80" y="39"/>
                    </a:lnTo>
                    <a:lnTo>
                      <a:pt x="85" y="44"/>
                    </a:lnTo>
                    <a:lnTo>
                      <a:pt x="89" y="47"/>
                    </a:lnTo>
                    <a:lnTo>
                      <a:pt x="96" y="5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3746"/>
              <p:cNvSpPr>
                <a:spLocks/>
              </p:cNvSpPr>
              <p:nvPr/>
            </p:nvSpPr>
            <p:spPr bwMode="auto">
              <a:xfrm>
                <a:off x="1478" y="2274"/>
                <a:ext cx="63" cy="54"/>
              </a:xfrm>
              <a:custGeom>
                <a:avLst/>
                <a:gdLst>
                  <a:gd name="T0" fmla="*/ 0 w 127"/>
                  <a:gd name="T1" fmla="*/ 0 h 106"/>
                  <a:gd name="T2" fmla="*/ 24 w 127"/>
                  <a:gd name="T3" fmla="*/ 0 h 106"/>
                  <a:gd name="T4" fmla="*/ 24 w 127"/>
                  <a:gd name="T5" fmla="*/ 5 h 106"/>
                  <a:gd name="T6" fmla="*/ 19 w 127"/>
                  <a:gd name="T7" fmla="*/ 5 h 106"/>
                  <a:gd name="T8" fmla="*/ 14 w 127"/>
                  <a:gd name="T9" fmla="*/ 7 h 106"/>
                  <a:gd name="T10" fmla="*/ 11 w 127"/>
                  <a:gd name="T11" fmla="*/ 10 h 106"/>
                  <a:gd name="T12" fmla="*/ 7 w 127"/>
                  <a:gd name="T13" fmla="*/ 14 h 106"/>
                  <a:gd name="T14" fmla="*/ 5 w 127"/>
                  <a:gd name="T15" fmla="*/ 21 h 106"/>
                  <a:gd name="T16" fmla="*/ 5 w 127"/>
                  <a:gd name="T17" fmla="*/ 28 h 106"/>
                  <a:gd name="T18" fmla="*/ 5 w 127"/>
                  <a:gd name="T19" fmla="*/ 69 h 106"/>
                  <a:gd name="T20" fmla="*/ 110 w 127"/>
                  <a:gd name="T21" fmla="*/ 69 h 106"/>
                  <a:gd name="T22" fmla="*/ 114 w 127"/>
                  <a:gd name="T23" fmla="*/ 69 h 106"/>
                  <a:gd name="T24" fmla="*/ 117 w 127"/>
                  <a:gd name="T25" fmla="*/ 68 h 106"/>
                  <a:gd name="T26" fmla="*/ 120 w 127"/>
                  <a:gd name="T27" fmla="*/ 66 h 106"/>
                  <a:gd name="T28" fmla="*/ 122 w 127"/>
                  <a:gd name="T29" fmla="*/ 64 h 106"/>
                  <a:gd name="T30" fmla="*/ 122 w 127"/>
                  <a:gd name="T31" fmla="*/ 61 h 106"/>
                  <a:gd name="T32" fmla="*/ 124 w 127"/>
                  <a:gd name="T33" fmla="*/ 56 h 106"/>
                  <a:gd name="T34" fmla="*/ 124 w 127"/>
                  <a:gd name="T35" fmla="*/ 50 h 106"/>
                  <a:gd name="T36" fmla="*/ 127 w 127"/>
                  <a:gd name="T37" fmla="*/ 50 h 106"/>
                  <a:gd name="T38" fmla="*/ 127 w 127"/>
                  <a:gd name="T39" fmla="*/ 106 h 106"/>
                  <a:gd name="T40" fmla="*/ 124 w 127"/>
                  <a:gd name="T41" fmla="*/ 106 h 106"/>
                  <a:gd name="T42" fmla="*/ 124 w 127"/>
                  <a:gd name="T43" fmla="*/ 103 h 106"/>
                  <a:gd name="T44" fmla="*/ 122 w 127"/>
                  <a:gd name="T45" fmla="*/ 97 h 106"/>
                  <a:gd name="T46" fmla="*/ 122 w 127"/>
                  <a:gd name="T47" fmla="*/ 94 h 106"/>
                  <a:gd name="T48" fmla="*/ 120 w 127"/>
                  <a:gd name="T49" fmla="*/ 92 h 106"/>
                  <a:gd name="T50" fmla="*/ 117 w 127"/>
                  <a:gd name="T51" fmla="*/ 90 h 106"/>
                  <a:gd name="T52" fmla="*/ 114 w 127"/>
                  <a:gd name="T53" fmla="*/ 89 h 106"/>
                  <a:gd name="T54" fmla="*/ 110 w 127"/>
                  <a:gd name="T55" fmla="*/ 89 h 106"/>
                  <a:gd name="T56" fmla="*/ 18 w 127"/>
                  <a:gd name="T57" fmla="*/ 89 h 106"/>
                  <a:gd name="T58" fmla="*/ 12 w 127"/>
                  <a:gd name="T59" fmla="*/ 89 h 106"/>
                  <a:gd name="T60" fmla="*/ 9 w 127"/>
                  <a:gd name="T61" fmla="*/ 90 h 106"/>
                  <a:gd name="T62" fmla="*/ 7 w 127"/>
                  <a:gd name="T63" fmla="*/ 92 h 106"/>
                  <a:gd name="T64" fmla="*/ 5 w 127"/>
                  <a:gd name="T65" fmla="*/ 94 h 106"/>
                  <a:gd name="T66" fmla="*/ 4 w 127"/>
                  <a:gd name="T67" fmla="*/ 97 h 106"/>
                  <a:gd name="T68" fmla="*/ 4 w 127"/>
                  <a:gd name="T69" fmla="*/ 103 h 106"/>
                  <a:gd name="T70" fmla="*/ 4 w 127"/>
                  <a:gd name="T71" fmla="*/ 106 h 106"/>
                  <a:gd name="T72" fmla="*/ 0 w 127"/>
                  <a:gd name="T73" fmla="*/ 106 h 106"/>
                  <a:gd name="T74" fmla="*/ 0 w 127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06">
                    <a:moveTo>
                      <a:pt x="0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5" y="21"/>
                    </a:lnTo>
                    <a:lnTo>
                      <a:pt x="5" y="28"/>
                    </a:lnTo>
                    <a:lnTo>
                      <a:pt x="5" y="69"/>
                    </a:lnTo>
                    <a:lnTo>
                      <a:pt x="110" y="69"/>
                    </a:lnTo>
                    <a:lnTo>
                      <a:pt x="114" y="69"/>
                    </a:lnTo>
                    <a:lnTo>
                      <a:pt x="117" y="68"/>
                    </a:lnTo>
                    <a:lnTo>
                      <a:pt x="120" y="66"/>
                    </a:lnTo>
                    <a:lnTo>
                      <a:pt x="122" y="64"/>
                    </a:lnTo>
                    <a:lnTo>
                      <a:pt x="122" y="61"/>
                    </a:lnTo>
                    <a:lnTo>
                      <a:pt x="124" y="56"/>
                    </a:lnTo>
                    <a:lnTo>
                      <a:pt x="124" y="50"/>
                    </a:lnTo>
                    <a:lnTo>
                      <a:pt x="127" y="50"/>
                    </a:lnTo>
                    <a:lnTo>
                      <a:pt x="127" y="106"/>
                    </a:lnTo>
                    <a:lnTo>
                      <a:pt x="124" y="106"/>
                    </a:lnTo>
                    <a:lnTo>
                      <a:pt x="124" y="103"/>
                    </a:lnTo>
                    <a:lnTo>
                      <a:pt x="122" y="97"/>
                    </a:lnTo>
                    <a:lnTo>
                      <a:pt x="122" y="94"/>
                    </a:lnTo>
                    <a:lnTo>
                      <a:pt x="120" y="92"/>
                    </a:lnTo>
                    <a:lnTo>
                      <a:pt x="117" y="90"/>
                    </a:lnTo>
                    <a:lnTo>
                      <a:pt x="114" y="89"/>
                    </a:lnTo>
                    <a:lnTo>
                      <a:pt x="110" y="89"/>
                    </a:lnTo>
                    <a:lnTo>
                      <a:pt x="18" y="89"/>
                    </a:lnTo>
                    <a:lnTo>
                      <a:pt x="12" y="89"/>
                    </a:lnTo>
                    <a:lnTo>
                      <a:pt x="9" y="90"/>
                    </a:lnTo>
                    <a:lnTo>
                      <a:pt x="7" y="92"/>
                    </a:lnTo>
                    <a:lnTo>
                      <a:pt x="5" y="94"/>
                    </a:lnTo>
                    <a:lnTo>
                      <a:pt x="4" y="97"/>
                    </a:lnTo>
                    <a:lnTo>
                      <a:pt x="4" y="103"/>
                    </a:lnTo>
                    <a:lnTo>
                      <a:pt x="4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Freeform 3747"/>
              <p:cNvSpPr>
                <a:spLocks/>
              </p:cNvSpPr>
              <p:nvPr/>
            </p:nvSpPr>
            <p:spPr bwMode="auto">
              <a:xfrm>
                <a:off x="1472" y="2245"/>
                <a:ext cx="69" cy="27"/>
              </a:xfrm>
              <a:custGeom>
                <a:avLst/>
                <a:gdLst>
                  <a:gd name="T0" fmla="*/ 137 w 137"/>
                  <a:gd name="T1" fmla="*/ 54 h 54"/>
                  <a:gd name="T2" fmla="*/ 0 w 137"/>
                  <a:gd name="T3" fmla="*/ 14 h 54"/>
                  <a:gd name="T4" fmla="*/ 0 w 137"/>
                  <a:gd name="T5" fmla="*/ 0 h 54"/>
                  <a:gd name="T6" fmla="*/ 137 w 137"/>
                  <a:gd name="T7" fmla="*/ 40 h 54"/>
                  <a:gd name="T8" fmla="*/ 137 w 137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54">
                    <a:moveTo>
                      <a:pt x="137" y="5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37" y="40"/>
                    </a:lnTo>
                    <a:lnTo>
                      <a:pt x="13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3748"/>
              <p:cNvSpPr>
                <a:spLocks/>
              </p:cNvSpPr>
              <p:nvPr/>
            </p:nvSpPr>
            <p:spPr bwMode="auto">
              <a:xfrm>
                <a:off x="1472" y="2216"/>
                <a:ext cx="88" cy="23"/>
              </a:xfrm>
              <a:custGeom>
                <a:avLst/>
                <a:gdLst>
                  <a:gd name="T0" fmla="*/ 176 w 176"/>
                  <a:gd name="T1" fmla="*/ 12 h 45"/>
                  <a:gd name="T2" fmla="*/ 157 w 176"/>
                  <a:gd name="T3" fmla="*/ 24 h 45"/>
                  <a:gd name="T4" fmla="*/ 136 w 176"/>
                  <a:gd name="T5" fmla="*/ 35 h 45"/>
                  <a:gd name="T6" fmla="*/ 111 w 176"/>
                  <a:gd name="T7" fmla="*/ 43 h 45"/>
                  <a:gd name="T8" fmla="*/ 87 w 176"/>
                  <a:gd name="T9" fmla="*/ 45 h 45"/>
                  <a:gd name="T10" fmla="*/ 66 w 176"/>
                  <a:gd name="T11" fmla="*/ 43 h 45"/>
                  <a:gd name="T12" fmla="*/ 45 w 176"/>
                  <a:gd name="T13" fmla="*/ 38 h 45"/>
                  <a:gd name="T14" fmla="*/ 22 w 176"/>
                  <a:gd name="T15" fmla="*/ 28 h 45"/>
                  <a:gd name="T16" fmla="*/ 0 w 176"/>
                  <a:gd name="T17" fmla="*/ 12 h 45"/>
                  <a:gd name="T18" fmla="*/ 0 w 176"/>
                  <a:gd name="T19" fmla="*/ 0 h 45"/>
                  <a:gd name="T20" fmla="*/ 8 w 176"/>
                  <a:gd name="T21" fmla="*/ 5 h 45"/>
                  <a:gd name="T22" fmla="*/ 15 w 176"/>
                  <a:gd name="T23" fmla="*/ 8 h 45"/>
                  <a:gd name="T24" fmla="*/ 22 w 176"/>
                  <a:gd name="T25" fmla="*/ 12 h 45"/>
                  <a:gd name="T26" fmla="*/ 26 w 176"/>
                  <a:gd name="T27" fmla="*/ 14 h 45"/>
                  <a:gd name="T28" fmla="*/ 40 w 176"/>
                  <a:gd name="T29" fmla="*/ 19 h 45"/>
                  <a:gd name="T30" fmla="*/ 52 w 176"/>
                  <a:gd name="T31" fmla="*/ 22 h 45"/>
                  <a:gd name="T32" fmla="*/ 87 w 176"/>
                  <a:gd name="T33" fmla="*/ 28 h 45"/>
                  <a:gd name="T34" fmla="*/ 117 w 176"/>
                  <a:gd name="T35" fmla="*/ 24 h 45"/>
                  <a:gd name="T36" fmla="*/ 146 w 176"/>
                  <a:gd name="T37" fmla="*/ 15 h 45"/>
                  <a:gd name="T38" fmla="*/ 176 w 176"/>
                  <a:gd name="T39" fmla="*/ 0 h 45"/>
                  <a:gd name="T40" fmla="*/ 176 w 176"/>
                  <a:gd name="T4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45">
                    <a:moveTo>
                      <a:pt x="176" y="12"/>
                    </a:moveTo>
                    <a:lnTo>
                      <a:pt x="157" y="24"/>
                    </a:lnTo>
                    <a:lnTo>
                      <a:pt x="136" y="35"/>
                    </a:lnTo>
                    <a:lnTo>
                      <a:pt x="111" y="43"/>
                    </a:lnTo>
                    <a:lnTo>
                      <a:pt x="87" y="45"/>
                    </a:lnTo>
                    <a:lnTo>
                      <a:pt x="66" y="43"/>
                    </a:lnTo>
                    <a:lnTo>
                      <a:pt x="45" y="38"/>
                    </a:lnTo>
                    <a:lnTo>
                      <a:pt x="22" y="2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6" y="14"/>
                    </a:lnTo>
                    <a:lnTo>
                      <a:pt x="40" y="19"/>
                    </a:lnTo>
                    <a:lnTo>
                      <a:pt x="52" y="22"/>
                    </a:lnTo>
                    <a:lnTo>
                      <a:pt x="87" y="28"/>
                    </a:lnTo>
                    <a:lnTo>
                      <a:pt x="117" y="24"/>
                    </a:lnTo>
                    <a:lnTo>
                      <a:pt x="146" y="15"/>
                    </a:lnTo>
                    <a:lnTo>
                      <a:pt x="176" y="0"/>
                    </a:lnTo>
                    <a:lnTo>
                      <a:pt x="17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Freeform 3749"/>
              <p:cNvSpPr>
                <a:spLocks noEditPoints="1"/>
              </p:cNvSpPr>
              <p:nvPr/>
            </p:nvSpPr>
            <p:spPr bwMode="auto">
              <a:xfrm>
                <a:off x="1472" y="2167"/>
                <a:ext cx="70" cy="43"/>
              </a:xfrm>
              <a:custGeom>
                <a:avLst/>
                <a:gdLst>
                  <a:gd name="T0" fmla="*/ 137 w 139"/>
                  <a:gd name="T1" fmla="*/ 17 h 85"/>
                  <a:gd name="T2" fmla="*/ 122 w 139"/>
                  <a:gd name="T3" fmla="*/ 17 h 85"/>
                  <a:gd name="T4" fmla="*/ 130 w 139"/>
                  <a:gd name="T5" fmla="*/ 23 h 85"/>
                  <a:gd name="T6" fmla="*/ 136 w 139"/>
                  <a:gd name="T7" fmla="*/ 28 h 85"/>
                  <a:gd name="T8" fmla="*/ 137 w 139"/>
                  <a:gd name="T9" fmla="*/ 35 h 85"/>
                  <a:gd name="T10" fmla="*/ 139 w 139"/>
                  <a:gd name="T11" fmla="*/ 44 h 85"/>
                  <a:gd name="T12" fmla="*/ 139 w 139"/>
                  <a:gd name="T13" fmla="*/ 51 h 85"/>
                  <a:gd name="T14" fmla="*/ 136 w 139"/>
                  <a:gd name="T15" fmla="*/ 58 h 85"/>
                  <a:gd name="T16" fmla="*/ 132 w 139"/>
                  <a:gd name="T17" fmla="*/ 65 h 85"/>
                  <a:gd name="T18" fmla="*/ 127 w 139"/>
                  <a:gd name="T19" fmla="*/ 72 h 85"/>
                  <a:gd name="T20" fmla="*/ 122 w 139"/>
                  <a:gd name="T21" fmla="*/ 75 h 85"/>
                  <a:gd name="T22" fmla="*/ 115 w 139"/>
                  <a:gd name="T23" fmla="*/ 80 h 85"/>
                  <a:gd name="T24" fmla="*/ 106 w 139"/>
                  <a:gd name="T25" fmla="*/ 82 h 85"/>
                  <a:gd name="T26" fmla="*/ 97 w 139"/>
                  <a:gd name="T27" fmla="*/ 84 h 85"/>
                  <a:gd name="T28" fmla="*/ 87 w 139"/>
                  <a:gd name="T29" fmla="*/ 85 h 85"/>
                  <a:gd name="T30" fmla="*/ 78 w 139"/>
                  <a:gd name="T31" fmla="*/ 84 h 85"/>
                  <a:gd name="T32" fmla="*/ 69 w 139"/>
                  <a:gd name="T33" fmla="*/ 84 h 85"/>
                  <a:gd name="T34" fmla="*/ 61 w 139"/>
                  <a:gd name="T35" fmla="*/ 80 h 85"/>
                  <a:gd name="T36" fmla="*/ 54 w 139"/>
                  <a:gd name="T37" fmla="*/ 77 h 85"/>
                  <a:gd name="T38" fmla="*/ 47 w 139"/>
                  <a:gd name="T39" fmla="*/ 72 h 85"/>
                  <a:gd name="T40" fmla="*/ 41 w 139"/>
                  <a:gd name="T41" fmla="*/ 66 h 85"/>
                  <a:gd name="T42" fmla="*/ 38 w 139"/>
                  <a:gd name="T43" fmla="*/ 59 h 85"/>
                  <a:gd name="T44" fmla="*/ 36 w 139"/>
                  <a:gd name="T45" fmla="*/ 52 h 85"/>
                  <a:gd name="T46" fmla="*/ 34 w 139"/>
                  <a:gd name="T47" fmla="*/ 44 h 85"/>
                  <a:gd name="T48" fmla="*/ 36 w 139"/>
                  <a:gd name="T49" fmla="*/ 35 h 85"/>
                  <a:gd name="T50" fmla="*/ 40 w 139"/>
                  <a:gd name="T51" fmla="*/ 28 h 85"/>
                  <a:gd name="T52" fmla="*/ 45 w 139"/>
                  <a:gd name="T53" fmla="*/ 23 h 85"/>
                  <a:gd name="T54" fmla="*/ 50 w 139"/>
                  <a:gd name="T55" fmla="*/ 17 h 85"/>
                  <a:gd name="T56" fmla="*/ 0 w 139"/>
                  <a:gd name="T57" fmla="*/ 17 h 85"/>
                  <a:gd name="T58" fmla="*/ 0 w 139"/>
                  <a:gd name="T59" fmla="*/ 0 h 85"/>
                  <a:gd name="T60" fmla="*/ 137 w 139"/>
                  <a:gd name="T61" fmla="*/ 0 h 85"/>
                  <a:gd name="T62" fmla="*/ 137 w 139"/>
                  <a:gd name="T63" fmla="*/ 17 h 85"/>
                  <a:gd name="T64" fmla="*/ 87 w 139"/>
                  <a:gd name="T65" fmla="*/ 66 h 85"/>
                  <a:gd name="T66" fmla="*/ 96 w 139"/>
                  <a:gd name="T67" fmla="*/ 66 h 85"/>
                  <a:gd name="T68" fmla="*/ 103 w 139"/>
                  <a:gd name="T69" fmla="*/ 65 h 85"/>
                  <a:gd name="T70" fmla="*/ 110 w 139"/>
                  <a:gd name="T71" fmla="*/ 63 h 85"/>
                  <a:gd name="T72" fmla="*/ 115 w 139"/>
                  <a:gd name="T73" fmla="*/ 59 h 85"/>
                  <a:gd name="T74" fmla="*/ 120 w 139"/>
                  <a:gd name="T75" fmla="*/ 54 h 85"/>
                  <a:gd name="T76" fmla="*/ 122 w 139"/>
                  <a:gd name="T77" fmla="*/ 49 h 85"/>
                  <a:gd name="T78" fmla="*/ 124 w 139"/>
                  <a:gd name="T79" fmla="*/ 42 h 85"/>
                  <a:gd name="T80" fmla="*/ 122 w 139"/>
                  <a:gd name="T81" fmla="*/ 35 h 85"/>
                  <a:gd name="T82" fmla="*/ 120 w 139"/>
                  <a:gd name="T83" fmla="*/ 30 h 85"/>
                  <a:gd name="T84" fmla="*/ 115 w 139"/>
                  <a:gd name="T85" fmla="*/ 24 h 85"/>
                  <a:gd name="T86" fmla="*/ 110 w 139"/>
                  <a:gd name="T87" fmla="*/ 21 h 85"/>
                  <a:gd name="T88" fmla="*/ 104 w 139"/>
                  <a:gd name="T89" fmla="*/ 19 h 85"/>
                  <a:gd name="T90" fmla="*/ 97 w 139"/>
                  <a:gd name="T91" fmla="*/ 17 h 85"/>
                  <a:gd name="T92" fmla="*/ 89 w 139"/>
                  <a:gd name="T93" fmla="*/ 17 h 85"/>
                  <a:gd name="T94" fmla="*/ 71 w 139"/>
                  <a:gd name="T95" fmla="*/ 19 h 85"/>
                  <a:gd name="T96" fmla="*/ 61 w 139"/>
                  <a:gd name="T97" fmla="*/ 24 h 85"/>
                  <a:gd name="T98" fmla="*/ 55 w 139"/>
                  <a:gd name="T99" fmla="*/ 30 h 85"/>
                  <a:gd name="T100" fmla="*/ 52 w 139"/>
                  <a:gd name="T101" fmla="*/ 37 h 85"/>
                  <a:gd name="T102" fmla="*/ 52 w 139"/>
                  <a:gd name="T103" fmla="*/ 42 h 85"/>
                  <a:gd name="T104" fmla="*/ 52 w 139"/>
                  <a:gd name="T105" fmla="*/ 49 h 85"/>
                  <a:gd name="T106" fmla="*/ 55 w 139"/>
                  <a:gd name="T107" fmla="*/ 56 h 85"/>
                  <a:gd name="T108" fmla="*/ 61 w 139"/>
                  <a:gd name="T109" fmla="*/ 59 h 85"/>
                  <a:gd name="T110" fmla="*/ 64 w 139"/>
                  <a:gd name="T111" fmla="*/ 63 h 85"/>
                  <a:gd name="T112" fmla="*/ 71 w 139"/>
                  <a:gd name="T113" fmla="*/ 65 h 85"/>
                  <a:gd name="T114" fmla="*/ 78 w 139"/>
                  <a:gd name="T115" fmla="*/ 66 h 85"/>
                  <a:gd name="T116" fmla="*/ 87 w 139"/>
                  <a:gd name="T11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" h="85">
                    <a:moveTo>
                      <a:pt x="137" y="17"/>
                    </a:moveTo>
                    <a:lnTo>
                      <a:pt x="122" y="17"/>
                    </a:lnTo>
                    <a:lnTo>
                      <a:pt x="130" y="23"/>
                    </a:lnTo>
                    <a:lnTo>
                      <a:pt x="136" y="28"/>
                    </a:lnTo>
                    <a:lnTo>
                      <a:pt x="137" y="35"/>
                    </a:lnTo>
                    <a:lnTo>
                      <a:pt x="139" y="44"/>
                    </a:lnTo>
                    <a:lnTo>
                      <a:pt x="139" y="51"/>
                    </a:lnTo>
                    <a:lnTo>
                      <a:pt x="136" y="58"/>
                    </a:lnTo>
                    <a:lnTo>
                      <a:pt x="132" y="65"/>
                    </a:lnTo>
                    <a:lnTo>
                      <a:pt x="127" y="72"/>
                    </a:lnTo>
                    <a:lnTo>
                      <a:pt x="122" y="75"/>
                    </a:lnTo>
                    <a:lnTo>
                      <a:pt x="115" y="80"/>
                    </a:lnTo>
                    <a:lnTo>
                      <a:pt x="106" y="82"/>
                    </a:lnTo>
                    <a:lnTo>
                      <a:pt x="97" y="84"/>
                    </a:lnTo>
                    <a:lnTo>
                      <a:pt x="87" y="85"/>
                    </a:lnTo>
                    <a:lnTo>
                      <a:pt x="78" y="84"/>
                    </a:lnTo>
                    <a:lnTo>
                      <a:pt x="69" y="84"/>
                    </a:lnTo>
                    <a:lnTo>
                      <a:pt x="61" y="80"/>
                    </a:lnTo>
                    <a:lnTo>
                      <a:pt x="54" y="77"/>
                    </a:lnTo>
                    <a:lnTo>
                      <a:pt x="47" y="72"/>
                    </a:lnTo>
                    <a:lnTo>
                      <a:pt x="41" y="66"/>
                    </a:lnTo>
                    <a:lnTo>
                      <a:pt x="38" y="59"/>
                    </a:lnTo>
                    <a:lnTo>
                      <a:pt x="36" y="52"/>
                    </a:lnTo>
                    <a:lnTo>
                      <a:pt x="34" y="44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5" y="23"/>
                    </a:lnTo>
                    <a:lnTo>
                      <a:pt x="5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7" y="17"/>
                    </a:lnTo>
                    <a:close/>
                    <a:moveTo>
                      <a:pt x="87" y="66"/>
                    </a:moveTo>
                    <a:lnTo>
                      <a:pt x="96" y="66"/>
                    </a:lnTo>
                    <a:lnTo>
                      <a:pt x="103" y="65"/>
                    </a:lnTo>
                    <a:lnTo>
                      <a:pt x="110" y="63"/>
                    </a:lnTo>
                    <a:lnTo>
                      <a:pt x="115" y="59"/>
                    </a:lnTo>
                    <a:lnTo>
                      <a:pt x="120" y="54"/>
                    </a:lnTo>
                    <a:lnTo>
                      <a:pt x="122" y="49"/>
                    </a:lnTo>
                    <a:lnTo>
                      <a:pt x="124" y="42"/>
                    </a:lnTo>
                    <a:lnTo>
                      <a:pt x="122" y="35"/>
                    </a:lnTo>
                    <a:lnTo>
                      <a:pt x="120" y="30"/>
                    </a:lnTo>
                    <a:lnTo>
                      <a:pt x="115" y="24"/>
                    </a:lnTo>
                    <a:lnTo>
                      <a:pt x="110" y="21"/>
                    </a:lnTo>
                    <a:lnTo>
                      <a:pt x="104" y="19"/>
                    </a:lnTo>
                    <a:lnTo>
                      <a:pt x="97" y="17"/>
                    </a:lnTo>
                    <a:lnTo>
                      <a:pt x="89" y="17"/>
                    </a:lnTo>
                    <a:lnTo>
                      <a:pt x="71" y="19"/>
                    </a:lnTo>
                    <a:lnTo>
                      <a:pt x="61" y="24"/>
                    </a:lnTo>
                    <a:lnTo>
                      <a:pt x="55" y="30"/>
                    </a:lnTo>
                    <a:lnTo>
                      <a:pt x="52" y="37"/>
                    </a:lnTo>
                    <a:lnTo>
                      <a:pt x="52" y="42"/>
                    </a:lnTo>
                    <a:lnTo>
                      <a:pt x="52" y="49"/>
                    </a:lnTo>
                    <a:lnTo>
                      <a:pt x="55" y="56"/>
                    </a:lnTo>
                    <a:lnTo>
                      <a:pt x="61" y="59"/>
                    </a:lnTo>
                    <a:lnTo>
                      <a:pt x="64" y="63"/>
                    </a:lnTo>
                    <a:lnTo>
                      <a:pt x="71" y="65"/>
                    </a:lnTo>
                    <a:lnTo>
                      <a:pt x="78" y="66"/>
                    </a:lnTo>
                    <a:lnTo>
                      <a:pt x="87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Freeform 3750"/>
              <p:cNvSpPr>
                <a:spLocks/>
              </p:cNvSpPr>
              <p:nvPr/>
            </p:nvSpPr>
            <p:spPr bwMode="auto">
              <a:xfrm>
                <a:off x="1472" y="2101"/>
                <a:ext cx="69" cy="50"/>
              </a:xfrm>
              <a:custGeom>
                <a:avLst/>
                <a:gdLst>
                  <a:gd name="T0" fmla="*/ 137 w 137"/>
                  <a:gd name="T1" fmla="*/ 102 h 102"/>
                  <a:gd name="T2" fmla="*/ 0 w 137"/>
                  <a:gd name="T3" fmla="*/ 102 h 102"/>
                  <a:gd name="T4" fmla="*/ 0 w 137"/>
                  <a:gd name="T5" fmla="*/ 4 h 102"/>
                  <a:gd name="T6" fmla="*/ 15 w 137"/>
                  <a:gd name="T7" fmla="*/ 4 h 102"/>
                  <a:gd name="T8" fmla="*/ 15 w 137"/>
                  <a:gd name="T9" fmla="*/ 84 h 102"/>
                  <a:gd name="T10" fmla="*/ 57 w 137"/>
                  <a:gd name="T11" fmla="*/ 84 h 102"/>
                  <a:gd name="T12" fmla="*/ 57 w 137"/>
                  <a:gd name="T13" fmla="*/ 11 h 102"/>
                  <a:gd name="T14" fmla="*/ 73 w 137"/>
                  <a:gd name="T15" fmla="*/ 11 h 102"/>
                  <a:gd name="T16" fmla="*/ 73 w 137"/>
                  <a:gd name="T17" fmla="*/ 84 h 102"/>
                  <a:gd name="T18" fmla="*/ 122 w 137"/>
                  <a:gd name="T19" fmla="*/ 84 h 102"/>
                  <a:gd name="T20" fmla="*/ 122 w 137"/>
                  <a:gd name="T21" fmla="*/ 0 h 102"/>
                  <a:gd name="T22" fmla="*/ 137 w 137"/>
                  <a:gd name="T23" fmla="*/ 0 h 102"/>
                  <a:gd name="T24" fmla="*/ 137 w 137"/>
                  <a:gd name="T2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102">
                    <a:moveTo>
                      <a:pt x="137" y="102"/>
                    </a:moveTo>
                    <a:lnTo>
                      <a:pt x="0" y="102"/>
                    </a:lnTo>
                    <a:lnTo>
                      <a:pt x="0" y="4"/>
                    </a:lnTo>
                    <a:lnTo>
                      <a:pt x="15" y="4"/>
                    </a:lnTo>
                    <a:lnTo>
                      <a:pt x="15" y="84"/>
                    </a:lnTo>
                    <a:lnTo>
                      <a:pt x="57" y="84"/>
                    </a:lnTo>
                    <a:lnTo>
                      <a:pt x="57" y="11"/>
                    </a:lnTo>
                    <a:lnTo>
                      <a:pt x="73" y="11"/>
                    </a:lnTo>
                    <a:lnTo>
                      <a:pt x="73" y="84"/>
                    </a:lnTo>
                    <a:lnTo>
                      <a:pt x="122" y="84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3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Freeform 3751"/>
              <p:cNvSpPr>
                <a:spLocks noEditPoints="1"/>
              </p:cNvSpPr>
              <p:nvPr/>
            </p:nvSpPr>
            <p:spPr bwMode="auto">
              <a:xfrm>
                <a:off x="1529" y="2056"/>
                <a:ext cx="56" cy="35"/>
              </a:xfrm>
              <a:custGeom>
                <a:avLst/>
                <a:gdLst>
                  <a:gd name="T0" fmla="*/ 112 w 112"/>
                  <a:gd name="T1" fmla="*/ 70 h 70"/>
                  <a:gd name="T2" fmla="*/ 2 w 112"/>
                  <a:gd name="T3" fmla="*/ 70 h 70"/>
                  <a:gd name="T4" fmla="*/ 2 w 112"/>
                  <a:gd name="T5" fmla="*/ 54 h 70"/>
                  <a:gd name="T6" fmla="*/ 14 w 112"/>
                  <a:gd name="T7" fmla="*/ 54 h 70"/>
                  <a:gd name="T8" fmla="*/ 9 w 112"/>
                  <a:gd name="T9" fmla="*/ 51 h 70"/>
                  <a:gd name="T10" fmla="*/ 4 w 112"/>
                  <a:gd name="T11" fmla="*/ 46 h 70"/>
                  <a:gd name="T12" fmla="*/ 2 w 112"/>
                  <a:gd name="T13" fmla="*/ 40 h 70"/>
                  <a:gd name="T14" fmla="*/ 0 w 112"/>
                  <a:gd name="T15" fmla="*/ 33 h 70"/>
                  <a:gd name="T16" fmla="*/ 0 w 112"/>
                  <a:gd name="T17" fmla="*/ 26 h 70"/>
                  <a:gd name="T18" fmla="*/ 2 w 112"/>
                  <a:gd name="T19" fmla="*/ 21 h 70"/>
                  <a:gd name="T20" fmla="*/ 5 w 112"/>
                  <a:gd name="T21" fmla="*/ 16 h 70"/>
                  <a:gd name="T22" fmla="*/ 9 w 112"/>
                  <a:gd name="T23" fmla="*/ 11 h 70"/>
                  <a:gd name="T24" fmla="*/ 14 w 112"/>
                  <a:gd name="T25" fmla="*/ 7 h 70"/>
                  <a:gd name="T26" fmla="*/ 21 w 112"/>
                  <a:gd name="T27" fmla="*/ 4 h 70"/>
                  <a:gd name="T28" fmla="*/ 30 w 112"/>
                  <a:gd name="T29" fmla="*/ 2 h 70"/>
                  <a:gd name="T30" fmla="*/ 42 w 112"/>
                  <a:gd name="T31" fmla="*/ 0 h 70"/>
                  <a:gd name="T32" fmla="*/ 52 w 112"/>
                  <a:gd name="T33" fmla="*/ 2 h 70"/>
                  <a:gd name="T34" fmla="*/ 63 w 112"/>
                  <a:gd name="T35" fmla="*/ 6 h 70"/>
                  <a:gd name="T36" fmla="*/ 70 w 112"/>
                  <a:gd name="T37" fmla="*/ 9 h 70"/>
                  <a:gd name="T38" fmla="*/ 75 w 112"/>
                  <a:gd name="T39" fmla="*/ 13 h 70"/>
                  <a:gd name="T40" fmla="*/ 79 w 112"/>
                  <a:gd name="T41" fmla="*/ 18 h 70"/>
                  <a:gd name="T42" fmla="*/ 82 w 112"/>
                  <a:gd name="T43" fmla="*/ 26 h 70"/>
                  <a:gd name="T44" fmla="*/ 84 w 112"/>
                  <a:gd name="T45" fmla="*/ 35 h 70"/>
                  <a:gd name="T46" fmla="*/ 82 w 112"/>
                  <a:gd name="T47" fmla="*/ 40 h 70"/>
                  <a:gd name="T48" fmla="*/ 80 w 112"/>
                  <a:gd name="T49" fmla="*/ 46 h 70"/>
                  <a:gd name="T50" fmla="*/ 77 w 112"/>
                  <a:gd name="T51" fmla="*/ 51 h 70"/>
                  <a:gd name="T52" fmla="*/ 72 w 112"/>
                  <a:gd name="T53" fmla="*/ 54 h 70"/>
                  <a:gd name="T54" fmla="*/ 112 w 112"/>
                  <a:gd name="T55" fmla="*/ 54 h 70"/>
                  <a:gd name="T56" fmla="*/ 112 w 112"/>
                  <a:gd name="T57" fmla="*/ 70 h 70"/>
                  <a:gd name="T58" fmla="*/ 42 w 112"/>
                  <a:gd name="T59" fmla="*/ 54 h 70"/>
                  <a:gd name="T60" fmla="*/ 51 w 112"/>
                  <a:gd name="T61" fmla="*/ 54 h 70"/>
                  <a:gd name="T62" fmla="*/ 58 w 112"/>
                  <a:gd name="T63" fmla="*/ 53 h 70"/>
                  <a:gd name="T64" fmla="*/ 65 w 112"/>
                  <a:gd name="T65" fmla="*/ 49 h 70"/>
                  <a:gd name="T66" fmla="*/ 68 w 112"/>
                  <a:gd name="T67" fmla="*/ 46 h 70"/>
                  <a:gd name="T68" fmla="*/ 70 w 112"/>
                  <a:gd name="T69" fmla="*/ 40 h 70"/>
                  <a:gd name="T70" fmla="*/ 70 w 112"/>
                  <a:gd name="T71" fmla="*/ 35 h 70"/>
                  <a:gd name="T72" fmla="*/ 70 w 112"/>
                  <a:gd name="T73" fmla="*/ 30 h 70"/>
                  <a:gd name="T74" fmla="*/ 68 w 112"/>
                  <a:gd name="T75" fmla="*/ 25 h 70"/>
                  <a:gd name="T76" fmla="*/ 63 w 112"/>
                  <a:gd name="T77" fmla="*/ 21 h 70"/>
                  <a:gd name="T78" fmla="*/ 58 w 112"/>
                  <a:gd name="T79" fmla="*/ 18 h 70"/>
                  <a:gd name="T80" fmla="*/ 51 w 112"/>
                  <a:gd name="T81" fmla="*/ 16 h 70"/>
                  <a:gd name="T82" fmla="*/ 42 w 112"/>
                  <a:gd name="T83" fmla="*/ 14 h 70"/>
                  <a:gd name="T84" fmla="*/ 33 w 112"/>
                  <a:gd name="T85" fmla="*/ 16 h 70"/>
                  <a:gd name="T86" fmla="*/ 26 w 112"/>
                  <a:gd name="T87" fmla="*/ 18 h 70"/>
                  <a:gd name="T88" fmla="*/ 21 w 112"/>
                  <a:gd name="T89" fmla="*/ 21 h 70"/>
                  <a:gd name="T90" fmla="*/ 16 w 112"/>
                  <a:gd name="T91" fmla="*/ 25 h 70"/>
                  <a:gd name="T92" fmla="*/ 14 w 112"/>
                  <a:gd name="T93" fmla="*/ 30 h 70"/>
                  <a:gd name="T94" fmla="*/ 12 w 112"/>
                  <a:gd name="T95" fmla="*/ 35 h 70"/>
                  <a:gd name="T96" fmla="*/ 14 w 112"/>
                  <a:gd name="T97" fmla="*/ 40 h 70"/>
                  <a:gd name="T98" fmla="*/ 16 w 112"/>
                  <a:gd name="T99" fmla="*/ 44 h 70"/>
                  <a:gd name="T100" fmla="*/ 21 w 112"/>
                  <a:gd name="T101" fmla="*/ 49 h 70"/>
                  <a:gd name="T102" fmla="*/ 26 w 112"/>
                  <a:gd name="T103" fmla="*/ 53 h 70"/>
                  <a:gd name="T104" fmla="*/ 33 w 112"/>
                  <a:gd name="T105" fmla="*/ 54 h 70"/>
                  <a:gd name="T106" fmla="*/ 42 w 112"/>
                  <a:gd name="T10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70">
                    <a:moveTo>
                      <a:pt x="112" y="70"/>
                    </a:moveTo>
                    <a:lnTo>
                      <a:pt x="2" y="70"/>
                    </a:lnTo>
                    <a:lnTo>
                      <a:pt x="2" y="54"/>
                    </a:lnTo>
                    <a:lnTo>
                      <a:pt x="14" y="54"/>
                    </a:lnTo>
                    <a:lnTo>
                      <a:pt x="9" y="51"/>
                    </a:lnTo>
                    <a:lnTo>
                      <a:pt x="4" y="46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3" y="6"/>
                    </a:lnTo>
                    <a:lnTo>
                      <a:pt x="70" y="9"/>
                    </a:lnTo>
                    <a:lnTo>
                      <a:pt x="75" y="13"/>
                    </a:lnTo>
                    <a:lnTo>
                      <a:pt x="79" y="18"/>
                    </a:lnTo>
                    <a:lnTo>
                      <a:pt x="82" y="26"/>
                    </a:lnTo>
                    <a:lnTo>
                      <a:pt x="84" y="35"/>
                    </a:lnTo>
                    <a:lnTo>
                      <a:pt x="82" y="40"/>
                    </a:lnTo>
                    <a:lnTo>
                      <a:pt x="80" y="46"/>
                    </a:lnTo>
                    <a:lnTo>
                      <a:pt x="77" y="51"/>
                    </a:lnTo>
                    <a:lnTo>
                      <a:pt x="72" y="54"/>
                    </a:lnTo>
                    <a:lnTo>
                      <a:pt x="112" y="54"/>
                    </a:lnTo>
                    <a:lnTo>
                      <a:pt x="112" y="70"/>
                    </a:lnTo>
                    <a:close/>
                    <a:moveTo>
                      <a:pt x="42" y="54"/>
                    </a:moveTo>
                    <a:lnTo>
                      <a:pt x="51" y="54"/>
                    </a:lnTo>
                    <a:lnTo>
                      <a:pt x="58" y="53"/>
                    </a:lnTo>
                    <a:lnTo>
                      <a:pt x="65" y="49"/>
                    </a:lnTo>
                    <a:lnTo>
                      <a:pt x="68" y="46"/>
                    </a:lnTo>
                    <a:lnTo>
                      <a:pt x="70" y="40"/>
                    </a:lnTo>
                    <a:lnTo>
                      <a:pt x="70" y="35"/>
                    </a:lnTo>
                    <a:lnTo>
                      <a:pt x="70" y="30"/>
                    </a:lnTo>
                    <a:lnTo>
                      <a:pt x="68" y="25"/>
                    </a:lnTo>
                    <a:lnTo>
                      <a:pt x="63" y="21"/>
                    </a:lnTo>
                    <a:lnTo>
                      <a:pt x="58" y="18"/>
                    </a:lnTo>
                    <a:lnTo>
                      <a:pt x="51" y="16"/>
                    </a:lnTo>
                    <a:lnTo>
                      <a:pt x="42" y="14"/>
                    </a:lnTo>
                    <a:lnTo>
                      <a:pt x="33" y="16"/>
                    </a:lnTo>
                    <a:lnTo>
                      <a:pt x="26" y="18"/>
                    </a:lnTo>
                    <a:lnTo>
                      <a:pt x="21" y="21"/>
                    </a:lnTo>
                    <a:lnTo>
                      <a:pt x="16" y="25"/>
                    </a:lnTo>
                    <a:lnTo>
                      <a:pt x="14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6" y="44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2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Freeform 3752"/>
              <p:cNvSpPr>
                <a:spLocks/>
              </p:cNvSpPr>
              <p:nvPr/>
            </p:nvSpPr>
            <p:spPr bwMode="auto">
              <a:xfrm>
                <a:off x="1549" y="2031"/>
                <a:ext cx="44" cy="16"/>
              </a:xfrm>
              <a:custGeom>
                <a:avLst/>
                <a:gdLst>
                  <a:gd name="T0" fmla="*/ 87 w 87"/>
                  <a:gd name="T1" fmla="*/ 0 h 31"/>
                  <a:gd name="T2" fmla="*/ 87 w 87"/>
                  <a:gd name="T3" fmla="*/ 12 h 31"/>
                  <a:gd name="T4" fmla="*/ 19 w 87"/>
                  <a:gd name="T5" fmla="*/ 12 h 31"/>
                  <a:gd name="T6" fmla="*/ 23 w 87"/>
                  <a:gd name="T7" fmla="*/ 15 h 31"/>
                  <a:gd name="T8" fmla="*/ 26 w 87"/>
                  <a:gd name="T9" fmla="*/ 21 h 31"/>
                  <a:gd name="T10" fmla="*/ 30 w 87"/>
                  <a:gd name="T11" fmla="*/ 26 h 31"/>
                  <a:gd name="T12" fmla="*/ 32 w 87"/>
                  <a:gd name="T13" fmla="*/ 31 h 31"/>
                  <a:gd name="T14" fmla="*/ 21 w 87"/>
                  <a:gd name="T15" fmla="*/ 31 h 31"/>
                  <a:gd name="T16" fmla="*/ 18 w 87"/>
                  <a:gd name="T17" fmla="*/ 24 h 31"/>
                  <a:gd name="T18" fmla="*/ 11 w 87"/>
                  <a:gd name="T19" fmla="*/ 15 h 31"/>
                  <a:gd name="T20" fmla="*/ 5 w 87"/>
                  <a:gd name="T21" fmla="*/ 10 h 31"/>
                  <a:gd name="T22" fmla="*/ 0 w 87"/>
                  <a:gd name="T23" fmla="*/ 7 h 31"/>
                  <a:gd name="T24" fmla="*/ 0 w 87"/>
                  <a:gd name="T25" fmla="*/ 0 h 31"/>
                  <a:gd name="T26" fmla="*/ 87 w 87"/>
                  <a:gd name="T2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31">
                    <a:moveTo>
                      <a:pt x="87" y="0"/>
                    </a:moveTo>
                    <a:lnTo>
                      <a:pt x="87" y="12"/>
                    </a:lnTo>
                    <a:lnTo>
                      <a:pt x="19" y="12"/>
                    </a:lnTo>
                    <a:lnTo>
                      <a:pt x="23" y="15"/>
                    </a:lnTo>
                    <a:lnTo>
                      <a:pt x="26" y="21"/>
                    </a:lnTo>
                    <a:lnTo>
                      <a:pt x="30" y="26"/>
                    </a:lnTo>
                    <a:lnTo>
                      <a:pt x="32" y="31"/>
                    </a:lnTo>
                    <a:lnTo>
                      <a:pt x="21" y="31"/>
                    </a:lnTo>
                    <a:lnTo>
                      <a:pt x="18" y="24"/>
                    </a:lnTo>
                    <a:lnTo>
                      <a:pt x="11" y="15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Freeform 3753"/>
              <p:cNvSpPr>
                <a:spLocks noEditPoints="1"/>
              </p:cNvSpPr>
              <p:nvPr/>
            </p:nvSpPr>
            <p:spPr bwMode="auto">
              <a:xfrm>
                <a:off x="1472" y="1973"/>
                <a:ext cx="70" cy="43"/>
              </a:xfrm>
              <a:custGeom>
                <a:avLst/>
                <a:gdLst>
                  <a:gd name="T0" fmla="*/ 137 w 139"/>
                  <a:gd name="T1" fmla="*/ 18 h 86"/>
                  <a:gd name="T2" fmla="*/ 122 w 139"/>
                  <a:gd name="T3" fmla="*/ 18 h 86"/>
                  <a:gd name="T4" fmla="*/ 130 w 139"/>
                  <a:gd name="T5" fmla="*/ 23 h 86"/>
                  <a:gd name="T6" fmla="*/ 136 w 139"/>
                  <a:gd name="T7" fmla="*/ 30 h 86"/>
                  <a:gd name="T8" fmla="*/ 137 w 139"/>
                  <a:gd name="T9" fmla="*/ 37 h 86"/>
                  <a:gd name="T10" fmla="*/ 139 w 139"/>
                  <a:gd name="T11" fmla="*/ 46 h 86"/>
                  <a:gd name="T12" fmla="*/ 139 w 139"/>
                  <a:gd name="T13" fmla="*/ 53 h 86"/>
                  <a:gd name="T14" fmla="*/ 136 w 139"/>
                  <a:gd name="T15" fmla="*/ 60 h 86"/>
                  <a:gd name="T16" fmla="*/ 132 w 139"/>
                  <a:gd name="T17" fmla="*/ 67 h 86"/>
                  <a:gd name="T18" fmla="*/ 127 w 139"/>
                  <a:gd name="T19" fmla="*/ 72 h 86"/>
                  <a:gd name="T20" fmla="*/ 122 w 139"/>
                  <a:gd name="T21" fmla="*/ 77 h 86"/>
                  <a:gd name="T22" fmla="*/ 115 w 139"/>
                  <a:gd name="T23" fmla="*/ 81 h 86"/>
                  <a:gd name="T24" fmla="*/ 106 w 139"/>
                  <a:gd name="T25" fmla="*/ 84 h 86"/>
                  <a:gd name="T26" fmla="*/ 97 w 139"/>
                  <a:gd name="T27" fmla="*/ 86 h 86"/>
                  <a:gd name="T28" fmla="*/ 87 w 139"/>
                  <a:gd name="T29" fmla="*/ 86 h 86"/>
                  <a:gd name="T30" fmla="*/ 78 w 139"/>
                  <a:gd name="T31" fmla="*/ 86 h 86"/>
                  <a:gd name="T32" fmla="*/ 69 w 139"/>
                  <a:gd name="T33" fmla="*/ 84 h 86"/>
                  <a:gd name="T34" fmla="*/ 61 w 139"/>
                  <a:gd name="T35" fmla="*/ 81 h 86"/>
                  <a:gd name="T36" fmla="*/ 54 w 139"/>
                  <a:gd name="T37" fmla="*/ 77 h 86"/>
                  <a:gd name="T38" fmla="*/ 47 w 139"/>
                  <a:gd name="T39" fmla="*/ 74 h 86"/>
                  <a:gd name="T40" fmla="*/ 41 w 139"/>
                  <a:gd name="T41" fmla="*/ 67 h 86"/>
                  <a:gd name="T42" fmla="*/ 38 w 139"/>
                  <a:gd name="T43" fmla="*/ 60 h 86"/>
                  <a:gd name="T44" fmla="*/ 36 w 139"/>
                  <a:gd name="T45" fmla="*/ 53 h 86"/>
                  <a:gd name="T46" fmla="*/ 34 w 139"/>
                  <a:gd name="T47" fmla="*/ 46 h 86"/>
                  <a:gd name="T48" fmla="*/ 36 w 139"/>
                  <a:gd name="T49" fmla="*/ 37 h 86"/>
                  <a:gd name="T50" fmla="*/ 40 w 139"/>
                  <a:gd name="T51" fmla="*/ 30 h 86"/>
                  <a:gd name="T52" fmla="*/ 45 w 139"/>
                  <a:gd name="T53" fmla="*/ 23 h 86"/>
                  <a:gd name="T54" fmla="*/ 50 w 139"/>
                  <a:gd name="T55" fmla="*/ 18 h 86"/>
                  <a:gd name="T56" fmla="*/ 0 w 139"/>
                  <a:gd name="T57" fmla="*/ 18 h 86"/>
                  <a:gd name="T58" fmla="*/ 0 w 139"/>
                  <a:gd name="T59" fmla="*/ 0 h 86"/>
                  <a:gd name="T60" fmla="*/ 137 w 139"/>
                  <a:gd name="T61" fmla="*/ 0 h 86"/>
                  <a:gd name="T62" fmla="*/ 137 w 139"/>
                  <a:gd name="T63" fmla="*/ 18 h 86"/>
                  <a:gd name="T64" fmla="*/ 87 w 139"/>
                  <a:gd name="T65" fmla="*/ 69 h 86"/>
                  <a:gd name="T66" fmla="*/ 96 w 139"/>
                  <a:gd name="T67" fmla="*/ 69 h 86"/>
                  <a:gd name="T68" fmla="*/ 103 w 139"/>
                  <a:gd name="T69" fmla="*/ 67 h 86"/>
                  <a:gd name="T70" fmla="*/ 110 w 139"/>
                  <a:gd name="T71" fmla="*/ 65 h 86"/>
                  <a:gd name="T72" fmla="*/ 115 w 139"/>
                  <a:gd name="T73" fmla="*/ 62 h 86"/>
                  <a:gd name="T74" fmla="*/ 120 w 139"/>
                  <a:gd name="T75" fmla="*/ 56 h 86"/>
                  <a:gd name="T76" fmla="*/ 122 w 139"/>
                  <a:gd name="T77" fmla="*/ 49 h 86"/>
                  <a:gd name="T78" fmla="*/ 124 w 139"/>
                  <a:gd name="T79" fmla="*/ 42 h 86"/>
                  <a:gd name="T80" fmla="*/ 122 w 139"/>
                  <a:gd name="T81" fmla="*/ 37 h 86"/>
                  <a:gd name="T82" fmla="*/ 120 w 139"/>
                  <a:gd name="T83" fmla="*/ 30 h 86"/>
                  <a:gd name="T84" fmla="*/ 115 w 139"/>
                  <a:gd name="T85" fmla="*/ 25 h 86"/>
                  <a:gd name="T86" fmla="*/ 110 w 139"/>
                  <a:gd name="T87" fmla="*/ 23 h 86"/>
                  <a:gd name="T88" fmla="*/ 104 w 139"/>
                  <a:gd name="T89" fmla="*/ 20 h 86"/>
                  <a:gd name="T90" fmla="*/ 97 w 139"/>
                  <a:gd name="T91" fmla="*/ 20 h 86"/>
                  <a:gd name="T92" fmla="*/ 89 w 139"/>
                  <a:gd name="T93" fmla="*/ 18 h 86"/>
                  <a:gd name="T94" fmla="*/ 71 w 139"/>
                  <a:gd name="T95" fmla="*/ 20 h 86"/>
                  <a:gd name="T96" fmla="*/ 61 w 139"/>
                  <a:gd name="T97" fmla="*/ 27 h 86"/>
                  <a:gd name="T98" fmla="*/ 55 w 139"/>
                  <a:gd name="T99" fmla="*/ 32 h 86"/>
                  <a:gd name="T100" fmla="*/ 52 w 139"/>
                  <a:gd name="T101" fmla="*/ 37 h 86"/>
                  <a:gd name="T102" fmla="*/ 52 w 139"/>
                  <a:gd name="T103" fmla="*/ 44 h 86"/>
                  <a:gd name="T104" fmla="*/ 52 w 139"/>
                  <a:gd name="T105" fmla="*/ 51 h 86"/>
                  <a:gd name="T106" fmla="*/ 55 w 139"/>
                  <a:gd name="T107" fmla="*/ 56 h 86"/>
                  <a:gd name="T108" fmla="*/ 61 w 139"/>
                  <a:gd name="T109" fmla="*/ 62 h 86"/>
                  <a:gd name="T110" fmla="*/ 64 w 139"/>
                  <a:gd name="T111" fmla="*/ 65 h 86"/>
                  <a:gd name="T112" fmla="*/ 71 w 139"/>
                  <a:gd name="T113" fmla="*/ 67 h 86"/>
                  <a:gd name="T114" fmla="*/ 78 w 139"/>
                  <a:gd name="T115" fmla="*/ 69 h 86"/>
                  <a:gd name="T116" fmla="*/ 87 w 139"/>
                  <a:gd name="T117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" h="86">
                    <a:moveTo>
                      <a:pt x="137" y="18"/>
                    </a:moveTo>
                    <a:lnTo>
                      <a:pt x="122" y="18"/>
                    </a:lnTo>
                    <a:lnTo>
                      <a:pt x="130" y="23"/>
                    </a:lnTo>
                    <a:lnTo>
                      <a:pt x="136" y="30"/>
                    </a:lnTo>
                    <a:lnTo>
                      <a:pt x="137" y="37"/>
                    </a:lnTo>
                    <a:lnTo>
                      <a:pt x="139" y="46"/>
                    </a:lnTo>
                    <a:lnTo>
                      <a:pt x="139" y="53"/>
                    </a:lnTo>
                    <a:lnTo>
                      <a:pt x="136" y="60"/>
                    </a:lnTo>
                    <a:lnTo>
                      <a:pt x="132" y="67"/>
                    </a:lnTo>
                    <a:lnTo>
                      <a:pt x="127" y="72"/>
                    </a:lnTo>
                    <a:lnTo>
                      <a:pt x="122" y="77"/>
                    </a:lnTo>
                    <a:lnTo>
                      <a:pt x="115" y="81"/>
                    </a:lnTo>
                    <a:lnTo>
                      <a:pt x="106" y="84"/>
                    </a:lnTo>
                    <a:lnTo>
                      <a:pt x="97" y="86"/>
                    </a:lnTo>
                    <a:lnTo>
                      <a:pt x="87" y="86"/>
                    </a:lnTo>
                    <a:lnTo>
                      <a:pt x="78" y="86"/>
                    </a:lnTo>
                    <a:lnTo>
                      <a:pt x="69" y="84"/>
                    </a:lnTo>
                    <a:lnTo>
                      <a:pt x="61" y="81"/>
                    </a:lnTo>
                    <a:lnTo>
                      <a:pt x="54" y="77"/>
                    </a:lnTo>
                    <a:lnTo>
                      <a:pt x="47" y="74"/>
                    </a:lnTo>
                    <a:lnTo>
                      <a:pt x="41" y="67"/>
                    </a:lnTo>
                    <a:lnTo>
                      <a:pt x="38" y="60"/>
                    </a:lnTo>
                    <a:lnTo>
                      <a:pt x="36" y="53"/>
                    </a:lnTo>
                    <a:lnTo>
                      <a:pt x="34" y="46"/>
                    </a:lnTo>
                    <a:lnTo>
                      <a:pt x="36" y="37"/>
                    </a:lnTo>
                    <a:lnTo>
                      <a:pt x="40" y="30"/>
                    </a:lnTo>
                    <a:lnTo>
                      <a:pt x="45" y="23"/>
                    </a:lnTo>
                    <a:lnTo>
                      <a:pt x="5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7" y="18"/>
                    </a:lnTo>
                    <a:close/>
                    <a:moveTo>
                      <a:pt x="87" y="69"/>
                    </a:moveTo>
                    <a:lnTo>
                      <a:pt x="96" y="69"/>
                    </a:lnTo>
                    <a:lnTo>
                      <a:pt x="103" y="67"/>
                    </a:lnTo>
                    <a:lnTo>
                      <a:pt x="110" y="65"/>
                    </a:lnTo>
                    <a:lnTo>
                      <a:pt x="115" y="62"/>
                    </a:lnTo>
                    <a:lnTo>
                      <a:pt x="120" y="56"/>
                    </a:lnTo>
                    <a:lnTo>
                      <a:pt x="122" y="49"/>
                    </a:lnTo>
                    <a:lnTo>
                      <a:pt x="124" y="42"/>
                    </a:lnTo>
                    <a:lnTo>
                      <a:pt x="122" y="37"/>
                    </a:lnTo>
                    <a:lnTo>
                      <a:pt x="120" y="30"/>
                    </a:lnTo>
                    <a:lnTo>
                      <a:pt x="115" y="25"/>
                    </a:lnTo>
                    <a:lnTo>
                      <a:pt x="110" y="23"/>
                    </a:lnTo>
                    <a:lnTo>
                      <a:pt x="104" y="20"/>
                    </a:lnTo>
                    <a:lnTo>
                      <a:pt x="97" y="20"/>
                    </a:lnTo>
                    <a:lnTo>
                      <a:pt x="89" y="18"/>
                    </a:lnTo>
                    <a:lnTo>
                      <a:pt x="71" y="20"/>
                    </a:lnTo>
                    <a:lnTo>
                      <a:pt x="61" y="27"/>
                    </a:lnTo>
                    <a:lnTo>
                      <a:pt x="55" y="32"/>
                    </a:lnTo>
                    <a:lnTo>
                      <a:pt x="52" y="37"/>
                    </a:lnTo>
                    <a:lnTo>
                      <a:pt x="52" y="44"/>
                    </a:lnTo>
                    <a:lnTo>
                      <a:pt x="52" y="51"/>
                    </a:lnTo>
                    <a:lnTo>
                      <a:pt x="55" y="56"/>
                    </a:lnTo>
                    <a:lnTo>
                      <a:pt x="61" y="62"/>
                    </a:lnTo>
                    <a:lnTo>
                      <a:pt x="64" y="65"/>
                    </a:lnTo>
                    <a:lnTo>
                      <a:pt x="71" y="67"/>
                    </a:lnTo>
                    <a:lnTo>
                      <a:pt x="78" y="69"/>
                    </a:lnTo>
                    <a:lnTo>
                      <a:pt x="87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Freeform 3754"/>
              <p:cNvSpPr>
                <a:spLocks/>
              </p:cNvSpPr>
              <p:nvPr/>
            </p:nvSpPr>
            <p:spPr bwMode="auto">
              <a:xfrm>
                <a:off x="1490" y="1919"/>
                <a:ext cx="52" cy="43"/>
              </a:xfrm>
              <a:custGeom>
                <a:avLst/>
                <a:gdLst>
                  <a:gd name="T0" fmla="*/ 67 w 105"/>
                  <a:gd name="T1" fmla="*/ 18 h 86"/>
                  <a:gd name="T2" fmla="*/ 69 w 105"/>
                  <a:gd name="T3" fmla="*/ 0 h 86"/>
                  <a:gd name="T4" fmla="*/ 77 w 105"/>
                  <a:gd name="T5" fmla="*/ 2 h 86"/>
                  <a:gd name="T6" fmla="*/ 84 w 105"/>
                  <a:gd name="T7" fmla="*/ 5 h 86"/>
                  <a:gd name="T8" fmla="*/ 91 w 105"/>
                  <a:gd name="T9" fmla="*/ 9 h 86"/>
                  <a:gd name="T10" fmla="*/ 96 w 105"/>
                  <a:gd name="T11" fmla="*/ 14 h 86"/>
                  <a:gd name="T12" fmla="*/ 102 w 105"/>
                  <a:gd name="T13" fmla="*/ 23 h 86"/>
                  <a:gd name="T14" fmla="*/ 103 w 105"/>
                  <a:gd name="T15" fmla="*/ 32 h 86"/>
                  <a:gd name="T16" fmla="*/ 105 w 105"/>
                  <a:gd name="T17" fmla="*/ 42 h 86"/>
                  <a:gd name="T18" fmla="*/ 102 w 105"/>
                  <a:gd name="T19" fmla="*/ 60 h 86"/>
                  <a:gd name="T20" fmla="*/ 91 w 105"/>
                  <a:gd name="T21" fmla="*/ 74 h 86"/>
                  <a:gd name="T22" fmla="*/ 76 w 105"/>
                  <a:gd name="T23" fmla="*/ 84 h 86"/>
                  <a:gd name="T24" fmla="*/ 53 w 105"/>
                  <a:gd name="T25" fmla="*/ 86 h 86"/>
                  <a:gd name="T26" fmla="*/ 39 w 105"/>
                  <a:gd name="T27" fmla="*/ 86 h 86"/>
                  <a:gd name="T28" fmla="*/ 25 w 105"/>
                  <a:gd name="T29" fmla="*/ 81 h 86"/>
                  <a:gd name="T30" fmla="*/ 18 w 105"/>
                  <a:gd name="T31" fmla="*/ 77 h 86"/>
                  <a:gd name="T32" fmla="*/ 13 w 105"/>
                  <a:gd name="T33" fmla="*/ 72 h 86"/>
                  <a:gd name="T34" fmla="*/ 7 w 105"/>
                  <a:gd name="T35" fmla="*/ 65 h 86"/>
                  <a:gd name="T36" fmla="*/ 4 w 105"/>
                  <a:gd name="T37" fmla="*/ 58 h 86"/>
                  <a:gd name="T38" fmla="*/ 2 w 105"/>
                  <a:gd name="T39" fmla="*/ 49 h 86"/>
                  <a:gd name="T40" fmla="*/ 0 w 105"/>
                  <a:gd name="T41" fmla="*/ 42 h 86"/>
                  <a:gd name="T42" fmla="*/ 2 w 105"/>
                  <a:gd name="T43" fmla="*/ 32 h 86"/>
                  <a:gd name="T44" fmla="*/ 6 w 105"/>
                  <a:gd name="T45" fmla="*/ 23 h 86"/>
                  <a:gd name="T46" fmla="*/ 9 w 105"/>
                  <a:gd name="T47" fmla="*/ 16 h 86"/>
                  <a:gd name="T48" fmla="*/ 16 w 105"/>
                  <a:gd name="T49" fmla="*/ 9 h 86"/>
                  <a:gd name="T50" fmla="*/ 23 w 105"/>
                  <a:gd name="T51" fmla="*/ 5 h 86"/>
                  <a:gd name="T52" fmla="*/ 34 w 105"/>
                  <a:gd name="T53" fmla="*/ 2 h 86"/>
                  <a:gd name="T54" fmla="*/ 35 w 105"/>
                  <a:gd name="T55" fmla="*/ 21 h 86"/>
                  <a:gd name="T56" fmla="*/ 30 w 105"/>
                  <a:gd name="T57" fmla="*/ 23 h 86"/>
                  <a:gd name="T58" fmla="*/ 25 w 105"/>
                  <a:gd name="T59" fmla="*/ 25 h 86"/>
                  <a:gd name="T60" fmla="*/ 21 w 105"/>
                  <a:gd name="T61" fmla="*/ 28 h 86"/>
                  <a:gd name="T62" fmla="*/ 18 w 105"/>
                  <a:gd name="T63" fmla="*/ 35 h 86"/>
                  <a:gd name="T64" fmla="*/ 18 w 105"/>
                  <a:gd name="T65" fmla="*/ 42 h 86"/>
                  <a:gd name="T66" fmla="*/ 18 w 105"/>
                  <a:gd name="T67" fmla="*/ 49 h 86"/>
                  <a:gd name="T68" fmla="*/ 21 w 105"/>
                  <a:gd name="T69" fmla="*/ 56 h 86"/>
                  <a:gd name="T70" fmla="*/ 27 w 105"/>
                  <a:gd name="T71" fmla="*/ 61 h 86"/>
                  <a:gd name="T72" fmla="*/ 30 w 105"/>
                  <a:gd name="T73" fmla="*/ 65 h 86"/>
                  <a:gd name="T74" fmla="*/ 37 w 105"/>
                  <a:gd name="T75" fmla="*/ 67 h 86"/>
                  <a:gd name="T76" fmla="*/ 44 w 105"/>
                  <a:gd name="T77" fmla="*/ 68 h 86"/>
                  <a:gd name="T78" fmla="*/ 53 w 105"/>
                  <a:gd name="T79" fmla="*/ 68 h 86"/>
                  <a:gd name="T80" fmla="*/ 62 w 105"/>
                  <a:gd name="T81" fmla="*/ 68 h 86"/>
                  <a:gd name="T82" fmla="*/ 70 w 105"/>
                  <a:gd name="T83" fmla="*/ 67 h 86"/>
                  <a:gd name="T84" fmla="*/ 76 w 105"/>
                  <a:gd name="T85" fmla="*/ 65 h 86"/>
                  <a:gd name="T86" fmla="*/ 81 w 105"/>
                  <a:gd name="T87" fmla="*/ 61 h 86"/>
                  <a:gd name="T88" fmla="*/ 86 w 105"/>
                  <a:gd name="T89" fmla="*/ 56 h 86"/>
                  <a:gd name="T90" fmla="*/ 88 w 105"/>
                  <a:gd name="T91" fmla="*/ 49 h 86"/>
                  <a:gd name="T92" fmla="*/ 90 w 105"/>
                  <a:gd name="T93" fmla="*/ 42 h 86"/>
                  <a:gd name="T94" fmla="*/ 90 w 105"/>
                  <a:gd name="T95" fmla="*/ 37 h 86"/>
                  <a:gd name="T96" fmla="*/ 86 w 105"/>
                  <a:gd name="T97" fmla="*/ 32 h 86"/>
                  <a:gd name="T98" fmla="*/ 84 w 105"/>
                  <a:gd name="T99" fmla="*/ 26 h 86"/>
                  <a:gd name="T100" fmla="*/ 79 w 105"/>
                  <a:gd name="T101" fmla="*/ 23 h 86"/>
                  <a:gd name="T102" fmla="*/ 74 w 105"/>
                  <a:gd name="T103" fmla="*/ 19 h 86"/>
                  <a:gd name="T104" fmla="*/ 67 w 105"/>
                  <a:gd name="T105" fmla="*/ 1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86">
                    <a:moveTo>
                      <a:pt x="67" y="18"/>
                    </a:moveTo>
                    <a:lnTo>
                      <a:pt x="69" y="0"/>
                    </a:lnTo>
                    <a:lnTo>
                      <a:pt x="77" y="2"/>
                    </a:lnTo>
                    <a:lnTo>
                      <a:pt x="84" y="5"/>
                    </a:lnTo>
                    <a:lnTo>
                      <a:pt x="91" y="9"/>
                    </a:lnTo>
                    <a:lnTo>
                      <a:pt x="96" y="14"/>
                    </a:lnTo>
                    <a:lnTo>
                      <a:pt x="102" y="23"/>
                    </a:lnTo>
                    <a:lnTo>
                      <a:pt x="103" y="32"/>
                    </a:lnTo>
                    <a:lnTo>
                      <a:pt x="105" y="42"/>
                    </a:lnTo>
                    <a:lnTo>
                      <a:pt x="102" y="60"/>
                    </a:lnTo>
                    <a:lnTo>
                      <a:pt x="91" y="74"/>
                    </a:lnTo>
                    <a:lnTo>
                      <a:pt x="76" y="84"/>
                    </a:lnTo>
                    <a:lnTo>
                      <a:pt x="53" y="86"/>
                    </a:lnTo>
                    <a:lnTo>
                      <a:pt x="39" y="86"/>
                    </a:lnTo>
                    <a:lnTo>
                      <a:pt x="25" y="81"/>
                    </a:lnTo>
                    <a:lnTo>
                      <a:pt x="18" y="77"/>
                    </a:lnTo>
                    <a:lnTo>
                      <a:pt x="13" y="72"/>
                    </a:lnTo>
                    <a:lnTo>
                      <a:pt x="7" y="65"/>
                    </a:lnTo>
                    <a:lnTo>
                      <a:pt x="4" y="58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3"/>
                    </a:lnTo>
                    <a:lnTo>
                      <a:pt x="9" y="16"/>
                    </a:lnTo>
                    <a:lnTo>
                      <a:pt x="16" y="9"/>
                    </a:lnTo>
                    <a:lnTo>
                      <a:pt x="23" y="5"/>
                    </a:lnTo>
                    <a:lnTo>
                      <a:pt x="34" y="2"/>
                    </a:lnTo>
                    <a:lnTo>
                      <a:pt x="35" y="21"/>
                    </a:lnTo>
                    <a:lnTo>
                      <a:pt x="30" y="23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18" y="49"/>
                    </a:lnTo>
                    <a:lnTo>
                      <a:pt x="21" y="56"/>
                    </a:lnTo>
                    <a:lnTo>
                      <a:pt x="27" y="61"/>
                    </a:lnTo>
                    <a:lnTo>
                      <a:pt x="30" y="65"/>
                    </a:lnTo>
                    <a:lnTo>
                      <a:pt x="37" y="67"/>
                    </a:lnTo>
                    <a:lnTo>
                      <a:pt x="44" y="68"/>
                    </a:lnTo>
                    <a:lnTo>
                      <a:pt x="53" y="68"/>
                    </a:lnTo>
                    <a:lnTo>
                      <a:pt x="62" y="68"/>
                    </a:lnTo>
                    <a:lnTo>
                      <a:pt x="70" y="67"/>
                    </a:lnTo>
                    <a:lnTo>
                      <a:pt x="76" y="65"/>
                    </a:lnTo>
                    <a:lnTo>
                      <a:pt x="81" y="61"/>
                    </a:lnTo>
                    <a:lnTo>
                      <a:pt x="86" y="56"/>
                    </a:lnTo>
                    <a:lnTo>
                      <a:pt x="88" y="49"/>
                    </a:lnTo>
                    <a:lnTo>
                      <a:pt x="90" y="42"/>
                    </a:lnTo>
                    <a:lnTo>
                      <a:pt x="90" y="37"/>
                    </a:lnTo>
                    <a:lnTo>
                      <a:pt x="86" y="32"/>
                    </a:lnTo>
                    <a:lnTo>
                      <a:pt x="84" y="26"/>
                    </a:lnTo>
                    <a:lnTo>
                      <a:pt x="79" y="23"/>
                    </a:lnTo>
                    <a:lnTo>
                      <a:pt x="74" y="19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3755"/>
              <p:cNvSpPr>
                <a:spLocks noEditPoints="1"/>
              </p:cNvSpPr>
              <p:nvPr/>
            </p:nvSpPr>
            <p:spPr bwMode="auto">
              <a:xfrm>
                <a:off x="1490" y="1869"/>
                <a:ext cx="52" cy="45"/>
              </a:xfrm>
              <a:custGeom>
                <a:avLst/>
                <a:gdLst>
                  <a:gd name="T0" fmla="*/ 53 w 105"/>
                  <a:gd name="T1" fmla="*/ 89 h 89"/>
                  <a:gd name="T2" fmla="*/ 37 w 105"/>
                  <a:gd name="T3" fmla="*/ 87 h 89"/>
                  <a:gd name="T4" fmla="*/ 23 w 105"/>
                  <a:gd name="T5" fmla="*/ 84 h 89"/>
                  <a:gd name="T6" fmla="*/ 13 w 105"/>
                  <a:gd name="T7" fmla="*/ 75 h 89"/>
                  <a:gd name="T8" fmla="*/ 4 w 105"/>
                  <a:gd name="T9" fmla="*/ 61 h 89"/>
                  <a:gd name="T10" fmla="*/ 0 w 105"/>
                  <a:gd name="T11" fmla="*/ 45 h 89"/>
                  <a:gd name="T12" fmla="*/ 4 w 105"/>
                  <a:gd name="T13" fmla="*/ 26 h 89"/>
                  <a:gd name="T14" fmla="*/ 14 w 105"/>
                  <a:gd name="T15" fmla="*/ 12 h 89"/>
                  <a:gd name="T16" fmla="*/ 30 w 105"/>
                  <a:gd name="T17" fmla="*/ 3 h 89"/>
                  <a:gd name="T18" fmla="*/ 51 w 105"/>
                  <a:gd name="T19" fmla="*/ 0 h 89"/>
                  <a:gd name="T20" fmla="*/ 69 w 105"/>
                  <a:gd name="T21" fmla="*/ 2 h 89"/>
                  <a:gd name="T22" fmla="*/ 83 w 105"/>
                  <a:gd name="T23" fmla="*/ 5 h 89"/>
                  <a:gd name="T24" fmla="*/ 90 w 105"/>
                  <a:gd name="T25" fmla="*/ 8 h 89"/>
                  <a:gd name="T26" fmla="*/ 95 w 105"/>
                  <a:gd name="T27" fmla="*/ 15 h 89"/>
                  <a:gd name="T28" fmla="*/ 100 w 105"/>
                  <a:gd name="T29" fmla="*/ 21 h 89"/>
                  <a:gd name="T30" fmla="*/ 102 w 105"/>
                  <a:gd name="T31" fmla="*/ 28 h 89"/>
                  <a:gd name="T32" fmla="*/ 105 w 105"/>
                  <a:gd name="T33" fmla="*/ 36 h 89"/>
                  <a:gd name="T34" fmla="*/ 105 w 105"/>
                  <a:gd name="T35" fmla="*/ 45 h 89"/>
                  <a:gd name="T36" fmla="*/ 102 w 105"/>
                  <a:gd name="T37" fmla="*/ 63 h 89"/>
                  <a:gd name="T38" fmla="*/ 91 w 105"/>
                  <a:gd name="T39" fmla="*/ 77 h 89"/>
                  <a:gd name="T40" fmla="*/ 76 w 105"/>
                  <a:gd name="T41" fmla="*/ 87 h 89"/>
                  <a:gd name="T42" fmla="*/ 53 w 105"/>
                  <a:gd name="T43" fmla="*/ 89 h 89"/>
                  <a:gd name="T44" fmla="*/ 53 w 105"/>
                  <a:gd name="T45" fmla="*/ 71 h 89"/>
                  <a:gd name="T46" fmla="*/ 62 w 105"/>
                  <a:gd name="T47" fmla="*/ 71 h 89"/>
                  <a:gd name="T48" fmla="*/ 69 w 105"/>
                  <a:gd name="T49" fmla="*/ 70 h 89"/>
                  <a:gd name="T50" fmla="*/ 76 w 105"/>
                  <a:gd name="T51" fmla="*/ 68 h 89"/>
                  <a:gd name="T52" fmla="*/ 81 w 105"/>
                  <a:gd name="T53" fmla="*/ 64 h 89"/>
                  <a:gd name="T54" fmla="*/ 86 w 105"/>
                  <a:gd name="T55" fmla="*/ 57 h 89"/>
                  <a:gd name="T56" fmla="*/ 88 w 105"/>
                  <a:gd name="T57" fmla="*/ 52 h 89"/>
                  <a:gd name="T58" fmla="*/ 90 w 105"/>
                  <a:gd name="T59" fmla="*/ 45 h 89"/>
                  <a:gd name="T60" fmla="*/ 88 w 105"/>
                  <a:gd name="T61" fmla="*/ 36 h 89"/>
                  <a:gd name="T62" fmla="*/ 86 w 105"/>
                  <a:gd name="T63" fmla="*/ 31 h 89"/>
                  <a:gd name="T64" fmla="*/ 81 w 105"/>
                  <a:gd name="T65" fmla="*/ 26 h 89"/>
                  <a:gd name="T66" fmla="*/ 76 w 105"/>
                  <a:gd name="T67" fmla="*/ 22 h 89"/>
                  <a:gd name="T68" fmla="*/ 69 w 105"/>
                  <a:gd name="T69" fmla="*/ 19 h 89"/>
                  <a:gd name="T70" fmla="*/ 62 w 105"/>
                  <a:gd name="T71" fmla="*/ 17 h 89"/>
                  <a:gd name="T72" fmla="*/ 53 w 105"/>
                  <a:gd name="T73" fmla="*/ 17 h 89"/>
                  <a:gd name="T74" fmla="*/ 44 w 105"/>
                  <a:gd name="T75" fmla="*/ 17 h 89"/>
                  <a:gd name="T76" fmla="*/ 37 w 105"/>
                  <a:gd name="T77" fmla="*/ 19 h 89"/>
                  <a:gd name="T78" fmla="*/ 32 w 105"/>
                  <a:gd name="T79" fmla="*/ 22 h 89"/>
                  <a:gd name="T80" fmla="*/ 27 w 105"/>
                  <a:gd name="T81" fmla="*/ 26 h 89"/>
                  <a:gd name="T82" fmla="*/ 21 w 105"/>
                  <a:gd name="T83" fmla="*/ 31 h 89"/>
                  <a:gd name="T84" fmla="*/ 18 w 105"/>
                  <a:gd name="T85" fmla="*/ 36 h 89"/>
                  <a:gd name="T86" fmla="*/ 18 w 105"/>
                  <a:gd name="T87" fmla="*/ 45 h 89"/>
                  <a:gd name="T88" fmla="*/ 18 w 105"/>
                  <a:gd name="T89" fmla="*/ 52 h 89"/>
                  <a:gd name="T90" fmla="*/ 21 w 105"/>
                  <a:gd name="T91" fmla="*/ 57 h 89"/>
                  <a:gd name="T92" fmla="*/ 27 w 105"/>
                  <a:gd name="T93" fmla="*/ 64 h 89"/>
                  <a:gd name="T94" fmla="*/ 32 w 105"/>
                  <a:gd name="T95" fmla="*/ 68 h 89"/>
                  <a:gd name="T96" fmla="*/ 37 w 105"/>
                  <a:gd name="T97" fmla="*/ 70 h 89"/>
                  <a:gd name="T98" fmla="*/ 44 w 105"/>
                  <a:gd name="T99" fmla="*/ 71 h 89"/>
                  <a:gd name="T100" fmla="*/ 53 w 105"/>
                  <a:gd name="T101" fmla="*/ 7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" h="89">
                    <a:moveTo>
                      <a:pt x="53" y="89"/>
                    </a:moveTo>
                    <a:lnTo>
                      <a:pt x="37" y="87"/>
                    </a:lnTo>
                    <a:lnTo>
                      <a:pt x="23" y="84"/>
                    </a:lnTo>
                    <a:lnTo>
                      <a:pt x="13" y="75"/>
                    </a:lnTo>
                    <a:lnTo>
                      <a:pt x="4" y="61"/>
                    </a:lnTo>
                    <a:lnTo>
                      <a:pt x="0" y="45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30" y="3"/>
                    </a:lnTo>
                    <a:lnTo>
                      <a:pt x="51" y="0"/>
                    </a:lnTo>
                    <a:lnTo>
                      <a:pt x="69" y="2"/>
                    </a:lnTo>
                    <a:lnTo>
                      <a:pt x="83" y="5"/>
                    </a:lnTo>
                    <a:lnTo>
                      <a:pt x="90" y="8"/>
                    </a:lnTo>
                    <a:lnTo>
                      <a:pt x="95" y="15"/>
                    </a:lnTo>
                    <a:lnTo>
                      <a:pt x="100" y="21"/>
                    </a:lnTo>
                    <a:lnTo>
                      <a:pt x="102" y="28"/>
                    </a:lnTo>
                    <a:lnTo>
                      <a:pt x="105" y="36"/>
                    </a:lnTo>
                    <a:lnTo>
                      <a:pt x="105" y="45"/>
                    </a:lnTo>
                    <a:lnTo>
                      <a:pt x="102" y="63"/>
                    </a:lnTo>
                    <a:lnTo>
                      <a:pt x="91" y="77"/>
                    </a:lnTo>
                    <a:lnTo>
                      <a:pt x="76" y="87"/>
                    </a:lnTo>
                    <a:lnTo>
                      <a:pt x="53" y="89"/>
                    </a:lnTo>
                    <a:close/>
                    <a:moveTo>
                      <a:pt x="53" y="71"/>
                    </a:moveTo>
                    <a:lnTo>
                      <a:pt x="62" y="71"/>
                    </a:lnTo>
                    <a:lnTo>
                      <a:pt x="69" y="70"/>
                    </a:lnTo>
                    <a:lnTo>
                      <a:pt x="76" y="68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90" y="45"/>
                    </a:lnTo>
                    <a:lnTo>
                      <a:pt x="88" y="36"/>
                    </a:lnTo>
                    <a:lnTo>
                      <a:pt x="86" y="31"/>
                    </a:lnTo>
                    <a:lnTo>
                      <a:pt x="81" y="26"/>
                    </a:lnTo>
                    <a:lnTo>
                      <a:pt x="76" y="22"/>
                    </a:lnTo>
                    <a:lnTo>
                      <a:pt x="69" y="19"/>
                    </a:lnTo>
                    <a:lnTo>
                      <a:pt x="62" y="17"/>
                    </a:lnTo>
                    <a:lnTo>
                      <a:pt x="53" y="17"/>
                    </a:lnTo>
                    <a:lnTo>
                      <a:pt x="44" y="17"/>
                    </a:lnTo>
                    <a:lnTo>
                      <a:pt x="37" y="19"/>
                    </a:lnTo>
                    <a:lnTo>
                      <a:pt x="32" y="22"/>
                    </a:lnTo>
                    <a:lnTo>
                      <a:pt x="27" y="26"/>
                    </a:lnTo>
                    <a:lnTo>
                      <a:pt x="21" y="31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18" y="52"/>
                    </a:lnTo>
                    <a:lnTo>
                      <a:pt x="21" y="57"/>
                    </a:lnTo>
                    <a:lnTo>
                      <a:pt x="27" y="64"/>
                    </a:lnTo>
                    <a:lnTo>
                      <a:pt x="32" y="68"/>
                    </a:lnTo>
                    <a:lnTo>
                      <a:pt x="37" y="70"/>
                    </a:lnTo>
                    <a:lnTo>
                      <a:pt x="44" y="71"/>
                    </a:lnTo>
                    <a:lnTo>
                      <a:pt x="5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3756"/>
              <p:cNvSpPr>
                <a:spLocks/>
              </p:cNvSpPr>
              <p:nvPr/>
            </p:nvSpPr>
            <p:spPr bwMode="auto">
              <a:xfrm>
                <a:off x="1490" y="1821"/>
                <a:ext cx="52" cy="41"/>
              </a:xfrm>
              <a:custGeom>
                <a:avLst/>
                <a:gdLst>
                  <a:gd name="T0" fmla="*/ 72 w 105"/>
                  <a:gd name="T1" fmla="*/ 64 h 82"/>
                  <a:gd name="T2" fmla="*/ 81 w 105"/>
                  <a:gd name="T3" fmla="*/ 59 h 82"/>
                  <a:gd name="T4" fmla="*/ 88 w 105"/>
                  <a:gd name="T5" fmla="*/ 52 h 82"/>
                  <a:gd name="T6" fmla="*/ 90 w 105"/>
                  <a:gd name="T7" fmla="*/ 40 h 82"/>
                  <a:gd name="T8" fmla="*/ 88 w 105"/>
                  <a:gd name="T9" fmla="*/ 28 h 82"/>
                  <a:gd name="T10" fmla="*/ 81 w 105"/>
                  <a:gd name="T11" fmla="*/ 19 h 82"/>
                  <a:gd name="T12" fmla="*/ 72 w 105"/>
                  <a:gd name="T13" fmla="*/ 19 h 82"/>
                  <a:gd name="T14" fmla="*/ 67 w 105"/>
                  <a:gd name="T15" fmla="*/ 24 h 82"/>
                  <a:gd name="T16" fmla="*/ 63 w 105"/>
                  <a:gd name="T17" fmla="*/ 33 h 82"/>
                  <a:gd name="T18" fmla="*/ 58 w 105"/>
                  <a:gd name="T19" fmla="*/ 50 h 82"/>
                  <a:gd name="T20" fmla="*/ 53 w 105"/>
                  <a:gd name="T21" fmla="*/ 64 h 82"/>
                  <a:gd name="T22" fmla="*/ 44 w 105"/>
                  <a:gd name="T23" fmla="*/ 75 h 82"/>
                  <a:gd name="T24" fmla="*/ 30 w 105"/>
                  <a:gd name="T25" fmla="*/ 80 h 82"/>
                  <a:gd name="T26" fmla="*/ 18 w 105"/>
                  <a:gd name="T27" fmla="*/ 77 h 82"/>
                  <a:gd name="T28" fmla="*/ 7 w 105"/>
                  <a:gd name="T29" fmla="*/ 68 h 82"/>
                  <a:gd name="T30" fmla="*/ 4 w 105"/>
                  <a:gd name="T31" fmla="*/ 57 h 82"/>
                  <a:gd name="T32" fmla="*/ 0 w 105"/>
                  <a:gd name="T33" fmla="*/ 43 h 82"/>
                  <a:gd name="T34" fmla="*/ 4 w 105"/>
                  <a:gd name="T35" fmla="*/ 24 h 82"/>
                  <a:gd name="T36" fmla="*/ 14 w 105"/>
                  <a:gd name="T37" fmla="*/ 12 h 82"/>
                  <a:gd name="T38" fmla="*/ 28 w 105"/>
                  <a:gd name="T39" fmla="*/ 5 h 82"/>
                  <a:gd name="T40" fmla="*/ 25 w 105"/>
                  <a:gd name="T41" fmla="*/ 26 h 82"/>
                  <a:gd name="T42" fmla="*/ 20 w 105"/>
                  <a:gd name="T43" fmla="*/ 33 h 82"/>
                  <a:gd name="T44" fmla="*/ 18 w 105"/>
                  <a:gd name="T45" fmla="*/ 43 h 82"/>
                  <a:gd name="T46" fmla="*/ 18 w 105"/>
                  <a:gd name="T47" fmla="*/ 54 h 82"/>
                  <a:gd name="T48" fmla="*/ 25 w 105"/>
                  <a:gd name="T49" fmla="*/ 61 h 82"/>
                  <a:gd name="T50" fmla="*/ 32 w 105"/>
                  <a:gd name="T51" fmla="*/ 61 h 82"/>
                  <a:gd name="T52" fmla="*/ 35 w 105"/>
                  <a:gd name="T53" fmla="*/ 57 h 82"/>
                  <a:gd name="T54" fmla="*/ 39 w 105"/>
                  <a:gd name="T55" fmla="*/ 52 h 82"/>
                  <a:gd name="T56" fmla="*/ 42 w 105"/>
                  <a:gd name="T57" fmla="*/ 42 h 82"/>
                  <a:gd name="T58" fmla="*/ 48 w 105"/>
                  <a:gd name="T59" fmla="*/ 22 h 82"/>
                  <a:gd name="T60" fmla="*/ 53 w 105"/>
                  <a:gd name="T61" fmla="*/ 10 h 82"/>
                  <a:gd name="T62" fmla="*/ 63 w 105"/>
                  <a:gd name="T63" fmla="*/ 2 h 82"/>
                  <a:gd name="T64" fmla="*/ 74 w 105"/>
                  <a:gd name="T65" fmla="*/ 0 h 82"/>
                  <a:gd name="T66" fmla="*/ 90 w 105"/>
                  <a:gd name="T67" fmla="*/ 5 h 82"/>
                  <a:gd name="T68" fmla="*/ 98 w 105"/>
                  <a:gd name="T69" fmla="*/ 12 h 82"/>
                  <a:gd name="T70" fmla="*/ 103 w 105"/>
                  <a:gd name="T71" fmla="*/ 28 h 82"/>
                  <a:gd name="T72" fmla="*/ 103 w 105"/>
                  <a:gd name="T73" fmla="*/ 56 h 82"/>
                  <a:gd name="T74" fmla="*/ 91 w 105"/>
                  <a:gd name="T75" fmla="*/ 75 h 82"/>
                  <a:gd name="T76" fmla="*/ 74 w 105"/>
                  <a:gd name="T7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" h="82">
                    <a:moveTo>
                      <a:pt x="74" y="82"/>
                    </a:moveTo>
                    <a:lnTo>
                      <a:pt x="72" y="64"/>
                    </a:lnTo>
                    <a:lnTo>
                      <a:pt x="77" y="63"/>
                    </a:lnTo>
                    <a:lnTo>
                      <a:pt x="81" y="59"/>
                    </a:lnTo>
                    <a:lnTo>
                      <a:pt x="84" y="56"/>
                    </a:lnTo>
                    <a:lnTo>
                      <a:pt x="88" y="52"/>
                    </a:lnTo>
                    <a:lnTo>
                      <a:pt x="90" y="45"/>
                    </a:lnTo>
                    <a:lnTo>
                      <a:pt x="90" y="40"/>
                    </a:lnTo>
                    <a:lnTo>
                      <a:pt x="90" y="33"/>
                    </a:lnTo>
                    <a:lnTo>
                      <a:pt x="88" y="28"/>
                    </a:lnTo>
                    <a:lnTo>
                      <a:pt x="84" y="22"/>
                    </a:lnTo>
                    <a:lnTo>
                      <a:pt x="81" y="19"/>
                    </a:lnTo>
                    <a:lnTo>
                      <a:pt x="76" y="17"/>
                    </a:lnTo>
                    <a:lnTo>
                      <a:pt x="72" y="19"/>
                    </a:lnTo>
                    <a:lnTo>
                      <a:pt x="69" y="21"/>
                    </a:lnTo>
                    <a:lnTo>
                      <a:pt x="67" y="24"/>
                    </a:lnTo>
                    <a:lnTo>
                      <a:pt x="65" y="28"/>
                    </a:lnTo>
                    <a:lnTo>
                      <a:pt x="63" y="33"/>
                    </a:lnTo>
                    <a:lnTo>
                      <a:pt x="62" y="40"/>
                    </a:lnTo>
                    <a:lnTo>
                      <a:pt x="58" y="50"/>
                    </a:lnTo>
                    <a:lnTo>
                      <a:pt x="56" y="57"/>
                    </a:lnTo>
                    <a:lnTo>
                      <a:pt x="53" y="64"/>
                    </a:lnTo>
                    <a:lnTo>
                      <a:pt x="49" y="71"/>
                    </a:lnTo>
                    <a:lnTo>
                      <a:pt x="44" y="75"/>
                    </a:lnTo>
                    <a:lnTo>
                      <a:pt x="37" y="78"/>
                    </a:lnTo>
                    <a:lnTo>
                      <a:pt x="30" y="80"/>
                    </a:lnTo>
                    <a:lnTo>
                      <a:pt x="23" y="78"/>
                    </a:lnTo>
                    <a:lnTo>
                      <a:pt x="18" y="77"/>
                    </a:lnTo>
                    <a:lnTo>
                      <a:pt x="13" y="73"/>
                    </a:lnTo>
                    <a:lnTo>
                      <a:pt x="7" y="68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4" y="24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5"/>
                    </a:lnTo>
                    <a:lnTo>
                      <a:pt x="32" y="24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20" y="33"/>
                    </a:lnTo>
                    <a:lnTo>
                      <a:pt x="18" y="36"/>
                    </a:lnTo>
                    <a:lnTo>
                      <a:pt x="18" y="43"/>
                    </a:lnTo>
                    <a:lnTo>
                      <a:pt x="18" y="49"/>
                    </a:lnTo>
                    <a:lnTo>
                      <a:pt x="18" y="54"/>
                    </a:lnTo>
                    <a:lnTo>
                      <a:pt x="21" y="57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5" y="57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41" y="47"/>
                    </a:lnTo>
                    <a:lnTo>
                      <a:pt x="42" y="42"/>
                    </a:lnTo>
                    <a:lnTo>
                      <a:pt x="44" y="31"/>
                    </a:lnTo>
                    <a:lnTo>
                      <a:pt x="48" y="22"/>
                    </a:lnTo>
                    <a:lnTo>
                      <a:pt x="49" y="17"/>
                    </a:lnTo>
                    <a:lnTo>
                      <a:pt x="53" y="10"/>
                    </a:lnTo>
                    <a:lnTo>
                      <a:pt x="58" y="5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1" y="2"/>
                    </a:lnTo>
                    <a:lnTo>
                      <a:pt x="90" y="5"/>
                    </a:lnTo>
                    <a:lnTo>
                      <a:pt x="95" y="8"/>
                    </a:lnTo>
                    <a:lnTo>
                      <a:pt x="98" y="12"/>
                    </a:lnTo>
                    <a:lnTo>
                      <a:pt x="102" y="19"/>
                    </a:lnTo>
                    <a:lnTo>
                      <a:pt x="103" y="28"/>
                    </a:lnTo>
                    <a:lnTo>
                      <a:pt x="105" y="40"/>
                    </a:lnTo>
                    <a:lnTo>
                      <a:pt x="103" y="56"/>
                    </a:lnTo>
                    <a:lnTo>
                      <a:pt x="96" y="68"/>
                    </a:lnTo>
                    <a:lnTo>
                      <a:pt x="91" y="75"/>
                    </a:lnTo>
                    <a:lnTo>
                      <a:pt x="83" y="78"/>
                    </a:lnTo>
                    <a:lnTo>
                      <a:pt x="7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3757"/>
              <p:cNvSpPr>
                <a:spLocks noEditPoints="1"/>
              </p:cNvSpPr>
              <p:nvPr/>
            </p:nvSpPr>
            <p:spPr bwMode="auto">
              <a:xfrm>
                <a:off x="1474" y="1773"/>
                <a:ext cx="68" cy="41"/>
              </a:xfrm>
              <a:custGeom>
                <a:avLst/>
                <a:gdLst>
                  <a:gd name="T0" fmla="*/ 72 w 136"/>
                  <a:gd name="T1" fmla="*/ 84 h 84"/>
                  <a:gd name="T2" fmla="*/ 49 w 136"/>
                  <a:gd name="T3" fmla="*/ 82 h 84"/>
                  <a:gd name="T4" fmla="*/ 30 w 136"/>
                  <a:gd name="T5" fmla="*/ 77 h 84"/>
                  <a:gd name="T6" fmla="*/ 16 w 136"/>
                  <a:gd name="T7" fmla="*/ 68 h 84"/>
                  <a:gd name="T8" fmla="*/ 9 w 136"/>
                  <a:gd name="T9" fmla="*/ 63 h 84"/>
                  <a:gd name="T10" fmla="*/ 4 w 136"/>
                  <a:gd name="T11" fmla="*/ 56 h 84"/>
                  <a:gd name="T12" fmla="*/ 2 w 136"/>
                  <a:gd name="T13" fmla="*/ 49 h 84"/>
                  <a:gd name="T14" fmla="*/ 0 w 136"/>
                  <a:gd name="T15" fmla="*/ 42 h 84"/>
                  <a:gd name="T16" fmla="*/ 2 w 136"/>
                  <a:gd name="T17" fmla="*/ 33 h 84"/>
                  <a:gd name="T18" fmla="*/ 4 w 136"/>
                  <a:gd name="T19" fmla="*/ 26 h 84"/>
                  <a:gd name="T20" fmla="*/ 9 w 136"/>
                  <a:gd name="T21" fmla="*/ 21 h 84"/>
                  <a:gd name="T22" fmla="*/ 14 w 136"/>
                  <a:gd name="T23" fmla="*/ 14 h 84"/>
                  <a:gd name="T24" fmla="*/ 30 w 136"/>
                  <a:gd name="T25" fmla="*/ 7 h 84"/>
                  <a:gd name="T26" fmla="*/ 47 w 136"/>
                  <a:gd name="T27" fmla="*/ 2 h 84"/>
                  <a:gd name="T28" fmla="*/ 70 w 136"/>
                  <a:gd name="T29" fmla="*/ 0 h 84"/>
                  <a:gd name="T30" fmla="*/ 89 w 136"/>
                  <a:gd name="T31" fmla="*/ 2 h 84"/>
                  <a:gd name="T32" fmla="*/ 107 w 136"/>
                  <a:gd name="T33" fmla="*/ 7 h 84"/>
                  <a:gd name="T34" fmla="*/ 122 w 136"/>
                  <a:gd name="T35" fmla="*/ 14 h 84"/>
                  <a:gd name="T36" fmla="*/ 127 w 136"/>
                  <a:gd name="T37" fmla="*/ 21 h 84"/>
                  <a:gd name="T38" fmla="*/ 133 w 136"/>
                  <a:gd name="T39" fmla="*/ 28 h 84"/>
                  <a:gd name="T40" fmla="*/ 134 w 136"/>
                  <a:gd name="T41" fmla="*/ 35 h 84"/>
                  <a:gd name="T42" fmla="*/ 136 w 136"/>
                  <a:gd name="T43" fmla="*/ 42 h 84"/>
                  <a:gd name="T44" fmla="*/ 134 w 136"/>
                  <a:gd name="T45" fmla="*/ 51 h 84"/>
                  <a:gd name="T46" fmla="*/ 133 w 136"/>
                  <a:gd name="T47" fmla="*/ 58 h 84"/>
                  <a:gd name="T48" fmla="*/ 127 w 136"/>
                  <a:gd name="T49" fmla="*/ 65 h 84"/>
                  <a:gd name="T50" fmla="*/ 121 w 136"/>
                  <a:gd name="T51" fmla="*/ 70 h 84"/>
                  <a:gd name="T52" fmla="*/ 112 w 136"/>
                  <a:gd name="T53" fmla="*/ 75 h 84"/>
                  <a:gd name="T54" fmla="*/ 103 w 136"/>
                  <a:gd name="T55" fmla="*/ 79 h 84"/>
                  <a:gd name="T56" fmla="*/ 72 w 136"/>
                  <a:gd name="T57" fmla="*/ 84 h 84"/>
                  <a:gd name="T58" fmla="*/ 66 w 136"/>
                  <a:gd name="T59" fmla="*/ 17 h 84"/>
                  <a:gd name="T60" fmla="*/ 44 w 136"/>
                  <a:gd name="T61" fmla="*/ 19 h 84"/>
                  <a:gd name="T62" fmla="*/ 26 w 136"/>
                  <a:gd name="T63" fmla="*/ 23 h 84"/>
                  <a:gd name="T64" fmla="*/ 19 w 136"/>
                  <a:gd name="T65" fmla="*/ 24 h 84"/>
                  <a:gd name="T66" fmla="*/ 14 w 136"/>
                  <a:gd name="T67" fmla="*/ 28 h 84"/>
                  <a:gd name="T68" fmla="*/ 11 w 136"/>
                  <a:gd name="T69" fmla="*/ 31 h 84"/>
                  <a:gd name="T70" fmla="*/ 7 w 136"/>
                  <a:gd name="T71" fmla="*/ 37 h 84"/>
                  <a:gd name="T72" fmla="*/ 7 w 136"/>
                  <a:gd name="T73" fmla="*/ 42 h 84"/>
                  <a:gd name="T74" fmla="*/ 7 w 136"/>
                  <a:gd name="T75" fmla="*/ 47 h 84"/>
                  <a:gd name="T76" fmla="*/ 11 w 136"/>
                  <a:gd name="T77" fmla="*/ 54 h 84"/>
                  <a:gd name="T78" fmla="*/ 16 w 136"/>
                  <a:gd name="T79" fmla="*/ 58 h 84"/>
                  <a:gd name="T80" fmla="*/ 21 w 136"/>
                  <a:gd name="T81" fmla="*/ 59 h 84"/>
                  <a:gd name="T82" fmla="*/ 28 w 136"/>
                  <a:gd name="T83" fmla="*/ 61 h 84"/>
                  <a:gd name="T84" fmla="*/ 44 w 136"/>
                  <a:gd name="T85" fmla="*/ 65 h 84"/>
                  <a:gd name="T86" fmla="*/ 66 w 136"/>
                  <a:gd name="T87" fmla="*/ 66 h 84"/>
                  <a:gd name="T88" fmla="*/ 66 w 136"/>
                  <a:gd name="T89" fmla="*/ 17 h 84"/>
                  <a:gd name="T90" fmla="*/ 72 w 136"/>
                  <a:gd name="T91" fmla="*/ 66 h 84"/>
                  <a:gd name="T92" fmla="*/ 101 w 136"/>
                  <a:gd name="T93" fmla="*/ 63 h 84"/>
                  <a:gd name="T94" fmla="*/ 112 w 136"/>
                  <a:gd name="T95" fmla="*/ 61 h 84"/>
                  <a:gd name="T96" fmla="*/ 119 w 136"/>
                  <a:gd name="T97" fmla="*/ 58 h 84"/>
                  <a:gd name="T98" fmla="*/ 124 w 136"/>
                  <a:gd name="T99" fmla="*/ 54 h 84"/>
                  <a:gd name="T100" fmla="*/ 127 w 136"/>
                  <a:gd name="T101" fmla="*/ 51 h 84"/>
                  <a:gd name="T102" fmla="*/ 129 w 136"/>
                  <a:gd name="T103" fmla="*/ 45 h 84"/>
                  <a:gd name="T104" fmla="*/ 131 w 136"/>
                  <a:gd name="T105" fmla="*/ 40 h 84"/>
                  <a:gd name="T106" fmla="*/ 129 w 136"/>
                  <a:gd name="T107" fmla="*/ 35 h 84"/>
                  <a:gd name="T108" fmla="*/ 124 w 136"/>
                  <a:gd name="T109" fmla="*/ 30 h 84"/>
                  <a:gd name="T110" fmla="*/ 121 w 136"/>
                  <a:gd name="T111" fmla="*/ 26 h 84"/>
                  <a:gd name="T112" fmla="*/ 114 w 136"/>
                  <a:gd name="T113" fmla="*/ 23 h 84"/>
                  <a:gd name="T114" fmla="*/ 107 w 136"/>
                  <a:gd name="T115" fmla="*/ 21 h 84"/>
                  <a:gd name="T116" fmla="*/ 93 w 136"/>
                  <a:gd name="T117" fmla="*/ 19 h 84"/>
                  <a:gd name="T118" fmla="*/ 72 w 136"/>
                  <a:gd name="T119" fmla="*/ 17 h 84"/>
                  <a:gd name="T120" fmla="*/ 72 w 136"/>
                  <a:gd name="T121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6" h="84">
                    <a:moveTo>
                      <a:pt x="72" y="84"/>
                    </a:moveTo>
                    <a:lnTo>
                      <a:pt x="49" y="82"/>
                    </a:lnTo>
                    <a:lnTo>
                      <a:pt x="30" y="77"/>
                    </a:lnTo>
                    <a:lnTo>
                      <a:pt x="16" y="68"/>
                    </a:lnTo>
                    <a:lnTo>
                      <a:pt x="9" y="63"/>
                    </a:lnTo>
                    <a:lnTo>
                      <a:pt x="4" y="56"/>
                    </a:lnTo>
                    <a:lnTo>
                      <a:pt x="2" y="49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4" y="26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30" y="7"/>
                    </a:lnTo>
                    <a:lnTo>
                      <a:pt x="47" y="2"/>
                    </a:lnTo>
                    <a:lnTo>
                      <a:pt x="70" y="0"/>
                    </a:lnTo>
                    <a:lnTo>
                      <a:pt x="89" y="2"/>
                    </a:lnTo>
                    <a:lnTo>
                      <a:pt x="107" y="7"/>
                    </a:lnTo>
                    <a:lnTo>
                      <a:pt x="122" y="14"/>
                    </a:lnTo>
                    <a:lnTo>
                      <a:pt x="127" y="21"/>
                    </a:lnTo>
                    <a:lnTo>
                      <a:pt x="133" y="28"/>
                    </a:lnTo>
                    <a:lnTo>
                      <a:pt x="134" y="35"/>
                    </a:lnTo>
                    <a:lnTo>
                      <a:pt x="136" y="42"/>
                    </a:lnTo>
                    <a:lnTo>
                      <a:pt x="134" y="51"/>
                    </a:lnTo>
                    <a:lnTo>
                      <a:pt x="133" y="58"/>
                    </a:lnTo>
                    <a:lnTo>
                      <a:pt x="127" y="65"/>
                    </a:lnTo>
                    <a:lnTo>
                      <a:pt x="121" y="70"/>
                    </a:lnTo>
                    <a:lnTo>
                      <a:pt x="112" y="75"/>
                    </a:lnTo>
                    <a:lnTo>
                      <a:pt x="103" y="79"/>
                    </a:lnTo>
                    <a:lnTo>
                      <a:pt x="72" y="84"/>
                    </a:lnTo>
                    <a:close/>
                    <a:moveTo>
                      <a:pt x="66" y="17"/>
                    </a:moveTo>
                    <a:lnTo>
                      <a:pt x="44" y="19"/>
                    </a:lnTo>
                    <a:lnTo>
                      <a:pt x="26" y="23"/>
                    </a:lnTo>
                    <a:lnTo>
                      <a:pt x="19" y="24"/>
                    </a:lnTo>
                    <a:lnTo>
                      <a:pt x="14" y="28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7" y="42"/>
                    </a:lnTo>
                    <a:lnTo>
                      <a:pt x="7" y="47"/>
                    </a:lnTo>
                    <a:lnTo>
                      <a:pt x="11" y="54"/>
                    </a:lnTo>
                    <a:lnTo>
                      <a:pt x="16" y="58"/>
                    </a:lnTo>
                    <a:lnTo>
                      <a:pt x="21" y="59"/>
                    </a:lnTo>
                    <a:lnTo>
                      <a:pt x="28" y="61"/>
                    </a:lnTo>
                    <a:lnTo>
                      <a:pt x="44" y="65"/>
                    </a:lnTo>
                    <a:lnTo>
                      <a:pt x="66" y="66"/>
                    </a:lnTo>
                    <a:lnTo>
                      <a:pt x="66" y="17"/>
                    </a:lnTo>
                    <a:close/>
                    <a:moveTo>
                      <a:pt x="72" y="66"/>
                    </a:moveTo>
                    <a:lnTo>
                      <a:pt x="101" y="63"/>
                    </a:lnTo>
                    <a:lnTo>
                      <a:pt x="112" y="61"/>
                    </a:lnTo>
                    <a:lnTo>
                      <a:pt x="119" y="58"/>
                    </a:lnTo>
                    <a:lnTo>
                      <a:pt x="124" y="54"/>
                    </a:lnTo>
                    <a:lnTo>
                      <a:pt x="127" y="51"/>
                    </a:lnTo>
                    <a:lnTo>
                      <a:pt x="129" y="45"/>
                    </a:lnTo>
                    <a:lnTo>
                      <a:pt x="131" y="40"/>
                    </a:lnTo>
                    <a:lnTo>
                      <a:pt x="129" y="35"/>
                    </a:lnTo>
                    <a:lnTo>
                      <a:pt x="124" y="30"/>
                    </a:lnTo>
                    <a:lnTo>
                      <a:pt x="121" y="26"/>
                    </a:lnTo>
                    <a:lnTo>
                      <a:pt x="114" y="23"/>
                    </a:lnTo>
                    <a:lnTo>
                      <a:pt x="107" y="21"/>
                    </a:lnTo>
                    <a:lnTo>
                      <a:pt x="93" y="19"/>
                    </a:lnTo>
                    <a:lnTo>
                      <a:pt x="72" y="17"/>
                    </a:lnTo>
                    <a:lnTo>
                      <a:pt x="7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3758"/>
              <p:cNvSpPr>
                <a:spLocks/>
              </p:cNvSpPr>
              <p:nvPr/>
            </p:nvSpPr>
            <p:spPr bwMode="auto">
              <a:xfrm>
                <a:off x="1472" y="1741"/>
                <a:ext cx="88" cy="24"/>
              </a:xfrm>
              <a:custGeom>
                <a:avLst/>
                <a:gdLst>
                  <a:gd name="T0" fmla="*/ 176 w 176"/>
                  <a:gd name="T1" fmla="*/ 35 h 47"/>
                  <a:gd name="T2" fmla="*/ 176 w 176"/>
                  <a:gd name="T3" fmla="*/ 47 h 47"/>
                  <a:gd name="T4" fmla="*/ 146 w 176"/>
                  <a:gd name="T5" fmla="*/ 32 h 47"/>
                  <a:gd name="T6" fmla="*/ 117 w 176"/>
                  <a:gd name="T7" fmla="*/ 21 h 47"/>
                  <a:gd name="T8" fmla="*/ 87 w 176"/>
                  <a:gd name="T9" fmla="*/ 18 h 47"/>
                  <a:gd name="T10" fmla="*/ 54 w 176"/>
                  <a:gd name="T11" fmla="*/ 23 h 47"/>
                  <a:gd name="T12" fmla="*/ 40 w 176"/>
                  <a:gd name="T13" fmla="*/ 26 h 47"/>
                  <a:gd name="T14" fmla="*/ 28 w 176"/>
                  <a:gd name="T15" fmla="*/ 32 h 47"/>
                  <a:gd name="T16" fmla="*/ 22 w 176"/>
                  <a:gd name="T17" fmla="*/ 33 h 47"/>
                  <a:gd name="T18" fmla="*/ 15 w 176"/>
                  <a:gd name="T19" fmla="*/ 37 h 47"/>
                  <a:gd name="T20" fmla="*/ 8 w 176"/>
                  <a:gd name="T21" fmla="*/ 42 h 47"/>
                  <a:gd name="T22" fmla="*/ 0 w 176"/>
                  <a:gd name="T23" fmla="*/ 47 h 47"/>
                  <a:gd name="T24" fmla="*/ 0 w 176"/>
                  <a:gd name="T25" fmla="*/ 35 h 47"/>
                  <a:gd name="T26" fmla="*/ 22 w 176"/>
                  <a:gd name="T27" fmla="*/ 19 h 47"/>
                  <a:gd name="T28" fmla="*/ 45 w 176"/>
                  <a:gd name="T29" fmla="*/ 7 h 47"/>
                  <a:gd name="T30" fmla="*/ 66 w 176"/>
                  <a:gd name="T31" fmla="*/ 2 h 47"/>
                  <a:gd name="T32" fmla="*/ 87 w 176"/>
                  <a:gd name="T33" fmla="*/ 0 h 47"/>
                  <a:gd name="T34" fmla="*/ 111 w 176"/>
                  <a:gd name="T35" fmla="*/ 4 h 47"/>
                  <a:gd name="T36" fmla="*/ 136 w 176"/>
                  <a:gd name="T37" fmla="*/ 11 h 47"/>
                  <a:gd name="T38" fmla="*/ 157 w 176"/>
                  <a:gd name="T39" fmla="*/ 21 h 47"/>
                  <a:gd name="T40" fmla="*/ 176 w 176"/>
                  <a:gd name="T41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47">
                    <a:moveTo>
                      <a:pt x="176" y="35"/>
                    </a:moveTo>
                    <a:lnTo>
                      <a:pt x="176" y="47"/>
                    </a:lnTo>
                    <a:lnTo>
                      <a:pt x="146" y="32"/>
                    </a:lnTo>
                    <a:lnTo>
                      <a:pt x="117" y="21"/>
                    </a:lnTo>
                    <a:lnTo>
                      <a:pt x="87" y="18"/>
                    </a:lnTo>
                    <a:lnTo>
                      <a:pt x="54" y="23"/>
                    </a:lnTo>
                    <a:lnTo>
                      <a:pt x="40" y="26"/>
                    </a:lnTo>
                    <a:lnTo>
                      <a:pt x="28" y="32"/>
                    </a:lnTo>
                    <a:lnTo>
                      <a:pt x="22" y="33"/>
                    </a:lnTo>
                    <a:lnTo>
                      <a:pt x="15" y="37"/>
                    </a:lnTo>
                    <a:lnTo>
                      <a:pt x="8" y="42"/>
                    </a:lnTo>
                    <a:lnTo>
                      <a:pt x="0" y="47"/>
                    </a:lnTo>
                    <a:lnTo>
                      <a:pt x="0" y="35"/>
                    </a:lnTo>
                    <a:lnTo>
                      <a:pt x="22" y="19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7" y="0"/>
                    </a:lnTo>
                    <a:lnTo>
                      <a:pt x="111" y="4"/>
                    </a:lnTo>
                    <a:lnTo>
                      <a:pt x="136" y="11"/>
                    </a:lnTo>
                    <a:lnTo>
                      <a:pt x="157" y="21"/>
                    </a:lnTo>
                    <a:lnTo>
                      <a:pt x="17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3759"/>
              <p:cNvSpPr>
                <a:spLocks/>
              </p:cNvSpPr>
              <p:nvPr/>
            </p:nvSpPr>
            <p:spPr bwMode="auto">
              <a:xfrm>
                <a:off x="1472" y="1708"/>
                <a:ext cx="69" cy="27"/>
              </a:xfrm>
              <a:custGeom>
                <a:avLst/>
                <a:gdLst>
                  <a:gd name="T0" fmla="*/ 137 w 137"/>
                  <a:gd name="T1" fmla="*/ 54 h 54"/>
                  <a:gd name="T2" fmla="*/ 0 w 137"/>
                  <a:gd name="T3" fmla="*/ 14 h 54"/>
                  <a:gd name="T4" fmla="*/ 0 w 137"/>
                  <a:gd name="T5" fmla="*/ 0 h 54"/>
                  <a:gd name="T6" fmla="*/ 137 w 137"/>
                  <a:gd name="T7" fmla="*/ 40 h 54"/>
                  <a:gd name="T8" fmla="*/ 137 w 137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54">
                    <a:moveTo>
                      <a:pt x="137" y="5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37" y="40"/>
                    </a:lnTo>
                    <a:lnTo>
                      <a:pt x="13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3760"/>
              <p:cNvSpPr>
                <a:spLocks/>
              </p:cNvSpPr>
              <p:nvPr/>
            </p:nvSpPr>
            <p:spPr bwMode="auto">
              <a:xfrm>
                <a:off x="1478" y="1653"/>
                <a:ext cx="63" cy="53"/>
              </a:xfrm>
              <a:custGeom>
                <a:avLst/>
                <a:gdLst>
                  <a:gd name="T0" fmla="*/ 0 w 127"/>
                  <a:gd name="T1" fmla="*/ 0 h 106"/>
                  <a:gd name="T2" fmla="*/ 24 w 127"/>
                  <a:gd name="T3" fmla="*/ 0 h 106"/>
                  <a:gd name="T4" fmla="*/ 24 w 127"/>
                  <a:gd name="T5" fmla="*/ 5 h 106"/>
                  <a:gd name="T6" fmla="*/ 19 w 127"/>
                  <a:gd name="T7" fmla="*/ 5 h 106"/>
                  <a:gd name="T8" fmla="*/ 14 w 127"/>
                  <a:gd name="T9" fmla="*/ 7 h 106"/>
                  <a:gd name="T10" fmla="*/ 11 w 127"/>
                  <a:gd name="T11" fmla="*/ 10 h 106"/>
                  <a:gd name="T12" fmla="*/ 7 w 127"/>
                  <a:gd name="T13" fmla="*/ 16 h 106"/>
                  <a:gd name="T14" fmla="*/ 5 w 127"/>
                  <a:gd name="T15" fmla="*/ 21 h 106"/>
                  <a:gd name="T16" fmla="*/ 5 w 127"/>
                  <a:gd name="T17" fmla="*/ 28 h 106"/>
                  <a:gd name="T18" fmla="*/ 5 w 127"/>
                  <a:gd name="T19" fmla="*/ 70 h 106"/>
                  <a:gd name="T20" fmla="*/ 110 w 127"/>
                  <a:gd name="T21" fmla="*/ 70 h 106"/>
                  <a:gd name="T22" fmla="*/ 114 w 127"/>
                  <a:gd name="T23" fmla="*/ 70 h 106"/>
                  <a:gd name="T24" fmla="*/ 117 w 127"/>
                  <a:gd name="T25" fmla="*/ 70 h 106"/>
                  <a:gd name="T26" fmla="*/ 120 w 127"/>
                  <a:gd name="T27" fmla="*/ 66 h 106"/>
                  <a:gd name="T28" fmla="*/ 122 w 127"/>
                  <a:gd name="T29" fmla="*/ 64 h 106"/>
                  <a:gd name="T30" fmla="*/ 122 w 127"/>
                  <a:gd name="T31" fmla="*/ 61 h 106"/>
                  <a:gd name="T32" fmla="*/ 124 w 127"/>
                  <a:gd name="T33" fmla="*/ 56 h 106"/>
                  <a:gd name="T34" fmla="*/ 124 w 127"/>
                  <a:gd name="T35" fmla="*/ 51 h 106"/>
                  <a:gd name="T36" fmla="*/ 127 w 127"/>
                  <a:gd name="T37" fmla="*/ 51 h 106"/>
                  <a:gd name="T38" fmla="*/ 127 w 127"/>
                  <a:gd name="T39" fmla="*/ 106 h 106"/>
                  <a:gd name="T40" fmla="*/ 124 w 127"/>
                  <a:gd name="T41" fmla="*/ 106 h 106"/>
                  <a:gd name="T42" fmla="*/ 124 w 127"/>
                  <a:gd name="T43" fmla="*/ 103 h 106"/>
                  <a:gd name="T44" fmla="*/ 122 w 127"/>
                  <a:gd name="T45" fmla="*/ 98 h 106"/>
                  <a:gd name="T46" fmla="*/ 122 w 127"/>
                  <a:gd name="T47" fmla="*/ 94 h 106"/>
                  <a:gd name="T48" fmla="*/ 120 w 127"/>
                  <a:gd name="T49" fmla="*/ 92 h 106"/>
                  <a:gd name="T50" fmla="*/ 117 w 127"/>
                  <a:gd name="T51" fmla="*/ 91 h 106"/>
                  <a:gd name="T52" fmla="*/ 114 w 127"/>
                  <a:gd name="T53" fmla="*/ 89 h 106"/>
                  <a:gd name="T54" fmla="*/ 110 w 127"/>
                  <a:gd name="T55" fmla="*/ 89 h 106"/>
                  <a:gd name="T56" fmla="*/ 18 w 127"/>
                  <a:gd name="T57" fmla="*/ 89 h 106"/>
                  <a:gd name="T58" fmla="*/ 12 w 127"/>
                  <a:gd name="T59" fmla="*/ 89 h 106"/>
                  <a:gd name="T60" fmla="*/ 9 w 127"/>
                  <a:gd name="T61" fmla="*/ 91 h 106"/>
                  <a:gd name="T62" fmla="*/ 7 w 127"/>
                  <a:gd name="T63" fmla="*/ 92 h 106"/>
                  <a:gd name="T64" fmla="*/ 5 w 127"/>
                  <a:gd name="T65" fmla="*/ 94 h 106"/>
                  <a:gd name="T66" fmla="*/ 4 w 127"/>
                  <a:gd name="T67" fmla="*/ 98 h 106"/>
                  <a:gd name="T68" fmla="*/ 4 w 127"/>
                  <a:gd name="T69" fmla="*/ 103 h 106"/>
                  <a:gd name="T70" fmla="*/ 4 w 127"/>
                  <a:gd name="T71" fmla="*/ 106 h 106"/>
                  <a:gd name="T72" fmla="*/ 0 w 127"/>
                  <a:gd name="T73" fmla="*/ 106 h 106"/>
                  <a:gd name="T74" fmla="*/ 0 w 127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06">
                    <a:moveTo>
                      <a:pt x="0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11" y="10"/>
                    </a:lnTo>
                    <a:lnTo>
                      <a:pt x="7" y="16"/>
                    </a:lnTo>
                    <a:lnTo>
                      <a:pt x="5" y="21"/>
                    </a:lnTo>
                    <a:lnTo>
                      <a:pt x="5" y="28"/>
                    </a:lnTo>
                    <a:lnTo>
                      <a:pt x="5" y="70"/>
                    </a:lnTo>
                    <a:lnTo>
                      <a:pt x="110" y="70"/>
                    </a:lnTo>
                    <a:lnTo>
                      <a:pt x="114" y="70"/>
                    </a:lnTo>
                    <a:lnTo>
                      <a:pt x="117" y="70"/>
                    </a:lnTo>
                    <a:lnTo>
                      <a:pt x="120" y="66"/>
                    </a:lnTo>
                    <a:lnTo>
                      <a:pt x="122" y="64"/>
                    </a:lnTo>
                    <a:lnTo>
                      <a:pt x="122" y="61"/>
                    </a:lnTo>
                    <a:lnTo>
                      <a:pt x="124" y="56"/>
                    </a:lnTo>
                    <a:lnTo>
                      <a:pt x="124" y="51"/>
                    </a:lnTo>
                    <a:lnTo>
                      <a:pt x="127" y="51"/>
                    </a:lnTo>
                    <a:lnTo>
                      <a:pt x="127" y="106"/>
                    </a:lnTo>
                    <a:lnTo>
                      <a:pt x="124" y="106"/>
                    </a:lnTo>
                    <a:lnTo>
                      <a:pt x="124" y="103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0" y="92"/>
                    </a:lnTo>
                    <a:lnTo>
                      <a:pt x="117" y="91"/>
                    </a:lnTo>
                    <a:lnTo>
                      <a:pt x="114" y="89"/>
                    </a:lnTo>
                    <a:lnTo>
                      <a:pt x="110" y="89"/>
                    </a:lnTo>
                    <a:lnTo>
                      <a:pt x="18" y="89"/>
                    </a:lnTo>
                    <a:lnTo>
                      <a:pt x="12" y="89"/>
                    </a:lnTo>
                    <a:lnTo>
                      <a:pt x="9" y="91"/>
                    </a:lnTo>
                    <a:lnTo>
                      <a:pt x="7" y="92"/>
                    </a:lnTo>
                    <a:lnTo>
                      <a:pt x="5" y="94"/>
                    </a:lnTo>
                    <a:lnTo>
                      <a:pt x="4" y="98"/>
                    </a:lnTo>
                    <a:lnTo>
                      <a:pt x="4" y="103"/>
                    </a:lnTo>
                    <a:lnTo>
                      <a:pt x="4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3761"/>
              <p:cNvSpPr>
                <a:spLocks noEditPoints="1"/>
              </p:cNvSpPr>
              <p:nvPr/>
            </p:nvSpPr>
            <p:spPr bwMode="auto">
              <a:xfrm>
                <a:off x="1515" y="1611"/>
                <a:ext cx="56" cy="36"/>
              </a:xfrm>
              <a:custGeom>
                <a:avLst/>
                <a:gdLst>
                  <a:gd name="T0" fmla="*/ 56 w 112"/>
                  <a:gd name="T1" fmla="*/ 72 h 72"/>
                  <a:gd name="T2" fmla="*/ 39 w 112"/>
                  <a:gd name="T3" fmla="*/ 72 h 72"/>
                  <a:gd name="T4" fmla="*/ 25 w 112"/>
                  <a:gd name="T5" fmla="*/ 68 h 72"/>
                  <a:gd name="T6" fmla="*/ 16 w 112"/>
                  <a:gd name="T7" fmla="*/ 65 h 72"/>
                  <a:gd name="T8" fmla="*/ 11 w 112"/>
                  <a:gd name="T9" fmla="*/ 61 h 72"/>
                  <a:gd name="T10" fmla="*/ 5 w 112"/>
                  <a:gd name="T11" fmla="*/ 56 h 72"/>
                  <a:gd name="T12" fmla="*/ 2 w 112"/>
                  <a:gd name="T13" fmla="*/ 51 h 72"/>
                  <a:gd name="T14" fmla="*/ 0 w 112"/>
                  <a:gd name="T15" fmla="*/ 44 h 72"/>
                  <a:gd name="T16" fmla="*/ 0 w 112"/>
                  <a:gd name="T17" fmla="*/ 37 h 72"/>
                  <a:gd name="T18" fmla="*/ 0 w 112"/>
                  <a:gd name="T19" fmla="*/ 28 h 72"/>
                  <a:gd name="T20" fmla="*/ 4 w 112"/>
                  <a:gd name="T21" fmla="*/ 19 h 72"/>
                  <a:gd name="T22" fmla="*/ 7 w 112"/>
                  <a:gd name="T23" fmla="*/ 14 h 72"/>
                  <a:gd name="T24" fmla="*/ 14 w 112"/>
                  <a:gd name="T25" fmla="*/ 9 h 72"/>
                  <a:gd name="T26" fmla="*/ 21 w 112"/>
                  <a:gd name="T27" fmla="*/ 5 h 72"/>
                  <a:gd name="T28" fmla="*/ 30 w 112"/>
                  <a:gd name="T29" fmla="*/ 2 h 72"/>
                  <a:gd name="T30" fmla="*/ 37 w 112"/>
                  <a:gd name="T31" fmla="*/ 2 h 72"/>
                  <a:gd name="T32" fmla="*/ 45 w 112"/>
                  <a:gd name="T33" fmla="*/ 0 h 72"/>
                  <a:gd name="T34" fmla="*/ 56 w 112"/>
                  <a:gd name="T35" fmla="*/ 0 h 72"/>
                  <a:gd name="T36" fmla="*/ 73 w 112"/>
                  <a:gd name="T37" fmla="*/ 2 h 72"/>
                  <a:gd name="T38" fmla="*/ 87 w 112"/>
                  <a:gd name="T39" fmla="*/ 4 h 72"/>
                  <a:gd name="T40" fmla="*/ 94 w 112"/>
                  <a:gd name="T41" fmla="*/ 7 h 72"/>
                  <a:gd name="T42" fmla="*/ 101 w 112"/>
                  <a:gd name="T43" fmla="*/ 11 h 72"/>
                  <a:gd name="T44" fmla="*/ 105 w 112"/>
                  <a:gd name="T45" fmla="*/ 16 h 72"/>
                  <a:gd name="T46" fmla="*/ 108 w 112"/>
                  <a:gd name="T47" fmla="*/ 21 h 72"/>
                  <a:gd name="T48" fmla="*/ 110 w 112"/>
                  <a:gd name="T49" fmla="*/ 28 h 72"/>
                  <a:gd name="T50" fmla="*/ 112 w 112"/>
                  <a:gd name="T51" fmla="*/ 37 h 72"/>
                  <a:gd name="T52" fmla="*/ 110 w 112"/>
                  <a:gd name="T53" fmla="*/ 44 h 72"/>
                  <a:gd name="T54" fmla="*/ 108 w 112"/>
                  <a:gd name="T55" fmla="*/ 51 h 72"/>
                  <a:gd name="T56" fmla="*/ 105 w 112"/>
                  <a:gd name="T57" fmla="*/ 56 h 72"/>
                  <a:gd name="T58" fmla="*/ 101 w 112"/>
                  <a:gd name="T59" fmla="*/ 61 h 72"/>
                  <a:gd name="T60" fmla="*/ 82 w 112"/>
                  <a:gd name="T61" fmla="*/ 70 h 72"/>
                  <a:gd name="T62" fmla="*/ 56 w 112"/>
                  <a:gd name="T63" fmla="*/ 72 h 72"/>
                  <a:gd name="T64" fmla="*/ 56 w 112"/>
                  <a:gd name="T65" fmla="*/ 58 h 72"/>
                  <a:gd name="T66" fmla="*/ 77 w 112"/>
                  <a:gd name="T67" fmla="*/ 56 h 72"/>
                  <a:gd name="T68" fmla="*/ 91 w 112"/>
                  <a:gd name="T69" fmla="*/ 51 h 72"/>
                  <a:gd name="T70" fmla="*/ 94 w 112"/>
                  <a:gd name="T71" fmla="*/ 47 h 72"/>
                  <a:gd name="T72" fmla="*/ 98 w 112"/>
                  <a:gd name="T73" fmla="*/ 42 h 72"/>
                  <a:gd name="T74" fmla="*/ 98 w 112"/>
                  <a:gd name="T75" fmla="*/ 37 h 72"/>
                  <a:gd name="T76" fmla="*/ 98 w 112"/>
                  <a:gd name="T77" fmla="*/ 30 h 72"/>
                  <a:gd name="T78" fmla="*/ 94 w 112"/>
                  <a:gd name="T79" fmla="*/ 25 h 72"/>
                  <a:gd name="T80" fmla="*/ 91 w 112"/>
                  <a:gd name="T81" fmla="*/ 21 h 72"/>
                  <a:gd name="T82" fmla="*/ 77 w 112"/>
                  <a:gd name="T83" fmla="*/ 16 h 72"/>
                  <a:gd name="T84" fmla="*/ 56 w 112"/>
                  <a:gd name="T85" fmla="*/ 14 h 72"/>
                  <a:gd name="T86" fmla="*/ 33 w 112"/>
                  <a:gd name="T87" fmla="*/ 16 h 72"/>
                  <a:gd name="T88" fmla="*/ 21 w 112"/>
                  <a:gd name="T89" fmla="*/ 21 h 72"/>
                  <a:gd name="T90" fmla="*/ 16 w 112"/>
                  <a:gd name="T91" fmla="*/ 25 h 72"/>
                  <a:gd name="T92" fmla="*/ 12 w 112"/>
                  <a:gd name="T93" fmla="*/ 30 h 72"/>
                  <a:gd name="T94" fmla="*/ 12 w 112"/>
                  <a:gd name="T95" fmla="*/ 37 h 72"/>
                  <a:gd name="T96" fmla="*/ 12 w 112"/>
                  <a:gd name="T97" fmla="*/ 42 h 72"/>
                  <a:gd name="T98" fmla="*/ 16 w 112"/>
                  <a:gd name="T99" fmla="*/ 47 h 72"/>
                  <a:gd name="T100" fmla="*/ 19 w 112"/>
                  <a:gd name="T101" fmla="*/ 51 h 72"/>
                  <a:gd name="T102" fmla="*/ 33 w 112"/>
                  <a:gd name="T103" fmla="*/ 56 h 72"/>
                  <a:gd name="T104" fmla="*/ 56 w 112"/>
                  <a:gd name="T105" fmla="*/ 5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2" h="72">
                    <a:moveTo>
                      <a:pt x="56" y="72"/>
                    </a:moveTo>
                    <a:lnTo>
                      <a:pt x="39" y="72"/>
                    </a:lnTo>
                    <a:lnTo>
                      <a:pt x="25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5" y="56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4" y="19"/>
                    </a:lnTo>
                    <a:lnTo>
                      <a:pt x="7" y="14"/>
                    </a:lnTo>
                    <a:lnTo>
                      <a:pt x="14" y="9"/>
                    </a:lnTo>
                    <a:lnTo>
                      <a:pt x="21" y="5"/>
                    </a:lnTo>
                    <a:lnTo>
                      <a:pt x="30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73" y="2"/>
                    </a:lnTo>
                    <a:lnTo>
                      <a:pt x="87" y="4"/>
                    </a:lnTo>
                    <a:lnTo>
                      <a:pt x="94" y="7"/>
                    </a:lnTo>
                    <a:lnTo>
                      <a:pt x="101" y="11"/>
                    </a:lnTo>
                    <a:lnTo>
                      <a:pt x="105" y="16"/>
                    </a:lnTo>
                    <a:lnTo>
                      <a:pt x="108" y="21"/>
                    </a:lnTo>
                    <a:lnTo>
                      <a:pt x="110" y="28"/>
                    </a:lnTo>
                    <a:lnTo>
                      <a:pt x="112" y="37"/>
                    </a:lnTo>
                    <a:lnTo>
                      <a:pt x="110" y="44"/>
                    </a:lnTo>
                    <a:lnTo>
                      <a:pt x="108" y="51"/>
                    </a:lnTo>
                    <a:lnTo>
                      <a:pt x="105" y="56"/>
                    </a:lnTo>
                    <a:lnTo>
                      <a:pt x="101" y="61"/>
                    </a:lnTo>
                    <a:lnTo>
                      <a:pt x="82" y="70"/>
                    </a:lnTo>
                    <a:lnTo>
                      <a:pt x="56" y="72"/>
                    </a:lnTo>
                    <a:close/>
                    <a:moveTo>
                      <a:pt x="56" y="58"/>
                    </a:moveTo>
                    <a:lnTo>
                      <a:pt x="77" y="56"/>
                    </a:lnTo>
                    <a:lnTo>
                      <a:pt x="91" y="51"/>
                    </a:lnTo>
                    <a:lnTo>
                      <a:pt x="94" y="47"/>
                    </a:lnTo>
                    <a:lnTo>
                      <a:pt x="98" y="42"/>
                    </a:lnTo>
                    <a:lnTo>
                      <a:pt x="98" y="37"/>
                    </a:lnTo>
                    <a:lnTo>
                      <a:pt x="98" y="30"/>
                    </a:lnTo>
                    <a:lnTo>
                      <a:pt x="94" y="25"/>
                    </a:lnTo>
                    <a:lnTo>
                      <a:pt x="91" y="21"/>
                    </a:lnTo>
                    <a:lnTo>
                      <a:pt x="77" y="16"/>
                    </a:lnTo>
                    <a:lnTo>
                      <a:pt x="56" y="14"/>
                    </a:lnTo>
                    <a:lnTo>
                      <a:pt x="33" y="16"/>
                    </a:lnTo>
                    <a:lnTo>
                      <a:pt x="21" y="21"/>
                    </a:lnTo>
                    <a:lnTo>
                      <a:pt x="16" y="25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2"/>
                    </a:lnTo>
                    <a:lnTo>
                      <a:pt x="16" y="47"/>
                    </a:lnTo>
                    <a:lnTo>
                      <a:pt x="19" y="51"/>
                    </a:lnTo>
                    <a:lnTo>
                      <a:pt x="33" y="56"/>
                    </a:lnTo>
                    <a:lnTo>
                      <a:pt x="5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3762"/>
              <p:cNvSpPr>
                <a:spLocks/>
              </p:cNvSpPr>
              <p:nvPr/>
            </p:nvSpPr>
            <p:spPr bwMode="auto">
              <a:xfrm>
                <a:off x="2966" y="2951"/>
                <a:ext cx="51" cy="69"/>
              </a:xfrm>
              <a:custGeom>
                <a:avLst/>
                <a:gdLst>
                  <a:gd name="T0" fmla="*/ 0 w 101"/>
                  <a:gd name="T1" fmla="*/ 138 h 138"/>
                  <a:gd name="T2" fmla="*/ 0 w 101"/>
                  <a:gd name="T3" fmla="*/ 0 h 138"/>
                  <a:gd name="T4" fmla="*/ 98 w 101"/>
                  <a:gd name="T5" fmla="*/ 0 h 138"/>
                  <a:gd name="T6" fmla="*/ 98 w 101"/>
                  <a:gd name="T7" fmla="*/ 16 h 138"/>
                  <a:gd name="T8" fmla="*/ 17 w 101"/>
                  <a:gd name="T9" fmla="*/ 16 h 138"/>
                  <a:gd name="T10" fmla="*/ 17 w 101"/>
                  <a:gd name="T11" fmla="*/ 58 h 138"/>
                  <a:gd name="T12" fmla="*/ 92 w 101"/>
                  <a:gd name="T13" fmla="*/ 58 h 138"/>
                  <a:gd name="T14" fmla="*/ 92 w 101"/>
                  <a:gd name="T15" fmla="*/ 74 h 138"/>
                  <a:gd name="T16" fmla="*/ 17 w 101"/>
                  <a:gd name="T17" fmla="*/ 74 h 138"/>
                  <a:gd name="T18" fmla="*/ 17 w 101"/>
                  <a:gd name="T19" fmla="*/ 123 h 138"/>
                  <a:gd name="T20" fmla="*/ 101 w 101"/>
                  <a:gd name="T21" fmla="*/ 123 h 138"/>
                  <a:gd name="T22" fmla="*/ 101 w 101"/>
                  <a:gd name="T23" fmla="*/ 138 h 138"/>
                  <a:gd name="T24" fmla="*/ 0 w 101"/>
                  <a:gd name="T2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38">
                    <a:moveTo>
                      <a:pt x="0" y="138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98" y="16"/>
                    </a:lnTo>
                    <a:lnTo>
                      <a:pt x="17" y="16"/>
                    </a:lnTo>
                    <a:lnTo>
                      <a:pt x="17" y="58"/>
                    </a:lnTo>
                    <a:lnTo>
                      <a:pt x="92" y="58"/>
                    </a:lnTo>
                    <a:lnTo>
                      <a:pt x="92" y="74"/>
                    </a:lnTo>
                    <a:lnTo>
                      <a:pt x="17" y="74"/>
                    </a:lnTo>
                    <a:lnTo>
                      <a:pt x="17" y="123"/>
                    </a:lnTo>
                    <a:lnTo>
                      <a:pt x="101" y="123"/>
                    </a:lnTo>
                    <a:lnTo>
                      <a:pt x="101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3763"/>
              <p:cNvSpPr>
                <a:spLocks noEditPoints="1"/>
              </p:cNvSpPr>
              <p:nvPr/>
            </p:nvSpPr>
            <p:spPr bwMode="auto">
              <a:xfrm>
                <a:off x="3027" y="3007"/>
                <a:ext cx="35" cy="56"/>
              </a:xfrm>
              <a:custGeom>
                <a:avLst/>
                <a:gdLst>
                  <a:gd name="T0" fmla="*/ 0 w 70"/>
                  <a:gd name="T1" fmla="*/ 112 h 112"/>
                  <a:gd name="T2" fmla="*/ 0 w 70"/>
                  <a:gd name="T3" fmla="*/ 2 h 112"/>
                  <a:gd name="T4" fmla="*/ 16 w 70"/>
                  <a:gd name="T5" fmla="*/ 2 h 112"/>
                  <a:gd name="T6" fmla="*/ 16 w 70"/>
                  <a:gd name="T7" fmla="*/ 14 h 112"/>
                  <a:gd name="T8" fmla="*/ 19 w 70"/>
                  <a:gd name="T9" fmla="*/ 9 h 112"/>
                  <a:gd name="T10" fmla="*/ 25 w 70"/>
                  <a:gd name="T11" fmla="*/ 3 h 112"/>
                  <a:gd name="T12" fmla="*/ 30 w 70"/>
                  <a:gd name="T13" fmla="*/ 2 h 112"/>
                  <a:gd name="T14" fmla="*/ 37 w 70"/>
                  <a:gd name="T15" fmla="*/ 0 h 112"/>
                  <a:gd name="T16" fmla="*/ 44 w 70"/>
                  <a:gd name="T17" fmla="*/ 0 h 112"/>
                  <a:gd name="T18" fmla="*/ 49 w 70"/>
                  <a:gd name="T19" fmla="*/ 2 h 112"/>
                  <a:gd name="T20" fmla="*/ 54 w 70"/>
                  <a:gd name="T21" fmla="*/ 5 h 112"/>
                  <a:gd name="T22" fmla="*/ 60 w 70"/>
                  <a:gd name="T23" fmla="*/ 9 h 112"/>
                  <a:gd name="T24" fmla="*/ 63 w 70"/>
                  <a:gd name="T25" fmla="*/ 14 h 112"/>
                  <a:gd name="T26" fmla="*/ 67 w 70"/>
                  <a:gd name="T27" fmla="*/ 21 h 112"/>
                  <a:gd name="T28" fmla="*/ 68 w 70"/>
                  <a:gd name="T29" fmla="*/ 30 h 112"/>
                  <a:gd name="T30" fmla="*/ 70 w 70"/>
                  <a:gd name="T31" fmla="*/ 42 h 112"/>
                  <a:gd name="T32" fmla="*/ 68 w 70"/>
                  <a:gd name="T33" fmla="*/ 52 h 112"/>
                  <a:gd name="T34" fmla="*/ 65 w 70"/>
                  <a:gd name="T35" fmla="*/ 63 h 112"/>
                  <a:gd name="T36" fmla="*/ 63 w 70"/>
                  <a:gd name="T37" fmla="*/ 70 h 112"/>
                  <a:gd name="T38" fmla="*/ 58 w 70"/>
                  <a:gd name="T39" fmla="*/ 75 h 112"/>
                  <a:gd name="T40" fmla="*/ 53 w 70"/>
                  <a:gd name="T41" fmla="*/ 78 h 112"/>
                  <a:gd name="T42" fmla="*/ 44 w 70"/>
                  <a:gd name="T43" fmla="*/ 82 h 112"/>
                  <a:gd name="T44" fmla="*/ 35 w 70"/>
                  <a:gd name="T45" fmla="*/ 84 h 112"/>
                  <a:gd name="T46" fmla="*/ 30 w 70"/>
                  <a:gd name="T47" fmla="*/ 82 h 112"/>
                  <a:gd name="T48" fmla="*/ 25 w 70"/>
                  <a:gd name="T49" fmla="*/ 80 h 112"/>
                  <a:gd name="T50" fmla="*/ 19 w 70"/>
                  <a:gd name="T51" fmla="*/ 77 h 112"/>
                  <a:gd name="T52" fmla="*/ 16 w 70"/>
                  <a:gd name="T53" fmla="*/ 71 h 112"/>
                  <a:gd name="T54" fmla="*/ 16 w 70"/>
                  <a:gd name="T55" fmla="*/ 112 h 112"/>
                  <a:gd name="T56" fmla="*/ 0 w 70"/>
                  <a:gd name="T57" fmla="*/ 112 h 112"/>
                  <a:gd name="T58" fmla="*/ 16 w 70"/>
                  <a:gd name="T59" fmla="*/ 42 h 112"/>
                  <a:gd name="T60" fmla="*/ 16 w 70"/>
                  <a:gd name="T61" fmla="*/ 50 h 112"/>
                  <a:gd name="T62" fmla="*/ 18 w 70"/>
                  <a:gd name="T63" fmla="*/ 57 h 112"/>
                  <a:gd name="T64" fmla="*/ 21 w 70"/>
                  <a:gd name="T65" fmla="*/ 64 h 112"/>
                  <a:gd name="T66" fmla="*/ 25 w 70"/>
                  <a:gd name="T67" fmla="*/ 68 h 112"/>
                  <a:gd name="T68" fmla="*/ 30 w 70"/>
                  <a:gd name="T69" fmla="*/ 70 h 112"/>
                  <a:gd name="T70" fmla="*/ 35 w 70"/>
                  <a:gd name="T71" fmla="*/ 70 h 112"/>
                  <a:gd name="T72" fmla="*/ 40 w 70"/>
                  <a:gd name="T73" fmla="*/ 70 h 112"/>
                  <a:gd name="T74" fmla="*/ 46 w 70"/>
                  <a:gd name="T75" fmla="*/ 68 h 112"/>
                  <a:gd name="T76" fmla="*/ 49 w 70"/>
                  <a:gd name="T77" fmla="*/ 63 h 112"/>
                  <a:gd name="T78" fmla="*/ 53 w 70"/>
                  <a:gd name="T79" fmla="*/ 57 h 112"/>
                  <a:gd name="T80" fmla="*/ 54 w 70"/>
                  <a:gd name="T81" fmla="*/ 50 h 112"/>
                  <a:gd name="T82" fmla="*/ 56 w 70"/>
                  <a:gd name="T83" fmla="*/ 42 h 112"/>
                  <a:gd name="T84" fmla="*/ 54 w 70"/>
                  <a:gd name="T85" fmla="*/ 33 h 112"/>
                  <a:gd name="T86" fmla="*/ 53 w 70"/>
                  <a:gd name="T87" fmla="*/ 26 h 112"/>
                  <a:gd name="T88" fmla="*/ 49 w 70"/>
                  <a:gd name="T89" fmla="*/ 21 h 112"/>
                  <a:gd name="T90" fmla="*/ 46 w 70"/>
                  <a:gd name="T91" fmla="*/ 16 h 112"/>
                  <a:gd name="T92" fmla="*/ 40 w 70"/>
                  <a:gd name="T93" fmla="*/ 14 h 112"/>
                  <a:gd name="T94" fmla="*/ 35 w 70"/>
                  <a:gd name="T95" fmla="*/ 12 h 112"/>
                  <a:gd name="T96" fmla="*/ 30 w 70"/>
                  <a:gd name="T97" fmla="*/ 14 h 112"/>
                  <a:gd name="T98" fmla="*/ 26 w 70"/>
                  <a:gd name="T99" fmla="*/ 16 h 112"/>
                  <a:gd name="T100" fmla="*/ 21 w 70"/>
                  <a:gd name="T101" fmla="*/ 21 h 112"/>
                  <a:gd name="T102" fmla="*/ 18 w 70"/>
                  <a:gd name="T103" fmla="*/ 26 h 112"/>
                  <a:gd name="T104" fmla="*/ 16 w 70"/>
                  <a:gd name="T105" fmla="*/ 33 h 112"/>
                  <a:gd name="T106" fmla="*/ 16 w 70"/>
                  <a:gd name="T107" fmla="*/ 4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112">
                    <a:moveTo>
                      <a:pt x="0" y="112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6" y="14"/>
                    </a:lnTo>
                    <a:lnTo>
                      <a:pt x="19" y="9"/>
                    </a:lnTo>
                    <a:lnTo>
                      <a:pt x="25" y="3"/>
                    </a:lnTo>
                    <a:lnTo>
                      <a:pt x="30" y="2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49" y="2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3" y="14"/>
                    </a:lnTo>
                    <a:lnTo>
                      <a:pt x="67" y="21"/>
                    </a:lnTo>
                    <a:lnTo>
                      <a:pt x="68" y="30"/>
                    </a:lnTo>
                    <a:lnTo>
                      <a:pt x="70" y="42"/>
                    </a:lnTo>
                    <a:lnTo>
                      <a:pt x="68" y="52"/>
                    </a:lnTo>
                    <a:lnTo>
                      <a:pt x="65" y="63"/>
                    </a:lnTo>
                    <a:lnTo>
                      <a:pt x="63" y="70"/>
                    </a:lnTo>
                    <a:lnTo>
                      <a:pt x="58" y="75"/>
                    </a:lnTo>
                    <a:lnTo>
                      <a:pt x="53" y="78"/>
                    </a:lnTo>
                    <a:lnTo>
                      <a:pt x="44" y="82"/>
                    </a:lnTo>
                    <a:lnTo>
                      <a:pt x="35" y="84"/>
                    </a:lnTo>
                    <a:lnTo>
                      <a:pt x="30" y="82"/>
                    </a:lnTo>
                    <a:lnTo>
                      <a:pt x="25" y="80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6" y="112"/>
                    </a:lnTo>
                    <a:lnTo>
                      <a:pt x="0" y="112"/>
                    </a:lnTo>
                    <a:close/>
                    <a:moveTo>
                      <a:pt x="16" y="42"/>
                    </a:moveTo>
                    <a:lnTo>
                      <a:pt x="16" y="50"/>
                    </a:lnTo>
                    <a:lnTo>
                      <a:pt x="18" y="57"/>
                    </a:lnTo>
                    <a:lnTo>
                      <a:pt x="21" y="64"/>
                    </a:lnTo>
                    <a:lnTo>
                      <a:pt x="25" y="68"/>
                    </a:lnTo>
                    <a:lnTo>
                      <a:pt x="30" y="70"/>
                    </a:lnTo>
                    <a:lnTo>
                      <a:pt x="35" y="70"/>
                    </a:lnTo>
                    <a:lnTo>
                      <a:pt x="40" y="70"/>
                    </a:lnTo>
                    <a:lnTo>
                      <a:pt x="46" y="68"/>
                    </a:lnTo>
                    <a:lnTo>
                      <a:pt x="49" y="63"/>
                    </a:lnTo>
                    <a:lnTo>
                      <a:pt x="53" y="57"/>
                    </a:lnTo>
                    <a:lnTo>
                      <a:pt x="54" y="50"/>
                    </a:lnTo>
                    <a:lnTo>
                      <a:pt x="56" y="42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40" y="14"/>
                    </a:lnTo>
                    <a:lnTo>
                      <a:pt x="35" y="12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8" y="26"/>
                    </a:lnTo>
                    <a:lnTo>
                      <a:pt x="16" y="33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3764"/>
              <p:cNvSpPr>
                <a:spLocks/>
              </p:cNvSpPr>
              <p:nvPr/>
            </p:nvSpPr>
            <p:spPr bwMode="auto">
              <a:xfrm>
                <a:off x="3071" y="3027"/>
                <a:ext cx="16" cy="44"/>
              </a:xfrm>
              <a:custGeom>
                <a:avLst/>
                <a:gdLst>
                  <a:gd name="T0" fmla="*/ 32 w 32"/>
                  <a:gd name="T1" fmla="*/ 87 h 87"/>
                  <a:gd name="T2" fmla="*/ 21 w 32"/>
                  <a:gd name="T3" fmla="*/ 87 h 87"/>
                  <a:gd name="T4" fmla="*/ 21 w 32"/>
                  <a:gd name="T5" fmla="*/ 19 h 87"/>
                  <a:gd name="T6" fmla="*/ 16 w 32"/>
                  <a:gd name="T7" fmla="*/ 23 h 87"/>
                  <a:gd name="T8" fmla="*/ 11 w 32"/>
                  <a:gd name="T9" fmla="*/ 26 h 87"/>
                  <a:gd name="T10" fmla="*/ 5 w 32"/>
                  <a:gd name="T11" fmla="*/ 30 h 87"/>
                  <a:gd name="T12" fmla="*/ 0 w 32"/>
                  <a:gd name="T13" fmla="*/ 31 h 87"/>
                  <a:gd name="T14" fmla="*/ 0 w 32"/>
                  <a:gd name="T15" fmla="*/ 21 h 87"/>
                  <a:gd name="T16" fmla="*/ 9 w 32"/>
                  <a:gd name="T17" fmla="*/ 17 h 87"/>
                  <a:gd name="T18" fmla="*/ 16 w 32"/>
                  <a:gd name="T19" fmla="*/ 10 h 87"/>
                  <a:gd name="T20" fmla="*/ 21 w 32"/>
                  <a:gd name="T21" fmla="*/ 5 h 87"/>
                  <a:gd name="T22" fmla="*/ 25 w 32"/>
                  <a:gd name="T23" fmla="*/ 0 h 87"/>
                  <a:gd name="T24" fmla="*/ 32 w 32"/>
                  <a:gd name="T25" fmla="*/ 0 h 87"/>
                  <a:gd name="T26" fmla="*/ 32 w 32"/>
                  <a:gd name="T2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7">
                    <a:moveTo>
                      <a:pt x="32" y="87"/>
                    </a:moveTo>
                    <a:lnTo>
                      <a:pt x="21" y="87"/>
                    </a:lnTo>
                    <a:lnTo>
                      <a:pt x="21" y="19"/>
                    </a:lnTo>
                    <a:lnTo>
                      <a:pt x="16" y="23"/>
                    </a:lnTo>
                    <a:lnTo>
                      <a:pt x="11" y="26"/>
                    </a:lnTo>
                    <a:lnTo>
                      <a:pt x="5" y="30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9" y="17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3765"/>
              <p:cNvSpPr>
                <a:spLocks/>
              </p:cNvSpPr>
              <p:nvPr/>
            </p:nvSpPr>
            <p:spPr bwMode="auto">
              <a:xfrm>
                <a:off x="1905" y="2747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3766"/>
              <p:cNvSpPr>
                <a:spLocks/>
              </p:cNvSpPr>
              <p:nvPr/>
            </p:nvSpPr>
            <p:spPr bwMode="auto">
              <a:xfrm>
                <a:off x="1905" y="2747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3767"/>
              <p:cNvSpPr>
                <a:spLocks/>
              </p:cNvSpPr>
              <p:nvPr/>
            </p:nvSpPr>
            <p:spPr bwMode="auto">
              <a:xfrm>
                <a:off x="1912" y="2747"/>
                <a:ext cx="36" cy="36"/>
              </a:xfrm>
              <a:custGeom>
                <a:avLst/>
                <a:gdLst>
                  <a:gd name="T0" fmla="*/ 23 w 72"/>
                  <a:gd name="T1" fmla="*/ 0 h 71"/>
                  <a:gd name="T2" fmla="*/ 0 w 72"/>
                  <a:gd name="T3" fmla="*/ 22 h 71"/>
                  <a:gd name="T4" fmla="*/ 49 w 72"/>
                  <a:gd name="T5" fmla="*/ 71 h 71"/>
                  <a:gd name="T6" fmla="*/ 72 w 72"/>
                  <a:gd name="T7" fmla="*/ 49 h 71"/>
                  <a:gd name="T8" fmla="*/ 23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3" y="0"/>
                    </a:moveTo>
                    <a:lnTo>
                      <a:pt x="0" y="22"/>
                    </a:lnTo>
                    <a:lnTo>
                      <a:pt x="49" y="71"/>
                    </a:lnTo>
                    <a:lnTo>
                      <a:pt x="72" y="4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3768"/>
              <p:cNvSpPr>
                <a:spLocks/>
              </p:cNvSpPr>
              <p:nvPr/>
            </p:nvSpPr>
            <p:spPr bwMode="auto">
              <a:xfrm>
                <a:off x="1912" y="2747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3 w 72"/>
                  <a:gd name="T3" fmla="*/ 71 h 71"/>
                  <a:gd name="T4" fmla="*/ 72 w 72"/>
                  <a:gd name="T5" fmla="*/ 22 h 71"/>
                  <a:gd name="T6" fmla="*/ 49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3" y="71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3769"/>
              <p:cNvSpPr>
                <a:spLocks/>
              </p:cNvSpPr>
              <p:nvPr/>
            </p:nvSpPr>
            <p:spPr bwMode="auto">
              <a:xfrm>
                <a:off x="1923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3770"/>
              <p:cNvSpPr>
                <a:spLocks/>
              </p:cNvSpPr>
              <p:nvPr/>
            </p:nvSpPr>
            <p:spPr bwMode="auto">
              <a:xfrm>
                <a:off x="1923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3771"/>
              <p:cNvSpPr>
                <a:spLocks/>
              </p:cNvSpPr>
              <p:nvPr/>
            </p:nvSpPr>
            <p:spPr bwMode="auto">
              <a:xfrm>
                <a:off x="1938" y="2747"/>
                <a:ext cx="36" cy="36"/>
              </a:xfrm>
              <a:custGeom>
                <a:avLst/>
                <a:gdLst>
                  <a:gd name="T0" fmla="*/ 21 w 71"/>
                  <a:gd name="T1" fmla="*/ 0 h 71"/>
                  <a:gd name="T2" fmla="*/ 0 w 71"/>
                  <a:gd name="T3" fmla="*/ 22 h 71"/>
                  <a:gd name="T4" fmla="*/ 50 w 71"/>
                  <a:gd name="T5" fmla="*/ 71 h 71"/>
                  <a:gd name="T6" fmla="*/ 71 w 71"/>
                  <a:gd name="T7" fmla="*/ 49 h 71"/>
                  <a:gd name="T8" fmla="*/ 21 w 7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21" y="0"/>
                    </a:moveTo>
                    <a:lnTo>
                      <a:pt x="0" y="22"/>
                    </a:lnTo>
                    <a:lnTo>
                      <a:pt x="50" y="71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3772"/>
              <p:cNvSpPr>
                <a:spLocks/>
              </p:cNvSpPr>
              <p:nvPr/>
            </p:nvSpPr>
            <p:spPr bwMode="auto">
              <a:xfrm>
                <a:off x="1938" y="2747"/>
                <a:ext cx="36" cy="36"/>
              </a:xfrm>
              <a:custGeom>
                <a:avLst/>
                <a:gdLst>
                  <a:gd name="T0" fmla="*/ 0 w 71"/>
                  <a:gd name="T1" fmla="*/ 49 h 71"/>
                  <a:gd name="T2" fmla="*/ 21 w 71"/>
                  <a:gd name="T3" fmla="*/ 71 h 71"/>
                  <a:gd name="T4" fmla="*/ 71 w 71"/>
                  <a:gd name="T5" fmla="*/ 22 h 71"/>
                  <a:gd name="T6" fmla="*/ 50 w 71"/>
                  <a:gd name="T7" fmla="*/ 0 h 71"/>
                  <a:gd name="T8" fmla="*/ 0 w 71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1" y="22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3773"/>
              <p:cNvSpPr>
                <a:spLocks/>
              </p:cNvSpPr>
              <p:nvPr/>
            </p:nvSpPr>
            <p:spPr bwMode="auto">
              <a:xfrm>
                <a:off x="1959" y="2747"/>
                <a:ext cx="36" cy="36"/>
              </a:xfrm>
              <a:custGeom>
                <a:avLst/>
                <a:gdLst>
                  <a:gd name="T0" fmla="*/ 20 w 71"/>
                  <a:gd name="T1" fmla="*/ 0 h 71"/>
                  <a:gd name="T2" fmla="*/ 0 w 71"/>
                  <a:gd name="T3" fmla="*/ 22 h 71"/>
                  <a:gd name="T4" fmla="*/ 50 w 71"/>
                  <a:gd name="T5" fmla="*/ 71 h 71"/>
                  <a:gd name="T6" fmla="*/ 71 w 71"/>
                  <a:gd name="T7" fmla="*/ 49 h 71"/>
                  <a:gd name="T8" fmla="*/ 20 w 7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20" y="0"/>
                    </a:moveTo>
                    <a:lnTo>
                      <a:pt x="0" y="22"/>
                    </a:lnTo>
                    <a:lnTo>
                      <a:pt x="50" y="71"/>
                    </a:lnTo>
                    <a:lnTo>
                      <a:pt x="71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3774"/>
              <p:cNvSpPr>
                <a:spLocks/>
              </p:cNvSpPr>
              <p:nvPr/>
            </p:nvSpPr>
            <p:spPr bwMode="auto">
              <a:xfrm>
                <a:off x="1959" y="2747"/>
                <a:ext cx="36" cy="36"/>
              </a:xfrm>
              <a:custGeom>
                <a:avLst/>
                <a:gdLst>
                  <a:gd name="T0" fmla="*/ 0 w 71"/>
                  <a:gd name="T1" fmla="*/ 49 h 71"/>
                  <a:gd name="T2" fmla="*/ 20 w 71"/>
                  <a:gd name="T3" fmla="*/ 71 h 71"/>
                  <a:gd name="T4" fmla="*/ 71 w 71"/>
                  <a:gd name="T5" fmla="*/ 22 h 71"/>
                  <a:gd name="T6" fmla="*/ 50 w 71"/>
                  <a:gd name="T7" fmla="*/ 0 h 71"/>
                  <a:gd name="T8" fmla="*/ 0 w 71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0" y="49"/>
                    </a:moveTo>
                    <a:lnTo>
                      <a:pt x="20" y="71"/>
                    </a:lnTo>
                    <a:lnTo>
                      <a:pt x="71" y="22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3775"/>
              <p:cNvSpPr>
                <a:spLocks/>
              </p:cNvSpPr>
              <p:nvPr/>
            </p:nvSpPr>
            <p:spPr bwMode="auto">
              <a:xfrm>
                <a:off x="1984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3776"/>
              <p:cNvSpPr>
                <a:spLocks/>
              </p:cNvSpPr>
              <p:nvPr/>
            </p:nvSpPr>
            <p:spPr bwMode="auto">
              <a:xfrm>
                <a:off x="1984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3777"/>
              <p:cNvSpPr>
                <a:spLocks/>
              </p:cNvSpPr>
              <p:nvPr/>
            </p:nvSpPr>
            <p:spPr bwMode="auto">
              <a:xfrm>
                <a:off x="2013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3778"/>
              <p:cNvSpPr>
                <a:spLocks/>
              </p:cNvSpPr>
              <p:nvPr/>
            </p:nvSpPr>
            <p:spPr bwMode="auto">
              <a:xfrm>
                <a:off x="2013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3779"/>
              <p:cNvSpPr>
                <a:spLocks/>
              </p:cNvSpPr>
              <p:nvPr/>
            </p:nvSpPr>
            <p:spPr bwMode="auto">
              <a:xfrm>
                <a:off x="2046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3780"/>
              <p:cNvSpPr>
                <a:spLocks/>
              </p:cNvSpPr>
              <p:nvPr/>
            </p:nvSpPr>
            <p:spPr bwMode="auto">
              <a:xfrm>
                <a:off x="2046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3781"/>
              <p:cNvSpPr>
                <a:spLocks/>
              </p:cNvSpPr>
              <p:nvPr/>
            </p:nvSpPr>
            <p:spPr bwMode="auto">
              <a:xfrm>
                <a:off x="2082" y="2746"/>
                <a:ext cx="37" cy="37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3 h 73"/>
                  <a:gd name="T4" fmla="*/ 50 w 73"/>
                  <a:gd name="T5" fmla="*/ 73 h 73"/>
                  <a:gd name="T6" fmla="*/ 73 w 73"/>
                  <a:gd name="T7" fmla="*/ 51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3"/>
                    </a:lnTo>
                    <a:lnTo>
                      <a:pt x="50" y="73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3782"/>
              <p:cNvSpPr>
                <a:spLocks/>
              </p:cNvSpPr>
              <p:nvPr/>
            </p:nvSpPr>
            <p:spPr bwMode="auto">
              <a:xfrm>
                <a:off x="2082" y="2746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2 w 73"/>
                  <a:gd name="T3" fmla="*/ 73 h 73"/>
                  <a:gd name="T4" fmla="*/ 73 w 73"/>
                  <a:gd name="T5" fmla="*/ 23 h 73"/>
                  <a:gd name="T6" fmla="*/ 50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2" y="73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3783"/>
              <p:cNvSpPr>
                <a:spLocks/>
              </p:cNvSpPr>
              <p:nvPr/>
            </p:nvSpPr>
            <p:spPr bwMode="auto">
              <a:xfrm>
                <a:off x="2122" y="2746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3784"/>
              <p:cNvSpPr>
                <a:spLocks/>
              </p:cNvSpPr>
              <p:nvPr/>
            </p:nvSpPr>
            <p:spPr bwMode="auto">
              <a:xfrm>
                <a:off x="2122" y="2746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3785"/>
              <p:cNvSpPr>
                <a:spLocks/>
              </p:cNvSpPr>
              <p:nvPr/>
            </p:nvSpPr>
            <p:spPr bwMode="auto">
              <a:xfrm>
                <a:off x="2164" y="2746"/>
                <a:ext cx="37" cy="37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3 h 73"/>
                  <a:gd name="T4" fmla="*/ 50 w 73"/>
                  <a:gd name="T5" fmla="*/ 73 h 73"/>
                  <a:gd name="T6" fmla="*/ 73 w 73"/>
                  <a:gd name="T7" fmla="*/ 51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3"/>
                    </a:lnTo>
                    <a:lnTo>
                      <a:pt x="50" y="73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3786"/>
              <p:cNvSpPr>
                <a:spLocks/>
              </p:cNvSpPr>
              <p:nvPr/>
            </p:nvSpPr>
            <p:spPr bwMode="auto">
              <a:xfrm>
                <a:off x="2164" y="2746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2 w 73"/>
                  <a:gd name="T3" fmla="*/ 73 h 73"/>
                  <a:gd name="T4" fmla="*/ 73 w 73"/>
                  <a:gd name="T5" fmla="*/ 23 h 73"/>
                  <a:gd name="T6" fmla="*/ 50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2" y="73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3787"/>
              <p:cNvSpPr>
                <a:spLocks/>
              </p:cNvSpPr>
              <p:nvPr/>
            </p:nvSpPr>
            <p:spPr bwMode="auto">
              <a:xfrm>
                <a:off x="2210" y="2746"/>
                <a:ext cx="36" cy="36"/>
              </a:xfrm>
              <a:custGeom>
                <a:avLst/>
                <a:gdLst>
                  <a:gd name="T0" fmla="*/ 23 w 74"/>
                  <a:gd name="T1" fmla="*/ 0 h 74"/>
                  <a:gd name="T2" fmla="*/ 0 w 74"/>
                  <a:gd name="T3" fmla="*/ 23 h 74"/>
                  <a:gd name="T4" fmla="*/ 51 w 74"/>
                  <a:gd name="T5" fmla="*/ 74 h 74"/>
                  <a:gd name="T6" fmla="*/ 74 w 74"/>
                  <a:gd name="T7" fmla="*/ 51 h 74"/>
                  <a:gd name="T8" fmla="*/ 23 w 7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23" y="0"/>
                    </a:moveTo>
                    <a:lnTo>
                      <a:pt x="0" y="23"/>
                    </a:lnTo>
                    <a:lnTo>
                      <a:pt x="51" y="74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3788"/>
              <p:cNvSpPr>
                <a:spLocks/>
              </p:cNvSpPr>
              <p:nvPr/>
            </p:nvSpPr>
            <p:spPr bwMode="auto">
              <a:xfrm>
                <a:off x="2210" y="2746"/>
                <a:ext cx="36" cy="36"/>
              </a:xfrm>
              <a:custGeom>
                <a:avLst/>
                <a:gdLst>
                  <a:gd name="T0" fmla="*/ 0 w 74"/>
                  <a:gd name="T1" fmla="*/ 51 h 74"/>
                  <a:gd name="T2" fmla="*/ 23 w 74"/>
                  <a:gd name="T3" fmla="*/ 74 h 74"/>
                  <a:gd name="T4" fmla="*/ 74 w 74"/>
                  <a:gd name="T5" fmla="*/ 23 h 74"/>
                  <a:gd name="T6" fmla="*/ 51 w 74"/>
                  <a:gd name="T7" fmla="*/ 0 h 74"/>
                  <a:gd name="T8" fmla="*/ 0 w 74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51"/>
                    </a:moveTo>
                    <a:lnTo>
                      <a:pt x="23" y="74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3789"/>
              <p:cNvSpPr>
                <a:spLocks/>
              </p:cNvSpPr>
              <p:nvPr/>
            </p:nvSpPr>
            <p:spPr bwMode="auto">
              <a:xfrm>
                <a:off x="2258" y="2744"/>
                <a:ext cx="36" cy="37"/>
              </a:xfrm>
              <a:custGeom>
                <a:avLst/>
                <a:gdLst>
                  <a:gd name="T0" fmla="*/ 23 w 72"/>
                  <a:gd name="T1" fmla="*/ 0 h 73"/>
                  <a:gd name="T2" fmla="*/ 0 w 72"/>
                  <a:gd name="T3" fmla="*/ 22 h 73"/>
                  <a:gd name="T4" fmla="*/ 49 w 72"/>
                  <a:gd name="T5" fmla="*/ 73 h 73"/>
                  <a:gd name="T6" fmla="*/ 72 w 72"/>
                  <a:gd name="T7" fmla="*/ 50 h 73"/>
                  <a:gd name="T8" fmla="*/ 23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23" y="0"/>
                    </a:moveTo>
                    <a:lnTo>
                      <a:pt x="0" y="22"/>
                    </a:lnTo>
                    <a:lnTo>
                      <a:pt x="49" y="73"/>
                    </a:lnTo>
                    <a:lnTo>
                      <a:pt x="72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3790"/>
              <p:cNvSpPr>
                <a:spLocks/>
              </p:cNvSpPr>
              <p:nvPr/>
            </p:nvSpPr>
            <p:spPr bwMode="auto">
              <a:xfrm>
                <a:off x="2258" y="2744"/>
                <a:ext cx="36" cy="37"/>
              </a:xfrm>
              <a:custGeom>
                <a:avLst/>
                <a:gdLst>
                  <a:gd name="T0" fmla="*/ 0 w 72"/>
                  <a:gd name="T1" fmla="*/ 50 h 73"/>
                  <a:gd name="T2" fmla="*/ 23 w 72"/>
                  <a:gd name="T3" fmla="*/ 73 h 73"/>
                  <a:gd name="T4" fmla="*/ 72 w 72"/>
                  <a:gd name="T5" fmla="*/ 22 h 73"/>
                  <a:gd name="T6" fmla="*/ 49 w 72"/>
                  <a:gd name="T7" fmla="*/ 0 h 73"/>
                  <a:gd name="T8" fmla="*/ 0 w 72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3791"/>
              <p:cNvSpPr>
                <a:spLocks/>
              </p:cNvSpPr>
              <p:nvPr/>
            </p:nvSpPr>
            <p:spPr bwMode="auto">
              <a:xfrm>
                <a:off x="2306" y="2740"/>
                <a:ext cx="36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2 h 73"/>
                  <a:gd name="T4" fmla="*/ 51 w 74"/>
                  <a:gd name="T5" fmla="*/ 73 h 73"/>
                  <a:gd name="T6" fmla="*/ 74 w 74"/>
                  <a:gd name="T7" fmla="*/ 50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4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3792"/>
              <p:cNvSpPr>
                <a:spLocks/>
              </p:cNvSpPr>
              <p:nvPr/>
            </p:nvSpPr>
            <p:spPr bwMode="auto">
              <a:xfrm>
                <a:off x="2306" y="2740"/>
                <a:ext cx="36" cy="37"/>
              </a:xfrm>
              <a:custGeom>
                <a:avLst/>
                <a:gdLst>
                  <a:gd name="T0" fmla="*/ 0 w 74"/>
                  <a:gd name="T1" fmla="*/ 50 h 73"/>
                  <a:gd name="T2" fmla="*/ 23 w 74"/>
                  <a:gd name="T3" fmla="*/ 73 h 73"/>
                  <a:gd name="T4" fmla="*/ 74 w 74"/>
                  <a:gd name="T5" fmla="*/ 22 h 73"/>
                  <a:gd name="T6" fmla="*/ 51 w 74"/>
                  <a:gd name="T7" fmla="*/ 0 h 73"/>
                  <a:gd name="T8" fmla="*/ 0 w 74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4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3793"/>
              <p:cNvSpPr>
                <a:spLocks/>
              </p:cNvSpPr>
              <p:nvPr/>
            </p:nvSpPr>
            <p:spPr bwMode="auto">
              <a:xfrm>
                <a:off x="2356" y="2735"/>
                <a:ext cx="37" cy="37"/>
              </a:xfrm>
              <a:custGeom>
                <a:avLst/>
                <a:gdLst>
                  <a:gd name="T0" fmla="*/ 22 w 73"/>
                  <a:gd name="T1" fmla="*/ 0 h 74"/>
                  <a:gd name="T2" fmla="*/ 0 w 73"/>
                  <a:gd name="T3" fmla="*/ 23 h 74"/>
                  <a:gd name="T4" fmla="*/ 50 w 73"/>
                  <a:gd name="T5" fmla="*/ 74 h 74"/>
                  <a:gd name="T6" fmla="*/ 73 w 73"/>
                  <a:gd name="T7" fmla="*/ 51 h 74"/>
                  <a:gd name="T8" fmla="*/ 22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2" y="0"/>
                    </a:moveTo>
                    <a:lnTo>
                      <a:pt x="0" y="23"/>
                    </a:lnTo>
                    <a:lnTo>
                      <a:pt x="50" y="74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3794"/>
              <p:cNvSpPr>
                <a:spLocks/>
              </p:cNvSpPr>
              <p:nvPr/>
            </p:nvSpPr>
            <p:spPr bwMode="auto">
              <a:xfrm>
                <a:off x="2356" y="2735"/>
                <a:ext cx="37" cy="37"/>
              </a:xfrm>
              <a:custGeom>
                <a:avLst/>
                <a:gdLst>
                  <a:gd name="T0" fmla="*/ 0 w 73"/>
                  <a:gd name="T1" fmla="*/ 51 h 74"/>
                  <a:gd name="T2" fmla="*/ 22 w 73"/>
                  <a:gd name="T3" fmla="*/ 74 h 74"/>
                  <a:gd name="T4" fmla="*/ 73 w 73"/>
                  <a:gd name="T5" fmla="*/ 23 h 74"/>
                  <a:gd name="T6" fmla="*/ 50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2" y="74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3795"/>
              <p:cNvSpPr>
                <a:spLocks/>
              </p:cNvSpPr>
              <p:nvPr/>
            </p:nvSpPr>
            <p:spPr bwMode="auto">
              <a:xfrm>
                <a:off x="2407" y="2726"/>
                <a:ext cx="37" cy="36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3796"/>
              <p:cNvSpPr>
                <a:spLocks/>
              </p:cNvSpPr>
              <p:nvPr/>
            </p:nvSpPr>
            <p:spPr bwMode="auto">
              <a:xfrm>
                <a:off x="2407" y="2726"/>
                <a:ext cx="37" cy="36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3797"/>
              <p:cNvSpPr>
                <a:spLocks/>
              </p:cNvSpPr>
              <p:nvPr/>
            </p:nvSpPr>
            <p:spPr bwMode="auto">
              <a:xfrm>
                <a:off x="2458" y="2708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3798"/>
              <p:cNvSpPr>
                <a:spLocks/>
              </p:cNvSpPr>
              <p:nvPr/>
            </p:nvSpPr>
            <p:spPr bwMode="auto">
              <a:xfrm>
                <a:off x="2458" y="2708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3799"/>
              <p:cNvSpPr>
                <a:spLocks/>
              </p:cNvSpPr>
              <p:nvPr/>
            </p:nvSpPr>
            <p:spPr bwMode="auto">
              <a:xfrm>
                <a:off x="2509" y="2679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3800"/>
              <p:cNvSpPr>
                <a:spLocks/>
              </p:cNvSpPr>
              <p:nvPr/>
            </p:nvSpPr>
            <p:spPr bwMode="auto">
              <a:xfrm>
                <a:off x="2509" y="2679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3801"/>
              <p:cNvSpPr>
                <a:spLocks/>
              </p:cNvSpPr>
              <p:nvPr/>
            </p:nvSpPr>
            <p:spPr bwMode="auto">
              <a:xfrm>
                <a:off x="2560" y="2631"/>
                <a:ext cx="35" cy="37"/>
              </a:xfrm>
              <a:custGeom>
                <a:avLst/>
                <a:gdLst>
                  <a:gd name="T0" fmla="*/ 23 w 72"/>
                  <a:gd name="T1" fmla="*/ 0 h 73"/>
                  <a:gd name="T2" fmla="*/ 0 w 72"/>
                  <a:gd name="T3" fmla="*/ 22 h 73"/>
                  <a:gd name="T4" fmla="*/ 49 w 72"/>
                  <a:gd name="T5" fmla="*/ 73 h 73"/>
                  <a:gd name="T6" fmla="*/ 72 w 72"/>
                  <a:gd name="T7" fmla="*/ 50 h 73"/>
                  <a:gd name="T8" fmla="*/ 23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23" y="0"/>
                    </a:moveTo>
                    <a:lnTo>
                      <a:pt x="0" y="22"/>
                    </a:lnTo>
                    <a:lnTo>
                      <a:pt x="49" y="73"/>
                    </a:lnTo>
                    <a:lnTo>
                      <a:pt x="72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3802"/>
              <p:cNvSpPr>
                <a:spLocks/>
              </p:cNvSpPr>
              <p:nvPr/>
            </p:nvSpPr>
            <p:spPr bwMode="auto">
              <a:xfrm>
                <a:off x="2560" y="2631"/>
                <a:ext cx="35" cy="37"/>
              </a:xfrm>
              <a:custGeom>
                <a:avLst/>
                <a:gdLst>
                  <a:gd name="T0" fmla="*/ 0 w 72"/>
                  <a:gd name="T1" fmla="*/ 50 h 73"/>
                  <a:gd name="T2" fmla="*/ 23 w 72"/>
                  <a:gd name="T3" fmla="*/ 73 h 73"/>
                  <a:gd name="T4" fmla="*/ 72 w 72"/>
                  <a:gd name="T5" fmla="*/ 22 h 73"/>
                  <a:gd name="T6" fmla="*/ 49 w 72"/>
                  <a:gd name="T7" fmla="*/ 0 h 73"/>
                  <a:gd name="T8" fmla="*/ 0 w 72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3803"/>
              <p:cNvSpPr>
                <a:spLocks/>
              </p:cNvSpPr>
              <p:nvPr/>
            </p:nvSpPr>
            <p:spPr bwMode="auto">
              <a:xfrm>
                <a:off x="2609" y="2555"/>
                <a:ext cx="35" cy="37"/>
              </a:xfrm>
              <a:custGeom>
                <a:avLst/>
                <a:gdLst>
                  <a:gd name="T0" fmla="*/ 23 w 72"/>
                  <a:gd name="T1" fmla="*/ 0 h 73"/>
                  <a:gd name="T2" fmla="*/ 0 w 72"/>
                  <a:gd name="T3" fmla="*/ 22 h 73"/>
                  <a:gd name="T4" fmla="*/ 49 w 72"/>
                  <a:gd name="T5" fmla="*/ 73 h 73"/>
                  <a:gd name="T6" fmla="*/ 72 w 72"/>
                  <a:gd name="T7" fmla="*/ 50 h 73"/>
                  <a:gd name="T8" fmla="*/ 23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23" y="0"/>
                    </a:moveTo>
                    <a:lnTo>
                      <a:pt x="0" y="22"/>
                    </a:lnTo>
                    <a:lnTo>
                      <a:pt x="49" y="73"/>
                    </a:lnTo>
                    <a:lnTo>
                      <a:pt x="72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3804"/>
              <p:cNvSpPr>
                <a:spLocks/>
              </p:cNvSpPr>
              <p:nvPr/>
            </p:nvSpPr>
            <p:spPr bwMode="auto">
              <a:xfrm>
                <a:off x="2609" y="2555"/>
                <a:ext cx="35" cy="37"/>
              </a:xfrm>
              <a:custGeom>
                <a:avLst/>
                <a:gdLst>
                  <a:gd name="T0" fmla="*/ 0 w 72"/>
                  <a:gd name="T1" fmla="*/ 50 h 73"/>
                  <a:gd name="T2" fmla="*/ 23 w 72"/>
                  <a:gd name="T3" fmla="*/ 73 h 73"/>
                  <a:gd name="T4" fmla="*/ 72 w 72"/>
                  <a:gd name="T5" fmla="*/ 22 h 73"/>
                  <a:gd name="T6" fmla="*/ 49 w 72"/>
                  <a:gd name="T7" fmla="*/ 0 h 73"/>
                  <a:gd name="T8" fmla="*/ 0 w 72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3805"/>
              <p:cNvSpPr>
                <a:spLocks/>
              </p:cNvSpPr>
              <p:nvPr/>
            </p:nvSpPr>
            <p:spPr bwMode="auto">
              <a:xfrm>
                <a:off x="2656" y="2445"/>
                <a:ext cx="35" cy="37"/>
              </a:xfrm>
              <a:custGeom>
                <a:avLst/>
                <a:gdLst>
                  <a:gd name="T0" fmla="*/ 23 w 72"/>
                  <a:gd name="T1" fmla="*/ 0 h 73"/>
                  <a:gd name="T2" fmla="*/ 0 w 72"/>
                  <a:gd name="T3" fmla="*/ 22 h 73"/>
                  <a:gd name="T4" fmla="*/ 49 w 72"/>
                  <a:gd name="T5" fmla="*/ 73 h 73"/>
                  <a:gd name="T6" fmla="*/ 72 w 72"/>
                  <a:gd name="T7" fmla="*/ 50 h 73"/>
                  <a:gd name="T8" fmla="*/ 23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23" y="0"/>
                    </a:moveTo>
                    <a:lnTo>
                      <a:pt x="0" y="22"/>
                    </a:lnTo>
                    <a:lnTo>
                      <a:pt x="49" y="73"/>
                    </a:lnTo>
                    <a:lnTo>
                      <a:pt x="72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3806"/>
              <p:cNvSpPr>
                <a:spLocks/>
              </p:cNvSpPr>
              <p:nvPr/>
            </p:nvSpPr>
            <p:spPr bwMode="auto">
              <a:xfrm>
                <a:off x="2656" y="2445"/>
                <a:ext cx="35" cy="37"/>
              </a:xfrm>
              <a:custGeom>
                <a:avLst/>
                <a:gdLst>
                  <a:gd name="T0" fmla="*/ 0 w 72"/>
                  <a:gd name="T1" fmla="*/ 50 h 73"/>
                  <a:gd name="T2" fmla="*/ 23 w 72"/>
                  <a:gd name="T3" fmla="*/ 73 h 73"/>
                  <a:gd name="T4" fmla="*/ 72 w 72"/>
                  <a:gd name="T5" fmla="*/ 22 h 73"/>
                  <a:gd name="T6" fmla="*/ 49 w 72"/>
                  <a:gd name="T7" fmla="*/ 0 h 73"/>
                  <a:gd name="T8" fmla="*/ 0 w 72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3807"/>
              <p:cNvSpPr>
                <a:spLocks/>
              </p:cNvSpPr>
              <p:nvPr/>
            </p:nvSpPr>
            <p:spPr bwMode="auto">
              <a:xfrm>
                <a:off x="2701" y="2301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3808"/>
              <p:cNvSpPr>
                <a:spLocks/>
              </p:cNvSpPr>
              <p:nvPr/>
            </p:nvSpPr>
            <p:spPr bwMode="auto">
              <a:xfrm>
                <a:off x="2701" y="2301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3809"/>
              <p:cNvSpPr>
                <a:spLocks/>
              </p:cNvSpPr>
              <p:nvPr/>
            </p:nvSpPr>
            <p:spPr bwMode="auto">
              <a:xfrm>
                <a:off x="2743" y="2129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3810"/>
              <p:cNvSpPr>
                <a:spLocks/>
              </p:cNvSpPr>
              <p:nvPr/>
            </p:nvSpPr>
            <p:spPr bwMode="auto">
              <a:xfrm>
                <a:off x="2743" y="2129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3811"/>
              <p:cNvSpPr>
                <a:spLocks/>
              </p:cNvSpPr>
              <p:nvPr/>
            </p:nvSpPr>
            <p:spPr bwMode="auto">
              <a:xfrm>
                <a:off x="2783" y="1949"/>
                <a:ext cx="37" cy="36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2 h 73"/>
                  <a:gd name="T4" fmla="*/ 51 w 74"/>
                  <a:gd name="T5" fmla="*/ 73 h 73"/>
                  <a:gd name="T6" fmla="*/ 74 w 74"/>
                  <a:gd name="T7" fmla="*/ 50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4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3812"/>
              <p:cNvSpPr>
                <a:spLocks/>
              </p:cNvSpPr>
              <p:nvPr/>
            </p:nvSpPr>
            <p:spPr bwMode="auto">
              <a:xfrm>
                <a:off x="2783" y="1949"/>
                <a:ext cx="37" cy="36"/>
              </a:xfrm>
              <a:custGeom>
                <a:avLst/>
                <a:gdLst>
                  <a:gd name="T0" fmla="*/ 0 w 74"/>
                  <a:gd name="T1" fmla="*/ 50 h 73"/>
                  <a:gd name="T2" fmla="*/ 23 w 74"/>
                  <a:gd name="T3" fmla="*/ 73 h 73"/>
                  <a:gd name="T4" fmla="*/ 74 w 74"/>
                  <a:gd name="T5" fmla="*/ 22 h 73"/>
                  <a:gd name="T6" fmla="*/ 51 w 74"/>
                  <a:gd name="T7" fmla="*/ 0 h 73"/>
                  <a:gd name="T8" fmla="*/ 0 w 74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4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3813"/>
              <p:cNvSpPr>
                <a:spLocks/>
              </p:cNvSpPr>
              <p:nvPr/>
            </p:nvSpPr>
            <p:spPr bwMode="auto">
              <a:xfrm>
                <a:off x="2820" y="1778"/>
                <a:ext cx="36" cy="36"/>
              </a:xfrm>
              <a:custGeom>
                <a:avLst/>
                <a:gdLst>
                  <a:gd name="T0" fmla="*/ 21 w 71"/>
                  <a:gd name="T1" fmla="*/ 0 h 72"/>
                  <a:gd name="T2" fmla="*/ 0 w 71"/>
                  <a:gd name="T3" fmla="*/ 23 h 72"/>
                  <a:gd name="T4" fmla="*/ 50 w 71"/>
                  <a:gd name="T5" fmla="*/ 72 h 72"/>
                  <a:gd name="T6" fmla="*/ 71 w 71"/>
                  <a:gd name="T7" fmla="*/ 49 h 72"/>
                  <a:gd name="T8" fmla="*/ 21 w 71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21" y="0"/>
                    </a:moveTo>
                    <a:lnTo>
                      <a:pt x="0" y="23"/>
                    </a:lnTo>
                    <a:lnTo>
                      <a:pt x="50" y="72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3814"/>
              <p:cNvSpPr>
                <a:spLocks/>
              </p:cNvSpPr>
              <p:nvPr/>
            </p:nvSpPr>
            <p:spPr bwMode="auto">
              <a:xfrm>
                <a:off x="2820" y="1778"/>
                <a:ext cx="36" cy="36"/>
              </a:xfrm>
              <a:custGeom>
                <a:avLst/>
                <a:gdLst>
                  <a:gd name="T0" fmla="*/ 0 w 71"/>
                  <a:gd name="T1" fmla="*/ 49 h 72"/>
                  <a:gd name="T2" fmla="*/ 21 w 71"/>
                  <a:gd name="T3" fmla="*/ 72 h 72"/>
                  <a:gd name="T4" fmla="*/ 71 w 71"/>
                  <a:gd name="T5" fmla="*/ 23 h 72"/>
                  <a:gd name="T6" fmla="*/ 50 w 71"/>
                  <a:gd name="T7" fmla="*/ 0 h 72"/>
                  <a:gd name="T8" fmla="*/ 0 w 71"/>
                  <a:gd name="T9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0" y="49"/>
                    </a:moveTo>
                    <a:lnTo>
                      <a:pt x="21" y="72"/>
                    </a:lnTo>
                    <a:lnTo>
                      <a:pt x="71" y="23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3815"/>
              <p:cNvSpPr>
                <a:spLocks/>
              </p:cNvSpPr>
              <p:nvPr/>
            </p:nvSpPr>
            <p:spPr bwMode="auto">
              <a:xfrm>
                <a:off x="2853" y="1634"/>
                <a:ext cx="36" cy="36"/>
              </a:xfrm>
              <a:custGeom>
                <a:avLst/>
                <a:gdLst>
                  <a:gd name="T0" fmla="*/ 21 w 71"/>
                  <a:gd name="T1" fmla="*/ 0 h 72"/>
                  <a:gd name="T2" fmla="*/ 0 w 71"/>
                  <a:gd name="T3" fmla="*/ 23 h 72"/>
                  <a:gd name="T4" fmla="*/ 51 w 71"/>
                  <a:gd name="T5" fmla="*/ 72 h 72"/>
                  <a:gd name="T6" fmla="*/ 71 w 71"/>
                  <a:gd name="T7" fmla="*/ 49 h 72"/>
                  <a:gd name="T8" fmla="*/ 21 w 71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21" y="0"/>
                    </a:moveTo>
                    <a:lnTo>
                      <a:pt x="0" y="23"/>
                    </a:lnTo>
                    <a:lnTo>
                      <a:pt x="51" y="72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3816"/>
              <p:cNvSpPr>
                <a:spLocks/>
              </p:cNvSpPr>
              <p:nvPr/>
            </p:nvSpPr>
            <p:spPr bwMode="auto">
              <a:xfrm>
                <a:off x="2853" y="1634"/>
                <a:ext cx="36" cy="36"/>
              </a:xfrm>
              <a:custGeom>
                <a:avLst/>
                <a:gdLst>
                  <a:gd name="T0" fmla="*/ 0 w 71"/>
                  <a:gd name="T1" fmla="*/ 49 h 72"/>
                  <a:gd name="T2" fmla="*/ 21 w 71"/>
                  <a:gd name="T3" fmla="*/ 72 h 72"/>
                  <a:gd name="T4" fmla="*/ 71 w 71"/>
                  <a:gd name="T5" fmla="*/ 23 h 72"/>
                  <a:gd name="T6" fmla="*/ 51 w 71"/>
                  <a:gd name="T7" fmla="*/ 0 h 72"/>
                  <a:gd name="T8" fmla="*/ 0 w 71"/>
                  <a:gd name="T9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0" y="49"/>
                    </a:moveTo>
                    <a:lnTo>
                      <a:pt x="21" y="72"/>
                    </a:lnTo>
                    <a:lnTo>
                      <a:pt x="71" y="23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3817"/>
              <p:cNvSpPr>
                <a:spLocks/>
              </p:cNvSpPr>
              <p:nvPr/>
            </p:nvSpPr>
            <p:spPr bwMode="auto">
              <a:xfrm>
                <a:off x="2882" y="1526"/>
                <a:ext cx="36" cy="36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3818"/>
              <p:cNvSpPr>
                <a:spLocks/>
              </p:cNvSpPr>
              <p:nvPr/>
            </p:nvSpPr>
            <p:spPr bwMode="auto">
              <a:xfrm>
                <a:off x="2882" y="1526"/>
                <a:ext cx="36" cy="36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3819"/>
              <p:cNvSpPr>
                <a:spLocks/>
              </p:cNvSpPr>
              <p:nvPr/>
            </p:nvSpPr>
            <p:spPr bwMode="auto">
              <a:xfrm>
                <a:off x="2906" y="1454"/>
                <a:ext cx="37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3820"/>
              <p:cNvSpPr>
                <a:spLocks/>
              </p:cNvSpPr>
              <p:nvPr/>
            </p:nvSpPr>
            <p:spPr bwMode="auto">
              <a:xfrm>
                <a:off x="2906" y="1454"/>
                <a:ext cx="37" cy="37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3821"/>
              <p:cNvSpPr>
                <a:spLocks/>
              </p:cNvSpPr>
              <p:nvPr/>
            </p:nvSpPr>
            <p:spPr bwMode="auto">
              <a:xfrm>
                <a:off x="2927" y="1413"/>
                <a:ext cx="37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3822"/>
              <p:cNvSpPr>
                <a:spLocks/>
              </p:cNvSpPr>
              <p:nvPr/>
            </p:nvSpPr>
            <p:spPr bwMode="auto">
              <a:xfrm>
                <a:off x="2927" y="1413"/>
                <a:ext cx="37" cy="37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5" name="Group 4024"/>
            <p:cNvGrpSpPr>
              <a:grpSpLocks/>
            </p:cNvGrpSpPr>
            <p:nvPr/>
          </p:nvGrpSpPr>
          <p:grpSpPr bwMode="auto">
            <a:xfrm>
              <a:off x="1896" y="1375"/>
              <a:ext cx="2157" cy="1408"/>
              <a:chOff x="1896" y="1375"/>
              <a:chExt cx="2157" cy="1408"/>
            </a:xfrm>
          </p:grpSpPr>
          <p:sp>
            <p:nvSpPr>
              <p:cNvPr id="217" name="Freeform 3824"/>
              <p:cNvSpPr>
                <a:spLocks/>
              </p:cNvSpPr>
              <p:nvPr/>
            </p:nvSpPr>
            <p:spPr bwMode="auto">
              <a:xfrm>
                <a:off x="2943" y="1394"/>
                <a:ext cx="36" cy="36"/>
              </a:xfrm>
              <a:custGeom>
                <a:avLst/>
                <a:gdLst>
                  <a:gd name="T0" fmla="*/ 22 w 73"/>
                  <a:gd name="T1" fmla="*/ 0 h 74"/>
                  <a:gd name="T2" fmla="*/ 0 w 73"/>
                  <a:gd name="T3" fmla="*/ 23 h 74"/>
                  <a:gd name="T4" fmla="*/ 50 w 73"/>
                  <a:gd name="T5" fmla="*/ 74 h 74"/>
                  <a:gd name="T6" fmla="*/ 73 w 73"/>
                  <a:gd name="T7" fmla="*/ 51 h 74"/>
                  <a:gd name="T8" fmla="*/ 22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2" y="0"/>
                    </a:moveTo>
                    <a:lnTo>
                      <a:pt x="0" y="23"/>
                    </a:lnTo>
                    <a:lnTo>
                      <a:pt x="50" y="74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3825"/>
              <p:cNvSpPr>
                <a:spLocks/>
              </p:cNvSpPr>
              <p:nvPr/>
            </p:nvSpPr>
            <p:spPr bwMode="auto">
              <a:xfrm>
                <a:off x="2943" y="1394"/>
                <a:ext cx="36" cy="36"/>
              </a:xfrm>
              <a:custGeom>
                <a:avLst/>
                <a:gdLst>
                  <a:gd name="T0" fmla="*/ 0 w 73"/>
                  <a:gd name="T1" fmla="*/ 51 h 74"/>
                  <a:gd name="T2" fmla="*/ 22 w 73"/>
                  <a:gd name="T3" fmla="*/ 74 h 74"/>
                  <a:gd name="T4" fmla="*/ 73 w 73"/>
                  <a:gd name="T5" fmla="*/ 23 h 74"/>
                  <a:gd name="T6" fmla="*/ 50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2" y="74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3826"/>
              <p:cNvSpPr>
                <a:spLocks/>
              </p:cNvSpPr>
              <p:nvPr/>
            </p:nvSpPr>
            <p:spPr bwMode="auto">
              <a:xfrm>
                <a:off x="2954" y="1388"/>
                <a:ext cx="36" cy="36"/>
              </a:xfrm>
              <a:custGeom>
                <a:avLst/>
                <a:gdLst>
                  <a:gd name="T0" fmla="*/ 23 w 72"/>
                  <a:gd name="T1" fmla="*/ 0 h 74"/>
                  <a:gd name="T2" fmla="*/ 0 w 72"/>
                  <a:gd name="T3" fmla="*/ 23 h 74"/>
                  <a:gd name="T4" fmla="*/ 49 w 72"/>
                  <a:gd name="T5" fmla="*/ 74 h 74"/>
                  <a:gd name="T6" fmla="*/ 72 w 72"/>
                  <a:gd name="T7" fmla="*/ 51 h 74"/>
                  <a:gd name="T8" fmla="*/ 23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3" y="0"/>
                    </a:moveTo>
                    <a:lnTo>
                      <a:pt x="0" y="23"/>
                    </a:lnTo>
                    <a:lnTo>
                      <a:pt x="49" y="74"/>
                    </a:lnTo>
                    <a:lnTo>
                      <a:pt x="72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3827"/>
              <p:cNvSpPr>
                <a:spLocks/>
              </p:cNvSpPr>
              <p:nvPr/>
            </p:nvSpPr>
            <p:spPr bwMode="auto">
              <a:xfrm>
                <a:off x="2954" y="1388"/>
                <a:ext cx="36" cy="36"/>
              </a:xfrm>
              <a:custGeom>
                <a:avLst/>
                <a:gdLst>
                  <a:gd name="T0" fmla="*/ 0 w 72"/>
                  <a:gd name="T1" fmla="*/ 51 h 74"/>
                  <a:gd name="T2" fmla="*/ 23 w 72"/>
                  <a:gd name="T3" fmla="*/ 74 h 74"/>
                  <a:gd name="T4" fmla="*/ 72 w 72"/>
                  <a:gd name="T5" fmla="*/ 23 h 74"/>
                  <a:gd name="T6" fmla="*/ 49 w 72"/>
                  <a:gd name="T7" fmla="*/ 0 h 74"/>
                  <a:gd name="T8" fmla="*/ 0 w 72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0" y="51"/>
                    </a:moveTo>
                    <a:lnTo>
                      <a:pt x="23" y="74"/>
                    </a:lnTo>
                    <a:lnTo>
                      <a:pt x="72" y="23"/>
                    </a:lnTo>
                    <a:lnTo>
                      <a:pt x="49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828"/>
              <p:cNvSpPr>
                <a:spLocks/>
              </p:cNvSpPr>
              <p:nvPr/>
            </p:nvSpPr>
            <p:spPr bwMode="auto">
              <a:xfrm>
                <a:off x="2960" y="1386"/>
                <a:ext cx="37" cy="37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2 h 73"/>
                  <a:gd name="T4" fmla="*/ 50 w 73"/>
                  <a:gd name="T5" fmla="*/ 73 h 73"/>
                  <a:gd name="T6" fmla="*/ 73 w 73"/>
                  <a:gd name="T7" fmla="*/ 50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2"/>
                    </a:lnTo>
                    <a:lnTo>
                      <a:pt x="50" y="73"/>
                    </a:lnTo>
                    <a:lnTo>
                      <a:pt x="73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829"/>
              <p:cNvSpPr>
                <a:spLocks/>
              </p:cNvSpPr>
              <p:nvPr/>
            </p:nvSpPr>
            <p:spPr bwMode="auto">
              <a:xfrm>
                <a:off x="2960" y="1386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2 w 73"/>
                  <a:gd name="T3" fmla="*/ 73 h 73"/>
                  <a:gd name="T4" fmla="*/ 73 w 73"/>
                  <a:gd name="T5" fmla="*/ 22 h 73"/>
                  <a:gd name="T6" fmla="*/ 50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2" y="73"/>
                    </a:lnTo>
                    <a:lnTo>
                      <a:pt x="73" y="22"/>
                    </a:lnTo>
                    <a:lnTo>
                      <a:pt x="5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830"/>
              <p:cNvSpPr>
                <a:spLocks/>
              </p:cNvSpPr>
              <p:nvPr/>
            </p:nvSpPr>
            <p:spPr bwMode="auto">
              <a:xfrm>
                <a:off x="2963" y="1386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0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0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831"/>
              <p:cNvSpPr>
                <a:spLocks/>
              </p:cNvSpPr>
              <p:nvPr/>
            </p:nvSpPr>
            <p:spPr bwMode="auto">
              <a:xfrm>
                <a:off x="2963" y="1386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0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832"/>
              <p:cNvSpPr>
                <a:spLocks/>
              </p:cNvSpPr>
              <p:nvPr/>
            </p:nvSpPr>
            <p:spPr bwMode="auto">
              <a:xfrm>
                <a:off x="2969" y="1388"/>
                <a:ext cx="37" cy="36"/>
              </a:xfrm>
              <a:custGeom>
                <a:avLst/>
                <a:gdLst>
                  <a:gd name="T0" fmla="*/ 23 w 73"/>
                  <a:gd name="T1" fmla="*/ 0 h 74"/>
                  <a:gd name="T2" fmla="*/ 0 w 73"/>
                  <a:gd name="T3" fmla="*/ 23 h 74"/>
                  <a:gd name="T4" fmla="*/ 51 w 73"/>
                  <a:gd name="T5" fmla="*/ 74 h 74"/>
                  <a:gd name="T6" fmla="*/ 73 w 73"/>
                  <a:gd name="T7" fmla="*/ 51 h 74"/>
                  <a:gd name="T8" fmla="*/ 23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3" y="0"/>
                    </a:moveTo>
                    <a:lnTo>
                      <a:pt x="0" y="23"/>
                    </a:lnTo>
                    <a:lnTo>
                      <a:pt x="51" y="74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833"/>
              <p:cNvSpPr>
                <a:spLocks/>
              </p:cNvSpPr>
              <p:nvPr/>
            </p:nvSpPr>
            <p:spPr bwMode="auto">
              <a:xfrm>
                <a:off x="2969" y="1388"/>
                <a:ext cx="37" cy="36"/>
              </a:xfrm>
              <a:custGeom>
                <a:avLst/>
                <a:gdLst>
                  <a:gd name="T0" fmla="*/ 0 w 73"/>
                  <a:gd name="T1" fmla="*/ 51 h 74"/>
                  <a:gd name="T2" fmla="*/ 23 w 73"/>
                  <a:gd name="T3" fmla="*/ 74 h 74"/>
                  <a:gd name="T4" fmla="*/ 73 w 73"/>
                  <a:gd name="T5" fmla="*/ 23 h 74"/>
                  <a:gd name="T6" fmla="*/ 51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3" y="74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834"/>
              <p:cNvSpPr>
                <a:spLocks/>
              </p:cNvSpPr>
              <p:nvPr/>
            </p:nvSpPr>
            <p:spPr bwMode="auto">
              <a:xfrm>
                <a:off x="2980" y="1394"/>
                <a:ext cx="37" cy="36"/>
              </a:xfrm>
              <a:custGeom>
                <a:avLst/>
                <a:gdLst>
                  <a:gd name="T0" fmla="*/ 22 w 73"/>
                  <a:gd name="T1" fmla="*/ 0 h 74"/>
                  <a:gd name="T2" fmla="*/ 0 w 73"/>
                  <a:gd name="T3" fmla="*/ 23 h 74"/>
                  <a:gd name="T4" fmla="*/ 50 w 73"/>
                  <a:gd name="T5" fmla="*/ 74 h 74"/>
                  <a:gd name="T6" fmla="*/ 73 w 73"/>
                  <a:gd name="T7" fmla="*/ 51 h 74"/>
                  <a:gd name="T8" fmla="*/ 22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2" y="0"/>
                    </a:moveTo>
                    <a:lnTo>
                      <a:pt x="0" y="23"/>
                    </a:lnTo>
                    <a:lnTo>
                      <a:pt x="50" y="74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835"/>
              <p:cNvSpPr>
                <a:spLocks/>
              </p:cNvSpPr>
              <p:nvPr/>
            </p:nvSpPr>
            <p:spPr bwMode="auto">
              <a:xfrm>
                <a:off x="2980" y="1394"/>
                <a:ext cx="37" cy="36"/>
              </a:xfrm>
              <a:custGeom>
                <a:avLst/>
                <a:gdLst>
                  <a:gd name="T0" fmla="*/ 0 w 73"/>
                  <a:gd name="T1" fmla="*/ 51 h 74"/>
                  <a:gd name="T2" fmla="*/ 22 w 73"/>
                  <a:gd name="T3" fmla="*/ 74 h 74"/>
                  <a:gd name="T4" fmla="*/ 73 w 73"/>
                  <a:gd name="T5" fmla="*/ 23 h 74"/>
                  <a:gd name="T6" fmla="*/ 50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2" y="74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836"/>
              <p:cNvSpPr>
                <a:spLocks/>
              </p:cNvSpPr>
              <p:nvPr/>
            </p:nvSpPr>
            <p:spPr bwMode="auto">
              <a:xfrm>
                <a:off x="2996" y="1413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837"/>
              <p:cNvSpPr>
                <a:spLocks/>
              </p:cNvSpPr>
              <p:nvPr/>
            </p:nvSpPr>
            <p:spPr bwMode="auto">
              <a:xfrm>
                <a:off x="2996" y="1413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838"/>
              <p:cNvSpPr>
                <a:spLocks/>
              </p:cNvSpPr>
              <p:nvPr/>
            </p:nvSpPr>
            <p:spPr bwMode="auto">
              <a:xfrm>
                <a:off x="3016" y="1454"/>
                <a:ext cx="37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839"/>
              <p:cNvSpPr>
                <a:spLocks/>
              </p:cNvSpPr>
              <p:nvPr/>
            </p:nvSpPr>
            <p:spPr bwMode="auto">
              <a:xfrm>
                <a:off x="3016" y="1454"/>
                <a:ext cx="37" cy="37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840"/>
              <p:cNvSpPr>
                <a:spLocks/>
              </p:cNvSpPr>
              <p:nvPr/>
            </p:nvSpPr>
            <p:spPr bwMode="auto">
              <a:xfrm>
                <a:off x="3041" y="1526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841"/>
              <p:cNvSpPr>
                <a:spLocks/>
              </p:cNvSpPr>
              <p:nvPr/>
            </p:nvSpPr>
            <p:spPr bwMode="auto">
              <a:xfrm>
                <a:off x="3041" y="1526"/>
                <a:ext cx="36" cy="36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842"/>
              <p:cNvSpPr>
                <a:spLocks/>
              </p:cNvSpPr>
              <p:nvPr/>
            </p:nvSpPr>
            <p:spPr bwMode="auto">
              <a:xfrm>
                <a:off x="3070" y="1634"/>
                <a:ext cx="36" cy="36"/>
              </a:xfrm>
              <a:custGeom>
                <a:avLst/>
                <a:gdLst>
                  <a:gd name="T0" fmla="*/ 20 w 71"/>
                  <a:gd name="T1" fmla="*/ 0 h 72"/>
                  <a:gd name="T2" fmla="*/ 0 w 71"/>
                  <a:gd name="T3" fmla="*/ 23 h 72"/>
                  <a:gd name="T4" fmla="*/ 50 w 71"/>
                  <a:gd name="T5" fmla="*/ 72 h 72"/>
                  <a:gd name="T6" fmla="*/ 71 w 71"/>
                  <a:gd name="T7" fmla="*/ 49 h 72"/>
                  <a:gd name="T8" fmla="*/ 20 w 71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20" y="0"/>
                    </a:moveTo>
                    <a:lnTo>
                      <a:pt x="0" y="23"/>
                    </a:lnTo>
                    <a:lnTo>
                      <a:pt x="50" y="72"/>
                    </a:lnTo>
                    <a:lnTo>
                      <a:pt x="71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843"/>
              <p:cNvSpPr>
                <a:spLocks/>
              </p:cNvSpPr>
              <p:nvPr/>
            </p:nvSpPr>
            <p:spPr bwMode="auto">
              <a:xfrm>
                <a:off x="3070" y="1634"/>
                <a:ext cx="36" cy="36"/>
              </a:xfrm>
              <a:custGeom>
                <a:avLst/>
                <a:gdLst>
                  <a:gd name="T0" fmla="*/ 0 w 71"/>
                  <a:gd name="T1" fmla="*/ 49 h 72"/>
                  <a:gd name="T2" fmla="*/ 20 w 71"/>
                  <a:gd name="T3" fmla="*/ 72 h 72"/>
                  <a:gd name="T4" fmla="*/ 71 w 71"/>
                  <a:gd name="T5" fmla="*/ 23 h 72"/>
                  <a:gd name="T6" fmla="*/ 50 w 71"/>
                  <a:gd name="T7" fmla="*/ 0 h 72"/>
                  <a:gd name="T8" fmla="*/ 0 w 71"/>
                  <a:gd name="T9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0" y="49"/>
                    </a:moveTo>
                    <a:lnTo>
                      <a:pt x="20" y="72"/>
                    </a:lnTo>
                    <a:lnTo>
                      <a:pt x="71" y="23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844"/>
              <p:cNvSpPr>
                <a:spLocks/>
              </p:cNvSpPr>
              <p:nvPr/>
            </p:nvSpPr>
            <p:spPr bwMode="auto">
              <a:xfrm>
                <a:off x="3103" y="1778"/>
                <a:ext cx="35" cy="36"/>
              </a:xfrm>
              <a:custGeom>
                <a:avLst/>
                <a:gdLst>
                  <a:gd name="T0" fmla="*/ 21 w 72"/>
                  <a:gd name="T1" fmla="*/ 0 h 72"/>
                  <a:gd name="T2" fmla="*/ 0 w 72"/>
                  <a:gd name="T3" fmla="*/ 23 h 72"/>
                  <a:gd name="T4" fmla="*/ 51 w 72"/>
                  <a:gd name="T5" fmla="*/ 72 h 72"/>
                  <a:gd name="T6" fmla="*/ 72 w 72"/>
                  <a:gd name="T7" fmla="*/ 49 h 72"/>
                  <a:gd name="T8" fmla="*/ 21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21" y="0"/>
                    </a:moveTo>
                    <a:lnTo>
                      <a:pt x="0" y="23"/>
                    </a:lnTo>
                    <a:lnTo>
                      <a:pt x="51" y="72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845"/>
              <p:cNvSpPr>
                <a:spLocks/>
              </p:cNvSpPr>
              <p:nvPr/>
            </p:nvSpPr>
            <p:spPr bwMode="auto">
              <a:xfrm>
                <a:off x="3103" y="1778"/>
                <a:ext cx="35" cy="36"/>
              </a:xfrm>
              <a:custGeom>
                <a:avLst/>
                <a:gdLst>
                  <a:gd name="T0" fmla="*/ 0 w 72"/>
                  <a:gd name="T1" fmla="*/ 49 h 72"/>
                  <a:gd name="T2" fmla="*/ 21 w 72"/>
                  <a:gd name="T3" fmla="*/ 72 h 72"/>
                  <a:gd name="T4" fmla="*/ 72 w 72"/>
                  <a:gd name="T5" fmla="*/ 23 h 72"/>
                  <a:gd name="T6" fmla="*/ 51 w 72"/>
                  <a:gd name="T7" fmla="*/ 0 h 72"/>
                  <a:gd name="T8" fmla="*/ 0 w 72"/>
                  <a:gd name="T9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0" y="49"/>
                    </a:moveTo>
                    <a:lnTo>
                      <a:pt x="21" y="72"/>
                    </a:lnTo>
                    <a:lnTo>
                      <a:pt x="72" y="23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846"/>
              <p:cNvSpPr>
                <a:spLocks/>
              </p:cNvSpPr>
              <p:nvPr/>
            </p:nvSpPr>
            <p:spPr bwMode="auto">
              <a:xfrm>
                <a:off x="3140" y="1949"/>
                <a:ext cx="37" cy="36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3847"/>
              <p:cNvSpPr>
                <a:spLocks/>
              </p:cNvSpPr>
              <p:nvPr/>
            </p:nvSpPr>
            <p:spPr bwMode="auto">
              <a:xfrm>
                <a:off x="3140" y="1949"/>
                <a:ext cx="37" cy="36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3848"/>
              <p:cNvSpPr>
                <a:spLocks/>
              </p:cNvSpPr>
              <p:nvPr/>
            </p:nvSpPr>
            <p:spPr bwMode="auto">
              <a:xfrm>
                <a:off x="3179" y="2129"/>
                <a:ext cx="37" cy="37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3 h 73"/>
                  <a:gd name="T4" fmla="*/ 50 w 73"/>
                  <a:gd name="T5" fmla="*/ 73 h 73"/>
                  <a:gd name="T6" fmla="*/ 73 w 73"/>
                  <a:gd name="T7" fmla="*/ 51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3"/>
                    </a:lnTo>
                    <a:lnTo>
                      <a:pt x="50" y="73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3849"/>
              <p:cNvSpPr>
                <a:spLocks/>
              </p:cNvSpPr>
              <p:nvPr/>
            </p:nvSpPr>
            <p:spPr bwMode="auto">
              <a:xfrm>
                <a:off x="3179" y="2129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2 w 73"/>
                  <a:gd name="T3" fmla="*/ 73 h 73"/>
                  <a:gd name="T4" fmla="*/ 73 w 73"/>
                  <a:gd name="T5" fmla="*/ 23 h 73"/>
                  <a:gd name="T6" fmla="*/ 50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2" y="73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3850"/>
              <p:cNvSpPr>
                <a:spLocks/>
              </p:cNvSpPr>
              <p:nvPr/>
            </p:nvSpPr>
            <p:spPr bwMode="auto">
              <a:xfrm>
                <a:off x="3222" y="2301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3851"/>
              <p:cNvSpPr>
                <a:spLocks/>
              </p:cNvSpPr>
              <p:nvPr/>
            </p:nvSpPr>
            <p:spPr bwMode="auto">
              <a:xfrm>
                <a:off x="3222" y="2301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3852"/>
              <p:cNvSpPr>
                <a:spLocks/>
              </p:cNvSpPr>
              <p:nvPr/>
            </p:nvSpPr>
            <p:spPr bwMode="auto">
              <a:xfrm>
                <a:off x="3267" y="2445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3853"/>
              <p:cNvSpPr>
                <a:spLocks/>
              </p:cNvSpPr>
              <p:nvPr/>
            </p:nvSpPr>
            <p:spPr bwMode="auto">
              <a:xfrm>
                <a:off x="3267" y="2445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3854"/>
              <p:cNvSpPr>
                <a:spLocks/>
              </p:cNvSpPr>
              <p:nvPr/>
            </p:nvSpPr>
            <p:spPr bwMode="auto">
              <a:xfrm>
                <a:off x="3315" y="2555"/>
                <a:ext cx="36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2 h 73"/>
                  <a:gd name="T4" fmla="*/ 51 w 74"/>
                  <a:gd name="T5" fmla="*/ 73 h 73"/>
                  <a:gd name="T6" fmla="*/ 74 w 74"/>
                  <a:gd name="T7" fmla="*/ 50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4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3855"/>
              <p:cNvSpPr>
                <a:spLocks/>
              </p:cNvSpPr>
              <p:nvPr/>
            </p:nvSpPr>
            <p:spPr bwMode="auto">
              <a:xfrm>
                <a:off x="3315" y="2555"/>
                <a:ext cx="36" cy="37"/>
              </a:xfrm>
              <a:custGeom>
                <a:avLst/>
                <a:gdLst>
                  <a:gd name="T0" fmla="*/ 0 w 74"/>
                  <a:gd name="T1" fmla="*/ 50 h 73"/>
                  <a:gd name="T2" fmla="*/ 23 w 74"/>
                  <a:gd name="T3" fmla="*/ 73 h 73"/>
                  <a:gd name="T4" fmla="*/ 74 w 74"/>
                  <a:gd name="T5" fmla="*/ 22 h 73"/>
                  <a:gd name="T6" fmla="*/ 51 w 74"/>
                  <a:gd name="T7" fmla="*/ 0 h 73"/>
                  <a:gd name="T8" fmla="*/ 0 w 74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4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3856"/>
              <p:cNvSpPr>
                <a:spLocks/>
              </p:cNvSpPr>
              <p:nvPr/>
            </p:nvSpPr>
            <p:spPr bwMode="auto">
              <a:xfrm>
                <a:off x="3363" y="2631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3857"/>
              <p:cNvSpPr>
                <a:spLocks/>
              </p:cNvSpPr>
              <p:nvPr/>
            </p:nvSpPr>
            <p:spPr bwMode="auto">
              <a:xfrm>
                <a:off x="3363" y="2631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3858"/>
              <p:cNvSpPr>
                <a:spLocks/>
              </p:cNvSpPr>
              <p:nvPr/>
            </p:nvSpPr>
            <p:spPr bwMode="auto">
              <a:xfrm>
                <a:off x="3414" y="2679"/>
                <a:ext cx="36" cy="37"/>
              </a:xfrm>
              <a:custGeom>
                <a:avLst/>
                <a:gdLst>
                  <a:gd name="T0" fmla="*/ 23 w 72"/>
                  <a:gd name="T1" fmla="*/ 0 h 73"/>
                  <a:gd name="T2" fmla="*/ 0 w 72"/>
                  <a:gd name="T3" fmla="*/ 22 h 73"/>
                  <a:gd name="T4" fmla="*/ 49 w 72"/>
                  <a:gd name="T5" fmla="*/ 73 h 73"/>
                  <a:gd name="T6" fmla="*/ 72 w 72"/>
                  <a:gd name="T7" fmla="*/ 50 h 73"/>
                  <a:gd name="T8" fmla="*/ 23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23" y="0"/>
                    </a:moveTo>
                    <a:lnTo>
                      <a:pt x="0" y="22"/>
                    </a:lnTo>
                    <a:lnTo>
                      <a:pt x="49" y="73"/>
                    </a:lnTo>
                    <a:lnTo>
                      <a:pt x="72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3859"/>
              <p:cNvSpPr>
                <a:spLocks/>
              </p:cNvSpPr>
              <p:nvPr/>
            </p:nvSpPr>
            <p:spPr bwMode="auto">
              <a:xfrm>
                <a:off x="3414" y="2679"/>
                <a:ext cx="36" cy="37"/>
              </a:xfrm>
              <a:custGeom>
                <a:avLst/>
                <a:gdLst>
                  <a:gd name="T0" fmla="*/ 0 w 72"/>
                  <a:gd name="T1" fmla="*/ 50 h 73"/>
                  <a:gd name="T2" fmla="*/ 23 w 72"/>
                  <a:gd name="T3" fmla="*/ 73 h 73"/>
                  <a:gd name="T4" fmla="*/ 72 w 72"/>
                  <a:gd name="T5" fmla="*/ 22 h 73"/>
                  <a:gd name="T6" fmla="*/ 49 w 72"/>
                  <a:gd name="T7" fmla="*/ 0 h 73"/>
                  <a:gd name="T8" fmla="*/ 0 w 72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2" y="22"/>
                    </a:lnTo>
                    <a:lnTo>
                      <a:pt x="4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3860"/>
              <p:cNvSpPr>
                <a:spLocks/>
              </p:cNvSpPr>
              <p:nvPr/>
            </p:nvSpPr>
            <p:spPr bwMode="auto">
              <a:xfrm>
                <a:off x="3465" y="2708"/>
                <a:ext cx="36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3861"/>
              <p:cNvSpPr>
                <a:spLocks/>
              </p:cNvSpPr>
              <p:nvPr/>
            </p:nvSpPr>
            <p:spPr bwMode="auto">
              <a:xfrm>
                <a:off x="3465" y="2708"/>
                <a:ext cx="36" cy="37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3862"/>
              <p:cNvSpPr>
                <a:spLocks/>
              </p:cNvSpPr>
              <p:nvPr/>
            </p:nvSpPr>
            <p:spPr bwMode="auto">
              <a:xfrm>
                <a:off x="3515" y="2726"/>
                <a:ext cx="37" cy="36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3 h 73"/>
                  <a:gd name="T4" fmla="*/ 50 w 73"/>
                  <a:gd name="T5" fmla="*/ 73 h 73"/>
                  <a:gd name="T6" fmla="*/ 73 w 73"/>
                  <a:gd name="T7" fmla="*/ 51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3"/>
                    </a:lnTo>
                    <a:lnTo>
                      <a:pt x="50" y="73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3863"/>
              <p:cNvSpPr>
                <a:spLocks/>
              </p:cNvSpPr>
              <p:nvPr/>
            </p:nvSpPr>
            <p:spPr bwMode="auto">
              <a:xfrm>
                <a:off x="3515" y="2726"/>
                <a:ext cx="37" cy="36"/>
              </a:xfrm>
              <a:custGeom>
                <a:avLst/>
                <a:gdLst>
                  <a:gd name="T0" fmla="*/ 0 w 73"/>
                  <a:gd name="T1" fmla="*/ 51 h 73"/>
                  <a:gd name="T2" fmla="*/ 22 w 73"/>
                  <a:gd name="T3" fmla="*/ 73 h 73"/>
                  <a:gd name="T4" fmla="*/ 73 w 73"/>
                  <a:gd name="T5" fmla="*/ 23 h 73"/>
                  <a:gd name="T6" fmla="*/ 50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2" y="73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3864"/>
              <p:cNvSpPr>
                <a:spLocks/>
              </p:cNvSpPr>
              <p:nvPr/>
            </p:nvSpPr>
            <p:spPr bwMode="auto">
              <a:xfrm>
                <a:off x="3567" y="2735"/>
                <a:ext cx="36" cy="37"/>
              </a:xfrm>
              <a:custGeom>
                <a:avLst/>
                <a:gdLst>
                  <a:gd name="T0" fmla="*/ 22 w 73"/>
                  <a:gd name="T1" fmla="*/ 0 h 74"/>
                  <a:gd name="T2" fmla="*/ 0 w 73"/>
                  <a:gd name="T3" fmla="*/ 23 h 74"/>
                  <a:gd name="T4" fmla="*/ 50 w 73"/>
                  <a:gd name="T5" fmla="*/ 74 h 74"/>
                  <a:gd name="T6" fmla="*/ 73 w 73"/>
                  <a:gd name="T7" fmla="*/ 51 h 74"/>
                  <a:gd name="T8" fmla="*/ 22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2" y="0"/>
                    </a:moveTo>
                    <a:lnTo>
                      <a:pt x="0" y="23"/>
                    </a:lnTo>
                    <a:lnTo>
                      <a:pt x="50" y="74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3865"/>
              <p:cNvSpPr>
                <a:spLocks/>
              </p:cNvSpPr>
              <p:nvPr/>
            </p:nvSpPr>
            <p:spPr bwMode="auto">
              <a:xfrm>
                <a:off x="3567" y="2735"/>
                <a:ext cx="36" cy="37"/>
              </a:xfrm>
              <a:custGeom>
                <a:avLst/>
                <a:gdLst>
                  <a:gd name="T0" fmla="*/ 0 w 73"/>
                  <a:gd name="T1" fmla="*/ 51 h 74"/>
                  <a:gd name="T2" fmla="*/ 22 w 73"/>
                  <a:gd name="T3" fmla="*/ 74 h 74"/>
                  <a:gd name="T4" fmla="*/ 73 w 73"/>
                  <a:gd name="T5" fmla="*/ 23 h 74"/>
                  <a:gd name="T6" fmla="*/ 50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2" y="74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3866"/>
              <p:cNvSpPr>
                <a:spLocks/>
              </p:cNvSpPr>
              <p:nvPr/>
            </p:nvSpPr>
            <p:spPr bwMode="auto">
              <a:xfrm>
                <a:off x="3617" y="2740"/>
                <a:ext cx="36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3867"/>
              <p:cNvSpPr>
                <a:spLocks/>
              </p:cNvSpPr>
              <p:nvPr/>
            </p:nvSpPr>
            <p:spPr bwMode="auto">
              <a:xfrm>
                <a:off x="3617" y="2740"/>
                <a:ext cx="36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3868"/>
              <p:cNvSpPr>
                <a:spLocks/>
              </p:cNvSpPr>
              <p:nvPr/>
            </p:nvSpPr>
            <p:spPr bwMode="auto">
              <a:xfrm>
                <a:off x="3665" y="2744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2 h 73"/>
                  <a:gd name="T4" fmla="*/ 51 w 73"/>
                  <a:gd name="T5" fmla="*/ 73 h 73"/>
                  <a:gd name="T6" fmla="*/ 73 w 73"/>
                  <a:gd name="T7" fmla="*/ 50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2"/>
                    </a:lnTo>
                    <a:lnTo>
                      <a:pt x="51" y="73"/>
                    </a:lnTo>
                    <a:lnTo>
                      <a:pt x="73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3869"/>
              <p:cNvSpPr>
                <a:spLocks/>
              </p:cNvSpPr>
              <p:nvPr/>
            </p:nvSpPr>
            <p:spPr bwMode="auto">
              <a:xfrm>
                <a:off x="3665" y="2744"/>
                <a:ext cx="37" cy="37"/>
              </a:xfrm>
              <a:custGeom>
                <a:avLst/>
                <a:gdLst>
                  <a:gd name="T0" fmla="*/ 0 w 73"/>
                  <a:gd name="T1" fmla="*/ 50 h 73"/>
                  <a:gd name="T2" fmla="*/ 23 w 73"/>
                  <a:gd name="T3" fmla="*/ 73 h 73"/>
                  <a:gd name="T4" fmla="*/ 73 w 73"/>
                  <a:gd name="T5" fmla="*/ 22 h 73"/>
                  <a:gd name="T6" fmla="*/ 51 w 73"/>
                  <a:gd name="T7" fmla="*/ 0 h 73"/>
                  <a:gd name="T8" fmla="*/ 0 w 73"/>
                  <a:gd name="T9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0"/>
                    </a:moveTo>
                    <a:lnTo>
                      <a:pt x="23" y="73"/>
                    </a:lnTo>
                    <a:lnTo>
                      <a:pt x="73" y="22"/>
                    </a:lnTo>
                    <a:lnTo>
                      <a:pt x="5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3870"/>
              <p:cNvSpPr>
                <a:spLocks/>
              </p:cNvSpPr>
              <p:nvPr/>
            </p:nvSpPr>
            <p:spPr bwMode="auto">
              <a:xfrm>
                <a:off x="3713" y="2746"/>
                <a:ext cx="36" cy="36"/>
              </a:xfrm>
              <a:custGeom>
                <a:avLst/>
                <a:gdLst>
                  <a:gd name="T0" fmla="*/ 23 w 73"/>
                  <a:gd name="T1" fmla="*/ 0 h 74"/>
                  <a:gd name="T2" fmla="*/ 0 w 73"/>
                  <a:gd name="T3" fmla="*/ 23 h 74"/>
                  <a:gd name="T4" fmla="*/ 51 w 73"/>
                  <a:gd name="T5" fmla="*/ 74 h 74"/>
                  <a:gd name="T6" fmla="*/ 73 w 73"/>
                  <a:gd name="T7" fmla="*/ 51 h 74"/>
                  <a:gd name="T8" fmla="*/ 23 w 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23" y="0"/>
                    </a:moveTo>
                    <a:lnTo>
                      <a:pt x="0" y="23"/>
                    </a:lnTo>
                    <a:lnTo>
                      <a:pt x="51" y="74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3871"/>
              <p:cNvSpPr>
                <a:spLocks/>
              </p:cNvSpPr>
              <p:nvPr/>
            </p:nvSpPr>
            <p:spPr bwMode="auto">
              <a:xfrm>
                <a:off x="3713" y="2746"/>
                <a:ext cx="36" cy="36"/>
              </a:xfrm>
              <a:custGeom>
                <a:avLst/>
                <a:gdLst>
                  <a:gd name="T0" fmla="*/ 0 w 73"/>
                  <a:gd name="T1" fmla="*/ 51 h 74"/>
                  <a:gd name="T2" fmla="*/ 23 w 73"/>
                  <a:gd name="T3" fmla="*/ 74 h 74"/>
                  <a:gd name="T4" fmla="*/ 73 w 73"/>
                  <a:gd name="T5" fmla="*/ 23 h 74"/>
                  <a:gd name="T6" fmla="*/ 51 w 73"/>
                  <a:gd name="T7" fmla="*/ 0 h 74"/>
                  <a:gd name="T8" fmla="*/ 0 w 73"/>
                  <a:gd name="T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1"/>
                    </a:moveTo>
                    <a:lnTo>
                      <a:pt x="23" y="74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3872"/>
              <p:cNvSpPr>
                <a:spLocks/>
              </p:cNvSpPr>
              <p:nvPr/>
            </p:nvSpPr>
            <p:spPr bwMode="auto">
              <a:xfrm>
                <a:off x="3758" y="2746"/>
                <a:ext cx="37" cy="37"/>
              </a:xfrm>
              <a:custGeom>
                <a:avLst/>
                <a:gdLst>
                  <a:gd name="T0" fmla="*/ 23 w 73"/>
                  <a:gd name="T1" fmla="*/ 0 h 73"/>
                  <a:gd name="T2" fmla="*/ 0 w 73"/>
                  <a:gd name="T3" fmla="*/ 23 h 73"/>
                  <a:gd name="T4" fmla="*/ 51 w 73"/>
                  <a:gd name="T5" fmla="*/ 73 h 73"/>
                  <a:gd name="T6" fmla="*/ 73 w 73"/>
                  <a:gd name="T7" fmla="*/ 51 h 73"/>
                  <a:gd name="T8" fmla="*/ 23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3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3873"/>
              <p:cNvSpPr>
                <a:spLocks/>
              </p:cNvSpPr>
              <p:nvPr/>
            </p:nvSpPr>
            <p:spPr bwMode="auto">
              <a:xfrm>
                <a:off x="3758" y="2746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3 w 73"/>
                  <a:gd name="T3" fmla="*/ 73 h 73"/>
                  <a:gd name="T4" fmla="*/ 73 w 73"/>
                  <a:gd name="T5" fmla="*/ 23 h 73"/>
                  <a:gd name="T6" fmla="*/ 51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3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3874"/>
              <p:cNvSpPr>
                <a:spLocks/>
              </p:cNvSpPr>
              <p:nvPr/>
            </p:nvSpPr>
            <p:spPr bwMode="auto">
              <a:xfrm>
                <a:off x="3801" y="2746"/>
                <a:ext cx="36" cy="37"/>
              </a:xfrm>
              <a:custGeom>
                <a:avLst/>
                <a:gdLst>
                  <a:gd name="T0" fmla="*/ 23 w 74"/>
                  <a:gd name="T1" fmla="*/ 0 h 73"/>
                  <a:gd name="T2" fmla="*/ 0 w 74"/>
                  <a:gd name="T3" fmla="*/ 23 h 73"/>
                  <a:gd name="T4" fmla="*/ 51 w 74"/>
                  <a:gd name="T5" fmla="*/ 73 h 73"/>
                  <a:gd name="T6" fmla="*/ 74 w 74"/>
                  <a:gd name="T7" fmla="*/ 51 h 73"/>
                  <a:gd name="T8" fmla="*/ 23 w 7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23" y="0"/>
                    </a:moveTo>
                    <a:lnTo>
                      <a:pt x="0" y="23"/>
                    </a:lnTo>
                    <a:lnTo>
                      <a:pt x="51" y="73"/>
                    </a:lnTo>
                    <a:lnTo>
                      <a:pt x="74" y="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3875"/>
              <p:cNvSpPr>
                <a:spLocks/>
              </p:cNvSpPr>
              <p:nvPr/>
            </p:nvSpPr>
            <p:spPr bwMode="auto">
              <a:xfrm>
                <a:off x="3801" y="2746"/>
                <a:ext cx="36" cy="37"/>
              </a:xfrm>
              <a:custGeom>
                <a:avLst/>
                <a:gdLst>
                  <a:gd name="T0" fmla="*/ 0 w 74"/>
                  <a:gd name="T1" fmla="*/ 51 h 73"/>
                  <a:gd name="T2" fmla="*/ 23 w 74"/>
                  <a:gd name="T3" fmla="*/ 73 h 73"/>
                  <a:gd name="T4" fmla="*/ 74 w 74"/>
                  <a:gd name="T5" fmla="*/ 23 h 73"/>
                  <a:gd name="T6" fmla="*/ 51 w 74"/>
                  <a:gd name="T7" fmla="*/ 0 h 73"/>
                  <a:gd name="T8" fmla="*/ 0 w 74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51"/>
                    </a:moveTo>
                    <a:lnTo>
                      <a:pt x="23" y="73"/>
                    </a:lnTo>
                    <a:lnTo>
                      <a:pt x="74" y="23"/>
                    </a:lnTo>
                    <a:lnTo>
                      <a:pt x="5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3876"/>
              <p:cNvSpPr>
                <a:spLocks/>
              </p:cNvSpPr>
              <p:nvPr/>
            </p:nvSpPr>
            <p:spPr bwMode="auto">
              <a:xfrm>
                <a:off x="3841" y="2746"/>
                <a:ext cx="37" cy="37"/>
              </a:xfrm>
              <a:custGeom>
                <a:avLst/>
                <a:gdLst>
                  <a:gd name="T0" fmla="*/ 22 w 73"/>
                  <a:gd name="T1" fmla="*/ 0 h 73"/>
                  <a:gd name="T2" fmla="*/ 0 w 73"/>
                  <a:gd name="T3" fmla="*/ 23 h 73"/>
                  <a:gd name="T4" fmla="*/ 50 w 73"/>
                  <a:gd name="T5" fmla="*/ 73 h 73"/>
                  <a:gd name="T6" fmla="*/ 73 w 73"/>
                  <a:gd name="T7" fmla="*/ 51 h 73"/>
                  <a:gd name="T8" fmla="*/ 22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22" y="0"/>
                    </a:moveTo>
                    <a:lnTo>
                      <a:pt x="0" y="23"/>
                    </a:lnTo>
                    <a:lnTo>
                      <a:pt x="50" y="73"/>
                    </a:lnTo>
                    <a:lnTo>
                      <a:pt x="73" y="5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3877"/>
              <p:cNvSpPr>
                <a:spLocks/>
              </p:cNvSpPr>
              <p:nvPr/>
            </p:nvSpPr>
            <p:spPr bwMode="auto">
              <a:xfrm>
                <a:off x="3841" y="2746"/>
                <a:ext cx="37" cy="37"/>
              </a:xfrm>
              <a:custGeom>
                <a:avLst/>
                <a:gdLst>
                  <a:gd name="T0" fmla="*/ 0 w 73"/>
                  <a:gd name="T1" fmla="*/ 51 h 73"/>
                  <a:gd name="T2" fmla="*/ 22 w 73"/>
                  <a:gd name="T3" fmla="*/ 73 h 73"/>
                  <a:gd name="T4" fmla="*/ 73 w 73"/>
                  <a:gd name="T5" fmla="*/ 23 h 73"/>
                  <a:gd name="T6" fmla="*/ 50 w 73"/>
                  <a:gd name="T7" fmla="*/ 0 h 73"/>
                  <a:gd name="T8" fmla="*/ 0 w 73"/>
                  <a:gd name="T9" fmla="*/ 5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51"/>
                    </a:moveTo>
                    <a:lnTo>
                      <a:pt x="22" y="73"/>
                    </a:lnTo>
                    <a:lnTo>
                      <a:pt x="73" y="23"/>
                    </a:lnTo>
                    <a:lnTo>
                      <a:pt x="5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3878"/>
              <p:cNvSpPr>
                <a:spLocks/>
              </p:cNvSpPr>
              <p:nvPr/>
            </p:nvSpPr>
            <p:spPr bwMode="auto">
              <a:xfrm>
                <a:off x="3878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3879"/>
              <p:cNvSpPr>
                <a:spLocks/>
              </p:cNvSpPr>
              <p:nvPr/>
            </p:nvSpPr>
            <p:spPr bwMode="auto">
              <a:xfrm>
                <a:off x="3878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3880"/>
              <p:cNvSpPr>
                <a:spLocks/>
              </p:cNvSpPr>
              <p:nvPr/>
            </p:nvSpPr>
            <p:spPr bwMode="auto">
              <a:xfrm>
                <a:off x="3910" y="2747"/>
                <a:ext cx="36" cy="36"/>
              </a:xfrm>
              <a:custGeom>
                <a:avLst/>
                <a:gdLst>
                  <a:gd name="T0" fmla="*/ 21 w 71"/>
                  <a:gd name="T1" fmla="*/ 0 h 71"/>
                  <a:gd name="T2" fmla="*/ 0 w 71"/>
                  <a:gd name="T3" fmla="*/ 22 h 71"/>
                  <a:gd name="T4" fmla="*/ 50 w 71"/>
                  <a:gd name="T5" fmla="*/ 71 h 71"/>
                  <a:gd name="T6" fmla="*/ 71 w 71"/>
                  <a:gd name="T7" fmla="*/ 49 h 71"/>
                  <a:gd name="T8" fmla="*/ 21 w 7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21" y="0"/>
                    </a:moveTo>
                    <a:lnTo>
                      <a:pt x="0" y="22"/>
                    </a:lnTo>
                    <a:lnTo>
                      <a:pt x="50" y="71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3881"/>
              <p:cNvSpPr>
                <a:spLocks/>
              </p:cNvSpPr>
              <p:nvPr/>
            </p:nvSpPr>
            <p:spPr bwMode="auto">
              <a:xfrm>
                <a:off x="3910" y="2747"/>
                <a:ext cx="36" cy="36"/>
              </a:xfrm>
              <a:custGeom>
                <a:avLst/>
                <a:gdLst>
                  <a:gd name="T0" fmla="*/ 0 w 71"/>
                  <a:gd name="T1" fmla="*/ 49 h 71"/>
                  <a:gd name="T2" fmla="*/ 21 w 71"/>
                  <a:gd name="T3" fmla="*/ 71 h 71"/>
                  <a:gd name="T4" fmla="*/ 71 w 71"/>
                  <a:gd name="T5" fmla="*/ 22 h 71"/>
                  <a:gd name="T6" fmla="*/ 50 w 71"/>
                  <a:gd name="T7" fmla="*/ 0 h 71"/>
                  <a:gd name="T8" fmla="*/ 0 w 71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1" y="22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3882"/>
              <p:cNvSpPr>
                <a:spLocks/>
              </p:cNvSpPr>
              <p:nvPr/>
            </p:nvSpPr>
            <p:spPr bwMode="auto">
              <a:xfrm>
                <a:off x="3939" y="2747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3883"/>
              <p:cNvSpPr>
                <a:spLocks/>
              </p:cNvSpPr>
              <p:nvPr/>
            </p:nvSpPr>
            <p:spPr bwMode="auto">
              <a:xfrm>
                <a:off x="3939" y="2747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3884"/>
              <p:cNvSpPr>
                <a:spLocks/>
              </p:cNvSpPr>
              <p:nvPr/>
            </p:nvSpPr>
            <p:spPr bwMode="auto">
              <a:xfrm>
                <a:off x="3964" y="2747"/>
                <a:ext cx="36" cy="36"/>
              </a:xfrm>
              <a:custGeom>
                <a:avLst/>
                <a:gdLst>
                  <a:gd name="T0" fmla="*/ 21 w 71"/>
                  <a:gd name="T1" fmla="*/ 0 h 71"/>
                  <a:gd name="T2" fmla="*/ 0 w 71"/>
                  <a:gd name="T3" fmla="*/ 22 h 71"/>
                  <a:gd name="T4" fmla="*/ 50 w 71"/>
                  <a:gd name="T5" fmla="*/ 71 h 71"/>
                  <a:gd name="T6" fmla="*/ 71 w 71"/>
                  <a:gd name="T7" fmla="*/ 49 h 71"/>
                  <a:gd name="T8" fmla="*/ 21 w 7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21" y="0"/>
                    </a:moveTo>
                    <a:lnTo>
                      <a:pt x="0" y="22"/>
                    </a:lnTo>
                    <a:lnTo>
                      <a:pt x="50" y="71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3885"/>
              <p:cNvSpPr>
                <a:spLocks/>
              </p:cNvSpPr>
              <p:nvPr/>
            </p:nvSpPr>
            <p:spPr bwMode="auto">
              <a:xfrm>
                <a:off x="3964" y="2747"/>
                <a:ext cx="36" cy="36"/>
              </a:xfrm>
              <a:custGeom>
                <a:avLst/>
                <a:gdLst>
                  <a:gd name="T0" fmla="*/ 0 w 71"/>
                  <a:gd name="T1" fmla="*/ 49 h 71"/>
                  <a:gd name="T2" fmla="*/ 21 w 71"/>
                  <a:gd name="T3" fmla="*/ 71 h 71"/>
                  <a:gd name="T4" fmla="*/ 71 w 71"/>
                  <a:gd name="T5" fmla="*/ 22 h 71"/>
                  <a:gd name="T6" fmla="*/ 50 w 71"/>
                  <a:gd name="T7" fmla="*/ 0 h 71"/>
                  <a:gd name="T8" fmla="*/ 0 w 71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1" y="22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3886"/>
              <p:cNvSpPr>
                <a:spLocks/>
              </p:cNvSpPr>
              <p:nvPr/>
            </p:nvSpPr>
            <p:spPr bwMode="auto">
              <a:xfrm>
                <a:off x="3985" y="2747"/>
                <a:ext cx="36" cy="36"/>
              </a:xfrm>
              <a:custGeom>
                <a:avLst/>
                <a:gdLst>
                  <a:gd name="T0" fmla="*/ 21 w 71"/>
                  <a:gd name="T1" fmla="*/ 0 h 71"/>
                  <a:gd name="T2" fmla="*/ 0 w 71"/>
                  <a:gd name="T3" fmla="*/ 22 h 71"/>
                  <a:gd name="T4" fmla="*/ 50 w 71"/>
                  <a:gd name="T5" fmla="*/ 71 h 71"/>
                  <a:gd name="T6" fmla="*/ 71 w 71"/>
                  <a:gd name="T7" fmla="*/ 49 h 71"/>
                  <a:gd name="T8" fmla="*/ 21 w 7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21" y="0"/>
                    </a:moveTo>
                    <a:lnTo>
                      <a:pt x="0" y="22"/>
                    </a:lnTo>
                    <a:lnTo>
                      <a:pt x="50" y="71"/>
                    </a:lnTo>
                    <a:lnTo>
                      <a:pt x="7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3887"/>
              <p:cNvSpPr>
                <a:spLocks/>
              </p:cNvSpPr>
              <p:nvPr/>
            </p:nvSpPr>
            <p:spPr bwMode="auto">
              <a:xfrm>
                <a:off x="3985" y="2747"/>
                <a:ext cx="36" cy="36"/>
              </a:xfrm>
              <a:custGeom>
                <a:avLst/>
                <a:gdLst>
                  <a:gd name="T0" fmla="*/ 0 w 71"/>
                  <a:gd name="T1" fmla="*/ 49 h 71"/>
                  <a:gd name="T2" fmla="*/ 21 w 71"/>
                  <a:gd name="T3" fmla="*/ 71 h 71"/>
                  <a:gd name="T4" fmla="*/ 71 w 71"/>
                  <a:gd name="T5" fmla="*/ 22 h 71"/>
                  <a:gd name="T6" fmla="*/ 50 w 71"/>
                  <a:gd name="T7" fmla="*/ 0 h 71"/>
                  <a:gd name="T8" fmla="*/ 0 w 71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1" y="22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3888"/>
              <p:cNvSpPr>
                <a:spLocks/>
              </p:cNvSpPr>
              <p:nvPr/>
            </p:nvSpPr>
            <p:spPr bwMode="auto">
              <a:xfrm>
                <a:off x="4001" y="2747"/>
                <a:ext cx="35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3889"/>
              <p:cNvSpPr>
                <a:spLocks/>
              </p:cNvSpPr>
              <p:nvPr/>
            </p:nvSpPr>
            <p:spPr bwMode="auto">
              <a:xfrm>
                <a:off x="4001" y="2747"/>
                <a:ext cx="35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3890"/>
              <p:cNvSpPr>
                <a:spLocks/>
              </p:cNvSpPr>
              <p:nvPr/>
            </p:nvSpPr>
            <p:spPr bwMode="auto">
              <a:xfrm>
                <a:off x="4011" y="2747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3891"/>
              <p:cNvSpPr>
                <a:spLocks/>
              </p:cNvSpPr>
              <p:nvPr/>
            </p:nvSpPr>
            <p:spPr bwMode="auto">
              <a:xfrm>
                <a:off x="4011" y="2747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3892"/>
              <p:cNvSpPr>
                <a:spLocks/>
              </p:cNvSpPr>
              <p:nvPr/>
            </p:nvSpPr>
            <p:spPr bwMode="auto">
              <a:xfrm>
                <a:off x="4017" y="2747"/>
                <a:ext cx="36" cy="36"/>
              </a:xfrm>
              <a:custGeom>
                <a:avLst/>
                <a:gdLst>
                  <a:gd name="T0" fmla="*/ 21 w 72"/>
                  <a:gd name="T1" fmla="*/ 0 h 71"/>
                  <a:gd name="T2" fmla="*/ 0 w 72"/>
                  <a:gd name="T3" fmla="*/ 22 h 71"/>
                  <a:gd name="T4" fmla="*/ 51 w 72"/>
                  <a:gd name="T5" fmla="*/ 71 h 71"/>
                  <a:gd name="T6" fmla="*/ 72 w 72"/>
                  <a:gd name="T7" fmla="*/ 49 h 71"/>
                  <a:gd name="T8" fmla="*/ 21 w 72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21" y="0"/>
                    </a:moveTo>
                    <a:lnTo>
                      <a:pt x="0" y="22"/>
                    </a:lnTo>
                    <a:lnTo>
                      <a:pt x="51" y="71"/>
                    </a:lnTo>
                    <a:lnTo>
                      <a:pt x="72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3893"/>
              <p:cNvSpPr>
                <a:spLocks/>
              </p:cNvSpPr>
              <p:nvPr/>
            </p:nvSpPr>
            <p:spPr bwMode="auto">
              <a:xfrm>
                <a:off x="4017" y="2747"/>
                <a:ext cx="36" cy="36"/>
              </a:xfrm>
              <a:custGeom>
                <a:avLst/>
                <a:gdLst>
                  <a:gd name="T0" fmla="*/ 0 w 72"/>
                  <a:gd name="T1" fmla="*/ 49 h 71"/>
                  <a:gd name="T2" fmla="*/ 21 w 72"/>
                  <a:gd name="T3" fmla="*/ 71 h 71"/>
                  <a:gd name="T4" fmla="*/ 72 w 72"/>
                  <a:gd name="T5" fmla="*/ 22 h 71"/>
                  <a:gd name="T6" fmla="*/ 51 w 72"/>
                  <a:gd name="T7" fmla="*/ 0 h 71"/>
                  <a:gd name="T8" fmla="*/ 0 w 72"/>
                  <a:gd name="T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0" y="49"/>
                    </a:moveTo>
                    <a:lnTo>
                      <a:pt x="21" y="71"/>
                    </a:lnTo>
                    <a:lnTo>
                      <a:pt x="72" y="22"/>
                    </a:lnTo>
                    <a:lnTo>
                      <a:pt x="5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Rectangle 3894"/>
              <p:cNvSpPr>
                <a:spLocks noChangeArrowheads="1"/>
              </p:cNvSpPr>
              <p:nvPr/>
            </p:nvSpPr>
            <p:spPr bwMode="auto">
              <a:xfrm>
                <a:off x="1910" y="2753"/>
                <a:ext cx="26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Rectangle 3895"/>
              <p:cNvSpPr>
                <a:spLocks noChangeArrowheads="1"/>
              </p:cNvSpPr>
              <p:nvPr/>
            </p:nvSpPr>
            <p:spPr bwMode="auto">
              <a:xfrm>
                <a:off x="1917" y="2753"/>
                <a:ext cx="25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Rectangle 3896"/>
              <p:cNvSpPr>
                <a:spLocks noChangeArrowheads="1"/>
              </p:cNvSpPr>
              <p:nvPr/>
            </p:nvSpPr>
            <p:spPr bwMode="auto">
              <a:xfrm>
                <a:off x="1928" y="275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Rectangle 3897"/>
              <p:cNvSpPr>
                <a:spLocks noChangeArrowheads="1"/>
              </p:cNvSpPr>
              <p:nvPr/>
            </p:nvSpPr>
            <p:spPr bwMode="auto">
              <a:xfrm>
                <a:off x="1944" y="275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Rectangle 3898"/>
              <p:cNvSpPr>
                <a:spLocks noChangeArrowheads="1"/>
              </p:cNvSpPr>
              <p:nvPr/>
            </p:nvSpPr>
            <p:spPr bwMode="auto">
              <a:xfrm>
                <a:off x="1965" y="2751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Rectangle 3899"/>
              <p:cNvSpPr>
                <a:spLocks noChangeArrowheads="1"/>
              </p:cNvSpPr>
              <p:nvPr/>
            </p:nvSpPr>
            <p:spPr bwMode="auto">
              <a:xfrm>
                <a:off x="1989" y="2750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Rectangle 3900"/>
              <p:cNvSpPr>
                <a:spLocks noChangeArrowheads="1"/>
              </p:cNvSpPr>
              <p:nvPr/>
            </p:nvSpPr>
            <p:spPr bwMode="auto">
              <a:xfrm>
                <a:off x="2018" y="2749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Rectangle 3901"/>
              <p:cNvSpPr>
                <a:spLocks noChangeArrowheads="1"/>
              </p:cNvSpPr>
              <p:nvPr/>
            </p:nvSpPr>
            <p:spPr bwMode="auto">
              <a:xfrm>
                <a:off x="2051" y="2746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3902"/>
              <p:cNvSpPr>
                <a:spLocks/>
              </p:cNvSpPr>
              <p:nvPr/>
            </p:nvSpPr>
            <p:spPr bwMode="auto">
              <a:xfrm>
                <a:off x="2088" y="2743"/>
                <a:ext cx="25" cy="25"/>
              </a:xfrm>
              <a:custGeom>
                <a:avLst/>
                <a:gdLst>
                  <a:gd name="T0" fmla="*/ 0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51 w 51"/>
                  <a:gd name="T7" fmla="*/ 0 h 51"/>
                  <a:gd name="T8" fmla="*/ 0 w 51"/>
                  <a:gd name="T9" fmla="*/ 0 h 51"/>
                  <a:gd name="T10" fmla="*/ 0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Rectangle 3903"/>
              <p:cNvSpPr>
                <a:spLocks noChangeArrowheads="1"/>
              </p:cNvSpPr>
              <p:nvPr/>
            </p:nvSpPr>
            <p:spPr bwMode="auto">
              <a:xfrm>
                <a:off x="2128" y="2739"/>
                <a:ext cx="25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Rectangle 3904"/>
              <p:cNvSpPr>
                <a:spLocks noChangeArrowheads="1"/>
              </p:cNvSpPr>
              <p:nvPr/>
            </p:nvSpPr>
            <p:spPr bwMode="auto">
              <a:xfrm>
                <a:off x="2170" y="2731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Rectangle 3905"/>
              <p:cNvSpPr>
                <a:spLocks noChangeArrowheads="1"/>
              </p:cNvSpPr>
              <p:nvPr/>
            </p:nvSpPr>
            <p:spPr bwMode="auto">
              <a:xfrm>
                <a:off x="2215" y="2719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Rectangle 3906"/>
              <p:cNvSpPr>
                <a:spLocks noChangeArrowheads="1"/>
              </p:cNvSpPr>
              <p:nvPr/>
            </p:nvSpPr>
            <p:spPr bwMode="auto">
              <a:xfrm>
                <a:off x="2263" y="2703"/>
                <a:ext cx="24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Rectangle 3907"/>
              <p:cNvSpPr>
                <a:spLocks noChangeArrowheads="1"/>
              </p:cNvSpPr>
              <p:nvPr/>
            </p:nvSpPr>
            <p:spPr bwMode="auto">
              <a:xfrm>
                <a:off x="2311" y="2678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Rectangle 3908"/>
              <p:cNvSpPr>
                <a:spLocks noChangeArrowheads="1"/>
              </p:cNvSpPr>
              <p:nvPr/>
            </p:nvSpPr>
            <p:spPr bwMode="auto">
              <a:xfrm>
                <a:off x="2362" y="2646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Rectangle 3909"/>
              <p:cNvSpPr>
                <a:spLocks noChangeArrowheads="1"/>
              </p:cNvSpPr>
              <p:nvPr/>
            </p:nvSpPr>
            <p:spPr bwMode="auto">
              <a:xfrm>
                <a:off x="2412" y="2602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Rectangle 3910"/>
              <p:cNvSpPr>
                <a:spLocks noChangeArrowheads="1"/>
              </p:cNvSpPr>
              <p:nvPr/>
            </p:nvSpPr>
            <p:spPr bwMode="auto">
              <a:xfrm>
                <a:off x="2464" y="254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Rectangle 3911"/>
              <p:cNvSpPr>
                <a:spLocks noChangeArrowheads="1"/>
              </p:cNvSpPr>
              <p:nvPr/>
            </p:nvSpPr>
            <p:spPr bwMode="auto">
              <a:xfrm>
                <a:off x="2514" y="2470"/>
                <a:ext cx="26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Rectangle 3912"/>
              <p:cNvSpPr>
                <a:spLocks noChangeArrowheads="1"/>
              </p:cNvSpPr>
              <p:nvPr/>
            </p:nvSpPr>
            <p:spPr bwMode="auto">
              <a:xfrm>
                <a:off x="2565" y="2378"/>
                <a:ext cx="24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Rectangle 3913"/>
              <p:cNvSpPr>
                <a:spLocks noChangeArrowheads="1"/>
              </p:cNvSpPr>
              <p:nvPr/>
            </p:nvSpPr>
            <p:spPr bwMode="auto">
              <a:xfrm>
                <a:off x="2614" y="2268"/>
                <a:ext cx="24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3914"/>
              <p:cNvSpPr>
                <a:spLocks/>
              </p:cNvSpPr>
              <p:nvPr/>
            </p:nvSpPr>
            <p:spPr bwMode="auto">
              <a:xfrm>
                <a:off x="2661" y="2144"/>
                <a:ext cx="24" cy="26"/>
              </a:xfrm>
              <a:custGeom>
                <a:avLst/>
                <a:gdLst>
                  <a:gd name="T0" fmla="*/ 0 w 49"/>
                  <a:gd name="T1" fmla="*/ 0 h 50"/>
                  <a:gd name="T2" fmla="*/ 0 w 49"/>
                  <a:gd name="T3" fmla="*/ 50 h 50"/>
                  <a:gd name="T4" fmla="*/ 49 w 49"/>
                  <a:gd name="T5" fmla="*/ 50 h 50"/>
                  <a:gd name="T6" fmla="*/ 49 w 49"/>
                  <a:gd name="T7" fmla="*/ 0 h 50"/>
                  <a:gd name="T8" fmla="*/ 0 w 49"/>
                  <a:gd name="T9" fmla="*/ 0 h 50"/>
                  <a:gd name="T10" fmla="*/ 0 w 4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lnTo>
                      <a:pt x="0" y="50"/>
                    </a:lnTo>
                    <a:lnTo>
                      <a:pt x="49" y="5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3915"/>
              <p:cNvSpPr>
                <a:spLocks/>
              </p:cNvSpPr>
              <p:nvPr/>
            </p:nvSpPr>
            <p:spPr bwMode="auto">
              <a:xfrm>
                <a:off x="2706" y="2009"/>
                <a:ext cx="26" cy="25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51 h 51"/>
                  <a:gd name="T4" fmla="*/ 50 w 50"/>
                  <a:gd name="T5" fmla="*/ 51 h 51"/>
                  <a:gd name="T6" fmla="*/ 50 w 50"/>
                  <a:gd name="T7" fmla="*/ 0 h 51"/>
                  <a:gd name="T8" fmla="*/ 0 w 50"/>
                  <a:gd name="T9" fmla="*/ 0 h 51"/>
                  <a:gd name="T10" fmla="*/ 0 w 5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Rectangle 3916"/>
              <p:cNvSpPr>
                <a:spLocks noChangeArrowheads="1"/>
              </p:cNvSpPr>
              <p:nvPr/>
            </p:nvSpPr>
            <p:spPr bwMode="auto">
              <a:xfrm>
                <a:off x="2748" y="1872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3917"/>
              <p:cNvSpPr>
                <a:spLocks/>
              </p:cNvSpPr>
              <p:nvPr/>
            </p:nvSpPr>
            <p:spPr bwMode="auto">
              <a:xfrm>
                <a:off x="2788" y="1742"/>
                <a:ext cx="26" cy="25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51 h 51"/>
                  <a:gd name="T4" fmla="*/ 50 w 50"/>
                  <a:gd name="T5" fmla="*/ 51 h 51"/>
                  <a:gd name="T6" fmla="*/ 50 w 50"/>
                  <a:gd name="T7" fmla="*/ 0 h 51"/>
                  <a:gd name="T8" fmla="*/ 0 w 50"/>
                  <a:gd name="T9" fmla="*/ 0 h 51"/>
                  <a:gd name="T10" fmla="*/ 0 w 5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3918"/>
              <p:cNvSpPr>
                <a:spLocks/>
              </p:cNvSpPr>
              <p:nvPr/>
            </p:nvSpPr>
            <p:spPr bwMode="auto">
              <a:xfrm>
                <a:off x="2825" y="1629"/>
                <a:ext cx="25" cy="25"/>
              </a:xfrm>
              <a:custGeom>
                <a:avLst/>
                <a:gdLst>
                  <a:gd name="T0" fmla="*/ 0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51 w 51"/>
                  <a:gd name="T7" fmla="*/ 0 h 51"/>
                  <a:gd name="T8" fmla="*/ 0 w 51"/>
                  <a:gd name="T9" fmla="*/ 0 h 51"/>
                  <a:gd name="T10" fmla="*/ 0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3919"/>
              <p:cNvSpPr>
                <a:spLocks/>
              </p:cNvSpPr>
              <p:nvPr/>
            </p:nvSpPr>
            <p:spPr bwMode="auto">
              <a:xfrm>
                <a:off x="2858" y="1539"/>
                <a:ext cx="25" cy="24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49 h 49"/>
                  <a:gd name="T4" fmla="*/ 51 w 51"/>
                  <a:gd name="T5" fmla="*/ 49 h 49"/>
                  <a:gd name="T6" fmla="*/ 51 w 51"/>
                  <a:gd name="T7" fmla="*/ 0 h 49"/>
                  <a:gd name="T8" fmla="*/ 0 w 51"/>
                  <a:gd name="T9" fmla="*/ 0 h 49"/>
                  <a:gd name="T10" fmla="*/ 0 w 5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0"/>
                    </a:moveTo>
                    <a:lnTo>
                      <a:pt x="0" y="49"/>
                    </a:lnTo>
                    <a:lnTo>
                      <a:pt x="51" y="49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Rectangle 3920"/>
              <p:cNvSpPr>
                <a:spLocks noChangeArrowheads="1"/>
              </p:cNvSpPr>
              <p:nvPr/>
            </p:nvSpPr>
            <p:spPr bwMode="auto">
              <a:xfrm>
                <a:off x="2887" y="147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Rectangle 3921"/>
              <p:cNvSpPr>
                <a:spLocks noChangeArrowheads="1"/>
              </p:cNvSpPr>
              <p:nvPr/>
            </p:nvSpPr>
            <p:spPr bwMode="auto">
              <a:xfrm>
                <a:off x="2911" y="1430"/>
                <a:ext cx="26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Rectangle 3922"/>
              <p:cNvSpPr>
                <a:spLocks noChangeArrowheads="1"/>
              </p:cNvSpPr>
              <p:nvPr/>
            </p:nvSpPr>
            <p:spPr bwMode="auto">
              <a:xfrm>
                <a:off x="2932" y="1407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Rectangle 3923"/>
              <p:cNvSpPr>
                <a:spLocks noChangeArrowheads="1"/>
              </p:cNvSpPr>
              <p:nvPr/>
            </p:nvSpPr>
            <p:spPr bwMode="auto">
              <a:xfrm>
                <a:off x="2948" y="1395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Rectangle 3924"/>
              <p:cNvSpPr>
                <a:spLocks noChangeArrowheads="1"/>
              </p:cNvSpPr>
              <p:nvPr/>
            </p:nvSpPr>
            <p:spPr bwMode="auto">
              <a:xfrm>
                <a:off x="2959" y="139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3925"/>
              <p:cNvSpPr>
                <a:spLocks/>
              </p:cNvSpPr>
              <p:nvPr/>
            </p:nvSpPr>
            <p:spPr bwMode="auto">
              <a:xfrm>
                <a:off x="2966" y="1391"/>
                <a:ext cx="25" cy="25"/>
              </a:xfrm>
              <a:custGeom>
                <a:avLst/>
                <a:gdLst>
                  <a:gd name="T0" fmla="*/ 0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51 w 51"/>
                  <a:gd name="T7" fmla="*/ 0 h 51"/>
                  <a:gd name="T8" fmla="*/ 0 w 51"/>
                  <a:gd name="T9" fmla="*/ 0 h 51"/>
                  <a:gd name="T10" fmla="*/ 0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Rectangle 3926"/>
              <p:cNvSpPr>
                <a:spLocks noChangeArrowheads="1"/>
              </p:cNvSpPr>
              <p:nvPr/>
            </p:nvSpPr>
            <p:spPr bwMode="auto">
              <a:xfrm>
                <a:off x="2968" y="1391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Rectangle 3927"/>
              <p:cNvSpPr>
                <a:spLocks noChangeArrowheads="1"/>
              </p:cNvSpPr>
              <p:nvPr/>
            </p:nvSpPr>
            <p:spPr bwMode="auto">
              <a:xfrm>
                <a:off x="2974" y="1392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Rectangle 3928"/>
              <p:cNvSpPr>
                <a:spLocks noChangeArrowheads="1"/>
              </p:cNvSpPr>
              <p:nvPr/>
            </p:nvSpPr>
            <p:spPr bwMode="auto">
              <a:xfrm>
                <a:off x="2986" y="1395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Rectangle 3929"/>
              <p:cNvSpPr>
                <a:spLocks noChangeArrowheads="1"/>
              </p:cNvSpPr>
              <p:nvPr/>
            </p:nvSpPr>
            <p:spPr bwMode="auto">
              <a:xfrm>
                <a:off x="3001" y="1407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Rectangle 3930"/>
              <p:cNvSpPr>
                <a:spLocks noChangeArrowheads="1"/>
              </p:cNvSpPr>
              <p:nvPr/>
            </p:nvSpPr>
            <p:spPr bwMode="auto">
              <a:xfrm>
                <a:off x="3021" y="1430"/>
                <a:ext cx="26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Rectangle 3931"/>
              <p:cNvSpPr>
                <a:spLocks noChangeArrowheads="1"/>
              </p:cNvSpPr>
              <p:nvPr/>
            </p:nvSpPr>
            <p:spPr bwMode="auto">
              <a:xfrm>
                <a:off x="3046" y="147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3932"/>
              <p:cNvSpPr>
                <a:spLocks/>
              </p:cNvSpPr>
              <p:nvPr/>
            </p:nvSpPr>
            <p:spPr bwMode="auto">
              <a:xfrm>
                <a:off x="3075" y="1539"/>
                <a:ext cx="26" cy="24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49 h 49"/>
                  <a:gd name="T4" fmla="*/ 51 w 51"/>
                  <a:gd name="T5" fmla="*/ 49 h 49"/>
                  <a:gd name="T6" fmla="*/ 51 w 51"/>
                  <a:gd name="T7" fmla="*/ 0 h 49"/>
                  <a:gd name="T8" fmla="*/ 0 w 51"/>
                  <a:gd name="T9" fmla="*/ 0 h 49"/>
                  <a:gd name="T10" fmla="*/ 0 w 5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0"/>
                    </a:moveTo>
                    <a:lnTo>
                      <a:pt x="0" y="49"/>
                    </a:lnTo>
                    <a:lnTo>
                      <a:pt x="51" y="49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Rectangle 3933"/>
              <p:cNvSpPr>
                <a:spLocks noChangeArrowheads="1"/>
              </p:cNvSpPr>
              <p:nvPr/>
            </p:nvSpPr>
            <p:spPr bwMode="auto">
              <a:xfrm>
                <a:off x="3108" y="1629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3934"/>
              <p:cNvSpPr>
                <a:spLocks/>
              </p:cNvSpPr>
              <p:nvPr/>
            </p:nvSpPr>
            <p:spPr bwMode="auto">
              <a:xfrm>
                <a:off x="3145" y="1742"/>
                <a:ext cx="26" cy="25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51 h 51"/>
                  <a:gd name="T4" fmla="*/ 50 w 50"/>
                  <a:gd name="T5" fmla="*/ 51 h 51"/>
                  <a:gd name="T6" fmla="*/ 50 w 50"/>
                  <a:gd name="T7" fmla="*/ 0 h 51"/>
                  <a:gd name="T8" fmla="*/ 0 w 50"/>
                  <a:gd name="T9" fmla="*/ 0 h 51"/>
                  <a:gd name="T10" fmla="*/ 0 w 5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1">
                    <a:moveTo>
                      <a:pt x="0" y="0"/>
                    </a:move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Rectangle 3935"/>
              <p:cNvSpPr>
                <a:spLocks noChangeArrowheads="1"/>
              </p:cNvSpPr>
              <p:nvPr/>
            </p:nvSpPr>
            <p:spPr bwMode="auto">
              <a:xfrm>
                <a:off x="3185" y="187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Rectangle 3936"/>
              <p:cNvSpPr>
                <a:spLocks noChangeArrowheads="1"/>
              </p:cNvSpPr>
              <p:nvPr/>
            </p:nvSpPr>
            <p:spPr bwMode="auto">
              <a:xfrm>
                <a:off x="3227" y="2009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Rectangle 3937"/>
              <p:cNvSpPr>
                <a:spLocks noChangeArrowheads="1"/>
              </p:cNvSpPr>
              <p:nvPr/>
            </p:nvSpPr>
            <p:spPr bwMode="auto">
              <a:xfrm>
                <a:off x="3273" y="2144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Rectangle 3938"/>
              <p:cNvSpPr>
                <a:spLocks noChangeArrowheads="1"/>
              </p:cNvSpPr>
              <p:nvPr/>
            </p:nvSpPr>
            <p:spPr bwMode="auto">
              <a:xfrm>
                <a:off x="3320" y="2268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Rectangle 3939"/>
              <p:cNvSpPr>
                <a:spLocks noChangeArrowheads="1"/>
              </p:cNvSpPr>
              <p:nvPr/>
            </p:nvSpPr>
            <p:spPr bwMode="auto">
              <a:xfrm>
                <a:off x="3369" y="2378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Rectangle 3940"/>
              <p:cNvSpPr>
                <a:spLocks noChangeArrowheads="1"/>
              </p:cNvSpPr>
              <p:nvPr/>
            </p:nvSpPr>
            <p:spPr bwMode="auto">
              <a:xfrm>
                <a:off x="3419" y="2470"/>
                <a:ext cx="25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Rectangle 3941"/>
              <p:cNvSpPr>
                <a:spLocks noChangeArrowheads="1"/>
              </p:cNvSpPr>
              <p:nvPr/>
            </p:nvSpPr>
            <p:spPr bwMode="auto">
              <a:xfrm>
                <a:off x="3470" y="254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Rectangle 3942"/>
              <p:cNvSpPr>
                <a:spLocks noChangeArrowheads="1"/>
              </p:cNvSpPr>
              <p:nvPr/>
            </p:nvSpPr>
            <p:spPr bwMode="auto">
              <a:xfrm>
                <a:off x="3521" y="260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Rectangle 3943"/>
              <p:cNvSpPr>
                <a:spLocks noChangeArrowheads="1"/>
              </p:cNvSpPr>
              <p:nvPr/>
            </p:nvSpPr>
            <p:spPr bwMode="auto">
              <a:xfrm>
                <a:off x="3572" y="2646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Rectangle 3944"/>
              <p:cNvSpPr>
                <a:spLocks noChangeArrowheads="1"/>
              </p:cNvSpPr>
              <p:nvPr/>
            </p:nvSpPr>
            <p:spPr bwMode="auto">
              <a:xfrm>
                <a:off x="3622" y="2678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Rectangle 3945"/>
              <p:cNvSpPr>
                <a:spLocks noChangeArrowheads="1"/>
              </p:cNvSpPr>
              <p:nvPr/>
            </p:nvSpPr>
            <p:spPr bwMode="auto">
              <a:xfrm>
                <a:off x="3671" y="270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Rectangle 3946"/>
              <p:cNvSpPr>
                <a:spLocks noChangeArrowheads="1"/>
              </p:cNvSpPr>
              <p:nvPr/>
            </p:nvSpPr>
            <p:spPr bwMode="auto">
              <a:xfrm>
                <a:off x="3718" y="2719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Rectangle 3947"/>
              <p:cNvSpPr>
                <a:spLocks noChangeArrowheads="1"/>
              </p:cNvSpPr>
              <p:nvPr/>
            </p:nvSpPr>
            <p:spPr bwMode="auto">
              <a:xfrm>
                <a:off x="3763" y="2731"/>
                <a:ext cx="26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Rectangle 3948"/>
              <p:cNvSpPr>
                <a:spLocks noChangeArrowheads="1"/>
              </p:cNvSpPr>
              <p:nvPr/>
            </p:nvSpPr>
            <p:spPr bwMode="auto">
              <a:xfrm>
                <a:off x="3806" y="2739"/>
                <a:ext cx="25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Rectangle 3949"/>
              <p:cNvSpPr>
                <a:spLocks noChangeArrowheads="1"/>
              </p:cNvSpPr>
              <p:nvPr/>
            </p:nvSpPr>
            <p:spPr bwMode="auto">
              <a:xfrm>
                <a:off x="3846" y="2743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Rectangle 3950"/>
              <p:cNvSpPr>
                <a:spLocks noChangeArrowheads="1"/>
              </p:cNvSpPr>
              <p:nvPr/>
            </p:nvSpPr>
            <p:spPr bwMode="auto">
              <a:xfrm>
                <a:off x="3883" y="2746"/>
                <a:ext cx="25" cy="26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3951"/>
              <p:cNvSpPr>
                <a:spLocks/>
              </p:cNvSpPr>
              <p:nvPr/>
            </p:nvSpPr>
            <p:spPr bwMode="auto">
              <a:xfrm>
                <a:off x="3915" y="2749"/>
                <a:ext cx="25" cy="25"/>
              </a:xfrm>
              <a:custGeom>
                <a:avLst/>
                <a:gdLst>
                  <a:gd name="T0" fmla="*/ 0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51 w 51"/>
                  <a:gd name="T7" fmla="*/ 0 h 51"/>
                  <a:gd name="T8" fmla="*/ 0 w 51"/>
                  <a:gd name="T9" fmla="*/ 0 h 51"/>
                  <a:gd name="T10" fmla="*/ 0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Rectangle 3952"/>
              <p:cNvSpPr>
                <a:spLocks noChangeArrowheads="1"/>
              </p:cNvSpPr>
              <p:nvPr/>
            </p:nvSpPr>
            <p:spPr bwMode="auto">
              <a:xfrm>
                <a:off x="3945" y="2750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3953"/>
              <p:cNvSpPr>
                <a:spLocks/>
              </p:cNvSpPr>
              <p:nvPr/>
            </p:nvSpPr>
            <p:spPr bwMode="auto">
              <a:xfrm>
                <a:off x="3969" y="2751"/>
                <a:ext cx="25" cy="25"/>
              </a:xfrm>
              <a:custGeom>
                <a:avLst/>
                <a:gdLst>
                  <a:gd name="T0" fmla="*/ 0 w 51"/>
                  <a:gd name="T1" fmla="*/ 0 h 50"/>
                  <a:gd name="T2" fmla="*/ 0 w 51"/>
                  <a:gd name="T3" fmla="*/ 50 h 50"/>
                  <a:gd name="T4" fmla="*/ 51 w 51"/>
                  <a:gd name="T5" fmla="*/ 50 h 50"/>
                  <a:gd name="T6" fmla="*/ 51 w 51"/>
                  <a:gd name="T7" fmla="*/ 0 h 50"/>
                  <a:gd name="T8" fmla="*/ 0 w 51"/>
                  <a:gd name="T9" fmla="*/ 0 h 50"/>
                  <a:gd name="T10" fmla="*/ 0 w 51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3954"/>
              <p:cNvSpPr>
                <a:spLocks/>
              </p:cNvSpPr>
              <p:nvPr/>
            </p:nvSpPr>
            <p:spPr bwMode="auto">
              <a:xfrm>
                <a:off x="3990" y="2752"/>
                <a:ext cx="25" cy="25"/>
              </a:xfrm>
              <a:custGeom>
                <a:avLst/>
                <a:gdLst>
                  <a:gd name="T0" fmla="*/ 0 w 51"/>
                  <a:gd name="T1" fmla="*/ 0 h 51"/>
                  <a:gd name="T2" fmla="*/ 0 w 51"/>
                  <a:gd name="T3" fmla="*/ 51 h 51"/>
                  <a:gd name="T4" fmla="*/ 51 w 51"/>
                  <a:gd name="T5" fmla="*/ 51 h 51"/>
                  <a:gd name="T6" fmla="*/ 51 w 51"/>
                  <a:gd name="T7" fmla="*/ 0 h 51"/>
                  <a:gd name="T8" fmla="*/ 0 w 51"/>
                  <a:gd name="T9" fmla="*/ 0 h 51"/>
                  <a:gd name="T10" fmla="*/ 0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0" y="51"/>
                    </a:lnTo>
                    <a:lnTo>
                      <a:pt x="51" y="5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Rectangle 3955"/>
              <p:cNvSpPr>
                <a:spLocks noChangeArrowheads="1"/>
              </p:cNvSpPr>
              <p:nvPr/>
            </p:nvSpPr>
            <p:spPr bwMode="auto">
              <a:xfrm>
                <a:off x="4006" y="2752"/>
                <a:ext cx="25" cy="25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Rectangle 3956"/>
              <p:cNvSpPr>
                <a:spLocks noChangeArrowheads="1"/>
              </p:cNvSpPr>
              <p:nvPr/>
            </p:nvSpPr>
            <p:spPr bwMode="auto">
              <a:xfrm>
                <a:off x="4016" y="2753"/>
                <a:ext cx="26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Rectangle 3957"/>
              <p:cNvSpPr>
                <a:spLocks noChangeArrowheads="1"/>
              </p:cNvSpPr>
              <p:nvPr/>
            </p:nvSpPr>
            <p:spPr bwMode="auto">
              <a:xfrm>
                <a:off x="4022" y="2753"/>
                <a:ext cx="26" cy="24"/>
              </a:xfrm>
              <a:prstGeom prst="rect">
                <a:avLst/>
              </a:prstGeom>
              <a:solidFill>
                <a:srgbClr val="9400D4"/>
              </a:solidFill>
              <a:ln w="0">
                <a:solidFill>
                  <a:srgbClr val="9400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3958"/>
              <p:cNvSpPr>
                <a:spLocks noEditPoints="1"/>
              </p:cNvSpPr>
              <p:nvPr/>
            </p:nvSpPr>
            <p:spPr bwMode="auto">
              <a:xfrm>
                <a:off x="1896" y="2732"/>
                <a:ext cx="54" cy="42"/>
              </a:xfrm>
              <a:custGeom>
                <a:avLst/>
                <a:gdLst>
                  <a:gd name="T0" fmla="*/ 18 w 108"/>
                  <a:gd name="T1" fmla="*/ 61 h 86"/>
                  <a:gd name="T2" fmla="*/ 0 w 108"/>
                  <a:gd name="T3" fmla="*/ 86 h 86"/>
                  <a:gd name="T4" fmla="*/ 108 w 108"/>
                  <a:gd name="T5" fmla="*/ 86 h 86"/>
                  <a:gd name="T6" fmla="*/ 94 w 108"/>
                  <a:gd name="T7" fmla="*/ 63 h 86"/>
                  <a:gd name="T8" fmla="*/ 70 w 108"/>
                  <a:gd name="T9" fmla="*/ 23 h 86"/>
                  <a:gd name="T10" fmla="*/ 56 w 108"/>
                  <a:gd name="T11" fmla="*/ 0 h 86"/>
                  <a:gd name="T12" fmla="*/ 44 w 108"/>
                  <a:gd name="T13" fmla="*/ 21 h 86"/>
                  <a:gd name="T14" fmla="*/ 18 w 108"/>
                  <a:gd name="T15" fmla="*/ 61 h 86"/>
                  <a:gd name="T16" fmla="*/ 70 w 108"/>
                  <a:gd name="T17" fmla="*/ 39 h 86"/>
                  <a:gd name="T18" fmla="*/ 56 w 108"/>
                  <a:gd name="T19" fmla="*/ 30 h 86"/>
                  <a:gd name="T20" fmla="*/ 44 w 108"/>
                  <a:gd name="T21" fmla="*/ 39 h 86"/>
                  <a:gd name="T22" fmla="*/ 68 w 108"/>
                  <a:gd name="T23" fmla="*/ 79 h 86"/>
                  <a:gd name="T24" fmla="*/ 80 w 108"/>
                  <a:gd name="T25" fmla="*/ 70 h 86"/>
                  <a:gd name="T26" fmla="*/ 80 w 108"/>
                  <a:gd name="T27" fmla="*/ 54 h 86"/>
                  <a:gd name="T28" fmla="*/ 30 w 108"/>
                  <a:gd name="T29" fmla="*/ 54 h 86"/>
                  <a:gd name="T30" fmla="*/ 30 w 108"/>
                  <a:gd name="T31" fmla="*/ 70 h 86"/>
                  <a:gd name="T32" fmla="*/ 44 w 108"/>
                  <a:gd name="T33" fmla="*/ 79 h 86"/>
                  <a:gd name="T34" fmla="*/ 70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4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8" y="79"/>
                    </a:lnTo>
                    <a:lnTo>
                      <a:pt x="80" y="70"/>
                    </a:lnTo>
                    <a:lnTo>
                      <a:pt x="80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Line 3959"/>
              <p:cNvSpPr>
                <a:spLocks noChangeShapeType="1"/>
              </p:cNvSpPr>
              <p:nvPr/>
            </p:nvSpPr>
            <p:spPr bwMode="auto">
              <a:xfrm>
                <a:off x="1923" y="2760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3960"/>
              <p:cNvSpPr>
                <a:spLocks noEditPoints="1"/>
              </p:cNvSpPr>
              <p:nvPr/>
            </p:nvSpPr>
            <p:spPr bwMode="auto">
              <a:xfrm>
                <a:off x="1904" y="2733"/>
                <a:ext cx="51" cy="43"/>
              </a:xfrm>
              <a:custGeom>
                <a:avLst/>
                <a:gdLst>
                  <a:gd name="T0" fmla="*/ 14 w 101"/>
                  <a:gd name="T1" fmla="*/ 65 h 87"/>
                  <a:gd name="T2" fmla="*/ 0 w 101"/>
                  <a:gd name="T3" fmla="*/ 87 h 87"/>
                  <a:gd name="T4" fmla="*/ 101 w 101"/>
                  <a:gd name="T5" fmla="*/ 87 h 87"/>
                  <a:gd name="T6" fmla="*/ 89 w 101"/>
                  <a:gd name="T7" fmla="*/ 65 h 87"/>
                  <a:gd name="T8" fmla="*/ 64 w 101"/>
                  <a:gd name="T9" fmla="*/ 23 h 87"/>
                  <a:gd name="T10" fmla="*/ 50 w 101"/>
                  <a:gd name="T11" fmla="*/ 0 h 87"/>
                  <a:gd name="T12" fmla="*/ 38 w 101"/>
                  <a:gd name="T13" fmla="*/ 23 h 87"/>
                  <a:gd name="T14" fmla="*/ 14 w 101"/>
                  <a:gd name="T15" fmla="*/ 65 h 87"/>
                  <a:gd name="T16" fmla="*/ 64 w 101"/>
                  <a:gd name="T17" fmla="*/ 38 h 87"/>
                  <a:gd name="T18" fmla="*/ 50 w 101"/>
                  <a:gd name="T19" fmla="*/ 30 h 87"/>
                  <a:gd name="T20" fmla="*/ 38 w 101"/>
                  <a:gd name="T21" fmla="*/ 38 h 87"/>
                  <a:gd name="T22" fmla="*/ 62 w 101"/>
                  <a:gd name="T23" fmla="*/ 80 h 87"/>
                  <a:gd name="T24" fmla="*/ 75 w 101"/>
                  <a:gd name="T25" fmla="*/ 72 h 87"/>
                  <a:gd name="T26" fmla="*/ 75 w 101"/>
                  <a:gd name="T27" fmla="*/ 56 h 87"/>
                  <a:gd name="T28" fmla="*/ 26 w 101"/>
                  <a:gd name="T29" fmla="*/ 56 h 87"/>
                  <a:gd name="T30" fmla="*/ 26 w 101"/>
                  <a:gd name="T31" fmla="*/ 72 h 87"/>
                  <a:gd name="T32" fmla="*/ 40 w 101"/>
                  <a:gd name="T33" fmla="*/ 80 h 87"/>
                  <a:gd name="T34" fmla="*/ 64 w 101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1" y="87"/>
                    </a:lnTo>
                    <a:lnTo>
                      <a:pt x="89" y="65"/>
                    </a:lnTo>
                    <a:lnTo>
                      <a:pt x="64" y="23"/>
                    </a:lnTo>
                    <a:lnTo>
                      <a:pt x="50" y="0"/>
                    </a:lnTo>
                    <a:lnTo>
                      <a:pt x="38" y="23"/>
                    </a:lnTo>
                    <a:lnTo>
                      <a:pt x="14" y="65"/>
                    </a:lnTo>
                    <a:close/>
                    <a:moveTo>
                      <a:pt x="64" y="38"/>
                    </a:moveTo>
                    <a:lnTo>
                      <a:pt x="50" y="30"/>
                    </a:lnTo>
                    <a:lnTo>
                      <a:pt x="38" y="38"/>
                    </a:lnTo>
                    <a:lnTo>
                      <a:pt x="62" y="80"/>
                    </a:lnTo>
                    <a:lnTo>
                      <a:pt x="75" y="72"/>
                    </a:lnTo>
                    <a:lnTo>
                      <a:pt x="75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Line 3961"/>
              <p:cNvSpPr>
                <a:spLocks noChangeShapeType="1"/>
              </p:cNvSpPr>
              <p:nvPr/>
            </p:nvSpPr>
            <p:spPr bwMode="auto">
              <a:xfrm>
                <a:off x="1930" y="276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3962"/>
              <p:cNvSpPr>
                <a:spLocks noEditPoints="1"/>
              </p:cNvSpPr>
              <p:nvPr/>
            </p:nvSpPr>
            <p:spPr bwMode="auto">
              <a:xfrm>
                <a:off x="1914" y="2733"/>
                <a:ext cx="54" cy="42"/>
              </a:xfrm>
              <a:custGeom>
                <a:avLst/>
                <a:gdLst>
                  <a:gd name="T0" fmla="*/ 15 w 108"/>
                  <a:gd name="T1" fmla="*/ 63 h 86"/>
                  <a:gd name="T2" fmla="*/ 0 w 108"/>
                  <a:gd name="T3" fmla="*/ 86 h 86"/>
                  <a:gd name="T4" fmla="*/ 108 w 108"/>
                  <a:gd name="T5" fmla="*/ 86 h 86"/>
                  <a:gd name="T6" fmla="*/ 92 w 108"/>
                  <a:gd name="T7" fmla="*/ 61 h 86"/>
                  <a:gd name="T8" fmla="*/ 66 w 108"/>
                  <a:gd name="T9" fmla="*/ 21 h 86"/>
                  <a:gd name="T10" fmla="*/ 52 w 108"/>
                  <a:gd name="T11" fmla="*/ 0 h 86"/>
                  <a:gd name="T12" fmla="*/ 40 w 108"/>
                  <a:gd name="T13" fmla="*/ 23 h 86"/>
                  <a:gd name="T14" fmla="*/ 15 w 108"/>
                  <a:gd name="T15" fmla="*/ 63 h 86"/>
                  <a:gd name="T16" fmla="*/ 66 w 108"/>
                  <a:gd name="T17" fmla="*/ 38 h 86"/>
                  <a:gd name="T18" fmla="*/ 52 w 108"/>
                  <a:gd name="T19" fmla="*/ 30 h 86"/>
                  <a:gd name="T20" fmla="*/ 40 w 108"/>
                  <a:gd name="T21" fmla="*/ 38 h 86"/>
                  <a:gd name="T22" fmla="*/ 66 w 108"/>
                  <a:gd name="T23" fmla="*/ 79 h 86"/>
                  <a:gd name="T24" fmla="*/ 78 w 108"/>
                  <a:gd name="T25" fmla="*/ 70 h 86"/>
                  <a:gd name="T26" fmla="*/ 78 w 108"/>
                  <a:gd name="T27" fmla="*/ 54 h 86"/>
                  <a:gd name="T28" fmla="*/ 28 w 108"/>
                  <a:gd name="T29" fmla="*/ 54 h 86"/>
                  <a:gd name="T30" fmla="*/ 28 w 108"/>
                  <a:gd name="T31" fmla="*/ 70 h 86"/>
                  <a:gd name="T32" fmla="*/ 42 w 108"/>
                  <a:gd name="T33" fmla="*/ 79 h 86"/>
                  <a:gd name="T34" fmla="*/ 66 w 108"/>
                  <a:gd name="T35" fmla="*/ 3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5" y="63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2" y="61"/>
                    </a:lnTo>
                    <a:lnTo>
                      <a:pt x="66" y="21"/>
                    </a:lnTo>
                    <a:lnTo>
                      <a:pt x="52" y="0"/>
                    </a:lnTo>
                    <a:lnTo>
                      <a:pt x="40" y="23"/>
                    </a:lnTo>
                    <a:lnTo>
                      <a:pt x="15" y="63"/>
                    </a:lnTo>
                    <a:close/>
                    <a:moveTo>
                      <a:pt x="66" y="38"/>
                    </a:moveTo>
                    <a:lnTo>
                      <a:pt x="52" y="30"/>
                    </a:lnTo>
                    <a:lnTo>
                      <a:pt x="40" y="38"/>
                    </a:lnTo>
                    <a:lnTo>
                      <a:pt x="66" y="79"/>
                    </a:lnTo>
                    <a:lnTo>
                      <a:pt x="78" y="70"/>
                    </a:lnTo>
                    <a:lnTo>
                      <a:pt x="78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Line 3963"/>
              <p:cNvSpPr>
                <a:spLocks noChangeShapeType="1"/>
              </p:cNvSpPr>
              <p:nvPr/>
            </p:nvSpPr>
            <p:spPr bwMode="auto">
              <a:xfrm>
                <a:off x="1940" y="276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3964"/>
              <p:cNvSpPr>
                <a:spLocks noEditPoints="1"/>
              </p:cNvSpPr>
              <p:nvPr/>
            </p:nvSpPr>
            <p:spPr bwMode="auto">
              <a:xfrm>
                <a:off x="1929" y="2732"/>
                <a:ext cx="54" cy="42"/>
              </a:xfrm>
              <a:custGeom>
                <a:avLst/>
                <a:gdLst>
                  <a:gd name="T0" fmla="*/ 18 w 109"/>
                  <a:gd name="T1" fmla="*/ 61 h 86"/>
                  <a:gd name="T2" fmla="*/ 0 w 109"/>
                  <a:gd name="T3" fmla="*/ 86 h 86"/>
                  <a:gd name="T4" fmla="*/ 109 w 109"/>
                  <a:gd name="T5" fmla="*/ 86 h 86"/>
                  <a:gd name="T6" fmla="*/ 95 w 109"/>
                  <a:gd name="T7" fmla="*/ 63 h 86"/>
                  <a:gd name="T8" fmla="*/ 70 w 109"/>
                  <a:gd name="T9" fmla="*/ 23 h 86"/>
                  <a:gd name="T10" fmla="*/ 56 w 109"/>
                  <a:gd name="T11" fmla="*/ 0 h 86"/>
                  <a:gd name="T12" fmla="*/ 44 w 109"/>
                  <a:gd name="T13" fmla="*/ 21 h 86"/>
                  <a:gd name="T14" fmla="*/ 18 w 109"/>
                  <a:gd name="T15" fmla="*/ 61 h 86"/>
                  <a:gd name="T16" fmla="*/ 70 w 109"/>
                  <a:gd name="T17" fmla="*/ 39 h 86"/>
                  <a:gd name="T18" fmla="*/ 56 w 109"/>
                  <a:gd name="T19" fmla="*/ 30 h 86"/>
                  <a:gd name="T20" fmla="*/ 44 w 109"/>
                  <a:gd name="T21" fmla="*/ 39 h 86"/>
                  <a:gd name="T22" fmla="*/ 69 w 109"/>
                  <a:gd name="T23" fmla="*/ 79 h 86"/>
                  <a:gd name="T24" fmla="*/ 81 w 109"/>
                  <a:gd name="T25" fmla="*/ 70 h 86"/>
                  <a:gd name="T26" fmla="*/ 81 w 109"/>
                  <a:gd name="T27" fmla="*/ 54 h 86"/>
                  <a:gd name="T28" fmla="*/ 30 w 109"/>
                  <a:gd name="T29" fmla="*/ 54 h 86"/>
                  <a:gd name="T30" fmla="*/ 30 w 109"/>
                  <a:gd name="T31" fmla="*/ 70 h 86"/>
                  <a:gd name="T32" fmla="*/ 44 w 109"/>
                  <a:gd name="T33" fmla="*/ 79 h 86"/>
                  <a:gd name="T34" fmla="*/ 70 w 109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9" y="86"/>
                    </a:lnTo>
                    <a:lnTo>
                      <a:pt x="95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9" y="79"/>
                    </a:lnTo>
                    <a:lnTo>
                      <a:pt x="81" y="70"/>
                    </a:lnTo>
                    <a:lnTo>
                      <a:pt x="81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Line 3965"/>
              <p:cNvSpPr>
                <a:spLocks noChangeShapeType="1"/>
              </p:cNvSpPr>
              <p:nvPr/>
            </p:nvSpPr>
            <p:spPr bwMode="auto">
              <a:xfrm>
                <a:off x="1957" y="2760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3966"/>
              <p:cNvSpPr>
                <a:spLocks noEditPoints="1"/>
              </p:cNvSpPr>
              <p:nvPr/>
            </p:nvSpPr>
            <p:spPr bwMode="auto">
              <a:xfrm>
                <a:off x="1951" y="2729"/>
                <a:ext cx="53" cy="44"/>
              </a:xfrm>
              <a:custGeom>
                <a:avLst/>
                <a:gdLst>
                  <a:gd name="T0" fmla="*/ 14 w 105"/>
                  <a:gd name="T1" fmla="*/ 65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5 h 87"/>
                  <a:gd name="T8" fmla="*/ 64 w 105"/>
                  <a:gd name="T9" fmla="*/ 23 h 87"/>
                  <a:gd name="T10" fmla="*/ 50 w 105"/>
                  <a:gd name="T11" fmla="*/ 0 h 87"/>
                  <a:gd name="T12" fmla="*/ 38 w 105"/>
                  <a:gd name="T13" fmla="*/ 23 h 87"/>
                  <a:gd name="T14" fmla="*/ 14 w 105"/>
                  <a:gd name="T15" fmla="*/ 65 h 87"/>
                  <a:gd name="T16" fmla="*/ 64 w 105"/>
                  <a:gd name="T17" fmla="*/ 38 h 87"/>
                  <a:gd name="T18" fmla="*/ 50 w 105"/>
                  <a:gd name="T19" fmla="*/ 30 h 87"/>
                  <a:gd name="T20" fmla="*/ 38 w 105"/>
                  <a:gd name="T21" fmla="*/ 38 h 87"/>
                  <a:gd name="T22" fmla="*/ 64 w 105"/>
                  <a:gd name="T23" fmla="*/ 80 h 87"/>
                  <a:gd name="T24" fmla="*/ 77 w 105"/>
                  <a:gd name="T25" fmla="*/ 72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2 h 87"/>
                  <a:gd name="T32" fmla="*/ 40 w 105"/>
                  <a:gd name="T33" fmla="*/ 80 h 87"/>
                  <a:gd name="T34" fmla="*/ 64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5"/>
                    </a:lnTo>
                    <a:lnTo>
                      <a:pt x="64" y="23"/>
                    </a:lnTo>
                    <a:lnTo>
                      <a:pt x="50" y="0"/>
                    </a:lnTo>
                    <a:lnTo>
                      <a:pt x="38" y="23"/>
                    </a:lnTo>
                    <a:lnTo>
                      <a:pt x="14" y="65"/>
                    </a:lnTo>
                    <a:close/>
                    <a:moveTo>
                      <a:pt x="64" y="38"/>
                    </a:moveTo>
                    <a:lnTo>
                      <a:pt x="50" y="30"/>
                    </a:lnTo>
                    <a:lnTo>
                      <a:pt x="38" y="38"/>
                    </a:lnTo>
                    <a:lnTo>
                      <a:pt x="64" y="80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Line 3967"/>
              <p:cNvSpPr>
                <a:spLocks noChangeShapeType="1"/>
              </p:cNvSpPr>
              <p:nvPr/>
            </p:nvSpPr>
            <p:spPr bwMode="auto">
              <a:xfrm>
                <a:off x="1977" y="2759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3968"/>
              <p:cNvSpPr>
                <a:spLocks noEditPoints="1"/>
              </p:cNvSpPr>
              <p:nvPr/>
            </p:nvSpPr>
            <p:spPr bwMode="auto">
              <a:xfrm>
                <a:off x="1975" y="2726"/>
                <a:ext cx="54" cy="43"/>
              </a:xfrm>
              <a:custGeom>
                <a:avLst/>
                <a:gdLst>
                  <a:gd name="T0" fmla="*/ 16 w 108"/>
                  <a:gd name="T1" fmla="*/ 63 h 85"/>
                  <a:gd name="T2" fmla="*/ 0 w 108"/>
                  <a:gd name="T3" fmla="*/ 85 h 85"/>
                  <a:gd name="T4" fmla="*/ 108 w 108"/>
                  <a:gd name="T5" fmla="*/ 85 h 85"/>
                  <a:gd name="T6" fmla="*/ 92 w 108"/>
                  <a:gd name="T7" fmla="*/ 61 h 85"/>
                  <a:gd name="T8" fmla="*/ 66 w 108"/>
                  <a:gd name="T9" fmla="*/ 21 h 85"/>
                  <a:gd name="T10" fmla="*/ 52 w 108"/>
                  <a:gd name="T11" fmla="*/ 0 h 85"/>
                  <a:gd name="T12" fmla="*/ 40 w 108"/>
                  <a:gd name="T13" fmla="*/ 22 h 85"/>
                  <a:gd name="T14" fmla="*/ 16 w 108"/>
                  <a:gd name="T15" fmla="*/ 63 h 85"/>
                  <a:gd name="T16" fmla="*/ 66 w 108"/>
                  <a:gd name="T17" fmla="*/ 38 h 85"/>
                  <a:gd name="T18" fmla="*/ 52 w 108"/>
                  <a:gd name="T19" fmla="*/ 29 h 85"/>
                  <a:gd name="T20" fmla="*/ 40 w 108"/>
                  <a:gd name="T21" fmla="*/ 38 h 85"/>
                  <a:gd name="T22" fmla="*/ 66 w 108"/>
                  <a:gd name="T23" fmla="*/ 78 h 85"/>
                  <a:gd name="T24" fmla="*/ 79 w 108"/>
                  <a:gd name="T25" fmla="*/ 70 h 85"/>
                  <a:gd name="T26" fmla="*/ 79 w 108"/>
                  <a:gd name="T27" fmla="*/ 54 h 85"/>
                  <a:gd name="T28" fmla="*/ 28 w 108"/>
                  <a:gd name="T29" fmla="*/ 54 h 85"/>
                  <a:gd name="T30" fmla="*/ 28 w 108"/>
                  <a:gd name="T31" fmla="*/ 70 h 85"/>
                  <a:gd name="T32" fmla="*/ 42 w 108"/>
                  <a:gd name="T33" fmla="*/ 78 h 85"/>
                  <a:gd name="T34" fmla="*/ 66 w 108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5">
                    <a:moveTo>
                      <a:pt x="16" y="63"/>
                    </a:moveTo>
                    <a:lnTo>
                      <a:pt x="0" y="85"/>
                    </a:lnTo>
                    <a:lnTo>
                      <a:pt x="108" y="85"/>
                    </a:lnTo>
                    <a:lnTo>
                      <a:pt x="92" y="61"/>
                    </a:lnTo>
                    <a:lnTo>
                      <a:pt x="66" y="21"/>
                    </a:lnTo>
                    <a:lnTo>
                      <a:pt x="52" y="0"/>
                    </a:lnTo>
                    <a:lnTo>
                      <a:pt x="40" y="22"/>
                    </a:lnTo>
                    <a:lnTo>
                      <a:pt x="16" y="63"/>
                    </a:lnTo>
                    <a:close/>
                    <a:moveTo>
                      <a:pt x="66" y="38"/>
                    </a:moveTo>
                    <a:lnTo>
                      <a:pt x="52" y="29"/>
                    </a:lnTo>
                    <a:lnTo>
                      <a:pt x="40" y="38"/>
                    </a:lnTo>
                    <a:lnTo>
                      <a:pt x="66" y="78"/>
                    </a:lnTo>
                    <a:lnTo>
                      <a:pt x="79" y="70"/>
                    </a:lnTo>
                    <a:lnTo>
                      <a:pt x="79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Line 3969"/>
              <p:cNvSpPr>
                <a:spLocks noChangeShapeType="1"/>
              </p:cNvSpPr>
              <p:nvPr/>
            </p:nvSpPr>
            <p:spPr bwMode="auto">
              <a:xfrm>
                <a:off x="2001" y="2755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3970"/>
              <p:cNvSpPr>
                <a:spLocks noEditPoints="1"/>
              </p:cNvSpPr>
              <p:nvPr/>
            </p:nvSpPr>
            <p:spPr bwMode="auto">
              <a:xfrm>
                <a:off x="2005" y="2721"/>
                <a:ext cx="52" cy="44"/>
              </a:xfrm>
              <a:custGeom>
                <a:avLst/>
                <a:gdLst>
                  <a:gd name="T0" fmla="*/ 14 w 105"/>
                  <a:gd name="T1" fmla="*/ 65 h 88"/>
                  <a:gd name="T2" fmla="*/ 0 w 105"/>
                  <a:gd name="T3" fmla="*/ 88 h 88"/>
                  <a:gd name="T4" fmla="*/ 105 w 105"/>
                  <a:gd name="T5" fmla="*/ 88 h 88"/>
                  <a:gd name="T6" fmla="*/ 91 w 105"/>
                  <a:gd name="T7" fmla="*/ 65 h 88"/>
                  <a:gd name="T8" fmla="*/ 65 w 105"/>
                  <a:gd name="T9" fmla="*/ 23 h 88"/>
                  <a:gd name="T10" fmla="*/ 51 w 105"/>
                  <a:gd name="T11" fmla="*/ 0 h 88"/>
                  <a:gd name="T12" fmla="*/ 39 w 105"/>
                  <a:gd name="T13" fmla="*/ 23 h 88"/>
                  <a:gd name="T14" fmla="*/ 14 w 105"/>
                  <a:gd name="T15" fmla="*/ 65 h 88"/>
                  <a:gd name="T16" fmla="*/ 65 w 105"/>
                  <a:gd name="T17" fmla="*/ 39 h 88"/>
                  <a:gd name="T18" fmla="*/ 51 w 105"/>
                  <a:gd name="T19" fmla="*/ 30 h 88"/>
                  <a:gd name="T20" fmla="*/ 39 w 105"/>
                  <a:gd name="T21" fmla="*/ 39 h 88"/>
                  <a:gd name="T22" fmla="*/ 65 w 105"/>
                  <a:gd name="T23" fmla="*/ 81 h 88"/>
                  <a:gd name="T24" fmla="*/ 77 w 105"/>
                  <a:gd name="T25" fmla="*/ 72 h 88"/>
                  <a:gd name="T26" fmla="*/ 77 w 105"/>
                  <a:gd name="T27" fmla="*/ 56 h 88"/>
                  <a:gd name="T28" fmla="*/ 26 w 105"/>
                  <a:gd name="T29" fmla="*/ 56 h 88"/>
                  <a:gd name="T30" fmla="*/ 26 w 105"/>
                  <a:gd name="T31" fmla="*/ 72 h 88"/>
                  <a:gd name="T32" fmla="*/ 40 w 105"/>
                  <a:gd name="T33" fmla="*/ 81 h 88"/>
                  <a:gd name="T34" fmla="*/ 65 w 105"/>
                  <a:gd name="T35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8">
                    <a:moveTo>
                      <a:pt x="14" y="65"/>
                    </a:moveTo>
                    <a:lnTo>
                      <a:pt x="0" y="88"/>
                    </a:lnTo>
                    <a:lnTo>
                      <a:pt x="105" y="88"/>
                    </a:lnTo>
                    <a:lnTo>
                      <a:pt x="91" y="65"/>
                    </a:lnTo>
                    <a:lnTo>
                      <a:pt x="65" y="23"/>
                    </a:lnTo>
                    <a:lnTo>
                      <a:pt x="51" y="0"/>
                    </a:lnTo>
                    <a:lnTo>
                      <a:pt x="39" y="23"/>
                    </a:lnTo>
                    <a:lnTo>
                      <a:pt x="14" y="65"/>
                    </a:lnTo>
                    <a:close/>
                    <a:moveTo>
                      <a:pt x="65" y="39"/>
                    </a:moveTo>
                    <a:lnTo>
                      <a:pt x="51" y="30"/>
                    </a:lnTo>
                    <a:lnTo>
                      <a:pt x="39" y="39"/>
                    </a:lnTo>
                    <a:lnTo>
                      <a:pt x="65" y="81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1"/>
                    </a:lnTo>
                    <a:lnTo>
                      <a:pt x="65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Line 3971"/>
              <p:cNvSpPr>
                <a:spLocks noChangeShapeType="1"/>
              </p:cNvSpPr>
              <p:nvPr/>
            </p:nvSpPr>
            <p:spPr bwMode="auto">
              <a:xfrm>
                <a:off x="2030" y="275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3972"/>
              <p:cNvSpPr>
                <a:spLocks noEditPoints="1"/>
              </p:cNvSpPr>
              <p:nvPr/>
            </p:nvSpPr>
            <p:spPr bwMode="auto">
              <a:xfrm>
                <a:off x="2036" y="2715"/>
                <a:ext cx="54" cy="43"/>
              </a:xfrm>
              <a:custGeom>
                <a:avLst/>
                <a:gdLst>
                  <a:gd name="T0" fmla="*/ 18 w 108"/>
                  <a:gd name="T1" fmla="*/ 61 h 86"/>
                  <a:gd name="T2" fmla="*/ 0 w 108"/>
                  <a:gd name="T3" fmla="*/ 86 h 86"/>
                  <a:gd name="T4" fmla="*/ 108 w 108"/>
                  <a:gd name="T5" fmla="*/ 86 h 86"/>
                  <a:gd name="T6" fmla="*/ 94 w 108"/>
                  <a:gd name="T7" fmla="*/ 63 h 86"/>
                  <a:gd name="T8" fmla="*/ 70 w 108"/>
                  <a:gd name="T9" fmla="*/ 23 h 86"/>
                  <a:gd name="T10" fmla="*/ 56 w 108"/>
                  <a:gd name="T11" fmla="*/ 0 h 86"/>
                  <a:gd name="T12" fmla="*/ 44 w 108"/>
                  <a:gd name="T13" fmla="*/ 21 h 86"/>
                  <a:gd name="T14" fmla="*/ 18 w 108"/>
                  <a:gd name="T15" fmla="*/ 61 h 86"/>
                  <a:gd name="T16" fmla="*/ 70 w 108"/>
                  <a:gd name="T17" fmla="*/ 39 h 86"/>
                  <a:gd name="T18" fmla="*/ 56 w 108"/>
                  <a:gd name="T19" fmla="*/ 30 h 86"/>
                  <a:gd name="T20" fmla="*/ 44 w 108"/>
                  <a:gd name="T21" fmla="*/ 39 h 86"/>
                  <a:gd name="T22" fmla="*/ 68 w 108"/>
                  <a:gd name="T23" fmla="*/ 79 h 86"/>
                  <a:gd name="T24" fmla="*/ 80 w 108"/>
                  <a:gd name="T25" fmla="*/ 70 h 86"/>
                  <a:gd name="T26" fmla="*/ 80 w 108"/>
                  <a:gd name="T27" fmla="*/ 54 h 86"/>
                  <a:gd name="T28" fmla="*/ 30 w 108"/>
                  <a:gd name="T29" fmla="*/ 54 h 86"/>
                  <a:gd name="T30" fmla="*/ 30 w 108"/>
                  <a:gd name="T31" fmla="*/ 70 h 86"/>
                  <a:gd name="T32" fmla="*/ 44 w 108"/>
                  <a:gd name="T33" fmla="*/ 79 h 86"/>
                  <a:gd name="T34" fmla="*/ 70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4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8" y="79"/>
                    </a:lnTo>
                    <a:lnTo>
                      <a:pt x="80" y="70"/>
                    </a:lnTo>
                    <a:lnTo>
                      <a:pt x="80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Line 3973"/>
              <p:cNvSpPr>
                <a:spLocks noChangeShapeType="1"/>
              </p:cNvSpPr>
              <p:nvPr/>
            </p:nvSpPr>
            <p:spPr bwMode="auto">
              <a:xfrm>
                <a:off x="2064" y="2744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3974"/>
              <p:cNvSpPr>
                <a:spLocks noEditPoints="1"/>
              </p:cNvSpPr>
              <p:nvPr/>
            </p:nvSpPr>
            <p:spPr bwMode="auto">
              <a:xfrm>
                <a:off x="2074" y="2707"/>
                <a:ext cx="54" cy="43"/>
              </a:xfrm>
              <a:custGeom>
                <a:avLst/>
                <a:gdLst>
                  <a:gd name="T0" fmla="*/ 16 w 108"/>
                  <a:gd name="T1" fmla="*/ 63 h 86"/>
                  <a:gd name="T2" fmla="*/ 0 w 108"/>
                  <a:gd name="T3" fmla="*/ 86 h 86"/>
                  <a:gd name="T4" fmla="*/ 108 w 108"/>
                  <a:gd name="T5" fmla="*/ 86 h 86"/>
                  <a:gd name="T6" fmla="*/ 93 w 108"/>
                  <a:gd name="T7" fmla="*/ 61 h 86"/>
                  <a:gd name="T8" fmla="*/ 67 w 108"/>
                  <a:gd name="T9" fmla="*/ 21 h 86"/>
                  <a:gd name="T10" fmla="*/ 53 w 108"/>
                  <a:gd name="T11" fmla="*/ 0 h 86"/>
                  <a:gd name="T12" fmla="*/ 40 w 108"/>
                  <a:gd name="T13" fmla="*/ 23 h 86"/>
                  <a:gd name="T14" fmla="*/ 16 w 108"/>
                  <a:gd name="T15" fmla="*/ 63 h 86"/>
                  <a:gd name="T16" fmla="*/ 67 w 108"/>
                  <a:gd name="T17" fmla="*/ 39 h 86"/>
                  <a:gd name="T18" fmla="*/ 53 w 108"/>
                  <a:gd name="T19" fmla="*/ 30 h 86"/>
                  <a:gd name="T20" fmla="*/ 40 w 108"/>
                  <a:gd name="T21" fmla="*/ 39 h 86"/>
                  <a:gd name="T22" fmla="*/ 67 w 108"/>
                  <a:gd name="T23" fmla="*/ 79 h 86"/>
                  <a:gd name="T24" fmla="*/ 79 w 108"/>
                  <a:gd name="T25" fmla="*/ 70 h 86"/>
                  <a:gd name="T26" fmla="*/ 79 w 108"/>
                  <a:gd name="T27" fmla="*/ 55 h 86"/>
                  <a:gd name="T28" fmla="*/ 28 w 108"/>
                  <a:gd name="T29" fmla="*/ 55 h 86"/>
                  <a:gd name="T30" fmla="*/ 28 w 108"/>
                  <a:gd name="T31" fmla="*/ 70 h 86"/>
                  <a:gd name="T32" fmla="*/ 42 w 108"/>
                  <a:gd name="T33" fmla="*/ 79 h 86"/>
                  <a:gd name="T34" fmla="*/ 67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6" y="63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3" y="61"/>
                    </a:lnTo>
                    <a:lnTo>
                      <a:pt x="67" y="21"/>
                    </a:lnTo>
                    <a:lnTo>
                      <a:pt x="53" y="0"/>
                    </a:lnTo>
                    <a:lnTo>
                      <a:pt x="40" y="23"/>
                    </a:lnTo>
                    <a:lnTo>
                      <a:pt x="16" y="63"/>
                    </a:lnTo>
                    <a:close/>
                    <a:moveTo>
                      <a:pt x="67" y="39"/>
                    </a:moveTo>
                    <a:lnTo>
                      <a:pt x="53" y="30"/>
                    </a:lnTo>
                    <a:lnTo>
                      <a:pt x="40" y="39"/>
                    </a:lnTo>
                    <a:lnTo>
                      <a:pt x="67" y="79"/>
                    </a:lnTo>
                    <a:lnTo>
                      <a:pt x="79" y="70"/>
                    </a:lnTo>
                    <a:lnTo>
                      <a:pt x="79" y="55"/>
                    </a:lnTo>
                    <a:lnTo>
                      <a:pt x="28" y="55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Line 3975"/>
              <p:cNvSpPr>
                <a:spLocks noChangeShapeType="1"/>
              </p:cNvSpPr>
              <p:nvPr/>
            </p:nvSpPr>
            <p:spPr bwMode="auto">
              <a:xfrm>
                <a:off x="2100" y="2736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3976"/>
              <p:cNvSpPr>
                <a:spLocks noEditPoints="1"/>
              </p:cNvSpPr>
              <p:nvPr/>
            </p:nvSpPr>
            <p:spPr bwMode="auto">
              <a:xfrm>
                <a:off x="2114" y="2698"/>
                <a:ext cx="54" cy="42"/>
              </a:xfrm>
              <a:custGeom>
                <a:avLst/>
                <a:gdLst>
                  <a:gd name="T0" fmla="*/ 16 w 109"/>
                  <a:gd name="T1" fmla="*/ 63 h 86"/>
                  <a:gd name="T2" fmla="*/ 0 w 109"/>
                  <a:gd name="T3" fmla="*/ 86 h 86"/>
                  <a:gd name="T4" fmla="*/ 109 w 109"/>
                  <a:gd name="T5" fmla="*/ 86 h 86"/>
                  <a:gd name="T6" fmla="*/ 93 w 109"/>
                  <a:gd name="T7" fmla="*/ 61 h 86"/>
                  <a:gd name="T8" fmla="*/ 67 w 109"/>
                  <a:gd name="T9" fmla="*/ 21 h 86"/>
                  <a:gd name="T10" fmla="*/ 53 w 109"/>
                  <a:gd name="T11" fmla="*/ 0 h 86"/>
                  <a:gd name="T12" fmla="*/ 41 w 109"/>
                  <a:gd name="T13" fmla="*/ 23 h 86"/>
                  <a:gd name="T14" fmla="*/ 16 w 109"/>
                  <a:gd name="T15" fmla="*/ 63 h 86"/>
                  <a:gd name="T16" fmla="*/ 67 w 109"/>
                  <a:gd name="T17" fmla="*/ 39 h 86"/>
                  <a:gd name="T18" fmla="*/ 53 w 109"/>
                  <a:gd name="T19" fmla="*/ 30 h 86"/>
                  <a:gd name="T20" fmla="*/ 41 w 109"/>
                  <a:gd name="T21" fmla="*/ 39 h 86"/>
                  <a:gd name="T22" fmla="*/ 67 w 109"/>
                  <a:gd name="T23" fmla="*/ 79 h 86"/>
                  <a:gd name="T24" fmla="*/ 79 w 109"/>
                  <a:gd name="T25" fmla="*/ 70 h 86"/>
                  <a:gd name="T26" fmla="*/ 79 w 109"/>
                  <a:gd name="T27" fmla="*/ 54 h 86"/>
                  <a:gd name="T28" fmla="*/ 28 w 109"/>
                  <a:gd name="T29" fmla="*/ 54 h 86"/>
                  <a:gd name="T30" fmla="*/ 28 w 109"/>
                  <a:gd name="T31" fmla="*/ 70 h 86"/>
                  <a:gd name="T32" fmla="*/ 42 w 109"/>
                  <a:gd name="T33" fmla="*/ 79 h 86"/>
                  <a:gd name="T34" fmla="*/ 67 w 109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86">
                    <a:moveTo>
                      <a:pt x="16" y="63"/>
                    </a:moveTo>
                    <a:lnTo>
                      <a:pt x="0" y="86"/>
                    </a:lnTo>
                    <a:lnTo>
                      <a:pt x="109" y="86"/>
                    </a:lnTo>
                    <a:lnTo>
                      <a:pt x="93" y="61"/>
                    </a:lnTo>
                    <a:lnTo>
                      <a:pt x="67" y="21"/>
                    </a:lnTo>
                    <a:lnTo>
                      <a:pt x="53" y="0"/>
                    </a:lnTo>
                    <a:lnTo>
                      <a:pt x="41" y="23"/>
                    </a:lnTo>
                    <a:lnTo>
                      <a:pt x="16" y="63"/>
                    </a:lnTo>
                    <a:close/>
                    <a:moveTo>
                      <a:pt x="67" y="39"/>
                    </a:moveTo>
                    <a:lnTo>
                      <a:pt x="53" y="30"/>
                    </a:lnTo>
                    <a:lnTo>
                      <a:pt x="41" y="39"/>
                    </a:lnTo>
                    <a:lnTo>
                      <a:pt x="67" y="79"/>
                    </a:lnTo>
                    <a:lnTo>
                      <a:pt x="79" y="70"/>
                    </a:lnTo>
                    <a:lnTo>
                      <a:pt x="79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Line 3977"/>
              <p:cNvSpPr>
                <a:spLocks noChangeShapeType="1"/>
              </p:cNvSpPr>
              <p:nvPr/>
            </p:nvSpPr>
            <p:spPr bwMode="auto">
              <a:xfrm>
                <a:off x="2140" y="2726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3978"/>
              <p:cNvSpPr>
                <a:spLocks noEditPoints="1"/>
              </p:cNvSpPr>
              <p:nvPr/>
            </p:nvSpPr>
            <p:spPr bwMode="auto">
              <a:xfrm>
                <a:off x="2156" y="2686"/>
                <a:ext cx="52" cy="44"/>
              </a:xfrm>
              <a:custGeom>
                <a:avLst/>
                <a:gdLst>
                  <a:gd name="T0" fmla="*/ 16 w 105"/>
                  <a:gd name="T1" fmla="*/ 64 h 87"/>
                  <a:gd name="T2" fmla="*/ 0 w 105"/>
                  <a:gd name="T3" fmla="*/ 87 h 87"/>
                  <a:gd name="T4" fmla="*/ 105 w 105"/>
                  <a:gd name="T5" fmla="*/ 87 h 87"/>
                  <a:gd name="T6" fmla="*/ 93 w 105"/>
                  <a:gd name="T7" fmla="*/ 64 h 87"/>
                  <a:gd name="T8" fmla="*/ 68 w 105"/>
                  <a:gd name="T9" fmla="*/ 22 h 87"/>
                  <a:gd name="T10" fmla="*/ 54 w 105"/>
                  <a:gd name="T11" fmla="*/ 0 h 87"/>
                  <a:gd name="T12" fmla="*/ 42 w 105"/>
                  <a:gd name="T13" fmla="*/ 22 h 87"/>
                  <a:gd name="T14" fmla="*/ 16 w 105"/>
                  <a:gd name="T15" fmla="*/ 64 h 87"/>
                  <a:gd name="T16" fmla="*/ 68 w 105"/>
                  <a:gd name="T17" fmla="*/ 38 h 87"/>
                  <a:gd name="T18" fmla="*/ 54 w 105"/>
                  <a:gd name="T19" fmla="*/ 29 h 87"/>
                  <a:gd name="T20" fmla="*/ 42 w 105"/>
                  <a:gd name="T21" fmla="*/ 38 h 87"/>
                  <a:gd name="T22" fmla="*/ 67 w 105"/>
                  <a:gd name="T23" fmla="*/ 80 h 87"/>
                  <a:gd name="T24" fmla="*/ 79 w 105"/>
                  <a:gd name="T25" fmla="*/ 71 h 87"/>
                  <a:gd name="T26" fmla="*/ 79 w 105"/>
                  <a:gd name="T27" fmla="*/ 55 h 87"/>
                  <a:gd name="T28" fmla="*/ 28 w 105"/>
                  <a:gd name="T29" fmla="*/ 55 h 87"/>
                  <a:gd name="T30" fmla="*/ 28 w 105"/>
                  <a:gd name="T31" fmla="*/ 71 h 87"/>
                  <a:gd name="T32" fmla="*/ 42 w 105"/>
                  <a:gd name="T33" fmla="*/ 80 h 87"/>
                  <a:gd name="T34" fmla="*/ 68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6" y="64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3" y="64"/>
                    </a:lnTo>
                    <a:lnTo>
                      <a:pt x="68" y="22"/>
                    </a:lnTo>
                    <a:lnTo>
                      <a:pt x="54" y="0"/>
                    </a:lnTo>
                    <a:lnTo>
                      <a:pt x="42" y="22"/>
                    </a:lnTo>
                    <a:lnTo>
                      <a:pt x="16" y="64"/>
                    </a:lnTo>
                    <a:close/>
                    <a:moveTo>
                      <a:pt x="68" y="38"/>
                    </a:moveTo>
                    <a:lnTo>
                      <a:pt x="54" y="29"/>
                    </a:lnTo>
                    <a:lnTo>
                      <a:pt x="42" y="38"/>
                    </a:lnTo>
                    <a:lnTo>
                      <a:pt x="67" y="80"/>
                    </a:lnTo>
                    <a:lnTo>
                      <a:pt x="79" y="71"/>
                    </a:lnTo>
                    <a:lnTo>
                      <a:pt x="79" y="55"/>
                    </a:lnTo>
                    <a:lnTo>
                      <a:pt x="28" y="55"/>
                    </a:lnTo>
                    <a:lnTo>
                      <a:pt x="28" y="71"/>
                    </a:lnTo>
                    <a:lnTo>
                      <a:pt x="42" y="80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Line 3979"/>
              <p:cNvSpPr>
                <a:spLocks noChangeShapeType="1"/>
              </p:cNvSpPr>
              <p:nvPr/>
            </p:nvSpPr>
            <p:spPr bwMode="auto">
              <a:xfrm>
                <a:off x="2183" y="2716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3980"/>
              <p:cNvSpPr>
                <a:spLocks noEditPoints="1"/>
              </p:cNvSpPr>
              <p:nvPr/>
            </p:nvSpPr>
            <p:spPr bwMode="auto">
              <a:xfrm>
                <a:off x="2202" y="2674"/>
                <a:ext cx="52" cy="44"/>
              </a:xfrm>
              <a:custGeom>
                <a:avLst/>
                <a:gdLst>
                  <a:gd name="T0" fmla="*/ 14 w 105"/>
                  <a:gd name="T1" fmla="*/ 65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5 h 87"/>
                  <a:gd name="T8" fmla="*/ 64 w 105"/>
                  <a:gd name="T9" fmla="*/ 23 h 87"/>
                  <a:gd name="T10" fmla="*/ 50 w 105"/>
                  <a:gd name="T11" fmla="*/ 0 h 87"/>
                  <a:gd name="T12" fmla="*/ 38 w 105"/>
                  <a:gd name="T13" fmla="*/ 23 h 87"/>
                  <a:gd name="T14" fmla="*/ 14 w 105"/>
                  <a:gd name="T15" fmla="*/ 65 h 87"/>
                  <a:gd name="T16" fmla="*/ 64 w 105"/>
                  <a:gd name="T17" fmla="*/ 38 h 87"/>
                  <a:gd name="T18" fmla="*/ 50 w 105"/>
                  <a:gd name="T19" fmla="*/ 30 h 87"/>
                  <a:gd name="T20" fmla="*/ 38 w 105"/>
                  <a:gd name="T21" fmla="*/ 38 h 87"/>
                  <a:gd name="T22" fmla="*/ 64 w 105"/>
                  <a:gd name="T23" fmla="*/ 80 h 87"/>
                  <a:gd name="T24" fmla="*/ 77 w 105"/>
                  <a:gd name="T25" fmla="*/ 72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2 h 87"/>
                  <a:gd name="T32" fmla="*/ 40 w 105"/>
                  <a:gd name="T33" fmla="*/ 80 h 87"/>
                  <a:gd name="T34" fmla="*/ 64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5"/>
                    </a:lnTo>
                    <a:lnTo>
                      <a:pt x="64" y="23"/>
                    </a:lnTo>
                    <a:lnTo>
                      <a:pt x="50" y="0"/>
                    </a:lnTo>
                    <a:lnTo>
                      <a:pt x="38" y="23"/>
                    </a:lnTo>
                    <a:lnTo>
                      <a:pt x="14" y="65"/>
                    </a:lnTo>
                    <a:close/>
                    <a:moveTo>
                      <a:pt x="64" y="38"/>
                    </a:moveTo>
                    <a:lnTo>
                      <a:pt x="50" y="30"/>
                    </a:lnTo>
                    <a:lnTo>
                      <a:pt x="38" y="38"/>
                    </a:lnTo>
                    <a:lnTo>
                      <a:pt x="64" y="80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Line 3981"/>
              <p:cNvSpPr>
                <a:spLocks noChangeShapeType="1"/>
              </p:cNvSpPr>
              <p:nvPr/>
            </p:nvSpPr>
            <p:spPr bwMode="auto">
              <a:xfrm>
                <a:off x="2227" y="270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3982"/>
              <p:cNvSpPr>
                <a:spLocks noEditPoints="1"/>
              </p:cNvSpPr>
              <p:nvPr/>
            </p:nvSpPr>
            <p:spPr bwMode="auto">
              <a:xfrm>
                <a:off x="2249" y="2660"/>
                <a:ext cx="52" cy="43"/>
              </a:xfrm>
              <a:custGeom>
                <a:avLst/>
                <a:gdLst>
                  <a:gd name="T0" fmla="*/ 16 w 105"/>
                  <a:gd name="T1" fmla="*/ 63 h 86"/>
                  <a:gd name="T2" fmla="*/ 0 w 105"/>
                  <a:gd name="T3" fmla="*/ 86 h 86"/>
                  <a:gd name="T4" fmla="*/ 105 w 105"/>
                  <a:gd name="T5" fmla="*/ 86 h 86"/>
                  <a:gd name="T6" fmla="*/ 91 w 105"/>
                  <a:gd name="T7" fmla="*/ 63 h 86"/>
                  <a:gd name="T8" fmla="*/ 66 w 105"/>
                  <a:gd name="T9" fmla="*/ 23 h 86"/>
                  <a:gd name="T10" fmla="*/ 52 w 105"/>
                  <a:gd name="T11" fmla="*/ 0 h 86"/>
                  <a:gd name="T12" fmla="*/ 40 w 105"/>
                  <a:gd name="T13" fmla="*/ 23 h 86"/>
                  <a:gd name="T14" fmla="*/ 16 w 105"/>
                  <a:gd name="T15" fmla="*/ 63 h 86"/>
                  <a:gd name="T16" fmla="*/ 66 w 105"/>
                  <a:gd name="T17" fmla="*/ 39 h 86"/>
                  <a:gd name="T18" fmla="*/ 52 w 105"/>
                  <a:gd name="T19" fmla="*/ 30 h 86"/>
                  <a:gd name="T20" fmla="*/ 40 w 105"/>
                  <a:gd name="T21" fmla="*/ 39 h 86"/>
                  <a:gd name="T22" fmla="*/ 65 w 105"/>
                  <a:gd name="T23" fmla="*/ 79 h 86"/>
                  <a:gd name="T24" fmla="*/ 77 w 105"/>
                  <a:gd name="T25" fmla="*/ 70 h 86"/>
                  <a:gd name="T26" fmla="*/ 77 w 105"/>
                  <a:gd name="T27" fmla="*/ 54 h 86"/>
                  <a:gd name="T28" fmla="*/ 28 w 105"/>
                  <a:gd name="T29" fmla="*/ 54 h 86"/>
                  <a:gd name="T30" fmla="*/ 28 w 105"/>
                  <a:gd name="T31" fmla="*/ 70 h 86"/>
                  <a:gd name="T32" fmla="*/ 42 w 105"/>
                  <a:gd name="T33" fmla="*/ 79 h 86"/>
                  <a:gd name="T34" fmla="*/ 66 w 105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6">
                    <a:moveTo>
                      <a:pt x="16" y="63"/>
                    </a:moveTo>
                    <a:lnTo>
                      <a:pt x="0" y="86"/>
                    </a:lnTo>
                    <a:lnTo>
                      <a:pt x="105" y="86"/>
                    </a:lnTo>
                    <a:lnTo>
                      <a:pt x="91" y="63"/>
                    </a:lnTo>
                    <a:lnTo>
                      <a:pt x="66" y="23"/>
                    </a:lnTo>
                    <a:lnTo>
                      <a:pt x="52" y="0"/>
                    </a:lnTo>
                    <a:lnTo>
                      <a:pt x="40" y="23"/>
                    </a:lnTo>
                    <a:lnTo>
                      <a:pt x="16" y="63"/>
                    </a:lnTo>
                    <a:close/>
                    <a:moveTo>
                      <a:pt x="66" y="39"/>
                    </a:moveTo>
                    <a:lnTo>
                      <a:pt x="52" y="30"/>
                    </a:lnTo>
                    <a:lnTo>
                      <a:pt x="40" y="39"/>
                    </a:lnTo>
                    <a:lnTo>
                      <a:pt x="65" y="79"/>
                    </a:lnTo>
                    <a:lnTo>
                      <a:pt x="77" y="70"/>
                    </a:lnTo>
                    <a:lnTo>
                      <a:pt x="77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6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Line 3983"/>
              <p:cNvSpPr>
                <a:spLocks noChangeShapeType="1"/>
              </p:cNvSpPr>
              <p:nvPr/>
            </p:nvSpPr>
            <p:spPr bwMode="auto">
              <a:xfrm>
                <a:off x="2275" y="2689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3984"/>
              <p:cNvSpPr>
                <a:spLocks noEditPoints="1"/>
              </p:cNvSpPr>
              <p:nvPr/>
            </p:nvSpPr>
            <p:spPr bwMode="auto">
              <a:xfrm>
                <a:off x="2296" y="2643"/>
                <a:ext cx="54" cy="42"/>
              </a:xfrm>
              <a:custGeom>
                <a:avLst/>
                <a:gdLst>
                  <a:gd name="T0" fmla="*/ 18 w 109"/>
                  <a:gd name="T1" fmla="*/ 61 h 86"/>
                  <a:gd name="T2" fmla="*/ 0 w 109"/>
                  <a:gd name="T3" fmla="*/ 86 h 86"/>
                  <a:gd name="T4" fmla="*/ 109 w 109"/>
                  <a:gd name="T5" fmla="*/ 86 h 86"/>
                  <a:gd name="T6" fmla="*/ 95 w 109"/>
                  <a:gd name="T7" fmla="*/ 63 h 86"/>
                  <a:gd name="T8" fmla="*/ 70 w 109"/>
                  <a:gd name="T9" fmla="*/ 23 h 86"/>
                  <a:gd name="T10" fmla="*/ 56 w 109"/>
                  <a:gd name="T11" fmla="*/ 0 h 86"/>
                  <a:gd name="T12" fmla="*/ 44 w 109"/>
                  <a:gd name="T13" fmla="*/ 21 h 86"/>
                  <a:gd name="T14" fmla="*/ 18 w 109"/>
                  <a:gd name="T15" fmla="*/ 61 h 86"/>
                  <a:gd name="T16" fmla="*/ 70 w 109"/>
                  <a:gd name="T17" fmla="*/ 39 h 86"/>
                  <a:gd name="T18" fmla="*/ 56 w 109"/>
                  <a:gd name="T19" fmla="*/ 30 h 86"/>
                  <a:gd name="T20" fmla="*/ 44 w 109"/>
                  <a:gd name="T21" fmla="*/ 39 h 86"/>
                  <a:gd name="T22" fmla="*/ 68 w 109"/>
                  <a:gd name="T23" fmla="*/ 79 h 86"/>
                  <a:gd name="T24" fmla="*/ 81 w 109"/>
                  <a:gd name="T25" fmla="*/ 70 h 86"/>
                  <a:gd name="T26" fmla="*/ 81 w 109"/>
                  <a:gd name="T27" fmla="*/ 54 h 86"/>
                  <a:gd name="T28" fmla="*/ 30 w 109"/>
                  <a:gd name="T29" fmla="*/ 54 h 86"/>
                  <a:gd name="T30" fmla="*/ 30 w 109"/>
                  <a:gd name="T31" fmla="*/ 70 h 86"/>
                  <a:gd name="T32" fmla="*/ 44 w 109"/>
                  <a:gd name="T33" fmla="*/ 79 h 86"/>
                  <a:gd name="T34" fmla="*/ 70 w 109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9" y="86"/>
                    </a:lnTo>
                    <a:lnTo>
                      <a:pt x="95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8" y="79"/>
                    </a:lnTo>
                    <a:lnTo>
                      <a:pt x="81" y="70"/>
                    </a:lnTo>
                    <a:lnTo>
                      <a:pt x="81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Line 3985"/>
              <p:cNvSpPr>
                <a:spLocks noChangeShapeType="1"/>
              </p:cNvSpPr>
              <p:nvPr/>
            </p:nvSpPr>
            <p:spPr bwMode="auto">
              <a:xfrm>
                <a:off x="2324" y="267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986"/>
              <p:cNvSpPr>
                <a:spLocks noEditPoints="1"/>
              </p:cNvSpPr>
              <p:nvPr/>
            </p:nvSpPr>
            <p:spPr bwMode="auto">
              <a:xfrm>
                <a:off x="2348" y="2620"/>
                <a:ext cx="54" cy="43"/>
              </a:xfrm>
              <a:custGeom>
                <a:avLst/>
                <a:gdLst>
                  <a:gd name="T0" fmla="*/ 16 w 108"/>
                  <a:gd name="T1" fmla="*/ 63 h 85"/>
                  <a:gd name="T2" fmla="*/ 0 w 108"/>
                  <a:gd name="T3" fmla="*/ 85 h 85"/>
                  <a:gd name="T4" fmla="*/ 108 w 108"/>
                  <a:gd name="T5" fmla="*/ 85 h 85"/>
                  <a:gd name="T6" fmla="*/ 93 w 108"/>
                  <a:gd name="T7" fmla="*/ 61 h 85"/>
                  <a:gd name="T8" fmla="*/ 67 w 108"/>
                  <a:gd name="T9" fmla="*/ 21 h 85"/>
                  <a:gd name="T10" fmla="*/ 53 w 108"/>
                  <a:gd name="T11" fmla="*/ 0 h 85"/>
                  <a:gd name="T12" fmla="*/ 40 w 108"/>
                  <a:gd name="T13" fmla="*/ 23 h 85"/>
                  <a:gd name="T14" fmla="*/ 16 w 108"/>
                  <a:gd name="T15" fmla="*/ 63 h 85"/>
                  <a:gd name="T16" fmla="*/ 67 w 108"/>
                  <a:gd name="T17" fmla="*/ 38 h 85"/>
                  <a:gd name="T18" fmla="*/ 53 w 108"/>
                  <a:gd name="T19" fmla="*/ 30 h 85"/>
                  <a:gd name="T20" fmla="*/ 40 w 108"/>
                  <a:gd name="T21" fmla="*/ 38 h 85"/>
                  <a:gd name="T22" fmla="*/ 67 w 108"/>
                  <a:gd name="T23" fmla="*/ 78 h 85"/>
                  <a:gd name="T24" fmla="*/ 79 w 108"/>
                  <a:gd name="T25" fmla="*/ 70 h 85"/>
                  <a:gd name="T26" fmla="*/ 79 w 108"/>
                  <a:gd name="T27" fmla="*/ 54 h 85"/>
                  <a:gd name="T28" fmla="*/ 28 w 108"/>
                  <a:gd name="T29" fmla="*/ 54 h 85"/>
                  <a:gd name="T30" fmla="*/ 28 w 108"/>
                  <a:gd name="T31" fmla="*/ 70 h 85"/>
                  <a:gd name="T32" fmla="*/ 42 w 108"/>
                  <a:gd name="T33" fmla="*/ 78 h 85"/>
                  <a:gd name="T34" fmla="*/ 67 w 108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5">
                    <a:moveTo>
                      <a:pt x="16" y="63"/>
                    </a:moveTo>
                    <a:lnTo>
                      <a:pt x="0" y="85"/>
                    </a:lnTo>
                    <a:lnTo>
                      <a:pt x="108" y="85"/>
                    </a:lnTo>
                    <a:lnTo>
                      <a:pt x="93" y="61"/>
                    </a:lnTo>
                    <a:lnTo>
                      <a:pt x="67" y="21"/>
                    </a:lnTo>
                    <a:lnTo>
                      <a:pt x="53" y="0"/>
                    </a:lnTo>
                    <a:lnTo>
                      <a:pt x="40" y="23"/>
                    </a:lnTo>
                    <a:lnTo>
                      <a:pt x="16" y="63"/>
                    </a:lnTo>
                    <a:close/>
                    <a:moveTo>
                      <a:pt x="67" y="38"/>
                    </a:moveTo>
                    <a:lnTo>
                      <a:pt x="53" y="30"/>
                    </a:lnTo>
                    <a:lnTo>
                      <a:pt x="40" y="38"/>
                    </a:lnTo>
                    <a:lnTo>
                      <a:pt x="67" y="78"/>
                    </a:lnTo>
                    <a:lnTo>
                      <a:pt x="79" y="70"/>
                    </a:lnTo>
                    <a:lnTo>
                      <a:pt x="79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8"/>
                    </a:lnTo>
                    <a:lnTo>
                      <a:pt x="67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Line 3987"/>
              <p:cNvSpPr>
                <a:spLocks noChangeShapeType="1"/>
              </p:cNvSpPr>
              <p:nvPr/>
            </p:nvSpPr>
            <p:spPr bwMode="auto">
              <a:xfrm>
                <a:off x="2374" y="2649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988"/>
              <p:cNvSpPr>
                <a:spLocks noEditPoints="1"/>
              </p:cNvSpPr>
              <p:nvPr/>
            </p:nvSpPr>
            <p:spPr bwMode="auto">
              <a:xfrm>
                <a:off x="2398" y="2589"/>
                <a:ext cx="53" cy="43"/>
              </a:xfrm>
              <a:custGeom>
                <a:avLst/>
                <a:gdLst>
                  <a:gd name="T0" fmla="*/ 15 w 104"/>
                  <a:gd name="T1" fmla="*/ 65 h 87"/>
                  <a:gd name="T2" fmla="*/ 0 w 104"/>
                  <a:gd name="T3" fmla="*/ 87 h 87"/>
                  <a:gd name="T4" fmla="*/ 104 w 104"/>
                  <a:gd name="T5" fmla="*/ 87 h 87"/>
                  <a:gd name="T6" fmla="*/ 92 w 104"/>
                  <a:gd name="T7" fmla="*/ 65 h 87"/>
                  <a:gd name="T8" fmla="*/ 68 w 104"/>
                  <a:gd name="T9" fmla="*/ 23 h 87"/>
                  <a:gd name="T10" fmla="*/ 54 w 104"/>
                  <a:gd name="T11" fmla="*/ 0 h 87"/>
                  <a:gd name="T12" fmla="*/ 41 w 104"/>
                  <a:gd name="T13" fmla="*/ 23 h 87"/>
                  <a:gd name="T14" fmla="*/ 15 w 104"/>
                  <a:gd name="T15" fmla="*/ 65 h 87"/>
                  <a:gd name="T16" fmla="*/ 68 w 104"/>
                  <a:gd name="T17" fmla="*/ 38 h 87"/>
                  <a:gd name="T18" fmla="*/ 54 w 104"/>
                  <a:gd name="T19" fmla="*/ 30 h 87"/>
                  <a:gd name="T20" fmla="*/ 41 w 104"/>
                  <a:gd name="T21" fmla="*/ 38 h 87"/>
                  <a:gd name="T22" fmla="*/ 66 w 104"/>
                  <a:gd name="T23" fmla="*/ 80 h 87"/>
                  <a:gd name="T24" fmla="*/ 78 w 104"/>
                  <a:gd name="T25" fmla="*/ 72 h 87"/>
                  <a:gd name="T26" fmla="*/ 78 w 104"/>
                  <a:gd name="T27" fmla="*/ 56 h 87"/>
                  <a:gd name="T28" fmla="*/ 27 w 104"/>
                  <a:gd name="T29" fmla="*/ 56 h 87"/>
                  <a:gd name="T30" fmla="*/ 27 w 104"/>
                  <a:gd name="T31" fmla="*/ 72 h 87"/>
                  <a:gd name="T32" fmla="*/ 41 w 104"/>
                  <a:gd name="T33" fmla="*/ 80 h 87"/>
                  <a:gd name="T34" fmla="*/ 68 w 104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87">
                    <a:moveTo>
                      <a:pt x="15" y="65"/>
                    </a:moveTo>
                    <a:lnTo>
                      <a:pt x="0" y="87"/>
                    </a:lnTo>
                    <a:lnTo>
                      <a:pt x="104" y="87"/>
                    </a:lnTo>
                    <a:lnTo>
                      <a:pt x="92" y="65"/>
                    </a:lnTo>
                    <a:lnTo>
                      <a:pt x="68" y="23"/>
                    </a:lnTo>
                    <a:lnTo>
                      <a:pt x="54" y="0"/>
                    </a:lnTo>
                    <a:lnTo>
                      <a:pt x="41" y="23"/>
                    </a:lnTo>
                    <a:lnTo>
                      <a:pt x="15" y="65"/>
                    </a:lnTo>
                    <a:close/>
                    <a:moveTo>
                      <a:pt x="68" y="38"/>
                    </a:moveTo>
                    <a:lnTo>
                      <a:pt x="54" y="30"/>
                    </a:lnTo>
                    <a:lnTo>
                      <a:pt x="41" y="38"/>
                    </a:lnTo>
                    <a:lnTo>
                      <a:pt x="66" y="80"/>
                    </a:lnTo>
                    <a:lnTo>
                      <a:pt x="78" y="72"/>
                    </a:lnTo>
                    <a:lnTo>
                      <a:pt x="78" y="56"/>
                    </a:lnTo>
                    <a:lnTo>
                      <a:pt x="27" y="56"/>
                    </a:lnTo>
                    <a:lnTo>
                      <a:pt x="27" y="72"/>
                    </a:lnTo>
                    <a:lnTo>
                      <a:pt x="41" y="80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Line 3989"/>
              <p:cNvSpPr>
                <a:spLocks noChangeShapeType="1"/>
              </p:cNvSpPr>
              <p:nvPr/>
            </p:nvSpPr>
            <p:spPr bwMode="auto">
              <a:xfrm>
                <a:off x="2425" y="2617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990"/>
              <p:cNvSpPr>
                <a:spLocks noEditPoints="1"/>
              </p:cNvSpPr>
              <p:nvPr/>
            </p:nvSpPr>
            <p:spPr bwMode="auto">
              <a:xfrm>
                <a:off x="2451" y="2545"/>
                <a:ext cx="52" cy="44"/>
              </a:xfrm>
              <a:custGeom>
                <a:avLst/>
                <a:gdLst>
                  <a:gd name="T0" fmla="*/ 14 w 105"/>
                  <a:gd name="T1" fmla="*/ 64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4 h 87"/>
                  <a:gd name="T8" fmla="*/ 65 w 105"/>
                  <a:gd name="T9" fmla="*/ 22 h 87"/>
                  <a:gd name="T10" fmla="*/ 51 w 105"/>
                  <a:gd name="T11" fmla="*/ 0 h 87"/>
                  <a:gd name="T12" fmla="*/ 39 w 105"/>
                  <a:gd name="T13" fmla="*/ 22 h 87"/>
                  <a:gd name="T14" fmla="*/ 14 w 105"/>
                  <a:gd name="T15" fmla="*/ 64 h 87"/>
                  <a:gd name="T16" fmla="*/ 65 w 105"/>
                  <a:gd name="T17" fmla="*/ 38 h 87"/>
                  <a:gd name="T18" fmla="*/ 51 w 105"/>
                  <a:gd name="T19" fmla="*/ 29 h 87"/>
                  <a:gd name="T20" fmla="*/ 39 w 105"/>
                  <a:gd name="T21" fmla="*/ 38 h 87"/>
                  <a:gd name="T22" fmla="*/ 65 w 105"/>
                  <a:gd name="T23" fmla="*/ 80 h 87"/>
                  <a:gd name="T24" fmla="*/ 77 w 105"/>
                  <a:gd name="T25" fmla="*/ 71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1 h 87"/>
                  <a:gd name="T32" fmla="*/ 40 w 105"/>
                  <a:gd name="T33" fmla="*/ 80 h 87"/>
                  <a:gd name="T34" fmla="*/ 65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4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4"/>
                    </a:lnTo>
                    <a:lnTo>
                      <a:pt x="65" y="22"/>
                    </a:lnTo>
                    <a:lnTo>
                      <a:pt x="51" y="0"/>
                    </a:lnTo>
                    <a:lnTo>
                      <a:pt x="39" y="22"/>
                    </a:lnTo>
                    <a:lnTo>
                      <a:pt x="14" y="64"/>
                    </a:lnTo>
                    <a:close/>
                    <a:moveTo>
                      <a:pt x="65" y="38"/>
                    </a:moveTo>
                    <a:lnTo>
                      <a:pt x="51" y="29"/>
                    </a:lnTo>
                    <a:lnTo>
                      <a:pt x="39" y="38"/>
                    </a:lnTo>
                    <a:lnTo>
                      <a:pt x="65" y="80"/>
                    </a:lnTo>
                    <a:lnTo>
                      <a:pt x="77" y="71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1"/>
                    </a:lnTo>
                    <a:lnTo>
                      <a:pt x="40" y="80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Line 3991"/>
              <p:cNvSpPr>
                <a:spLocks noChangeShapeType="1"/>
              </p:cNvSpPr>
              <p:nvPr/>
            </p:nvSpPr>
            <p:spPr bwMode="auto">
              <a:xfrm>
                <a:off x="2476" y="2574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992"/>
              <p:cNvSpPr>
                <a:spLocks noEditPoints="1"/>
              </p:cNvSpPr>
              <p:nvPr/>
            </p:nvSpPr>
            <p:spPr bwMode="auto">
              <a:xfrm>
                <a:off x="2500" y="2485"/>
                <a:ext cx="54" cy="42"/>
              </a:xfrm>
              <a:custGeom>
                <a:avLst/>
                <a:gdLst>
                  <a:gd name="T0" fmla="*/ 15 w 108"/>
                  <a:gd name="T1" fmla="*/ 63 h 86"/>
                  <a:gd name="T2" fmla="*/ 0 w 108"/>
                  <a:gd name="T3" fmla="*/ 86 h 86"/>
                  <a:gd name="T4" fmla="*/ 108 w 108"/>
                  <a:gd name="T5" fmla="*/ 86 h 86"/>
                  <a:gd name="T6" fmla="*/ 92 w 108"/>
                  <a:gd name="T7" fmla="*/ 61 h 86"/>
                  <a:gd name="T8" fmla="*/ 66 w 108"/>
                  <a:gd name="T9" fmla="*/ 21 h 86"/>
                  <a:gd name="T10" fmla="*/ 52 w 108"/>
                  <a:gd name="T11" fmla="*/ 0 h 86"/>
                  <a:gd name="T12" fmla="*/ 40 w 108"/>
                  <a:gd name="T13" fmla="*/ 23 h 86"/>
                  <a:gd name="T14" fmla="*/ 15 w 108"/>
                  <a:gd name="T15" fmla="*/ 63 h 86"/>
                  <a:gd name="T16" fmla="*/ 66 w 108"/>
                  <a:gd name="T17" fmla="*/ 39 h 86"/>
                  <a:gd name="T18" fmla="*/ 52 w 108"/>
                  <a:gd name="T19" fmla="*/ 30 h 86"/>
                  <a:gd name="T20" fmla="*/ 40 w 108"/>
                  <a:gd name="T21" fmla="*/ 39 h 86"/>
                  <a:gd name="T22" fmla="*/ 66 w 108"/>
                  <a:gd name="T23" fmla="*/ 79 h 86"/>
                  <a:gd name="T24" fmla="*/ 78 w 108"/>
                  <a:gd name="T25" fmla="*/ 70 h 86"/>
                  <a:gd name="T26" fmla="*/ 78 w 108"/>
                  <a:gd name="T27" fmla="*/ 54 h 86"/>
                  <a:gd name="T28" fmla="*/ 28 w 108"/>
                  <a:gd name="T29" fmla="*/ 54 h 86"/>
                  <a:gd name="T30" fmla="*/ 28 w 108"/>
                  <a:gd name="T31" fmla="*/ 70 h 86"/>
                  <a:gd name="T32" fmla="*/ 42 w 108"/>
                  <a:gd name="T33" fmla="*/ 79 h 86"/>
                  <a:gd name="T34" fmla="*/ 66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5" y="63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2" y="61"/>
                    </a:lnTo>
                    <a:lnTo>
                      <a:pt x="66" y="21"/>
                    </a:lnTo>
                    <a:lnTo>
                      <a:pt x="52" y="0"/>
                    </a:lnTo>
                    <a:lnTo>
                      <a:pt x="40" y="23"/>
                    </a:lnTo>
                    <a:lnTo>
                      <a:pt x="15" y="63"/>
                    </a:lnTo>
                    <a:close/>
                    <a:moveTo>
                      <a:pt x="66" y="39"/>
                    </a:moveTo>
                    <a:lnTo>
                      <a:pt x="52" y="30"/>
                    </a:lnTo>
                    <a:lnTo>
                      <a:pt x="40" y="39"/>
                    </a:lnTo>
                    <a:lnTo>
                      <a:pt x="66" y="79"/>
                    </a:lnTo>
                    <a:lnTo>
                      <a:pt x="78" y="70"/>
                    </a:lnTo>
                    <a:lnTo>
                      <a:pt x="78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6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Line 3993"/>
              <p:cNvSpPr>
                <a:spLocks noChangeShapeType="1"/>
              </p:cNvSpPr>
              <p:nvPr/>
            </p:nvSpPr>
            <p:spPr bwMode="auto">
              <a:xfrm>
                <a:off x="2527" y="251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994"/>
              <p:cNvSpPr>
                <a:spLocks noEditPoints="1"/>
              </p:cNvSpPr>
              <p:nvPr/>
            </p:nvSpPr>
            <p:spPr bwMode="auto">
              <a:xfrm>
                <a:off x="2551" y="2404"/>
                <a:ext cx="52" cy="43"/>
              </a:xfrm>
              <a:custGeom>
                <a:avLst/>
                <a:gdLst>
                  <a:gd name="T0" fmla="*/ 16 w 105"/>
                  <a:gd name="T1" fmla="*/ 63 h 85"/>
                  <a:gd name="T2" fmla="*/ 0 w 105"/>
                  <a:gd name="T3" fmla="*/ 85 h 85"/>
                  <a:gd name="T4" fmla="*/ 105 w 105"/>
                  <a:gd name="T5" fmla="*/ 85 h 85"/>
                  <a:gd name="T6" fmla="*/ 91 w 105"/>
                  <a:gd name="T7" fmla="*/ 63 h 85"/>
                  <a:gd name="T8" fmla="*/ 66 w 105"/>
                  <a:gd name="T9" fmla="*/ 22 h 85"/>
                  <a:gd name="T10" fmla="*/ 52 w 105"/>
                  <a:gd name="T11" fmla="*/ 0 h 85"/>
                  <a:gd name="T12" fmla="*/ 40 w 105"/>
                  <a:gd name="T13" fmla="*/ 22 h 85"/>
                  <a:gd name="T14" fmla="*/ 16 w 105"/>
                  <a:gd name="T15" fmla="*/ 63 h 85"/>
                  <a:gd name="T16" fmla="*/ 66 w 105"/>
                  <a:gd name="T17" fmla="*/ 38 h 85"/>
                  <a:gd name="T18" fmla="*/ 52 w 105"/>
                  <a:gd name="T19" fmla="*/ 29 h 85"/>
                  <a:gd name="T20" fmla="*/ 40 w 105"/>
                  <a:gd name="T21" fmla="*/ 38 h 85"/>
                  <a:gd name="T22" fmla="*/ 65 w 105"/>
                  <a:gd name="T23" fmla="*/ 78 h 85"/>
                  <a:gd name="T24" fmla="*/ 77 w 105"/>
                  <a:gd name="T25" fmla="*/ 70 h 85"/>
                  <a:gd name="T26" fmla="*/ 77 w 105"/>
                  <a:gd name="T27" fmla="*/ 54 h 85"/>
                  <a:gd name="T28" fmla="*/ 28 w 105"/>
                  <a:gd name="T29" fmla="*/ 54 h 85"/>
                  <a:gd name="T30" fmla="*/ 28 w 105"/>
                  <a:gd name="T31" fmla="*/ 70 h 85"/>
                  <a:gd name="T32" fmla="*/ 42 w 105"/>
                  <a:gd name="T33" fmla="*/ 78 h 85"/>
                  <a:gd name="T34" fmla="*/ 66 w 105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5">
                    <a:moveTo>
                      <a:pt x="16" y="63"/>
                    </a:moveTo>
                    <a:lnTo>
                      <a:pt x="0" y="85"/>
                    </a:lnTo>
                    <a:lnTo>
                      <a:pt x="105" y="85"/>
                    </a:lnTo>
                    <a:lnTo>
                      <a:pt x="91" y="63"/>
                    </a:lnTo>
                    <a:lnTo>
                      <a:pt x="66" y="22"/>
                    </a:lnTo>
                    <a:lnTo>
                      <a:pt x="52" y="0"/>
                    </a:lnTo>
                    <a:lnTo>
                      <a:pt x="40" y="22"/>
                    </a:lnTo>
                    <a:lnTo>
                      <a:pt x="16" y="63"/>
                    </a:lnTo>
                    <a:close/>
                    <a:moveTo>
                      <a:pt x="66" y="38"/>
                    </a:moveTo>
                    <a:lnTo>
                      <a:pt x="52" y="29"/>
                    </a:lnTo>
                    <a:lnTo>
                      <a:pt x="40" y="38"/>
                    </a:lnTo>
                    <a:lnTo>
                      <a:pt x="65" y="78"/>
                    </a:lnTo>
                    <a:lnTo>
                      <a:pt x="77" y="70"/>
                    </a:lnTo>
                    <a:lnTo>
                      <a:pt x="77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Line 3995"/>
              <p:cNvSpPr>
                <a:spLocks noChangeShapeType="1"/>
              </p:cNvSpPr>
              <p:nvPr/>
            </p:nvSpPr>
            <p:spPr bwMode="auto">
              <a:xfrm>
                <a:off x="2577" y="243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996"/>
              <p:cNvSpPr>
                <a:spLocks noEditPoints="1"/>
              </p:cNvSpPr>
              <p:nvPr/>
            </p:nvSpPr>
            <p:spPr bwMode="auto">
              <a:xfrm>
                <a:off x="2600" y="2302"/>
                <a:ext cx="52" cy="43"/>
              </a:xfrm>
              <a:custGeom>
                <a:avLst/>
                <a:gdLst>
                  <a:gd name="T0" fmla="*/ 15 w 104"/>
                  <a:gd name="T1" fmla="*/ 62 h 85"/>
                  <a:gd name="T2" fmla="*/ 0 w 104"/>
                  <a:gd name="T3" fmla="*/ 85 h 85"/>
                  <a:gd name="T4" fmla="*/ 104 w 104"/>
                  <a:gd name="T5" fmla="*/ 85 h 85"/>
                  <a:gd name="T6" fmla="*/ 90 w 104"/>
                  <a:gd name="T7" fmla="*/ 62 h 85"/>
                  <a:gd name="T8" fmla="*/ 66 w 104"/>
                  <a:gd name="T9" fmla="*/ 22 h 85"/>
                  <a:gd name="T10" fmla="*/ 52 w 104"/>
                  <a:gd name="T11" fmla="*/ 0 h 85"/>
                  <a:gd name="T12" fmla="*/ 40 w 104"/>
                  <a:gd name="T13" fmla="*/ 22 h 85"/>
                  <a:gd name="T14" fmla="*/ 15 w 104"/>
                  <a:gd name="T15" fmla="*/ 62 h 85"/>
                  <a:gd name="T16" fmla="*/ 66 w 104"/>
                  <a:gd name="T17" fmla="*/ 38 h 85"/>
                  <a:gd name="T18" fmla="*/ 52 w 104"/>
                  <a:gd name="T19" fmla="*/ 29 h 85"/>
                  <a:gd name="T20" fmla="*/ 40 w 104"/>
                  <a:gd name="T21" fmla="*/ 38 h 85"/>
                  <a:gd name="T22" fmla="*/ 64 w 104"/>
                  <a:gd name="T23" fmla="*/ 78 h 85"/>
                  <a:gd name="T24" fmla="*/ 77 w 104"/>
                  <a:gd name="T25" fmla="*/ 69 h 85"/>
                  <a:gd name="T26" fmla="*/ 77 w 104"/>
                  <a:gd name="T27" fmla="*/ 54 h 85"/>
                  <a:gd name="T28" fmla="*/ 28 w 104"/>
                  <a:gd name="T29" fmla="*/ 54 h 85"/>
                  <a:gd name="T30" fmla="*/ 28 w 104"/>
                  <a:gd name="T31" fmla="*/ 69 h 85"/>
                  <a:gd name="T32" fmla="*/ 42 w 104"/>
                  <a:gd name="T33" fmla="*/ 78 h 85"/>
                  <a:gd name="T34" fmla="*/ 66 w 104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85">
                    <a:moveTo>
                      <a:pt x="15" y="62"/>
                    </a:moveTo>
                    <a:lnTo>
                      <a:pt x="0" y="85"/>
                    </a:lnTo>
                    <a:lnTo>
                      <a:pt x="104" y="85"/>
                    </a:lnTo>
                    <a:lnTo>
                      <a:pt x="90" y="62"/>
                    </a:lnTo>
                    <a:lnTo>
                      <a:pt x="66" y="22"/>
                    </a:lnTo>
                    <a:lnTo>
                      <a:pt x="52" y="0"/>
                    </a:lnTo>
                    <a:lnTo>
                      <a:pt x="40" y="22"/>
                    </a:lnTo>
                    <a:lnTo>
                      <a:pt x="15" y="62"/>
                    </a:lnTo>
                    <a:close/>
                    <a:moveTo>
                      <a:pt x="66" y="38"/>
                    </a:moveTo>
                    <a:lnTo>
                      <a:pt x="52" y="29"/>
                    </a:lnTo>
                    <a:lnTo>
                      <a:pt x="40" y="38"/>
                    </a:lnTo>
                    <a:lnTo>
                      <a:pt x="64" y="78"/>
                    </a:lnTo>
                    <a:lnTo>
                      <a:pt x="77" y="69"/>
                    </a:lnTo>
                    <a:lnTo>
                      <a:pt x="77" y="54"/>
                    </a:lnTo>
                    <a:lnTo>
                      <a:pt x="28" y="54"/>
                    </a:lnTo>
                    <a:lnTo>
                      <a:pt x="28" y="69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Line 3997"/>
              <p:cNvSpPr>
                <a:spLocks noChangeShapeType="1"/>
              </p:cNvSpPr>
              <p:nvPr/>
            </p:nvSpPr>
            <p:spPr bwMode="auto">
              <a:xfrm>
                <a:off x="2626" y="233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998"/>
              <p:cNvSpPr>
                <a:spLocks noEditPoints="1"/>
              </p:cNvSpPr>
              <p:nvPr/>
            </p:nvSpPr>
            <p:spPr bwMode="auto">
              <a:xfrm>
                <a:off x="2647" y="2178"/>
                <a:ext cx="52" cy="43"/>
              </a:xfrm>
              <a:custGeom>
                <a:avLst/>
                <a:gdLst>
                  <a:gd name="T0" fmla="*/ 16 w 105"/>
                  <a:gd name="T1" fmla="*/ 62 h 85"/>
                  <a:gd name="T2" fmla="*/ 0 w 105"/>
                  <a:gd name="T3" fmla="*/ 85 h 85"/>
                  <a:gd name="T4" fmla="*/ 105 w 105"/>
                  <a:gd name="T5" fmla="*/ 85 h 85"/>
                  <a:gd name="T6" fmla="*/ 91 w 105"/>
                  <a:gd name="T7" fmla="*/ 62 h 85"/>
                  <a:gd name="T8" fmla="*/ 66 w 105"/>
                  <a:gd name="T9" fmla="*/ 22 h 85"/>
                  <a:gd name="T10" fmla="*/ 52 w 105"/>
                  <a:gd name="T11" fmla="*/ 0 h 85"/>
                  <a:gd name="T12" fmla="*/ 40 w 105"/>
                  <a:gd name="T13" fmla="*/ 22 h 85"/>
                  <a:gd name="T14" fmla="*/ 16 w 105"/>
                  <a:gd name="T15" fmla="*/ 62 h 85"/>
                  <a:gd name="T16" fmla="*/ 66 w 105"/>
                  <a:gd name="T17" fmla="*/ 38 h 85"/>
                  <a:gd name="T18" fmla="*/ 52 w 105"/>
                  <a:gd name="T19" fmla="*/ 29 h 85"/>
                  <a:gd name="T20" fmla="*/ 40 w 105"/>
                  <a:gd name="T21" fmla="*/ 38 h 85"/>
                  <a:gd name="T22" fmla="*/ 65 w 105"/>
                  <a:gd name="T23" fmla="*/ 78 h 85"/>
                  <a:gd name="T24" fmla="*/ 77 w 105"/>
                  <a:gd name="T25" fmla="*/ 69 h 85"/>
                  <a:gd name="T26" fmla="*/ 77 w 105"/>
                  <a:gd name="T27" fmla="*/ 54 h 85"/>
                  <a:gd name="T28" fmla="*/ 28 w 105"/>
                  <a:gd name="T29" fmla="*/ 54 h 85"/>
                  <a:gd name="T30" fmla="*/ 28 w 105"/>
                  <a:gd name="T31" fmla="*/ 69 h 85"/>
                  <a:gd name="T32" fmla="*/ 42 w 105"/>
                  <a:gd name="T33" fmla="*/ 78 h 85"/>
                  <a:gd name="T34" fmla="*/ 66 w 105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5">
                    <a:moveTo>
                      <a:pt x="16" y="62"/>
                    </a:moveTo>
                    <a:lnTo>
                      <a:pt x="0" y="85"/>
                    </a:lnTo>
                    <a:lnTo>
                      <a:pt x="105" y="85"/>
                    </a:lnTo>
                    <a:lnTo>
                      <a:pt x="91" y="62"/>
                    </a:lnTo>
                    <a:lnTo>
                      <a:pt x="66" y="22"/>
                    </a:lnTo>
                    <a:lnTo>
                      <a:pt x="52" y="0"/>
                    </a:lnTo>
                    <a:lnTo>
                      <a:pt x="40" y="22"/>
                    </a:lnTo>
                    <a:lnTo>
                      <a:pt x="16" y="62"/>
                    </a:lnTo>
                    <a:close/>
                    <a:moveTo>
                      <a:pt x="66" y="38"/>
                    </a:moveTo>
                    <a:lnTo>
                      <a:pt x="52" y="29"/>
                    </a:lnTo>
                    <a:lnTo>
                      <a:pt x="40" y="38"/>
                    </a:lnTo>
                    <a:lnTo>
                      <a:pt x="65" y="78"/>
                    </a:lnTo>
                    <a:lnTo>
                      <a:pt x="77" y="69"/>
                    </a:lnTo>
                    <a:lnTo>
                      <a:pt x="77" y="54"/>
                    </a:lnTo>
                    <a:lnTo>
                      <a:pt x="28" y="54"/>
                    </a:lnTo>
                    <a:lnTo>
                      <a:pt x="28" y="69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Line 3999"/>
              <p:cNvSpPr>
                <a:spLocks noChangeShapeType="1"/>
              </p:cNvSpPr>
              <p:nvPr/>
            </p:nvSpPr>
            <p:spPr bwMode="auto">
              <a:xfrm>
                <a:off x="2673" y="2207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4000"/>
              <p:cNvSpPr>
                <a:spLocks noEditPoints="1"/>
              </p:cNvSpPr>
              <p:nvPr/>
            </p:nvSpPr>
            <p:spPr bwMode="auto">
              <a:xfrm>
                <a:off x="2693" y="2039"/>
                <a:ext cx="53" cy="43"/>
              </a:xfrm>
              <a:custGeom>
                <a:avLst/>
                <a:gdLst>
                  <a:gd name="T0" fmla="*/ 14 w 105"/>
                  <a:gd name="T1" fmla="*/ 65 h 88"/>
                  <a:gd name="T2" fmla="*/ 0 w 105"/>
                  <a:gd name="T3" fmla="*/ 88 h 88"/>
                  <a:gd name="T4" fmla="*/ 105 w 105"/>
                  <a:gd name="T5" fmla="*/ 88 h 88"/>
                  <a:gd name="T6" fmla="*/ 91 w 105"/>
                  <a:gd name="T7" fmla="*/ 65 h 88"/>
                  <a:gd name="T8" fmla="*/ 65 w 105"/>
                  <a:gd name="T9" fmla="*/ 23 h 88"/>
                  <a:gd name="T10" fmla="*/ 51 w 105"/>
                  <a:gd name="T11" fmla="*/ 0 h 88"/>
                  <a:gd name="T12" fmla="*/ 39 w 105"/>
                  <a:gd name="T13" fmla="*/ 23 h 88"/>
                  <a:gd name="T14" fmla="*/ 14 w 105"/>
                  <a:gd name="T15" fmla="*/ 65 h 88"/>
                  <a:gd name="T16" fmla="*/ 65 w 105"/>
                  <a:gd name="T17" fmla="*/ 39 h 88"/>
                  <a:gd name="T18" fmla="*/ 51 w 105"/>
                  <a:gd name="T19" fmla="*/ 30 h 88"/>
                  <a:gd name="T20" fmla="*/ 39 w 105"/>
                  <a:gd name="T21" fmla="*/ 39 h 88"/>
                  <a:gd name="T22" fmla="*/ 65 w 105"/>
                  <a:gd name="T23" fmla="*/ 81 h 88"/>
                  <a:gd name="T24" fmla="*/ 77 w 105"/>
                  <a:gd name="T25" fmla="*/ 72 h 88"/>
                  <a:gd name="T26" fmla="*/ 77 w 105"/>
                  <a:gd name="T27" fmla="*/ 56 h 88"/>
                  <a:gd name="T28" fmla="*/ 27 w 105"/>
                  <a:gd name="T29" fmla="*/ 56 h 88"/>
                  <a:gd name="T30" fmla="*/ 27 w 105"/>
                  <a:gd name="T31" fmla="*/ 72 h 88"/>
                  <a:gd name="T32" fmla="*/ 41 w 105"/>
                  <a:gd name="T33" fmla="*/ 81 h 88"/>
                  <a:gd name="T34" fmla="*/ 65 w 105"/>
                  <a:gd name="T35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8">
                    <a:moveTo>
                      <a:pt x="14" y="65"/>
                    </a:moveTo>
                    <a:lnTo>
                      <a:pt x="0" y="88"/>
                    </a:lnTo>
                    <a:lnTo>
                      <a:pt x="105" y="88"/>
                    </a:lnTo>
                    <a:lnTo>
                      <a:pt x="91" y="65"/>
                    </a:lnTo>
                    <a:lnTo>
                      <a:pt x="65" y="23"/>
                    </a:lnTo>
                    <a:lnTo>
                      <a:pt x="51" y="0"/>
                    </a:lnTo>
                    <a:lnTo>
                      <a:pt x="39" y="23"/>
                    </a:lnTo>
                    <a:lnTo>
                      <a:pt x="14" y="65"/>
                    </a:lnTo>
                    <a:close/>
                    <a:moveTo>
                      <a:pt x="65" y="39"/>
                    </a:moveTo>
                    <a:lnTo>
                      <a:pt x="51" y="30"/>
                    </a:lnTo>
                    <a:lnTo>
                      <a:pt x="39" y="39"/>
                    </a:lnTo>
                    <a:lnTo>
                      <a:pt x="65" y="81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7" y="56"/>
                    </a:lnTo>
                    <a:lnTo>
                      <a:pt x="27" y="72"/>
                    </a:lnTo>
                    <a:lnTo>
                      <a:pt x="41" y="81"/>
                    </a:lnTo>
                    <a:lnTo>
                      <a:pt x="65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Line 4001"/>
              <p:cNvSpPr>
                <a:spLocks noChangeShapeType="1"/>
              </p:cNvSpPr>
              <p:nvPr/>
            </p:nvSpPr>
            <p:spPr bwMode="auto">
              <a:xfrm>
                <a:off x="2719" y="2068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4002"/>
              <p:cNvSpPr>
                <a:spLocks noEditPoints="1"/>
              </p:cNvSpPr>
              <p:nvPr/>
            </p:nvSpPr>
            <p:spPr bwMode="auto">
              <a:xfrm>
                <a:off x="2734" y="1894"/>
                <a:ext cx="53" cy="43"/>
              </a:xfrm>
              <a:custGeom>
                <a:avLst/>
                <a:gdLst>
                  <a:gd name="T0" fmla="*/ 15 w 104"/>
                  <a:gd name="T1" fmla="*/ 64 h 87"/>
                  <a:gd name="T2" fmla="*/ 0 w 104"/>
                  <a:gd name="T3" fmla="*/ 87 h 87"/>
                  <a:gd name="T4" fmla="*/ 104 w 104"/>
                  <a:gd name="T5" fmla="*/ 87 h 87"/>
                  <a:gd name="T6" fmla="*/ 92 w 104"/>
                  <a:gd name="T7" fmla="*/ 64 h 87"/>
                  <a:gd name="T8" fmla="*/ 68 w 104"/>
                  <a:gd name="T9" fmla="*/ 22 h 87"/>
                  <a:gd name="T10" fmla="*/ 54 w 104"/>
                  <a:gd name="T11" fmla="*/ 0 h 87"/>
                  <a:gd name="T12" fmla="*/ 41 w 104"/>
                  <a:gd name="T13" fmla="*/ 22 h 87"/>
                  <a:gd name="T14" fmla="*/ 15 w 104"/>
                  <a:gd name="T15" fmla="*/ 64 h 87"/>
                  <a:gd name="T16" fmla="*/ 68 w 104"/>
                  <a:gd name="T17" fmla="*/ 38 h 87"/>
                  <a:gd name="T18" fmla="*/ 54 w 104"/>
                  <a:gd name="T19" fmla="*/ 29 h 87"/>
                  <a:gd name="T20" fmla="*/ 41 w 104"/>
                  <a:gd name="T21" fmla="*/ 38 h 87"/>
                  <a:gd name="T22" fmla="*/ 66 w 104"/>
                  <a:gd name="T23" fmla="*/ 80 h 87"/>
                  <a:gd name="T24" fmla="*/ 78 w 104"/>
                  <a:gd name="T25" fmla="*/ 71 h 87"/>
                  <a:gd name="T26" fmla="*/ 78 w 104"/>
                  <a:gd name="T27" fmla="*/ 55 h 87"/>
                  <a:gd name="T28" fmla="*/ 27 w 104"/>
                  <a:gd name="T29" fmla="*/ 55 h 87"/>
                  <a:gd name="T30" fmla="*/ 27 w 104"/>
                  <a:gd name="T31" fmla="*/ 71 h 87"/>
                  <a:gd name="T32" fmla="*/ 41 w 104"/>
                  <a:gd name="T33" fmla="*/ 80 h 87"/>
                  <a:gd name="T34" fmla="*/ 68 w 104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87">
                    <a:moveTo>
                      <a:pt x="15" y="64"/>
                    </a:moveTo>
                    <a:lnTo>
                      <a:pt x="0" y="87"/>
                    </a:lnTo>
                    <a:lnTo>
                      <a:pt x="104" y="87"/>
                    </a:lnTo>
                    <a:lnTo>
                      <a:pt x="92" y="64"/>
                    </a:lnTo>
                    <a:lnTo>
                      <a:pt x="68" y="22"/>
                    </a:lnTo>
                    <a:lnTo>
                      <a:pt x="54" y="0"/>
                    </a:lnTo>
                    <a:lnTo>
                      <a:pt x="41" y="22"/>
                    </a:lnTo>
                    <a:lnTo>
                      <a:pt x="15" y="64"/>
                    </a:lnTo>
                    <a:close/>
                    <a:moveTo>
                      <a:pt x="68" y="38"/>
                    </a:moveTo>
                    <a:lnTo>
                      <a:pt x="54" y="29"/>
                    </a:lnTo>
                    <a:lnTo>
                      <a:pt x="41" y="38"/>
                    </a:lnTo>
                    <a:lnTo>
                      <a:pt x="66" y="80"/>
                    </a:lnTo>
                    <a:lnTo>
                      <a:pt x="78" y="71"/>
                    </a:lnTo>
                    <a:lnTo>
                      <a:pt x="78" y="55"/>
                    </a:lnTo>
                    <a:lnTo>
                      <a:pt x="27" y="55"/>
                    </a:lnTo>
                    <a:lnTo>
                      <a:pt x="27" y="71"/>
                    </a:lnTo>
                    <a:lnTo>
                      <a:pt x="41" y="80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Line 4003"/>
              <p:cNvSpPr>
                <a:spLocks noChangeShapeType="1"/>
              </p:cNvSpPr>
              <p:nvPr/>
            </p:nvSpPr>
            <p:spPr bwMode="auto">
              <a:xfrm>
                <a:off x="2761" y="192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4004"/>
              <p:cNvSpPr>
                <a:spLocks noEditPoints="1"/>
              </p:cNvSpPr>
              <p:nvPr/>
            </p:nvSpPr>
            <p:spPr bwMode="auto">
              <a:xfrm>
                <a:off x="2774" y="1755"/>
                <a:ext cx="54" cy="43"/>
              </a:xfrm>
              <a:custGeom>
                <a:avLst/>
                <a:gdLst>
                  <a:gd name="T0" fmla="*/ 18 w 108"/>
                  <a:gd name="T1" fmla="*/ 61 h 86"/>
                  <a:gd name="T2" fmla="*/ 0 w 108"/>
                  <a:gd name="T3" fmla="*/ 86 h 86"/>
                  <a:gd name="T4" fmla="*/ 108 w 108"/>
                  <a:gd name="T5" fmla="*/ 86 h 86"/>
                  <a:gd name="T6" fmla="*/ 94 w 108"/>
                  <a:gd name="T7" fmla="*/ 63 h 86"/>
                  <a:gd name="T8" fmla="*/ 70 w 108"/>
                  <a:gd name="T9" fmla="*/ 23 h 86"/>
                  <a:gd name="T10" fmla="*/ 56 w 108"/>
                  <a:gd name="T11" fmla="*/ 0 h 86"/>
                  <a:gd name="T12" fmla="*/ 44 w 108"/>
                  <a:gd name="T13" fmla="*/ 21 h 86"/>
                  <a:gd name="T14" fmla="*/ 18 w 108"/>
                  <a:gd name="T15" fmla="*/ 61 h 86"/>
                  <a:gd name="T16" fmla="*/ 70 w 108"/>
                  <a:gd name="T17" fmla="*/ 39 h 86"/>
                  <a:gd name="T18" fmla="*/ 56 w 108"/>
                  <a:gd name="T19" fmla="*/ 30 h 86"/>
                  <a:gd name="T20" fmla="*/ 44 w 108"/>
                  <a:gd name="T21" fmla="*/ 39 h 86"/>
                  <a:gd name="T22" fmla="*/ 68 w 108"/>
                  <a:gd name="T23" fmla="*/ 79 h 86"/>
                  <a:gd name="T24" fmla="*/ 80 w 108"/>
                  <a:gd name="T25" fmla="*/ 70 h 86"/>
                  <a:gd name="T26" fmla="*/ 80 w 108"/>
                  <a:gd name="T27" fmla="*/ 54 h 86"/>
                  <a:gd name="T28" fmla="*/ 30 w 108"/>
                  <a:gd name="T29" fmla="*/ 54 h 86"/>
                  <a:gd name="T30" fmla="*/ 30 w 108"/>
                  <a:gd name="T31" fmla="*/ 70 h 86"/>
                  <a:gd name="T32" fmla="*/ 44 w 108"/>
                  <a:gd name="T33" fmla="*/ 79 h 86"/>
                  <a:gd name="T34" fmla="*/ 70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4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8" y="79"/>
                    </a:lnTo>
                    <a:lnTo>
                      <a:pt x="80" y="70"/>
                    </a:lnTo>
                    <a:lnTo>
                      <a:pt x="80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Line 4005"/>
              <p:cNvSpPr>
                <a:spLocks noChangeShapeType="1"/>
              </p:cNvSpPr>
              <p:nvPr/>
            </p:nvSpPr>
            <p:spPr bwMode="auto">
              <a:xfrm>
                <a:off x="2801" y="1784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4006"/>
              <p:cNvSpPr>
                <a:spLocks noEditPoints="1"/>
              </p:cNvSpPr>
              <p:nvPr/>
            </p:nvSpPr>
            <p:spPr bwMode="auto">
              <a:xfrm>
                <a:off x="2811" y="1633"/>
                <a:ext cx="54" cy="43"/>
              </a:xfrm>
              <a:custGeom>
                <a:avLst/>
                <a:gdLst>
                  <a:gd name="T0" fmla="*/ 16 w 108"/>
                  <a:gd name="T1" fmla="*/ 63 h 85"/>
                  <a:gd name="T2" fmla="*/ 0 w 108"/>
                  <a:gd name="T3" fmla="*/ 85 h 85"/>
                  <a:gd name="T4" fmla="*/ 108 w 108"/>
                  <a:gd name="T5" fmla="*/ 85 h 85"/>
                  <a:gd name="T6" fmla="*/ 93 w 108"/>
                  <a:gd name="T7" fmla="*/ 61 h 85"/>
                  <a:gd name="T8" fmla="*/ 66 w 108"/>
                  <a:gd name="T9" fmla="*/ 21 h 85"/>
                  <a:gd name="T10" fmla="*/ 52 w 108"/>
                  <a:gd name="T11" fmla="*/ 0 h 85"/>
                  <a:gd name="T12" fmla="*/ 40 w 108"/>
                  <a:gd name="T13" fmla="*/ 22 h 85"/>
                  <a:gd name="T14" fmla="*/ 16 w 108"/>
                  <a:gd name="T15" fmla="*/ 63 h 85"/>
                  <a:gd name="T16" fmla="*/ 66 w 108"/>
                  <a:gd name="T17" fmla="*/ 38 h 85"/>
                  <a:gd name="T18" fmla="*/ 52 w 108"/>
                  <a:gd name="T19" fmla="*/ 29 h 85"/>
                  <a:gd name="T20" fmla="*/ 40 w 108"/>
                  <a:gd name="T21" fmla="*/ 38 h 85"/>
                  <a:gd name="T22" fmla="*/ 66 w 108"/>
                  <a:gd name="T23" fmla="*/ 78 h 85"/>
                  <a:gd name="T24" fmla="*/ 79 w 108"/>
                  <a:gd name="T25" fmla="*/ 70 h 85"/>
                  <a:gd name="T26" fmla="*/ 79 w 108"/>
                  <a:gd name="T27" fmla="*/ 54 h 85"/>
                  <a:gd name="T28" fmla="*/ 28 w 108"/>
                  <a:gd name="T29" fmla="*/ 54 h 85"/>
                  <a:gd name="T30" fmla="*/ 28 w 108"/>
                  <a:gd name="T31" fmla="*/ 70 h 85"/>
                  <a:gd name="T32" fmla="*/ 42 w 108"/>
                  <a:gd name="T33" fmla="*/ 78 h 85"/>
                  <a:gd name="T34" fmla="*/ 66 w 108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5">
                    <a:moveTo>
                      <a:pt x="16" y="63"/>
                    </a:moveTo>
                    <a:lnTo>
                      <a:pt x="0" y="85"/>
                    </a:lnTo>
                    <a:lnTo>
                      <a:pt x="108" y="85"/>
                    </a:lnTo>
                    <a:lnTo>
                      <a:pt x="93" y="61"/>
                    </a:lnTo>
                    <a:lnTo>
                      <a:pt x="66" y="21"/>
                    </a:lnTo>
                    <a:lnTo>
                      <a:pt x="52" y="0"/>
                    </a:lnTo>
                    <a:lnTo>
                      <a:pt x="40" y="22"/>
                    </a:lnTo>
                    <a:lnTo>
                      <a:pt x="16" y="63"/>
                    </a:lnTo>
                    <a:close/>
                    <a:moveTo>
                      <a:pt x="66" y="38"/>
                    </a:moveTo>
                    <a:lnTo>
                      <a:pt x="52" y="29"/>
                    </a:lnTo>
                    <a:lnTo>
                      <a:pt x="40" y="38"/>
                    </a:lnTo>
                    <a:lnTo>
                      <a:pt x="66" y="78"/>
                    </a:lnTo>
                    <a:lnTo>
                      <a:pt x="79" y="70"/>
                    </a:lnTo>
                    <a:lnTo>
                      <a:pt x="79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Line 4007"/>
              <p:cNvSpPr>
                <a:spLocks noChangeShapeType="1"/>
              </p:cNvSpPr>
              <p:nvPr/>
            </p:nvSpPr>
            <p:spPr bwMode="auto">
              <a:xfrm>
                <a:off x="2837" y="1662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Freeform 4008"/>
              <p:cNvSpPr>
                <a:spLocks noEditPoints="1"/>
              </p:cNvSpPr>
              <p:nvPr/>
            </p:nvSpPr>
            <p:spPr bwMode="auto">
              <a:xfrm>
                <a:off x="2845" y="1534"/>
                <a:ext cx="52" cy="44"/>
              </a:xfrm>
              <a:custGeom>
                <a:avLst/>
                <a:gdLst>
                  <a:gd name="T0" fmla="*/ 14 w 105"/>
                  <a:gd name="T1" fmla="*/ 64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4 h 87"/>
                  <a:gd name="T8" fmla="*/ 65 w 105"/>
                  <a:gd name="T9" fmla="*/ 22 h 87"/>
                  <a:gd name="T10" fmla="*/ 51 w 105"/>
                  <a:gd name="T11" fmla="*/ 0 h 87"/>
                  <a:gd name="T12" fmla="*/ 39 w 105"/>
                  <a:gd name="T13" fmla="*/ 22 h 87"/>
                  <a:gd name="T14" fmla="*/ 14 w 105"/>
                  <a:gd name="T15" fmla="*/ 64 h 87"/>
                  <a:gd name="T16" fmla="*/ 65 w 105"/>
                  <a:gd name="T17" fmla="*/ 38 h 87"/>
                  <a:gd name="T18" fmla="*/ 51 w 105"/>
                  <a:gd name="T19" fmla="*/ 29 h 87"/>
                  <a:gd name="T20" fmla="*/ 39 w 105"/>
                  <a:gd name="T21" fmla="*/ 38 h 87"/>
                  <a:gd name="T22" fmla="*/ 65 w 105"/>
                  <a:gd name="T23" fmla="*/ 80 h 87"/>
                  <a:gd name="T24" fmla="*/ 77 w 105"/>
                  <a:gd name="T25" fmla="*/ 71 h 87"/>
                  <a:gd name="T26" fmla="*/ 77 w 105"/>
                  <a:gd name="T27" fmla="*/ 55 h 87"/>
                  <a:gd name="T28" fmla="*/ 26 w 105"/>
                  <a:gd name="T29" fmla="*/ 55 h 87"/>
                  <a:gd name="T30" fmla="*/ 26 w 105"/>
                  <a:gd name="T31" fmla="*/ 71 h 87"/>
                  <a:gd name="T32" fmla="*/ 40 w 105"/>
                  <a:gd name="T33" fmla="*/ 80 h 87"/>
                  <a:gd name="T34" fmla="*/ 65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4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4"/>
                    </a:lnTo>
                    <a:lnTo>
                      <a:pt x="65" y="22"/>
                    </a:lnTo>
                    <a:lnTo>
                      <a:pt x="51" y="0"/>
                    </a:lnTo>
                    <a:lnTo>
                      <a:pt x="39" y="22"/>
                    </a:lnTo>
                    <a:lnTo>
                      <a:pt x="14" y="64"/>
                    </a:lnTo>
                    <a:close/>
                    <a:moveTo>
                      <a:pt x="65" y="38"/>
                    </a:moveTo>
                    <a:lnTo>
                      <a:pt x="51" y="29"/>
                    </a:lnTo>
                    <a:lnTo>
                      <a:pt x="39" y="38"/>
                    </a:lnTo>
                    <a:lnTo>
                      <a:pt x="65" y="80"/>
                    </a:lnTo>
                    <a:lnTo>
                      <a:pt x="77" y="71"/>
                    </a:lnTo>
                    <a:lnTo>
                      <a:pt x="77" y="55"/>
                    </a:lnTo>
                    <a:lnTo>
                      <a:pt x="26" y="55"/>
                    </a:lnTo>
                    <a:lnTo>
                      <a:pt x="26" y="71"/>
                    </a:lnTo>
                    <a:lnTo>
                      <a:pt x="40" y="80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Line 4009"/>
              <p:cNvSpPr>
                <a:spLocks noChangeShapeType="1"/>
              </p:cNvSpPr>
              <p:nvPr/>
            </p:nvSpPr>
            <p:spPr bwMode="auto">
              <a:xfrm>
                <a:off x="2870" y="1564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Freeform 4010"/>
              <p:cNvSpPr>
                <a:spLocks noEditPoints="1"/>
              </p:cNvSpPr>
              <p:nvPr/>
            </p:nvSpPr>
            <p:spPr bwMode="auto">
              <a:xfrm>
                <a:off x="2874" y="1464"/>
                <a:ext cx="52" cy="43"/>
              </a:xfrm>
              <a:custGeom>
                <a:avLst/>
                <a:gdLst>
                  <a:gd name="T0" fmla="*/ 14 w 105"/>
                  <a:gd name="T1" fmla="*/ 65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5 h 87"/>
                  <a:gd name="T8" fmla="*/ 64 w 105"/>
                  <a:gd name="T9" fmla="*/ 23 h 87"/>
                  <a:gd name="T10" fmla="*/ 50 w 105"/>
                  <a:gd name="T11" fmla="*/ 0 h 87"/>
                  <a:gd name="T12" fmla="*/ 38 w 105"/>
                  <a:gd name="T13" fmla="*/ 23 h 87"/>
                  <a:gd name="T14" fmla="*/ 14 w 105"/>
                  <a:gd name="T15" fmla="*/ 65 h 87"/>
                  <a:gd name="T16" fmla="*/ 64 w 105"/>
                  <a:gd name="T17" fmla="*/ 39 h 87"/>
                  <a:gd name="T18" fmla="*/ 50 w 105"/>
                  <a:gd name="T19" fmla="*/ 30 h 87"/>
                  <a:gd name="T20" fmla="*/ 38 w 105"/>
                  <a:gd name="T21" fmla="*/ 39 h 87"/>
                  <a:gd name="T22" fmla="*/ 64 w 105"/>
                  <a:gd name="T23" fmla="*/ 80 h 87"/>
                  <a:gd name="T24" fmla="*/ 77 w 105"/>
                  <a:gd name="T25" fmla="*/ 72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2 h 87"/>
                  <a:gd name="T32" fmla="*/ 40 w 105"/>
                  <a:gd name="T33" fmla="*/ 80 h 87"/>
                  <a:gd name="T34" fmla="*/ 64 w 105"/>
                  <a:gd name="T35" fmla="*/ 3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5"/>
                    </a:lnTo>
                    <a:lnTo>
                      <a:pt x="64" y="23"/>
                    </a:lnTo>
                    <a:lnTo>
                      <a:pt x="50" y="0"/>
                    </a:lnTo>
                    <a:lnTo>
                      <a:pt x="38" y="23"/>
                    </a:lnTo>
                    <a:lnTo>
                      <a:pt x="14" y="65"/>
                    </a:lnTo>
                    <a:close/>
                    <a:moveTo>
                      <a:pt x="64" y="39"/>
                    </a:moveTo>
                    <a:lnTo>
                      <a:pt x="50" y="30"/>
                    </a:lnTo>
                    <a:lnTo>
                      <a:pt x="38" y="39"/>
                    </a:lnTo>
                    <a:lnTo>
                      <a:pt x="64" y="80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4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Line 4011"/>
              <p:cNvSpPr>
                <a:spLocks noChangeShapeType="1"/>
              </p:cNvSpPr>
              <p:nvPr/>
            </p:nvSpPr>
            <p:spPr bwMode="auto">
              <a:xfrm>
                <a:off x="2899" y="1492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Freeform 4012"/>
              <p:cNvSpPr>
                <a:spLocks noEditPoints="1"/>
              </p:cNvSpPr>
              <p:nvPr/>
            </p:nvSpPr>
            <p:spPr bwMode="auto">
              <a:xfrm>
                <a:off x="2897" y="1418"/>
                <a:ext cx="54" cy="43"/>
              </a:xfrm>
              <a:custGeom>
                <a:avLst/>
                <a:gdLst>
                  <a:gd name="T0" fmla="*/ 18 w 108"/>
                  <a:gd name="T1" fmla="*/ 61 h 86"/>
                  <a:gd name="T2" fmla="*/ 0 w 108"/>
                  <a:gd name="T3" fmla="*/ 86 h 86"/>
                  <a:gd name="T4" fmla="*/ 108 w 108"/>
                  <a:gd name="T5" fmla="*/ 86 h 86"/>
                  <a:gd name="T6" fmla="*/ 94 w 108"/>
                  <a:gd name="T7" fmla="*/ 63 h 86"/>
                  <a:gd name="T8" fmla="*/ 70 w 108"/>
                  <a:gd name="T9" fmla="*/ 23 h 86"/>
                  <a:gd name="T10" fmla="*/ 56 w 108"/>
                  <a:gd name="T11" fmla="*/ 0 h 86"/>
                  <a:gd name="T12" fmla="*/ 44 w 108"/>
                  <a:gd name="T13" fmla="*/ 21 h 86"/>
                  <a:gd name="T14" fmla="*/ 18 w 108"/>
                  <a:gd name="T15" fmla="*/ 61 h 86"/>
                  <a:gd name="T16" fmla="*/ 70 w 108"/>
                  <a:gd name="T17" fmla="*/ 39 h 86"/>
                  <a:gd name="T18" fmla="*/ 56 w 108"/>
                  <a:gd name="T19" fmla="*/ 30 h 86"/>
                  <a:gd name="T20" fmla="*/ 44 w 108"/>
                  <a:gd name="T21" fmla="*/ 39 h 86"/>
                  <a:gd name="T22" fmla="*/ 68 w 108"/>
                  <a:gd name="T23" fmla="*/ 79 h 86"/>
                  <a:gd name="T24" fmla="*/ 80 w 108"/>
                  <a:gd name="T25" fmla="*/ 70 h 86"/>
                  <a:gd name="T26" fmla="*/ 80 w 108"/>
                  <a:gd name="T27" fmla="*/ 54 h 86"/>
                  <a:gd name="T28" fmla="*/ 30 w 108"/>
                  <a:gd name="T29" fmla="*/ 54 h 86"/>
                  <a:gd name="T30" fmla="*/ 30 w 108"/>
                  <a:gd name="T31" fmla="*/ 70 h 86"/>
                  <a:gd name="T32" fmla="*/ 44 w 108"/>
                  <a:gd name="T33" fmla="*/ 79 h 86"/>
                  <a:gd name="T34" fmla="*/ 70 w 108"/>
                  <a:gd name="T35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8" y="61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4" y="63"/>
                    </a:lnTo>
                    <a:lnTo>
                      <a:pt x="70" y="23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9"/>
                    </a:moveTo>
                    <a:lnTo>
                      <a:pt x="56" y="30"/>
                    </a:lnTo>
                    <a:lnTo>
                      <a:pt x="44" y="39"/>
                    </a:lnTo>
                    <a:lnTo>
                      <a:pt x="68" y="79"/>
                    </a:lnTo>
                    <a:lnTo>
                      <a:pt x="80" y="70"/>
                    </a:lnTo>
                    <a:lnTo>
                      <a:pt x="80" y="54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44" y="79"/>
                    </a:lnTo>
                    <a:lnTo>
                      <a:pt x="70" y="39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Line 4013"/>
              <p:cNvSpPr>
                <a:spLocks noChangeShapeType="1"/>
              </p:cNvSpPr>
              <p:nvPr/>
            </p:nvSpPr>
            <p:spPr bwMode="auto">
              <a:xfrm>
                <a:off x="2925" y="1447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4014"/>
              <p:cNvSpPr>
                <a:spLocks noEditPoints="1"/>
              </p:cNvSpPr>
              <p:nvPr/>
            </p:nvSpPr>
            <p:spPr bwMode="auto">
              <a:xfrm>
                <a:off x="2918" y="1392"/>
                <a:ext cx="55" cy="43"/>
              </a:xfrm>
              <a:custGeom>
                <a:avLst/>
                <a:gdLst>
                  <a:gd name="T0" fmla="*/ 16 w 108"/>
                  <a:gd name="T1" fmla="*/ 63 h 86"/>
                  <a:gd name="T2" fmla="*/ 0 w 108"/>
                  <a:gd name="T3" fmla="*/ 86 h 86"/>
                  <a:gd name="T4" fmla="*/ 108 w 108"/>
                  <a:gd name="T5" fmla="*/ 86 h 86"/>
                  <a:gd name="T6" fmla="*/ 92 w 108"/>
                  <a:gd name="T7" fmla="*/ 61 h 86"/>
                  <a:gd name="T8" fmla="*/ 66 w 108"/>
                  <a:gd name="T9" fmla="*/ 21 h 86"/>
                  <a:gd name="T10" fmla="*/ 52 w 108"/>
                  <a:gd name="T11" fmla="*/ 0 h 86"/>
                  <a:gd name="T12" fmla="*/ 40 w 108"/>
                  <a:gd name="T13" fmla="*/ 23 h 86"/>
                  <a:gd name="T14" fmla="*/ 16 w 108"/>
                  <a:gd name="T15" fmla="*/ 63 h 86"/>
                  <a:gd name="T16" fmla="*/ 66 w 108"/>
                  <a:gd name="T17" fmla="*/ 38 h 86"/>
                  <a:gd name="T18" fmla="*/ 52 w 108"/>
                  <a:gd name="T19" fmla="*/ 30 h 86"/>
                  <a:gd name="T20" fmla="*/ 40 w 108"/>
                  <a:gd name="T21" fmla="*/ 38 h 86"/>
                  <a:gd name="T22" fmla="*/ 66 w 108"/>
                  <a:gd name="T23" fmla="*/ 79 h 86"/>
                  <a:gd name="T24" fmla="*/ 78 w 108"/>
                  <a:gd name="T25" fmla="*/ 70 h 86"/>
                  <a:gd name="T26" fmla="*/ 78 w 108"/>
                  <a:gd name="T27" fmla="*/ 54 h 86"/>
                  <a:gd name="T28" fmla="*/ 28 w 108"/>
                  <a:gd name="T29" fmla="*/ 54 h 86"/>
                  <a:gd name="T30" fmla="*/ 28 w 108"/>
                  <a:gd name="T31" fmla="*/ 70 h 86"/>
                  <a:gd name="T32" fmla="*/ 42 w 108"/>
                  <a:gd name="T33" fmla="*/ 79 h 86"/>
                  <a:gd name="T34" fmla="*/ 66 w 108"/>
                  <a:gd name="T35" fmla="*/ 3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" h="86">
                    <a:moveTo>
                      <a:pt x="16" y="63"/>
                    </a:moveTo>
                    <a:lnTo>
                      <a:pt x="0" y="86"/>
                    </a:lnTo>
                    <a:lnTo>
                      <a:pt x="108" y="86"/>
                    </a:lnTo>
                    <a:lnTo>
                      <a:pt x="92" y="61"/>
                    </a:lnTo>
                    <a:lnTo>
                      <a:pt x="66" y="21"/>
                    </a:lnTo>
                    <a:lnTo>
                      <a:pt x="52" y="0"/>
                    </a:lnTo>
                    <a:lnTo>
                      <a:pt x="40" y="23"/>
                    </a:lnTo>
                    <a:lnTo>
                      <a:pt x="16" y="63"/>
                    </a:lnTo>
                    <a:close/>
                    <a:moveTo>
                      <a:pt x="66" y="38"/>
                    </a:moveTo>
                    <a:lnTo>
                      <a:pt x="52" y="30"/>
                    </a:lnTo>
                    <a:lnTo>
                      <a:pt x="40" y="38"/>
                    </a:lnTo>
                    <a:lnTo>
                      <a:pt x="66" y="79"/>
                    </a:lnTo>
                    <a:lnTo>
                      <a:pt x="78" y="70"/>
                    </a:lnTo>
                    <a:lnTo>
                      <a:pt x="78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9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Line 4015"/>
              <p:cNvSpPr>
                <a:spLocks noChangeShapeType="1"/>
              </p:cNvSpPr>
              <p:nvPr/>
            </p:nvSpPr>
            <p:spPr bwMode="auto">
              <a:xfrm>
                <a:off x="2945" y="1421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Freeform 4016"/>
              <p:cNvSpPr>
                <a:spLocks noEditPoints="1"/>
              </p:cNvSpPr>
              <p:nvPr/>
            </p:nvSpPr>
            <p:spPr bwMode="auto">
              <a:xfrm>
                <a:off x="2933" y="1380"/>
                <a:ext cx="54" cy="43"/>
              </a:xfrm>
              <a:custGeom>
                <a:avLst/>
                <a:gdLst>
                  <a:gd name="T0" fmla="*/ 18 w 109"/>
                  <a:gd name="T1" fmla="*/ 61 h 85"/>
                  <a:gd name="T2" fmla="*/ 0 w 109"/>
                  <a:gd name="T3" fmla="*/ 85 h 85"/>
                  <a:gd name="T4" fmla="*/ 109 w 109"/>
                  <a:gd name="T5" fmla="*/ 85 h 85"/>
                  <a:gd name="T6" fmla="*/ 95 w 109"/>
                  <a:gd name="T7" fmla="*/ 62 h 85"/>
                  <a:gd name="T8" fmla="*/ 70 w 109"/>
                  <a:gd name="T9" fmla="*/ 22 h 85"/>
                  <a:gd name="T10" fmla="*/ 56 w 109"/>
                  <a:gd name="T11" fmla="*/ 0 h 85"/>
                  <a:gd name="T12" fmla="*/ 44 w 109"/>
                  <a:gd name="T13" fmla="*/ 21 h 85"/>
                  <a:gd name="T14" fmla="*/ 18 w 109"/>
                  <a:gd name="T15" fmla="*/ 61 h 85"/>
                  <a:gd name="T16" fmla="*/ 70 w 109"/>
                  <a:gd name="T17" fmla="*/ 38 h 85"/>
                  <a:gd name="T18" fmla="*/ 56 w 109"/>
                  <a:gd name="T19" fmla="*/ 29 h 85"/>
                  <a:gd name="T20" fmla="*/ 44 w 109"/>
                  <a:gd name="T21" fmla="*/ 38 h 85"/>
                  <a:gd name="T22" fmla="*/ 69 w 109"/>
                  <a:gd name="T23" fmla="*/ 78 h 85"/>
                  <a:gd name="T24" fmla="*/ 81 w 109"/>
                  <a:gd name="T25" fmla="*/ 69 h 85"/>
                  <a:gd name="T26" fmla="*/ 81 w 109"/>
                  <a:gd name="T27" fmla="*/ 54 h 85"/>
                  <a:gd name="T28" fmla="*/ 30 w 109"/>
                  <a:gd name="T29" fmla="*/ 54 h 85"/>
                  <a:gd name="T30" fmla="*/ 30 w 109"/>
                  <a:gd name="T31" fmla="*/ 69 h 85"/>
                  <a:gd name="T32" fmla="*/ 44 w 109"/>
                  <a:gd name="T33" fmla="*/ 78 h 85"/>
                  <a:gd name="T34" fmla="*/ 70 w 109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85">
                    <a:moveTo>
                      <a:pt x="18" y="61"/>
                    </a:moveTo>
                    <a:lnTo>
                      <a:pt x="0" y="85"/>
                    </a:lnTo>
                    <a:lnTo>
                      <a:pt x="109" y="85"/>
                    </a:lnTo>
                    <a:lnTo>
                      <a:pt x="95" y="62"/>
                    </a:lnTo>
                    <a:lnTo>
                      <a:pt x="70" y="22"/>
                    </a:lnTo>
                    <a:lnTo>
                      <a:pt x="56" y="0"/>
                    </a:lnTo>
                    <a:lnTo>
                      <a:pt x="44" y="21"/>
                    </a:lnTo>
                    <a:lnTo>
                      <a:pt x="18" y="61"/>
                    </a:lnTo>
                    <a:close/>
                    <a:moveTo>
                      <a:pt x="70" y="38"/>
                    </a:moveTo>
                    <a:lnTo>
                      <a:pt x="56" y="29"/>
                    </a:lnTo>
                    <a:lnTo>
                      <a:pt x="44" y="38"/>
                    </a:lnTo>
                    <a:lnTo>
                      <a:pt x="69" y="78"/>
                    </a:lnTo>
                    <a:lnTo>
                      <a:pt x="81" y="69"/>
                    </a:lnTo>
                    <a:lnTo>
                      <a:pt x="81" y="54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44" y="7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Line 4017"/>
              <p:cNvSpPr>
                <a:spLocks noChangeShapeType="1"/>
              </p:cNvSpPr>
              <p:nvPr/>
            </p:nvSpPr>
            <p:spPr bwMode="auto">
              <a:xfrm>
                <a:off x="2961" y="1409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Freeform 4018"/>
              <p:cNvSpPr>
                <a:spLocks noEditPoints="1"/>
              </p:cNvSpPr>
              <p:nvPr/>
            </p:nvSpPr>
            <p:spPr bwMode="auto">
              <a:xfrm>
                <a:off x="2945" y="1375"/>
                <a:ext cx="53" cy="43"/>
              </a:xfrm>
              <a:custGeom>
                <a:avLst/>
                <a:gdLst>
                  <a:gd name="T0" fmla="*/ 16 w 105"/>
                  <a:gd name="T1" fmla="*/ 63 h 85"/>
                  <a:gd name="T2" fmla="*/ 0 w 105"/>
                  <a:gd name="T3" fmla="*/ 85 h 85"/>
                  <a:gd name="T4" fmla="*/ 105 w 105"/>
                  <a:gd name="T5" fmla="*/ 85 h 85"/>
                  <a:gd name="T6" fmla="*/ 91 w 105"/>
                  <a:gd name="T7" fmla="*/ 63 h 85"/>
                  <a:gd name="T8" fmla="*/ 66 w 105"/>
                  <a:gd name="T9" fmla="*/ 23 h 85"/>
                  <a:gd name="T10" fmla="*/ 52 w 105"/>
                  <a:gd name="T11" fmla="*/ 0 h 85"/>
                  <a:gd name="T12" fmla="*/ 40 w 105"/>
                  <a:gd name="T13" fmla="*/ 23 h 85"/>
                  <a:gd name="T14" fmla="*/ 16 w 105"/>
                  <a:gd name="T15" fmla="*/ 63 h 85"/>
                  <a:gd name="T16" fmla="*/ 66 w 105"/>
                  <a:gd name="T17" fmla="*/ 38 h 85"/>
                  <a:gd name="T18" fmla="*/ 52 w 105"/>
                  <a:gd name="T19" fmla="*/ 30 h 85"/>
                  <a:gd name="T20" fmla="*/ 40 w 105"/>
                  <a:gd name="T21" fmla="*/ 38 h 85"/>
                  <a:gd name="T22" fmla="*/ 64 w 105"/>
                  <a:gd name="T23" fmla="*/ 78 h 85"/>
                  <a:gd name="T24" fmla="*/ 77 w 105"/>
                  <a:gd name="T25" fmla="*/ 70 h 85"/>
                  <a:gd name="T26" fmla="*/ 77 w 105"/>
                  <a:gd name="T27" fmla="*/ 54 h 85"/>
                  <a:gd name="T28" fmla="*/ 28 w 105"/>
                  <a:gd name="T29" fmla="*/ 54 h 85"/>
                  <a:gd name="T30" fmla="*/ 28 w 105"/>
                  <a:gd name="T31" fmla="*/ 70 h 85"/>
                  <a:gd name="T32" fmla="*/ 42 w 105"/>
                  <a:gd name="T33" fmla="*/ 78 h 85"/>
                  <a:gd name="T34" fmla="*/ 66 w 105"/>
                  <a:gd name="T35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5">
                    <a:moveTo>
                      <a:pt x="16" y="63"/>
                    </a:moveTo>
                    <a:lnTo>
                      <a:pt x="0" y="85"/>
                    </a:lnTo>
                    <a:lnTo>
                      <a:pt x="105" y="85"/>
                    </a:lnTo>
                    <a:lnTo>
                      <a:pt x="91" y="63"/>
                    </a:lnTo>
                    <a:lnTo>
                      <a:pt x="66" y="23"/>
                    </a:lnTo>
                    <a:lnTo>
                      <a:pt x="52" y="0"/>
                    </a:lnTo>
                    <a:lnTo>
                      <a:pt x="40" y="23"/>
                    </a:lnTo>
                    <a:lnTo>
                      <a:pt x="16" y="63"/>
                    </a:lnTo>
                    <a:close/>
                    <a:moveTo>
                      <a:pt x="66" y="38"/>
                    </a:moveTo>
                    <a:lnTo>
                      <a:pt x="52" y="30"/>
                    </a:lnTo>
                    <a:lnTo>
                      <a:pt x="40" y="38"/>
                    </a:lnTo>
                    <a:lnTo>
                      <a:pt x="64" y="78"/>
                    </a:lnTo>
                    <a:lnTo>
                      <a:pt x="77" y="70"/>
                    </a:lnTo>
                    <a:lnTo>
                      <a:pt x="77" y="54"/>
                    </a:lnTo>
                    <a:lnTo>
                      <a:pt x="28" y="54"/>
                    </a:lnTo>
                    <a:lnTo>
                      <a:pt x="28" y="70"/>
                    </a:lnTo>
                    <a:lnTo>
                      <a:pt x="42" y="78"/>
                    </a:lnTo>
                    <a:lnTo>
                      <a:pt x="66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Line 4019"/>
              <p:cNvSpPr>
                <a:spLocks noChangeShapeType="1"/>
              </p:cNvSpPr>
              <p:nvPr/>
            </p:nvSpPr>
            <p:spPr bwMode="auto">
              <a:xfrm>
                <a:off x="2972" y="1404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Freeform 4020"/>
              <p:cNvSpPr>
                <a:spLocks noEditPoints="1"/>
              </p:cNvSpPr>
              <p:nvPr/>
            </p:nvSpPr>
            <p:spPr bwMode="auto">
              <a:xfrm>
                <a:off x="2952" y="1375"/>
                <a:ext cx="53" cy="43"/>
              </a:xfrm>
              <a:custGeom>
                <a:avLst/>
                <a:gdLst>
                  <a:gd name="T0" fmla="*/ 14 w 105"/>
                  <a:gd name="T1" fmla="*/ 65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5 h 87"/>
                  <a:gd name="T8" fmla="*/ 64 w 105"/>
                  <a:gd name="T9" fmla="*/ 23 h 87"/>
                  <a:gd name="T10" fmla="*/ 50 w 105"/>
                  <a:gd name="T11" fmla="*/ 0 h 87"/>
                  <a:gd name="T12" fmla="*/ 38 w 105"/>
                  <a:gd name="T13" fmla="*/ 23 h 87"/>
                  <a:gd name="T14" fmla="*/ 14 w 105"/>
                  <a:gd name="T15" fmla="*/ 65 h 87"/>
                  <a:gd name="T16" fmla="*/ 64 w 105"/>
                  <a:gd name="T17" fmla="*/ 38 h 87"/>
                  <a:gd name="T18" fmla="*/ 50 w 105"/>
                  <a:gd name="T19" fmla="*/ 30 h 87"/>
                  <a:gd name="T20" fmla="*/ 38 w 105"/>
                  <a:gd name="T21" fmla="*/ 38 h 87"/>
                  <a:gd name="T22" fmla="*/ 64 w 105"/>
                  <a:gd name="T23" fmla="*/ 80 h 87"/>
                  <a:gd name="T24" fmla="*/ 77 w 105"/>
                  <a:gd name="T25" fmla="*/ 72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2 h 87"/>
                  <a:gd name="T32" fmla="*/ 40 w 105"/>
                  <a:gd name="T33" fmla="*/ 80 h 87"/>
                  <a:gd name="T34" fmla="*/ 64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5"/>
                    </a:lnTo>
                    <a:lnTo>
                      <a:pt x="64" y="23"/>
                    </a:lnTo>
                    <a:lnTo>
                      <a:pt x="50" y="0"/>
                    </a:lnTo>
                    <a:lnTo>
                      <a:pt x="38" y="23"/>
                    </a:lnTo>
                    <a:lnTo>
                      <a:pt x="14" y="65"/>
                    </a:lnTo>
                    <a:close/>
                    <a:moveTo>
                      <a:pt x="64" y="38"/>
                    </a:moveTo>
                    <a:lnTo>
                      <a:pt x="50" y="30"/>
                    </a:lnTo>
                    <a:lnTo>
                      <a:pt x="38" y="38"/>
                    </a:lnTo>
                    <a:lnTo>
                      <a:pt x="64" y="80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Line 4021"/>
              <p:cNvSpPr>
                <a:spLocks noChangeShapeType="1"/>
              </p:cNvSpPr>
              <p:nvPr/>
            </p:nvSpPr>
            <p:spPr bwMode="auto">
              <a:xfrm>
                <a:off x="2978" y="140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Freeform 4022"/>
              <p:cNvSpPr>
                <a:spLocks noEditPoints="1"/>
              </p:cNvSpPr>
              <p:nvPr/>
            </p:nvSpPr>
            <p:spPr bwMode="auto">
              <a:xfrm>
                <a:off x="2955" y="1375"/>
                <a:ext cx="52" cy="43"/>
              </a:xfrm>
              <a:custGeom>
                <a:avLst/>
                <a:gdLst>
                  <a:gd name="T0" fmla="*/ 14 w 105"/>
                  <a:gd name="T1" fmla="*/ 65 h 87"/>
                  <a:gd name="T2" fmla="*/ 0 w 105"/>
                  <a:gd name="T3" fmla="*/ 87 h 87"/>
                  <a:gd name="T4" fmla="*/ 105 w 105"/>
                  <a:gd name="T5" fmla="*/ 87 h 87"/>
                  <a:gd name="T6" fmla="*/ 91 w 105"/>
                  <a:gd name="T7" fmla="*/ 65 h 87"/>
                  <a:gd name="T8" fmla="*/ 65 w 105"/>
                  <a:gd name="T9" fmla="*/ 23 h 87"/>
                  <a:gd name="T10" fmla="*/ 51 w 105"/>
                  <a:gd name="T11" fmla="*/ 0 h 87"/>
                  <a:gd name="T12" fmla="*/ 39 w 105"/>
                  <a:gd name="T13" fmla="*/ 23 h 87"/>
                  <a:gd name="T14" fmla="*/ 14 w 105"/>
                  <a:gd name="T15" fmla="*/ 65 h 87"/>
                  <a:gd name="T16" fmla="*/ 65 w 105"/>
                  <a:gd name="T17" fmla="*/ 38 h 87"/>
                  <a:gd name="T18" fmla="*/ 51 w 105"/>
                  <a:gd name="T19" fmla="*/ 30 h 87"/>
                  <a:gd name="T20" fmla="*/ 39 w 105"/>
                  <a:gd name="T21" fmla="*/ 38 h 87"/>
                  <a:gd name="T22" fmla="*/ 65 w 105"/>
                  <a:gd name="T23" fmla="*/ 80 h 87"/>
                  <a:gd name="T24" fmla="*/ 77 w 105"/>
                  <a:gd name="T25" fmla="*/ 72 h 87"/>
                  <a:gd name="T26" fmla="*/ 77 w 105"/>
                  <a:gd name="T27" fmla="*/ 56 h 87"/>
                  <a:gd name="T28" fmla="*/ 26 w 105"/>
                  <a:gd name="T29" fmla="*/ 56 h 87"/>
                  <a:gd name="T30" fmla="*/ 26 w 105"/>
                  <a:gd name="T31" fmla="*/ 72 h 87"/>
                  <a:gd name="T32" fmla="*/ 40 w 105"/>
                  <a:gd name="T33" fmla="*/ 80 h 87"/>
                  <a:gd name="T34" fmla="*/ 65 w 105"/>
                  <a:gd name="T35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87">
                    <a:moveTo>
                      <a:pt x="14" y="65"/>
                    </a:moveTo>
                    <a:lnTo>
                      <a:pt x="0" y="87"/>
                    </a:lnTo>
                    <a:lnTo>
                      <a:pt x="105" y="87"/>
                    </a:lnTo>
                    <a:lnTo>
                      <a:pt x="91" y="65"/>
                    </a:lnTo>
                    <a:lnTo>
                      <a:pt x="65" y="23"/>
                    </a:lnTo>
                    <a:lnTo>
                      <a:pt x="51" y="0"/>
                    </a:lnTo>
                    <a:lnTo>
                      <a:pt x="39" y="23"/>
                    </a:lnTo>
                    <a:lnTo>
                      <a:pt x="14" y="65"/>
                    </a:lnTo>
                    <a:close/>
                    <a:moveTo>
                      <a:pt x="65" y="38"/>
                    </a:moveTo>
                    <a:lnTo>
                      <a:pt x="51" y="30"/>
                    </a:lnTo>
                    <a:lnTo>
                      <a:pt x="39" y="38"/>
                    </a:lnTo>
                    <a:lnTo>
                      <a:pt x="65" y="80"/>
                    </a:lnTo>
                    <a:lnTo>
                      <a:pt x="77" y="72"/>
                    </a:lnTo>
                    <a:lnTo>
                      <a:pt x="77" y="56"/>
                    </a:lnTo>
                    <a:lnTo>
                      <a:pt x="26" y="56"/>
                    </a:lnTo>
                    <a:lnTo>
                      <a:pt x="26" y="72"/>
                    </a:lnTo>
                    <a:lnTo>
                      <a:pt x="40" y="80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008040"/>
              </a:solidFill>
              <a:ln w="0">
                <a:solidFill>
                  <a:srgbClr val="008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Line 4023"/>
              <p:cNvSpPr>
                <a:spLocks noChangeShapeType="1"/>
              </p:cNvSpPr>
              <p:nvPr/>
            </p:nvSpPr>
            <p:spPr bwMode="auto">
              <a:xfrm>
                <a:off x="2980" y="1403"/>
                <a:ext cx="0" cy="0"/>
              </a:xfrm>
              <a:prstGeom prst="line">
                <a:avLst/>
              </a:prstGeom>
              <a:noFill/>
              <a:ln w="25400">
                <a:solidFill>
                  <a:srgbClr val="008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6" name="Freeform 4025"/>
            <p:cNvSpPr>
              <a:spLocks noEditPoints="1"/>
            </p:cNvSpPr>
            <p:nvPr/>
          </p:nvSpPr>
          <p:spPr bwMode="auto">
            <a:xfrm>
              <a:off x="2960" y="1375"/>
              <a:ext cx="54" cy="43"/>
            </a:xfrm>
            <a:custGeom>
              <a:avLst/>
              <a:gdLst>
                <a:gd name="T0" fmla="*/ 15 w 108"/>
                <a:gd name="T1" fmla="*/ 63 h 85"/>
                <a:gd name="T2" fmla="*/ 0 w 108"/>
                <a:gd name="T3" fmla="*/ 85 h 85"/>
                <a:gd name="T4" fmla="*/ 108 w 108"/>
                <a:gd name="T5" fmla="*/ 85 h 85"/>
                <a:gd name="T6" fmla="*/ 92 w 108"/>
                <a:gd name="T7" fmla="*/ 61 h 85"/>
                <a:gd name="T8" fmla="*/ 66 w 108"/>
                <a:gd name="T9" fmla="*/ 21 h 85"/>
                <a:gd name="T10" fmla="*/ 52 w 108"/>
                <a:gd name="T11" fmla="*/ 0 h 85"/>
                <a:gd name="T12" fmla="*/ 40 w 108"/>
                <a:gd name="T13" fmla="*/ 23 h 85"/>
                <a:gd name="T14" fmla="*/ 15 w 108"/>
                <a:gd name="T15" fmla="*/ 63 h 85"/>
                <a:gd name="T16" fmla="*/ 66 w 108"/>
                <a:gd name="T17" fmla="*/ 38 h 85"/>
                <a:gd name="T18" fmla="*/ 52 w 108"/>
                <a:gd name="T19" fmla="*/ 30 h 85"/>
                <a:gd name="T20" fmla="*/ 40 w 108"/>
                <a:gd name="T21" fmla="*/ 38 h 85"/>
                <a:gd name="T22" fmla="*/ 66 w 108"/>
                <a:gd name="T23" fmla="*/ 78 h 85"/>
                <a:gd name="T24" fmla="*/ 78 w 108"/>
                <a:gd name="T25" fmla="*/ 70 h 85"/>
                <a:gd name="T26" fmla="*/ 78 w 108"/>
                <a:gd name="T27" fmla="*/ 54 h 85"/>
                <a:gd name="T28" fmla="*/ 28 w 108"/>
                <a:gd name="T29" fmla="*/ 54 h 85"/>
                <a:gd name="T30" fmla="*/ 28 w 108"/>
                <a:gd name="T31" fmla="*/ 70 h 85"/>
                <a:gd name="T32" fmla="*/ 41 w 108"/>
                <a:gd name="T33" fmla="*/ 78 h 85"/>
                <a:gd name="T34" fmla="*/ 66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5" y="63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8"/>
                  </a:moveTo>
                  <a:lnTo>
                    <a:pt x="52" y="30"/>
                  </a:lnTo>
                  <a:lnTo>
                    <a:pt x="40" y="38"/>
                  </a:lnTo>
                  <a:lnTo>
                    <a:pt x="66" y="78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1" y="7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4026"/>
            <p:cNvSpPr>
              <a:spLocks noChangeShapeType="1"/>
            </p:cNvSpPr>
            <p:nvPr/>
          </p:nvSpPr>
          <p:spPr bwMode="auto">
            <a:xfrm>
              <a:off x="2986" y="1404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4027"/>
            <p:cNvSpPr>
              <a:spLocks noEditPoints="1"/>
            </p:cNvSpPr>
            <p:nvPr/>
          </p:nvSpPr>
          <p:spPr bwMode="auto">
            <a:xfrm>
              <a:off x="2972" y="1380"/>
              <a:ext cx="54" cy="43"/>
            </a:xfrm>
            <a:custGeom>
              <a:avLst/>
              <a:gdLst>
                <a:gd name="T0" fmla="*/ 16 w 108"/>
                <a:gd name="T1" fmla="*/ 62 h 85"/>
                <a:gd name="T2" fmla="*/ 0 w 108"/>
                <a:gd name="T3" fmla="*/ 85 h 85"/>
                <a:gd name="T4" fmla="*/ 108 w 108"/>
                <a:gd name="T5" fmla="*/ 85 h 85"/>
                <a:gd name="T6" fmla="*/ 93 w 108"/>
                <a:gd name="T7" fmla="*/ 61 h 85"/>
                <a:gd name="T8" fmla="*/ 67 w 108"/>
                <a:gd name="T9" fmla="*/ 21 h 85"/>
                <a:gd name="T10" fmla="*/ 53 w 108"/>
                <a:gd name="T11" fmla="*/ 0 h 85"/>
                <a:gd name="T12" fmla="*/ 40 w 108"/>
                <a:gd name="T13" fmla="*/ 22 h 85"/>
                <a:gd name="T14" fmla="*/ 16 w 108"/>
                <a:gd name="T15" fmla="*/ 62 h 85"/>
                <a:gd name="T16" fmla="*/ 67 w 108"/>
                <a:gd name="T17" fmla="*/ 38 h 85"/>
                <a:gd name="T18" fmla="*/ 53 w 108"/>
                <a:gd name="T19" fmla="*/ 29 h 85"/>
                <a:gd name="T20" fmla="*/ 40 w 108"/>
                <a:gd name="T21" fmla="*/ 38 h 85"/>
                <a:gd name="T22" fmla="*/ 67 w 108"/>
                <a:gd name="T23" fmla="*/ 78 h 85"/>
                <a:gd name="T24" fmla="*/ 79 w 108"/>
                <a:gd name="T25" fmla="*/ 69 h 85"/>
                <a:gd name="T26" fmla="*/ 79 w 108"/>
                <a:gd name="T27" fmla="*/ 54 h 85"/>
                <a:gd name="T28" fmla="*/ 28 w 108"/>
                <a:gd name="T29" fmla="*/ 54 h 85"/>
                <a:gd name="T30" fmla="*/ 28 w 108"/>
                <a:gd name="T31" fmla="*/ 69 h 85"/>
                <a:gd name="T32" fmla="*/ 42 w 108"/>
                <a:gd name="T33" fmla="*/ 78 h 85"/>
                <a:gd name="T34" fmla="*/ 67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6" y="62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3" y="61"/>
                  </a:lnTo>
                  <a:lnTo>
                    <a:pt x="67" y="21"/>
                  </a:lnTo>
                  <a:lnTo>
                    <a:pt x="53" y="0"/>
                  </a:lnTo>
                  <a:lnTo>
                    <a:pt x="40" y="22"/>
                  </a:lnTo>
                  <a:lnTo>
                    <a:pt x="16" y="62"/>
                  </a:lnTo>
                  <a:close/>
                  <a:moveTo>
                    <a:pt x="67" y="38"/>
                  </a:moveTo>
                  <a:lnTo>
                    <a:pt x="53" y="29"/>
                  </a:lnTo>
                  <a:lnTo>
                    <a:pt x="40" y="38"/>
                  </a:lnTo>
                  <a:lnTo>
                    <a:pt x="67" y="78"/>
                  </a:lnTo>
                  <a:lnTo>
                    <a:pt x="79" y="69"/>
                  </a:lnTo>
                  <a:lnTo>
                    <a:pt x="79" y="54"/>
                  </a:lnTo>
                  <a:lnTo>
                    <a:pt x="28" y="54"/>
                  </a:lnTo>
                  <a:lnTo>
                    <a:pt x="28" y="69"/>
                  </a:lnTo>
                  <a:lnTo>
                    <a:pt x="42" y="78"/>
                  </a:lnTo>
                  <a:lnTo>
                    <a:pt x="67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4028"/>
            <p:cNvSpPr>
              <a:spLocks noChangeShapeType="1"/>
            </p:cNvSpPr>
            <p:nvPr/>
          </p:nvSpPr>
          <p:spPr bwMode="auto">
            <a:xfrm>
              <a:off x="2998" y="1409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029"/>
            <p:cNvSpPr>
              <a:spLocks noEditPoints="1"/>
            </p:cNvSpPr>
            <p:nvPr/>
          </p:nvSpPr>
          <p:spPr bwMode="auto">
            <a:xfrm>
              <a:off x="2987" y="1392"/>
              <a:ext cx="54" cy="43"/>
            </a:xfrm>
            <a:custGeom>
              <a:avLst/>
              <a:gdLst>
                <a:gd name="T0" fmla="*/ 15 w 108"/>
                <a:gd name="T1" fmla="*/ 63 h 86"/>
                <a:gd name="T2" fmla="*/ 0 w 108"/>
                <a:gd name="T3" fmla="*/ 86 h 86"/>
                <a:gd name="T4" fmla="*/ 108 w 108"/>
                <a:gd name="T5" fmla="*/ 86 h 86"/>
                <a:gd name="T6" fmla="*/ 92 w 108"/>
                <a:gd name="T7" fmla="*/ 61 h 86"/>
                <a:gd name="T8" fmla="*/ 66 w 108"/>
                <a:gd name="T9" fmla="*/ 21 h 86"/>
                <a:gd name="T10" fmla="*/ 52 w 108"/>
                <a:gd name="T11" fmla="*/ 0 h 86"/>
                <a:gd name="T12" fmla="*/ 40 w 108"/>
                <a:gd name="T13" fmla="*/ 23 h 86"/>
                <a:gd name="T14" fmla="*/ 15 w 108"/>
                <a:gd name="T15" fmla="*/ 63 h 86"/>
                <a:gd name="T16" fmla="*/ 66 w 108"/>
                <a:gd name="T17" fmla="*/ 38 h 86"/>
                <a:gd name="T18" fmla="*/ 52 w 108"/>
                <a:gd name="T19" fmla="*/ 30 h 86"/>
                <a:gd name="T20" fmla="*/ 40 w 108"/>
                <a:gd name="T21" fmla="*/ 38 h 86"/>
                <a:gd name="T22" fmla="*/ 66 w 108"/>
                <a:gd name="T23" fmla="*/ 79 h 86"/>
                <a:gd name="T24" fmla="*/ 78 w 108"/>
                <a:gd name="T25" fmla="*/ 70 h 86"/>
                <a:gd name="T26" fmla="*/ 78 w 108"/>
                <a:gd name="T27" fmla="*/ 54 h 86"/>
                <a:gd name="T28" fmla="*/ 28 w 108"/>
                <a:gd name="T29" fmla="*/ 54 h 86"/>
                <a:gd name="T30" fmla="*/ 28 w 108"/>
                <a:gd name="T31" fmla="*/ 70 h 86"/>
                <a:gd name="T32" fmla="*/ 42 w 108"/>
                <a:gd name="T33" fmla="*/ 79 h 86"/>
                <a:gd name="T34" fmla="*/ 66 w 108"/>
                <a:gd name="T35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5" y="63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8"/>
                  </a:moveTo>
                  <a:lnTo>
                    <a:pt x="52" y="30"/>
                  </a:lnTo>
                  <a:lnTo>
                    <a:pt x="40" y="38"/>
                  </a:lnTo>
                  <a:lnTo>
                    <a:pt x="66" y="79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4030"/>
            <p:cNvSpPr>
              <a:spLocks noChangeShapeType="1"/>
            </p:cNvSpPr>
            <p:nvPr/>
          </p:nvSpPr>
          <p:spPr bwMode="auto">
            <a:xfrm>
              <a:off x="3014" y="142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4031"/>
            <p:cNvSpPr>
              <a:spLocks noEditPoints="1"/>
            </p:cNvSpPr>
            <p:nvPr/>
          </p:nvSpPr>
          <p:spPr bwMode="auto">
            <a:xfrm>
              <a:off x="3007" y="1418"/>
              <a:ext cx="55" cy="43"/>
            </a:xfrm>
            <a:custGeom>
              <a:avLst/>
              <a:gdLst>
                <a:gd name="T0" fmla="*/ 16 w 108"/>
                <a:gd name="T1" fmla="*/ 63 h 86"/>
                <a:gd name="T2" fmla="*/ 0 w 108"/>
                <a:gd name="T3" fmla="*/ 86 h 86"/>
                <a:gd name="T4" fmla="*/ 108 w 108"/>
                <a:gd name="T5" fmla="*/ 86 h 86"/>
                <a:gd name="T6" fmla="*/ 92 w 108"/>
                <a:gd name="T7" fmla="*/ 61 h 86"/>
                <a:gd name="T8" fmla="*/ 66 w 108"/>
                <a:gd name="T9" fmla="*/ 21 h 86"/>
                <a:gd name="T10" fmla="*/ 52 w 108"/>
                <a:gd name="T11" fmla="*/ 0 h 86"/>
                <a:gd name="T12" fmla="*/ 40 w 108"/>
                <a:gd name="T13" fmla="*/ 23 h 86"/>
                <a:gd name="T14" fmla="*/ 16 w 108"/>
                <a:gd name="T15" fmla="*/ 63 h 86"/>
                <a:gd name="T16" fmla="*/ 66 w 108"/>
                <a:gd name="T17" fmla="*/ 39 h 86"/>
                <a:gd name="T18" fmla="*/ 52 w 108"/>
                <a:gd name="T19" fmla="*/ 30 h 86"/>
                <a:gd name="T20" fmla="*/ 40 w 108"/>
                <a:gd name="T21" fmla="*/ 39 h 86"/>
                <a:gd name="T22" fmla="*/ 66 w 108"/>
                <a:gd name="T23" fmla="*/ 79 h 86"/>
                <a:gd name="T24" fmla="*/ 78 w 108"/>
                <a:gd name="T25" fmla="*/ 70 h 86"/>
                <a:gd name="T26" fmla="*/ 78 w 108"/>
                <a:gd name="T27" fmla="*/ 54 h 86"/>
                <a:gd name="T28" fmla="*/ 28 w 108"/>
                <a:gd name="T29" fmla="*/ 54 h 86"/>
                <a:gd name="T30" fmla="*/ 28 w 108"/>
                <a:gd name="T31" fmla="*/ 70 h 86"/>
                <a:gd name="T32" fmla="*/ 42 w 108"/>
                <a:gd name="T33" fmla="*/ 79 h 86"/>
                <a:gd name="T34" fmla="*/ 66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6" y="63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6" y="63"/>
                  </a:lnTo>
                  <a:close/>
                  <a:moveTo>
                    <a:pt x="66" y="39"/>
                  </a:moveTo>
                  <a:lnTo>
                    <a:pt x="52" y="30"/>
                  </a:lnTo>
                  <a:lnTo>
                    <a:pt x="40" y="39"/>
                  </a:lnTo>
                  <a:lnTo>
                    <a:pt x="66" y="79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4032"/>
            <p:cNvSpPr>
              <a:spLocks noChangeShapeType="1"/>
            </p:cNvSpPr>
            <p:nvPr/>
          </p:nvSpPr>
          <p:spPr bwMode="auto">
            <a:xfrm>
              <a:off x="3034" y="1447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4033"/>
            <p:cNvSpPr>
              <a:spLocks noEditPoints="1"/>
            </p:cNvSpPr>
            <p:nvPr/>
          </p:nvSpPr>
          <p:spPr bwMode="auto">
            <a:xfrm>
              <a:off x="3032" y="1464"/>
              <a:ext cx="52" cy="43"/>
            </a:xfrm>
            <a:custGeom>
              <a:avLst/>
              <a:gdLst>
                <a:gd name="T0" fmla="*/ 15 w 104"/>
                <a:gd name="T1" fmla="*/ 65 h 87"/>
                <a:gd name="T2" fmla="*/ 0 w 104"/>
                <a:gd name="T3" fmla="*/ 87 h 87"/>
                <a:gd name="T4" fmla="*/ 104 w 104"/>
                <a:gd name="T5" fmla="*/ 87 h 87"/>
                <a:gd name="T6" fmla="*/ 92 w 104"/>
                <a:gd name="T7" fmla="*/ 65 h 87"/>
                <a:gd name="T8" fmla="*/ 68 w 104"/>
                <a:gd name="T9" fmla="*/ 23 h 87"/>
                <a:gd name="T10" fmla="*/ 54 w 104"/>
                <a:gd name="T11" fmla="*/ 0 h 87"/>
                <a:gd name="T12" fmla="*/ 42 w 104"/>
                <a:gd name="T13" fmla="*/ 23 h 87"/>
                <a:gd name="T14" fmla="*/ 15 w 104"/>
                <a:gd name="T15" fmla="*/ 65 h 87"/>
                <a:gd name="T16" fmla="*/ 68 w 104"/>
                <a:gd name="T17" fmla="*/ 39 h 87"/>
                <a:gd name="T18" fmla="*/ 54 w 104"/>
                <a:gd name="T19" fmla="*/ 30 h 87"/>
                <a:gd name="T20" fmla="*/ 42 w 104"/>
                <a:gd name="T21" fmla="*/ 39 h 87"/>
                <a:gd name="T22" fmla="*/ 66 w 104"/>
                <a:gd name="T23" fmla="*/ 80 h 87"/>
                <a:gd name="T24" fmla="*/ 78 w 104"/>
                <a:gd name="T25" fmla="*/ 72 h 87"/>
                <a:gd name="T26" fmla="*/ 78 w 104"/>
                <a:gd name="T27" fmla="*/ 56 h 87"/>
                <a:gd name="T28" fmla="*/ 28 w 104"/>
                <a:gd name="T29" fmla="*/ 56 h 87"/>
                <a:gd name="T30" fmla="*/ 28 w 104"/>
                <a:gd name="T31" fmla="*/ 72 h 87"/>
                <a:gd name="T32" fmla="*/ 42 w 104"/>
                <a:gd name="T33" fmla="*/ 80 h 87"/>
                <a:gd name="T34" fmla="*/ 68 w 104"/>
                <a:gd name="T35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7">
                  <a:moveTo>
                    <a:pt x="15" y="65"/>
                  </a:moveTo>
                  <a:lnTo>
                    <a:pt x="0" y="87"/>
                  </a:lnTo>
                  <a:lnTo>
                    <a:pt x="104" y="87"/>
                  </a:lnTo>
                  <a:lnTo>
                    <a:pt x="92" y="65"/>
                  </a:lnTo>
                  <a:lnTo>
                    <a:pt x="68" y="23"/>
                  </a:lnTo>
                  <a:lnTo>
                    <a:pt x="54" y="0"/>
                  </a:lnTo>
                  <a:lnTo>
                    <a:pt x="42" y="23"/>
                  </a:lnTo>
                  <a:lnTo>
                    <a:pt x="15" y="65"/>
                  </a:lnTo>
                  <a:close/>
                  <a:moveTo>
                    <a:pt x="68" y="39"/>
                  </a:moveTo>
                  <a:lnTo>
                    <a:pt x="54" y="30"/>
                  </a:lnTo>
                  <a:lnTo>
                    <a:pt x="42" y="39"/>
                  </a:lnTo>
                  <a:lnTo>
                    <a:pt x="66" y="80"/>
                  </a:lnTo>
                  <a:lnTo>
                    <a:pt x="78" y="72"/>
                  </a:lnTo>
                  <a:lnTo>
                    <a:pt x="78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0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4034"/>
            <p:cNvSpPr>
              <a:spLocks noChangeShapeType="1"/>
            </p:cNvSpPr>
            <p:nvPr/>
          </p:nvSpPr>
          <p:spPr bwMode="auto">
            <a:xfrm>
              <a:off x="3059" y="1492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4035"/>
            <p:cNvSpPr>
              <a:spLocks noEditPoints="1"/>
            </p:cNvSpPr>
            <p:nvPr/>
          </p:nvSpPr>
          <p:spPr bwMode="auto">
            <a:xfrm>
              <a:off x="3062" y="1534"/>
              <a:ext cx="53" cy="44"/>
            </a:xfrm>
            <a:custGeom>
              <a:avLst/>
              <a:gdLst>
                <a:gd name="T0" fmla="*/ 14 w 105"/>
                <a:gd name="T1" fmla="*/ 64 h 87"/>
                <a:gd name="T2" fmla="*/ 0 w 105"/>
                <a:gd name="T3" fmla="*/ 87 h 87"/>
                <a:gd name="T4" fmla="*/ 105 w 105"/>
                <a:gd name="T5" fmla="*/ 87 h 87"/>
                <a:gd name="T6" fmla="*/ 91 w 105"/>
                <a:gd name="T7" fmla="*/ 64 h 87"/>
                <a:gd name="T8" fmla="*/ 64 w 105"/>
                <a:gd name="T9" fmla="*/ 22 h 87"/>
                <a:gd name="T10" fmla="*/ 50 w 105"/>
                <a:gd name="T11" fmla="*/ 0 h 87"/>
                <a:gd name="T12" fmla="*/ 38 w 105"/>
                <a:gd name="T13" fmla="*/ 22 h 87"/>
                <a:gd name="T14" fmla="*/ 14 w 105"/>
                <a:gd name="T15" fmla="*/ 64 h 87"/>
                <a:gd name="T16" fmla="*/ 64 w 105"/>
                <a:gd name="T17" fmla="*/ 38 h 87"/>
                <a:gd name="T18" fmla="*/ 50 w 105"/>
                <a:gd name="T19" fmla="*/ 29 h 87"/>
                <a:gd name="T20" fmla="*/ 38 w 105"/>
                <a:gd name="T21" fmla="*/ 38 h 87"/>
                <a:gd name="T22" fmla="*/ 64 w 105"/>
                <a:gd name="T23" fmla="*/ 80 h 87"/>
                <a:gd name="T24" fmla="*/ 77 w 105"/>
                <a:gd name="T25" fmla="*/ 71 h 87"/>
                <a:gd name="T26" fmla="*/ 77 w 105"/>
                <a:gd name="T27" fmla="*/ 55 h 87"/>
                <a:gd name="T28" fmla="*/ 26 w 105"/>
                <a:gd name="T29" fmla="*/ 55 h 87"/>
                <a:gd name="T30" fmla="*/ 26 w 105"/>
                <a:gd name="T31" fmla="*/ 71 h 87"/>
                <a:gd name="T32" fmla="*/ 40 w 105"/>
                <a:gd name="T33" fmla="*/ 80 h 87"/>
                <a:gd name="T34" fmla="*/ 64 w 105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7">
                  <a:moveTo>
                    <a:pt x="14" y="64"/>
                  </a:moveTo>
                  <a:lnTo>
                    <a:pt x="0" y="87"/>
                  </a:lnTo>
                  <a:lnTo>
                    <a:pt x="105" y="87"/>
                  </a:lnTo>
                  <a:lnTo>
                    <a:pt x="91" y="64"/>
                  </a:lnTo>
                  <a:lnTo>
                    <a:pt x="64" y="22"/>
                  </a:lnTo>
                  <a:lnTo>
                    <a:pt x="50" y="0"/>
                  </a:lnTo>
                  <a:lnTo>
                    <a:pt x="38" y="22"/>
                  </a:lnTo>
                  <a:lnTo>
                    <a:pt x="14" y="64"/>
                  </a:lnTo>
                  <a:close/>
                  <a:moveTo>
                    <a:pt x="64" y="38"/>
                  </a:moveTo>
                  <a:lnTo>
                    <a:pt x="50" y="29"/>
                  </a:lnTo>
                  <a:lnTo>
                    <a:pt x="38" y="38"/>
                  </a:lnTo>
                  <a:lnTo>
                    <a:pt x="64" y="80"/>
                  </a:lnTo>
                  <a:lnTo>
                    <a:pt x="77" y="71"/>
                  </a:lnTo>
                  <a:lnTo>
                    <a:pt x="77" y="55"/>
                  </a:lnTo>
                  <a:lnTo>
                    <a:pt x="26" y="55"/>
                  </a:lnTo>
                  <a:lnTo>
                    <a:pt x="26" y="71"/>
                  </a:lnTo>
                  <a:lnTo>
                    <a:pt x="40" y="80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4036"/>
            <p:cNvSpPr>
              <a:spLocks noChangeShapeType="1"/>
            </p:cNvSpPr>
            <p:nvPr/>
          </p:nvSpPr>
          <p:spPr bwMode="auto">
            <a:xfrm>
              <a:off x="3088" y="1564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4037"/>
            <p:cNvSpPr>
              <a:spLocks noEditPoints="1"/>
            </p:cNvSpPr>
            <p:nvPr/>
          </p:nvSpPr>
          <p:spPr bwMode="auto">
            <a:xfrm>
              <a:off x="3093" y="1633"/>
              <a:ext cx="54" cy="43"/>
            </a:xfrm>
            <a:custGeom>
              <a:avLst/>
              <a:gdLst>
                <a:gd name="T0" fmla="*/ 17 w 108"/>
                <a:gd name="T1" fmla="*/ 61 h 85"/>
                <a:gd name="T2" fmla="*/ 0 w 108"/>
                <a:gd name="T3" fmla="*/ 85 h 85"/>
                <a:gd name="T4" fmla="*/ 108 w 108"/>
                <a:gd name="T5" fmla="*/ 85 h 85"/>
                <a:gd name="T6" fmla="*/ 94 w 108"/>
                <a:gd name="T7" fmla="*/ 63 h 85"/>
                <a:gd name="T8" fmla="*/ 70 w 108"/>
                <a:gd name="T9" fmla="*/ 22 h 85"/>
                <a:gd name="T10" fmla="*/ 56 w 108"/>
                <a:gd name="T11" fmla="*/ 0 h 85"/>
                <a:gd name="T12" fmla="*/ 44 w 108"/>
                <a:gd name="T13" fmla="*/ 21 h 85"/>
                <a:gd name="T14" fmla="*/ 17 w 108"/>
                <a:gd name="T15" fmla="*/ 61 h 85"/>
                <a:gd name="T16" fmla="*/ 70 w 108"/>
                <a:gd name="T17" fmla="*/ 38 h 85"/>
                <a:gd name="T18" fmla="*/ 56 w 108"/>
                <a:gd name="T19" fmla="*/ 29 h 85"/>
                <a:gd name="T20" fmla="*/ 44 w 108"/>
                <a:gd name="T21" fmla="*/ 38 h 85"/>
                <a:gd name="T22" fmla="*/ 68 w 108"/>
                <a:gd name="T23" fmla="*/ 78 h 85"/>
                <a:gd name="T24" fmla="*/ 80 w 108"/>
                <a:gd name="T25" fmla="*/ 70 h 85"/>
                <a:gd name="T26" fmla="*/ 80 w 108"/>
                <a:gd name="T27" fmla="*/ 54 h 85"/>
                <a:gd name="T28" fmla="*/ 30 w 108"/>
                <a:gd name="T29" fmla="*/ 54 h 85"/>
                <a:gd name="T30" fmla="*/ 30 w 108"/>
                <a:gd name="T31" fmla="*/ 70 h 85"/>
                <a:gd name="T32" fmla="*/ 44 w 108"/>
                <a:gd name="T33" fmla="*/ 78 h 85"/>
                <a:gd name="T34" fmla="*/ 70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7" y="61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4" y="63"/>
                  </a:lnTo>
                  <a:lnTo>
                    <a:pt x="70" y="22"/>
                  </a:lnTo>
                  <a:lnTo>
                    <a:pt x="56" y="0"/>
                  </a:lnTo>
                  <a:lnTo>
                    <a:pt x="44" y="21"/>
                  </a:lnTo>
                  <a:lnTo>
                    <a:pt x="17" y="61"/>
                  </a:lnTo>
                  <a:close/>
                  <a:moveTo>
                    <a:pt x="70" y="38"/>
                  </a:moveTo>
                  <a:lnTo>
                    <a:pt x="56" y="29"/>
                  </a:lnTo>
                  <a:lnTo>
                    <a:pt x="44" y="38"/>
                  </a:lnTo>
                  <a:lnTo>
                    <a:pt x="68" y="78"/>
                  </a:lnTo>
                  <a:lnTo>
                    <a:pt x="80" y="70"/>
                  </a:lnTo>
                  <a:lnTo>
                    <a:pt x="80" y="54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44" y="7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4038"/>
            <p:cNvSpPr>
              <a:spLocks noChangeShapeType="1"/>
            </p:cNvSpPr>
            <p:nvPr/>
          </p:nvSpPr>
          <p:spPr bwMode="auto">
            <a:xfrm>
              <a:off x="3121" y="1662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039"/>
            <p:cNvSpPr>
              <a:spLocks noEditPoints="1"/>
            </p:cNvSpPr>
            <p:nvPr/>
          </p:nvSpPr>
          <p:spPr bwMode="auto">
            <a:xfrm>
              <a:off x="3131" y="1755"/>
              <a:ext cx="54" cy="43"/>
            </a:xfrm>
            <a:custGeom>
              <a:avLst/>
              <a:gdLst>
                <a:gd name="T0" fmla="*/ 15 w 108"/>
                <a:gd name="T1" fmla="*/ 63 h 86"/>
                <a:gd name="T2" fmla="*/ 0 w 108"/>
                <a:gd name="T3" fmla="*/ 86 h 86"/>
                <a:gd name="T4" fmla="*/ 108 w 108"/>
                <a:gd name="T5" fmla="*/ 86 h 86"/>
                <a:gd name="T6" fmla="*/ 92 w 108"/>
                <a:gd name="T7" fmla="*/ 61 h 86"/>
                <a:gd name="T8" fmla="*/ 66 w 108"/>
                <a:gd name="T9" fmla="*/ 21 h 86"/>
                <a:gd name="T10" fmla="*/ 52 w 108"/>
                <a:gd name="T11" fmla="*/ 0 h 86"/>
                <a:gd name="T12" fmla="*/ 40 w 108"/>
                <a:gd name="T13" fmla="*/ 23 h 86"/>
                <a:gd name="T14" fmla="*/ 15 w 108"/>
                <a:gd name="T15" fmla="*/ 63 h 86"/>
                <a:gd name="T16" fmla="*/ 66 w 108"/>
                <a:gd name="T17" fmla="*/ 39 h 86"/>
                <a:gd name="T18" fmla="*/ 52 w 108"/>
                <a:gd name="T19" fmla="*/ 30 h 86"/>
                <a:gd name="T20" fmla="*/ 40 w 108"/>
                <a:gd name="T21" fmla="*/ 39 h 86"/>
                <a:gd name="T22" fmla="*/ 66 w 108"/>
                <a:gd name="T23" fmla="*/ 79 h 86"/>
                <a:gd name="T24" fmla="*/ 78 w 108"/>
                <a:gd name="T25" fmla="*/ 70 h 86"/>
                <a:gd name="T26" fmla="*/ 78 w 108"/>
                <a:gd name="T27" fmla="*/ 54 h 86"/>
                <a:gd name="T28" fmla="*/ 28 w 108"/>
                <a:gd name="T29" fmla="*/ 54 h 86"/>
                <a:gd name="T30" fmla="*/ 28 w 108"/>
                <a:gd name="T31" fmla="*/ 70 h 86"/>
                <a:gd name="T32" fmla="*/ 42 w 108"/>
                <a:gd name="T33" fmla="*/ 79 h 86"/>
                <a:gd name="T34" fmla="*/ 66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5" y="63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9"/>
                  </a:moveTo>
                  <a:lnTo>
                    <a:pt x="52" y="30"/>
                  </a:lnTo>
                  <a:lnTo>
                    <a:pt x="40" y="39"/>
                  </a:lnTo>
                  <a:lnTo>
                    <a:pt x="66" y="79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4040"/>
            <p:cNvSpPr>
              <a:spLocks noChangeShapeType="1"/>
            </p:cNvSpPr>
            <p:nvPr/>
          </p:nvSpPr>
          <p:spPr bwMode="auto">
            <a:xfrm>
              <a:off x="3158" y="1784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041"/>
            <p:cNvSpPr>
              <a:spLocks noEditPoints="1"/>
            </p:cNvSpPr>
            <p:nvPr/>
          </p:nvSpPr>
          <p:spPr bwMode="auto">
            <a:xfrm>
              <a:off x="3171" y="1894"/>
              <a:ext cx="53" cy="43"/>
            </a:xfrm>
            <a:custGeom>
              <a:avLst/>
              <a:gdLst>
                <a:gd name="T0" fmla="*/ 14 w 105"/>
                <a:gd name="T1" fmla="*/ 64 h 87"/>
                <a:gd name="T2" fmla="*/ 0 w 105"/>
                <a:gd name="T3" fmla="*/ 87 h 87"/>
                <a:gd name="T4" fmla="*/ 105 w 105"/>
                <a:gd name="T5" fmla="*/ 87 h 87"/>
                <a:gd name="T6" fmla="*/ 91 w 105"/>
                <a:gd name="T7" fmla="*/ 64 h 87"/>
                <a:gd name="T8" fmla="*/ 65 w 105"/>
                <a:gd name="T9" fmla="*/ 22 h 87"/>
                <a:gd name="T10" fmla="*/ 51 w 105"/>
                <a:gd name="T11" fmla="*/ 0 h 87"/>
                <a:gd name="T12" fmla="*/ 38 w 105"/>
                <a:gd name="T13" fmla="*/ 22 h 87"/>
                <a:gd name="T14" fmla="*/ 14 w 105"/>
                <a:gd name="T15" fmla="*/ 64 h 87"/>
                <a:gd name="T16" fmla="*/ 65 w 105"/>
                <a:gd name="T17" fmla="*/ 38 h 87"/>
                <a:gd name="T18" fmla="*/ 51 w 105"/>
                <a:gd name="T19" fmla="*/ 29 h 87"/>
                <a:gd name="T20" fmla="*/ 38 w 105"/>
                <a:gd name="T21" fmla="*/ 38 h 87"/>
                <a:gd name="T22" fmla="*/ 65 w 105"/>
                <a:gd name="T23" fmla="*/ 80 h 87"/>
                <a:gd name="T24" fmla="*/ 77 w 105"/>
                <a:gd name="T25" fmla="*/ 71 h 87"/>
                <a:gd name="T26" fmla="*/ 77 w 105"/>
                <a:gd name="T27" fmla="*/ 55 h 87"/>
                <a:gd name="T28" fmla="*/ 26 w 105"/>
                <a:gd name="T29" fmla="*/ 55 h 87"/>
                <a:gd name="T30" fmla="*/ 26 w 105"/>
                <a:gd name="T31" fmla="*/ 71 h 87"/>
                <a:gd name="T32" fmla="*/ 40 w 105"/>
                <a:gd name="T33" fmla="*/ 80 h 87"/>
                <a:gd name="T34" fmla="*/ 65 w 105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7">
                  <a:moveTo>
                    <a:pt x="14" y="64"/>
                  </a:moveTo>
                  <a:lnTo>
                    <a:pt x="0" y="87"/>
                  </a:lnTo>
                  <a:lnTo>
                    <a:pt x="105" y="87"/>
                  </a:lnTo>
                  <a:lnTo>
                    <a:pt x="91" y="64"/>
                  </a:lnTo>
                  <a:lnTo>
                    <a:pt x="65" y="22"/>
                  </a:lnTo>
                  <a:lnTo>
                    <a:pt x="51" y="0"/>
                  </a:lnTo>
                  <a:lnTo>
                    <a:pt x="38" y="22"/>
                  </a:lnTo>
                  <a:lnTo>
                    <a:pt x="14" y="64"/>
                  </a:lnTo>
                  <a:close/>
                  <a:moveTo>
                    <a:pt x="65" y="38"/>
                  </a:moveTo>
                  <a:lnTo>
                    <a:pt x="51" y="29"/>
                  </a:lnTo>
                  <a:lnTo>
                    <a:pt x="38" y="38"/>
                  </a:lnTo>
                  <a:lnTo>
                    <a:pt x="65" y="80"/>
                  </a:lnTo>
                  <a:lnTo>
                    <a:pt x="77" y="71"/>
                  </a:lnTo>
                  <a:lnTo>
                    <a:pt x="77" y="55"/>
                  </a:lnTo>
                  <a:lnTo>
                    <a:pt x="26" y="55"/>
                  </a:lnTo>
                  <a:lnTo>
                    <a:pt x="26" y="71"/>
                  </a:lnTo>
                  <a:lnTo>
                    <a:pt x="40" y="80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4042"/>
            <p:cNvSpPr>
              <a:spLocks noChangeShapeType="1"/>
            </p:cNvSpPr>
            <p:nvPr/>
          </p:nvSpPr>
          <p:spPr bwMode="auto">
            <a:xfrm>
              <a:off x="3197" y="1923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043"/>
            <p:cNvSpPr>
              <a:spLocks noEditPoints="1"/>
            </p:cNvSpPr>
            <p:nvPr/>
          </p:nvSpPr>
          <p:spPr bwMode="auto">
            <a:xfrm>
              <a:off x="3214" y="2039"/>
              <a:ext cx="53" cy="43"/>
            </a:xfrm>
            <a:custGeom>
              <a:avLst/>
              <a:gdLst>
                <a:gd name="T0" fmla="*/ 13 w 104"/>
                <a:gd name="T1" fmla="*/ 65 h 88"/>
                <a:gd name="T2" fmla="*/ 0 w 104"/>
                <a:gd name="T3" fmla="*/ 88 h 88"/>
                <a:gd name="T4" fmla="*/ 104 w 104"/>
                <a:gd name="T5" fmla="*/ 88 h 88"/>
                <a:gd name="T6" fmla="*/ 90 w 104"/>
                <a:gd name="T7" fmla="*/ 65 h 88"/>
                <a:gd name="T8" fmla="*/ 64 w 104"/>
                <a:gd name="T9" fmla="*/ 23 h 88"/>
                <a:gd name="T10" fmla="*/ 50 w 104"/>
                <a:gd name="T11" fmla="*/ 0 h 88"/>
                <a:gd name="T12" fmla="*/ 38 w 104"/>
                <a:gd name="T13" fmla="*/ 23 h 88"/>
                <a:gd name="T14" fmla="*/ 13 w 104"/>
                <a:gd name="T15" fmla="*/ 65 h 88"/>
                <a:gd name="T16" fmla="*/ 64 w 104"/>
                <a:gd name="T17" fmla="*/ 39 h 88"/>
                <a:gd name="T18" fmla="*/ 50 w 104"/>
                <a:gd name="T19" fmla="*/ 30 h 88"/>
                <a:gd name="T20" fmla="*/ 38 w 104"/>
                <a:gd name="T21" fmla="*/ 39 h 88"/>
                <a:gd name="T22" fmla="*/ 64 w 104"/>
                <a:gd name="T23" fmla="*/ 81 h 88"/>
                <a:gd name="T24" fmla="*/ 76 w 104"/>
                <a:gd name="T25" fmla="*/ 72 h 88"/>
                <a:gd name="T26" fmla="*/ 76 w 104"/>
                <a:gd name="T27" fmla="*/ 56 h 88"/>
                <a:gd name="T28" fmla="*/ 26 w 104"/>
                <a:gd name="T29" fmla="*/ 56 h 88"/>
                <a:gd name="T30" fmla="*/ 26 w 104"/>
                <a:gd name="T31" fmla="*/ 72 h 88"/>
                <a:gd name="T32" fmla="*/ 40 w 104"/>
                <a:gd name="T33" fmla="*/ 81 h 88"/>
                <a:gd name="T34" fmla="*/ 64 w 104"/>
                <a:gd name="T35" fmla="*/ 3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8">
                  <a:moveTo>
                    <a:pt x="13" y="65"/>
                  </a:moveTo>
                  <a:lnTo>
                    <a:pt x="0" y="88"/>
                  </a:lnTo>
                  <a:lnTo>
                    <a:pt x="104" y="88"/>
                  </a:lnTo>
                  <a:lnTo>
                    <a:pt x="90" y="65"/>
                  </a:lnTo>
                  <a:lnTo>
                    <a:pt x="64" y="23"/>
                  </a:lnTo>
                  <a:lnTo>
                    <a:pt x="50" y="0"/>
                  </a:lnTo>
                  <a:lnTo>
                    <a:pt x="38" y="23"/>
                  </a:lnTo>
                  <a:lnTo>
                    <a:pt x="13" y="65"/>
                  </a:lnTo>
                  <a:close/>
                  <a:moveTo>
                    <a:pt x="64" y="39"/>
                  </a:moveTo>
                  <a:lnTo>
                    <a:pt x="50" y="30"/>
                  </a:lnTo>
                  <a:lnTo>
                    <a:pt x="38" y="39"/>
                  </a:lnTo>
                  <a:lnTo>
                    <a:pt x="64" y="81"/>
                  </a:lnTo>
                  <a:lnTo>
                    <a:pt x="76" y="72"/>
                  </a:lnTo>
                  <a:lnTo>
                    <a:pt x="76" y="56"/>
                  </a:lnTo>
                  <a:lnTo>
                    <a:pt x="26" y="56"/>
                  </a:lnTo>
                  <a:lnTo>
                    <a:pt x="26" y="72"/>
                  </a:lnTo>
                  <a:lnTo>
                    <a:pt x="40" y="81"/>
                  </a:lnTo>
                  <a:lnTo>
                    <a:pt x="64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4044"/>
            <p:cNvSpPr>
              <a:spLocks noChangeShapeType="1"/>
            </p:cNvSpPr>
            <p:nvPr/>
          </p:nvSpPr>
          <p:spPr bwMode="auto">
            <a:xfrm>
              <a:off x="3240" y="2068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045"/>
            <p:cNvSpPr>
              <a:spLocks noEditPoints="1"/>
            </p:cNvSpPr>
            <p:nvPr/>
          </p:nvSpPr>
          <p:spPr bwMode="auto">
            <a:xfrm>
              <a:off x="3259" y="2178"/>
              <a:ext cx="54" cy="43"/>
            </a:xfrm>
            <a:custGeom>
              <a:avLst/>
              <a:gdLst>
                <a:gd name="T0" fmla="*/ 15 w 108"/>
                <a:gd name="T1" fmla="*/ 62 h 85"/>
                <a:gd name="T2" fmla="*/ 0 w 108"/>
                <a:gd name="T3" fmla="*/ 85 h 85"/>
                <a:gd name="T4" fmla="*/ 108 w 108"/>
                <a:gd name="T5" fmla="*/ 85 h 85"/>
                <a:gd name="T6" fmla="*/ 92 w 108"/>
                <a:gd name="T7" fmla="*/ 61 h 85"/>
                <a:gd name="T8" fmla="*/ 66 w 108"/>
                <a:gd name="T9" fmla="*/ 21 h 85"/>
                <a:gd name="T10" fmla="*/ 52 w 108"/>
                <a:gd name="T11" fmla="*/ 0 h 85"/>
                <a:gd name="T12" fmla="*/ 40 w 108"/>
                <a:gd name="T13" fmla="*/ 22 h 85"/>
                <a:gd name="T14" fmla="*/ 15 w 108"/>
                <a:gd name="T15" fmla="*/ 62 h 85"/>
                <a:gd name="T16" fmla="*/ 66 w 108"/>
                <a:gd name="T17" fmla="*/ 38 h 85"/>
                <a:gd name="T18" fmla="*/ 52 w 108"/>
                <a:gd name="T19" fmla="*/ 29 h 85"/>
                <a:gd name="T20" fmla="*/ 40 w 108"/>
                <a:gd name="T21" fmla="*/ 38 h 85"/>
                <a:gd name="T22" fmla="*/ 66 w 108"/>
                <a:gd name="T23" fmla="*/ 78 h 85"/>
                <a:gd name="T24" fmla="*/ 78 w 108"/>
                <a:gd name="T25" fmla="*/ 69 h 85"/>
                <a:gd name="T26" fmla="*/ 78 w 108"/>
                <a:gd name="T27" fmla="*/ 54 h 85"/>
                <a:gd name="T28" fmla="*/ 27 w 108"/>
                <a:gd name="T29" fmla="*/ 54 h 85"/>
                <a:gd name="T30" fmla="*/ 27 w 108"/>
                <a:gd name="T31" fmla="*/ 69 h 85"/>
                <a:gd name="T32" fmla="*/ 41 w 108"/>
                <a:gd name="T33" fmla="*/ 78 h 85"/>
                <a:gd name="T34" fmla="*/ 66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5" y="62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2"/>
                  </a:lnTo>
                  <a:lnTo>
                    <a:pt x="15" y="62"/>
                  </a:lnTo>
                  <a:close/>
                  <a:moveTo>
                    <a:pt x="66" y="38"/>
                  </a:moveTo>
                  <a:lnTo>
                    <a:pt x="52" y="29"/>
                  </a:lnTo>
                  <a:lnTo>
                    <a:pt x="40" y="38"/>
                  </a:lnTo>
                  <a:lnTo>
                    <a:pt x="66" y="78"/>
                  </a:lnTo>
                  <a:lnTo>
                    <a:pt x="78" y="69"/>
                  </a:lnTo>
                  <a:lnTo>
                    <a:pt x="78" y="54"/>
                  </a:lnTo>
                  <a:lnTo>
                    <a:pt x="27" y="54"/>
                  </a:lnTo>
                  <a:lnTo>
                    <a:pt x="27" y="69"/>
                  </a:lnTo>
                  <a:lnTo>
                    <a:pt x="41" y="7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4046"/>
            <p:cNvSpPr>
              <a:spLocks noChangeShapeType="1"/>
            </p:cNvSpPr>
            <p:nvPr/>
          </p:nvSpPr>
          <p:spPr bwMode="auto">
            <a:xfrm>
              <a:off x="3285" y="2207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047"/>
            <p:cNvSpPr>
              <a:spLocks noEditPoints="1"/>
            </p:cNvSpPr>
            <p:nvPr/>
          </p:nvSpPr>
          <p:spPr bwMode="auto">
            <a:xfrm>
              <a:off x="3305" y="2302"/>
              <a:ext cx="54" cy="43"/>
            </a:xfrm>
            <a:custGeom>
              <a:avLst/>
              <a:gdLst>
                <a:gd name="T0" fmla="*/ 17 w 108"/>
                <a:gd name="T1" fmla="*/ 61 h 85"/>
                <a:gd name="T2" fmla="*/ 0 w 108"/>
                <a:gd name="T3" fmla="*/ 85 h 85"/>
                <a:gd name="T4" fmla="*/ 108 w 108"/>
                <a:gd name="T5" fmla="*/ 85 h 85"/>
                <a:gd name="T6" fmla="*/ 94 w 108"/>
                <a:gd name="T7" fmla="*/ 62 h 85"/>
                <a:gd name="T8" fmla="*/ 70 w 108"/>
                <a:gd name="T9" fmla="*/ 22 h 85"/>
                <a:gd name="T10" fmla="*/ 56 w 108"/>
                <a:gd name="T11" fmla="*/ 0 h 85"/>
                <a:gd name="T12" fmla="*/ 44 w 108"/>
                <a:gd name="T13" fmla="*/ 20 h 85"/>
                <a:gd name="T14" fmla="*/ 17 w 108"/>
                <a:gd name="T15" fmla="*/ 61 h 85"/>
                <a:gd name="T16" fmla="*/ 70 w 108"/>
                <a:gd name="T17" fmla="*/ 38 h 85"/>
                <a:gd name="T18" fmla="*/ 56 w 108"/>
                <a:gd name="T19" fmla="*/ 29 h 85"/>
                <a:gd name="T20" fmla="*/ 44 w 108"/>
                <a:gd name="T21" fmla="*/ 38 h 85"/>
                <a:gd name="T22" fmla="*/ 68 w 108"/>
                <a:gd name="T23" fmla="*/ 78 h 85"/>
                <a:gd name="T24" fmla="*/ 80 w 108"/>
                <a:gd name="T25" fmla="*/ 69 h 85"/>
                <a:gd name="T26" fmla="*/ 80 w 108"/>
                <a:gd name="T27" fmla="*/ 54 h 85"/>
                <a:gd name="T28" fmla="*/ 30 w 108"/>
                <a:gd name="T29" fmla="*/ 54 h 85"/>
                <a:gd name="T30" fmla="*/ 30 w 108"/>
                <a:gd name="T31" fmla="*/ 69 h 85"/>
                <a:gd name="T32" fmla="*/ 44 w 108"/>
                <a:gd name="T33" fmla="*/ 78 h 85"/>
                <a:gd name="T34" fmla="*/ 70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7" y="61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4" y="62"/>
                  </a:lnTo>
                  <a:lnTo>
                    <a:pt x="70" y="22"/>
                  </a:lnTo>
                  <a:lnTo>
                    <a:pt x="56" y="0"/>
                  </a:lnTo>
                  <a:lnTo>
                    <a:pt x="44" y="20"/>
                  </a:lnTo>
                  <a:lnTo>
                    <a:pt x="17" y="61"/>
                  </a:lnTo>
                  <a:close/>
                  <a:moveTo>
                    <a:pt x="70" y="38"/>
                  </a:moveTo>
                  <a:lnTo>
                    <a:pt x="56" y="29"/>
                  </a:lnTo>
                  <a:lnTo>
                    <a:pt x="44" y="38"/>
                  </a:lnTo>
                  <a:lnTo>
                    <a:pt x="68" y="78"/>
                  </a:lnTo>
                  <a:lnTo>
                    <a:pt x="80" y="69"/>
                  </a:lnTo>
                  <a:lnTo>
                    <a:pt x="80" y="54"/>
                  </a:lnTo>
                  <a:lnTo>
                    <a:pt x="30" y="54"/>
                  </a:lnTo>
                  <a:lnTo>
                    <a:pt x="30" y="69"/>
                  </a:lnTo>
                  <a:lnTo>
                    <a:pt x="44" y="7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4048"/>
            <p:cNvSpPr>
              <a:spLocks noChangeShapeType="1"/>
            </p:cNvSpPr>
            <p:nvPr/>
          </p:nvSpPr>
          <p:spPr bwMode="auto">
            <a:xfrm>
              <a:off x="3333" y="233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049"/>
            <p:cNvSpPr>
              <a:spLocks noEditPoints="1"/>
            </p:cNvSpPr>
            <p:nvPr/>
          </p:nvSpPr>
          <p:spPr bwMode="auto">
            <a:xfrm>
              <a:off x="3354" y="2404"/>
              <a:ext cx="54" cy="43"/>
            </a:xfrm>
            <a:custGeom>
              <a:avLst/>
              <a:gdLst>
                <a:gd name="T0" fmla="*/ 17 w 108"/>
                <a:gd name="T1" fmla="*/ 61 h 85"/>
                <a:gd name="T2" fmla="*/ 0 w 108"/>
                <a:gd name="T3" fmla="*/ 85 h 85"/>
                <a:gd name="T4" fmla="*/ 108 w 108"/>
                <a:gd name="T5" fmla="*/ 85 h 85"/>
                <a:gd name="T6" fmla="*/ 94 w 108"/>
                <a:gd name="T7" fmla="*/ 63 h 85"/>
                <a:gd name="T8" fmla="*/ 70 w 108"/>
                <a:gd name="T9" fmla="*/ 22 h 85"/>
                <a:gd name="T10" fmla="*/ 56 w 108"/>
                <a:gd name="T11" fmla="*/ 0 h 85"/>
                <a:gd name="T12" fmla="*/ 43 w 108"/>
                <a:gd name="T13" fmla="*/ 21 h 85"/>
                <a:gd name="T14" fmla="*/ 17 w 108"/>
                <a:gd name="T15" fmla="*/ 61 h 85"/>
                <a:gd name="T16" fmla="*/ 70 w 108"/>
                <a:gd name="T17" fmla="*/ 38 h 85"/>
                <a:gd name="T18" fmla="*/ 56 w 108"/>
                <a:gd name="T19" fmla="*/ 29 h 85"/>
                <a:gd name="T20" fmla="*/ 43 w 108"/>
                <a:gd name="T21" fmla="*/ 38 h 85"/>
                <a:gd name="T22" fmla="*/ 68 w 108"/>
                <a:gd name="T23" fmla="*/ 78 h 85"/>
                <a:gd name="T24" fmla="*/ 80 w 108"/>
                <a:gd name="T25" fmla="*/ 70 h 85"/>
                <a:gd name="T26" fmla="*/ 80 w 108"/>
                <a:gd name="T27" fmla="*/ 54 h 85"/>
                <a:gd name="T28" fmla="*/ 29 w 108"/>
                <a:gd name="T29" fmla="*/ 54 h 85"/>
                <a:gd name="T30" fmla="*/ 29 w 108"/>
                <a:gd name="T31" fmla="*/ 70 h 85"/>
                <a:gd name="T32" fmla="*/ 43 w 108"/>
                <a:gd name="T33" fmla="*/ 78 h 85"/>
                <a:gd name="T34" fmla="*/ 70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7" y="61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4" y="63"/>
                  </a:lnTo>
                  <a:lnTo>
                    <a:pt x="70" y="22"/>
                  </a:lnTo>
                  <a:lnTo>
                    <a:pt x="56" y="0"/>
                  </a:lnTo>
                  <a:lnTo>
                    <a:pt x="43" y="21"/>
                  </a:lnTo>
                  <a:lnTo>
                    <a:pt x="17" y="61"/>
                  </a:lnTo>
                  <a:close/>
                  <a:moveTo>
                    <a:pt x="70" y="38"/>
                  </a:moveTo>
                  <a:lnTo>
                    <a:pt x="56" y="29"/>
                  </a:lnTo>
                  <a:lnTo>
                    <a:pt x="43" y="38"/>
                  </a:lnTo>
                  <a:lnTo>
                    <a:pt x="68" y="78"/>
                  </a:lnTo>
                  <a:lnTo>
                    <a:pt x="80" y="70"/>
                  </a:lnTo>
                  <a:lnTo>
                    <a:pt x="80" y="54"/>
                  </a:lnTo>
                  <a:lnTo>
                    <a:pt x="29" y="54"/>
                  </a:lnTo>
                  <a:lnTo>
                    <a:pt x="29" y="70"/>
                  </a:lnTo>
                  <a:lnTo>
                    <a:pt x="43" y="7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4050"/>
            <p:cNvSpPr>
              <a:spLocks noChangeShapeType="1"/>
            </p:cNvSpPr>
            <p:nvPr/>
          </p:nvSpPr>
          <p:spPr bwMode="auto">
            <a:xfrm>
              <a:off x="3382" y="2433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51"/>
            <p:cNvSpPr>
              <a:spLocks noEditPoints="1"/>
            </p:cNvSpPr>
            <p:nvPr/>
          </p:nvSpPr>
          <p:spPr bwMode="auto">
            <a:xfrm>
              <a:off x="3405" y="2485"/>
              <a:ext cx="53" cy="42"/>
            </a:xfrm>
            <a:custGeom>
              <a:avLst/>
              <a:gdLst>
                <a:gd name="T0" fmla="*/ 15 w 104"/>
                <a:gd name="T1" fmla="*/ 63 h 86"/>
                <a:gd name="T2" fmla="*/ 0 w 104"/>
                <a:gd name="T3" fmla="*/ 86 h 86"/>
                <a:gd name="T4" fmla="*/ 104 w 104"/>
                <a:gd name="T5" fmla="*/ 86 h 86"/>
                <a:gd name="T6" fmla="*/ 91 w 104"/>
                <a:gd name="T7" fmla="*/ 63 h 86"/>
                <a:gd name="T8" fmla="*/ 66 w 104"/>
                <a:gd name="T9" fmla="*/ 23 h 86"/>
                <a:gd name="T10" fmla="*/ 52 w 104"/>
                <a:gd name="T11" fmla="*/ 0 h 86"/>
                <a:gd name="T12" fmla="*/ 40 w 104"/>
                <a:gd name="T13" fmla="*/ 23 h 86"/>
                <a:gd name="T14" fmla="*/ 15 w 104"/>
                <a:gd name="T15" fmla="*/ 63 h 86"/>
                <a:gd name="T16" fmla="*/ 66 w 104"/>
                <a:gd name="T17" fmla="*/ 39 h 86"/>
                <a:gd name="T18" fmla="*/ 52 w 104"/>
                <a:gd name="T19" fmla="*/ 30 h 86"/>
                <a:gd name="T20" fmla="*/ 40 w 104"/>
                <a:gd name="T21" fmla="*/ 39 h 86"/>
                <a:gd name="T22" fmla="*/ 64 w 104"/>
                <a:gd name="T23" fmla="*/ 79 h 86"/>
                <a:gd name="T24" fmla="*/ 77 w 104"/>
                <a:gd name="T25" fmla="*/ 70 h 86"/>
                <a:gd name="T26" fmla="*/ 77 w 104"/>
                <a:gd name="T27" fmla="*/ 54 h 86"/>
                <a:gd name="T28" fmla="*/ 28 w 104"/>
                <a:gd name="T29" fmla="*/ 54 h 86"/>
                <a:gd name="T30" fmla="*/ 28 w 104"/>
                <a:gd name="T31" fmla="*/ 70 h 86"/>
                <a:gd name="T32" fmla="*/ 42 w 104"/>
                <a:gd name="T33" fmla="*/ 79 h 86"/>
                <a:gd name="T34" fmla="*/ 66 w 104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6">
                  <a:moveTo>
                    <a:pt x="15" y="63"/>
                  </a:moveTo>
                  <a:lnTo>
                    <a:pt x="0" y="86"/>
                  </a:lnTo>
                  <a:lnTo>
                    <a:pt x="104" y="86"/>
                  </a:lnTo>
                  <a:lnTo>
                    <a:pt x="91" y="63"/>
                  </a:lnTo>
                  <a:lnTo>
                    <a:pt x="66" y="23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9"/>
                  </a:moveTo>
                  <a:lnTo>
                    <a:pt x="52" y="30"/>
                  </a:lnTo>
                  <a:lnTo>
                    <a:pt x="40" y="39"/>
                  </a:lnTo>
                  <a:lnTo>
                    <a:pt x="64" y="79"/>
                  </a:lnTo>
                  <a:lnTo>
                    <a:pt x="77" y="70"/>
                  </a:lnTo>
                  <a:lnTo>
                    <a:pt x="77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4052"/>
            <p:cNvSpPr>
              <a:spLocks noChangeShapeType="1"/>
            </p:cNvSpPr>
            <p:nvPr/>
          </p:nvSpPr>
          <p:spPr bwMode="auto">
            <a:xfrm>
              <a:off x="3432" y="2513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53"/>
            <p:cNvSpPr>
              <a:spLocks noEditPoints="1"/>
            </p:cNvSpPr>
            <p:nvPr/>
          </p:nvSpPr>
          <p:spPr bwMode="auto">
            <a:xfrm>
              <a:off x="3457" y="2545"/>
              <a:ext cx="52" cy="44"/>
            </a:xfrm>
            <a:custGeom>
              <a:avLst/>
              <a:gdLst>
                <a:gd name="T0" fmla="*/ 14 w 104"/>
                <a:gd name="T1" fmla="*/ 64 h 87"/>
                <a:gd name="T2" fmla="*/ 0 w 104"/>
                <a:gd name="T3" fmla="*/ 87 h 87"/>
                <a:gd name="T4" fmla="*/ 104 w 104"/>
                <a:gd name="T5" fmla="*/ 87 h 87"/>
                <a:gd name="T6" fmla="*/ 91 w 104"/>
                <a:gd name="T7" fmla="*/ 64 h 87"/>
                <a:gd name="T8" fmla="*/ 64 w 104"/>
                <a:gd name="T9" fmla="*/ 22 h 87"/>
                <a:gd name="T10" fmla="*/ 50 w 104"/>
                <a:gd name="T11" fmla="*/ 0 h 87"/>
                <a:gd name="T12" fmla="*/ 38 w 104"/>
                <a:gd name="T13" fmla="*/ 22 h 87"/>
                <a:gd name="T14" fmla="*/ 14 w 104"/>
                <a:gd name="T15" fmla="*/ 64 h 87"/>
                <a:gd name="T16" fmla="*/ 64 w 104"/>
                <a:gd name="T17" fmla="*/ 38 h 87"/>
                <a:gd name="T18" fmla="*/ 50 w 104"/>
                <a:gd name="T19" fmla="*/ 29 h 87"/>
                <a:gd name="T20" fmla="*/ 38 w 104"/>
                <a:gd name="T21" fmla="*/ 38 h 87"/>
                <a:gd name="T22" fmla="*/ 64 w 104"/>
                <a:gd name="T23" fmla="*/ 80 h 87"/>
                <a:gd name="T24" fmla="*/ 77 w 104"/>
                <a:gd name="T25" fmla="*/ 71 h 87"/>
                <a:gd name="T26" fmla="*/ 77 w 104"/>
                <a:gd name="T27" fmla="*/ 56 h 87"/>
                <a:gd name="T28" fmla="*/ 26 w 104"/>
                <a:gd name="T29" fmla="*/ 56 h 87"/>
                <a:gd name="T30" fmla="*/ 26 w 104"/>
                <a:gd name="T31" fmla="*/ 71 h 87"/>
                <a:gd name="T32" fmla="*/ 40 w 104"/>
                <a:gd name="T33" fmla="*/ 80 h 87"/>
                <a:gd name="T34" fmla="*/ 64 w 104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7">
                  <a:moveTo>
                    <a:pt x="14" y="64"/>
                  </a:moveTo>
                  <a:lnTo>
                    <a:pt x="0" y="87"/>
                  </a:lnTo>
                  <a:lnTo>
                    <a:pt x="104" y="87"/>
                  </a:lnTo>
                  <a:lnTo>
                    <a:pt x="91" y="64"/>
                  </a:lnTo>
                  <a:lnTo>
                    <a:pt x="64" y="22"/>
                  </a:lnTo>
                  <a:lnTo>
                    <a:pt x="50" y="0"/>
                  </a:lnTo>
                  <a:lnTo>
                    <a:pt x="38" y="22"/>
                  </a:lnTo>
                  <a:lnTo>
                    <a:pt x="14" y="64"/>
                  </a:lnTo>
                  <a:close/>
                  <a:moveTo>
                    <a:pt x="64" y="38"/>
                  </a:moveTo>
                  <a:lnTo>
                    <a:pt x="50" y="29"/>
                  </a:lnTo>
                  <a:lnTo>
                    <a:pt x="38" y="38"/>
                  </a:lnTo>
                  <a:lnTo>
                    <a:pt x="64" y="80"/>
                  </a:lnTo>
                  <a:lnTo>
                    <a:pt x="77" y="71"/>
                  </a:lnTo>
                  <a:lnTo>
                    <a:pt x="77" y="56"/>
                  </a:lnTo>
                  <a:lnTo>
                    <a:pt x="26" y="56"/>
                  </a:lnTo>
                  <a:lnTo>
                    <a:pt x="26" y="71"/>
                  </a:lnTo>
                  <a:lnTo>
                    <a:pt x="40" y="80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4054"/>
            <p:cNvSpPr>
              <a:spLocks noChangeShapeType="1"/>
            </p:cNvSpPr>
            <p:nvPr/>
          </p:nvSpPr>
          <p:spPr bwMode="auto">
            <a:xfrm>
              <a:off x="3482" y="2574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055"/>
            <p:cNvSpPr>
              <a:spLocks noEditPoints="1"/>
            </p:cNvSpPr>
            <p:nvPr/>
          </p:nvSpPr>
          <p:spPr bwMode="auto">
            <a:xfrm>
              <a:off x="3507" y="2589"/>
              <a:ext cx="52" cy="43"/>
            </a:xfrm>
            <a:custGeom>
              <a:avLst/>
              <a:gdLst>
                <a:gd name="T0" fmla="*/ 16 w 105"/>
                <a:gd name="T1" fmla="*/ 65 h 87"/>
                <a:gd name="T2" fmla="*/ 0 w 105"/>
                <a:gd name="T3" fmla="*/ 87 h 87"/>
                <a:gd name="T4" fmla="*/ 105 w 105"/>
                <a:gd name="T5" fmla="*/ 87 h 87"/>
                <a:gd name="T6" fmla="*/ 93 w 105"/>
                <a:gd name="T7" fmla="*/ 65 h 87"/>
                <a:gd name="T8" fmla="*/ 68 w 105"/>
                <a:gd name="T9" fmla="*/ 23 h 87"/>
                <a:gd name="T10" fmla="*/ 54 w 105"/>
                <a:gd name="T11" fmla="*/ 0 h 87"/>
                <a:gd name="T12" fmla="*/ 42 w 105"/>
                <a:gd name="T13" fmla="*/ 23 h 87"/>
                <a:gd name="T14" fmla="*/ 16 w 105"/>
                <a:gd name="T15" fmla="*/ 65 h 87"/>
                <a:gd name="T16" fmla="*/ 68 w 105"/>
                <a:gd name="T17" fmla="*/ 38 h 87"/>
                <a:gd name="T18" fmla="*/ 54 w 105"/>
                <a:gd name="T19" fmla="*/ 30 h 87"/>
                <a:gd name="T20" fmla="*/ 42 w 105"/>
                <a:gd name="T21" fmla="*/ 38 h 87"/>
                <a:gd name="T22" fmla="*/ 67 w 105"/>
                <a:gd name="T23" fmla="*/ 80 h 87"/>
                <a:gd name="T24" fmla="*/ 79 w 105"/>
                <a:gd name="T25" fmla="*/ 72 h 87"/>
                <a:gd name="T26" fmla="*/ 79 w 105"/>
                <a:gd name="T27" fmla="*/ 56 h 87"/>
                <a:gd name="T28" fmla="*/ 28 w 105"/>
                <a:gd name="T29" fmla="*/ 56 h 87"/>
                <a:gd name="T30" fmla="*/ 28 w 105"/>
                <a:gd name="T31" fmla="*/ 72 h 87"/>
                <a:gd name="T32" fmla="*/ 42 w 105"/>
                <a:gd name="T33" fmla="*/ 80 h 87"/>
                <a:gd name="T34" fmla="*/ 68 w 105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7">
                  <a:moveTo>
                    <a:pt x="16" y="65"/>
                  </a:moveTo>
                  <a:lnTo>
                    <a:pt x="0" y="87"/>
                  </a:lnTo>
                  <a:lnTo>
                    <a:pt x="105" y="87"/>
                  </a:lnTo>
                  <a:lnTo>
                    <a:pt x="93" y="65"/>
                  </a:lnTo>
                  <a:lnTo>
                    <a:pt x="68" y="23"/>
                  </a:lnTo>
                  <a:lnTo>
                    <a:pt x="54" y="0"/>
                  </a:lnTo>
                  <a:lnTo>
                    <a:pt x="42" y="23"/>
                  </a:lnTo>
                  <a:lnTo>
                    <a:pt x="16" y="65"/>
                  </a:lnTo>
                  <a:close/>
                  <a:moveTo>
                    <a:pt x="68" y="38"/>
                  </a:moveTo>
                  <a:lnTo>
                    <a:pt x="54" y="30"/>
                  </a:lnTo>
                  <a:lnTo>
                    <a:pt x="42" y="38"/>
                  </a:lnTo>
                  <a:lnTo>
                    <a:pt x="67" y="80"/>
                  </a:lnTo>
                  <a:lnTo>
                    <a:pt x="79" y="72"/>
                  </a:lnTo>
                  <a:lnTo>
                    <a:pt x="79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0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4056"/>
            <p:cNvSpPr>
              <a:spLocks noChangeShapeType="1"/>
            </p:cNvSpPr>
            <p:nvPr/>
          </p:nvSpPr>
          <p:spPr bwMode="auto">
            <a:xfrm>
              <a:off x="3534" y="2617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057"/>
            <p:cNvSpPr>
              <a:spLocks noEditPoints="1"/>
            </p:cNvSpPr>
            <p:nvPr/>
          </p:nvSpPr>
          <p:spPr bwMode="auto">
            <a:xfrm>
              <a:off x="3558" y="2620"/>
              <a:ext cx="54" cy="43"/>
            </a:xfrm>
            <a:custGeom>
              <a:avLst/>
              <a:gdLst>
                <a:gd name="T0" fmla="*/ 16 w 108"/>
                <a:gd name="T1" fmla="*/ 63 h 85"/>
                <a:gd name="T2" fmla="*/ 0 w 108"/>
                <a:gd name="T3" fmla="*/ 85 h 85"/>
                <a:gd name="T4" fmla="*/ 108 w 108"/>
                <a:gd name="T5" fmla="*/ 85 h 85"/>
                <a:gd name="T6" fmla="*/ 93 w 108"/>
                <a:gd name="T7" fmla="*/ 61 h 85"/>
                <a:gd name="T8" fmla="*/ 67 w 108"/>
                <a:gd name="T9" fmla="*/ 21 h 85"/>
                <a:gd name="T10" fmla="*/ 53 w 108"/>
                <a:gd name="T11" fmla="*/ 0 h 85"/>
                <a:gd name="T12" fmla="*/ 40 w 108"/>
                <a:gd name="T13" fmla="*/ 23 h 85"/>
                <a:gd name="T14" fmla="*/ 16 w 108"/>
                <a:gd name="T15" fmla="*/ 63 h 85"/>
                <a:gd name="T16" fmla="*/ 67 w 108"/>
                <a:gd name="T17" fmla="*/ 38 h 85"/>
                <a:gd name="T18" fmla="*/ 53 w 108"/>
                <a:gd name="T19" fmla="*/ 30 h 85"/>
                <a:gd name="T20" fmla="*/ 40 w 108"/>
                <a:gd name="T21" fmla="*/ 38 h 85"/>
                <a:gd name="T22" fmla="*/ 67 w 108"/>
                <a:gd name="T23" fmla="*/ 78 h 85"/>
                <a:gd name="T24" fmla="*/ 79 w 108"/>
                <a:gd name="T25" fmla="*/ 70 h 85"/>
                <a:gd name="T26" fmla="*/ 79 w 108"/>
                <a:gd name="T27" fmla="*/ 54 h 85"/>
                <a:gd name="T28" fmla="*/ 28 w 108"/>
                <a:gd name="T29" fmla="*/ 54 h 85"/>
                <a:gd name="T30" fmla="*/ 28 w 108"/>
                <a:gd name="T31" fmla="*/ 70 h 85"/>
                <a:gd name="T32" fmla="*/ 42 w 108"/>
                <a:gd name="T33" fmla="*/ 78 h 85"/>
                <a:gd name="T34" fmla="*/ 67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6" y="63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3" y="61"/>
                  </a:lnTo>
                  <a:lnTo>
                    <a:pt x="67" y="21"/>
                  </a:lnTo>
                  <a:lnTo>
                    <a:pt x="53" y="0"/>
                  </a:lnTo>
                  <a:lnTo>
                    <a:pt x="40" y="23"/>
                  </a:lnTo>
                  <a:lnTo>
                    <a:pt x="16" y="63"/>
                  </a:lnTo>
                  <a:close/>
                  <a:moveTo>
                    <a:pt x="67" y="38"/>
                  </a:moveTo>
                  <a:lnTo>
                    <a:pt x="53" y="30"/>
                  </a:lnTo>
                  <a:lnTo>
                    <a:pt x="40" y="38"/>
                  </a:lnTo>
                  <a:lnTo>
                    <a:pt x="67" y="78"/>
                  </a:lnTo>
                  <a:lnTo>
                    <a:pt x="79" y="70"/>
                  </a:lnTo>
                  <a:lnTo>
                    <a:pt x="79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8"/>
                  </a:lnTo>
                  <a:lnTo>
                    <a:pt x="67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4058"/>
            <p:cNvSpPr>
              <a:spLocks noChangeShapeType="1"/>
            </p:cNvSpPr>
            <p:nvPr/>
          </p:nvSpPr>
          <p:spPr bwMode="auto">
            <a:xfrm>
              <a:off x="3584" y="2649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059"/>
            <p:cNvSpPr>
              <a:spLocks noEditPoints="1"/>
            </p:cNvSpPr>
            <p:nvPr/>
          </p:nvSpPr>
          <p:spPr bwMode="auto">
            <a:xfrm>
              <a:off x="3607" y="2643"/>
              <a:ext cx="54" cy="42"/>
            </a:xfrm>
            <a:custGeom>
              <a:avLst/>
              <a:gdLst>
                <a:gd name="T0" fmla="*/ 17 w 108"/>
                <a:gd name="T1" fmla="*/ 61 h 86"/>
                <a:gd name="T2" fmla="*/ 0 w 108"/>
                <a:gd name="T3" fmla="*/ 86 h 86"/>
                <a:gd name="T4" fmla="*/ 108 w 108"/>
                <a:gd name="T5" fmla="*/ 86 h 86"/>
                <a:gd name="T6" fmla="*/ 94 w 108"/>
                <a:gd name="T7" fmla="*/ 63 h 86"/>
                <a:gd name="T8" fmla="*/ 70 w 108"/>
                <a:gd name="T9" fmla="*/ 23 h 86"/>
                <a:gd name="T10" fmla="*/ 56 w 108"/>
                <a:gd name="T11" fmla="*/ 0 h 86"/>
                <a:gd name="T12" fmla="*/ 44 w 108"/>
                <a:gd name="T13" fmla="*/ 21 h 86"/>
                <a:gd name="T14" fmla="*/ 17 w 108"/>
                <a:gd name="T15" fmla="*/ 61 h 86"/>
                <a:gd name="T16" fmla="*/ 70 w 108"/>
                <a:gd name="T17" fmla="*/ 39 h 86"/>
                <a:gd name="T18" fmla="*/ 56 w 108"/>
                <a:gd name="T19" fmla="*/ 30 h 86"/>
                <a:gd name="T20" fmla="*/ 44 w 108"/>
                <a:gd name="T21" fmla="*/ 39 h 86"/>
                <a:gd name="T22" fmla="*/ 68 w 108"/>
                <a:gd name="T23" fmla="*/ 79 h 86"/>
                <a:gd name="T24" fmla="*/ 80 w 108"/>
                <a:gd name="T25" fmla="*/ 70 h 86"/>
                <a:gd name="T26" fmla="*/ 80 w 108"/>
                <a:gd name="T27" fmla="*/ 54 h 86"/>
                <a:gd name="T28" fmla="*/ 30 w 108"/>
                <a:gd name="T29" fmla="*/ 54 h 86"/>
                <a:gd name="T30" fmla="*/ 30 w 108"/>
                <a:gd name="T31" fmla="*/ 70 h 86"/>
                <a:gd name="T32" fmla="*/ 44 w 108"/>
                <a:gd name="T33" fmla="*/ 79 h 86"/>
                <a:gd name="T34" fmla="*/ 70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7" y="61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4" y="63"/>
                  </a:lnTo>
                  <a:lnTo>
                    <a:pt x="70" y="23"/>
                  </a:lnTo>
                  <a:lnTo>
                    <a:pt x="56" y="0"/>
                  </a:lnTo>
                  <a:lnTo>
                    <a:pt x="44" y="21"/>
                  </a:lnTo>
                  <a:lnTo>
                    <a:pt x="17" y="61"/>
                  </a:lnTo>
                  <a:close/>
                  <a:moveTo>
                    <a:pt x="70" y="39"/>
                  </a:moveTo>
                  <a:lnTo>
                    <a:pt x="56" y="30"/>
                  </a:lnTo>
                  <a:lnTo>
                    <a:pt x="44" y="39"/>
                  </a:lnTo>
                  <a:lnTo>
                    <a:pt x="68" y="79"/>
                  </a:lnTo>
                  <a:lnTo>
                    <a:pt x="80" y="70"/>
                  </a:lnTo>
                  <a:lnTo>
                    <a:pt x="80" y="54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44" y="79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4060"/>
            <p:cNvSpPr>
              <a:spLocks noChangeShapeType="1"/>
            </p:cNvSpPr>
            <p:nvPr/>
          </p:nvSpPr>
          <p:spPr bwMode="auto">
            <a:xfrm>
              <a:off x="3635" y="267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061"/>
            <p:cNvSpPr>
              <a:spLocks noEditPoints="1"/>
            </p:cNvSpPr>
            <p:nvPr/>
          </p:nvSpPr>
          <p:spPr bwMode="auto">
            <a:xfrm>
              <a:off x="3656" y="2660"/>
              <a:ext cx="54" cy="43"/>
            </a:xfrm>
            <a:custGeom>
              <a:avLst/>
              <a:gdLst>
                <a:gd name="T0" fmla="*/ 17 w 108"/>
                <a:gd name="T1" fmla="*/ 61 h 86"/>
                <a:gd name="T2" fmla="*/ 0 w 108"/>
                <a:gd name="T3" fmla="*/ 86 h 86"/>
                <a:gd name="T4" fmla="*/ 108 w 108"/>
                <a:gd name="T5" fmla="*/ 86 h 86"/>
                <a:gd name="T6" fmla="*/ 94 w 108"/>
                <a:gd name="T7" fmla="*/ 63 h 86"/>
                <a:gd name="T8" fmla="*/ 70 w 108"/>
                <a:gd name="T9" fmla="*/ 23 h 86"/>
                <a:gd name="T10" fmla="*/ 56 w 108"/>
                <a:gd name="T11" fmla="*/ 0 h 86"/>
                <a:gd name="T12" fmla="*/ 43 w 108"/>
                <a:gd name="T13" fmla="*/ 21 h 86"/>
                <a:gd name="T14" fmla="*/ 17 w 108"/>
                <a:gd name="T15" fmla="*/ 61 h 86"/>
                <a:gd name="T16" fmla="*/ 70 w 108"/>
                <a:gd name="T17" fmla="*/ 39 h 86"/>
                <a:gd name="T18" fmla="*/ 56 w 108"/>
                <a:gd name="T19" fmla="*/ 30 h 86"/>
                <a:gd name="T20" fmla="*/ 43 w 108"/>
                <a:gd name="T21" fmla="*/ 39 h 86"/>
                <a:gd name="T22" fmla="*/ 68 w 108"/>
                <a:gd name="T23" fmla="*/ 79 h 86"/>
                <a:gd name="T24" fmla="*/ 80 w 108"/>
                <a:gd name="T25" fmla="*/ 70 h 86"/>
                <a:gd name="T26" fmla="*/ 80 w 108"/>
                <a:gd name="T27" fmla="*/ 54 h 86"/>
                <a:gd name="T28" fmla="*/ 29 w 108"/>
                <a:gd name="T29" fmla="*/ 54 h 86"/>
                <a:gd name="T30" fmla="*/ 29 w 108"/>
                <a:gd name="T31" fmla="*/ 70 h 86"/>
                <a:gd name="T32" fmla="*/ 43 w 108"/>
                <a:gd name="T33" fmla="*/ 79 h 86"/>
                <a:gd name="T34" fmla="*/ 70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7" y="61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4" y="63"/>
                  </a:lnTo>
                  <a:lnTo>
                    <a:pt x="70" y="23"/>
                  </a:lnTo>
                  <a:lnTo>
                    <a:pt x="56" y="0"/>
                  </a:lnTo>
                  <a:lnTo>
                    <a:pt x="43" y="21"/>
                  </a:lnTo>
                  <a:lnTo>
                    <a:pt x="17" y="61"/>
                  </a:lnTo>
                  <a:close/>
                  <a:moveTo>
                    <a:pt x="70" y="39"/>
                  </a:moveTo>
                  <a:lnTo>
                    <a:pt x="56" y="30"/>
                  </a:lnTo>
                  <a:lnTo>
                    <a:pt x="43" y="39"/>
                  </a:lnTo>
                  <a:lnTo>
                    <a:pt x="68" y="79"/>
                  </a:lnTo>
                  <a:lnTo>
                    <a:pt x="80" y="70"/>
                  </a:lnTo>
                  <a:lnTo>
                    <a:pt x="80" y="54"/>
                  </a:lnTo>
                  <a:lnTo>
                    <a:pt x="29" y="54"/>
                  </a:lnTo>
                  <a:lnTo>
                    <a:pt x="29" y="70"/>
                  </a:lnTo>
                  <a:lnTo>
                    <a:pt x="43" y="79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4062"/>
            <p:cNvSpPr>
              <a:spLocks noChangeShapeType="1"/>
            </p:cNvSpPr>
            <p:nvPr/>
          </p:nvSpPr>
          <p:spPr bwMode="auto">
            <a:xfrm>
              <a:off x="3684" y="2689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063"/>
            <p:cNvSpPr>
              <a:spLocks noEditPoints="1"/>
            </p:cNvSpPr>
            <p:nvPr/>
          </p:nvSpPr>
          <p:spPr bwMode="auto">
            <a:xfrm>
              <a:off x="3704" y="2674"/>
              <a:ext cx="52" cy="44"/>
            </a:xfrm>
            <a:custGeom>
              <a:avLst/>
              <a:gdLst>
                <a:gd name="T0" fmla="*/ 15 w 104"/>
                <a:gd name="T1" fmla="*/ 65 h 87"/>
                <a:gd name="T2" fmla="*/ 0 w 104"/>
                <a:gd name="T3" fmla="*/ 87 h 87"/>
                <a:gd name="T4" fmla="*/ 104 w 104"/>
                <a:gd name="T5" fmla="*/ 87 h 87"/>
                <a:gd name="T6" fmla="*/ 92 w 104"/>
                <a:gd name="T7" fmla="*/ 65 h 87"/>
                <a:gd name="T8" fmla="*/ 68 w 104"/>
                <a:gd name="T9" fmla="*/ 23 h 87"/>
                <a:gd name="T10" fmla="*/ 54 w 104"/>
                <a:gd name="T11" fmla="*/ 0 h 87"/>
                <a:gd name="T12" fmla="*/ 42 w 104"/>
                <a:gd name="T13" fmla="*/ 23 h 87"/>
                <a:gd name="T14" fmla="*/ 15 w 104"/>
                <a:gd name="T15" fmla="*/ 65 h 87"/>
                <a:gd name="T16" fmla="*/ 68 w 104"/>
                <a:gd name="T17" fmla="*/ 38 h 87"/>
                <a:gd name="T18" fmla="*/ 54 w 104"/>
                <a:gd name="T19" fmla="*/ 30 h 87"/>
                <a:gd name="T20" fmla="*/ 42 w 104"/>
                <a:gd name="T21" fmla="*/ 38 h 87"/>
                <a:gd name="T22" fmla="*/ 66 w 104"/>
                <a:gd name="T23" fmla="*/ 80 h 87"/>
                <a:gd name="T24" fmla="*/ 78 w 104"/>
                <a:gd name="T25" fmla="*/ 72 h 87"/>
                <a:gd name="T26" fmla="*/ 78 w 104"/>
                <a:gd name="T27" fmla="*/ 56 h 87"/>
                <a:gd name="T28" fmla="*/ 28 w 104"/>
                <a:gd name="T29" fmla="*/ 56 h 87"/>
                <a:gd name="T30" fmla="*/ 28 w 104"/>
                <a:gd name="T31" fmla="*/ 72 h 87"/>
                <a:gd name="T32" fmla="*/ 42 w 104"/>
                <a:gd name="T33" fmla="*/ 80 h 87"/>
                <a:gd name="T34" fmla="*/ 68 w 104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7">
                  <a:moveTo>
                    <a:pt x="15" y="65"/>
                  </a:moveTo>
                  <a:lnTo>
                    <a:pt x="0" y="87"/>
                  </a:lnTo>
                  <a:lnTo>
                    <a:pt x="104" y="87"/>
                  </a:lnTo>
                  <a:lnTo>
                    <a:pt x="92" y="65"/>
                  </a:lnTo>
                  <a:lnTo>
                    <a:pt x="68" y="23"/>
                  </a:lnTo>
                  <a:lnTo>
                    <a:pt x="54" y="0"/>
                  </a:lnTo>
                  <a:lnTo>
                    <a:pt x="42" y="23"/>
                  </a:lnTo>
                  <a:lnTo>
                    <a:pt x="15" y="65"/>
                  </a:lnTo>
                  <a:close/>
                  <a:moveTo>
                    <a:pt x="68" y="38"/>
                  </a:moveTo>
                  <a:lnTo>
                    <a:pt x="54" y="30"/>
                  </a:lnTo>
                  <a:lnTo>
                    <a:pt x="42" y="38"/>
                  </a:lnTo>
                  <a:lnTo>
                    <a:pt x="66" y="80"/>
                  </a:lnTo>
                  <a:lnTo>
                    <a:pt x="78" y="72"/>
                  </a:lnTo>
                  <a:lnTo>
                    <a:pt x="78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0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Line 4064"/>
            <p:cNvSpPr>
              <a:spLocks noChangeShapeType="1"/>
            </p:cNvSpPr>
            <p:nvPr/>
          </p:nvSpPr>
          <p:spPr bwMode="auto">
            <a:xfrm>
              <a:off x="3731" y="2703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4065"/>
            <p:cNvSpPr>
              <a:spLocks noEditPoints="1"/>
            </p:cNvSpPr>
            <p:nvPr/>
          </p:nvSpPr>
          <p:spPr bwMode="auto">
            <a:xfrm>
              <a:off x="3749" y="2686"/>
              <a:ext cx="53" cy="44"/>
            </a:xfrm>
            <a:custGeom>
              <a:avLst/>
              <a:gdLst>
                <a:gd name="T0" fmla="*/ 16 w 105"/>
                <a:gd name="T1" fmla="*/ 64 h 87"/>
                <a:gd name="T2" fmla="*/ 0 w 105"/>
                <a:gd name="T3" fmla="*/ 87 h 87"/>
                <a:gd name="T4" fmla="*/ 105 w 105"/>
                <a:gd name="T5" fmla="*/ 87 h 87"/>
                <a:gd name="T6" fmla="*/ 93 w 105"/>
                <a:gd name="T7" fmla="*/ 64 h 87"/>
                <a:gd name="T8" fmla="*/ 69 w 105"/>
                <a:gd name="T9" fmla="*/ 22 h 87"/>
                <a:gd name="T10" fmla="*/ 55 w 105"/>
                <a:gd name="T11" fmla="*/ 0 h 87"/>
                <a:gd name="T12" fmla="*/ 42 w 105"/>
                <a:gd name="T13" fmla="*/ 22 h 87"/>
                <a:gd name="T14" fmla="*/ 16 w 105"/>
                <a:gd name="T15" fmla="*/ 64 h 87"/>
                <a:gd name="T16" fmla="*/ 69 w 105"/>
                <a:gd name="T17" fmla="*/ 38 h 87"/>
                <a:gd name="T18" fmla="*/ 55 w 105"/>
                <a:gd name="T19" fmla="*/ 29 h 87"/>
                <a:gd name="T20" fmla="*/ 42 w 105"/>
                <a:gd name="T21" fmla="*/ 38 h 87"/>
                <a:gd name="T22" fmla="*/ 67 w 105"/>
                <a:gd name="T23" fmla="*/ 80 h 87"/>
                <a:gd name="T24" fmla="*/ 79 w 105"/>
                <a:gd name="T25" fmla="*/ 71 h 87"/>
                <a:gd name="T26" fmla="*/ 79 w 105"/>
                <a:gd name="T27" fmla="*/ 55 h 87"/>
                <a:gd name="T28" fmla="*/ 28 w 105"/>
                <a:gd name="T29" fmla="*/ 55 h 87"/>
                <a:gd name="T30" fmla="*/ 28 w 105"/>
                <a:gd name="T31" fmla="*/ 71 h 87"/>
                <a:gd name="T32" fmla="*/ 42 w 105"/>
                <a:gd name="T33" fmla="*/ 80 h 87"/>
                <a:gd name="T34" fmla="*/ 69 w 105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7">
                  <a:moveTo>
                    <a:pt x="16" y="64"/>
                  </a:moveTo>
                  <a:lnTo>
                    <a:pt x="0" y="87"/>
                  </a:lnTo>
                  <a:lnTo>
                    <a:pt x="105" y="87"/>
                  </a:lnTo>
                  <a:lnTo>
                    <a:pt x="93" y="64"/>
                  </a:lnTo>
                  <a:lnTo>
                    <a:pt x="69" y="22"/>
                  </a:lnTo>
                  <a:lnTo>
                    <a:pt x="55" y="0"/>
                  </a:lnTo>
                  <a:lnTo>
                    <a:pt x="42" y="22"/>
                  </a:lnTo>
                  <a:lnTo>
                    <a:pt x="16" y="64"/>
                  </a:lnTo>
                  <a:close/>
                  <a:moveTo>
                    <a:pt x="69" y="38"/>
                  </a:moveTo>
                  <a:lnTo>
                    <a:pt x="55" y="29"/>
                  </a:lnTo>
                  <a:lnTo>
                    <a:pt x="42" y="38"/>
                  </a:lnTo>
                  <a:lnTo>
                    <a:pt x="67" y="80"/>
                  </a:lnTo>
                  <a:lnTo>
                    <a:pt x="79" y="71"/>
                  </a:lnTo>
                  <a:lnTo>
                    <a:pt x="79" y="55"/>
                  </a:lnTo>
                  <a:lnTo>
                    <a:pt x="28" y="55"/>
                  </a:lnTo>
                  <a:lnTo>
                    <a:pt x="28" y="71"/>
                  </a:lnTo>
                  <a:lnTo>
                    <a:pt x="42" y="80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4066"/>
            <p:cNvSpPr>
              <a:spLocks noChangeShapeType="1"/>
            </p:cNvSpPr>
            <p:nvPr/>
          </p:nvSpPr>
          <p:spPr bwMode="auto">
            <a:xfrm>
              <a:off x="3776" y="2716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067"/>
            <p:cNvSpPr>
              <a:spLocks noEditPoints="1"/>
            </p:cNvSpPr>
            <p:nvPr/>
          </p:nvSpPr>
          <p:spPr bwMode="auto">
            <a:xfrm>
              <a:off x="3791" y="2698"/>
              <a:ext cx="54" cy="42"/>
            </a:xfrm>
            <a:custGeom>
              <a:avLst/>
              <a:gdLst>
                <a:gd name="T0" fmla="*/ 18 w 108"/>
                <a:gd name="T1" fmla="*/ 61 h 86"/>
                <a:gd name="T2" fmla="*/ 0 w 108"/>
                <a:gd name="T3" fmla="*/ 86 h 86"/>
                <a:gd name="T4" fmla="*/ 108 w 108"/>
                <a:gd name="T5" fmla="*/ 86 h 86"/>
                <a:gd name="T6" fmla="*/ 95 w 108"/>
                <a:gd name="T7" fmla="*/ 63 h 86"/>
                <a:gd name="T8" fmla="*/ 70 w 108"/>
                <a:gd name="T9" fmla="*/ 23 h 86"/>
                <a:gd name="T10" fmla="*/ 56 w 108"/>
                <a:gd name="T11" fmla="*/ 0 h 86"/>
                <a:gd name="T12" fmla="*/ 44 w 108"/>
                <a:gd name="T13" fmla="*/ 21 h 86"/>
                <a:gd name="T14" fmla="*/ 18 w 108"/>
                <a:gd name="T15" fmla="*/ 61 h 86"/>
                <a:gd name="T16" fmla="*/ 70 w 108"/>
                <a:gd name="T17" fmla="*/ 39 h 86"/>
                <a:gd name="T18" fmla="*/ 56 w 108"/>
                <a:gd name="T19" fmla="*/ 30 h 86"/>
                <a:gd name="T20" fmla="*/ 44 w 108"/>
                <a:gd name="T21" fmla="*/ 39 h 86"/>
                <a:gd name="T22" fmla="*/ 68 w 108"/>
                <a:gd name="T23" fmla="*/ 79 h 86"/>
                <a:gd name="T24" fmla="*/ 81 w 108"/>
                <a:gd name="T25" fmla="*/ 70 h 86"/>
                <a:gd name="T26" fmla="*/ 81 w 108"/>
                <a:gd name="T27" fmla="*/ 54 h 86"/>
                <a:gd name="T28" fmla="*/ 30 w 108"/>
                <a:gd name="T29" fmla="*/ 54 h 86"/>
                <a:gd name="T30" fmla="*/ 30 w 108"/>
                <a:gd name="T31" fmla="*/ 70 h 86"/>
                <a:gd name="T32" fmla="*/ 44 w 108"/>
                <a:gd name="T33" fmla="*/ 79 h 86"/>
                <a:gd name="T34" fmla="*/ 70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8" y="61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5" y="63"/>
                  </a:lnTo>
                  <a:lnTo>
                    <a:pt x="70" y="23"/>
                  </a:lnTo>
                  <a:lnTo>
                    <a:pt x="56" y="0"/>
                  </a:lnTo>
                  <a:lnTo>
                    <a:pt x="44" y="21"/>
                  </a:lnTo>
                  <a:lnTo>
                    <a:pt x="18" y="61"/>
                  </a:lnTo>
                  <a:close/>
                  <a:moveTo>
                    <a:pt x="70" y="39"/>
                  </a:moveTo>
                  <a:lnTo>
                    <a:pt x="56" y="30"/>
                  </a:lnTo>
                  <a:lnTo>
                    <a:pt x="44" y="39"/>
                  </a:lnTo>
                  <a:lnTo>
                    <a:pt x="68" y="79"/>
                  </a:lnTo>
                  <a:lnTo>
                    <a:pt x="81" y="70"/>
                  </a:lnTo>
                  <a:lnTo>
                    <a:pt x="81" y="54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44" y="79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4068"/>
            <p:cNvSpPr>
              <a:spLocks noChangeShapeType="1"/>
            </p:cNvSpPr>
            <p:nvPr/>
          </p:nvSpPr>
          <p:spPr bwMode="auto">
            <a:xfrm>
              <a:off x="3819" y="2726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069"/>
            <p:cNvSpPr>
              <a:spLocks noEditPoints="1"/>
            </p:cNvSpPr>
            <p:nvPr/>
          </p:nvSpPr>
          <p:spPr bwMode="auto">
            <a:xfrm>
              <a:off x="3831" y="2707"/>
              <a:ext cx="54" cy="43"/>
            </a:xfrm>
            <a:custGeom>
              <a:avLst/>
              <a:gdLst>
                <a:gd name="T0" fmla="*/ 17 w 108"/>
                <a:gd name="T1" fmla="*/ 61 h 86"/>
                <a:gd name="T2" fmla="*/ 0 w 108"/>
                <a:gd name="T3" fmla="*/ 86 h 86"/>
                <a:gd name="T4" fmla="*/ 108 w 108"/>
                <a:gd name="T5" fmla="*/ 86 h 86"/>
                <a:gd name="T6" fmla="*/ 94 w 108"/>
                <a:gd name="T7" fmla="*/ 63 h 86"/>
                <a:gd name="T8" fmla="*/ 69 w 108"/>
                <a:gd name="T9" fmla="*/ 23 h 86"/>
                <a:gd name="T10" fmla="*/ 55 w 108"/>
                <a:gd name="T11" fmla="*/ 0 h 86"/>
                <a:gd name="T12" fmla="*/ 43 w 108"/>
                <a:gd name="T13" fmla="*/ 21 h 86"/>
                <a:gd name="T14" fmla="*/ 17 w 108"/>
                <a:gd name="T15" fmla="*/ 61 h 86"/>
                <a:gd name="T16" fmla="*/ 69 w 108"/>
                <a:gd name="T17" fmla="*/ 39 h 86"/>
                <a:gd name="T18" fmla="*/ 55 w 108"/>
                <a:gd name="T19" fmla="*/ 30 h 86"/>
                <a:gd name="T20" fmla="*/ 43 w 108"/>
                <a:gd name="T21" fmla="*/ 39 h 86"/>
                <a:gd name="T22" fmla="*/ 68 w 108"/>
                <a:gd name="T23" fmla="*/ 79 h 86"/>
                <a:gd name="T24" fmla="*/ 80 w 108"/>
                <a:gd name="T25" fmla="*/ 70 h 86"/>
                <a:gd name="T26" fmla="*/ 80 w 108"/>
                <a:gd name="T27" fmla="*/ 55 h 86"/>
                <a:gd name="T28" fmla="*/ 29 w 108"/>
                <a:gd name="T29" fmla="*/ 55 h 86"/>
                <a:gd name="T30" fmla="*/ 29 w 108"/>
                <a:gd name="T31" fmla="*/ 70 h 86"/>
                <a:gd name="T32" fmla="*/ 43 w 108"/>
                <a:gd name="T33" fmla="*/ 79 h 86"/>
                <a:gd name="T34" fmla="*/ 69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7" y="61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4" y="63"/>
                  </a:lnTo>
                  <a:lnTo>
                    <a:pt x="69" y="23"/>
                  </a:lnTo>
                  <a:lnTo>
                    <a:pt x="55" y="0"/>
                  </a:lnTo>
                  <a:lnTo>
                    <a:pt x="43" y="21"/>
                  </a:lnTo>
                  <a:lnTo>
                    <a:pt x="17" y="61"/>
                  </a:lnTo>
                  <a:close/>
                  <a:moveTo>
                    <a:pt x="69" y="39"/>
                  </a:moveTo>
                  <a:lnTo>
                    <a:pt x="55" y="30"/>
                  </a:lnTo>
                  <a:lnTo>
                    <a:pt x="43" y="39"/>
                  </a:lnTo>
                  <a:lnTo>
                    <a:pt x="68" y="79"/>
                  </a:lnTo>
                  <a:lnTo>
                    <a:pt x="80" y="70"/>
                  </a:lnTo>
                  <a:lnTo>
                    <a:pt x="80" y="55"/>
                  </a:lnTo>
                  <a:lnTo>
                    <a:pt x="29" y="55"/>
                  </a:lnTo>
                  <a:lnTo>
                    <a:pt x="29" y="70"/>
                  </a:lnTo>
                  <a:lnTo>
                    <a:pt x="43" y="79"/>
                  </a:lnTo>
                  <a:lnTo>
                    <a:pt x="69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4070"/>
            <p:cNvSpPr>
              <a:spLocks noChangeShapeType="1"/>
            </p:cNvSpPr>
            <p:nvPr/>
          </p:nvSpPr>
          <p:spPr bwMode="auto">
            <a:xfrm>
              <a:off x="3859" y="2736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4071"/>
            <p:cNvSpPr>
              <a:spLocks noEditPoints="1"/>
            </p:cNvSpPr>
            <p:nvPr/>
          </p:nvSpPr>
          <p:spPr bwMode="auto">
            <a:xfrm>
              <a:off x="3869" y="2715"/>
              <a:ext cx="54" cy="43"/>
            </a:xfrm>
            <a:custGeom>
              <a:avLst/>
              <a:gdLst>
                <a:gd name="T0" fmla="*/ 15 w 108"/>
                <a:gd name="T1" fmla="*/ 63 h 86"/>
                <a:gd name="T2" fmla="*/ 0 w 108"/>
                <a:gd name="T3" fmla="*/ 86 h 86"/>
                <a:gd name="T4" fmla="*/ 108 w 108"/>
                <a:gd name="T5" fmla="*/ 86 h 86"/>
                <a:gd name="T6" fmla="*/ 92 w 108"/>
                <a:gd name="T7" fmla="*/ 61 h 86"/>
                <a:gd name="T8" fmla="*/ 66 w 108"/>
                <a:gd name="T9" fmla="*/ 21 h 86"/>
                <a:gd name="T10" fmla="*/ 52 w 108"/>
                <a:gd name="T11" fmla="*/ 0 h 86"/>
                <a:gd name="T12" fmla="*/ 40 w 108"/>
                <a:gd name="T13" fmla="*/ 23 h 86"/>
                <a:gd name="T14" fmla="*/ 15 w 108"/>
                <a:gd name="T15" fmla="*/ 63 h 86"/>
                <a:gd name="T16" fmla="*/ 66 w 108"/>
                <a:gd name="T17" fmla="*/ 39 h 86"/>
                <a:gd name="T18" fmla="*/ 52 w 108"/>
                <a:gd name="T19" fmla="*/ 30 h 86"/>
                <a:gd name="T20" fmla="*/ 40 w 108"/>
                <a:gd name="T21" fmla="*/ 39 h 86"/>
                <a:gd name="T22" fmla="*/ 66 w 108"/>
                <a:gd name="T23" fmla="*/ 79 h 86"/>
                <a:gd name="T24" fmla="*/ 78 w 108"/>
                <a:gd name="T25" fmla="*/ 70 h 86"/>
                <a:gd name="T26" fmla="*/ 78 w 108"/>
                <a:gd name="T27" fmla="*/ 54 h 86"/>
                <a:gd name="T28" fmla="*/ 28 w 108"/>
                <a:gd name="T29" fmla="*/ 54 h 86"/>
                <a:gd name="T30" fmla="*/ 28 w 108"/>
                <a:gd name="T31" fmla="*/ 70 h 86"/>
                <a:gd name="T32" fmla="*/ 41 w 108"/>
                <a:gd name="T33" fmla="*/ 79 h 86"/>
                <a:gd name="T34" fmla="*/ 66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5" y="63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9"/>
                  </a:moveTo>
                  <a:lnTo>
                    <a:pt x="52" y="30"/>
                  </a:lnTo>
                  <a:lnTo>
                    <a:pt x="40" y="39"/>
                  </a:lnTo>
                  <a:lnTo>
                    <a:pt x="66" y="79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1" y="79"/>
                  </a:lnTo>
                  <a:lnTo>
                    <a:pt x="66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4072"/>
            <p:cNvSpPr>
              <a:spLocks noChangeShapeType="1"/>
            </p:cNvSpPr>
            <p:nvPr/>
          </p:nvSpPr>
          <p:spPr bwMode="auto">
            <a:xfrm>
              <a:off x="3895" y="2744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4073"/>
            <p:cNvSpPr>
              <a:spLocks noEditPoints="1"/>
            </p:cNvSpPr>
            <p:nvPr/>
          </p:nvSpPr>
          <p:spPr bwMode="auto">
            <a:xfrm>
              <a:off x="3901" y="2721"/>
              <a:ext cx="52" cy="44"/>
            </a:xfrm>
            <a:custGeom>
              <a:avLst/>
              <a:gdLst>
                <a:gd name="T0" fmla="*/ 16 w 105"/>
                <a:gd name="T1" fmla="*/ 65 h 88"/>
                <a:gd name="T2" fmla="*/ 0 w 105"/>
                <a:gd name="T3" fmla="*/ 88 h 88"/>
                <a:gd name="T4" fmla="*/ 105 w 105"/>
                <a:gd name="T5" fmla="*/ 88 h 88"/>
                <a:gd name="T6" fmla="*/ 93 w 105"/>
                <a:gd name="T7" fmla="*/ 65 h 88"/>
                <a:gd name="T8" fmla="*/ 68 w 105"/>
                <a:gd name="T9" fmla="*/ 23 h 88"/>
                <a:gd name="T10" fmla="*/ 54 w 105"/>
                <a:gd name="T11" fmla="*/ 0 h 88"/>
                <a:gd name="T12" fmla="*/ 42 w 105"/>
                <a:gd name="T13" fmla="*/ 23 h 88"/>
                <a:gd name="T14" fmla="*/ 16 w 105"/>
                <a:gd name="T15" fmla="*/ 65 h 88"/>
                <a:gd name="T16" fmla="*/ 68 w 105"/>
                <a:gd name="T17" fmla="*/ 39 h 88"/>
                <a:gd name="T18" fmla="*/ 54 w 105"/>
                <a:gd name="T19" fmla="*/ 30 h 88"/>
                <a:gd name="T20" fmla="*/ 42 w 105"/>
                <a:gd name="T21" fmla="*/ 39 h 88"/>
                <a:gd name="T22" fmla="*/ 67 w 105"/>
                <a:gd name="T23" fmla="*/ 81 h 88"/>
                <a:gd name="T24" fmla="*/ 79 w 105"/>
                <a:gd name="T25" fmla="*/ 72 h 88"/>
                <a:gd name="T26" fmla="*/ 79 w 105"/>
                <a:gd name="T27" fmla="*/ 56 h 88"/>
                <a:gd name="T28" fmla="*/ 28 w 105"/>
                <a:gd name="T29" fmla="*/ 56 h 88"/>
                <a:gd name="T30" fmla="*/ 28 w 105"/>
                <a:gd name="T31" fmla="*/ 72 h 88"/>
                <a:gd name="T32" fmla="*/ 42 w 105"/>
                <a:gd name="T33" fmla="*/ 81 h 88"/>
                <a:gd name="T34" fmla="*/ 68 w 105"/>
                <a:gd name="T35" fmla="*/ 3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8">
                  <a:moveTo>
                    <a:pt x="16" y="65"/>
                  </a:moveTo>
                  <a:lnTo>
                    <a:pt x="0" y="88"/>
                  </a:lnTo>
                  <a:lnTo>
                    <a:pt x="105" y="88"/>
                  </a:lnTo>
                  <a:lnTo>
                    <a:pt x="93" y="65"/>
                  </a:lnTo>
                  <a:lnTo>
                    <a:pt x="68" y="23"/>
                  </a:lnTo>
                  <a:lnTo>
                    <a:pt x="54" y="0"/>
                  </a:lnTo>
                  <a:lnTo>
                    <a:pt x="42" y="23"/>
                  </a:lnTo>
                  <a:lnTo>
                    <a:pt x="16" y="65"/>
                  </a:lnTo>
                  <a:close/>
                  <a:moveTo>
                    <a:pt x="68" y="39"/>
                  </a:moveTo>
                  <a:lnTo>
                    <a:pt x="54" y="30"/>
                  </a:lnTo>
                  <a:lnTo>
                    <a:pt x="42" y="39"/>
                  </a:lnTo>
                  <a:lnTo>
                    <a:pt x="67" y="81"/>
                  </a:lnTo>
                  <a:lnTo>
                    <a:pt x="79" y="72"/>
                  </a:lnTo>
                  <a:lnTo>
                    <a:pt x="79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1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4074"/>
            <p:cNvSpPr>
              <a:spLocks noChangeShapeType="1"/>
            </p:cNvSpPr>
            <p:nvPr/>
          </p:nvSpPr>
          <p:spPr bwMode="auto">
            <a:xfrm>
              <a:off x="3928" y="275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4075"/>
            <p:cNvSpPr>
              <a:spLocks noEditPoints="1"/>
            </p:cNvSpPr>
            <p:nvPr/>
          </p:nvSpPr>
          <p:spPr bwMode="auto">
            <a:xfrm>
              <a:off x="3931" y="2726"/>
              <a:ext cx="54" cy="43"/>
            </a:xfrm>
            <a:custGeom>
              <a:avLst/>
              <a:gdLst>
                <a:gd name="T0" fmla="*/ 15 w 108"/>
                <a:gd name="T1" fmla="*/ 63 h 85"/>
                <a:gd name="T2" fmla="*/ 0 w 108"/>
                <a:gd name="T3" fmla="*/ 85 h 85"/>
                <a:gd name="T4" fmla="*/ 108 w 108"/>
                <a:gd name="T5" fmla="*/ 85 h 85"/>
                <a:gd name="T6" fmla="*/ 92 w 108"/>
                <a:gd name="T7" fmla="*/ 61 h 85"/>
                <a:gd name="T8" fmla="*/ 66 w 108"/>
                <a:gd name="T9" fmla="*/ 21 h 85"/>
                <a:gd name="T10" fmla="*/ 52 w 108"/>
                <a:gd name="T11" fmla="*/ 0 h 85"/>
                <a:gd name="T12" fmla="*/ 40 w 108"/>
                <a:gd name="T13" fmla="*/ 22 h 85"/>
                <a:gd name="T14" fmla="*/ 15 w 108"/>
                <a:gd name="T15" fmla="*/ 63 h 85"/>
                <a:gd name="T16" fmla="*/ 66 w 108"/>
                <a:gd name="T17" fmla="*/ 38 h 85"/>
                <a:gd name="T18" fmla="*/ 52 w 108"/>
                <a:gd name="T19" fmla="*/ 29 h 85"/>
                <a:gd name="T20" fmla="*/ 40 w 108"/>
                <a:gd name="T21" fmla="*/ 38 h 85"/>
                <a:gd name="T22" fmla="*/ 66 w 108"/>
                <a:gd name="T23" fmla="*/ 78 h 85"/>
                <a:gd name="T24" fmla="*/ 78 w 108"/>
                <a:gd name="T25" fmla="*/ 70 h 85"/>
                <a:gd name="T26" fmla="*/ 78 w 108"/>
                <a:gd name="T27" fmla="*/ 54 h 85"/>
                <a:gd name="T28" fmla="*/ 27 w 108"/>
                <a:gd name="T29" fmla="*/ 54 h 85"/>
                <a:gd name="T30" fmla="*/ 27 w 108"/>
                <a:gd name="T31" fmla="*/ 70 h 85"/>
                <a:gd name="T32" fmla="*/ 41 w 108"/>
                <a:gd name="T33" fmla="*/ 78 h 85"/>
                <a:gd name="T34" fmla="*/ 66 w 108"/>
                <a:gd name="T35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5">
                  <a:moveTo>
                    <a:pt x="15" y="63"/>
                  </a:moveTo>
                  <a:lnTo>
                    <a:pt x="0" y="85"/>
                  </a:lnTo>
                  <a:lnTo>
                    <a:pt x="108" y="85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2"/>
                  </a:lnTo>
                  <a:lnTo>
                    <a:pt x="15" y="63"/>
                  </a:lnTo>
                  <a:close/>
                  <a:moveTo>
                    <a:pt x="66" y="38"/>
                  </a:moveTo>
                  <a:lnTo>
                    <a:pt x="52" y="29"/>
                  </a:lnTo>
                  <a:lnTo>
                    <a:pt x="40" y="38"/>
                  </a:lnTo>
                  <a:lnTo>
                    <a:pt x="66" y="78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7" y="54"/>
                  </a:lnTo>
                  <a:lnTo>
                    <a:pt x="27" y="70"/>
                  </a:lnTo>
                  <a:lnTo>
                    <a:pt x="41" y="7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Line 4076"/>
            <p:cNvSpPr>
              <a:spLocks noChangeShapeType="1"/>
            </p:cNvSpPr>
            <p:nvPr/>
          </p:nvSpPr>
          <p:spPr bwMode="auto">
            <a:xfrm>
              <a:off x="3957" y="2755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4077"/>
            <p:cNvSpPr>
              <a:spLocks noEditPoints="1"/>
            </p:cNvSpPr>
            <p:nvPr/>
          </p:nvSpPr>
          <p:spPr bwMode="auto">
            <a:xfrm>
              <a:off x="3955" y="2729"/>
              <a:ext cx="53" cy="44"/>
            </a:xfrm>
            <a:custGeom>
              <a:avLst/>
              <a:gdLst>
                <a:gd name="T0" fmla="*/ 16 w 105"/>
                <a:gd name="T1" fmla="*/ 65 h 87"/>
                <a:gd name="T2" fmla="*/ 0 w 105"/>
                <a:gd name="T3" fmla="*/ 87 h 87"/>
                <a:gd name="T4" fmla="*/ 105 w 105"/>
                <a:gd name="T5" fmla="*/ 87 h 87"/>
                <a:gd name="T6" fmla="*/ 93 w 105"/>
                <a:gd name="T7" fmla="*/ 65 h 87"/>
                <a:gd name="T8" fmla="*/ 68 w 105"/>
                <a:gd name="T9" fmla="*/ 23 h 87"/>
                <a:gd name="T10" fmla="*/ 55 w 105"/>
                <a:gd name="T11" fmla="*/ 0 h 87"/>
                <a:gd name="T12" fmla="*/ 42 w 105"/>
                <a:gd name="T13" fmla="*/ 23 h 87"/>
                <a:gd name="T14" fmla="*/ 16 w 105"/>
                <a:gd name="T15" fmla="*/ 65 h 87"/>
                <a:gd name="T16" fmla="*/ 68 w 105"/>
                <a:gd name="T17" fmla="*/ 38 h 87"/>
                <a:gd name="T18" fmla="*/ 55 w 105"/>
                <a:gd name="T19" fmla="*/ 30 h 87"/>
                <a:gd name="T20" fmla="*/ 42 w 105"/>
                <a:gd name="T21" fmla="*/ 38 h 87"/>
                <a:gd name="T22" fmla="*/ 67 w 105"/>
                <a:gd name="T23" fmla="*/ 80 h 87"/>
                <a:gd name="T24" fmla="*/ 79 w 105"/>
                <a:gd name="T25" fmla="*/ 72 h 87"/>
                <a:gd name="T26" fmla="*/ 79 w 105"/>
                <a:gd name="T27" fmla="*/ 56 h 87"/>
                <a:gd name="T28" fmla="*/ 28 w 105"/>
                <a:gd name="T29" fmla="*/ 56 h 87"/>
                <a:gd name="T30" fmla="*/ 28 w 105"/>
                <a:gd name="T31" fmla="*/ 72 h 87"/>
                <a:gd name="T32" fmla="*/ 42 w 105"/>
                <a:gd name="T33" fmla="*/ 80 h 87"/>
                <a:gd name="T34" fmla="*/ 68 w 105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87">
                  <a:moveTo>
                    <a:pt x="16" y="65"/>
                  </a:moveTo>
                  <a:lnTo>
                    <a:pt x="0" y="87"/>
                  </a:lnTo>
                  <a:lnTo>
                    <a:pt x="105" y="87"/>
                  </a:lnTo>
                  <a:lnTo>
                    <a:pt x="93" y="65"/>
                  </a:lnTo>
                  <a:lnTo>
                    <a:pt x="68" y="23"/>
                  </a:lnTo>
                  <a:lnTo>
                    <a:pt x="55" y="0"/>
                  </a:lnTo>
                  <a:lnTo>
                    <a:pt x="42" y="23"/>
                  </a:lnTo>
                  <a:lnTo>
                    <a:pt x="16" y="65"/>
                  </a:lnTo>
                  <a:close/>
                  <a:moveTo>
                    <a:pt x="68" y="38"/>
                  </a:moveTo>
                  <a:lnTo>
                    <a:pt x="55" y="30"/>
                  </a:lnTo>
                  <a:lnTo>
                    <a:pt x="42" y="38"/>
                  </a:lnTo>
                  <a:lnTo>
                    <a:pt x="67" y="80"/>
                  </a:lnTo>
                  <a:lnTo>
                    <a:pt x="79" y="72"/>
                  </a:lnTo>
                  <a:lnTo>
                    <a:pt x="79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0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4078"/>
            <p:cNvSpPr>
              <a:spLocks noChangeShapeType="1"/>
            </p:cNvSpPr>
            <p:nvPr/>
          </p:nvSpPr>
          <p:spPr bwMode="auto">
            <a:xfrm>
              <a:off x="3982" y="2759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4079"/>
            <p:cNvSpPr>
              <a:spLocks noEditPoints="1"/>
            </p:cNvSpPr>
            <p:nvPr/>
          </p:nvSpPr>
          <p:spPr bwMode="auto">
            <a:xfrm>
              <a:off x="3976" y="2732"/>
              <a:ext cx="54" cy="42"/>
            </a:xfrm>
            <a:custGeom>
              <a:avLst/>
              <a:gdLst>
                <a:gd name="T0" fmla="*/ 16 w 109"/>
                <a:gd name="T1" fmla="*/ 63 h 86"/>
                <a:gd name="T2" fmla="*/ 0 w 109"/>
                <a:gd name="T3" fmla="*/ 86 h 86"/>
                <a:gd name="T4" fmla="*/ 109 w 109"/>
                <a:gd name="T5" fmla="*/ 86 h 86"/>
                <a:gd name="T6" fmla="*/ 93 w 109"/>
                <a:gd name="T7" fmla="*/ 61 h 86"/>
                <a:gd name="T8" fmla="*/ 67 w 109"/>
                <a:gd name="T9" fmla="*/ 21 h 86"/>
                <a:gd name="T10" fmla="*/ 53 w 109"/>
                <a:gd name="T11" fmla="*/ 0 h 86"/>
                <a:gd name="T12" fmla="*/ 40 w 109"/>
                <a:gd name="T13" fmla="*/ 23 h 86"/>
                <a:gd name="T14" fmla="*/ 16 w 109"/>
                <a:gd name="T15" fmla="*/ 63 h 86"/>
                <a:gd name="T16" fmla="*/ 67 w 109"/>
                <a:gd name="T17" fmla="*/ 39 h 86"/>
                <a:gd name="T18" fmla="*/ 53 w 109"/>
                <a:gd name="T19" fmla="*/ 30 h 86"/>
                <a:gd name="T20" fmla="*/ 40 w 109"/>
                <a:gd name="T21" fmla="*/ 39 h 86"/>
                <a:gd name="T22" fmla="*/ 67 w 109"/>
                <a:gd name="T23" fmla="*/ 79 h 86"/>
                <a:gd name="T24" fmla="*/ 79 w 109"/>
                <a:gd name="T25" fmla="*/ 70 h 86"/>
                <a:gd name="T26" fmla="*/ 79 w 109"/>
                <a:gd name="T27" fmla="*/ 54 h 86"/>
                <a:gd name="T28" fmla="*/ 28 w 109"/>
                <a:gd name="T29" fmla="*/ 54 h 86"/>
                <a:gd name="T30" fmla="*/ 28 w 109"/>
                <a:gd name="T31" fmla="*/ 70 h 86"/>
                <a:gd name="T32" fmla="*/ 42 w 109"/>
                <a:gd name="T33" fmla="*/ 79 h 86"/>
                <a:gd name="T34" fmla="*/ 67 w 109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86">
                  <a:moveTo>
                    <a:pt x="16" y="63"/>
                  </a:moveTo>
                  <a:lnTo>
                    <a:pt x="0" y="86"/>
                  </a:lnTo>
                  <a:lnTo>
                    <a:pt x="109" y="86"/>
                  </a:lnTo>
                  <a:lnTo>
                    <a:pt x="93" y="61"/>
                  </a:lnTo>
                  <a:lnTo>
                    <a:pt x="67" y="21"/>
                  </a:lnTo>
                  <a:lnTo>
                    <a:pt x="53" y="0"/>
                  </a:lnTo>
                  <a:lnTo>
                    <a:pt x="40" y="23"/>
                  </a:lnTo>
                  <a:lnTo>
                    <a:pt x="16" y="63"/>
                  </a:lnTo>
                  <a:close/>
                  <a:moveTo>
                    <a:pt x="67" y="39"/>
                  </a:moveTo>
                  <a:lnTo>
                    <a:pt x="53" y="30"/>
                  </a:lnTo>
                  <a:lnTo>
                    <a:pt x="40" y="39"/>
                  </a:lnTo>
                  <a:lnTo>
                    <a:pt x="67" y="79"/>
                  </a:lnTo>
                  <a:lnTo>
                    <a:pt x="79" y="70"/>
                  </a:lnTo>
                  <a:lnTo>
                    <a:pt x="79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Line 4080"/>
            <p:cNvSpPr>
              <a:spLocks noChangeShapeType="1"/>
            </p:cNvSpPr>
            <p:nvPr/>
          </p:nvSpPr>
          <p:spPr bwMode="auto">
            <a:xfrm>
              <a:off x="4002" y="2760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4081"/>
            <p:cNvSpPr>
              <a:spLocks noEditPoints="1"/>
            </p:cNvSpPr>
            <p:nvPr/>
          </p:nvSpPr>
          <p:spPr bwMode="auto">
            <a:xfrm>
              <a:off x="3992" y="2733"/>
              <a:ext cx="54" cy="42"/>
            </a:xfrm>
            <a:custGeom>
              <a:avLst/>
              <a:gdLst>
                <a:gd name="T0" fmla="*/ 15 w 108"/>
                <a:gd name="T1" fmla="*/ 63 h 86"/>
                <a:gd name="T2" fmla="*/ 0 w 108"/>
                <a:gd name="T3" fmla="*/ 86 h 86"/>
                <a:gd name="T4" fmla="*/ 108 w 108"/>
                <a:gd name="T5" fmla="*/ 86 h 86"/>
                <a:gd name="T6" fmla="*/ 92 w 108"/>
                <a:gd name="T7" fmla="*/ 61 h 86"/>
                <a:gd name="T8" fmla="*/ 66 w 108"/>
                <a:gd name="T9" fmla="*/ 21 h 86"/>
                <a:gd name="T10" fmla="*/ 52 w 108"/>
                <a:gd name="T11" fmla="*/ 0 h 86"/>
                <a:gd name="T12" fmla="*/ 40 w 108"/>
                <a:gd name="T13" fmla="*/ 23 h 86"/>
                <a:gd name="T14" fmla="*/ 15 w 108"/>
                <a:gd name="T15" fmla="*/ 63 h 86"/>
                <a:gd name="T16" fmla="*/ 66 w 108"/>
                <a:gd name="T17" fmla="*/ 38 h 86"/>
                <a:gd name="T18" fmla="*/ 52 w 108"/>
                <a:gd name="T19" fmla="*/ 30 h 86"/>
                <a:gd name="T20" fmla="*/ 40 w 108"/>
                <a:gd name="T21" fmla="*/ 38 h 86"/>
                <a:gd name="T22" fmla="*/ 66 w 108"/>
                <a:gd name="T23" fmla="*/ 79 h 86"/>
                <a:gd name="T24" fmla="*/ 78 w 108"/>
                <a:gd name="T25" fmla="*/ 70 h 86"/>
                <a:gd name="T26" fmla="*/ 78 w 108"/>
                <a:gd name="T27" fmla="*/ 54 h 86"/>
                <a:gd name="T28" fmla="*/ 28 w 108"/>
                <a:gd name="T29" fmla="*/ 54 h 86"/>
                <a:gd name="T30" fmla="*/ 28 w 108"/>
                <a:gd name="T31" fmla="*/ 70 h 86"/>
                <a:gd name="T32" fmla="*/ 42 w 108"/>
                <a:gd name="T33" fmla="*/ 79 h 86"/>
                <a:gd name="T34" fmla="*/ 66 w 108"/>
                <a:gd name="T35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5" y="63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2" y="61"/>
                  </a:lnTo>
                  <a:lnTo>
                    <a:pt x="66" y="21"/>
                  </a:lnTo>
                  <a:lnTo>
                    <a:pt x="52" y="0"/>
                  </a:lnTo>
                  <a:lnTo>
                    <a:pt x="40" y="23"/>
                  </a:lnTo>
                  <a:lnTo>
                    <a:pt x="15" y="63"/>
                  </a:lnTo>
                  <a:close/>
                  <a:moveTo>
                    <a:pt x="66" y="38"/>
                  </a:moveTo>
                  <a:lnTo>
                    <a:pt x="52" y="30"/>
                  </a:lnTo>
                  <a:lnTo>
                    <a:pt x="40" y="38"/>
                  </a:lnTo>
                  <a:lnTo>
                    <a:pt x="66" y="79"/>
                  </a:lnTo>
                  <a:lnTo>
                    <a:pt x="78" y="70"/>
                  </a:lnTo>
                  <a:lnTo>
                    <a:pt x="78" y="54"/>
                  </a:lnTo>
                  <a:lnTo>
                    <a:pt x="28" y="54"/>
                  </a:lnTo>
                  <a:lnTo>
                    <a:pt x="28" y="70"/>
                  </a:lnTo>
                  <a:lnTo>
                    <a:pt x="42" y="79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4082"/>
            <p:cNvSpPr>
              <a:spLocks noChangeShapeType="1"/>
            </p:cNvSpPr>
            <p:nvPr/>
          </p:nvSpPr>
          <p:spPr bwMode="auto">
            <a:xfrm>
              <a:off x="4018" y="276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4083"/>
            <p:cNvSpPr>
              <a:spLocks noEditPoints="1"/>
            </p:cNvSpPr>
            <p:nvPr/>
          </p:nvSpPr>
          <p:spPr bwMode="auto">
            <a:xfrm>
              <a:off x="4002" y="2733"/>
              <a:ext cx="53" cy="43"/>
            </a:xfrm>
            <a:custGeom>
              <a:avLst/>
              <a:gdLst>
                <a:gd name="T0" fmla="*/ 15 w 104"/>
                <a:gd name="T1" fmla="*/ 65 h 87"/>
                <a:gd name="T2" fmla="*/ 0 w 104"/>
                <a:gd name="T3" fmla="*/ 87 h 87"/>
                <a:gd name="T4" fmla="*/ 104 w 104"/>
                <a:gd name="T5" fmla="*/ 87 h 87"/>
                <a:gd name="T6" fmla="*/ 92 w 104"/>
                <a:gd name="T7" fmla="*/ 65 h 87"/>
                <a:gd name="T8" fmla="*/ 68 w 104"/>
                <a:gd name="T9" fmla="*/ 23 h 87"/>
                <a:gd name="T10" fmla="*/ 54 w 104"/>
                <a:gd name="T11" fmla="*/ 0 h 87"/>
                <a:gd name="T12" fmla="*/ 42 w 104"/>
                <a:gd name="T13" fmla="*/ 23 h 87"/>
                <a:gd name="T14" fmla="*/ 15 w 104"/>
                <a:gd name="T15" fmla="*/ 65 h 87"/>
                <a:gd name="T16" fmla="*/ 68 w 104"/>
                <a:gd name="T17" fmla="*/ 38 h 87"/>
                <a:gd name="T18" fmla="*/ 54 w 104"/>
                <a:gd name="T19" fmla="*/ 30 h 87"/>
                <a:gd name="T20" fmla="*/ 42 w 104"/>
                <a:gd name="T21" fmla="*/ 38 h 87"/>
                <a:gd name="T22" fmla="*/ 66 w 104"/>
                <a:gd name="T23" fmla="*/ 80 h 87"/>
                <a:gd name="T24" fmla="*/ 78 w 104"/>
                <a:gd name="T25" fmla="*/ 72 h 87"/>
                <a:gd name="T26" fmla="*/ 78 w 104"/>
                <a:gd name="T27" fmla="*/ 56 h 87"/>
                <a:gd name="T28" fmla="*/ 28 w 104"/>
                <a:gd name="T29" fmla="*/ 56 h 87"/>
                <a:gd name="T30" fmla="*/ 28 w 104"/>
                <a:gd name="T31" fmla="*/ 72 h 87"/>
                <a:gd name="T32" fmla="*/ 42 w 104"/>
                <a:gd name="T33" fmla="*/ 80 h 87"/>
                <a:gd name="T34" fmla="*/ 68 w 104"/>
                <a:gd name="T35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7">
                  <a:moveTo>
                    <a:pt x="15" y="65"/>
                  </a:moveTo>
                  <a:lnTo>
                    <a:pt x="0" y="87"/>
                  </a:lnTo>
                  <a:lnTo>
                    <a:pt x="104" y="87"/>
                  </a:lnTo>
                  <a:lnTo>
                    <a:pt x="92" y="65"/>
                  </a:lnTo>
                  <a:lnTo>
                    <a:pt x="68" y="23"/>
                  </a:lnTo>
                  <a:lnTo>
                    <a:pt x="54" y="0"/>
                  </a:lnTo>
                  <a:lnTo>
                    <a:pt x="42" y="23"/>
                  </a:lnTo>
                  <a:lnTo>
                    <a:pt x="15" y="65"/>
                  </a:lnTo>
                  <a:close/>
                  <a:moveTo>
                    <a:pt x="68" y="38"/>
                  </a:moveTo>
                  <a:lnTo>
                    <a:pt x="54" y="30"/>
                  </a:lnTo>
                  <a:lnTo>
                    <a:pt x="42" y="38"/>
                  </a:lnTo>
                  <a:lnTo>
                    <a:pt x="66" y="80"/>
                  </a:lnTo>
                  <a:lnTo>
                    <a:pt x="78" y="72"/>
                  </a:lnTo>
                  <a:lnTo>
                    <a:pt x="78" y="56"/>
                  </a:lnTo>
                  <a:lnTo>
                    <a:pt x="28" y="56"/>
                  </a:lnTo>
                  <a:lnTo>
                    <a:pt x="28" y="72"/>
                  </a:lnTo>
                  <a:lnTo>
                    <a:pt x="42" y="80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4084"/>
            <p:cNvSpPr>
              <a:spLocks noChangeShapeType="1"/>
            </p:cNvSpPr>
            <p:nvPr/>
          </p:nvSpPr>
          <p:spPr bwMode="auto">
            <a:xfrm>
              <a:off x="4029" y="2761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4085"/>
            <p:cNvSpPr>
              <a:spLocks noEditPoints="1"/>
            </p:cNvSpPr>
            <p:nvPr/>
          </p:nvSpPr>
          <p:spPr bwMode="auto">
            <a:xfrm>
              <a:off x="4008" y="2732"/>
              <a:ext cx="54" cy="42"/>
            </a:xfrm>
            <a:custGeom>
              <a:avLst/>
              <a:gdLst>
                <a:gd name="T0" fmla="*/ 18 w 108"/>
                <a:gd name="T1" fmla="*/ 61 h 86"/>
                <a:gd name="T2" fmla="*/ 0 w 108"/>
                <a:gd name="T3" fmla="*/ 86 h 86"/>
                <a:gd name="T4" fmla="*/ 108 w 108"/>
                <a:gd name="T5" fmla="*/ 86 h 86"/>
                <a:gd name="T6" fmla="*/ 94 w 108"/>
                <a:gd name="T7" fmla="*/ 63 h 86"/>
                <a:gd name="T8" fmla="*/ 70 w 108"/>
                <a:gd name="T9" fmla="*/ 23 h 86"/>
                <a:gd name="T10" fmla="*/ 56 w 108"/>
                <a:gd name="T11" fmla="*/ 0 h 86"/>
                <a:gd name="T12" fmla="*/ 44 w 108"/>
                <a:gd name="T13" fmla="*/ 21 h 86"/>
                <a:gd name="T14" fmla="*/ 18 w 108"/>
                <a:gd name="T15" fmla="*/ 61 h 86"/>
                <a:gd name="T16" fmla="*/ 70 w 108"/>
                <a:gd name="T17" fmla="*/ 39 h 86"/>
                <a:gd name="T18" fmla="*/ 56 w 108"/>
                <a:gd name="T19" fmla="*/ 30 h 86"/>
                <a:gd name="T20" fmla="*/ 44 w 108"/>
                <a:gd name="T21" fmla="*/ 39 h 86"/>
                <a:gd name="T22" fmla="*/ 68 w 108"/>
                <a:gd name="T23" fmla="*/ 79 h 86"/>
                <a:gd name="T24" fmla="*/ 80 w 108"/>
                <a:gd name="T25" fmla="*/ 70 h 86"/>
                <a:gd name="T26" fmla="*/ 80 w 108"/>
                <a:gd name="T27" fmla="*/ 54 h 86"/>
                <a:gd name="T28" fmla="*/ 30 w 108"/>
                <a:gd name="T29" fmla="*/ 54 h 86"/>
                <a:gd name="T30" fmla="*/ 30 w 108"/>
                <a:gd name="T31" fmla="*/ 70 h 86"/>
                <a:gd name="T32" fmla="*/ 44 w 108"/>
                <a:gd name="T33" fmla="*/ 79 h 86"/>
                <a:gd name="T34" fmla="*/ 70 w 108"/>
                <a:gd name="T35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86">
                  <a:moveTo>
                    <a:pt x="18" y="61"/>
                  </a:moveTo>
                  <a:lnTo>
                    <a:pt x="0" y="86"/>
                  </a:lnTo>
                  <a:lnTo>
                    <a:pt x="108" y="86"/>
                  </a:lnTo>
                  <a:lnTo>
                    <a:pt x="94" y="63"/>
                  </a:lnTo>
                  <a:lnTo>
                    <a:pt x="70" y="23"/>
                  </a:lnTo>
                  <a:lnTo>
                    <a:pt x="56" y="0"/>
                  </a:lnTo>
                  <a:lnTo>
                    <a:pt x="44" y="21"/>
                  </a:lnTo>
                  <a:lnTo>
                    <a:pt x="18" y="61"/>
                  </a:lnTo>
                  <a:close/>
                  <a:moveTo>
                    <a:pt x="70" y="39"/>
                  </a:moveTo>
                  <a:lnTo>
                    <a:pt x="56" y="30"/>
                  </a:lnTo>
                  <a:lnTo>
                    <a:pt x="44" y="39"/>
                  </a:lnTo>
                  <a:lnTo>
                    <a:pt x="68" y="79"/>
                  </a:lnTo>
                  <a:lnTo>
                    <a:pt x="80" y="70"/>
                  </a:lnTo>
                  <a:lnTo>
                    <a:pt x="80" y="54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44" y="79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8040"/>
            </a:solidFill>
            <a:ln w="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4086"/>
            <p:cNvSpPr>
              <a:spLocks noChangeShapeType="1"/>
            </p:cNvSpPr>
            <p:nvPr/>
          </p:nvSpPr>
          <p:spPr bwMode="auto">
            <a:xfrm>
              <a:off x="4035" y="2760"/>
              <a:ext cx="0" cy="0"/>
            </a:xfrm>
            <a:prstGeom prst="line">
              <a:avLst/>
            </a:prstGeom>
            <a:noFill/>
            <a:ln w="25400">
              <a:solidFill>
                <a:srgbClr val="008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4087"/>
            <p:cNvSpPr>
              <a:spLocks noChangeArrowheads="1"/>
            </p:cNvSpPr>
            <p:nvPr/>
          </p:nvSpPr>
          <p:spPr bwMode="auto">
            <a:xfrm>
              <a:off x="1916" y="2753"/>
              <a:ext cx="15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4088"/>
            <p:cNvSpPr>
              <a:spLocks noChangeArrowheads="1"/>
            </p:cNvSpPr>
            <p:nvPr/>
          </p:nvSpPr>
          <p:spPr bwMode="auto">
            <a:xfrm>
              <a:off x="1910" y="275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4089"/>
            <p:cNvSpPr>
              <a:spLocks noChangeArrowheads="1"/>
            </p:cNvSpPr>
            <p:nvPr/>
          </p:nvSpPr>
          <p:spPr bwMode="auto">
            <a:xfrm>
              <a:off x="1922" y="2753"/>
              <a:ext cx="15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4090"/>
            <p:cNvSpPr>
              <a:spLocks noChangeArrowheads="1"/>
            </p:cNvSpPr>
            <p:nvPr/>
          </p:nvSpPr>
          <p:spPr bwMode="auto">
            <a:xfrm>
              <a:off x="1917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Rectangle 4091"/>
            <p:cNvSpPr>
              <a:spLocks noChangeArrowheads="1"/>
            </p:cNvSpPr>
            <p:nvPr/>
          </p:nvSpPr>
          <p:spPr bwMode="auto">
            <a:xfrm>
              <a:off x="1932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4092"/>
            <p:cNvSpPr>
              <a:spLocks noChangeArrowheads="1"/>
            </p:cNvSpPr>
            <p:nvPr/>
          </p:nvSpPr>
          <p:spPr bwMode="auto">
            <a:xfrm>
              <a:off x="1928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4093"/>
            <p:cNvSpPr>
              <a:spLocks noChangeArrowheads="1"/>
            </p:cNvSpPr>
            <p:nvPr/>
          </p:nvSpPr>
          <p:spPr bwMode="auto">
            <a:xfrm>
              <a:off x="1949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Rectangle 4094"/>
            <p:cNvSpPr>
              <a:spLocks noChangeArrowheads="1"/>
            </p:cNvSpPr>
            <p:nvPr/>
          </p:nvSpPr>
          <p:spPr bwMode="auto">
            <a:xfrm>
              <a:off x="1944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Rectangle 4095"/>
            <p:cNvSpPr>
              <a:spLocks noChangeArrowheads="1"/>
            </p:cNvSpPr>
            <p:nvPr/>
          </p:nvSpPr>
          <p:spPr bwMode="auto">
            <a:xfrm>
              <a:off x="1969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4096"/>
            <p:cNvSpPr>
              <a:spLocks noChangeArrowheads="1"/>
            </p:cNvSpPr>
            <p:nvPr/>
          </p:nvSpPr>
          <p:spPr bwMode="auto">
            <a:xfrm>
              <a:off x="1965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Rectangle 4097"/>
            <p:cNvSpPr>
              <a:spLocks noChangeArrowheads="1"/>
            </p:cNvSpPr>
            <p:nvPr/>
          </p:nvSpPr>
          <p:spPr bwMode="auto">
            <a:xfrm>
              <a:off x="1993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Rectangle 4098"/>
            <p:cNvSpPr>
              <a:spLocks noChangeArrowheads="1"/>
            </p:cNvSpPr>
            <p:nvPr/>
          </p:nvSpPr>
          <p:spPr bwMode="auto">
            <a:xfrm>
              <a:off x="1989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Rectangle 4099"/>
            <p:cNvSpPr>
              <a:spLocks noChangeArrowheads="1"/>
            </p:cNvSpPr>
            <p:nvPr/>
          </p:nvSpPr>
          <p:spPr bwMode="auto">
            <a:xfrm>
              <a:off x="2022" y="275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Rectangle 4100"/>
            <p:cNvSpPr>
              <a:spLocks noChangeArrowheads="1"/>
            </p:cNvSpPr>
            <p:nvPr/>
          </p:nvSpPr>
          <p:spPr bwMode="auto">
            <a:xfrm>
              <a:off x="2018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Rectangle 4101"/>
            <p:cNvSpPr>
              <a:spLocks noChangeArrowheads="1"/>
            </p:cNvSpPr>
            <p:nvPr/>
          </p:nvSpPr>
          <p:spPr bwMode="auto">
            <a:xfrm>
              <a:off x="2056" y="275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Rectangle 4102"/>
            <p:cNvSpPr>
              <a:spLocks noChangeArrowheads="1"/>
            </p:cNvSpPr>
            <p:nvPr/>
          </p:nvSpPr>
          <p:spPr bwMode="auto">
            <a:xfrm>
              <a:off x="2051" y="275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Rectangle 4103"/>
            <p:cNvSpPr>
              <a:spLocks noChangeArrowheads="1"/>
            </p:cNvSpPr>
            <p:nvPr/>
          </p:nvSpPr>
          <p:spPr bwMode="auto">
            <a:xfrm>
              <a:off x="2092" y="2751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4104"/>
            <p:cNvSpPr>
              <a:spLocks noChangeArrowheads="1"/>
            </p:cNvSpPr>
            <p:nvPr/>
          </p:nvSpPr>
          <p:spPr bwMode="auto">
            <a:xfrm>
              <a:off x="2088" y="275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Rectangle 4105"/>
            <p:cNvSpPr>
              <a:spLocks noChangeArrowheads="1"/>
            </p:cNvSpPr>
            <p:nvPr/>
          </p:nvSpPr>
          <p:spPr bwMode="auto">
            <a:xfrm>
              <a:off x="2132" y="2750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4106"/>
            <p:cNvSpPr>
              <a:spLocks noChangeArrowheads="1"/>
            </p:cNvSpPr>
            <p:nvPr/>
          </p:nvSpPr>
          <p:spPr bwMode="auto">
            <a:xfrm>
              <a:off x="2128" y="2755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Rectangle 4107"/>
            <p:cNvSpPr>
              <a:spLocks noChangeArrowheads="1"/>
            </p:cNvSpPr>
            <p:nvPr/>
          </p:nvSpPr>
          <p:spPr bwMode="auto">
            <a:xfrm>
              <a:off x="2175" y="2749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4108"/>
            <p:cNvSpPr>
              <a:spLocks noChangeArrowheads="1"/>
            </p:cNvSpPr>
            <p:nvPr/>
          </p:nvSpPr>
          <p:spPr bwMode="auto">
            <a:xfrm>
              <a:off x="2170" y="2753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Rectangle 4109"/>
            <p:cNvSpPr>
              <a:spLocks noChangeArrowheads="1"/>
            </p:cNvSpPr>
            <p:nvPr/>
          </p:nvSpPr>
          <p:spPr bwMode="auto">
            <a:xfrm>
              <a:off x="2219" y="274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Rectangle 4110"/>
            <p:cNvSpPr>
              <a:spLocks noChangeArrowheads="1"/>
            </p:cNvSpPr>
            <p:nvPr/>
          </p:nvSpPr>
          <p:spPr bwMode="auto">
            <a:xfrm>
              <a:off x="2215" y="2752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Rectangle 4111"/>
            <p:cNvSpPr>
              <a:spLocks noChangeArrowheads="1"/>
            </p:cNvSpPr>
            <p:nvPr/>
          </p:nvSpPr>
          <p:spPr bwMode="auto">
            <a:xfrm>
              <a:off x="2267" y="2743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4112"/>
            <p:cNvSpPr>
              <a:spLocks noChangeArrowheads="1"/>
            </p:cNvSpPr>
            <p:nvPr/>
          </p:nvSpPr>
          <p:spPr bwMode="auto">
            <a:xfrm>
              <a:off x="2263" y="2747"/>
              <a:ext cx="24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Rectangle 4113"/>
            <p:cNvSpPr>
              <a:spLocks noChangeArrowheads="1"/>
            </p:cNvSpPr>
            <p:nvPr/>
          </p:nvSpPr>
          <p:spPr bwMode="auto">
            <a:xfrm>
              <a:off x="2316" y="2736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Rectangle 4114"/>
            <p:cNvSpPr>
              <a:spLocks noChangeArrowheads="1"/>
            </p:cNvSpPr>
            <p:nvPr/>
          </p:nvSpPr>
          <p:spPr bwMode="auto">
            <a:xfrm>
              <a:off x="2311" y="2741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Rectangle 4115"/>
            <p:cNvSpPr>
              <a:spLocks noChangeArrowheads="1"/>
            </p:cNvSpPr>
            <p:nvPr/>
          </p:nvSpPr>
          <p:spPr bwMode="auto">
            <a:xfrm>
              <a:off x="2366" y="2726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Rectangle 4116"/>
            <p:cNvSpPr>
              <a:spLocks noChangeArrowheads="1"/>
            </p:cNvSpPr>
            <p:nvPr/>
          </p:nvSpPr>
          <p:spPr bwMode="auto">
            <a:xfrm>
              <a:off x="2362" y="2731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Rectangle 4117"/>
            <p:cNvSpPr>
              <a:spLocks noChangeArrowheads="1"/>
            </p:cNvSpPr>
            <p:nvPr/>
          </p:nvSpPr>
          <p:spPr bwMode="auto">
            <a:xfrm>
              <a:off x="2417" y="270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4118"/>
            <p:cNvSpPr>
              <a:spLocks noChangeArrowheads="1"/>
            </p:cNvSpPr>
            <p:nvPr/>
          </p:nvSpPr>
          <p:spPr bwMode="auto">
            <a:xfrm>
              <a:off x="2412" y="2713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Rectangle 4119"/>
            <p:cNvSpPr>
              <a:spLocks noChangeArrowheads="1"/>
            </p:cNvSpPr>
            <p:nvPr/>
          </p:nvSpPr>
          <p:spPr bwMode="auto">
            <a:xfrm>
              <a:off x="2468" y="2681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Rectangle 4120"/>
            <p:cNvSpPr>
              <a:spLocks noChangeArrowheads="1"/>
            </p:cNvSpPr>
            <p:nvPr/>
          </p:nvSpPr>
          <p:spPr bwMode="auto">
            <a:xfrm>
              <a:off x="2464" y="268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Rectangle 4121"/>
            <p:cNvSpPr>
              <a:spLocks noChangeArrowheads="1"/>
            </p:cNvSpPr>
            <p:nvPr/>
          </p:nvSpPr>
          <p:spPr bwMode="auto">
            <a:xfrm>
              <a:off x="2519" y="2639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4122"/>
            <p:cNvSpPr>
              <a:spLocks noChangeArrowheads="1"/>
            </p:cNvSpPr>
            <p:nvPr/>
          </p:nvSpPr>
          <p:spPr bwMode="auto">
            <a:xfrm>
              <a:off x="2514" y="2644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Rectangle 4123"/>
            <p:cNvSpPr>
              <a:spLocks noChangeArrowheads="1"/>
            </p:cNvSpPr>
            <p:nvPr/>
          </p:nvSpPr>
          <p:spPr bwMode="auto">
            <a:xfrm>
              <a:off x="2569" y="257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4124"/>
            <p:cNvSpPr>
              <a:spLocks noChangeArrowheads="1"/>
            </p:cNvSpPr>
            <p:nvPr/>
          </p:nvSpPr>
          <p:spPr bwMode="auto">
            <a:xfrm>
              <a:off x="2565" y="2582"/>
              <a:ext cx="24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Rectangle 4125"/>
            <p:cNvSpPr>
              <a:spLocks noChangeArrowheads="1"/>
            </p:cNvSpPr>
            <p:nvPr/>
          </p:nvSpPr>
          <p:spPr bwMode="auto">
            <a:xfrm>
              <a:off x="2618" y="248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4126"/>
            <p:cNvSpPr>
              <a:spLocks noChangeArrowheads="1"/>
            </p:cNvSpPr>
            <p:nvPr/>
          </p:nvSpPr>
          <p:spPr bwMode="auto">
            <a:xfrm>
              <a:off x="2614" y="2493"/>
              <a:ext cx="24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Rectangle 4127"/>
            <p:cNvSpPr>
              <a:spLocks noChangeArrowheads="1"/>
            </p:cNvSpPr>
            <p:nvPr/>
          </p:nvSpPr>
          <p:spPr bwMode="auto">
            <a:xfrm>
              <a:off x="2665" y="2369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4128"/>
            <p:cNvSpPr>
              <a:spLocks noChangeArrowheads="1"/>
            </p:cNvSpPr>
            <p:nvPr/>
          </p:nvSpPr>
          <p:spPr bwMode="auto">
            <a:xfrm>
              <a:off x="2661" y="2374"/>
              <a:ext cx="24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4129"/>
            <p:cNvSpPr>
              <a:spLocks noChangeArrowheads="1"/>
            </p:cNvSpPr>
            <p:nvPr/>
          </p:nvSpPr>
          <p:spPr bwMode="auto">
            <a:xfrm>
              <a:off x="2711" y="2222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Rectangle 4130"/>
            <p:cNvSpPr>
              <a:spLocks noChangeArrowheads="1"/>
            </p:cNvSpPr>
            <p:nvPr/>
          </p:nvSpPr>
          <p:spPr bwMode="auto">
            <a:xfrm>
              <a:off x="2706" y="222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Rectangle 4131"/>
            <p:cNvSpPr>
              <a:spLocks noChangeArrowheads="1"/>
            </p:cNvSpPr>
            <p:nvPr/>
          </p:nvSpPr>
          <p:spPr bwMode="auto">
            <a:xfrm>
              <a:off x="2753" y="205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4132"/>
            <p:cNvSpPr>
              <a:spLocks noChangeArrowheads="1"/>
            </p:cNvSpPr>
            <p:nvPr/>
          </p:nvSpPr>
          <p:spPr bwMode="auto">
            <a:xfrm>
              <a:off x="2748" y="2061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Rectangle 4133"/>
            <p:cNvSpPr>
              <a:spLocks noChangeArrowheads="1"/>
            </p:cNvSpPr>
            <p:nvPr/>
          </p:nvSpPr>
          <p:spPr bwMode="auto">
            <a:xfrm>
              <a:off x="2794" y="1889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4134"/>
            <p:cNvSpPr>
              <a:spLocks noChangeArrowheads="1"/>
            </p:cNvSpPr>
            <p:nvPr/>
          </p:nvSpPr>
          <p:spPr bwMode="auto">
            <a:xfrm>
              <a:off x="2788" y="1893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Rectangle 4135"/>
            <p:cNvSpPr>
              <a:spLocks noChangeArrowheads="1"/>
            </p:cNvSpPr>
            <p:nvPr/>
          </p:nvSpPr>
          <p:spPr bwMode="auto">
            <a:xfrm>
              <a:off x="2829" y="1734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4136"/>
            <p:cNvSpPr>
              <a:spLocks noChangeArrowheads="1"/>
            </p:cNvSpPr>
            <p:nvPr/>
          </p:nvSpPr>
          <p:spPr bwMode="auto">
            <a:xfrm>
              <a:off x="2825" y="1739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Rectangle 4137"/>
            <p:cNvSpPr>
              <a:spLocks noChangeArrowheads="1"/>
            </p:cNvSpPr>
            <p:nvPr/>
          </p:nvSpPr>
          <p:spPr bwMode="auto">
            <a:xfrm>
              <a:off x="2863" y="1606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4138"/>
            <p:cNvSpPr>
              <a:spLocks noChangeArrowheads="1"/>
            </p:cNvSpPr>
            <p:nvPr/>
          </p:nvSpPr>
          <p:spPr bwMode="auto">
            <a:xfrm>
              <a:off x="2858" y="1611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Rectangle 4139"/>
            <p:cNvSpPr>
              <a:spLocks noChangeArrowheads="1"/>
            </p:cNvSpPr>
            <p:nvPr/>
          </p:nvSpPr>
          <p:spPr bwMode="auto">
            <a:xfrm>
              <a:off x="2891" y="151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4140"/>
            <p:cNvSpPr>
              <a:spLocks noChangeArrowheads="1"/>
            </p:cNvSpPr>
            <p:nvPr/>
          </p:nvSpPr>
          <p:spPr bwMode="auto">
            <a:xfrm>
              <a:off x="2887" y="151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Rectangle 4141"/>
            <p:cNvSpPr>
              <a:spLocks noChangeArrowheads="1"/>
            </p:cNvSpPr>
            <p:nvPr/>
          </p:nvSpPr>
          <p:spPr bwMode="auto">
            <a:xfrm>
              <a:off x="2917" y="1450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4142"/>
            <p:cNvSpPr>
              <a:spLocks noChangeArrowheads="1"/>
            </p:cNvSpPr>
            <p:nvPr/>
          </p:nvSpPr>
          <p:spPr bwMode="auto">
            <a:xfrm>
              <a:off x="2911" y="1455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Rectangle 4143"/>
            <p:cNvSpPr>
              <a:spLocks noChangeArrowheads="1"/>
            </p:cNvSpPr>
            <p:nvPr/>
          </p:nvSpPr>
          <p:spPr bwMode="auto">
            <a:xfrm>
              <a:off x="2937" y="1415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4144"/>
            <p:cNvSpPr>
              <a:spLocks noChangeArrowheads="1"/>
            </p:cNvSpPr>
            <p:nvPr/>
          </p:nvSpPr>
          <p:spPr bwMode="auto">
            <a:xfrm>
              <a:off x="2932" y="1419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Rectangle 4145"/>
            <p:cNvSpPr>
              <a:spLocks noChangeArrowheads="1"/>
            </p:cNvSpPr>
            <p:nvPr/>
          </p:nvSpPr>
          <p:spPr bwMode="auto">
            <a:xfrm>
              <a:off x="2953" y="139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4146"/>
            <p:cNvSpPr>
              <a:spLocks noChangeArrowheads="1"/>
            </p:cNvSpPr>
            <p:nvPr/>
          </p:nvSpPr>
          <p:spPr bwMode="auto">
            <a:xfrm>
              <a:off x="2948" y="1403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Rectangle 4147"/>
            <p:cNvSpPr>
              <a:spLocks noChangeArrowheads="1"/>
            </p:cNvSpPr>
            <p:nvPr/>
          </p:nvSpPr>
          <p:spPr bwMode="auto">
            <a:xfrm>
              <a:off x="2964" y="1392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Rectangle 4148"/>
            <p:cNvSpPr>
              <a:spLocks noChangeArrowheads="1"/>
            </p:cNvSpPr>
            <p:nvPr/>
          </p:nvSpPr>
          <p:spPr bwMode="auto">
            <a:xfrm>
              <a:off x="2959" y="139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Rectangle 4149"/>
            <p:cNvSpPr>
              <a:spLocks noChangeArrowheads="1"/>
            </p:cNvSpPr>
            <p:nvPr/>
          </p:nvSpPr>
          <p:spPr bwMode="auto">
            <a:xfrm>
              <a:off x="2970" y="1391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Rectangle 4150"/>
            <p:cNvSpPr>
              <a:spLocks noChangeArrowheads="1"/>
            </p:cNvSpPr>
            <p:nvPr/>
          </p:nvSpPr>
          <p:spPr bwMode="auto">
            <a:xfrm>
              <a:off x="2966" y="1395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Rectangle 4151"/>
            <p:cNvSpPr>
              <a:spLocks noChangeArrowheads="1"/>
            </p:cNvSpPr>
            <p:nvPr/>
          </p:nvSpPr>
          <p:spPr bwMode="auto">
            <a:xfrm>
              <a:off x="2973" y="1391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Rectangle 4152"/>
            <p:cNvSpPr>
              <a:spLocks noChangeArrowheads="1"/>
            </p:cNvSpPr>
            <p:nvPr/>
          </p:nvSpPr>
          <p:spPr bwMode="auto">
            <a:xfrm>
              <a:off x="2968" y="1395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Rectangle 4153"/>
            <p:cNvSpPr>
              <a:spLocks noChangeArrowheads="1"/>
            </p:cNvSpPr>
            <p:nvPr/>
          </p:nvSpPr>
          <p:spPr bwMode="auto">
            <a:xfrm>
              <a:off x="2979" y="1392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Rectangle 4154"/>
            <p:cNvSpPr>
              <a:spLocks noChangeArrowheads="1"/>
            </p:cNvSpPr>
            <p:nvPr/>
          </p:nvSpPr>
          <p:spPr bwMode="auto">
            <a:xfrm>
              <a:off x="2974" y="139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Rectangle 4155"/>
            <p:cNvSpPr>
              <a:spLocks noChangeArrowheads="1"/>
            </p:cNvSpPr>
            <p:nvPr/>
          </p:nvSpPr>
          <p:spPr bwMode="auto">
            <a:xfrm>
              <a:off x="2990" y="139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Rectangle 4156"/>
            <p:cNvSpPr>
              <a:spLocks noChangeArrowheads="1"/>
            </p:cNvSpPr>
            <p:nvPr/>
          </p:nvSpPr>
          <p:spPr bwMode="auto">
            <a:xfrm>
              <a:off x="2986" y="1403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Rectangle 4157"/>
            <p:cNvSpPr>
              <a:spLocks noChangeArrowheads="1"/>
            </p:cNvSpPr>
            <p:nvPr/>
          </p:nvSpPr>
          <p:spPr bwMode="auto">
            <a:xfrm>
              <a:off x="3006" y="1415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Rectangle 4158"/>
            <p:cNvSpPr>
              <a:spLocks noChangeArrowheads="1"/>
            </p:cNvSpPr>
            <p:nvPr/>
          </p:nvSpPr>
          <p:spPr bwMode="auto">
            <a:xfrm>
              <a:off x="3001" y="1419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Rectangle 4159"/>
            <p:cNvSpPr>
              <a:spLocks noChangeArrowheads="1"/>
            </p:cNvSpPr>
            <p:nvPr/>
          </p:nvSpPr>
          <p:spPr bwMode="auto">
            <a:xfrm>
              <a:off x="3026" y="1450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Rectangle 4160"/>
            <p:cNvSpPr>
              <a:spLocks noChangeArrowheads="1"/>
            </p:cNvSpPr>
            <p:nvPr/>
          </p:nvSpPr>
          <p:spPr bwMode="auto">
            <a:xfrm>
              <a:off x="3021" y="1455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Rectangle 4161"/>
            <p:cNvSpPr>
              <a:spLocks noChangeArrowheads="1"/>
            </p:cNvSpPr>
            <p:nvPr/>
          </p:nvSpPr>
          <p:spPr bwMode="auto">
            <a:xfrm>
              <a:off x="3051" y="151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Rectangle 4162"/>
            <p:cNvSpPr>
              <a:spLocks noChangeArrowheads="1"/>
            </p:cNvSpPr>
            <p:nvPr/>
          </p:nvSpPr>
          <p:spPr bwMode="auto">
            <a:xfrm>
              <a:off x="3046" y="151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Rectangle 4163"/>
            <p:cNvSpPr>
              <a:spLocks noChangeArrowheads="1"/>
            </p:cNvSpPr>
            <p:nvPr/>
          </p:nvSpPr>
          <p:spPr bwMode="auto">
            <a:xfrm>
              <a:off x="3080" y="1606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Rectangle 4164"/>
            <p:cNvSpPr>
              <a:spLocks noChangeArrowheads="1"/>
            </p:cNvSpPr>
            <p:nvPr/>
          </p:nvSpPr>
          <p:spPr bwMode="auto">
            <a:xfrm>
              <a:off x="3075" y="1611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Rectangle 4165"/>
            <p:cNvSpPr>
              <a:spLocks noChangeArrowheads="1"/>
            </p:cNvSpPr>
            <p:nvPr/>
          </p:nvSpPr>
          <p:spPr bwMode="auto">
            <a:xfrm>
              <a:off x="3113" y="1734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Rectangle 4166"/>
            <p:cNvSpPr>
              <a:spLocks noChangeArrowheads="1"/>
            </p:cNvSpPr>
            <p:nvPr/>
          </p:nvSpPr>
          <p:spPr bwMode="auto">
            <a:xfrm>
              <a:off x="3108" y="1739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Rectangle 4167"/>
            <p:cNvSpPr>
              <a:spLocks noChangeArrowheads="1"/>
            </p:cNvSpPr>
            <p:nvPr/>
          </p:nvSpPr>
          <p:spPr bwMode="auto">
            <a:xfrm>
              <a:off x="3150" y="1889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Rectangle 4168"/>
            <p:cNvSpPr>
              <a:spLocks noChangeArrowheads="1"/>
            </p:cNvSpPr>
            <p:nvPr/>
          </p:nvSpPr>
          <p:spPr bwMode="auto">
            <a:xfrm>
              <a:off x="3145" y="1893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Rectangle 4169"/>
            <p:cNvSpPr>
              <a:spLocks noChangeArrowheads="1"/>
            </p:cNvSpPr>
            <p:nvPr/>
          </p:nvSpPr>
          <p:spPr bwMode="auto">
            <a:xfrm>
              <a:off x="3189" y="205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Rectangle 4170"/>
            <p:cNvSpPr>
              <a:spLocks noChangeArrowheads="1"/>
            </p:cNvSpPr>
            <p:nvPr/>
          </p:nvSpPr>
          <p:spPr bwMode="auto">
            <a:xfrm>
              <a:off x="3185" y="2061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Rectangle 4171"/>
            <p:cNvSpPr>
              <a:spLocks noChangeArrowheads="1"/>
            </p:cNvSpPr>
            <p:nvPr/>
          </p:nvSpPr>
          <p:spPr bwMode="auto">
            <a:xfrm>
              <a:off x="3232" y="2222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4172"/>
            <p:cNvSpPr>
              <a:spLocks noChangeArrowheads="1"/>
            </p:cNvSpPr>
            <p:nvPr/>
          </p:nvSpPr>
          <p:spPr bwMode="auto">
            <a:xfrm>
              <a:off x="3227" y="222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Rectangle 4173"/>
            <p:cNvSpPr>
              <a:spLocks noChangeArrowheads="1"/>
            </p:cNvSpPr>
            <p:nvPr/>
          </p:nvSpPr>
          <p:spPr bwMode="auto">
            <a:xfrm>
              <a:off x="3277" y="2369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Rectangle 4174"/>
            <p:cNvSpPr>
              <a:spLocks noChangeArrowheads="1"/>
            </p:cNvSpPr>
            <p:nvPr/>
          </p:nvSpPr>
          <p:spPr bwMode="auto">
            <a:xfrm>
              <a:off x="3273" y="2374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Rectangle 4175"/>
            <p:cNvSpPr>
              <a:spLocks noChangeArrowheads="1"/>
            </p:cNvSpPr>
            <p:nvPr/>
          </p:nvSpPr>
          <p:spPr bwMode="auto">
            <a:xfrm>
              <a:off x="3325" y="248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Rectangle 4176"/>
            <p:cNvSpPr>
              <a:spLocks noChangeArrowheads="1"/>
            </p:cNvSpPr>
            <p:nvPr/>
          </p:nvSpPr>
          <p:spPr bwMode="auto">
            <a:xfrm>
              <a:off x="3320" y="2493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Rectangle 4177"/>
            <p:cNvSpPr>
              <a:spLocks noChangeArrowheads="1"/>
            </p:cNvSpPr>
            <p:nvPr/>
          </p:nvSpPr>
          <p:spPr bwMode="auto">
            <a:xfrm>
              <a:off x="3374" y="257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Rectangle 4178"/>
            <p:cNvSpPr>
              <a:spLocks noChangeArrowheads="1"/>
            </p:cNvSpPr>
            <p:nvPr/>
          </p:nvSpPr>
          <p:spPr bwMode="auto">
            <a:xfrm>
              <a:off x="3369" y="2582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Rectangle 4179"/>
            <p:cNvSpPr>
              <a:spLocks noChangeArrowheads="1"/>
            </p:cNvSpPr>
            <p:nvPr/>
          </p:nvSpPr>
          <p:spPr bwMode="auto">
            <a:xfrm>
              <a:off x="3424" y="2639"/>
              <a:ext cx="15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Rectangle 4180"/>
            <p:cNvSpPr>
              <a:spLocks noChangeArrowheads="1"/>
            </p:cNvSpPr>
            <p:nvPr/>
          </p:nvSpPr>
          <p:spPr bwMode="auto">
            <a:xfrm>
              <a:off x="3419" y="2644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Rectangle 4181"/>
            <p:cNvSpPr>
              <a:spLocks noChangeArrowheads="1"/>
            </p:cNvSpPr>
            <p:nvPr/>
          </p:nvSpPr>
          <p:spPr bwMode="auto">
            <a:xfrm>
              <a:off x="3474" y="2681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Rectangle 4182"/>
            <p:cNvSpPr>
              <a:spLocks noChangeArrowheads="1"/>
            </p:cNvSpPr>
            <p:nvPr/>
          </p:nvSpPr>
          <p:spPr bwMode="auto">
            <a:xfrm>
              <a:off x="3470" y="268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Rectangle 4183"/>
            <p:cNvSpPr>
              <a:spLocks noChangeArrowheads="1"/>
            </p:cNvSpPr>
            <p:nvPr/>
          </p:nvSpPr>
          <p:spPr bwMode="auto">
            <a:xfrm>
              <a:off x="3526" y="2708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Rectangle 4184"/>
            <p:cNvSpPr>
              <a:spLocks noChangeArrowheads="1"/>
            </p:cNvSpPr>
            <p:nvPr/>
          </p:nvSpPr>
          <p:spPr bwMode="auto">
            <a:xfrm>
              <a:off x="3521" y="2713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Rectangle 4185"/>
            <p:cNvSpPr>
              <a:spLocks noChangeArrowheads="1"/>
            </p:cNvSpPr>
            <p:nvPr/>
          </p:nvSpPr>
          <p:spPr bwMode="auto">
            <a:xfrm>
              <a:off x="3576" y="2726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Rectangle 4186"/>
            <p:cNvSpPr>
              <a:spLocks noChangeArrowheads="1"/>
            </p:cNvSpPr>
            <p:nvPr/>
          </p:nvSpPr>
          <p:spPr bwMode="auto">
            <a:xfrm>
              <a:off x="3572" y="2731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Rectangle 4187"/>
            <p:cNvSpPr>
              <a:spLocks noChangeArrowheads="1"/>
            </p:cNvSpPr>
            <p:nvPr/>
          </p:nvSpPr>
          <p:spPr bwMode="auto">
            <a:xfrm>
              <a:off x="3627" y="2736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Rectangle 4188"/>
            <p:cNvSpPr>
              <a:spLocks noChangeArrowheads="1"/>
            </p:cNvSpPr>
            <p:nvPr/>
          </p:nvSpPr>
          <p:spPr bwMode="auto">
            <a:xfrm>
              <a:off x="3622" y="2741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Rectangle 4189"/>
            <p:cNvSpPr>
              <a:spLocks noChangeArrowheads="1"/>
            </p:cNvSpPr>
            <p:nvPr/>
          </p:nvSpPr>
          <p:spPr bwMode="auto">
            <a:xfrm>
              <a:off x="3676" y="2743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Rectangle 4190"/>
            <p:cNvSpPr>
              <a:spLocks noChangeArrowheads="1"/>
            </p:cNvSpPr>
            <p:nvPr/>
          </p:nvSpPr>
          <p:spPr bwMode="auto">
            <a:xfrm>
              <a:off x="3671" y="274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Rectangle 4191"/>
            <p:cNvSpPr>
              <a:spLocks noChangeArrowheads="1"/>
            </p:cNvSpPr>
            <p:nvPr/>
          </p:nvSpPr>
          <p:spPr bwMode="auto">
            <a:xfrm>
              <a:off x="3723" y="2747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Rectangle 4192"/>
            <p:cNvSpPr>
              <a:spLocks noChangeArrowheads="1"/>
            </p:cNvSpPr>
            <p:nvPr/>
          </p:nvSpPr>
          <p:spPr bwMode="auto">
            <a:xfrm>
              <a:off x="3718" y="2752"/>
              <a:ext cx="25" cy="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Rectangle 4193"/>
            <p:cNvSpPr>
              <a:spLocks noChangeArrowheads="1"/>
            </p:cNvSpPr>
            <p:nvPr/>
          </p:nvSpPr>
          <p:spPr bwMode="auto">
            <a:xfrm>
              <a:off x="3768" y="2749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Rectangle 4194"/>
            <p:cNvSpPr>
              <a:spLocks noChangeArrowheads="1"/>
            </p:cNvSpPr>
            <p:nvPr/>
          </p:nvSpPr>
          <p:spPr bwMode="auto">
            <a:xfrm>
              <a:off x="3763" y="2753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Rectangle 4195"/>
            <p:cNvSpPr>
              <a:spLocks noChangeArrowheads="1"/>
            </p:cNvSpPr>
            <p:nvPr/>
          </p:nvSpPr>
          <p:spPr bwMode="auto">
            <a:xfrm>
              <a:off x="3811" y="2750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Rectangle 4196"/>
            <p:cNvSpPr>
              <a:spLocks noChangeArrowheads="1"/>
            </p:cNvSpPr>
            <p:nvPr/>
          </p:nvSpPr>
          <p:spPr bwMode="auto">
            <a:xfrm>
              <a:off x="3806" y="2755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Rectangle 4197"/>
            <p:cNvSpPr>
              <a:spLocks noChangeArrowheads="1"/>
            </p:cNvSpPr>
            <p:nvPr/>
          </p:nvSpPr>
          <p:spPr bwMode="auto">
            <a:xfrm>
              <a:off x="3851" y="2751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Rectangle 4198"/>
            <p:cNvSpPr>
              <a:spLocks noChangeArrowheads="1"/>
            </p:cNvSpPr>
            <p:nvPr/>
          </p:nvSpPr>
          <p:spPr bwMode="auto">
            <a:xfrm>
              <a:off x="3846" y="275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Rectangle 4199"/>
            <p:cNvSpPr>
              <a:spLocks noChangeArrowheads="1"/>
            </p:cNvSpPr>
            <p:nvPr/>
          </p:nvSpPr>
          <p:spPr bwMode="auto">
            <a:xfrm>
              <a:off x="3887" y="275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Rectangle 4200"/>
            <p:cNvSpPr>
              <a:spLocks noChangeArrowheads="1"/>
            </p:cNvSpPr>
            <p:nvPr/>
          </p:nvSpPr>
          <p:spPr bwMode="auto">
            <a:xfrm>
              <a:off x="3883" y="2756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Rectangle 4201"/>
            <p:cNvSpPr>
              <a:spLocks noChangeArrowheads="1"/>
            </p:cNvSpPr>
            <p:nvPr/>
          </p:nvSpPr>
          <p:spPr bwMode="auto">
            <a:xfrm>
              <a:off x="3920" y="2752"/>
              <a:ext cx="16" cy="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Rectangle 4202"/>
            <p:cNvSpPr>
              <a:spLocks noChangeArrowheads="1"/>
            </p:cNvSpPr>
            <p:nvPr/>
          </p:nvSpPr>
          <p:spPr bwMode="auto">
            <a:xfrm>
              <a:off x="3915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Rectangle 4203"/>
            <p:cNvSpPr>
              <a:spLocks noChangeArrowheads="1"/>
            </p:cNvSpPr>
            <p:nvPr/>
          </p:nvSpPr>
          <p:spPr bwMode="auto">
            <a:xfrm>
              <a:off x="3949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Rectangle 4204"/>
            <p:cNvSpPr>
              <a:spLocks noChangeArrowheads="1"/>
            </p:cNvSpPr>
            <p:nvPr/>
          </p:nvSpPr>
          <p:spPr bwMode="auto">
            <a:xfrm>
              <a:off x="3945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Rectangle 4205"/>
            <p:cNvSpPr>
              <a:spLocks noChangeArrowheads="1"/>
            </p:cNvSpPr>
            <p:nvPr/>
          </p:nvSpPr>
          <p:spPr bwMode="auto">
            <a:xfrm>
              <a:off x="3974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4206"/>
            <p:cNvSpPr>
              <a:spLocks noChangeArrowheads="1"/>
            </p:cNvSpPr>
            <p:nvPr/>
          </p:nvSpPr>
          <p:spPr bwMode="auto">
            <a:xfrm>
              <a:off x="3969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4207"/>
            <p:cNvSpPr>
              <a:spLocks noChangeArrowheads="1"/>
            </p:cNvSpPr>
            <p:nvPr/>
          </p:nvSpPr>
          <p:spPr bwMode="auto">
            <a:xfrm>
              <a:off x="3994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4208"/>
            <p:cNvSpPr>
              <a:spLocks noChangeArrowheads="1"/>
            </p:cNvSpPr>
            <p:nvPr/>
          </p:nvSpPr>
          <p:spPr bwMode="auto">
            <a:xfrm>
              <a:off x="3990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4209"/>
            <p:cNvSpPr>
              <a:spLocks noChangeArrowheads="1"/>
            </p:cNvSpPr>
            <p:nvPr/>
          </p:nvSpPr>
          <p:spPr bwMode="auto">
            <a:xfrm>
              <a:off x="4010" y="2753"/>
              <a:ext cx="16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Rectangle 4210"/>
            <p:cNvSpPr>
              <a:spLocks noChangeArrowheads="1"/>
            </p:cNvSpPr>
            <p:nvPr/>
          </p:nvSpPr>
          <p:spPr bwMode="auto">
            <a:xfrm>
              <a:off x="4006" y="2757"/>
              <a:ext cx="25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Rectangle 4211"/>
            <p:cNvSpPr>
              <a:spLocks noChangeArrowheads="1"/>
            </p:cNvSpPr>
            <p:nvPr/>
          </p:nvSpPr>
          <p:spPr bwMode="auto">
            <a:xfrm>
              <a:off x="4022" y="2753"/>
              <a:ext cx="15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Rectangle 4212"/>
            <p:cNvSpPr>
              <a:spLocks noChangeArrowheads="1"/>
            </p:cNvSpPr>
            <p:nvPr/>
          </p:nvSpPr>
          <p:spPr bwMode="auto">
            <a:xfrm>
              <a:off x="4016" y="275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Rectangle 4213"/>
            <p:cNvSpPr>
              <a:spLocks noChangeArrowheads="1"/>
            </p:cNvSpPr>
            <p:nvPr/>
          </p:nvSpPr>
          <p:spPr bwMode="auto">
            <a:xfrm>
              <a:off x="4028" y="2753"/>
              <a:ext cx="15" cy="24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Rectangle 4214"/>
            <p:cNvSpPr>
              <a:spLocks noChangeArrowheads="1"/>
            </p:cNvSpPr>
            <p:nvPr/>
          </p:nvSpPr>
          <p:spPr bwMode="auto">
            <a:xfrm>
              <a:off x="4022" y="2757"/>
              <a:ext cx="26" cy="16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4215"/>
            <p:cNvSpPr>
              <a:spLocks noChangeArrowheads="1"/>
            </p:cNvSpPr>
            <p:nvPr/>
          </p:nvSpPr>
          <p:spPr bwMode="auto">
            <a:xfrm>
              <a:off x="1910" y="1267"/>
              <a:ext cx="2237" cy="149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19" name="テキスト ボックス 4218"/>
              <p:cNvSpPr txBox="1"/>
              <p:nvPr/>
            </p:nvSpPr>
            <p:spPr>
              <a:xfrm>
                <a:off x="7129305" y="3818555"/>
                <a:ext cx="127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219" name="テキスト ボックス 4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05" y="3818555"/>
                <a:ext cx="127002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404" r="-480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20" name="テキスト ボックス 4219"/>
              <p:cNvSpPr txBox="1"/>
              <p:nvPr/>
            </p:nvSpPr>
            <p:spPr>
              <a:xfrm>
                <a:off x="7174364" y="3287637"/>
                <a:ext cx="127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220" name="テキスト ボックス 4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64" y="3287637"/>
                <a:ext cx="12700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04" r="-480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22" name="テキスト ボックス 4221"/>
          <p:cNvSpPr txBox="1"/>
          <p:nvPr/>
        </p:nvSpPr>
        <p:spPr>
          <a:xfrm>
            <a:off x="7183213" y="2387387"/>
            <a:ext cx="5818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/>
              <a:t>t</a:t>
            </a:r>
            <a:r>
              <a:rPr kumimoji="1" lang="en-US" altLang="ja-JP" sz="2400" smtClean="0"/>
              <a:t>otal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4" name="テキスト ボックス 4223"/>
              <p:cNvSpPr txBox="1"/>
              <p:nvPr/>
            </p:nvSpPr>
            <p:spPr>
              <a:xfrm>
                <a:off x="7149862" y="2812710"/>
                <a:ext cx="1499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224" name="テキスト ボックス 4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862" y="2812710"/>
                <a:ext cx="149925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33" r="-3659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31" name="テキスト ボックス 4230"/>
              <p:cNvSpPr txBox="1"/>
              <p:nvPr/>
            </p:nvSpPr>
            <p:spPr>
              <a:xfrm>
                <a:off x="2777257" y="948837"/>
                <a:ext cx="2515560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31" name="テキスト ボックス 4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57" y="948837"/>
                <a:ext cx="2515560" cy="446917"/>
              </a:xfrm>
              <a:prstGeom prst="rect">
                <a:avLst/>
              </a:prstGeom>
              <a:blipFill rotWithShape="1"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33" name="円/楕円 4232"/>
          <p:cNvSpPr/>
          <p:nvPr/>
        </p:nvSpPr>
        <p:spPr>
          <a:xfrm>
            <a:off x="6912561" y="2492981"/>
            <a:ext cx="173620" cy="158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4" name="二等辺三角形 4233"/>
          <p:cNvSpPr/>
          <p:nvPr/>
        </p:nvSpPr>
        <p:spPr>
          <a:xfrm>
            <a:off x="6895219" y="3925456"/>
            <a:ext cx="254643" cy="19820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5" name="正方形/長方形 4234"/>
          <p:cNvSpPr/>
          <p:nvPr/>
        </p:nvSpPr>
        <p:spPr>
          <a:xfrm>
            <a:off x="6917630" y="3401315"/>
            <a:ext cx="246436" cy="253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6" name="円/楕円 4235"/>
          <p:cNvSpPr/>
          <p:nvPr/>
        </p:nvSpPr>
        <p:spPr>
          <a:xfrm>
            <a:off x="6950060" y="2975714"/>
            <a:ext cx="173620" cy="1581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7" name="テキスト ボックス 4236"/>
          <p:cNvSpPr txBox="1"/>
          <p:nvPr/>
        </p:nvSpPr>
        <p:spPr>
          <a:xfrm>
            <a:off x="216704" y="1286556"/>
            <a:ext cx="3202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Normalized by the maximum value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4227" name="テキスト ボックス 4226"/>
          <p:cNvSpPr txBox="1"/>
          <p:nvPr/>
        </p:nvSpPr>
        <p:spPr>
          <a:xfrm>
            <a:off x="95307" y="369332"/>
            <a:ext cx="8953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Angular dependence of energy distribution(g5)</a:t>
            </a:r>
            <a:endParaRPr kumimoji="1" lang="ja-JP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8" name="テキスト ボックス 4227"/>
              <p:cNvSpPr txBox="1"/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228" name="テキスト ボックス 4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692000"/>
            <a:ext cx="7196614" cy="44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45647" y="369332"/>
            <a:ext cx="645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Angle and energy distribution(g1)</a:t>
            </a:r>
            <a:endParaRPr kumimoji="1" lang="ja-JP" altLang="en-US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902" y="1015663"/>
                <a:ext cx="103393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123728" y="141577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“3D” plot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46168" y="992259"/>
                <a:ext cx="2515560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8" y="992259"/>
                <a:ext cx="2515560" cy="446917"/>
              </a:xfrm>
              <a:prstGeom prst="rect">
                <a:avLst/>
              </a:prstGeom>
              <a:blipFill rotWithShape="1"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51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964686" y="369332"/>
            <a:ext cx="521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/>
              <a:t>Angular distribution(forward)</a:t>
            </a:r>
            <a:endParaRPr kumimoji="1" lang="ja-JP" altLang="en-US" sz="32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4440349" y="3009570"/>
            <a:ext cx="2103537" cy="42573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466394" y="3009570"/>
                <a:ext cx="2077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394" y="3009570"/>
                <a:ext cx="207749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6" name="角丸四角形 3095"/>
          <p:cNvSpPr/>
          <p:nvPr/>
        </p:nvSpPr>
        <p:spPr>
          <a:xfrm>
            <a:off x="5175957" y="1738157"/>
            <a:ext cx="2600802" cy="4584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5" name="正方形/長方形 3094"/>
              <p:cNvSpPr/>
              <p:nvPr/>
            </p:nvSpPr>
            <p:spPr>
              <a:xfrm>
                <a:off x="5044921" y="1738157"/>
                <a:ext cx="2731838" cy="458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ja-JP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ja-JP" alt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ja-JP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ja-JP" alt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5" name="正方形/長方形 30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21" y="1738157"/>
                <a:ext cx="2731838" cy="458459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87649" y="1340768"/>
            <a:ext cx="6768752" cy="4853162"/>
            <a:chOff x="1480" y="1206"/>
            <a:chExt cx="2689" cy="192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853" y="2861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122" y="2861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631" y="2834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0 h 138"/>
                <a:gd name="T6" fmla="*/ 26 w 51"/>
                <a:gd name="T7" fmla="*/ 35 h 138"/>
                <a:gd name="T8" fmla="*/ 18 w 51"/>
                <a:gd name="T9" fmla="*/ 42 h 138"/>
                <a:gd name="T10" fmla="*/ 9 w 51"/>
                <a:gd name="T11" fmla="*/ 48 h 138"/>
                <a:gd name="T12" fmla="*/ 0 w 51"/>
                <a:gd name="T13" fmla="*/ 51 h 138"/>
                <a:gd name="T14" fmla="*/ 0 w 51"/>
                <a:gd name="T15" fmla="*/ 34 h 138"/>
                <a:gd name="T16" fmla="*/ 12 w 51"/>
                <a:gd name="T17" fmla="*/ 27 h 138"/>
                <a:gd name="T18" fmla="*/ 25 w 51"/>
                <a:gd name="T19" fmla="*/ 18 h 138"/>
                <a:gd name="T20" fmla="*/ 33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0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9" y="48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12" y="27"/>
                  </a:lnTo>
                  <a:lnTo>
                    <a:pt x="25" y="18"/>
                  </a:lnTo>
                  <a:lnTo>
                    <a:pt x="33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678" y="2834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8 h 140"/>
                <a:gd name="T4" fmla="*/ 5 w 89"/>
                <a:gd name="T5" fmla="*/ 30 h 140"/>
                <a:gd name="T6" fmla="*/ 8 w 89"/>
                <a:gd name="T7" fmla="*/ 21 h 140"/>
                <a:gd name="T8" fmla="*/ 13 w 89"/>
                <a:gd name="T9" fmla="*/ 13 h 140"/>
                <a:gd name="T10" fmla="*/ 19 w 89"/>
                <a:gd name="T11" fmla="*/ 7 h 140"/>
                <a:gd name="T12" fmla="*/ 27 w 89"/>
                <a:gd name="T13" fmla="*/ 4 h 140"/>
                <a:gd name="T14" fmla="*/ 34 w 89"/>
                <a:gd name="T15" fmla="*/ 0 h 140"/>
                <a:gd name="T16" fmla="*/ 45 w 89"/>
                <a:gd name="T17" fmla="*/ 0 h 140"/>
                <a:gd name="T18" fmla="*/ 55 w 89"/>
                <a:gd name="T19" fmla="*/ 0 h 140"/>
                <a:gd name="T20" fmla="*/ 64 w 89"/>
                <a:gd name="T21" fmla="*/ 4 h 140"/>
                <a:gd name="T22" fmla="*/ 69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3 w 89"/>
                <a:gd name="T29" fmla="*/ 27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9 h 140"/>
                <a:gd name="T40" fmla="*/ 80 w 89"/>
                <a:gd name="T41" fmla="*/ 119 h 140"/>
                <a:gd name="T42" fmla="*/ 76 w 89"/>
                <a:gd name="T43" fmla="*/ 126 h 140"/>
                <a:gd name="T44" fmla="*/ 69 w 89"/>
                <a:gd name="T45" fmla="*/ 131 h 140"/>
                <a:gd name="T46" fmla="*/ 62 w 89"/>
                <a:gd name="T47" fmla="*/ 137 h 140"/>
                <a:gd name="T48" fmla="*/ 54 w 89"/>
                <a:gd name="T49" fmla="*/ 138 h 140"/>
                <a:gd name="T50" fmla="*/ 45 w 89"/>
                <a:gd name="T51" fmla="*/ 140 h 140"/>
                <a:gd name="T52" fmla="*/ 27 w 89"/>
                <a:gd name="T53" fmla="*/ 137 h 140"/>
                <a:gd name="T54" fmla="*/ 13 w 89"/>
                <a:gd name="T55" fmla="*/ 126 h 140"/>
                <a:gd name="T56" fmla="*/ 5 w 89"/>
                <a:gd name="T57" fmla="*/ 112 h 140"/>
                <a:gd name="T58" fmla="*/ 1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90 h 140"/>
                <a:gd name="T66" fmla="*/ 20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8 w 89"/>
                <a:gd name="T73" fmla="*/ 123 h 140"/>
                <a:gd name="T74" fmla="*/ 45 w 89"/>
                <a:gd name="T75" fmla="*/ 124 h 140"/>
                <a:gd name="T76" fmla="*/ 52 w 89"/>
                <a:gd name="T77" fmla="*/ 123 h 140"/>
                <a:gd name="T78" fmla="*/ 59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90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7 h 140"/>
                <a:gd name="T94" fmla="*/ 59 w 89"/>
                <a:gd name="T95" fmla="*/ 20 h 140"/>
                <a:gd name="T96" fmla="*/ 52 w 89"/>
                <a:gd name="T97" fmla="*/ 16 h 140"/>
                <a:gd name="T98" fmla="*/ 45 w 89"/>
                <a:gd name="T99" fmla="*/ 16 h 140"/>
                <a:gd name="T100" fmla="*/ 38 w 89"/>
                <a:gd name="T101" fmla="*/ 16 h 140"/>
                <a:gd name="T102" fmla="*/ 31 w 89"/>
                <a:gd name="T103" fmla="*/ 20 h 140"/>
                <a:gd name="T104" fmla="*/ 26 w 89"/>
                <a:gd name="T105" fmla="*/ 25 h 140"/>
                <a:gd name="T106" fmla="*/ 20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8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3" y="27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2" y="137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7" y="137"/>
                  </a:lnTo>
                  <a:lnTo>
                    <a:pt x="13" y="126"/>
                  </a:lnTo>
                  <a:lnTo>
                    <a:pt x="5" y="112"/>
                  </a:lnTo>
                  <a:lnTo>
                    <a:pt x="1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90"/>
                  </a:lnTo>
                  <a:lnTo>
                    <a:pt x="20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5" y="124"/>
                  </a:lnTo>
                  <a:lnTo>
                    <a:pt x="52" y="123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90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7"/>
                  </a:lnTo>
                  <a:lnTo>
                    <a:pt x="59" y="20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0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730" y="2831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755" y="2799"/>
              <a:ext cx="37" cy="57"/>
            </a:xfrm>
            <a:custGeom>
              <a:avLst/>
              <a:gdLst>
                <a:gd name="T0" fmla="*/ 58 w 73"/>
                <a:gd name="T1" fmla="*/ 31 h 113"/>
                <a:gd name="T2" fmla="*/ 52 w 73"/>
                <a:gd name="T3" fmla="*/ 19 h 113"/>
                <a:gd name="T4" fmla="*/ 45 w 73"/>
                <a:gd name="T5" fmla="*/ 14 h 113"/>
                <a:gd name="T6" fmla="*/ 33 w 73"/>
                <a:gd name="T7" fmla="*/ 14 h 113"/>
                <a:gd name="T8" fmla="*/ 23 w 73"/>
                <a:gd name="T9" fmla="*/ 22 h 113"/>
                <a:gd name="T10" fmla="*/ 16 w 73"/>
                <a:gd name="T11" fmla="*/ 35 h 113"/>
                <a:gd name="T12" fmla="*/ 14 w 73"/>
                <a:gd name="T13" fmla="*/ 54 h 113"/>
                <a:gd name="T14" fmla="*/ 26 w 73"/>
                <a:gd name="T15" fmla="*/ 42 h 113"/>
                <a:gd name="T16" fmla="*/ 42 w 73"/>
                <a:gd name="T17" fmla="*/ 38 h 113"/>
                <a:gd name="T18" fmla="*/ 58 w 73"/>
                <a:gd name="T19" fmla="*/ 43 h 113"/>
                <a:gd name="T20" fmla="*/ 70 w 73"/>
                <a:gd name="T21" fmla="*/ 56 h 113"/>
                <a:gd name="T22" fmla="*/ 73 w 73"/>
                <a:gd name="T23" fmla="*/ 75 h 113"/>
                <a:gd name="T24" fmla="*/ 70 w 73"/>
                <a:gd name="T25" fmla="*/ 94 h 113"/>
                <a:gd name="T26" fmla="*/ 61 w 73"/>
                <a:gd name="T27" fmla="*/ 104 h 113"/>
                <a:gd name="T28" fmla="*/ 49 w 73"/>
                <a:gd name="T29" fmla="*/ 111 h 113"/>
                <a:gd name="T30" fmla="*/ 32 w 73"/>
                <a:gd name="T31" fmla="*/ 111 h 113"/>
                <a:gd name="T32" fmla="*/ 18 w 73"/>
                <a:gd name="T33" fmla="*/ 106 h 113"/>
                <a:gd name="T34" fmla="*/ 4 w 73"/>
                <a:gd name="T35" fmla="*/ 83 h 113"/>
                <a:gd name="T36" fmla="*/ 2 w 73"/>
                <a:gd name="T37" fmla="*/ 40 h 113"/>
                <a:gd name="T38" fmla="*/ 12 w 73"/>
                <a:gd name="T39" fmla="*/ 14 h 113"/>
                <a:gd name="T40" fmla="*/ 40 w 73"/>
                <a:gd name="T41" fmla="*/ 0 h 113"/>
                <a:gd name="T42" fmla="*/ 56 w 73"/>
                <a:gd name="T43" fmla="*/ 3 h 113"/>
                <a:gd name="T44" fmla="*/ 66 w 73"/>
                <a:gd name="T45" fmla="*/ 14 h 113"/>
                <a:gd name="T46" fmla="*/ 72 w 73"/>
                <a:gd name="T47" fmla="*/ 29 h 113"/>
                <a:gd name="T48" fmla="*/ 16 w 73"/>
                <a:gd name="T49" fmla="*/ 82 h 113"/>
                <a:gd name="T50" fmla="*/ 21 w 73"/>
                <a:gd name="T51" fmla="*/ 92 h 113"/>
                <a:gd name="T52" fmla="*/ 32 w 73"/>
                <a:gd name="T53" fmla="*/ 99 h 113"/>
                <a:gd name="T54" fmla="*/ 44 w 73"/>
                <a:gd name="T55" fmla="*/ 99 h 113"/>
                <a:gd name="T56" fmla="*/ 54 w 73"/>
                <a:gd name="T57" fmla="*/ 92 h 113"/>
                <a:gd name="T58" fmla="*/ 59 w 73"/>
                <a:gd name="T59" fmla="*/ 82 h 113"/>
                <a:gd name="T60" fmla="*/ 59 w 73"/>
                <a:gd name="T61" fmla="*/ 68 h 113"/>
                <a:gd name="T62" fmla="*/ 54 w 73"/>
                <a:gd name="T63" fmla="*/ 57 h 113"/>
                <a:gd name="T64" fmla="*/ 44 w 73"/>
                <a:gd name="T65" fmla="*/ 52 h 113"/>
                <a:gd name="T66" fmla="*/ 32 w 73"/>
                <a:gd name="T67" fmla="*/ 52 h 113"/>
                <a:gd name="T68" fmla="*/ 21 w 73"/>
                <a:gd name="T69" fmla="*/ 57 h 113"/>
                <a:gd name="T70" fmla="*/ 16 w 73"/>
                <a:gd name="T71" fmla="*/ 6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13">
                  <a:moveTo>
                    <a:pt x="72" y="29"/>
                  </a:moveTo>
                  <a:lnTo>
                    <a:pt x="58" y="31"/>
                  </a:lnTo>
                  <a:lnTo>
                    <a:pt x="56" y="24"/>
                  </a:lnTo>
                  <a:lnTo>
                    <a:pt x="52" y="19"/>
                  </a:lnTo>
                  <a:lnTo>
                    <a:pt x="49" y="15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6" y="43"/>
                  </a:lnTo>
                  <a:lnTo>
                    <a:pt x="14" y="54"/>
                  </a:lnTo>
                  <a:lnTo>
                    <a:pt x="21" y="47"/>
                  </a:lnTo>
                  <a:lnTo>
                    <a:pt x="26" y="42"/>
                  </a:lnTo>
                  <a:lnTo>
                    <a:pt x="33" y="40"/>
                  </a:lnTo>
                  <a:lnTo>
                    <a:pt x="42" y="38"/>
                  </a:lnTo>
                  <a:lnTo>
                    <a:pt x="51" y="40"/>
                  </a:lnTo>
                  <a:lnTo>
                    <a:pt x="58" y="43"/>
                  </a:lnTo>
                  <a:lnTo>
                    <a:pt x="65" y="49"/>
                  </a:lnTo>
                  <a:lnTo>
                    <a:pt x="70" y="56"/>
                  </a:lnTo>
                  <a:lnTo>
                    <a:pt x="73" y="64"/>
                  </a:lnTo>
                  <a:lnTo>
                    <a:pt x="73" y="75"/>
                  </a:lnTo>
                  <a:lnTo>
                    <a:pt x="73" y="85"/>
                  </a:lnTo>
                  <a:lnTo>
                    <a:pt x="70" y="94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8" y="108"/>
                  </a:lnTo>
                  <a:lnTo>
                    <a:pt x="49" y="111"/>
                  </a:lnTo>
                  <a:lnTo>
                    <a:pt x="39" y="113"/>
                  </a:lnTo>
                  <a:lnTo>
                    <a:pt x="32" y="111"/>
                  </a:lnTo>
                  <a:lnTo>
                    <a:pt x="23" y="110"/>
                  </a:lnTo>
                  <a:lnTo>
                    <a:pt x="18" y="106"/>
                  </a:lnTo>
                  <a:lnTo>
                    <a:pt x="11" y="99"/>
                  </a:lnTo>
                  <a:lnTo>
                    <a:pt x="4" y="83"/>
                  </a:lnTo>
                  <a:lnTo>
                    <a:pt x="0" y="59"/>
                  </a:lnTo>
                  <a:lnTo>
                    <a:pt x="2" y="40"/>
                  </a:lnTo>
                  <a:lnTo>
                    <a:pt x="5" y="24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6" y="14"/>
                  </a:lnTo>
                  <a:lnTo>
                    <a:pt x="70" y="21"/>
                  </a:lnTo>
                  <a:lnTo>
                    <a:pt x="72" y="29"/>
                  </a:lnTo>
                  <a:close/>
                  <a:moveTo>
                    <a:pt x="14" y="75"/>
                  </a:moveTo>
                  <a:lnTo>
                    <a:pt x="16" y="82"/>
                  </a:lnTo>
                  <a:lnTo>
                    <a:pt x="18" y="87"/>
                  </a:lnTo>
                  <a:lnTo>
                    <a:pt x="21" y="92"/>
                  </a:lnTo>
                  <a:lnTo>
                    <a:pt x="26" y="96"/>
                  </a:lnTo>
                  <a:lnTo>
                    <a:pt x="32" y="99"/>
                  </a:lnTo>
                  <a:lnTo>
                    <a:pt x="39" y="99"/>
                  </a:lnTo>
                  <a:lnTo>
                    <a:pt x="44" y="99"/>
                  </a:lnTo>
                  <a:lnTo>
                    <a:pt x="49" y="97"/>
                  </a:lnTo>
                  <a:lnTo>
                    <a:pt x="54" y="92"/>
                  </a:lnTo>
                  <a:lnTo>
                    <a:pt x="58" y="89"/>
                  </a:lnTo>
                  <a:lnTo>
                    <a:pt x="59" y="82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58" y="63"/>
                  </a:lnTo>
                  <a:lnTo>
                    <a:pt x="54" y="57"/>
                  </a:lnTo>
                  <a:lnTo>
                    <a:pt x="49" y="54"/>
                  </a:lnTo>
                  <a:lnTo>
                    <a:pt x="44" y="52"/>
                  </a:lnTo>
                  <a:lnTo>
                    <a:pt x="37" y="52"/>
                  </a:lnTo>
                  <a:lnTo>
                    <a:pt x="32" y="52"/>
                  </a:lnTo>
                  <a:lnTo>
                    <a:pt x="26" y="54"/>
                  </a:lnTo>
                  <a:lnTo>
                    <a:pt x="21" y="57"/>
                  </a:lnTo>
                  <a:lnTo>
                    <a:pt x="18" y="63"/>
                  </a:lnTo>
                  <a:lnTo>
                    <a:pt x="16" y="68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853" y="274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4134" y="274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853" y="267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4134" y="267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1853" y="262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4134" y="262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853" y="258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4134" y="258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1853" y="255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>
              <a:off x="4134" y="255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1853" y="252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H="1">
              <a:off x="4134" y="252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1853" y="250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H="1">
              <a:off x="4134" y="250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1853" y="2481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134" y="2481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1853" y="2463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flipH="1">
              <a:off x="4122" y="2463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631" y="2435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1 h 138"/>
                <a:gd name="T6" fmla="*/ 26 w 51"/>
                <a:gd name="T7" fmla="*/ 36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0 h 138"/>
                <a:gd name="T14" fmla="*/ 0 w 51"/>
                <a:gd name="T15" fmla="*/ 35 h 138"/>
                <a:gd name="T16" fmla="*/ 12 w 51"/>
                <a:gd name="T17" fmla="*/ 28 h 138"/>
                <a:gd name="T18" fmla="*/ 25 w 51"/>
                <a:gd name="T19" fmla="*/ 19 h 138"/>
                <a:gd name="T20" fmla="*/ 33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2" y="28"/>
                  </a:lnTo>
                  <a:lnTo>
                    <a:pt x="25" y="19"/>
                  </a:lnTo>
                  <a:lnTo>
                    <a:pt x="33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1678" y="2435"/>
              <a:ext cx="45" cy="70"/>
            </a:xfrm>
            <a:custGeom>
              <a:avLst/>
              <a:gdLst>
                <a:gd name="T0" fmla="*/ 0 w 89"/>
                <a:gd name="T1" fmla="*/ 70 h 139"/>
                <a:gd name="T2" fmla="*/ 1 w 89"/>
                <a:gd name="T3" fmla="*/ 49 h 139"/>
                <a:gd name="T4" fmla="*/ 5 w 89"/>
                <a:gd name="T5" fmla="*/ 31 h 139"/>
                <a:gd name="T6" fmla="*/ 8 w 89"/>
                <a:gd name="T7" fmla="*/ 21 h 139"/>
                <a:gd name="T8" fmla="*/ 13 w 89"/>
                <a:gd name="T9" fmla="*/ 14 h 139"/>
                <a:gd name="T10" fmla="*/ 19 w 89"/>
                <a:gd name="T11" fmla="*/ 7 h 139"/>
                <a:gd name="T12" fmla="*/ 27 w 89"/>
                <a:gd name="T13" fmla="*/ 3 h 139"/>
                <a:gd name="T14" fmla="*/ 34 w 89"/>
                <a:gd name="T15" fmla="*/ 2 h 139"/>
                <a:gd name="T16" fmla="*/ 45 w 89"/>
                <a:gd name="T17" fmla="*/ 0 h 139"/>
                <a:gd name="T18" fmla="*/ 55 w 89"/>
                <a:gd name="T19" fmla="*/ 2 h 139"/>
                <a:gd name="T20" fmla="*/ 64 w 89"/>
                <a:gd name="T21" fmla="*/ 5 h 139"/>
                <a:gd name="T22" fmla="*/ 69 w 89"/>
                <a:gd name="T23" fmla="*/ 9 h 139"/>
                <a:gd name="T24" fmla="*/ 75 w 89"/>
                <a:gd name="T25" fmla="*/ 12 h 139"/>
                <a:gd name="T26" fmla="*/ 78 w 89"/>
                <a:gd name="T27" fmla="*/ 17 h 139"/>
                <a:gd name="T28" fmla="*/ 83 w 89"/>
                <a:gd name="T29" fmla="*/ 26 h 139"/>
                <a:gd name="T30" fmla="*/ 87 w 89"/>
                <a:gd name="T31" fmla="*/ 38 h 139"/>
                <a:gd name="T32" fmla="*/ 89 w 89"/>
                <a:gd name="T33" fmla="*/ 52 h 139"/>
                <a:gd name="T34" fmla="*/ 89 w 89"/>
                <a:gd name="T35" fmla="*/ 70 h 139"/>
                <a:gd name="T36" fmla="*/ 89 w 89"/>
                <a:gd name="T37" fmla="*/ 92 h 139"/>
                <a:gd name="T38" fmla="*/ 85 w 89"/>
                <a:gd name="T39" fmla="*/ 110 h 139"/>
                <a:gd name="T40" fmla="*/ 80 w 89"/>
                <a:gd name="T41" fmla="*/ 119 h 139"/>
                <a:gd name="T42" fmla="*/ 76 w 89"/>
                <a:gd name="T43" fmla="*/ 127 h 139"/>
                <a:gd name="T44" fmla="*/ 69 w 89"/>
                <a:gd name="T45" fmla="*/ 132 h 139"/>
                <a:gd name="T46" fmla="*/ 62 w 89"/>
                <a:gd name="T47" fmla="*/ 136 h 139"/>
                <a:gd name="T48" fmla="*/ 54 w 89"/>
                <a:gd name="T49" fmla="*/ 139 h 139"/>
                <a:gd name="T50" fmla="*/ 45 w 89"/>
                <a:gd name="T51" fmla="*/ 139 h 139"/>
                <a:gd name="T52" fmla="*/ 27 w 89"/>
                <a:gd name="T53" fmla="*/ 136 h 139"/>
                <a:gd name="T54" fmla="*/ 13 w 89"/>
                <a:gd name="T55" fmla="*/ 127 h 139"/>
                <a:gd name="T56" fmla="*/ 5 w 89"/>
                <a:gd name="T57" fmla="*/ 113 h 139"/>
                <a:gd name="T58" fmla="*/ 1 w 89"/>
                <a:gd name="T59" fmla="*/ 94 h 139"/>
                <a:gd name="T60" fmla="*/ 0 w 89"/>
                <a:gd name="T61" fmla="*/ 70 h 139"/>
                <a:gd name="T62" fmla="*/ 17 w 89"/>
                <a:gd name="T63" fmla="*/ 70 h 139"/>
                <a:gd name="T64" fmla="*/ 19 w 89"/>
                <a:gd name="T65" fmla="*/ 91 h 139"/>
                <a:gd name="T66" fmla="*/ 20 w 89"/>
                <a:gd name="T67" fmla="*/ 105 h 139"/>
                <a:gd name="T68" fmla="*/ 26 w 89"/>
                <a:gd name="T69" fmla="*/ 113 h 139"/>
                <a:gd name="T70" fmla="*/ 31 w 89"/>
                <a:gd name="T71" fmla="*/ 120 h 139"/>
                <a:gd name="T72" fmla="*/ 38 w 89"/>
                <a:gd name="T73" fmla="*/ 122 h 139"/>
                <a:gd name="T74" fmla="*/ 45 w 89"/>
                <a:gd name="T75" fmla="*/ 124 h 139"/>
                <a:gd name="T76" fmla="*/ 52 w 89"/>
                <a:gd name="T77" fmla="*/ 122 h 139"/>
                <a:gd name="T78" fmla="*/ 59 w 89"/>
                <a:gd name="T79" fmla="*/ 120 h 139"/>
                <a:gd name="T80" fmla="*/ 64 w 89"/>
                <a:gd name="T81" fmla="*/ 113 h 139"/>
                <a:gd name="T82" fmla="*/ 68 w 89"/>
                <a:gd name="T83" fmla="*/ 105 h 139"/>
                <a:gd name="T84" fmla="*/ 71 w 89"/>
                <a:gd name="T85" fmla="*/ 89 h 139"/>
                <a:gd name="T86" fmla="*/ 71 w 89"/>
                <a:gd name="T87" fmla="*/ 70 h 139"/>
                <a:gd name="T88" fmla="*/ 71 w 89"/>
                <a:gd name="T89" fmla="*/ 50 h 139"/>
                <a:gd name="T90" fmla="*/ 68 w 89"/>
                <a:gd name="T91" fmla="*/ 36 h 139"/>
                <a:gd name="T92" fmla="*/ 64 w 89"/>
                <a:gd name="T93" fmla="*/ 26 h 139"/>
                <a:gd name="T94" fmla="*/ 59 w 89"/>
                <a:gd name="T95" fmla="*/ 21 h 139"/>
                <a:gd name="T96" fmla="*/ 52 w 89"/>
                <a:gd name="T97" fmla="*/ 17 h 139"/>
                <a:gd name="T98" fmla="*/ 45 w 89"/>
                <a:gd name="T99" fmla="*/ 16 h 139"/>
                <a:gd name="T100" fmla="*/ 38 w 89"/>
                <a:gd name="T101" fmla="*/ 17 h 139"/>
                <a:gd name="T102" fmla="*/ 31 w 89"/>
                <a:gd name="T103" fmla="*/ 21 h 139"/>
                <a:gd name="T104" fmla="*/ 26 w 89"/>
                <a:gd name="T105" fmla="*/ 26 h 139"/>
                <a:gd name="T106" fmla="*/ 20 w 89"/>
                <a:gd name="T107" fmla="*/ 36 h 139"/>
                <a:gd name="T108" fmla="*/ 19 w 89"/>
                <a:gd name="T109" fmla="*/ 50 h 139"/>
                <a:gd name="T110" fmla="*/ 17 w 89"/>
                <a:gd name="T111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39">
                  <a:moveTo>
                    <a:pt x="0" y="70"/>
                  </a:moveTo>
                  <a:lnTo>
                    <a:pt x="1" y="49"/>
                  </a:lnTo>
                  <a:lnTo>
                    <a:pt x="5" y="31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69" y="9"/>
                  </a:lnTo>
                  <a:lnTo>
                    <a:pt x="75" y="12"/>
                  </a:lnTo>
                  <a:lnTo>
                    <a:pt x="78" y="17"/>
                  </a:lnTo>
                  <a:lnTo>
                    <a:pt x="83" y="26"/>
                  </a:lnTo>
                  <a:lnTo>
                    <a:pt x="87" y="38"/>
                  </a:lnTo>
                  <a:lnTo>
                    <a:pt x="89" y="52"/>
                  </a:lnTo>
                  <a:lnTo>
                    <a:pt x="89" y="70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0" y="119"/>
                  </a:lnTo>
                  <a:lnTo>
                    <a:pt x="76" y="127"/>
                  </a:lnTo>
                  <a:lnTo>
                    <a:pt x="69" y="132"/>
                  </a:lnTo>
                  <a:lnTo>
                    <a:pt x="62" y="136"/>
                  </a:lnTo>
                  <a:lnTo>
                    <a:pt x="54" y="139"/>
                  </a:lnTo>
                  <a:lnTo>
                    <a:pt x="45" y="139"/>
                  </a:lnTo>
                  <a:lnTo>
                    <a:pt x="27" y="136"/>
                  </a:lnTo>
                  <a:lnTo>
                    <a:pt x="13" y="127"/>
                  </a:lnTo>
                  <a:lnTo>
                    <a:pt x="5" y="113"/>
                  </a:lnTo>
                  <a:lnTo>
                    <a:pt x="1" y="94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91"/>
                  </a:lnTo>
                  <a:lnTo>
                    <a:pt x="20" y="105"/>
                  </a:lnTo>
                  <a:lnTo>
                    <a:pt x="26" y="113"/>
                  </a:lnTo>
                  <a:lnTo>
                    <a:pt x="31" y="120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20"/>
                  </a:lnTo>
                  <a:lnTo>
                    <a:pt x="64" y="113"/>
                  </a:lnTo>
                  <a:lnTo>
                    <a:pt x="68" y="105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0"/>
                  </a:lnTo>
                  <a:lnTo>
                    <a:pt x="68" y="36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2" y="17"/>
                  </a:lnTo>
                  <a:lnTo>
                    <a:pt x="45" y="16"/>
                  </a:lnTo>
                  <a:lnTo>
                    <a:pt x="38" y="17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0" y="36"/>
                  </a:lnTo>
                  <a:lnTo>
                    <a:pt x="19" y="5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730" y="2433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1756" y="2402"/>
              <a:ext cx="36" cy="55"/>
            </a:xfrm>
            <a:custGeom>
              <a:avLst/>
              <a:gdLst>
                <a:gd name="T0" fmla="*/ 0 w 71"/>
                <a:gd name="T1" fmla="*/ 81 h 110"/>
                <a:gd name="T2" fmla="*/ 14 w 71"/>
                <a:gd name="T3" fmla="*/ 79 h 110"/>
                <a:gd name="T4" fmla="*/ 16 w 71"/>
                <a:gd name="T5" fmla="*/ 84 h 110"/>
                <a:gd name="T6" fmla="*/ 17 w 71"/>
                <a:gd name="T7" fmla="*/ 90 h 110"/>
                <a:gd name="T8" fmla="*/ 21 w 71"/>
                <a:gd name="T9" fmla="*/ 93 h 110"/>
                <a:gd name="T10" fmla="*/ 24 w 71"/>
                <a:gd name="T11" fmla="*/ 96 h 110"/>
                <a:gd name="T12" fmla="*/ 30 w 71"/>
                <a:gd name="T13" fmla="*/ 96 h 110"/>
                <a:gd name="T14" fmla="*/ 35 w 71"/>
                <a:gd name="T15" fmla="*/ 98 h 110"/>
                <a:gd name="T16" fmla="*/ 42 w 71"/>
                <a:gd name="T17" fmla="*/ 96 h 110"/>
                <a:gd name="T18" fmla="*/ 47 w 71"/>
                <a:gd name="T19" fmla="*/ 95 h 110"/>
                <a:gd name="T20" fmla="*/ 52 w 71"/>
                <a:gd name="T21" fmla="*/ 91 h 110"/>
                <a:gd name="T22" fmla="*/ 56 w 71"/>
                <a:gd name="T23" fmla="*/ 86 h 110"/>
                <a:gd name="T24" fmla="*/ 57 w 71"/>
                <a:gd name="T25" fmla="*/ 79 h 110"/>
                <a:gd name="T26" fmla="*/ 57 w 71"/>
                <a:gd name="T27" fmla="*/ 72 h 110"/>
                <a:gd name="T28" fmla="*/ 57 w 71"/>
                <a:gd name="T29" fmla="*/ 65 h 110"/>
                <a:gd name="T30" fmla="*/ 56 w 71"/>
                <a:gd name="T31" fmla="*/ 60 h 110"/>
                <a:gd name="T32" fmla="*/ 52 w 71"/>
                <a:gd name="T33" fmla="*/ 55 h 110"/>
                <a:gd name="T34" fmla="*/ 47 w 71"/>
                <a:gd name="T35" fmla="*/ 51 h 110"/>
                <a:gd name="T36" fmla="*/ 42 w 71"/>
                <a:gd name="T37" fmla="*/ 49 h 110"/>
                <a:gd name="T38" fmla="*/ 35 w 71"/>
                <a:gd name="T39" fmla="*/ 48 h 110"/>
                <a:gd name="T40" fmla="*/ 30 w 71"/>
                <a:gd name="T41" fmla="*/ 49 h 110"/>
                <a:gd name="T42" fmla="*/ 24 w 71"/>
                <a:gd name="T43" fmla="*/ 51 h 110"/>
                <a:gd name="T44" fmla="*/ 19 w 71"/>
                <a:gd name="T45" fmla="*/ 55 h 110"/>
                <a:gd name="T46" fmla="*/ 16 w 71"/>
                <a:gd name="T47" fmla="*/ 58 h 110"/>
                <a:gd name="T48" fmla="*/ 2 w 71"/>
                <a:gd name="T49" fmla="*/ 56 h 110"/>
                <a:gd name="T50" fmla="*/ 12 w 71"/>
                <a:gd name="T51" fmla="*/ 0 h 110"/>
                <a:gd name="T52" fmla="*/ 66 w 71"/>
                <a:gd name="T53" fmla="*/ 0 h 110"/>
                <a:gd name="T54" fmla="*/ 66 w 71"/>
                <a:gd name="T55" fmla="*/ 14 h 110"/>
                <a:gd name="T56" fmla="*/ 24 w 71"/>
                <a:gd name="T57" fmla="*/ 14 h 110"/>
                <a:gd name="T58" fmla="*/ 19 w 71"/>
                <a:gd name="T59" fmla="*/ 42 h 110"/>
                <a:gd name="T60" fmla="*/ 26 w 71"/>
                <a:gd name="T61" fmla="*/ 39 h 110"/>
                <a:gd name="T62" fmla="*/ 33 w 71"/>
                <a:gd name="T63" fmla="*/ 35 h 110"/>
                <a:gd name="T64" fmla="*/ 38 w 71"/>
                <a:gd name="T65" fmla="*/ 35 h 110"/>
                <a:gd name="T66" fmla="*/ 47 w 71"/>
                <a:gd name="T67" fmla="*/ 37 h 110"/>
                <a:gd name="T68" fmla="*/ 56 w 71"/>
                <a:gd name="T69" fmla="*/ 41 h 110"/>
                <a:gd name="T70" fmla="*/ 63 w 71"/>
                <a:gd name="T71" fmla="*/ 46 h 110"/>
                <a:gd name="T72" fmla="*/ 68 w 71"/>
                <a:gd name="T73" fmla="*/ 53 h 110"/>
                <a:gd name="T74" fmla="*/ 71 w 71"/>
                <a:gd name="T75" fmla="*/ 62 h 110"/>
                <a:gd name="T76" fmla="*/ 71 w 71"/>
                <a:gd name="T77" fmla="*/ 72 h 110"/>
                <a:gd name="T78" fmla="*/ 71 w 71"/>
                <a:gd name="T79" fmla="*/ 81 h 110"/>
                <a:gd name="T80" fmla="*/ 68 w 71"/>
                <a:gd name="T81" fmla="*/ 90 h 110"/>
                <a:gd name="T82" fmla="*/ 63 w 71"/>
                <a:gd name="T83" fmla="*/ 96 h 110"/>
                <a:gd name="T84" fmla="*/ 50 w 71"/>
                <a:gd name="T85" fmla="*/ 107 h 110"/>
                <a:gd name="T86" fmla="*/ 35 w 71"/>
                <a:gd name="T87" fmla="*/ 110 h 110"/>
                <a:gd name="T88" fmla="*/ 26 w 71"/>
                <a:gd name="T89" fmla="*/ 110 h 110"/>
                <a:gd name="T90" fmla="*/ 17 w 71"/>
                <a:gd name="T91" fmla="*/ 107 h 110"/>
                <a:gd name="T92" fmla="*/ 10 w 71"/>
                <a:gd name="T93" fmla="*/ 102 h 110"/>
                <a:gd name="T94" fmla="*/ 5 w 71"/>
                <a:gd name="T95" fmla="*/ 96 h 110"/>
                <a:gd name="T96" fmla="*/ 2 w 71"/>
                <a:gd name="T97" fmla="*/ 90 h 110"/>
                <a:gd name="T98" fmla="*/ 0 w 71"/>
                <a:gd name="T99" fmla="*/ 8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110">
                  <a:moveTo>
                    <a:pt x="0" y="81"/>
                  </a:moveTo>
                  <a:lnTo>
                    <a:pt x="14" y="79"/>
                  </a:lnTo>
                  <a:lnTo>
                    <a:pt x="16" y="84"/>
                  </a:lnTo>
                  <a:lnTo>
                    <a:pt x="17" y="90"/>
                  </a:lnTo>
                  <a:lnTo>
                    <a:pt x="21" y="93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47" y="95"/>
                  </a:lnTo>
                  <a:lnTo>
                    <a:pt x="52" y="91"/>
                  </a:lnTo>
                  <a:lnTo>
                    <a:pt x="56" y="86"/>
                  </a:lnTo>
                  <a:lnTo>
                    <a:pt x="57" y="79"/>
                  </a:lnTo>
                  <a:lnTo>
                    <a:pt x="57" y="72"/>
                  </a:lnTo>
                  <a:lnTo>
                    <a:pt x="57" y="65"/>
                  </a:lnTo>
                  <a:lnTo>
                    <a:pt x="56" y="60"/>
                  </a:lnTo>
                  <a:lnTo>
                    <a:pt x="52" y="55"/>
                  </a:lnTo>
                  <a:lnTo>
                    <a:pt x="47" y="51"/>
                  </a:lnTo>
                  <a:lnTo>
                    <a:pt x="42" y="49"/>
                  </a:lnTo>
                  <a:lnTo>
                    <a:pt x="35" y="48"/>
                  </a:lnTo>
                  <a:lnTo>
                    <a:pt x="30" y="49"/>
                  </a:lnTo>
                  <a:lnTo>
                    <a:pt x="24" y="51"/>
                  </a:lnTo>
                  <a:lnTo>
                    <a:pt x="19" y="55"/>
                  </a:lnTo>
                  <a:lnTo>
                    <a:pt x="16" y="58"/>
                  </a:lnTo>
                  <a:lnTo>
                    <a:pt x="2" y="56"/>
                  </a:lnTo>
                  <a:lnTo>
                    <a:pt x="12" y="0"/>
                  </a:lnTo>
                  <a:lnTo>
                    <a:pt x="66" y="0"/>
                  </a:lnTo>
                  <a:lnTo>
                    <a:pt x="66" y="14"/>
                  </a:lnTo>
                  <a:lnTo>
                    <a:pt x="24" y="14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7" y="37"/>
                  </a:lnTo>
                  <a:lnTo>
                    <a:pt x="56" y="41"/>
                  </a:lnTo>
                  <a:lnTo>
                    <a:pt x="63" y="46"/>
                  </a:lnTo>
                  <a:lnTo>
                    <a:pt x="68" y="53"/>
                  </a:lnTo>
                  <a:lnTo>
                    <a:pt x="71" y="62"/>
                  </a:lnTo>
                  <a:lnTo>
                    <a:pt x="71" y="72"/>
                  </a:lnTo>
                  <a:lnTo>
                    <a:pt x="71" y="81"/>
                  </a:lnTo>
                  <a:lnTo>
                    <a:pt x="68" y="90"/>
                  </a:lnTo>
                  <a:lnTo>
                    <a:pt x="63" y="96"/>
                  </a:lnTo>
                  <a:lnTo>
                    <a:pt x="50" y="107"/>
                  </a:lnTo>
                  <a:lnTo>
                    <a:pt x="35" y="110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10" y="102"/>
                  </a:lnTo>
                  <a:lnTo>
                    <a:pt x="5" y="96"/>
                  </a:lnTo>
                  <a:lnTo>
                    <a:pt x="2" y="9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1853" y="234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H="1">
              <a:off x="4134" y="234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1853" y="2273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H="1">
              <a:off x="4134" y="2273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1853" y="2223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flipH="1">
              <a:off x="4134" y="2223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853" y="218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H="1">
              <a:off x="4134" y="218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1853" y="215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flipH="1">
              <a:off x="4134" y="215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1853" y="212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 flipH="1">
              <a:off x="4134" y="212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>
              <a:off x="1853" y="210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H="1">
              <a:off x="4134" y="210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1853" y="208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flipH="1">
              <a:off x="4134" y="208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1853" y="2064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H="1">
              <a:off x="4122" y="2064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631" y="2037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0 h 138"/>
                <a:gd name="T6" fmla="*/ 26 w 51"/>
                <a:gd name="T7" fmla="*/ 35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2 w 51"/>
                <a:gd name="T17" fmla="*/ 26 h 138"/>
                <a:gd name="T18" fmla="*/ 25 w 51"/>
                <a:gd name="T19" fmla="*/ 17 h 138"/>
                <a:gd name="T20" fmla="*/ 33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0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25" y="17"/>
                  </a:lnTo>
                  <a:lnTo>
                    <a:pt x="33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1678" y="2037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3 w 89"/>
                <a:gd name="T9" fmla="*/ 12 h 140"/>
                <a:gd name="T10" fmla="*/ 19 w 89"/>
                <a:gd name="T11" fmla="*/ 7 h 140"/>
                <a:gd name="T12" fmla="*/ 27 w 89"/>
                <a:gd name="T13" fmla="*/ 3 h 140"/>
                <a:gd name="T14" fmla="*/ 34 w 89"/>
                <a:gd name="T15" fmla="*/ 0 h 140"/>
                <a:gd name="T16" fmla="*/ 45 w 89"/>
                <a:gd name="T17" fmla="*/ 0 h 140"/>
                <a:gd name="T18" fmla="*/ 55 w 89"/>
                <a:gd name="T19" fmla="*/ 0 h 140"/>
                <a:gd name="T20" fmla="*/ 64 w 89"/>
                <a:gd name="T21" fmla="*/ 3 h 140"/>
                <a:gd name="T22" fmla="*/ 69 w 89"/>
                <a:gd name="T23" fmla="*/ 7 h 140"/>
                <a:gd name="T24" fmla="*/ 75 w 89"/>
                <a:gd name="T25" fmla="*/ 12 h 140"/>
                <a:gd name="T26" fmla="*/ 78 w 89"/>
                <a:gd name="T27" fmla="*/ 16 h 140"/>
                <a:gd name="T28" fmla="*/ 83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8 h 140"/>
                <a:gd name="T40" fmla="*/ 80 w 89"/>
                <a:gd name="T41" fmla="*/ 119 h 140"/>
                <a:gd name="T42" fmla="*/ 76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7 w 89"/>
                <a:gd name="T53" fmla="*/ 136 h 140"/>
                <a:gd name="T54" fmla="*/ 13 w 89"/>
                <a:gd name="T55" fmla="*/ 126 h 140"/>
                <a:gd name="T56" fmla="*/ 5 w 89"/>
                <a:gd name="T57" fmla="*/ 112 h 140"/>
                <a:gd name="T58" fmla="*/ 1 w 89"/>
                <a:gd name="T59" fmla="*/ 92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0 w 89"/>
                <a:gd name="T67" fmla="*/ 103 h 140"/>
                <a:gd name="T68" fmla="*/ 26 w 89"/>
                <a:gd name="T69" fmla="*/ 113 h 140"/>
                <a:gd name="T70" fmla="*/ 31 w 89"/>
                <a:gd name="T71" fmla="*/ 119 h 140"/>
                <a:gd name="T72" fmla="*/ 38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9 w 89"/>
                <a:gd name="T79" fmla="*/ 119 h 140"/>
                <a:gd name="T80" fmla="*/ 64 w 89"/>
                <a:gd name="T81" fmla="*/ 113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8 w 89"/>
                <a:gd name="T101" fmla="*/ 16 h 140"/>
                <a:gd name="T102" fmla="*/ 31 w 89"/>
                <a:gd name="T103" fmla="*/ 19 h 140"/>
                <a:gd name="T104" fmla="*/ 26 w 89"/>
                <a:gd name="T105" fmla="*/ 24 h 140"/>
                <a:gd name="T106" fmla="*/ 20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69" y="7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8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7" y="136"/>
                  </a:lnTo>
                  <a:lnTo>
                    <a:pt x="13" y="126"/>
                  </a:lnTo>
                  <a:lnTo>
                    <a:pt x="5" y="112"/>
                  </a:lnTo>
                  <a:lnTo>
                    <a:pt x="1" y="92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3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20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>
              <a:off x="1730" y="2034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0" name="Freeform 55"/>
            <p:cNvSpPr>
              <a:spLocks noEditPoints="1"/>
            </p:cNvSpPr>
            <p:nvPr/>
          </p:nvSpPr>
          <p:spPr bwMode="auto">
            <a:xfrm>
              <a:off x="1753" y="2003"/>
              <a:ext cx="39" cy="55"/>
            </a:xfrm>
            <a:custGeom>
              <a:avLst/>
              <a:gdLst>
                <a:gd name="T0" fmla="*/ 50 w 76"/>
                <a:gd name="T1" fmla="*/ 110 h 110"/>
                <a:gd name="T2" fmla="*/ 50 w 76"/>
                <a:gd name="T3" fmla="*/ 84 h 110"/>
                <a:gd name="T4" fmla="*/ 0 w 76"/>
                <a:gd name="T5" fmla="*/ 84 h 110"/>
                <a:gd name="T6" fmla="*/ 0 w 76"/>
                <a:gd name="T7" fmla="*/ 70 h 110"/>
                <a:gd name="T8" fmla="*/ 54 w 76"/>
                <a:gd name="T9" fmla="*/ 0 h 110"/>
                <a:gd name="T10" fmla="*/ 64 w 76"/>
                <a:gd name="T11" fmla="*/ 0 h 110"/>
                <a:gd name="T12" fmla="*/ 64 w 76"/>
                <a:gd name="T13" fmla="*/ 70 h 110"/>
                <a:gd name="T14" fmla="*/ 76 w 76"/>
                <a:gd name="T15" fmla="*/ 70 h 110"/>
                <a:gd name="T16" fmla="*/ 76 w 76"/>
                <a:gd name="T17" fmla="*/ 84 h 110"/>
                <a:gd name="T18" fmla="*/ 64 w 76"/>
                <a:gd name="T19" fmla="*/ 84 h 110"/>
                <a:gd name="T20" fmla="*/ 64 w 76"/>
                <a:gd name="T21" fmla="*/ 110 h 110"/>
                <a:gd name="T22" fmla="*/ 50 w 76"/>
                <a:gd name="T23" fmla="*/ 110 h 110"/>
                <a:gd name="T24" fmla="*/ 50 w 76"/>
                <a:gd name="T25" fmla="*/ 70 h 110"/>
                <a:gd name="T26" fmla="*/ 50 w 76"/>
                <a:gd name="T27" fmla="*/ 28 h 110"/>
                <a:gd name="T28" fmla="*/ 17 w 76"/>
                <a:gd name="T29" fmla="*/ 70 h 110"/>
                <a:gd name="T30" fmla="*/ 50 w 76"/>
                <a:gd name="T3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10">
                  <a:moveTo>
                    <a:pt x="50" y="110"/>
                  </a:moveTo>
                  <a:lnTo>
                    <a:pt x="50" y="84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64" y="70"/>
                  </a:lnTo>
                  <a:lnTo>
                    <a:pt x="76" y="70"/>
                  </a:lnTo>
                  <a:lnTo>
                    <a:pt x="76" y="84"/>
                  </a:lnTo>
                  <a:lnTo>
                    <a:pt x="64" y="84"/>
                  </a:lnTo>
                  <a:lnTo>
                    <a:pt x="64" y="110"/>
                  </a:lnTo>
                  <a:lnTo>
                    <a:pt x="50" y="110"/>
                  </a:lnTo>
                  <a:close/>
                  <a:moveTo>
                    <a:pt x="50" y="70"/>
                  </a:moveTo>
                  <a:lnTo>
                    <a:pt x="50" y="28"/>
                  </a:lnTo>
                  <a:lnTo>
                    <a:pt x="17" y="70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1" name="Line 56"/>
            <p:cNvSpPr>
              <a:spLocks noChangeShapeType="1"/>
            </p:cNvSpPr>
            <p:nvPr/>
          </p:nvSpPr>
          <p:spPr bwMode="auto">
            <a:xfrm>
              <a:off x="1853" y="194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2" name="Line 57"/>
            <p:cNvSpPr>
              <a:spLocks noChangeShapeType="1"/>
            </p:cNvSpPr>
            <p:nvPr/>
          </p:nvSpPr>
          <p:spPr bwMode="auto">
            <a:xfrm flipH="1">
              <a:off x="4134" y="194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3" name="Line 58"/>
            <p:cNvSpPr>
              <a:spLocks noChangeShapeType="1"/>
            </p:cNvSpPr>
            <p:nvPr/>
          </p:nvSpPr>
          <p:spPr bwMode="auto">
            <a:xfrm>
              <a:off x="1853" y="187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4" name="Line 59"/>
            <p:cNvSpPr>
              <a:spLocks noChangeShapeType="1"/>
            </p:cNvSpPr>
            <p:nvPr/>
          </p:nvSpPr>
          <p:spPr bwMode="auto">
            <a:xfrm flipH="1">
              <a:off x="4134" y="187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5" name="Line 60"/>
            <p:cNvSpPr>
              <a:spLocks noChangeShapeType="1"/>
            </p:cNvSpPr>
            <p:nvPr/>
          </p:nvSpPr>
          <p:spPr bwMode="auto">
            <a:xfrm>
              <a:off x="1853" y="182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6" name="Line 61"/>
            <p:cNvSpPr>
              <a:spLocks noChangeShapeType="1"/>
            </p:cNvSpPr>
            <p:nvPr/>
          </p:nvSpPr>
          <p:spPr bwMode="auto">
            <a:xfrm flipH="1">
              <a:off x="4134" y="182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7" name="Line 62"/>
            <p:cNvSpPr>
              <a:spLocks noChangeShapeType="1"/>
            </p:cNvSpPr>
            <p:nvPr/>
          </p:nvSpPr>
          <p:spPr bwMode="auto">
            <a:xfrm>
              <a:off x="1853" y="178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8" name="Line 63"/>
            <p:cNvSpPr>
              <a:spLocks noChangeShapeType="1"/>
            </p:cNvSpPr>
            <p:nvPr/>
          </p:nvSpPr>
          <p:spPr bwMode="auto">
            <a:xfrm flipH="1">
              <a:off x="4134" y="178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29" name="Line 64"/>
            <p:cNvSpPr>
              <a:spLocks noChangeShapeType="1"/>
            </p:cNvSpPr>
            <p:nvPr/>
          </p:nvSpPr>
          <p:spPr bwMode="auto">
            <a:xfrm>
              <a:off x="1853" y="175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0" name="Line 65"/>
            <p:cNvSpPr>
              <a:spLocks noChangeShapeType="1"/>
            </p:cNvSpPr>
            <p:nvPr/>
          </p:nvSpPr>
          <p:spPr bwMode="auto">
            <a:xfrm flipH="1">
              <a:off x="4134" y="175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1" name="Line 66"/>
            <p:cNvSpPr>
              <a:spLocks noChangeShapeType="1"/>
            </p:cNvSpPr>
            <p:nvPr/>
          </p:nvSpPr>
          <p:spPr bwMode="auto">
            <a:xfrm>
              <a:off x="1853" y="1728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2" name="Line 67"/>
            <p:cNvSpPr>
              <a:spLocks noChangeShapeType="1"/>
            </p:cNvSpPr>
            <p:nvPr/>
          </p:nvSpPr>
          <p:spPr bwMode="auto">
            <a:xfrm flipH="1">
              <a:off x="4134" y="1728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3" name="Line 68"/>
            <p:cNvSpPr>
              <a:spLocks noChangeShapeType="1"/>
            </p:cNvSpPr>
            <p:nvPr/>
          </p:nvSpPr>
          <p:spPr bwMode="auto">
            <a:xfrm>
              <a:off x="1853" y="170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4" name="Line 69"/>
            <p:cNvSpPr>
              <a:spLocks noChangeShapeType="1"/>
            </p:cNvSpPr>
            <p:nvPr/>
          </p:nvSpPr>
          <p:spPr bwMode="auto">
            <a:xfrm flipH="1">
              <a:off x="4134" y="170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5" name="Line 70"/>
            <p:cNvSpPr>
              <a:spLocks noChangeShapeType="1"/>
            </p:cNvSpPr>
            <p:nvPr/>
          </p:nvSpPr>
          <p:spPr bwMode="auto">
            <a:xfrm>
              <a:off x="1853" y="168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6" name="Line 71"/>
            <p:cNvSpPr>
              <a:spLocks noChangeShapeType="1"/>
            </p:cNvSpPr>
            <p:nvPr/>
          </p:nvSpPr>
          <p:spPr bwMode="auto">
            <a:xfrm flipH="1">
              <a:off x="4134" y="1684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7" name="Line 72"/>
            <p:cNvSpPr>
              <a:spLocks noChangeShapeType="1"/>
            </p:cNvSpPr>
            <p:nvPr/>
          </p:nvSpPr>
          <p:spPr bwMode="auto">
            <a:xfrm>
              <a:off x="1853" y="1666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8" name="Line 73"/>
            <p:cNvSpPr>
              <a:spLocks noChangeShapeType="1"/>
            </p:cNvSpPr>
            <p:nvPr/>
          </p:nvSpPr>
          <p:spPr bwMode="auto">
            <a:xfrm flipH="1">
              <a:off x="4122" y="1666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39" name="Freeform 74"/>
            <p:cNvSpPr>
              <a:spLocks/>
            </p:cNvSpPr>
            <p:nvPr/>
          </p:nvSpPr>
          <p:spPr bwMode="auto">
            <a:xfrm>
              <a:off x="1631" y="1639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0 h 138"/>
                <a:gd name="T6" fmla="*/ 26 w 51"/>
                <a:gd name="T7" fmla="*/ 35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2 w 51"/>
                <a:gd name="T17" fmla="*/ 26 h 138"/>
                <a:gd name="T18" fmla="*/ 25 w 51"/>
                <a:gd name="T19" fmla="*/ 17 h 138"/>
                <a:gd name="T20" fmla="*/ 33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0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25" y="17"/>
                  </a:lnTo>
                  <a:lnTo>
                    <a:pt x="33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0" name="Freeform 75"/>
            <p:cNvSpPr>
              <a:spLocks noEditPoints="1"/>
            </p:cNvSpPr>
            <p:nvPr/>
          </p:nvSpPr>
          <p:spPr bwMode="auto">
            <a:xfrm>
              <a:off x="1678" y="1639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7 h 140"/>
                <a:gd name="T4" fmla="*/ 5 w 89"/>
                <a:gd name="T5" fmla="*/ 30 h 140"/>
                <a:gd name="T6" fmla="*/ 8 w 89"/>
                <a:gd name="T7" fmla="*/ 21 h 140"/>
                <a:gd name="T8" fmla="*/ 13 w 89"/>
                <a:gd name="T9" fmla="*/ 12 h 140"/>
                <a:gd name="T10" fmla="*/ 19 w 89"/>
                <a:gd name="T11" fmla="*/ 7 h 140"/>
                <a:gd name="T12" fmla="*/ 27 w 89"/>
                <a:gd name="T13" fmla="*/ 2 h 140"/>
                <a:gd name="T14" fmla="*/ 34 w 89"/>
                <a:gd name="T15" fmla="*/ 0 h 140"/>
                <a:gd name="T16" fmla="*/ 45 w 89"/>
                <a:gd name="T17" fmla="*/ 0 h 140"/>
                <a:gd name="T18" fmla="*/ 55 w 89"/>
                <a:gd name="T19" fmla="*/ 0 h 140"/>
                <a:gd name="T20" fmla="*/ 64 w 89"/>
                <a:gd name="T21" fmla="*/ 3 h 140"/>
                <a:gd name="T22" fmla="*/ 69 w 89"/>
                <a:gd name="T23" fmla="*/ 7 h 140"/>
                <a:gd name="T24" fmla="*/ 75 w 89"/>
                <a:gd name="T25" fmla="*/ 10 h 140"/>
                <a:gd name="T26" fmla="*/ 78 w 89"/>
                <a:gd name="T27" fmla="*/ 16 h 140"/>
                <a:gd name="T28" fmla="*/ 83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8 h 140"/>
                <a:gd name="T40" fmla="*/ 80 w 89"/>
                <a:gd name="T41" fmla="*/ 119 h 140"/>
                <a:gd name="T42" fmla="*/ 76 w 89"/>
                <a:gd name="T43" fmla="*/ 126 h 140"/>
                <a:gd name="T44" fmla="*/ 69 w 89"/>
                <a:gd name="T45" fmla="*/ 131 h 140"/>
                <a:gd name="T46" fmla="*/ 62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7 w 89"/>
                <a:gd name="T53" fmla="*/ 136 h 140"/>
                <a:gd name="T54" fmla="*/ 13 w 89"/>
                <a:gd name="T55" fmla="*/ 126 h 140"/>
                <a:gd name="T56" fmla="*/ 5 w 89"/>
                <a:gd name="T57" fmla="*/ 112 h 140"/>
                <a:gd name="T58" fmla="*/ 1 w 89"/>
                <a:gd name="T59" fmla="*/ 92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0 w 89"/>
                <a:gd name="T67" fmla="*/ 103 h 140"/>
                <a:gd name="T68" fmla="*/ 26 w 89"/>
                <a:gd name="T69" fmla="*/ 113 h 140"/>
                <a:gd name="T70" fmla="*/ 31 w 89"/>
                <a:gd name="T71" fmla="*/ 119 h 140"/>
                <a:gd name="T72" fmla="*/ 38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9 w 89"/>
                <a:gd name="T79" fmla="*/ 119 h 140"/>
                <a:gd name="T80" fmla="*/ 64 w 89"/>
                <a:gd name="T81" fmla="*/ 113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8 w 89"/>
                <a:gd name="T101" fmla="*/ 16 h 140"/>
                <a:gd name="T102" fmla="*/ 31 w 89"/>
                <a:gd name="T103" fmla="*/ 19 h 140"/>
                <a:gd name="T104" fmla="*/ 26 w 89"/>
                <a:gd name="T105" fmla="*/ 24 h 140"/>
                <a:gd name="T106" fmla="*/ 20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7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69" y="7"/>
                  </a:lnTo>
                  <a:lnTo>
                    <a:pt x="75" y="10"/>
                  </a:lnTo>
                  <a:lnTo>
                    <a:pt x="78" y="16"/>
                  </a:lnTo>
                  <a:lnTo>
                    <a:pt x="83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8"/>
                  </a:lnTo>
                  <a:lnTo>
                    <a:pt x="80" y="119"/>
                  </a:lnTo>
                  <a:lnTo>
                    <a:pt x="76" y="126"/>
                  </a:lnTo>
                  <a:lnTo>
                    <a:pt x="69" y="131"/>
                  </a:lnTo>
                  <a:lnTo>
                    <a:pt x="62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7" y="136"/>
                  </a:lnTo>
                  <a:lnTo>
                    <a:pt x="13" y="126"/>
                  </a:lnTo>
                  <a:lnTo>
                    <a:pt x="5" y="112"/>
                  </a:lnTo>
                  <a:lnTo>
                    <a:pt x="1" y="92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3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4"/>
                  </a:lnTo>
                  <a:lnTo>
                    <a:pt x="20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1" name="Rectangle 76"/>
            <p:cNvSpPr>
              <a:spLocks noChangeArrowheads="1"/>
            </p:cNvSpPr>
            <p:nvPr/>
          </p:nvSpPr>
          <p:spPr bwMode="auto">
            <a:xfrm>
              <a:off x="1730" y="1636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3" name="Freeform 77"/>
            <p:cNvSpPr>
              <a:spLocks/>
            </p:cNvSpPr>
            <p:nvPr/>
          </p:nvSpPr>
          <p:spPr bwMode="auto">
            <a:xfrm>
              <a:off x="1756" y="1604"/>
              <a:ext cx="36" cy="57"/>
            </a:xfrm>
            <a:custGeom>
              <a:avLst/>
              <a:gdLst>
                <a:gd name="T0" fmla="*/ 14 w 71"/>
                <a:gd name="T1" fmla="*/ 80 h 114"/>
                <a:gd name="T2" fmla="*/ 19 w 71"/>
                <a:gd name="T3" fmla="*/ 93 h 114"/>
                <a:gd name="T4" fmla="*/ 26 w 71"/>
                <a:gd name="T5" fmla="*/ 98 h 114"/>
                <a:gd name="T6" fmla="*/ 35 w 71"/>
                <a:gd name="T7" fmla="*/ 100 h 114"/>
                <a:gd name="T8" fmla="*/ 47 w 71"/>
                <a:gd name="T9" fmla="*/ 98 h 114"/>
                <a:gd name="T10" fmla="*/ 56 w 71"/>
                <a:gd name="T11" fmla="*/ 89 h 114"/>
                <a:gd name="T12" fmla="*/ 57 w 71"/>
                <a:gd name="T13" fmla="*/ 77 h 114"/>
                <a:gd name="T14" fmla="*/ 56 w 71"/>
                <a:gd name="T15" fmla="*/ 66 h 114"/>
                <a:gd name="T16" fmla="*/ 47 w 71"/>
                <a:gd name="T17" fmla="*/ 59 h 114"/>
                <a:gd name="T18" fmla="*/ 37 w 71"/>
                <a:gd name="T19" fmla="*/ 58 h 114"/>
                <a:gd name="T20" fmla="*/ 28 w 71"/>
                <a:gd name="T21" fmla="*/ 58 h 114"/>
                <a:gd name="T22" fmla="*/ 31 w 71"/>
                <a:gd name="T23" fmla="*/ 46 h 114"/>
                <a:gd name="T24" fmla="*/ 45 w 71"/>
                <a:gd name="T25" fmla="*/ 42 h 114"/>
                <a:gd name="T26" fmla="*/ 50 w 71"/>
                <a:gd name="T27" fmla="*/ 35 h 114"/>
                <a:gd name="T28" fmla="*/ 50 w 71"/>
                <a:gd name="T29" fmla="*/ 23 h 114"/>
                <a:gd name="T30" fmla="*/ 43 w 71"/>
                <a:gd name="T31" fmla="*/ 16 h 114"/>
                <a:gd name="T32" fmla="*/ 35 w 71"/>
                <a:gd name="T33" fmla="*/ 14 h 114"/>
                <a:gd name="T34" fmla="*/ 23 w 71"/>
                <a:gd name="T35" fmla="*/ 18 h 114"/>
                <a:gd name="T36" fmla="*/ 17 w 71"/>
                <a:gd name="T37" fmla="*/ 26 h 114"/>
                <a:gd name="T38" fmla="*/ 2 w 71"/>
                <a:gd name="T39" fmla="*/ 30 h 114"/>
                <a:gd name="T40" fmla="*/ 7 w 71"/>
                <a:gd name="T41" fmla="*/ 14 h 114"/>
                <a:gd name="T42" fmla="*/ 19 w 71"/>
                <a:gd name="T43" fmla="*/ 4 h 114"/>
                <a:gd name="T44" fmla="*/ 35 w 71"/>
                <a:gd name="T45" fmla="*/ 0 h 114"/>
                <a:gd name="T46" fmla="*/ 50 w 71"/>
                <a:gd name="T47" fmla="*/ 5 h 114"/>
                <a:gd name="T48" fmla="*/ 61 w 71"/>
                <a:gd name="T49" fmla="*/ 14 h 114"/>
                <a:gd name="T50" fmla="*/ 66 w 71"/>
                <a:gd name="T51" fmla="*/ 28 h 114"/>
                <a:gd name="T52" fmla="*/ 61 w 71"/>
                <a:gd name="T53" fmla="*/ 42 h 114"/>
                <a:gd name="T54" fmla="*/ 50 w 71"/>
                <a:gd name="T55" fmla="*/ 51 h 114"/>
                <a:gd name="T56" fmla="*/ 61 w 71"/>
                <a:gd name="T57" fmla="*/ 56 h 114"/>
                <a:gd name="T58" fmla="*/ 70 w 71"/>
                <a:gd name="T59" fmla="*/ 65 h 114"/>
                <a:gd name="T60" fmla="*/ 71 w 71"/>
                <a:gd name="T61" fmla="*/ 79 h 114"/>
                <a:gd name="T62" fmla="*/ 68 w 71"/>
                <a:gd name="T63" fmla="*/ 96 h 114"/>
                <a:gd name="T64" fmla="*/ 56 w 71"/>
                <a:gd name="T65" fmla="*/ 107 h 114"/>
                <a:gd name="T66" fmla="*/ 43 w 71"/>
                <a:gd name="T67" fmla="*/ 112 h 114"/>
                <a:gd name="T68" fmla="*/ 26 w 71"/>
                <a:gd name="T69" fmla="*/ 112 h 114"/>
                <a:gd name="T70" fmla="*/ 10 w 71"/>
                <a:gd name="T71" fmla="*/ 105 h 114"/>
                <a:gd name="T72" fmla="*/ 2 w 71"/>
                <a:gd name="T7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114">
                  <a:moveTo>
                    <a:pt x="0" y="82"/>
                  </a:moveTo>
                  <a:lnTo>
                    <a:pt x="14" y="80"/>
                  </a:lnTo>
                  <a:lnTo>
                    <a:pt x="16" y="87"/>
                  </a:lnTo>
                  <a:lnTo>
                    <a:pt x="19" y="93"/>
                  </a:lnTo>
                  <a:lnTo>
                    <a:pt x="23" y="96"/>
                  </a:lnTo>
                  <a:lnTo>
                    <a:pt x="26" y="98"/>
                  </a:lnTo>
                  <a:lnTo>
                    <a:pt x="30" y="100"/>
                  </a:lnTo>
                  <a:lnTo>
                    <a:pt x="35" y="100"/>
                  </a:lnTo>
                  <a:lnTo>
                    <a:pt x="42" y="100"/>
                  </a:lnTo>
                  <a:lnTo>
                    <a:pt x="47" y="98"/>
                  </a:lnTo>
                  <a:lnTo>
                    <a:pt x="52" y="94"/>
                  </a:lnTo>
                  <a:lnTo>
                    <a:pt x="56" y="89"/>
                  </a:lnTo>
                  <a:lnTo>
                    <a:pt x="57" y="84"/>
                  </a:lnTo>
                  <a:lnTo>
                    <a:pt x="57" y="77"/>
                  </a:lnTo>
                  <a:lnTo>
                    <a:pt x="57" y="72"/>
                  </a:lnTo>
                  <a:lnTo>
                    <a:pt x="56" y="66"/>
                  </a:lnTo>
                  <a:lnTo>
                    <a:pt x="52" y="63"/>
                  </a:lnTo>
                  <a:lnTo>
                    <a:pt x="47" y="59"/>
                  </a:lnTo>
                  <a:lnTo>
                    <a:pt x="42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28" y="5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5" y="42"/>
                  </a:lnTo>
                  <a:lnTo>
                    <a:pt x="49" y="39"/>
                  </a:lnTo>
                  <a:lnTo>
                    <a:pt x="50" y="35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47" y="18"/>
                  </a:lnTo>
                  <a:lnTo>
                    <a:pt x="43" y="16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3" y="18"/>
                  </a:lnTo>
                  <a:lnTo>
                    <a:pt x="19" y="21"/>
                  </a:lnTo>
                  <a:lnTo>
                    <a:pt x="17" y="26"/>
                  </a:lnTo>
                  <a:lnTo>
                    <a:pt x="16" y="32"/>
                  </a:lnTo>
                  <a:lnTo>
                    <a:pt x="2" y="30"/>
                  </a:lnTo>
                  <a:lnTo>
                    <a:pt x="3" y="21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5"/>
                  </a:lnTo>
                  <a:lnTo>
                    <a:pt x="57" y="9"/>
                  </a:lnTo>
                  <a:lnTo>
                    <a:pt x="61" y="14"/>
                  </a:lnTo>
                  <a:lnTo>
                    <a:pt x="64" y="21"/>
                  </a:lnTo>
                  <a:lnTo>
                    <a:pt x="66" y="28"/>
                  </a:lnTo>
                  <a:lnTo>
                    <a:pt x="64" y="35"/>
                  </a:lnTo>
                  <a:lnTo>
                    <a:pt x="61" y="42"/>
                  </a:lnTo>
                  <a:lnTo>
                    <a:pt x="57" y="46"/>
                  </a:lnTo>
                  <a:lnTo>
                    <a:pt x="50" y="51"/>
                  </a:lnTo>
                  <a:lnTo>
                    <a:pt x="56" y="53"/>
                  </a:lnTo>
                  <a:lnTo>
                    <a:pt x="61" y="56"/>
                  </a:lnTo>
                  <a:lnTo>
                    <a:pt x="66" y="59"/>
                  </a:lnTo>
                  <a:lnTo>
                    <a:pt x="70" y="65"/>
                  </a:lnTo>
                  <a:lnTo>
                    <a:pt x="71" y="72"/>
                  </a:lnTo>
                  <a:lnTo>
                    <a:pt x="71" y="79"/>
                  </a:lnTo>
                  <a:lnTo>
                    <a:pt x="71" y="87"/>
                  </a:lnTo>
                  <a:lnTo>
                    <a:pt x="68" y="96"/>
                  </a:lnTo>
                  <a:lnTo>
                    <a:pt x="61" y="103"/>
                  </a:lnTo>
                  <a:lnTo>
                    <a:pt x="56" y="107"/>
                  </a:lnTo>
                  <a:lnTo>
                    <a:pt x="50" y="110"/>
                  </a:lnTo>
                  <a:lnTo>
                    <a:pt x="43" y="112"/>
                  </a:lnTo>
                  <a:lnTo>
                    <a:pt x="35" y="114"/>
                  </a:lnTo>
                  <a:lnTo>
                    <a:pt x="26" y="112"/>
                  </a:lnTo>
                  <a:lnTo>
                    <a:pt x="17" y="108"/>
                  </a:lnTo>
                  <a:lnTo>
                    <a:pt x="10" y="105"/>
                  </a:lnTo>
                  <a:lnTo>
                    <a:pt x="5" y="98"/>
                  </a:lnTo>
                  <a:lnTo>
                    <a:pt x="2" y="9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4" name="Line 78"/>
            <p:cNvSpPr>
              <a:spLocks noChangeShapeType="1"/>
            </p:cNvSpPr>
            <p:nvPr/>
          </p:nvSpPr>
          <p:spPr bwMode="auto">
            <a:xfrm>
              <a:off x="1853" y="154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5" name="Line 79"/>
            <p:cNvSpPr>
              <a:spLocks noChangeShapeType="1"/>
            </p:cNvSpPr>
            <p:nvPr/>
          </p:nvSpPr>
          <p:spPr bwMode="auto">
            <a:xfrm flipH="1">
              <a:off x="4134" y="154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6" name="Line 80"/>
            <p:cNvSpPr>
              <a:spLocks noChangeShapeType="1"/>
            </p:cNvSpPr>
            <p:nvPr/>
          </p:nvSpPr>
          <p:spPr bwMode="auto">
            <a:xfrm>
              <a:off x="1853" y="147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7" name="Line 81"/>
            <p:cNvSpPr>
              <a:spLocks noChangeShapeType="1"/>
            </p:cNvSpPr>
            <p:nvPr/>
          </p:nvSpPr>
          <p:spPr bwMode="auto">
            <a:xfrm flipH="1">
              <a:off x="4134" y="147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8" name="Line 82"/>
            <p:cNvSpPr>
              <a:spLocks noChangeShapeType="1"/>
            </p:cNvSpPr>
            <p:nvPr/>
          </p:nvSpPr>
          <p:spPr bwMode="auto">
            <a:xfrm>
              <a:off x="1853" y="142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9" name="Line 83"/>
            <p:cNvSpPr>
              <a:spLocks noChangeShapeType="1"/>
            </p:cNvSpPr>
            <p:nvPr/>
          </p:nvSpPr>
          <p:spPr bwMode="auto">
            <a:xfrm flipH="1">
              <a:off x="4134" y="142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0" name="Line 84"/>
            <p:cNvSpPr>
              <a:spLocks noChangeShapeType="1"/>
            </p:cNvSpPr>
            <p:nvPr/>
          </p:nvSpPr>
          <p:spPr bwMode="auto">
            <a:xfrm>
              <a:off x="1853" y="1388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1" name="Line 85"/>
            <p:cNvSpPr>
              <a:spLocks noChangeShapeType="1"/>
            </p:cNvSpPr>
            <p:nvPr/>
          </p:nvSpPr>
          <p:spPr bwMode="auto">
            <a:xfrm flipH="1">
              <a:off x="4134" y="1388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2" name="Line 86"/>
            <p:cNvSpPr>
              <a:spLocks noChangeShapeType="1"/>
            </p:cNvSpPr>
            <p:nvPr/>
          </p:nvSpPr>
          <p:spPr bwMode="auto">
            <a:xfrm>
              <a:off x="1853" y="135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3" name="Line 87"/>
            <p:cNvSpPr>
              <a:spLocks noChangeShapeType="1"/>
            </p:cNvSpPr>
            <p:nvPr/>
          </p:nvSpPr>
          <p:spPr bwMode="auto">
            <a:xfrm flipH="1">
              <a:off x="4134" y="135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4" name="Line 88"/>
            <p:cNvSpPr>
              <a:spLocks noChangeShapeType="1"/>
            </p:cNvSpPr>
            <p:nvPr/>
          </p:nvSpPr>
          <p:spPr bwMode="auto">
            <a:xfrm>
              <a:off x="1853" y="1329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5" name="Line 89"/>
            <p:cNvSpPr>
              <a:spLocks noChangeShapeType="1"/>
            </p:cNvSpPr>
            <p:nvPr/>
          </p:nvSpPr>
          <p:spPr bwMode="auto">
            <a:xfrm flipH="1">
              <a:off x="4134" y="1329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6" name="Line 90"/>
            <p:cNvSpPr>
              <a:spLocks noChangeShapeType="1"/>
            </p:cNvSpPr>
            <p:nvPr/>
          </p:nvSpPr>
          <p:spPr bwMode="auto">
            <a:xfrm>
              <a:off x="1853" y="130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7" name="Line 91"/>
            <p:cNvSpPr>
              <a:spLocks noChangeShapeType="1"/>
            </p:cNvSpPr>
            <p:nvPr/>
          </p:nvSpPr>
          <p:spPr bwMode="auto">
            <a:xfrm flipH="1">
              <a:off x="4134" y="130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8" name="Line 92"/>
            <p:cNvSpPr>
              <a:spLocks noChangeShapeType="1"/>
            </p:cNvSpPr>
            <p:nvPr/>
          </p:nvSpPr>
          <p:spPr bwMode="auto">
            <a:xfrm>
              <a:off x="1853" y="128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9" name="Line 93"/>
            <p:cNvSpPr>
              <a:spLocks noChangeShapeType="1"/>
            </p:cNvSpPr>
            <p:nvPr/>
          </p:nvSpPr>
          <p:spPr bwMode="auto">
            <a:xfrm flipH="1">
              <a:off x="4134" y="1286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0" name="Line 94"/>
            <p:cNvSpPr>
              <a:spLocks noChangeShapeType="1"/>
            </p:cNvSpPr>
            <p:nvPr/>
          </p:nvSpPr>
          <p:spPr bwMode="auto">
            <a:xfrm>
              <a:off x="1853" y="12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1" name="Line 95"/>
            <p:cNvSpPr>
              <a:spLocks noChangeShapeType="1"/>
            </p:cNvSpPr>
            <p:nvPr/>
          </p:nvSpPr>
          <p:spPr bwMode="auto">
            <a:xfrm flipH="1">
              <a:off x="4122" y="1267"/>
              <a:ext cx="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2" name="Freeform 96"/>
            <p:cNvSpPr>
              <a:spLocks/>
            </p:cNvSpPr>
            <p:nvPr/>
          </p:nvSpPr>
          <p:spPr bwMode="auto">
            <a:xfrm>
              <a:off x="1631" y="1240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2 h 138"/>
                <a:gd name="T6" fmla="*/ 26 w 51"/>
                <a:gd name="T7" fmla="*/ 37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5 h 138"/>
                <a:gd name="T16" fmla="*/ 12 w 51"/>
                <a:gd name="T17" fmla="*/ 28 h 138"/>
                <a:gd name="T18" fmla="*/ 25 w 51"/>
                <a:gd name="T19" fmla="*/ 19 h 138"/>
                <a:gd name="T20" fmla="*/ 33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2" y="28"/>
                  </a:lnTo>
                  <a:lnTo>
                    <a:pt x="25" y="19"/>
                  </a:lnTo>
                  <a:lnTo>
                    <a:pt x="33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3" name="Freeform 97"/>
            <p:cNvSpPr>
              <a:spLocks noEditPoints="1"/>
            </p:cNvSpPr>
            <p:nvPr/>
          </p:nvSpPr>
          <p:spPr bwMode="auto">
            <a:xfrm>
              <a:off x="1678" y="1240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1 w 89"/>
                <a:gd name="T3" fmla="*/ 49 h 140"/>
                <a:gd name="T4" fmla="*/ 5 w 89"/>
                <a:gd name="T5" fmla="*/ 30 h 140"/>
                <a:gd name="T6" fmla="*/ 8 w 89"/>
                <a:gd name="T7" fmla="*/ 21 h 140"/>
                <a:gd name="T8" fmla="*/ 13 w 89"/>
                <a:gd name="T9" fmla="*/ 14 h 140"/>
                <a:gd name="T10" fmla="*/ 19 w 89"/>
                <a:gd name="T11" fmla="*/ 7 h 140"/>
                <a:gd name="T12" fmla="*/ 27 w 89"/>
                <a:gd name="T13" fmla="*/ 4 h 140"/>
                <a:gd name="T14" fmla="*/ 34 w 89"/>
                <a:gd name="T15" fmla="*/ 2 h 140"/>
                <a:gd name="T16" fmla="*/ 45 w 89"/>
                <a:gd name="T17" fmla="*/ 0 h 140"/>
                <a:gd name="T18" fmla="*/ 55 w 89"/>
                <a:gd name="T19" fmla="*/ 2 h 140"/>
                <a:gd name="T20" fmla="*/ 64 w 89"/>
                <a:gd name="T21" fmla="*/ 6 h 140"/>
                <a:gd name="T22" fmla="*/ 69 w 89"/>
                <a:gd name="T23" fmla="*/ 9 h 140"/>
                <a:gd name="T24" fmla="*/ 75 w 89"/>
                <a:gd name="T25" fmla="*/ 13 h 140"/>
                <a:gd name="T26" fmla="*/ 78 w 89"/>
                <a:gd name="T27" fmla="*/ 18 h 140"/>
                <a:gd name="T28" fmla="*/ 83 w 89"/>
                <a:gd name="T29" fmla="*/ 26 h 140"/>
                <a:gd name="T30" fmla="*/ 87 w 89"/>
                <a:gd name="T31" fmla="*/ 39 h 140"/>
                <a:gd name="T32" fmla="*/ 89 w 89"/>
                <a:gd name="T33" fmla="*/ 53 h 140"/>
                <a:gd name="T34" fmla="*/ 89 w 89"/>
                <a:gd name="T35" fmla="*/ 70 h 140"/>
                <a:gd name="T36" fmla="*/ 89 w 89"/>
                <a:gd name="T37" fmla="*/ 93 h 140"/>
                <a:gd name="T38" fmla="*/ 85 w 89"/>
                <a:gd name="T39" fmla="*/ 110 h 140"/>
                <a:gd name="T40" fmla="*/ 80 w 89"/>
                <a:gd name="T41" fmla="*/ 119 h 140"/>
                <a:gd name="T42" fmla="*/ 76 w 89"/>
                <a:gd name="T43" fmla="*/ 128 h 140"/>
                <a:gd name="T44" fmla="*/ 69 w 89"/>
                <a:gd name="T45" fmla="*/ 133 h 140"/>
                <a:gd name="T46" fmla="*/ 62 w 89"/>
                <a:gd name="T47" fmla="*/ 136 h 140"/>
                <a:gd name="T48" fmla="*/ 54 w 89"/>
                <a:gd name="T49" fmla="*/ 140 h 140"/>
                <a:gd name="T50" fmla="*/ 45 w 89"/>
                <a:gd name="T51" fmla="*/ 140 h 140"/>
                <a:gd name="T52" fmla="*/ 27 w 89"/>
                <a:gd name="T53" fmla="*/ 136 h 140"/>
                <a:gd name="T54" fmla="*/ 13 w 89"/>
                <a:gd name="T55" fmla="*/ 128 h 140"/>
                <a:gd name="T56" fmla="*/ 5 w 89"/>
                <a:gd name="T57" fmla="*/ 112 h 140"/>
                <a:gd name="T58" fmla="*/ 1 w 89"/>
                <a:gd name="T59" fmla="*/ 95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0 w 89"/>
                <a:gd name="T67" fmla="*/ 105 h 140"/>
                <a:gd name="T68" fmla="*/ 26 w 89"/>
                <a:gd name="T69" fmla="*/ 114 h 140"/>
                <a:gd name="T70" fmla="*/ 31 w 89"/>
                <a:gd name="T71" fmla="*/ 119 h 140"/>
                <a:gd name="T72" fmla="*/ 38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9 w 89"/>
                <a:gd name="T79" fmla="*/ 119 h 140"/>
                <a:gd name="T80" fmla="*/ 64 w 89"/>
                <a:gd name="T81" fmla="*/ 114 h 140"/>
                <a:gd name="T82" fmla="*/ 68 w 89"/>
                <a:gd name="T83" fmla="*/ 105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7 h 140"/>
                <a:gd name="T92" fmla="*/ 64 w 89"/>
                <a:gd name="T93" fmla="*/ 26 h 140"/>
                <a:gd name="T94" fmla="*/ 59 w 89"/>
                <a:gd name="T95" fmla="*/ 21 h 140"/>
                <a:gd name="T96" fmla="*/ 52 w 89"/>
                <a:gd name="T97" fmla="*/ 18 h 140"/>
                <a:gd name="T98" fmla="*/ 45 w 89"/>
                <a:gd name="T99" fmla="*/ 16 h 140"/>
                <a:gd name="T100" fmla="*/ 38 w 89"/>
                <a:gd name="T101" fmla="*/ 18 h 140"/>
                <a:gd name="T102" fmla="*/ 31 w 89"/>
                <a:gd name="T103" fmla="*/ 21 h 140"/>
                <a:gd name="T104" fmla="*/ 26 w 89"/>
                <a:gd name="T105" fmla="*/ 26 h 140"/>
                <a:gd name="T106" fmla="*/ 20 w 89"/>
                <a:gd name="T107" fmla="*/ 37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1" y="49"/>
                  </a:lnTo>
                  <a:lnTo>
                    <a:pt x="5" y="30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7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6"/>
                  </a:lnTo>
                  <a:lnTo>
                    <a:pt x="69" y="9"/>
                  </a:lnTo>
                  <a:lnTo>
                    <a:pt x="75" y="13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7" y="39"/>
                  </a:lnTo>
                  <a:lnTo>
                    <a:pt x="89" y="53"/>
                  </a:lnTo>
                  <a:lnTo>
                    <a:pt x="89" y="70"/>
                  </a:lnTo>
                  <a:lnTo>
                    <a:pt x="89" y="93"/>
                  </a:lnTo>
                  <a:lnTo>
                    <a:pt x="85" y="110"/>
                  </a:lnTo>
                  <a:lnTo>
                    <a:pt x="80" y="119"/>
                  </a:lnTo>
                  <a:lnTo>
                    <a:pt x="76" y="128"/>
                  </a:lnTo>
                  <a:lnTo>
                    <a:pt x="69" y="133"/>
                  </a:lnTo>
                  <a:lnTo>
                    <a:pt x="62" y="136"/>
                  </a:lnTo>
                  <a:lnTo>
                    <a:pt x="54" y="140"/>
                  </a:lnTo>
                  <a:lnTo>
                    <a:pt x="45" y="140"/>
                  </a:lnTo>
                  <a:lnTo>
                    <a:pt x="27" y="136"/>
                  </a:lnTo>
                  <a:lnTo>
                    <a:pt x="13" y="128"/>
                  </a:lnTo>
                  <a:lnTo>
                    <a:pt x="5" y="112"/>
                  </a:lnTo>
                  <a:lnTo>
                    <a:pt x="1" y="95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0" y="105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5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7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2" y="18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0" y="37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4" name="Rectangle 98"/>
            <p:cNvSpPr>
              <a:spLocks noChangeArrowheads="1"/>
            </p:cNvSpPr>
            <p:nvPr/>
          </p:nvSpPr>
          <p:spPr bwMode="auto">
            <a:xfrm>
              <a:off x="1730" y="1238"/>
              <a:ext cx="2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5" name="Freeform 99"/>
            <p:cNvSpPr>
              <a:spLocks/>
            </p:cNvSpPr>
            <p:nvPr/>
          </p:nvSpPr>
          <p:spPr bwMode="auto">
            <a:xfrm>
              <a:off x="1755" y="1206"/>
              <a:ext cx="36" cy="55"/>
            </a:xfrm>
            <a:custGeom>
              <a:avLst/>
              <a:gdLst>
                <a:gd name="T0" fmla="*/ 72 w 72"/>
                <a:gd name="T1" fmla="*/ 96 h 110"/>
                <a:gd name="T2" fmla="*/ 72 w 72"/>
                <a:gd name="T3" fmla="*/ 110 h 110"/>
                <a:gd name="T4" fmla="*/ 0 w 72"/>
                <a:gd name="T5" fmla="*/ 110 h 110"/>
                <a:gd name="T6" fmla="*/ 0 w 72"/>
                <a:gd name="T7" fmla="*/ 105 h 110"/>
                <a:gd name="T8" fmla="*/ 2 w 72"/>
                <a:gd name="T9" fmla="*/ 100 h 110"/>
                <a:gd name="T10" fmla="*/ 5 w 72"/>
                <a:gd name="T11" fmla="*/ 93 h 110"/>
                <a:gd name="T12" fmla="*/ 11 w 72"/>
                <a:gd name="T13" fmla="*/ 86 h 110"/>
                <a:gd name="T14" fmla="*/ 14 w 72"/>
                <a:gd name="T15" fmla="*/ 81 h 110"/>
                <a:gd name="T16" fmla="*/ 19 w 72"/>
                <a:gd name="T17" fmla="*/ 75 h 110"/>
                <a:gd name="T18" fmla="*/ 26 w 72"/>
                <a:gd name="T19" fmla="*/ 68 h 110"/>
                <a:gd name="T20" fmla="*/ 35 w 72"/>
                <a:gd name="T21" fmla="*/ 61 h 110"/>
                <a:gd name="T22" fmla="*/ 42 w 72"/>
                <a:gd name="T23" fmla="*/ 56 h 110"/>
                <a:gd name="T24" fmla="*/ 47 w 72"/>
                <a:gd name="T25" fmla="*/ 51 h 110"/>
                <a:gd name="T26" fmla="*/ 51 w 72"/>
                <a:gd name="T27" fmla="*/ 46 h 110"/>
                <a:gd name="T28" fmla="*/ 54 w 72"/>
                <a:gd name="T29" fmla="*/ 39 h 110"/>
                <a:gd name="T30" fmla="*/ 56 w 72"/>
                <a:gd name="T31" fmla="*/ 30 h 110"/>
                <a:gd name="T32" fmla="*/ 56 w 72"/>
                <a:gd name="T33" fmla="*/ 26 h 110"/>
                <a:gd name="T34" fmla="*/ 54 w 72"/>
                <a:gd name="T35" fmla="*/ 21 h 110"/>
                <a:gd name="T36" fmla="*/ 51 w 72"/>
                <a:gd name="T37" fmla="*/ 18 h 110"/>
                <a:gd name="T38" fmla="*/ 47 w 72"/>
                <a:gd name="T39" fmla="*/ 16 h 110"/>
                <a:gd name="T40" fmla="*/ 42 w 72"/>
                <a:gd name="T41" fmla="*/ 14 h 110"/>
                <a:gd name="T42" fmla="*/ 37 w 72"/>
                <a:gd name="T43" fmla="*/ 12 h 110"/>
                <a:gd name="T44" fmla="*/ 32 w 72"/>
                <a:gd name="T45" fmla="*/ 14 h 110"/>
                <a:gd name="T46" fmla="*/ 26 w 72"/>
                <a:gd name="T47" fmla="*/ 16 h 110"/>
                <a:gd name="T48" fmla="*/ 23 w 72"/>
                <a:gd name="T49" fmla="*/ 18 h 110"/>
                <a:gd name="T50" fmla="*/ 19 w 72"/>
                <a:gd name="T51" fmla="*/ 21 h 110"/>
                <a:gd name="T52" fmla="*/ 18 w 72"/>
                <a:gd name="T53" fmla="*/ 26 h 110"/>
                <a:gd name="T54" fmla="*/ 16 w 72"/>
                <a:gd name="T55" fmla="*/ 32 h 110"/>
                <a:gd name="T56" fmla="*/ 2 w 72"/>
                <a:gd name="T57" fmla="*/ 30 h 110"/>
                <a:gd name="T58" fmla="*/ 4 w 72"/>
                <a:gd name="T59" fmla="*/ 21 h 110"/>
                <a:gd name="T60" fmla="*/ 7 w 72"/>
                <a:gd name="T61" fmla="*/ 14 h 110"/>
                <a:gd name="T62" fmla="*/ 12 w 72"/>
                <a:gd name="T63" fmla="*/ 7 h 110"/>
                <a:gd name="T64" fmla="*/ 19 w 72"/>
                <a:gd name="T65" fmla="*/ 4 h 110"/>
                <a:gd name="T66" fmla="*/ 28 w 72"/>
                <a:gd name="T67" fmla="*/ 0 h 110"/>
                <a:gd name="T68" fmla="*/ 37 w 72"/>
                <a:gd name="T69" fmla="*/ 0 h 110"/>
                <a:gd name="T70" fmla="*/ 47 w 72"/>
                <a:gd name="T71" fmla="*/ 0 h 110"/>
                <a:gd name="T72" fmla="*/ 54 w 72"/>
                <a:gd name="T73" fmla="*/ 4 h 110"/>
                <a:gd name="T74" fmla="*/ 61 w 72"/>
                <a:gd name="T75" fmla="*/ 9 h 110"/>
                <a:gd name="T76" fmla="*/ 66 w 72"/>
                <a:gd name="T77" fmla="*/ 14 h 110"/>
                <a:gd name="T78" fmla="*/ 70 w 72"/>
                <a:gd name="T79" fmla="*/ 23 h 110"/>
                <a:gd name="T80" fmla="*/ 70 w 72"/>
                <a:gd name="T81" fmla="*/ 30 h 110"/>
                <a:gd name="T82" fmla="*/ 70 w 72"/>
                <a:gd name="T83" fmla="*/ 37 h 110"/>
                <a:gd name="T84" fmla="*/ 68 w 72"/>
                <a:gd name="T85" fmla="*/ 44 h 110"/>
                <a:gd name="T86" fmla="*/ 65 w 72"/>
                <a:gd name="T87" fmla="*/ 49 h 110"/>
                <a:gd name="T88" fmla="*/ 59 w 72"/>
                <a:gd name="T89" fmla="*/ 56 h 110"/>
                <a:gd name="T90" fmla="*/ 56 w 72"/>
                <a:gd name="T91" fmla="*/ 61 h 110"/>
                <a:gd name="T92" fmla="*/ 49 w 72"/>
                <a:gd name="T93" fmla="*/ 68 h 110"/>
                <a:gd name="T94" fmla="*/ 40 w 72"/>
                <a:gd name="T95" fmla="*/ 75 h 110"/>
                <a:gd name="T96" fmla="*/ 33 w 72"/>
                <a:gd name="T97" fmla="*/ 82 h 110"/>
                <a:gd name="T98" fmla="*/ 28 w 72"/>
                <a:gd name="T99" fmla="*/ 86 h 110"/>
                <a:gd name="T100" fmla="*/ 25 w 72"/>
                <a:gd name="T101" fmla="*/ 89 h 110"/>
                <a:gd name="T102" fmla="*/ 19 w 72"/>
                <a:gd name="T103" fmla="*/ 96 h 110"/>
                <a:gd name="T104" fmla="*/ 72 w 72"/>
                <a:gd name="T105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" h="110">
                  <a:moveTo>
                    <a:pt x="72" y="96"/>
                  </a:moveTo>
                  <a:lnTo>
                    <a:pt x="72" y="110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5" y="93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75"/>
                  </a:lnTo>
                  <a:lnTo>
                    <a:pt x="26" y="68"/>
                  </a:lnTo>
                  <a:lnTo>
                    <a:pt x="35" y="61"/>
                  </a:lnTo>
                  <a:lnTo>
                    <a:pt x="42" y="56"/>
                  </a:lnTo>
                  <a:lnTo>
                    <a:pt x="47" y="51"/>
                  </a:lnTo>
                  <a:lnTo>
                    <a:pt x="51" y="46"/>
                  </a:lnTo>
                  <a:lnTo>
                    <a:pt x="54" y="39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7" y="16"/>
                  </a:lnTo>
                  <a:lnTo>
                    <a:pt x="42" y="14"/>
                  </a:lnTo>
                  <a:lnTo>
                    <a:pt x="37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3" y="18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6" y="32"/>
                  </a:lnTo>
                  <a:lnTo>
                    <a:pt x="2" y="30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1" y="9"/>
                  </a:lnTo>
                  <a:lnTo>
                    <a:pt x="66" y="14"/>
                  </a:lnTo>
                  <a:lnTo>
                    <a:pt x="70" y="23"/>
                  </a:lnTo>
                  <a:lnTo>
                    <a:pt x="70" y="30"/>
                  </a:lnTo>
                  <a:lnTo>
                    <a:pt x="70" y="37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6"/>
                  </a:lnTo>
                  <a:lnTo>
                    <a:pt x="56" y="61"/>
                  </a:lnTo>
                  <a:lnTo>
                    <a:pt x="49" y="68"/>
                  </a:lnTo>
                  <a:lnTo>
                    <a:pt x="40" y="75"/>
                  </a:lnTo>
                  <a:lnTo>
                    <a:pt x="33" y="82"/>
                  </a:lnTo>
                  <a:lnTo>
                    <a:pt x="28" y="86"/>
                  </a:lnTo>
                  <a:lnTo>
                    <a:pt x="25" y="89"/>
                  </a:lnTo>
                  <a:lnTo>
                    <a:pt x="19" y="9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6" name="Line 100"/>
            <p:cNvSpPr>
              <a:spLocks noChangeShapeType="1"/>
            </p:cNvSpPr>
            <p:nvPr/>
          </p:nvSpPr>
          <p:spPr bwMode="auto">
            <a:xfrm flipV="1">
              <a:off x="1853" y="283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7" name="Line 101"/>
            <p:cNvSpPr>
              <a:spLocks noChangeShapeType="1"/>
            </p:cNvSpPr>
            <p:nvPr/>
          </p:nvSpPr>
          <p:spPr bwMode="auto">
            <a:xfrm>
              <a:off x="1853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8" name="Freeform 102"/>
            <p:cNvSpPr>
              <a:spLocks noEditPoints="1"/>
            </p:cNvSpPr>
            <p:nvPr/>
          </p:nvSpPr>
          <p:spPr bwMode="auto">
            <a:xfrm>
              <a:off x="1804" y="2920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6 w 89"/>
                <a:gd name="T19" fmla="*/ 0 h 140"/>
                <a:gd name="T20" fmla="*/ 64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4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5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7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5 w 89"/>
                <a:gd name="T99" fmla="*/ 16 h 140"/>
                <a:gd name="T100" fmla="*/ 37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5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7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69" name="Rectangle 103"/>
            <p:cNvSpPr>
              <a:spLocks noChangeArrowheads="1"/>
            </p:cNvSpPr>
            <p:nvPr/>
          </p:nvSpPr>
          <p:spPr bwMode="auto">
            <a:xfrm>
              <a:off x="1862" y="2979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0" name="Freeform 104"/>
            <p:cNvSpPr>
              <a:spLocks noEditPoints="1"/>
            </p:cNvSpPr>
            <p:nvPr/>
          </p:nvSpPr>
          <p:spPr bwMode="auto">
            <a:xfrm>
              <a:off x="1884" y="2920"/>
              <a:ext cx="44" cy="70"/>
            </a:xfrm>
            <a:custGeom>
              <a:avLst/>
              <a:gdLst>
                <a:gd name="T0" fmla="*/ 18 w 88"/>
                <a:gd name="T1" fmla="*/ 58 h 140"/>
                <a:gd name="T2" fmla="*/ 9 w 88"/>
                <a:gd name="T3" fmla="*/ 51 h 140"/>
                <a:gd name="T4" fmla="*/ 4 w 88"/>
                <a:gd name="T5" fmla="*/ 40 h 140"/>
                <a:gd name="T6" fmla="*/ 6 w 88"/>
                <a:gd name="T7" fmla="*/ 25 h 140"/>
                <a:gd name="T8" fmla="*/ 14 w 88"/>
                <a:gd name="T9" fmla="*/ 9 h 140"/>
                <a:gd name="T10" fmla="*/ 44 w 88"/>
                <a:gd name="T11" fmla="*/ 0 h 140"/>
                <a:gd name="T12" fmla="*/ 72 w 88"/>
                <a:gd name="T13" fmla="*/ 9 h 140"/>
                <a:gd name="T14" fmla="*/ 82 w 88"/>
                <a:gd name="T15" fmla="*/ 25 h 140"/>
                <a:gd name="T16" fmla="*/ 82 w 88"/>
                <a:gd name="T17" fmla="*/ 40 h 140"/>
                <a:gd name="T18" fmla="*/ 79 w 88"/>
                <a:gd name="T19" fmla="*/ 51 h 140"/>
                <a:gd name="T20" fmla="*/ 69 w 88"/>
                <a:gd name="T21" fmla="*/ 58 h 140"/>
                <a:gd name="T22" fmla="*/ 70 w 88"/>
                <a:gd name="T23" fmla="*/ 65 h 140"/>
                <a:gd name="T24" fmla="*/ 81 w 88"/>
                <a:gd name="T25" fmla="*/ 75 h 140"/>
                <a:gd name="T26" fmla="*/ 88 w 88"/>
                <a:gd name="T27" fmla="*/ 89 h 140"/>
                <a:gd name="T28" fmla="*/ 84 w 88"/>
                <a:gd name="T29" fmla="*/ 114 h 140"/>
                <a:gd name="T30" fmla="*/ 62 w 88"/>
                <a:gd name="T31" fmla="*/ 136 h 140"/>
                <a:gd name="T32" fmla="*/ 25 w 88"/>
                <a:gd name="T33" fmla="*/ 136 h 140"/>
                <a:gd name="T34" fmla="*/ 2 w 88"/>
                <a:gd name="T35" fmla="*/ 114 h 140"/>
                <a:gd name="T36" fmla="*/ 0 w 88"/>
                <a:gd name="T37" fmla="*/ 88 h 140"/>
                <a:gd name="T38" fmla="*/ 6 w 88"/>
                <a:gd name="T39" fmla="*/ 74 h 140"/>
                <a:gd name="T40" fmla="*/ 18 w 88"/>
                <a:gd name="T41" fmla="*/ 63 h 140"/>
                <a:gd name="T42" fmla="*/ 21 w 88"/>
                <a:gd name="T43" fmla="*/ 33 h 140"/>
                <a:gd name="T44" fmla="*/ 25 w 88"/>
                <a:gd name="T45" fmla="*/ 44 h 140"/>
                <a:gd name="T46" fmla="*/ 32 w 88"/>
                <a:gd name="T47" fmla="*/ 51 h 140"/>
                <a:gd name="T48" fmla="*/ 44 w 88"/>
                <a:gd name="T49" fmla="*/ 54 h 140"/>
                <a:gd name="T50" fmla="*/ 56 w 88"/>
                <a:gd name="T51" fmla="*/ 51 h 140"/>
                <a:gd name="T52" fmla="*/ 63 w 88"/>
                <a:gd name="T53" fmla="*/ 44 h 140"/>
                <a:gd name="T54" fmla="*/ 65 w 88"/>
                <a:gd name="T55" fmla="*/ 35 h 140"/>
                <a:gd name="T56" fmla="*/ 63 w 88"/>
                <a:gd name="T57" fmla="*/ 25 h 140"/>
                <a:gd name="T58" fmla="*/ 55 w 88"/>
                <a:gd name="T59" fmla="*/ 18 h 140"/>
                <a:gd name="T60" fmla="*/ 44 w 88"/>
                <a:gd name="T61" fmla="*/ 16 h 140"/>
                <a:gd name="T62" fmla="*/ 32 w 88"/>
                <a:gd name="T63" fmla="*/ 18 h 140"/>
                <a:gd name="T64" fmla="*/ 25 w 88"/>
                <a:gd name="T65" fmla="*/ 25 h 140"/>
                <a:gd name="T66" fmla="*/ 21 w 88"/>
                <a:gd name="T67" fmla="*/ 33 h 140"/>
                <a:gd name="T68" fmla="*/ 18 w 88"/>
                <a:gd name="T69" fmla="*/ 103 h 140"/>
                <a:gd name="T70" fmla="*/ 23 w 88"/>
                <a:gd name="T71" fmla="*/ 114 h 140"/>
                <a:gd name="T72" fmla="*/ 30 w 88"/>
                <a:gd name="T73" fmla="*/ 121 h 140"/>
                <a:gd name="T74" fmla="*/ 44 w 88"/>
                <a:gd name="T75" fmla="*/ 124 h 140"/>
                <a:gd name="T76" fmla="*/ 58 w 88"/>
                <a:gd name="T77" fmla="*/ 121 h 140"/>
                <a:gd name="T78" fmla="*/ 67 w 88"/>
                <a:gd name="T79" fmla="*/ 110 h 140"/>
                <a:gd name="T80" fmla="*/ 70 w 88"/>
                <a:gd name="T81" fmla="*/ 96 h 140"/>
                <a:gd name="T82" fmla="*/ 67 w 88"/>
                <a:gd name="T83" fmla="*/ 82 h 140"/>
                <a:gd name="T84" fmla="*/ 58 w 88"/>
                <a:gd name="T85" fmla="*/ 74 h 140"/>
                <a:gd name="T86" fmla="*/ 42 w 88"/>
                <a:gd name="T87" fmla="*/ 70 h 140"/>
                <a:gd name="T88" fmla="*/ 30 w 88"/>
                <a:gd name="T89" fmla="*/ 74 h 140"/>
                <a:gd name="T90" fmla="*/ 21 w 88"/>
                <a:gd name="T91" fmla="*/ 82 h 140"/>
                <a:gd name="T92" fmla="*/ 18 w 88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140">
                  <a:moveTo>
                    <a:pt x="25" y="61"/>
                  </a:moveTo>
                  <a:lnTo>
                    <a:pt x="18" y="58"/>
                  </a:lnTo>
                  <a:lnTo>
                    <a:pt x="13" y="54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9" y="16"/>
                  </a:lnTo>
                  <a:lnTo>
                    <a:pt x="14" y="9"/>
                  </a:lnTo>
                  <a:lnTo>
                    <a:pt x="27" y="2"/>
                  </a:lnTo>
                  <a:lnTo>
                    <a:pt x="44" y="0"/>
                  </a:lnTo>
                  <a:lnTo>
                    <a:pt x="60" y="2"/>
                  </a:lnTo>
                  <a:lnTo>
                    <a:pt x="72" y="9"/>
                  </a:lnTo>
                  <a:lnTo>
                    <a:pt x="79" y="18"/>
                  </a:lnTo>
                  <a:lnTo>
                    <a:pt x="82" y="25"/>
                  </a:lnTo>
                  <a:lnTo>
                    <a:pt x="84" y="35"/>
                  </a:lnTo>
                  <a:lnTo>
                    <a:pt x="82" y="40"/>
                  </a:lnTo>
                  <a:lnTo>
                    <a:pt x="81" y="46"/>
                  </a:lnTo>
                  <a:lnTo>
                    <a:pt x="79" y="51"/>
                  </a:lnTo>
                  <a:lnTo>
                    <a:pt x="74" y="54"/>
                  </a:lnTo>
                  <a:lnTo>
                    <a:pt x="69" y="58"/>
                  </a:lnTo>
                  <a:lnTo>
                    <a:pt x="63" y="61"/>
                  </a:lnTo>
                  <a:lnTo>
                    <a:pt x="70" y="65"/>
                  </a:lnTo>
                  <a:lnTo>
                    <a:pt x="77" y="68"/>
                  </a:lnTo>
                  <a:lnTo>
                    <a:pt x="81" y="75"/>
                  </a:lnTo>
                  <a:lnTo>
                    <a:pt x="84" y="81"/>
                  </a:lnTo>
                  <a:lnTo>
                    <a:pt x="88" y="89"/>
                  </a:lnTo>
                  <a:lnTo>
                    <a:pt x="88" y="96"/>
                  </a:lnTo>
                  <a:lnTo>
                    <a:pt x="84" y="114"/>
                  </a:lnTo>
                  <a:lnTo>
                    <a:pt x="75" y="128"/>
                  </a:lnTo>
                  <a:lnTo>
                    <a:pt x="62" y="136"/>
                  </a:lnTo>
                  <a:lnTo>
                    <a:pt x="44" y="140"/>
                  </a:lnTo>
                  <a:lnTo>
                    <a:pt x="25" y="136"/>
                  </a:lnTo>
                  <a:lnTo>
                    <a:pt x="11" y="128"/>
                  </a:lnTo>
                  <a:lnTo>
                    <a:pt x="2" y="11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2" y="81"/>
                  </a:lnTo>
                  <a:lnTo>
                    <a:pt x="6" y="74"/>
                  </a:lnTo>
                  <a:lnTo>
                    <a:pt x="11" y="68"/>
                  </a:lnTo>
                  <a:lnTo>
                    <a:pt x="18" y="63"/>
                  </a:lnTo>
                  <a:lnTo>
                    <a:pt x="25" y="61"/>
                  </a:lnTo>
                  <a:close/>
                  <a:moveTo>
                    <a:pt x="21" y="33"/>
                  </a:moveTo>
                  <a:lnTo>
                    <a:pt x="21" y="39"/>
                  </a:lnTo>
                  <a:lnTo>
                    <a:pt x="25" y="44"/>
                  </a:lnTo>
                  <a:lnTo>
                    <a:pt x="27" y="47"/>
                  </a:lnTo>
                  <a:lnTo>
                    <a:pt x="32" y="51"/>
                  </a:lnTo>
                  <a:lnTo>
                    <a:pt x="37" y="53"/>
                  </a:lnTo>
                  <a:lnTo>
                    <a:pt x="44" y="54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5" y="40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2" y="18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1" y="30"/>
                  </a:lnTo>
                  <a:lnTo>
                    <a:pt x="21" y="33"/>
                  </a:lnTo>
                  <a:close/>
                  <a:moveTo>
                    <a:pt x="18" y="96"/>
                  </a:moveTo>
                  <a:lnTo>
                    <a:pt x="18" y="103"/>
                  </a:lnTo>
                  <a:lnTo>
                    <a:pt x="20" y="110"/>
                  </a:lnTo>
                  <a:lnTo>
                    <a:pt x="23" y="114"/>
                  </a:lnTo>
                  <a:lnTo>
                    <a:pt x="25" y="117"/>
                  </a:lnTo>
                  <a:lnTo>
                    <a:pt x="30" y="121"/>
                  </a:lnTo>
                  <a:lnTo>
                    <a:pt x="37" y="122"/>
                  </a:lnTo>
                  <a:lnTo>
                    <a:pt x="44" y="124"/>
                  </a:lnTo>
                  <a:lnTo>
                    <a:pt x="51" y="122"/>
                  </a:lnTo>
                  <a:lnTo>
                    <a:pt x="58" y="121"/>
                  </a:lnTo>
                  <a:lnTo>
                    <a:pt x="63" y="115"/>
                  </a:lnTo>
                  <a:lnTo>
                    <a:pt x="67" y="110"/>
                  </a:lnTo>
                  <a:lnTo>
                    <a:pt x="69" y="105"/>
                  </a:lnTo>
                  <a:lnTo>
                    <a:pt x="70" y="96"/>
                  </a:lnTo>
                  <a:lnTo>
                    <a:pt x="69" y="89"/>
                  </a:lnTo>
                  <a:lnTo>
                    <a:pt x="67" y="82"/>
                  </a:lnTo>
                  <a:lnTo>
                    <a:pt x="63" y="77"/>
                  </a:lnTo>
                  <a:lnTo>
                    <a:pt x="58" y="74"/>
                  </a:lnTo>
                  <a:lnTo>
                    <a:pt x="51" y="70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0" y="74"/>
                  </a:lnTo>
                  <a:lnTo>
                    <a:pt x="25" y="77"/>
                  </a:lnTo>
                  <a:lnTo>
                    <a:pt x="21" y="82"/>
                  </a:lnTo>
                  <a:lnTo>
                    <a:pt x="18" y="89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1" name="Line 105"/>
            <p:cNvSpPr>
              <a:spLocks noChangeShapeType="1"/>
            </p:cNvSpPr>
            <p:nvPr/>
          </p:nvSpPr>
          <p:spPr bwMode="auto">
            <a:xfrm flipV="1">
              <a:off x="2426" y="283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2" name="Line 106"/>
            <p:cNvSpPr>
              <a:spLocks noChangeShapeType="1"/>
            </p:cNvSpPr>
            <p:nvPr/>
          </p:nvSpPr>
          <p:spPr bwMode="auto">
            <a:xfrm>
              <a:off x="2426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3" name="Freeform 107"/>
            <p:cNvSpPr>
              <a:spLocks noEditPoints="1"/>
            </p:cNvSpPr>
            <p:nvPr/>
          </p:nvSpPr>
          <p:spPr bwMode="auto">
            <a:xfrm>
              <a:off x="2351" y="2920"/>
              <a:ext cx="45" cy="70"/>
            </a:xfrm>
            <a:custGeom>
              <a:avLst/>
              <a:gdLst>
                <a:gd name="T0" fmla="*/ 0 w 89"/>
                <a:gd name="T1" fmla="*/ 70 h 140"/>
                <a:gd name="T2" fmla="*/ 0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6 w 89"/>
                <a:gd name="T17" fmla="*/ 0 h 140"/>
                <a:gd name="T18" fmla="*/ 56 w 89"/>
                <a:gd name="T19" fmla="*/ 0 h 140"/>
                <a:gd name="T20" fmla="*/ 65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9 w 89"/>
                <a:gd name="T27" fmla="*/ 16 h 140"/>
                <a:gd name="T28" fmla="*/ 82 w 89"/>
                <a:gd name="T29" fmla="*/ 26 h 140"/>
                <a:gd name="T30" fmla="*/ 88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4 w 89"/>
                <a:gd name="T39" fmla="*/ 109 h 140"/>
                <a:gd name="T40" fmla="*/ 81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6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8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2 w 89"/>
                <a:gd name="T71" fmla="*/ 119 h 140"/>
                <a:gd name="T72" fmla="*/ 37 w 89"/>
                <a:gd name="T73" fmla="*/ 122 h 140"/>
                <a:gd name="T74" fmla="*/ 46 w 89"/>
                <a:gd name="T75" fmla="*/ 124 h 140"/>
                <a:gd name="T76" fmla="*/ 53 w 89"/>
                <a:gd name="T77" fmla="*/ 122 h 140"/>
                <a:gd name="T78" fmla="*/ 58 w 89"/>
                <a:gd name="T79" fmla="*/ 119 h 140"/>
                <a:gd name="T80" fmla="*/ 65 w 89"/>
                <a:gd name="T81" fmla="*/ 114 h 140"/>
                <a:gd name="T82" fmla="*/ 68 w 89"/>
                <a:gd name="T83" fmla="*/ 103 h 140"/>
                <a:gd name="T84" fmla="*/ 70 w 89"/>
                <a:gd name="T85" fmla="*/ 89 h 140"/>
                <a:gd name="T86" fmla="*/ 72 w 89"/>
                <a:gd name="T87" fmla="*/ 70 h 140"/>
                <a:gd name="T88" fmla="*/ 72 w 89"/>
                <a:gd name="T89" fmla="*/ 51 h 140"/>
                <a:gd name="T90" fmla="*/ 68 w 89"/>
                <a:gd name="T91" fmla="*/ 35 h 140"/>
                <a:gd name="T92" fmla="*/ 65 w 89"/>
                <a:gd name="T93" fmla="*/ 26 h 140"/>
                <a:gd name="T94" fmla="*/ 60 w 89"/>
                <a:gd name="T95" fmla="*/ 19 h 140"/>
                <a:gd name="T96" fmla="*/ 53 w 89"/>
                <a:gd name="T97" fmla="*/ 16 h 140"/>
                <a:gd name="T98" fmla="*/ 44 w 89"/>
                <a:gd name="T99" fmla="*/ 16 h 140"/>
                <a:gd name="T100" fmla="*/ 37 w 89"/>
                <a:gd name="T101" fmla="*/ 16 h 140"/>
                <a:gd name="T102" fmla="*/ 32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8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0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9" y="16"/>
                  </a:lnTo>
                  <a:lnTo>
                    <a:pt x="82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4" y="109"/>
                  </a:lnTo>
                  <a:lnTo>
                    <a:pt x="81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6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8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2" y="119"/>
                  </a:lnTo>
                  <a:lnTo>
                    <a:pt x="37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58" y="119"/>
                  </a:lnTo>
                  <a:lnTo>
                    <a:pt x="65" y="114"/>
                  </a:lnTo>
                  <a:lnTo>
                    <a:pt x="68" y="103"/>
                  </a:lnTo>
                  <a:lnTo>
                    <a:pt x="70" y="89"/>
                  </a:lnTo>
                  <a:lnTo>
                    <a:pt x="72" y="70"/>
                  </a:lnTo>
                  <a:lnTo>
                    <a:pt x="72" y="51"/>
                  </a:lnTo>
                  <a:lnTo>
                    <a:pt x="68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4" y="16"/>
                  </a:lnTo>
                  <a:lnTo>
                    <a:pt x="37" y="16"/>
                  </a:lnTo>
                  <a:lnTo>
                    <a:pt x="32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4" name="Rectangle 108"/>
            <p:cNvSpPr>
              <a:spLocks noChangeArrowheads="1"/>
            </p:cNvSpPr>
            <p:nvPr/>
          </p:nvSpPr>
          <p:spPr bwMode="auto">
            <a:xfrm>
              <a:off x="2409" y="2979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5" name="Freeform 109"/>
            <p:cNvSpPr>
              <a:spLocks noEditPoints="1"/>
            </p:cNvSpPr>
            <p:nvPr/>
          </p:nvSpPr>
          <p:spPr bwMode="auto">
            <a:xfrm>
              <a:off x="2431" y="2920"/>
              <a:ext cx="44" cy="70"/>
            </a:xfrm>
            <a:custGeom>
              <a:avLst/>
              <a:gdLst>
                <a:gd name="T0" fmla="*/ 19 w 89"/>
                <a:gd name="T1" fmla="*/ 58 h 140"/>
                <a:gd name="T2" fmla="*/ 11 w 89"/>
                <a:gd name="T3" fmla="*/ 51 h 140"/>
                <a:gd name="T4" fmla="*/ 5 w 89"/>
                <a:gd name="T5" fmla="*/ 40 h 140"/>
                <a:gd name="T6" fmla="*/ 5 w 89"/>
                <a:gd name="T7" fmla="*/ 25 h 140"/>
                <a:gd name="T8" fmla="*/ 16 w 89"/>
                <a:gd name="T9" fmla="*/ 9 h 140"/>
                <a:gd name="T10" fmla="*/ 44 w 89"/>
                <a:gd name="T11" fmla="*/ 0 h 140"/>
                <a:gd name="T12" fmla="*/ 73 w 89"/>
                <a:gd name="T13" fmla="*/ 9 h 140"/>
                <a:gd name="T14" fmla="*/ 84 w 89"/>
                <a:gd name="T15" fmla="*/ 25 h 140"/>
                <a:gd name="T16" fmla="*/ 84 w 89"/>
                <a:gd name="T17" fmla="*/ 40 h 140"/>
                <a:gd name="T18" fmla="*/ 80 w 89"/>
                <a:gd name="T19" fmla="*/ 51 h 140"/>
                <a:gd name="T20" fmla="*/ 70 w 89"/>
                <a:gd name="T21" fmla="*/ 58 h 140"/>
                <a:gd name="T22" fmla="*/ 72 w 89"/>
                <a:gd name="T23" fmla="*/ 65 h 140"/>
                <a:gd name="T24" fmla="*/ 82 w 89"/>
                <a:gd name="T25" fmla="*/ 75 h 140"/>
                <a:gd name="T26" fmla="*/ 87 w 89"/>
                <a:gd name="T27" fmla="*/ 89 h 140"/>
                <a:gd name="T28" fmla="*/ 86 w 89"/>
                <a:gd name="T29" fmla="*/ 114 h 140"/>
                <a:gd name="T30" fmla="*/ 63 w 89"/>
                <a:gd name="T31" fmla="*/ 136 h 140"/>
                <a:gd name="T32" fmla="*/ 26 w 89"/>
                <a:gd name="T33" fmla="*/ 136 h 140"/>
                <a:gd name="T34" fmla="*/ 4 w 89"/>
                <a:gd name="T35" fmla="*/ 114 h 140"/>
                <a:gd name="T36" fmla="*/ 2 w 89"/>
                <a:gd name="T37" fmla="*/ 88 h 140"/>
                <a:gd name="T38" fmla="*/ 7 w 89"/>
                <a:gd name="T39" fmla="*/ 74 h 140"/>
                <a:gd name="T40" fmla="*/ 19 w 89"/>
                <a:gd name="T41" fmla="*/ 63 h 140"/>
                <a:gd name="T42" fmla="*/ 23 w 89"/>
                <a:gd name="T43" fmla="*/ 33 h 140"/>
                <a:gd name="T44" fmla="*/ 25 w 89"/>
                <a:gd name="T45" fmla="*/ 44 h 140"/>
                <a:gd name="T46" fmla="*/ 33 w 89"/>
                <a:gd name="T47" fmla="*/ 51 h 140"/>
                <a:gd name="T48" fmla="*/ 45 w 89"/>
                <a:gd name="T49" fmla="*/ 54 h 140"/>
                <a:gd name="T50" fmla="*/ 58 w 89"/>
                <a:gd name="T51" fmla="*/ 51 h 140"/>
                <a:gd name="T52" fmla="*/ 65 w 89"/>
                <a:gd name="T53" fmla="*/ 44 h 140"/>
                <a:gd name="T54" fmla="*/ 66 w 89"/>
                <a:gd name="T55" fmla="*/ 35 h 140"/>
                <a:gd name="T56" fmla="*/ 65 w 89"/>
                <a:gd name="T57" fmla="*/ 25 h 140"/>
                <a:gd name="T58" fmla="*/ 56 w 89"/>
                <a:gd name="T59" fmla="*/ 18 h 140"/>
                <a:gd name="T60" fmla="*/ 45 w 89"/>
                <a:gd name="T61" fmla="*/ 16 h 140"/>
                <a:gd name="T62" fmla="*/ 33 w 89"/>
                <a:gd name="T63" fmla="*/ 18 h 140"/>
                <a:gd name="T64" fmla="*/ 25 w 89"/>
                <a:gd name="T65" fmla="*/ 25 h 140"/>
                <a:gd name="T66" fmla="*/ 23 w 89"/>
                <a:gd name="T67" fmla="*/ 33 h 140"/>
                <a:gd name="T68" fmla="*/ 19 w 89"/>
                <a:gd name="T69" fmla="*/ 103 h 140"/>
                <a:gd name="T70" fmla="*/ 25 w 89"/>
                <a:gd name="T71" fmla="*/ 114 h 140"/>
                <a:gd name="T72" fmla="*/ 32 w 89"/>
                <a:gd name="T73" fmla="*/ 121 h 140"/>
                <a:gd name="T74" fmla="*/ 45 w 89"/>
                <a:gd name="T75" fmla="*/ 124 h 140"/>
                <a:gd name="T76" fmla="*/ 59 w 89"/>
                <a:gd name="T77" fmla="*/ 121 h 140"/>
                <a:gd name="T78" fmla="*/ 68 w 89"/>
                <a:gd name="T79" fmla="*/ 110 h 140"/>
                <a:gd name="T80" fmla="*/ 72 w 89"/>
                <a:gd name="T81" fmla="*/ 96 h 140"/>
                <a:gd name="T82" fmla="*/ 68 w 89"/>
                <a:gd name="T83" fmla="*/ 82 h 140"/>
                <a:gd name="T84" fmla="*/ 58 w 89"/>
                <a:gd name="T85" fmla="*/ 74 h 140"/>
                <a:gd name="T86" fmla="*/ 44 w 89"/>
                <a:gd name="T87" fmla="*/ 70 h 140"/>
                <a:gd name="T88" fmla="*/ 32 w 89"/>
                <a:gd name="T89" fmla="*/ 74 h 140"/>
                <a:gd name="T90" fmla="*/ 21 w 89"/>
                <a:gd name="T91" fmla="*/ 82 h 140"/>
                <a:gd name="T92" fmla="*/ 19 w 89"/>
                <a:gd name="T93" fmla="*/ 9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140">
                  <a:moveTo>
                    <a:pt x="26" y="61"/>
                  </a:moveTo>
                  <a:lnTo>
                    <a:pt x="19" y="58"/>
                  </a:lnTo>
                  <a:lnTo>
                    <a:pt x="14" y="54"/>
                  </a:lnTo>
                  <a:lnTo>
                    <a:pt x="11" y="51"/>
                  </a:lnTo>
                  <a:lnTo>
                    <a:pt x="7" y="46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5" y="25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1" y="2"/>
                  </a:lnTo>
                  <a:lnTo>
                    <a:pt x="73" y="9"/>
                  </a:lnTo>
                  <a:lnTo>
                    <a:pt x="80" y="18"/>
                  </a:lnTo>
                  <a:lnTo>
                    <a:pt x="84" y="2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2" y="46"/>
                  </a:lnTo>
                  <a:lnTo>
                    <a:pt x="80" y="51"/>
                  </a:lnTo>
                  <a:lnTo>
                    <a:pt x="75" y="54"/>
                  </a:lnTo>
                  <a:lnTo>
                    <a:pt x="70" y="58"/>
                  </a:lnTo>
                  <a:lnTo>
                    <a:pt x="65" y="61"/>
                  </a:lnTo>
                  <a:lnTo>
                    <a:pt x="72" y="65"/>
                  </a:lnTo>
                  <a:lnTo>
                    <a:pt x="77" y="68"/>
                  </a:lnTo>
                  <a:lnTo>
                    <a:pt x="82" y="75"/>
                  </a:lnTo>
                  <a:lnTo>
                    <a:pt x="86" y="81"/>
                  </a:lnTo>
                  <a:lnTo>
                    <a:pt x="87" y="89"/>
                  </a:lnTo>
                  <a:lnTo>
                    <a:pt x="89" y="96"/>
                  </a:lnTo>
                  <a:lnTo>
                    <a:pt x="86" y="114"/>
                  </a:lnTo>
                  <a:lnTo>
                    <a:pt x="77" y="128"/>
                  </a:lnTo>
                  <a:lnTo>
                    <a:pt x="63" y="136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2" y="128"/>
                  </a:lnTo>
                  <a:lnTo>
                    <a:pt x="4" y="114"/>
                  </a:lnTo>
                  <a:lnTo>
                    <a:pt x="0" y="96"/>
                  </a:lnTo>
                  <a:lnTo>
                    <a:pt x="2" y="88"/>
                  </a:lnTo>
                  <a:lnTo>
                    <a:pt x="4" y="81"/>
                  </a:lnTo>
                  <a:lnTo>
                    <a:pt x="7" y="74"/>
                  </a:lnTo>
                  <a:lnTo>
                    <a:pt x="12" y="68"/>
                  </a:lnTo>
                  <a:lnTo>
                    <a:pt x="19" y="63"/>
                  </a:lnTo>
                  <a:lnTo>
                    <a:pt x="26" y="61"/>
                  </a:lnTo>
                  <a:close/>
                  <a:moveTo>
                    <a:pt x="23" y="33"/>
                  </a:moveTo>
                  <a:lnTo>
                    <a:pt x="23" y="39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3" y="51"/>
                  </a:lnTo>
                  <a:lnTo>
                    <a:pt x="38" y="53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8" y="51"/>
                  </a:lnTo>
                  <a:lnTo>
                    <a:pt x="61" y="47"/>
                  </a:lnTo>
                  <a:lnTo>
                    <a:pt x="65" y="44"/>
                  </a:lnTo>
                  <a:lnTo>
                    <a:pt x="66" y="4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5" y="25"/>
                  </a:lnTo>
                  <a:lnTo>
                    <a:pt x="61" y="21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0"/>
                  </a:lnTo>
                  <a:lnTo>
                    <a:pt x="23" y="33"/>
                  </a:lnTo>
                  <a:close/>
                  <a:moveTo>
                    <a:pt x="19" y="96"/>
                  </a:moveTo>
                  <a:lnTo>
                    <a:pt x="19" y="103"/>
                  </a:lnTo>
                  <a:lnTo>
                    <a:pt x="21" y="110"/>
                  </a:lnTo>
                  <a:lnTo>
                    <a:pt x="25" y="114"/>
                  </a:lnTo>
                  <a:lnTo>
                    <a:pt x="26" y="117"/>
                  </a:lnTo>
                  <a:lnTo>
                    <a:pt x="32" y="121"/>
                  </a:lnTo>
                  <a:lnTo>
                    <a:pt x="38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9" y="121"/>
                  </a:lnTo>
                  <a:lnTo>
                    <a:pt x="65" y="115"/>
                  </a:lnTo>
                  <a:lnTo>
                    <a:pt x="68" y="110"/>
                  </a:lnTo>
                  <a:lnTo>
                    <a:pt x="70" y="105"/>
                  </a:lnTo>
                  <a:lnTo>
                    <a:pt x="72" y="96"/>
                  </a:lnTo>
                  <a:lnTo>
                    <a:pt x="70" y="89"/>
                  </a:lnTo>
                  <a:lnTo>
                    <a:pt x="68" y="82"/>
                  </a:lnTo>
                  <a:lnTo>
                    <a:pt x="63" y="77"/>
                  </a:lnTo>
                  <a:lnTo>
                    <a:pt x="58" y="74"/>
                  </a:lnTo>
                  <a:lnTo>
                    <a:pt x="52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2" y="74"/>
                  </a:lnTo>
                  <a:lnTo>
                    <a:pt x="26" y="77"/>
                  </a:lnTo>
                  <a:lnTo>
                    <a:pt x="21" y="82"/>
                  </a:lnTo>
                  <a:lnTo>
                    <a:pt x="19" y="89"/>
                  </a:lnTo>
                  <a:lnTo>
                    <a:pt x="19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6" name="Freeform 110"/>
            <p:cNvSpPr>
              <a:spLocks/>
            </p:cNvSpPr>
            <p:nvPr/>
          </p:nvSpPr>
          <p:spPr bwMode="auto">
            <a:xfrm>
              <a:off x="2484" y="2921"/>
              <a:ext cx="45" cy="69"/>
            </a:xfrm>
            <a:custGeom>
              <a:avLst/>
              <a:gdLst>
                <a:gd name="T0" fmla="*/ 0 w 90"/>
                <a:gd name="T1" fmla="*/ 100 h 138"/>
                <a:gd name="T2" fmla="*/ 17 w 90"/>
                <a:gd name="T3" fmla="*/ 98 h 138"/>
                <a:gd name="T4" fmla="*/ 19 w 90"/>
                <a:gd name="T5" fmla="*/ 105 h 138"/>
                <a:gd name="T6" fmla="*/ 22 w 90"/>
                <a:gd name="T7" fmla="*/ 112 h 138"/>
                <a:gd name="T8" fmla="*/ 26 w 90"/>
                <a:gd name="T9" fmla="*/ 115 h 138"/>
                <a:gd name="T10" fmla="*/ 31 w 90"/>
                <a:gd name="T11" fmla="*/ 119 h 138"/>
                <a:gd name="T12" fmla="*/ 36 w 90"/>
                <a:gd name="T13" fmla="*/ 120 h 138"/>
                <a:gd name="T14" fmla="*/ 43 w 90"/>
                <a:gd name="T15" fmla="*/ 122 h 138"/>
                <a:gd name="T16" fmla="*/ 52 w 90"/>
                <a:gd name="T17" fmla="*/ 120 h 138"/>
                <a:gd name="T18" fmla="*/ 59 w 90"/>
                <a:gd name="T19" fmla="*/ 117 h 138"/>
                <a:gd name="T20" fmla="*/ 64 w 90"/>
                <a:gd name="T21" fmla="*/ 113 h 138"/>
                <a:gd name="T22" fmla="*/ 68 w 90"/>
                <a:gd name="T23" fmla="*/ 107 h 138"/>
                <a:gd name="T24" fmla="*/ 71 w 90"/>
                <a:gd name="T25" fmla="*/ 98 h 138"/>
                <a:gd name="T26" fmla="*/ 71 w 90"/>
                <a:gd name="T27" fmla="*/ 89 h 138"/>
                <a:gd name="T28" fmla="*/ 71 w 90"/>
                <a:gd name="T29" fmla="*/ 80 h 138"/>
                <a:gd name="T30" fmla="*/ 69 w 90"/>
                <a:gd name="T31" fmla="*/ 73 h 138"/>
                <a:gd name="T32" fmla="*/ 64 w 90"/>
                <a:gd name="T33" fmla="*/ 68 h 138"/>
                <a:gd name="T34" fmla="*/ 59 w 90"/>
                <a:gd name="T35" fmla="*/ 63 h 138"/>
                <a:gd name="T36" fmla="*/ 52 w 90"/>
                <a:gd name="T37" fmla="*/ 61 h 138"/>
                <a:gd name="T38" fmla="*/ 43 w 90"/>
                <a:gd name="T39" fmla="*/ 59 h 138"/>
                <a:gd name="T40" fmla="*/ 36 w 90"/>
                <a:gd name="T41" fmla="*/ 61 h 138"/>
                <a:gd name="T42" fmla="*/ 29 w 90"/>
                <a:gd name="T43" fmla="*/ 63 h 138"/>
                <a:gd name="T44" fmla="*/ 24 w 90"/>
                <a:gd name="T45" fmla="*/ 66 h 138"/>
                <a:gd name="T46" fmla="*/ 21 w 90"/>
                <a:gd name="T47" fmla="*/ 72 h 138"/>
                <a:gd name="T48" fmla="*/ 1 w 90"/>
                <a:gd name="T49" fmla="*/ 70 h 138"/>
                <a:gd name="T50" fmla="*/ 15 w 90"/>
                <a:gd name="T51" fmla="*/ 0 h 138"/>
                <a:gd name="T52" fmla="*/ 82 w 90"/>
                <a:gd name="T53" fmla="*/ 0 h 138"/>
                <a:gd name="T54" fmla="*/ 82 w 90"/>
                <a:gd name="T55" fmla="*/ 17 h 138"/>
                <a:gd name="T56" fmla="*/ 31 w 90"/>
                <a:gd name="T57" fmla="*/ 17 h 138"/>
                <a:gd name="T58" fmla="*/ 24 w 90"/>
                <a:gd name="T59" fmla="*/ 52 h 138"/>
                <a:gd name="T60" fmla="*/ 31 w 90"/>
                <a:gd name="T61" fmla="*/ 47 h 138"/>
                <a:gd name="T62" fmla="*/ 40 w 90"/>
                <a:gd name="T63" fmla="*/ 45 h 138"/>
                <a:gd name="T64" fmla="*/ 48 w 90"/>
                <a:gd name="T65" fmla="*/ 44 h 138"/>
                <a:gd name="T66" fmla="*/ 64 w 90"/>
                <a:gd name="T67" fmla="*/ 47 h 138"/>
                <a:gd name="T68" fmla="*/ 78 w 90"/>
                <a:gd name="T69" fmla="*/ 56 h 138"/>
                <a:gd name="T70" fmla="*/ 87 w 90"/>
                <a:gd name="T71" fmla="*/ 70 h 138"/>
                <a:gd name="T72" fmla="*/ 90 w 90"/>
                <a:gd name="T73" fmla="*/ 89 h 138"/>
                <a:gd name="T74" fmla="*/ 87 w 90"/>
                <a:gd name="T75" fmla="*/ 107 h 138"/>
                <a:gd name="T76" fmla="*/ 80 w 90"/>
                <a:gd name="T77" fmla="*/ 120 h 138"/>
                <a:gd name="T78" fmla="*/ 64 w 90"/>
                <a:gd name="T79" fmla="*/ 133 h 138"/>
                <a:gd name="T80" fmla="*/ 43 w 90"/>
                <a:gd name="T81" fmla="*/ 138 h 138"/>
                <a:gd name="T82" fmla="*/ 26 w 90"/>
                <a:gd name="T83" fmla="*/ 134 h 138"/>
                <a:gd name="T84" fmla="*/ 14 w 90"/>
                <a:gd name="T85" fmla="*/ 127 h 138"/>
                <a:gd name="T86" fmla="*/ 8 w 90"/>
                <a:gd name="T87" fmla="*/ 122 h 138"/>
                <a:gd name="T88" fmla="*/ 5 w 90"/>
                <a:gd name="T89" fmla="*/ 115 h 138"/>
                <a:gd name="T90" fmla="*/ 1 w 90"/>
                <a:gd name="T91" fmla="*/ 108 h 138"/>
                <a:gd name="T92" fmla="*/ 0 w 90"/>
                <a:gd name="T93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38">
                  <a:moveTo>
                    <a:pt x="0" y="100"/>
                  </a:moveTo>
                  <a:lnTo>
                    <a:pt x="17" y="98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6" y="115"/>
                  </a:lnTo>
                  <a:lnTo>
                    <a:pt x="31" y="119"/>
                  </a:lnTo>
                  <a:lnTo>
                    <a:pt x="36" y="120"/>
                  </a:lnTo>
                  <a:lnTo>
                    <a:pt x="43" y="122"/>
                  </a:lnTo>
                  <a:lnTo>
                    <a:pt x="52" y="120"/>
                  </a:lnTo>
                  <a:lnTo>
                    <a:pt x="59" y="117"/>
                  </a:lnTo>
                  <a:lnTo>
                    <a:pt x="64" y="113"/>
                  </a:lnTo>
                  <a:lnTo>
                    <a:pt x="68" y="107"/>
                  </a:lnTo>
                  <a:lnTo>
                    <a:pt x="71" y="98"/>
                  </a:lnTo>
                  <a:lnTo>
                    <a:pt x="71" y="89"/>
                  </a:lnTo>
                  <a:lnTo>
                    <a:pt x="71" y="80"/>
                  </a:lnTo>
                  <a:lnTo>
                    <a:pt x="69" y="73"/>
                  </a:lnTo>
                  <a:lnTo>
                    <a:pt x="64" y="68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3" y="59"/>
                  </a:lnTo>
                  <a:lnTo>
                    <a:pt x="36" y="61"/>
                  </a:lnTo>
                  <a:lnTo>
                    <a:pt x="29" y="63"/>
                  </a:lnTo>
                  <a:lnTo>
                    <a:pt x="24" y="66"/>
                  </a:lnTo>
                  <a:lnTo>
                    <a:pt x="21" y="72"/>
                  </a:lnTo>
                  <a:lnTo>
                    <a:pt x="1" y="70"/>
                  </a:lnTo>
                  <a:lnTo>
                    <a:pt x="15" y="0"/>
                  </a:lnTo>
                  <a:lnTo>
                    <a:pt x="82" y="0"/>
                  </a:lnTo>
                  <a:lnTo>
                    <a:pt x="82" y="17"/>
                  </a:lnTo>
                  <a:lnTo>
                    <a:pt x="31" y="17"/>
                  </a:lnTo>
                  <a:lnTo>
                    <a:pt x="24" y="52"/>
                  </a:lnTo>
                  <a:lnTo>
                    <a:pt x="31" y="47"/>
                  </a:lnTo>
                  <a:lnTo>
                    <a:pt x="40" y="45"/>
                  </a:lnTo>
                  <a:lnTo>
                    <a:pt x="48" y="44"/>
                  </a:lnTo>
                  <a:lnTo>
                    <a:pt x="64" y="47"/>
                  </a:lnTo>
                  <a:lnTo>
                    <a:pt x="78" y="56"/>
                  </a:lnTo>
                  <a:lnTo>
                    <a:pt x="87" y="70"/>
                  </a:lnTo>
                  <a:lnTo>
                    <a:pt x="90" y="89"/>
                  </a:lnTo>
                  <a:lnTo>
                    <a:pt x="87" y="107"/>
                  </a:lnTo>
                  <a:lnTo>
                    <a:pt x="80" y="120"/>
                  </a:lnTo>
                  <a:lnTo>
                    <a:pt x="64" y="133"/>
                  </a:lnTo>
                  <a:lnTo>
                    <a:pt x="43" y="138"/>
                  </a:lnTo>
                  <a:lnTo>
                    <a:pt x="26" y="134"/>
                  </a:lnTo>
                  <a:lnTo>
                    <a:pt x="14" y="127"/>
                  </a:lnTo>
                  <a:lnTo>
                    <a:pt x="8" y="122"/>
                  </a:lnTo>
                  <a:lnTo>
                    <a:pt x="5" y="115"/>
                  </a:lnTo>
                  <a:lnTo>
                    <a:pt x="1" y="10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7" name="Line 111"/>
            <p:cNvSpPr>
              <a:spLocks noChangeShapeType="1"/>
            </p:cNvSpPr>
            <p:nvPr/>
          </p:nvSpPr>
          <p:spPr bwMode="auto">
            <a:xfrm flipV="1">
              <a:off x="3000" y="283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8" name="Line 112"/>
            <p:cNvSpPr>
              <a:spLocks noChangeShapeType="1"/>
            </p:cNvSpPr>
            <p:nvPr/>
          </p:nvSpPr>
          <p:spPr bwMode="auto">
            <a:xfrm>
              <a:off x="3000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79" name="Freeform 113"/>
            <p:cNvSpPr>
              <a:spLocks noEditPoints="1"/>
            </p:cNvSpPr>
            <p:nvPr/>
          </p:nvSpPr>
          <p:spPr bwMode="auto">
            <a:xfrm>
              <a:off x="2951" y="2920"/>
              <a:ext cx="45" cy="70"/>
            </a:xfrm>
            <a:custGeom>
              <a:avLst/>
              <a:gdLst>
                <a:gd name="T0" fmla="*/ 0 w 91"/>
                <a:gd name="T1" fmla="*/ 70 h 140"/>
                <a:gd name="T2" fmla="*/ 2 w 91"/>
                <a:gd name="T3" fmla="*/ 47 h 140"/>
                <a:gd name="T4" fmla="*/ 6 w 91"/>
                <a:gd name="T5" fmla="*/ 30 h 140"/>
                <a:gd name="T6" fmla="*/ 9 w 91"/>
                <a:gd name="T7" fmla="*/ 21 h 140"/>
                <a:gd name="T8" fmla="*/ 14 w 91"/>
                <a:gd name="T9" fmla="*/ 13 h 140"/>
                <a:gd name="T10" fmla="*/ 21 w 91"/>
                <a:gd name="T11" fmla="*/ 7 h 140"/>
                <a:gd name="T12" fmla="*/ 28 w 91"/>
                <a:gd name="T13" fmla="*/ 4 h 140"/>
                <a:gd name="T14" fmla="*/ 37 w 91"/>
                <a:gd name="T15" fmla="*/ 0 h 140"/>
                <a:gd name="T16" fmla="*/ 46 w 91"/>
                <a:gd name="T17" fmla="*/ 0 h 140"/>
                <a:gd name="T18" fmla="*/ 56 w 91"/>
                <a:gd name="T19" fmla="*/ 0 h 140"/>
                <a:gd name="T20" fmla="*/ 67 w 91"/>
                <a:gd name="T21" fmla="*/ 4 h 140"/>
                <a:gd name="T22" fmla="*/ 72 w 91"/>
                <a:gd name="T23" fmla="*/ 7 h 140"/>
                <a:gd name="T24" fmla="*/ 75 w 91"/>
                <a:gd name="T25" fmla="*/ 13 h 140"/>
                <a:gd name="T26" fmla="*/ 81 w 91"/>
                <a:gd name="T27" fmla="*/ 16 h 140"/>
                <a:gd name="T28" fmla="*/ 84 w 91"/>
                <a:gd name="T29" fmla="*/ 26 h 140"/>
                <a:gd name="T30" fmla="*/ 88 w 91"/>
                <a:gd name="T31" fmla="*/ 37 h 140"/>
                <a:gd name="T32" fmla="*/ 89 w 91"/>
                <a:gd name="T33" fmla="*/ 51 h 140"/>
                <a:gd name="T34" fmla="*/ 91 w 91"/>
                <a:gd name="T35" fmla="*/ 70 h 140"/>
                <a:gd name="T36" fmla="*/ 89 w 91"/>
                <a:gd name="T37" fmla="*/ 91 h 140"/>
                <a:gd name="T38" fmla="*/ 86 w 91"/>
                <a:gd name="T39" fmla="*/ 109 h 140"/>
                <a:gd name="T40" fmla="*/ 82 w 91"/>
                <a:gd name="T41" fmla="*/ 119 h 140"/>
                <a:gd name="T42" fmla="*/ 77 w 91"/>
                <a:gd name="T43" fmla="*/ 126 h 140"/>
                <a:gd name="T44" fmla="*/ 72 w 91"/>
                <a:gd name="T45" fmla="*/ 131 h 140"/>
                <a:gd name="T46" fmla="*/ 63 w 91"/>
                <a:gd name="T47" fmla="*/ 136 h 140"/>
                <a:gd name="T48" fmla="*/ 56 w 91"/>
                <a:gd name="T49" fmla="*/ 138 h 140"/>
                <a:gd name="T50" fmla="*/ 46 w 91"/>
                <a:gd name="T51" fmla="*/ 140 h 140"/>
                <a:gd name="T52" fmla="*/ 28 w 91"/>
                <a:gd name="T53" fmla="*/ 136 h 140"/>
                <a:gd name="T54" fmla="*/ 14 w 91"/>
                <a:gd name="T55" fmla="*/ 126 h 140"/>
                <a:gd name="T56" fmla="*/ 7 w 91"/>
                <a:gd name="T57" fmla="*/ 112 h 140"/>
                <a:gd name="T58" fmla="*/ 2 w 91"/>
                <a:gd name="T59" fmla="*/ 93 h 140"/>
                <a:gd name="T60" fmla="*/ 0 w 91"/>
                <a:gd name="T61" fmla="*/ 70 h 140"/>
                <a:gd name="T62" fmla="*/ 20 w 91"/>
                <a:gd name="T63" fmla="*/ 70 h 140"/>
                <a:gd name="T64" fmla="*/ 20 w 91"/>
                <a:gd name="T65" fmla="*/ 89 h 140"/>
                <a:gd name="T66" fmla="*/ 23 w 91"/>
                <a:gd name="T67" fmla="*/ 103 h 140"/>
                <a:gd name="T68" fmla="*/ 27 w 91"/>
                <a:gd name="T69" fmla="*/ 114 h 140"/>
                <a:gd name="T70" fmla="*/ 32 w 91"/>
                <a:gd name="T71" fmla="*/ 119 h 140"/>
                <a:gd name="T72" fmla="*/ 39 w 91"/>
                <a:gd name="T73" fmla="*/ 122 h 140"/>
                <a:gd name="T74" fmla="*/ 46 w 91"/>
                <a:gd name="T75" fmla="*/ 124 h 140"/>
                <a:gd name="T76" fmla="*/ 53 w 91"/>
                <a:gd name="T77" fmla="*/ 122 h 140"/>
                <a:gd name="T78" fmla="*/ 60 w 91"/>
                <a:gd name="T79" fmla="*/ 119 h 140"/>
                <a:gd name="T80" fmla="*/ 65 w 91"/>
                <a:gd name="T81" fmla="*/ 114 h 140"/>
                <a:gd name="T82" fmla="*/ 70 w 91"/>
                <a:gd name="T83" fmla="*/ 103 h 140"/>
                <a:gd name="T84" fmla="*/ 72 w 91"/>
                <a:gd name="T85" fmla="*/ 89 h 140"/>
                <a:gd name="T86" fmla="*/ 74 w 91"/>
                <a:gd name="T87" fmla="*/ 70 h 140"/>
                <a:gd name="T88" fmla="*/ 72 w 91"/>
                <a:gd name="T89" fmla="*/ 51 h 140"/>
                <a:gd name="T90" fmla="*/ 70 w 91"/>
                <a:gd name="T91" fmla="*/ 35 h 140"/>
                <a:gd name="T92" fmla="*/ 65 w 91"/>
                <a:gd name="T93" fmla="*/ 26 h 140"/>
                <a:gd name="T94" fmla="*/ 60 w 91"/>
                <a:gd name="T95" fmla="*/ 19 h 140"/>
                <a:gd name="T96" fmla="*/ 53 w 91"/>
                <a:gd name="T97" fmla="*/ 16 h 140"/>
                <a:gd name="T98" fmla="*/ 46 w 91"/>
                <a:gd name="T99" fmla="*/ 16 h 140"/>
                <a:gd name="T100" fmla="*/ 39 w 91"/>
                <a:gd name="T101" fmla="*/ 16 h 140"/>
                <a:gd name="T102" fmla="*/ 32 w 91"/>
                <a:gd name="T103" fmla="*/ 19 h 140"/>
                <a:gd name="T104" fmla="*/ 27 w 91"/>
                <a:gd name="T105" fmla="*/ 25 h 140"/>
                <a:gd name="T106" fmla="*/ 23 w 91"/>
                <a:gd name="T107" fmla="*/ 35 h 140"/>
                <a:gd name="T108" fmla="*/ 20 w 91"/>
                <a:gd name="T109" fmla="*/ 51 h 140"/>
                <a:gd name="T110" fmla="*/ 20 w 91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40">
                  <a:moveTo>
                    <a:pt x="0" y="70"/>
                  </a:moveTo>
                  <a:lnTo>
                    <a:pt x="2" y="47"/>
                  </a:lnTo>
                  <a:lnTo>
                    <a:pt x="6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4"/>
                  </a:lnTo>
                  <a:lnTo>
                    <a:pt x="72" y="7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4" y="26"/>
                  </a:lnTo>
                  <a:lnTo>
                    <a:pt x="88" y="37"/>
                  </a:lnTo>
                  <a:lnTo>
                    <a:pt x="89" y="51"/>
                  </a:lnTo>
                  <a:lnTo>
                    <a:pt x="91" y="70"/>
                  </a:lnTo>
                  <a:lnTo>
                    <a:pt x="89" y="91"/>
                  </a:lnTo>
                  <a:lnTo>
                    <a:pt x="86" y="109"/>
                  </a:lnTo>
                  <a:lnTo>
                    <a:pt x="82" y="119"/>
                  </a:lnTo>
                  <a:lnTo>
                    <a:pt x="77" y="126"/>
                  </a:lnTo>
                  <a:lnTo>
                    <a:pt x="72" y="131"/>
                  </a:lnTo>
                  <a:lnTo>
                    <a:pt x="63" y="136"/>
                  </a:lnTo>
                  <a:lnTo>
                    <a:pt x="56" y="138"/>
                  </a:lnTo>
                  <a:lnTo>
                    <a:pt x="46" y="140"/>
                  </a:lnTo>
                  <a:lnTo>
                    <a:pt x="28" y="136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20" y="70"/>
                  </a:moveTo>
                  <a:lnTo>
                    <a:pt x="20" y="89"/>
                  </a:lnTo>
                  <a:lnTo>
                    <a:pt x="23" y="103"/>
                  </a:lnTo>
                  <a:lnTo>
                    <a:pt x="27" y="114"/>
                  </a:lnTo>
                  <a:lnTo>
                    <a:pt x="32" y="119"/>
                  </a:lnTo>
                  <a:lnTo>
                    <a:pt x="39" y="122"/>
                  </a:lnTo>
                  <a:lnTo>
                    <a:pt x="46" y="124"/>
                  </a:lnTo>
                  <a:lnTo>
                    <a:pt x="53" y="122"/>
                  </a:lnTo>
                  <a:lnTo>
                    <a:pt x="60" y="119"/>
                  </a:lnTo>
                  <a:lnTo>
                    <a:pt x="65" y="114"/>
                  </a:lnTo>
                  <a:lnTo>
                    <a:pt x="70" y="103"/>
                  </a:lnTo>
                  <a:lnTo>
                    <a:pt x="72" y="89"/>
                  </a:lnTo>
                  <a:lnTo>
                    <a:pt x="74" y="70"/>
                  </a:lnTo>
                  <a:lnTo>
                    <a:pt x="72" y="51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0" y="19"/>
                  </a:lnTo>
                  <a:lnTo>
                    <a:pt x="53" y="16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2" y="19"/>
                  </a:lnTo>
                  <a:lnTo>
                    <a:pt x="27" y="25"/>
                  </a:lnTo>
                  <a:lnTo>
                    <a:pt x="23" y="35"/>
                  </a:lnTo>
                  <a:lnTo>
                    <a:pt x="20" y="51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80" name="Rectangle 114"/>
            <p:cNvSpPr>
              <a:spLocks noChangeArrowheads="1"/>
            </p:cNvSpPr>
            <p:nvPr/>
          </p:nvSpPr>
          <p:spPr bwMode="auto">
            <a:xfrm>
              <a:off x="3009" y="2979"/>
              <a:ext cx="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81" name="Freeform 115"/>
            <p:cNvSpPr>
              <a:spLocks noEditPoints="1"/>
            </p:cNvSpPr>
            <p:nvPr/>
          </p:nvSpPr>
          <p:spPr bwMode="auto">
            <a:xfrm>
              <a:off x="3031" y="2920"/>
              <a:ext cx="45" cy="70"/>
            </a:xfrm>
            <a:custGeom>
              <a:avLst/>
              <a:gdLst>
                <a:gd name="T0" fmla="*/ 19 w 91"/>
                <a:gd name="T1" fmla="*/ 102 h 140"/>
                <a:gd name="T2" fmla="*/ 24 w 91"/>
                <a:gd name="T3" fmla="*/ 114 h 140"/>
                <a:gd name="T4" fmla="*/ 31 w 91"/>
                <a:gd name="T5" fmla="*/ 121 h 140"/>
                <a:gd name="T6" fmla="*/ 42 w 91"/>
                <a:gd name="T7" fmla="*/ 124 h 140"/>
                <a:gd name="T8" fmla="*/ 56 w 91"/>
                <a:gd name="T9" fmla="*/ 121 h 140"/>
                <a:gd name="T10" fmla="*/ 65 w 91"/>
                <a:gd name="T11" fmla="*/ 112 h 140"/>
                <a:gd name="T12" fmla="*/ 70 w 91"/>
                <a:gd name="T13" fmla="*/ 96 h 140"/>
                <a:gd name="T14" fmla="*/ 72 w 91"/>
                <a:gd name="T15" fmla="*/ 77 h 140"/>
                <a:gd name="T16" fmla="*/ 66 w 91"/>
                <a:gd name="T17" fmla="*/ 81 h 140"/>
                <a:gd name="T18" fmla="*/ 49 w 91"/>
                <a:gd name="T19" fmla="*/ 91 h 140"/>
                <a:gd name="T20" fmla="*/ 24 w 91"/>
                <a:gd name="T21" fmla="*/ 89 h 140"/>
                <a:gd name="T22" fmla="*/ 3 w 91"/>
                <a:gd name="T23" fmla="*/ 65 h 140"/>
                <a:gd name="T24" fmla="*/ 3 w 91"/>
                <a:gd name="T25" fmla="*/ 26 h 140"/>
                <a:gd name="T26" fmla="*/ 26 w 91"/>
                <a:gd name="T27" fmla="*/ 2 h 140"/>
                <a:gd name="T28" fmla="*/ 52 w 91"/>
                <a:gd name="T29" fmla="*/ 0 h 140"/>
                <a:gd name="T30" fmla="*/ 68 w 91"/>
                <a:gd name="T31" fmla="*/ 7 h 140"/>
                <a:gd name="T32" fmla="*/ 80 w 91"/>
                <a:gd name="T33" fmla="*/ 19 h 140"/>
                <a:gd name="T34" fmla="*/ 89 w 91"/>
                <a:gd name="T35" fmla="*/ 44 h 140"/>
                <a:gd name="T36" fmla="*/ 89 w 91"/>
                <a:gd name="T37" fmla="*/ 89 h 140"/>
                <a:gd name="T38" fmla="*/ 80 w 91"/>
                <a:gd name="T39" fmla="*/ 117 h 140"/>
                <a:gd name="T40" fmla="*/ 68 w 91"/>
                <a:gd name="T41" fmla="*/ 131 h 140"/>
                <a:gd name="T42" fmla="*/ 51 w 91"/>
                <a:gd name="T43" fmla="*/ 138 h 140"/>
                <a:gd name="T44" fmla="*/ 31 w 91"/>
                <a:gd name="T45" fmla="*/ 138 h 140"/>
                <a:gd name="T46" fmla="*/ 14 w 91"/>
                <a:gd name="T47" fmla="*/ 129 h 140"/>
                <a:gd name="T48" fmla="*/ 7 w 91"/>
                <a:gd name="T49" fmla="*/ 119 h 140"/>
                <a:gd name="T50" fmla="*/ 2 w 91"/>
                <a:gd name="T51" fmla="*/ 103 h 140"/>
                <a:gd name="T52" fmla="*/ 72 w 91"/>
                <a:gd name="T53" fmla="*/ 37 h 140"/>
                <a:gd name="T54" fmla="*/ 65 w 91"/>
                <a:gd name="T55" fmla="*/ 23 h 140"/>
                <a:gd name="T56" fmla="*/ 52 w 91"/>
                <a:gd name="T57" fmla="*/ 16 h 140"/>
                <a:gd name="T58" fmla="*/ 38 w 91"/>
                <a:gd name="T59" fmla="*/ 16 h 140"/>
                <a:gd name="T60" fmla="*/ 26 w 91"/>
                <a:gd name="T61" fmla="*/ 25 h 140"/>
                <a:gd name="T62" fmla="*/ 19 w 91"/>
                <a:gd name="T63" fmla="*/ 39 h 140"/>
                <a:gd name="T64" fmla="*/ 19 w 91"/>
                <a:gd name="T65" fmla="*/ 54 h 140"/>
                <a:gd name="T66" fmla="*/ 26 w 91"/>
                <a:gd name="T67" fmla="*/ 68 h 140"/>
                <a:gd name="T68" fmla="*/ 38 w 91"/>
                <a:gd name="T69" fmla="*/ 75 h 140"/>
                <a:gd name="T70" fmla="*/ 52 w 91"/>
                <a:gd name="T71" fmla="*/ 75 h 140"/>
                <a:gd name="T72" fmla="*/ 65 w 91"/>
                <a:gd name="T73" fmla="*/ 68 h 140"/>
                <a:gd name="T74" fmla="*/ 72 w 91"/>
                <a:gd name="T7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40">
                  <a:moveTo>
                    <a:pt x="2" y="103"/>
                  </a:moveTo>
                  <a:lnTo>
                    <a:pt x="19" y="102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8" y="119"/>
                  </a:lnTo>
                  <a:lnTo>
                    <a:pt x="31" y="121"/>
                  </a:lnTo>
                  <a:lnTo>
                    <a:pt x="37" y="122"/>
                  </a:lnTo>
                  <a:lnTo>
                    <a:pt x="42" y="124"/>
                  </a:lnTo>
                  <a:lnTo>
                    <a:pt x="49" y="122"/>
                  </a:lnTo>
                  <a:lnTo>
                    <a:pt x="56" y="121"/>
                  </a:lnTo>
                  <a:lnTo>
                    <a:pt x="61" y="117"/>
                  </a:lnTo>
                  <a:lnTo>
                    <a:pt x="65" y="112"/>
                  </a:lnTo>
                  <a:lnTo>
                    <a:pt x="66" y="105"/>
                  </a:lnTo>
                  <a:lnTo>
                    <a:pt x="70" y="96"/>
                  </a:lnTo>
                  <a:lnTo>
                    <a:pt x="72" y="88"/>
                  </a:lnTo>
                  <a:lnTo>
                    <a:pt x="72" y="77"/>
                  </a:lnTo>
                  <a:lnTo>
                    <a:pt x="72" y="74"/>
                  </a:lnTo>
                  <a:lnTo>
                    <a:pt x="66" y="81"/>
                  </a:lnTo>
                  <a:lnTo>
                    <a:pt x="59" y="86"/>
                  </a:lnTo>
                  <a:lnTo>
                    <a:pt x="49" y="91"/>
                  </a:lnTo>
                  <a:lnTo>
                    <a:pt x="40" y="91"/>
                  </a:lnTo>
                  <a:lnTo>
                    <a:pt x="24" y="89"/>
                  </a:lnTo>
                  <a:lnTo>
                    <a:pt x="12" y="79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6" y="2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9"/>
                  </a:lnTo>
                  <a:lnTo>
                    <a:pt x="84" y="26"/>
                  </a:lnTo>
                  <a:lnTo>
                    <a:pt x="89" y="44"/>
                  </a:lnTo>
                  <a:lnTo>
                    <a:pt x="91" y="67"/>
                  </a:lnTo>
                  <a:lnTo>
                    <a:pt x="89" y="89"/>
                  </a:lnTo>
                  <a:lnTo>
                    <a:pt x="84" y="109"/>
                  </a:lnTo>
                  <a:lnTo>
                    <a:pt x="80" y="117"/>
                  </a:lnTo>
                  <a:lnTo>
                    <a:pt x="73" y="126"/>
                  </a:lnTo>
                  <a:lnTo>
                    <a:pt x="68" y="131"/>
                  </a:lnTo>
                  <a:lnTo>
                    <a:pt x="59" y="136"/>
                  </a:lnTo>
                  <a:lnTo>
                    <a:pt x="51" y="138"/>
                  </a:lnTo>
                  <a:lnTo>
                    <a:pt x="40" y="140"/>
                  </a:lnTo>
                  <a:lnTo>
                    <a:pt x="31" y="138"/>
                  </a:lnTo>
                  <a:lnTo>
                    <a:pt x="21" y="135"/>
                  </a:lnTo>
                  <a:lnTo>
                    <a:pt x="14" y="129"/>
                  </a:lnTo>
                  <a:lnTo>
                    <a:pt x="10" y="124"/>
                  </a:lnTo>
                  <a:lnTo>
                    <a:pt x="7" y="119"/>
                  </a:lnTo>
                  <a:lnTo>
                    <a:pt x="3" y="112"/>
                  </a:lnTo>
                  <a:lnTo>
                    <a:pt x="2" y="103"/>
                  </a:lnTo>
                  <a:close/>
                  <a:moveTo>
                    <a:pt x="72" y="46"/>
                  </a:moveTo>
                  <a:lnTo>
                    <a:pt x="72" y="37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2"/>
                  </a:lnTo>
                  <a:lnTo>
                    <a:pt x="19" y="39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21" y="61"/>
                  </a:lnTo>
                  <a:lnTo>
                    <a:pt x="26" y="68"/>
                  </a:lnTo>
                  <a:lnTo>
                    <a:pt x="31" y="72"/>
                  </a:lnTo>
                  <a:lnTo>
                    <a:pt x="38" y="75"/>
                  </a:lnTo>
                  <a:lnTo>
                    <a:pt x="45" y="75"/>
                  </a:lnTo>
                  <a:lnTo>
                    <a:pt x="52" y="75"/>
                  </a:lnTo>
                  <a:lnTo>
                    <a:pt x="59" y="72"/>
                  </a:lnTo>
                  <a:lnTo>
                    <a:pt x="65" y="68"/>
                  </a:lnTo>
                  <a:lnTo>
                    <a:pt x="68" y="61"/>
                  </a:lnTo>
                  <a:lnTo>
                    <a:pt x="72" y="54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82" name="Line 116"/>
            <p:cNvSpPr>
              <a:spLocks noChangeShapeType="1"/>
            </p:cNvSpPr>
            <p:nvPr/>
          </p:nvSpPr>
          <p:spPr bwMode="auto">
            <a:xfrm flipV="1">
              <a:off x="3573" y="283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83" name="Line 117"/>
            <p:cNvSpPr>
              <a:spLocks noChangeShapeType="1"/>
            </p:cNvSpPr>
            <p:nvPr/>
          </p:nvSpPr>
          <p:spPr bwMode="auto">
            <a:xfrm>
              <a:off x="3573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2" name="Freeform 118"/>
            <p:cNvSpPr>
              <a:spLocks noEditPoints="1"/>
            </p:cNvSpPr>
            <p:nvPr/>
          </p:nvSpPr>
          <p:spPr bwMode="auto">
            <a:xfrm>
              <a:off x="3498" y="2920"/>
              <a:ext cx="44" cy="70"/>
            </a:xfrm>
            <a:custGeom>
              <a:avLst/>
              <a:gdLst>
                <a:gd name="T0" fmla="*/ 0 w 89"/>
                <a:gd name="T1" fmla="*/ 70 h 140"/>
                <a:gd name="T2" fmla="*/ 2 w 89"/>
                <a:gd name="T3" fmla="*/ 47 h 140"/>
                <a:gd name="T4" fmla="*/ 5 w 89"/>
                <a:gd name="T5" fmla="*/ 30 h 140"/>
                <a:gd name="T6" fmla="*/ 9 w 89"/>
                <a:gd name="T7" fmla="*/ 21 h 140"/>
                <a:gd name="T8" fmla="*/ 14 w 89"/>
                <a:gd name="T9" fmla="*/ 13 h 140"/>
                <a:gd name="T10" fmla="*/ 19 w 89"/>
                <a:gd name="T11" fmla="*/ 7 h 140"/>
                <a:gd name="T12" fmla="*/ 26 w 89"/>
                <a:gd name="T13" fmla="*/ 4 h 140"/>
                <a:gd name="T14" fmla="*/ 35 w 89"/>
                <a:gd name="T15" fmla="*/ 0 h 140"/>
                <a:gd name="T16" fmla="*/ 45 w 89"/>
                <a:gd name="T17" fmla="*/ 0 h 140"/>
                <a:gd name="T18" fmla="*/ 56 w 89"/>
                <a:gd name="T19" fmla="*/ 0 h 140"/>
                <a:gd name="T20" fmla="*/ 64 w 89"/>
                <a:gd name="T21" fmla="*/ 4 h 140"/>
                <a:gd name="T22" fmla="*/ 70 w 89"/>
                <a:gd name="T23" fmla="*/ 7 h 140"/>
                <a:gd name="T24" fmla="*/ 75 w 89"/>
                <a:gd name="T25" fmla="*/ 13 h 140"/>
                <a:gd name="T26" fmla="*/ 78 w 89"/>
                <a:gd name="T27" fmla="*/ 16 h 140"/>
                <a:gd name="T28" fmla="*/ 84 w 89"/>
                <a:gd name="T29" fmla="*/ 26 h 140"/>
                <a:gd name="T30" fmla="*/ 87 w 89"/>
                <a:gd name="T31" fmla="*/ 37 h 140"/>
                <a:gd name="T32" fmla="*/ 89 w 89"/>
                <a:gd name="T33" fmla="*/ 51 h 140"/>
                <a:gd name="T34" fmla="*/ 89 w 89"/>
                <a:gd name="T35" fmla="*/ 70 h 140"/>
                <a:gd name="T36" fmla="*/ 89 w 89"/>
                <a:gd name="T37" fmla="*/ 91 h 140"/>
                <a:gd name="T38" fmla="*/ 84 w 89"/>
                <a:gd name="T39" fmla="*/ 109 h 140"/>
                <a:gd name="T40" fmla="*/ 80 w 89"/>
                <a:gd name="T41" fmla="*/ 119 h 140"/>
                <a:gd name="T42" fmla="*/ 75 w 89"/>
                <a:gd name="T43" fmla="*/ 126 h 140"/>
                <a:gd name="T44" fmla="*/ 70 w 89"/>
                <a:gd name="T45" fmla="*/ 131 h 140"/>
                <a:gd name="T46" fmla="*/ 63 w 89"/>
                <a:gd name="T47" fmla="*/ 136 h 140"/>
                <a:gd name="T48" fmla="*/ 54 w 89"/>
                <a:gd name="T49" fmla="*/ 138 h 140"/>
                <a:gd name="T50" fmla="*/ 45 w 89"/>
                <a:gd name="T51" fmla="*/ 140 h 140"/>
                <a:gd name="T52" fmla="*/ 26 w 89"/>
                <a:gd name="T53" fmla="*/ 136 h 140"/>
                <a:gd name="T54" fmla="*/ 14 w 89"/>
                <a:gd name="T55" fmla="*/ 126 h 140"/>
                <a:gd name="T56" fmla="*/ 5 w 89"/>
                <a:gd name="T57" fmla="*/ 112 h 140"/>
                <a:gd name="T58" fmla="*/ 2 w 89"/>
                <a:gd name="T59" fmla="*/ 93 h 140"/>
                <a:gd name="T60" fmla="*/ 0 w 89"/>
                <a:gd name="T61" fmla="*/ 70 h 140"/>
                <a:gd name="T62" fmla="*/ 17 w 89"/>
                <a:gd name="T63" fmla="*/ 70 h 140"/>
                <a:gd name="T64" fmla="*/ 19 w 89"/>
                <a:gd name="T65" fmla="*/ 89 h 140"/>
                <a:gd name="T66" fmla="*/ 21 w 89"/>
                <a:gd name="T67" fmla="*/ 103 h 140"/>
                <a:gd name="T68" fmla="*/ 26 w 89"/>
                <a:gd name="T69" fmla="*/ 114 h 140"/>
                <a:gd name="T70" fmla="*/ 31 w 89"/>
                <a:gd name="T71" fmla="*/ 119 h 140"/>
                <a:gd name="T72" fmla="*/ 36 w 89"/>
                <a:gd name="T73" fmla="*/ 122 h 140"/>
                <a:gd name="T74" fmla="*/ 45 w 89"/>
                <a:gd name="T75" fmla="*/ 124 h 140"/>
                <a:gd name="T76" fmla="*/ 52 w 89"/>
                <a:gd name="T77" fmla="*/ 122 h 140"/>
                <a:gd name="T78" fmla="*/ 57 w 89"/>
                <a:gd name="T79" fmla="*/ 119 h 140"/>
                <a:gd name="T80" fmla="*/ 64 w 89"/>
                <a:gd name="T81" fmla="*/ 114 h 140"/>
                <a:gd name="T82" fmla="*/ 68 w 89"/>
                <a:gd name="T83" fmla="*/ 103 h 140"/>
                <a:gd name="T84" fmla="*/ 71 w 89"/>
                <a:gd name="T85" fmla="*/ 89 h 140"/>
                <a:gd name="T86" fmla="*/ 71 w 89"/>
                <a:gd name="T87" fmla="*/ 70 h 140"/>
                <a:gd name="T88" fmla="*/ 71 w 89"/>
                <a:gd name="T89" fmla="*/ 51 h 140"/>
                <a:gd name="T90" fmla="*/ 68 w 89"/>
                <a:gd name="T91" fmla="*/ 35 h 140"/>
                <a:gd name="T92" fmla="*/ 64 w 89"/>
                <a:gd name="T93" fmla="*/ 26 h 140"/>
                <a:gd name="T94" fmla="*/ 59 w 89"/>
                <a:gd name="T95" fmla="*/ 19 h 140"/>
                <a:gd name="T96" fmla="*/ 52 w 89"/>
                <a:gd name="T97" fmla="*/ 16 h 140"/>
                <a:gd name="T98" fmla="*/ 43 w 89"/>
                <a:gd name="T99" fmla="*/ 16 h 140"/>
                <a:gd name="T100" fmla="*/ 36 w 89"/>
                <a:gd name="T101" fmla="*/ 16 h 140"/>
                <a:gd name="T102" fmla="*/ 31 w 89"/>
                <a:gd name="T103" fmla="*/ 19 h 140"/>
                <a:gd name="T104" fmla="*/ 26 w 89"/>
                <a:gd name="T105" fmla="*/ 25 h 140"/>
                <a:gd name="T106" fmla="*/ 21 w 89"/>
                <a:gd name="T107" fmla="*/ 35 h 140"/>
                <a:gd name="T108" fmla="*/ 19 w 89"/>
                <a:gd name="T109" fmla="*/ 51 h 140"/>
                <a:gd name="T110" fmla="*/ 17 w 89"/>
                <a:gd name="T11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40">
                  <a:moveTo>
                    <a:pt x="0" y="70"/>
                  </a:moveTo>
                  <a:lnTo>
                    <a:pt x="2" y="47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0" y="7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84" y="26"/>
                  </a:lnTo>
                  <a:lnTo>
                    <a:pt x="87" y="37"/>
                  </a:lnTo>
                  <a:lnTo>
                    <a:pt x="89" y="51"/>
                  </a:lnTo>
                  <a:lnTo>
                    <a:pt x="89" y="70"/>
                  </a:lnTo>
                  <a:lnTo>
                    <a:pt x="89" y="91"/>
                  </a:lnTo>
                  <a:lnTo>
                    <a:pt x="84" y="109"/>
                  </a:lnTo>
                  <a:lnTo>
                    <a:pt x="80" y="119"/>
                  </a:lnTo>
                  <a:lnTo>
                    <a:pt x="75" y="126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4" y="138"/>
                  </a:lnTo>
                  <a:lnTo>
                    <a:pt x="45" y="140"/>
                  </a:lnTo>
                  <a:lnTo>
                    <a:pt x="26" y="136"/>
                  </a:lnTo>
                  <a:lnTo>
                    <a:pt x="14" y="126"/>
                  </a:lnTo>
                  <a:lnTo>
                    <a:pt x="5" y="112"/>
                  </a:lnTo>
                  <a:lnTo>
                    <a:pt x="2" y="93"/>
                  </a:lnTo>
                  <a:lnTo>
                    <a:pt x="0" y="70"/>
                  </a:lnTo>
                  <a:close/>
                  <a:moveTo>
                    <a:pt x="17" y="70"/>
                  </a:moveTo>
                  <a:lnTo>
                    <a:pt x="19" y="89"/>
                  </a:lnTo>
                  <a:lnTo>
                    <a:pt x="21" y="103"/>
                  </a:lnTo>
                  <a:lnTo>
                    <a:pt x="26" y="114"/>
                  </a:lnTo>
                  <a:lnTo>
                    <a:pt x="31" y="119"/>
                  </a:lnTo>
                  <a:lnTo>
                    <a:pt x="36" y="122"/>
                  </a:lnTo>
                  <a:lnTo>
                    <a:pt x="45" y="124"/>
                  </a:lnTo>
                  <a:lnTo>
                    <a:pt x="52" y="122"/>
                  </a:lnTo>
                  <a:lnTo>
                    <a:pt x="57" y="119"/>
                  </a:lnTo>
                  <a:lnTo>
                    <a:pt x="64" y="114"/>
                  </a:lnTo>
                  <a:lnTo>
                    <a:pt x="68" y="103"/>
                  </a:lnTo>
                  <a:lnTo>
                    <a:pt x="71" y="89"/>
                  </a:lnTo>
                  <a:lnTo>
                    <a:pt x="71" y="70"/>
                  </a:lnTo>
                  <a:lnTo>
                    <a:pt x="71" y="51"/>
                  </a:lnTo>
                  <a:lnTo>
                    <a:pt x="68" y="35"/>
                  </a:lnTo>
                  <a:lnTo>
                    <a:pt x="64" y="26"/>
                  </a:lnTo>
                  <a:lnTo>
                    <a:pt x="59" y="19"/>
                  </a:lnTo>
                  <a:lnTo>
                    <a:pt x="52" y="16"/>
                  </a:lnTo>
                  <a:lnTo>
                    <a:pt x="43" y="16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51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3" name="Rectangle 119"/>
            <p:cNvSpPr>
              <a:spLocks noChangeArrowheads="1"/>
            </p:cNvSpPr>
            <p:nvPr/>
          </p:nvSpPr>
          <p:spPr bwMode="auto">
            <a:xfrm>
              <a:off x="3555" y="2979"/>
              <a:ext cx="10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4" name="Freeform 120"/>
            <p:cNvSpPr>
              <a:spLocks noEditPoints="1"/>
            </p:cNvSpPr>
            <p:nvPr/>
          </p:nvSpPr>
          <p:spPr bwMode="auto">
            <a:xfrm>
              <a:off x="3577" y="2920"/>
              <a:ext cx="46" cy="70"/>
            </a:xfrm>
            <a:custGeom>
              <a:avLst/>
              <a:gdLst>
                <a:gd name="T0" fmla="*/ 21 w 90"/>
                <a:gd name="T1" fmla="*/ 102 h 140"/>
                <a:gd name="T2" fmla="*/ 24 w 90"/>
                <a:gd name="T3" fmla="*/ 114 h 140"/>
                <a:gd name="T4" fmla="*/ 31 w 90"/>
                <a:gd name="T5" fmla="*/ 121 h 140"/>
                <a:gd name="T6" fmla="*/ 42 w 90"/>
                <a:gd name="T7" fmla="*/ 124 h 140"/>
                <a:gd name="T8" fmla="*/ 55 w 90"/>
                <a:gd name="T9" fmla="*/ 121 h 140"/>
                <a:gd name="T10" fmla="*/ 64 w 90"/>
                <a:gd name="T11" fmla="*/ 112 h 140"/>
                <a:gd name="T12" fmla="*/ 69 w 90"/>
                <a:gd name="T13" fmla="*/ 96 h 140"/>
                <a:gd name="T14" fmla="*/ 73 w 90"/>
                <a:gd name="T15" fmla="*/ 77 h 140"/>
                <a:gd name="T16" fmla="*/ 66 w 90"/>
                <a:gd name="T17" fmla="*/ 81 h 140"/>
                <a:gd name="T18" fmla="*/ 50 w 90"/>
                <a:gd name="T19" fmla="*/ 91 h 140"/>
                <a:gd name="T20" fmla="*/ 24 w 90"/>
                <a:gd name="T21" fmla="*/ 89 h 140"/>
                <a:gd name="T22" fmla="*/ 3 w 90"/>
                <a:gd name="T23" fmla="*/ 65 h 140"/>
                <a:gd name="T24" fmla="*/ 3 w 90"/>
                <a:gd name="T25" fmla="*/ 26 h 140"/>
                <a:gd name="T26" fmla="*/ 26 w 90"/>
                <a:gd name="T27" fmla="*/ 2 h 140"/>
                <a:gd name="T28" fmla="*/ 52 w 90"/>
                <a:gd name="T29" fmla="*/ 0 h 140"/>
                <a:gd name="T30" fmla="*/ 68 w 90"/>
                <a:gd name="T31" fmla="*/ 7 h 140"/>
                <a:gd name="T32" fmla="*/ 80 w 90"/>
                <a:gd name="T33" fmla="*/ 19 h 140"/>
                <a:gd name="T34" fmla="*/ 89 w 90"/>
                <a:gd name="T35" fmla="*/ 44 h 140"/>
                <a:gd name="T36" fmla="*/ 89 w 90"/>
                <a:gd name="T37" fmla="*/ 89 h 140"/>
                <a:gd name="T38" fmla="*/ 80 w 90"/>
                <a:gd name="T39" fmla="*/ 117 h 140"/>
                <a:gd name="T40" fmla="*/ 68 w 90"/>
                <a:gd name="T41" fmla="*/ 131 h 140"/>
                <a:gd name="T42" fmla="*/ 50 w 90"/>
                <a:gd name="T43" fmla="*/ 138 h 140"/>
                <a:gd name="T44" fmla="*/ 31 w 90"/>
                <a:gd name="T45" fmla="*/ 138 h 140"/>
                <a:gd name="T46" fmla="*/ 15 w 90"/>
                <a:gd name="T47" fmla="*/ 129 h 140"/>
                <a:gd name="T48" fmla="*/ 7 w 90"/>
                <a:gd name="T49" fmla="*/ 119 h 140"/>
                <a:gd name="T50" fmla="*/ 3 w 90"/>
                <a:gd name="T51" fmla="*/ 103 h 140"/>
                <a:gd name="T52" fmla="*/ 71 w 90"/>
                <a:gd name="T53" fmla="*/ 37 h 140"/>
                <a:gd name="T54" fmla="*/ 66 w 90"/>
                <a:gd name="T55" fmla="*/ 23 h 140"/>
                <a:gd name="T56" fmla="*/ 54 w 90"/>
                <a:gd name="T57" fmla="*/ 16 h 140"/>
                <a:gd name="T58" fmla="*/ 38 w 90"/>
                <a:gd name="T59" fmla="*/ 16 h 140"/>
                <a:gd name="T60" fmla="*/ 26 w 90"/>
                <a:gd name="T61" fmla="*/ 25 h 140"/>
                <a:gd name="T62" fmla="*/ 19 w 90"/>
                <a:gd name="T63" fmla="*/ 39 h 140"/>
                <a:gd name="T64" fmla="*/ 19 w 90"/>
                <a:gd name="T65" fmla="*/ 54 h 140"/>
                <a:gd name="T66" fmla="*/ 26 w 90"/>
                <a:gd name="T67" fmla="*/ 68 h 140"/>
                <a:gd name="T68" fmla="*/ 38 w 90"/>
                <a:gd name="T69" fmla="*/ 75 h 140"/>
                <a:gd name="T70" fmla="*/ 54 w 90"/>
                <a:gd name="T71" fmla="*/ 75 h 140"/>
                <a:gd name="T72" fmla="*/ 64 w 90"/>
                <a:gd name="T73" fmla="*/ 68 h 140"/>
                <a:gd name="T74" fmla="*/ 71 w 90"/>
                <a:gd name="T7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140">
                  <a:moveTo>
                    <a:pt x="3" y="103"/>
                  </a:moveTo>
                  <a:lnTo>
                    <a:pt x="21" y="102"/>
                  </a:lnTo>
                  <a:lnTo>
                    <a:pt x="22" y="109"/>
                  </a:lnTo>
                  <a:lnTo>
                    <a:pt x="24" y="114"/>
                  </a:lnTo>
                  <a:lnTo>
                    <a:pt x="28" y="119"/>
                  </a:lnTo>
                  <a:lnTo>
                    <a:pt x="31" y="121"/>
                  </a:lnTo>
                  <a:lnTo>
                    <a:pt x="36" y="122"/>
                  </a:lnTo>
                  <a:lnTo>
                    <a:pt x="42" y="124"/>
                  </a:lnTo>
                  <a:lnTo>
                    <a:pt x="48" y="122"/>
                  </a:lnTo>
                  <a:lnTo>
                    <a:pt x="55" y="121"/>
                  </a:lnTo>
                  <a:lnTo>
                    <a:pt x="61" y="117"/>
                  </a:lnTo>
                  <a:lnTo>
                    <a:pt x="64" y="112"/>
                  </a:lnTo>
                  <a:lnTo>
                    <a:pt x="68" y="105"/>
                  </a:lnTo>
                  <a:lnTo>
                    <a:pt x="69" y="96"/>
                  </a:lnTo>
                  <a:lnTo>
                    <a:pt x="71" y="88"/>
                  </a:lnTo>
                  <a:lnTo>
                    <a:pt x="73" y="77"/>
                  </a:lnTo>
                  <a:lnTo>
                    <a:pt x="73" y="74"/>
                  </a:lnTo>
                  <a:lnTo>
                    <a:pt x="66" y="81"/>
                  </a:lnTo>
                  <a:lnTo>
                    <a:pt x="59" y="86"/>
                  </a:lnTo>
                  <a:lnTo>
                    <a:pt x="50" y="91"/>
                  </a:lnTo>
                  <a:lnTo>
                    <a:pt x="40" y="91"/>
                  </a:lnTo>
                  <a:lnTo>
                    <a:pt x="24" y="89"/>
                  </a:lnTo>
                  <a:lnTo>
                    <a:pt x="12" y="79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6" y="2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9"/>
                  </a:lnTo>
                  <a:lnTo>
                    <a:pt x="85" y="26"/>
                  </a:lnTo>
                  <a:lnTo>
                    <a:pt x="89" y="44"/>
                  </a:lnTo>
                  <a:lnTo>
                    <a:pt x="90" y="67"/>
                  </a:lnTo>
                  <a:lnTo>
                    <a:pt x="89" y="89"/>
                  </a:lnTo>
                  <a:lnTo>
                    <a:pt x="85" y="109"/>
                  </a:lnTo>
                  <a:lnTo>
                    <a:pt x="80" y="117"/>
                  </a:lnTo>
                  <a:lnTo>
                    <a:pt x="75" y="126"/>
                  </a:lnTo>
                  <a:lnTo>
                    <a:pt x="68" y="131"/>
                  </a:lnTo>
                  <a:lnTo>
                    <a:pt x="59" y="136"/>
                  </a:lnTo>
                  <a:lnTo>
                    <a:pt x="50" y="138"/>
                  </a:lnTo>
                  <a:lnTo>
                    <a:pt x="42" y="140"/>
                  </a:lnTo>
                  <a:lnTo>
                    <a:pt x="31" y="138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10" y="124"/>
                  </a:lnTo>
                  <a:lnTo>
                    <a:pt x="7" y="119"/>
                  </a:lnTo>
                  <a:lnTo>
                    <a:pt x="3" y="112"/>
                  </a:lnTo>
                  <a:lnTo>
                    <a:pt x="3" y="103"/>
                  </a:lnTo>
                  <a:close/>
                  <a:moveTo>
                    <a:pt x="73" y="46"/>
                  </a:moveTo>
                  <a:lnTo>
                    <a:pt x="71" y="37"/>
                  </a:lnTo>
                  <a:lnTo>
                    <a:pt x="69" y="30"/>
                  </a:lnTo>
                  <a:lnTo>
                    <a:pt x="66" y="23"/>
                  </a:lnTo>
                  <a:lnTo>
                    <a:pt x="61" y="19"/>
                  </a:lnTo>
                  <a:lnTo>
                    <a:pt x="54" y="16"/>
                  </a:lnTo>
                  <a:lnTo>
                    <a:pt x="47" y="16"/>
                  </a:lnTo>
                  <a:lnTo>
                    <a:pt x="38" y="16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2" y="32"/>
                  </a:lnTo>
                  <a:lnTo>
                    <a:pt x="19" y="39"/>
                  </a:lnTo>
                  <a:lnTo>
                    <a:pt x="19" y="47"/>
                  </a:lnTo>
                  <a:lnTo>
                    <a:pt x="19" y="54"/>
                  </a:lnTo>
                  <a:lnTo>
                    <a:pt x="22" y="61"/>
                  </a:lnTo>
                  <a:lnTo>
                    <a:pt x="26" y="68"/>
                  </a:lnTo>
                  <a:lnTo>
                    <a:pt x="31" y="72"/>
                  </a:lnTo>
                  <a:lnTo>
                    <a:pt x="38" y="75"/>
                  </a:lnTo>
                  <a:lnTo>
                    <a:pt x="45" y="75"/>
                  </a:lnTo>
                  <a:lnTo>
                    <a:pt x="54" y="75"/>
                  </a:lnTo>
                  <a:lnTo>
                    <a:pt x="59" y="72"/>
                  </a:lnTo>
                  <a:lnTo>
                    <a:pt x="64" y="68"/>
                  </a:lnTo>
                  <a:lnTo>
                    <a:pt x="69" y="61"/>
                  </a:lnTo>
                  <a:lnTo>
                    <a:pt x="71" y="54"/>
                  </a:lnTo>
                  <a:lnTo>
                    <a:pt x="7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5" name="Freeform 121"/>
            <p:cNvSpPr>
              <a:spLocks/>
            </p:cNvSpPr>
            <p:nvPr/>
          </p:nvSpPr>
          <p:spPr bwMode="auto">
            <a:xfrm>
              <a:off x="3631" y="2921"/>
              <a:ext cx="45" cy="69"/>
            </a:xfrm>
            <a:custGeom>
              <a:avLst/>
              <a:gdLst>
                <a:gd name="T0" fmla="*/ 0 w 91"/>
                <a:gd name="T1" fmla="*/ 100 h 138"/>
                <a:gd name="T2" fmla="*/ 18 w 91"/>
                <a:gd name="T3" fmla="*/ 98 h 138"/>
                <a:gd name="T4" fmla="*/ 21 w 91"/>
                <a:gd name="T5" fmla="*/ 105 h 138"/>
                <a:gd name="T6" fmla="*/ 23 w 91"/>
                <a:gd name="T7" fmla="*/ 112 h 138"/>
                <a:gd name="T8" fmla="*/ 26 w 91"/>
                <a:gd name="T9" fmla="*/ 115 h 138"/>
                <a:gd name="T10" fmla="*/ 32 w 91"/>
                <a:gd name="T11" fmla="*/ 119 h 138"/>
                <a:gd name="T12" fmla="*/ 37 w 91"/>
                <a:gd name="T13" fmla="*/ 120 h 138"/>
                <a:gd name="T14" fmla="*/ 44 w 91"/>
                <a:gd name="T15" fmla="*/ 122 h 138"/>
                <a:gd name="T16" fmla="*/ 52 w 91"/>
                <a:gd name="T17" fmla="*/ 120 h 138"/>
                <a:gd name="T18" fmla="*/ 59 w 91"/>
                <a:gd name="T19" fmla="*/ 117 h 138"/>
                <a:gd name="T20" fmla="*/ 65 w 91"/>
                <a:gd name="T21" fmla="*/ 113 h 138"/>
                <a:gd name="T22" fmla="*/ 70 w 91"/>
                <a:gd name="T23" fmla="*/ 107 h 138"/>
                <a:gd name="T24" fmla="*/ 72 w 91"/>
                <a:gd name="T25" fmla="*/ 98 h 138"/>
                <a:gd name="T26" fmla="*/ 72 w 91"/>
                <a:gd name="T27" fmla="*/ 89 h 138"/>
                <a:gd name="T28" fmla="*/ 72 w 91"/>
                <a:gd name="T29" fmla="*/ 80 h 138"/>
                <a:gd name="T30" fmla="*/ 70 w 91"/>
                <a:gd name="T31" fmla="*/ 73 h 138"/>
                <a:gd name="T32" fmla="*/ 65 w 91"/>
                <a:gd name="T33" fmla="*/ 68 h 138"/>
                <a:gd name="T34" fmla="*/ 59 w 91"/>
                <a:gd name="T35" fmla="*/ 63 h 138"/>
                <a:gd name="T36" fmla="*/ 52 w 91"/>
                <a:gd name="T37" fmla="*/ 61 h 138"/>
                <a:gd name="T38" fmla="*/ 44 w 91"/>
                <a:gd name="T39" fmla="*/ 59 h 138"/>
                <a:gd name="T40" fmla="*/ 37 w 91"/>
                <a:gd name="T41" fmla="*/ 61 h 138"/>
                <a:gd name="T42" fmla="*/ 30 w 91"/>
                <a:gd name="T43" fmla="*/ 63 h 138"/>
                <a:gd name="T44" fmla="*/ 25 w 91"/>
                <a:gd name="T45" fmla="*/ 66 h 138"/>
                <a:gd name="T46" fmla="*/ 21 w 91"/>
                <a:gd name="T47" fmla="*/ 72 h 138"/>
                <a:gd name="T48" fmla="*/ 2 w 91"/>
                <a:gd name="T49" fmla="*/ 70 h 138"/>
                <a:gd name="T50" fmla="*/ 16 w 91"/>
                <a:gd name="T51" fmla="*/ 0 h 138"/>
                <a:gd name="T52" fmla="*/ 82 w 91"/>
                <a:gd name="T53" fmla="*/ 0 h 138"/>
                <a:gd name="T54" fmla="*/ 82 w 91"/>
                <a:gd name="T55" fmla="*/ 17 h 138"/>
                <a:gd name="T56" fmla="*/ 32 w 91"/>
                <a:gd name="T57" fmla="*/ 17 h 138"/>
                <a:gd name="T58" fmla="*/ 25 w 91"/>
                <a:gd name="T59" fmla="*/ 52 h 138"/>
                <a:gd name="T60" fmla="*/ 32 w 91"/>
                <a:gd name="T61" fmla="*/ 47 h 138"/>
                <a:gd name="T62" fmla="*/ 40 w 91"/>
                <a:gd name="T63" fmla="*/ 45 h 138"/>
                <a:gd name="T64" fmla="*/ 49 w 91"/>
                <a:gd name="T65" fmla="*/ 44 h 138"/>
                <a:gd name="T66" fmla="*/ 65 w 91"/>
                <a:gd name="T67" fmla="*/ 47 h 138"/>
                <a:gd name="T68" fmla="*/ 79 w 91"/>
                <a:gd name="T69" fmla="*/ 56 h 138"/>
                <a:gd name="T70" fmla="*/ 87 w 91"/>
                <a:gd name="T71" fmla="*/ 70 h 138"/>
                <a:gd name="T72" fmla="*/ 91 w 91"/>
                <a:gd name="T73" fmla="*/ 89 h 138"/>
                <a:gd name="T74" fmla="*/ 87 w 91"/>
                <a:gd name="T75" fmla="*/ 107 h 138"/>
                <a:gd name="T76" fmla="*/ 80 w 91"/>
                <a:gd name="T77" fmla="*/ 120 h 138"/>
                <a:gd name="T78" fmla="*/ 65 w 91"/>
                <a:gd name="T79" fmla="*/ 133 h 138"/>
                <a:gd name="T80" fmla="*/ 44 w 91"/>
                <a:gd name="T81" fmla="*/ 138 h 138"/>
                <a:gd name="T82" fmla="*/ 28 w 91"/>
                <a:gd name="T83" fmla="*/ 134 h 138"/>
                <a:gd name="T84" fmla="*/ 14 w 91"/>
                <a:gd name="T85" fmla="*/ 127 h 138"/>
                <a:gd name="T86" fmla="*/ 9 w 91"/>
                <a:gd name="T87" fmla="*/ 122 h 138"/>
                <a:gd name="T88" fmla="*/ 5 w 91"/>
                <a:gd name="T89" fmla="*/ 115 h 138"/>
                <a:gd name="T90" fmla="*/ 2 w 91"/>
                <a:gd name="T91" fmla="*/ 108 h 138"/>
                <a:gd name="T92" fmla="*/ 0 w 91"/>
                <a:gd name="T93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138">
                  <a:moveTo>
                    <a:pt x="0" y="100"/>
                  </a:moveTo>
                  <a:lnTo>
                    <a:pt x="18" y="98"/>
                  </a:lnTo>
                  <a:lnTo>
                    <a:pt x="21" y="105"/>
                  </a:lnTo>
                  <a:lnTo>
                    <a:pt x="23" y="112"/>
                  </a:lnTo>
                  <a:lnTo>
                    <a:pt x="26" y="115"/>
                  </a:lnTo>
                  <a:lnTo>
                    <a:pt x="32" y="119"/>
                  </a:lnTo>
                  <a:lnTo>
                    <a:pt x="37" y="120"/>
                  </a:lnTo>
                  <a:lnTo>
                    <a:pt x="44" y="122"/>
                  </a:lnTo>
                  <a:lnTo>
                    <a:pt x="52" y="120"/>
                  </a:lnTo>
                  <a:lnTo>
                    <a:pt x="59" y="117"/>
                  </a:lnTo>
                  <a:lnTo>
                    <a:pt x="65" y="113"/>
                  </a:lnTo>
                  <a:lnTo>
                    <a:pt x="70" y="107"/>
                  </a:lnTo>
                  <a:lnTo>
                    <a:pt x="72" y="98"/>
                  </a:lnTo>
                  <a:lnTo>
                    <a:pt x="72" y="89"/>
                  </a:lnTo>
                  <a:lnTo>
                    <a:pt x="72" y="80"/>
                  </a:lnTo>
                  <a:lnTo>
                    <a:pt x="70" y="73"/>
                  </a:lnTo>
                  <a:lnTo>
                    <a:pt x="65" y="68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4" y="59"/>
                  </a:lnTo>
                  <a:lnTo>
                    <a:pt x="37" y="61"/>
                  </a:lnTo>
                  <a:lnTo>
                    <a:pt x="30" y="63"/>
                  </a:lnTo>
                  <a:lnTo>
                    <a:pt x="25" y="66"/>
                  </a:lnTo>
                  <a:lnTo>
                    <a:pt x="21" y="72"/>
                  </a:lnTo>
                  <a:lnTo>
                    <a:pt x="2" y="70"/>
                  </a:lnTo>
                  <a:lnTo>
                    <a:pt x="16" y="0"/>
                  </a:lnTo>
                  <a:lnTo>
                    <a:pt x="82" y="0"/>
                  </a:lnTo>
                  <a:lnTo>
                    <a:pt x="82" y="17"/>
                  </a:lnTo>
                  <a:lnTo>
                    <a:pt x="32" y="17"/>
                  </a:lnTo>
                  <a:lnTo>
                    <a:pt x="25" y="52"/>
                  </a:lnTo>
                  <a:lnTo>
                    <a:pt x="32" y="47"/>
                  </a:lnTo>
                  <a:lnTo>
                    <a:pt x="40" y="45"/>
                  </a:lnTo>
                  <a:lnTo>
                    <a:pt x="49" y="44"/>
                  </a:lnTo>
                  <a:lnTo>
                    <a:pt x="65" y="47"/>
                  </a:lnTo>
                  <a:lnTo>
                    <a:pt x="79" y="56"/>
                  </a:lnTo>
                  <a:lnTo>
                    <a:pt x="87" y="70"/>
                  </a:lnTo>
                  <a:lnTo>
                    <a:pt x="91" y="89"/>
                  </a:lnTo>
                  <a:lnTo>
                    <a:pt x="87" y="107"/>
                  </a:lnTo>
                  <a:lnTo>
                    <a:pt x="80" y="120"/>
                  </a:lnTo>
                  <a:lnTo>
                    <a:pt x="65" y="133"/>
                  </a:lnTo>
                  <a:lnTo>
                    <a:pt x="44" y="138"/>
                  </a:lnTo>
                  <a:lnTo>
                    <a:pt x="28" y="134"/>
                  </a:lnTo>
                  <a:lnTo>
                    <a:pt x="14" y="127"/>
                  </a:lnTo>
                  <a:lnTo>
                    <a:pt x="9" y="122"/>
                  </a:lnTo>
                  <a:lnTo>
                    <a:pt x="5" y="115"/>
                  </a:lnTo>
                  <a:lnTo>
                    <a:pt x="2" y="10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6" name="Line 122"/>
            <p:cNvSpPr>
              <a:spLocks noChangeShapeType="1"/>
            </p:cNvSpPr>
            <p:nvPr/>
          </p:nvSpPr>
          <p:spPr bwMode="auto">
            <a:xfrm flipV="1">
              <a:off x="4147" y="2835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7" name="Line 123"/>
            <p:cNvSpPr>
              <a:spLocks noChangeShapeType="1"/>
            </p:cNvSpPr>
            <p:nvPr/>
          </p:nvSpPr>
          <p:spPr bwMode="auto">
            <a:xfrm>
              <a:off x="4147" y="1267"/>
              <a:ext cx="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8" name="Freeform 124"/>
            <p:cNvSpPr>
              <a:spLocks/>
            </p:cNvSpPr>
            <p:nvPr/>
          </p:nvSpPr>
          <p:spPr bwMode="auto">
            <a:xfrm>
              <a:off x="4144" y="2920"/>
              <a:ext cx="25" cy="69"/>
            </a:xfrm>
            <a:custGeom>
              <a:avLst/>
              <a:gdLst>
                <a:gd name="T0" fmla="*/ 51 w 51"/>
                <a:gd name="T1" fmla="*/ 138 h 138"/>
                <a:gd name="T2" fmla="*/ 32 w 51"/>
                <a:gd name="T3" fmla="*/ 138 h 138"/>
                <a:gd name="T4" fmla="*/ 32 w 51"/>
                <a:gd name="T5" fmla="*/ 30 h 138"/>
                <a:gd name="T6" fmla="*/ 27 w 51"/>
                <a:gd name="T7" fmla="*/ 35 h 138"/>
                <a:gd name="T8" fmla="*/ 18 w 51"/>
                <a:gd name="T9" fmla="*/ 42 h 138"/>
                <a:gd name="T10" fmla="*/ 9 w 51"/>
                <a:gd name="T11" fmla="*/ 47 h 138"/>
                <a:gd name="T12" fmla="*/ 0 w 51"/>
                <a:gd name="T13" fmla="*/ 51 h 138"/>
                <a:gd name="T14" fmla="*/ 0 w 51"/>
                <a:gd name="T15" fmla="*/ 33 h 138"/>
                <a:gd name="T16" fmla="*/ 13 w 51"/>
                <a:gd name="T17" fmla="*/ 26 h 138"/>
                <a:gd name="T18" fmla="*/ 25 w 51"/>
                <a:gd name="T19" fmla="*/ 18 h 138"/>
                <a:gd name="T20" fmla="*/ 34 w 51"/>
                <a:gd name="T21" fmla="*/ 9 h 138"/>
                <a:gd name="T22" fmla="*/ 39 w 51"/>
                <a:gd name="T23" fmla="*/ 0 h 138"/>
                <a:gd name="T24" fmla="*/ 51 w 51"/>
                <a:gd name="T25" fmla="*/ 0 h 138"/>
                <a:gd name="T26" fmla="*/ 51 w 51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38">
                  <a:moveTo>
                    <a:pt x="51" y="138"/>
                  </a:moveTo>
                  <a:lnTo>
                    <a:pt x="32" y="138"/>
                  </a:lnTo>
                  <a:lnTo>
                    <a:pt x="32" y="30"/>
                  </a:lnTo>
                  <a:lnTo>
                    <a:pt x="27" y="35"/>
                  </a:lnTo>
                  <a:lnTo>
                    <a:pt x="18" y="42"/>
                  </a:lnTo>
                  <a:lnTo>
                    <a:pt x="9" y="47"/>
                  </a:lnTo>
                  <a:lnTo>
                    <a:pt x="0" y="51"/>
                  </a:lnTo>
                  <a:lnTo>
                    <a:pt x="0" y="33"/>
                  </a:lnTo>
                  <a:lnTo>
                    <a:pt x="13" y="26"/>
                  </a:lnTo>
                  <a:lnTo>
                    <a:pt x="25" y="18"/>
                  </a:lnTo>
                  <a:lnTo>
                    <a:pt x="34" y="9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1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9" name="Rectangle 125"/>
            <p:cNvSpPr>
              <a:spLocks noChangeArrowheads="1"/>
            </p:cNvSpPr>
            <p:nvPr/>
          </p:nvSpPr>
          <p:spPr bwMode="auto">
            <a:xfrm>
              <a:off x="1853" y="1267"/>
              <a:ext cx="2294" cy="159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0" name="Freeform 126"/>
            <p:cNvSpPr>
              <a:spLocks noEditPoints="1"/>
            </p:cNvSpPr>
            <p:nvPr/>
          </p:nvSpPr>
          <p:spPr bwMode="auto">
            <a:xfrm>
              <a:off x="1480" y="2256"/>
              <a:ext cx="70" cy="43"/>
            </a:xfrm>
            <a:custGeom>
              <a:avLst/>
              <a:gdLst>
                <a:gd name="T0" fmla="*/ 138 w 140"/>
                <a:gd name="T1" fmla="*/ 17 h 86"/>
                <a:gd name="T2" fmla="*/ 122 w 140"/>
                <a:gd name="T3" fmla="*/ 17 h 86"/>
                <a:gd name="T4" fmla="*/ 129 w 140"/>
                <a:gd name="T5" fmla="*/ 23 h 86"/>
                <a:gd name="T6" fmla="*/ 135 w 140"/>
                <a:gd name="T7" fmla="*/ 30 h 86"/>
                <a:gd name="T8" fmla="*/ 138 w 140"/>
                <a:gd name="T9" fmla="*/ 37 h 86"/>
                <a:gd name="T10" fmla="*/ 140 w 140"/>
                <a:gd name="T11" fmla="*/ 45 h 86"/>
                <a:gd name="T12" fmla="*/ 138 w 140"/>
                <a:gd name="T13" fmla="*/ 52 h 86"/>
                <a:gd name="T14" fmla="*/ 136 w 140"/>
                <a:gd name="T15" fmla="*/ 59 h 86"/>
                <a:gd name="T16" fmla="*/ 133 w 140"/>
                <a:gd name="T17" fmla="*/ 66 h 86"/>
                <a:gd name="T18" fmla="*/ 128 w 140"/>
                <a:gd name="T19" fmla="*/ 72 h 86"/>
                <a:gd name="T20" fmla="*/ 122 w 140"/>
                <a:gd name="T21" fmla="*/ 77 h 86"/>
                <a:gd name="T22" fmla="*/ 115 w 140"/>
                <a:gd name="T23" fmla="*/ 80 h 86"/>
                <a:gd name="T24" fmla="*/ 107 w 140"/>
                <a:gd name="T25" fmla="*/ 84 h 86"/>
                <a:gd name="T26" fmla="*/ 98 w 140"/>
                <a:gd name="T27" fmla="*/ 86 h 86"/>
                <a:gd name="T28" fmla="*/ 88 w 140"/>
                <a:gd name="T29" fmla="*/ 86 h 86"/>
                <a:gd name="T30" fmla="*/ 79 w 140"/>
                <a:gd name="T31" fmla="*/ 86 h 86"/>
                <a:gd name="T32" fmla="*/ 68 w 140"/>
                <a:gd name="T33" fmla="*/ 84 h 86"/>
                <a:gd name="T34" fmla="*/ 61 w 140"/>
                <a:gd name="T35" fmla="*/ 80 h 86"/>
                <a:gd name="T36" fmla="*/ 53 w 140"/>
                <a:gd name="T37" fmla="*/ 77 h 86"/>
                <a:gd name="T38" fmla="*/ 47 w 140"/>
                <a:gd name="T39" fmla="*/ 72 h 86"/>
                <a:gd name="T40" fmla="*/ 42 w 140"/>
                <a:gd name="T41" fmla="*/ 66 h 86"/>
                <a:gd name="T42" fmla="*/ 39 w 140"/>
                <a:gd name="T43" fmla="*/ 59 h 86"/>
                <a:gd name="T44" fmla="*/ 37 w 140"/>
                <a:gd name="T45" fmla="*/ 52 h 86"/>
                <a:gd name="T46" fmla="*/ 35 w 140"/>
                <a:gd name="T47" fmla="*/ 45 h 86"/>
                <a:gd name="T48" fmla="*/ 37 w 140"/>
                <a:gd name="T49" fmla="*/ 37 h 86"/>
                <a:gd name="T50" fmla="*/ 40 w 140"/>
                <a:gd name="T51" fmla="*/ 30 h 86"/>
                <a:gd name="T52" fmla="*/ 46 w 140"/>
                <a:gd name="T53" fmla="*/ 23 h 86"/>
                <a:gd name="T54" fmla="*/ 51 w 140"/>
                <a:gd name="T55" fmla="*/ 17 h 86"/>
                <a:gd name="T56" fmla="*/ 0 w 140"/>
                <a:gd name="T57" fmla="*/ 17 h 86"/>
                <a:gd name="T58" fmla="*/ 0 w 140"/>
                <a:gd name="T59" fmla="*/ 0 h 86"/>
                <a:gd name="T60" fmla="*/ 138 w 140"/>
                <a:gd name="T61" fmla="*/ 0 h 86"/>
                <a:gd name="T62" fmla="*/ 138 w 140"/>
                <a:gd name="T63" fmla="*/ 17 h 86"/>
                <a:gd name="T64" fmla="*/ 88 w 140"/>
                <a:gd name="T65" fmla="*/ 68 h 86"/>
                <a:gd name="T66" fmla="*/ 96 w 140"/>
                <a:gd name="T67" fmla="*/ 68 h 86"/>
                <a:gd name="T68" fmla="*/ 103 w 140"/>
                <a:gd name="T69" fmla="*/ 66 h 86"/>
                <a:gd name="T70" fmla="*/ 110 w 140"/>
                <a:gd name="T71" fmla="*/ 63 h 86"/>
                <a:gd name="T72" fmla="*/ 115 w 140"/>
                <a:gd name="T73" fmla="*/ 61 h 86"/>
                <a:gd name="T74" fmla="*/ 119 w 140"/>
                <a:gd name="T75" fmla="*/ 54 h 86"/>
                <a:gd name="T76" fmla="*/ 122 w 140"/>
                <a:gd name="T77" fmla="*/ 49 h 86"/>
                <a:gd name="T78" fmla="*/ 124 w 140"/>
                <a:gd name="T79" fmla="*/ 42 h 86"/>
                <a:gd name="T80" fmla="*/ 122 w 140"/>
                <a:gd name="T81" fmla="*/ 37 h 86"/>
                <a:gd name="T82" fmla="*/ 119 w 140"/>
                <a:gd name="T83" fmla="*/ 30 h 86"/>
                <a:gd name="T84" fmla="*/ 115 w 140"/>
                <a:gd name="T85" fmla="*/ 24 h 86"/>
                <a:gd name="T86" fmla="*/ 110 w 140"/>
                <a:gd name="T87" fmla="*/ 23 h 86"/>
                <a:gd name="T88" fmla="*/ 105 w 140"/>
                <a:gd name="T89" fmla="*/ 19 h 86"/>
                <a:gd name="T90" fmla="*/ 98 w 140"/>
                <a:gd name="T91" fmla="*/ 17 h 86"/>
                <a:gd name="T92" fmla="*/ 89 w 140"/>
                <a:gd name="T93" fmla="*/ 17 h 86"/>
                <a:gd name="T94" fmla="*/ 72 w 140"/>
                <a:gd name="T95" fmla="*/ 19 h 86"/>
                <a:gd name="T96" fmla="*/ 61 w 140"/>
                <a:gd name="T97" fmla="*/ 24 h 86"/>
                <a:gd name="T98" fmla="*/ 56 w 140"/>
                <a:gd name="T99" fmla="*/ 30 h 86"/>
                <a:gd name="T100" fmla="*/ 53 w 140"/>
                <a:gd name="T101" fmla="*/ 37 h 86"/>
                <a:gd name="T102" fmla="*/ 51 w 140"/>
                <a:gd name="T103" fmla="*/ 44 h 86"/>
                <a:gd name="T104" fmla="*/ 53 w 140"/>
                <a:gd name="T105" fmla="*/ 51 h 86"/>
                <a:gd name="T106" fmla="*/ 56 w 140"/>
                <a:gd name="T107" fmla="*/ 56 h 86"/>
                <a:gd name="T108" fmla="*/ 60 w 140"/>
                <a:gd name="T109" fmla="*/ 61 h 86"/>
                <a:gd name="T110" fmla="*/ 65 w 140"/>
                <a:gd name="T111" fmla="*/ 65 h 86"/>
                <a:gd name="T112" fmla="*/ 72 w 140"/>
                <a:gd name="T113" fmla="*/ 66 h 86"/>
                <a:gd name="T114" fmla="*/ 79 w 140"/>
                <a:gd name="T115" fmla="*/ 68 h 86"/>
                <a:gd name="T116" fmla="*/ 88 w 140"/>
                <a:gd name="T117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86">
                  <a:moveTo>
                    <a:pt x="138" y="17"/>
                  </a:moveTo>
                  <a:lnTo>
                    <a:pt x="122" y="17"/>
                  </a:lnTo>
                  <a:lnTo>
                    <a:pt x="129" y="23"/>
                  </a:lnTo>
                  <a:lnTo>
                    <a:pt x="135" y="30"/>
                  </a:lnTo>
                  <a:lnTo>
                    <a:pt x="138" y="37"/>
                  </a:lnTo>
                  <a:lnTo>
                    <a:pt x="140" y="45"/>
                  </a:lnTo>
                  <a:lnTo>
                    <a:pt x="138" y="52"/>
                  </a:lnTo>
                  <a:lnTo>
                    <a:pt x="136" y="59"/>
                  </a:lnTo>
                  <a:lnTo>
                    <a:pt x="133" y="66"/>
                  </a:lnTo>
                  <a:lnTo>
                    <a:pt x="128" y="72"/>
                  </a:lnTo>
                  <a:lnTo>
                    <a:pt x="122" y="77"/>
                  </a:lnTo>
                  <a:lnTo>
                    <a:pt x="115" y="80"/>
                  </a:lnTo>
                  <a:lnTo>
                    <a:pt x="107" y="84"/>
                  </a:lnTo>
                  <a:lnTo>
                    <a:pt x="98" y="86"/>
                  </a:lnTo>
                  <a:lnTo>
                    <a:pt x="88" y="86"/>
                  </a:lnTo>
                  <a:lnTo>
                    <a:pt x="79" y="86"/>
                  </a:lnTo>
                  <a:lnTo>
                    <a:pt x="68" y="84"/>
                  </a:lnTo>
                  <a:lnTo>
                    <a:pt x="61" y="80"/>
                  </a:lnTo>
                  <a:lnTo>
                    <a:pt x="53" y="77"/>
                  </a:lnTo>
                  <a:lnTo>
                    <a:pt x="47" y="72"/>
                  </a:lnTo>
                  <a:lnTo>
                    <a:pt x="42" y="66"/>
                  </a:lnTo>
                  <a:lnTo>
                    <a:pt x="39" y="59"/>
                  </a:lnTo>
                  <a:lnTo>
                    <a:pt x="37" y="52"/>
                  </a:lnTo>
                  <a:lnTo>
                    <a:pt x="35" y="45"/>
                  </a:lnTo>
                  <a:lnTo>
                    <a:pt x="37" y="37"/>
                  </a:lnTo>
                  <a:lnTo>
                    <a:pt x="40" y="30"/>
                  </a:lnTo>
                  <a:lnTo>
                    <a:pt x="46" y="23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17"/>
                  </a:lnTo>
                  <a:close/>
                  <a:moveTo>
                    <a:pt x="88" y="68"/>
                  </a:moveTo>
                  <a:lnTo>
                    <a:pt x="96" y="68"/>
                  </a:lnTo>
                  <a:lnTo>
                    <a:pt x="103" y="66"/>
                  </a:lnTo>
                  <a:lnTo>
                    <a:pt x="110" y="63"/>
                  </a:lnTo>
                  <a:lnTo>
                    <a:pt x="115" y="61"/>
                  </a:lnTo>
                  <a:lnTo>
                    <a:pt x="119" y="54"/>
                  </a:lnTo>
                  <a:lnTo>
                    <a:pt x="122" y="49"/>
                  </a:lnTo>
                  <a:lnTo>
                    <a:pt x="124" y="42"/>
                  </a:lnTo>
                  <a:lnTo>
                    <a:pt x="122" y="37"/>
                  </a:lnTo>
                  <a:lnTo>
                    <a:pt x="119" y="30"/>
                  </a:lnTo>
                  <a:lnTo>
                    <a:pt x="115" y="24"/>
                  </a:lnTo>
                  <a:lnTo>
                    <a:pt x="110" y="23"/>
                  </a:lnTo>
                  <a:lnTo>
                    <a:pt x="105" y="19"/>
                  </a:lnTo>
                  <a:lnTo>
                    <a:pt x="98" y="17"/>
                  </a:lnTo>
                  <a:lnTo>
                    <a:pt x="89" y="17"/>
                  </a:lnTo>
                  <a:lnTo>
                    <a:pt x="72" y="19"/>
                  </a:lnTo>
                  <a:lnTo>
                    <a:pt x="61" y="24"/>
                  </a:lnTo>
                  <a:lnTo>
                    <a:pt x="56" y="30"/>
                  </a:lnTo>
                  <a:lnTo>
                    <a:pt x="53" y="37"/>
                  </a:lnTo>
                  <a:lnTo>
                    <a:pt x="51" y="44"/>
                  </a:lnTo>
                  <a:lnTo>
                    <a:pt x="53" y="51"/>
                  </a:lnTo>
                  <a:lnTo>
                    <a:pt x="56" y="56"/>
                  </a:lnTo>
                  <a:lnTo>
                    <a:pt x="60" y="61"/>
                  </a:lnTo>
                  <a:lnTo>
                    <a:pt x="65" y="65"/>
                  </a:lnTo>
                  <a:lnTo>
                    <a:pt x="72" y="66"/>
                  </a:lnTo>
                  <a:lnTo>
                    <a:pt x="79" y="68"/>
                  </a:lnTo>
                  <a:lnTo>
                    <a:pt x="88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1" name="Freeform 127"/>
            <p:cNvSpPr>
              <a:spLocks/>
            </p:cNvSpPr>
            <p:nvPr/>
          </p:nvSpPr>
          <p:spPr bwMode="auto">
            <a:xfrm>
              <a:off x="1485" y="2194"/>
              <a:ext cx="64" cy="53"/>
            </a:xfrm>
            <a:custGeom>
              <a:avLst/>
              <a:gdLst>
                <a:gd name="T0" fmla="*/ 0 w 129"/>
                <a:gd name="T1" fmla="*/ 0 h 107"/>
                <a:gd name="T2" fmla="*/ 26 w 129"/>
                <a:gd name="T3" fmla="*/ 0 h 107"/>
                <a:gd name="T4" fmla="*/ 26 w 129"/>
                <a:gd name="T5" fmla="*/ 4 h 107"/>
                <a:gd name="T6" fmla="*/ 19 w 129"/>
                <a:gd name="T7" fmla="*/ 5 h 107"/>
                <a:gd name="T8" fmla="*/ 14 w 129"/>
                <a:gd name="T9" fmla="*/ 7 h 107"/>
                <a:gd name="T10" fmla="*/ 10 w 129"/>
                <a:gd name="T11" fmla="*/ 11 h 107"/>
                <a:gd name="T12" fmla="*/ 9 w 129"/>
                <a:gd name="T13" fmla="*/ 14 h 107"/>
                <a:gd name="T14" fmla="*/ 7 w 129"/>
                <a:gd name="T15" fmla="*/ 19 h 107"/>
                <a:gd name="T16" fmla="*/ 7 w 129"/>
                <a:gd name="T17" fmla="*/ 28 h 107"/>
                <a:gd name="T18" fmla="*/ 7 w 129"/>
                <a:gd name="T19" fmla="*/ 70 h 107"/>
                <a:gd name="T20" fmla="*/ 110 w 129"/>
                <a:gd name="T21" fmla="*/ 70 h 107"/>
                <a:gd name="T22" fmla="*/ 115 w 129"/>
                <a:gd name="T23" fmla="*/ 70 h 107"/>
                <a:gd name="T24" fmla="*/ 119 w 129"/>
                <a:gd name="T25" fmla="*/ 68 h 107"/>
                <a:gd name="T26" fmla="*/ 122 w 129"/>
                <a:gd name="T27" fmla="*/ 66 h 107"/>
                <a:gd name="T28" fmla="*/ 124 w 129"/>
                <a:gd name="T29" fmla="*/ 63 h 107"/>
                <a:gd name="T30" fmla="*/ 124 w 129"/>
                <a:gd name="T31" fmla="*/ 59 h 107"/>
                <a:gd name="T32" fmla="*/ 124 w 129"/>
                <a:gd name="T33" fmla="*/ 54 h 107"/>
                <a:gd name="T34" fmla="*/ 124 w 129"/>
                <a:gd name="T35" fmla="*/ 49 h 107"/>
                <a:gd name="T36" fmla="*/ 129 w 129"/>
                <a:gd name="T37" fmla="*/ 49 h 107"/>
                <a:gd name="T38" fmla="*/ 129 w 129"/>
                <a:gd name="T39" fmla="*/ 107 h 107"/>
                <a:gd name="T40" fmla="*/ 124 w 129"/>
                <a:gd name="T41" fmla="*/ 107 h 107"/>
                <a:gd name="T42" fmla="*/ 124 w 129"/>
                <a:gd name="T43" fmla="*/ 103 h 107"/>
                <a:gd name="T44" fmla="*/ 124 w 129"/>
                <a:gd name="T45" fmla="*/ 98 h 107"/>
                <a:gd name="T46" fmla="*/ 124 w 129"/>
                <a:gd name="T47" fmla="*/ 94 h 107"/>
                <a:gd name="T48" fmla="*/ 122 w 129"/>
                <a:gd name="T49" fmla="*/ 91 h 107"/>
                <a:gd name="T50" fmla="*/ 119 w 129"/>
                <a:gd name="T51" fmla="*/ 89 h 107"/>
                <a:gd name="T52" fmla="*/ 115 w 129"/>
                <a:gd name="T53" fmla="*/ 87 h 107"/>
                <a:gd name="T54" fmla="*/ 110 w 129"/>
                <a:gd name="T55" fmla="*/ 87 h 107"/>
                <a:gd name="T56" fmla="*/ 19 w 129"/>
                <a:gd name="T57" fmla="*/ 87 h 107"/>
                <a:gd name="T58" fmla="*/ 14 w 129"/>
                <a:gd name="T59" fmla="*/ 87 h 107"/>
                <a:gd name="T60" fmla="*/ 10 w 129"/>
                <a:gd name="T61" fmla="*/ 89 h 107"/>
                <a:gd name="T62" fmla="*/ 7 w 129"/>
                <a:gd name="T63" fmla="*/ 91 h 107"/>
                <a:gd name="T64" fmla="*/ 5 w 129"/>
                <a:gd name="T65" fmla="*/ 94 h 107"/>
                <a:gd name="T66" fmla="*/ 5 w 129"/>
                <a:gd name="T67" fmla="*/ 98 h 107"/>
                <a:gd name="T68" fmla="*/ 5 w 129"/>
                <a:gd name="T69" fmla="*/ 103 h 107"/>
                <a:gd name="T70" fmla="*/ 5 w 129"/>
                <a:gd name="T71" fmla="*/ 107 h 107"/>
                <a:gd name="T72" fmla="*/ 0 w 129"/>
                <a:gd name="T73" fmla="*/ 107 h 107"/>
                <a:gd name="T74" fmla="*/ 0 w 129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107">
                  <a:moveTo>
                    <a:pt x="0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7" y="28"/>
                  </a:lnTo>
                  <a:lnTo>
                    <a:pt x="7" y="70"/>
                  </a:lnTo>
                  <a:lnTo>
                    <a:pt x="110" y="70"/>
                  </a:lnTo>
                  <a:lnTo>
                    <a:pt x="115" y="70"/>
                  </a:lnTo>
                  <a:lnTo>
                    <a:pt x="119" y="68"/>
                  </a:lnTo>
                  <a:lnTo>
                    <a:pt x="122" y="66"/>
                  </a:lnTo>
                  <a:lnTo>
                    <a:pt x="124" y="63"/>
                  </a:lnTo>
                  <a:lnTo>
                    <a:pt x="124" y="59"/>
                  </a:lnTo>
                  <a:lnTo>
                    <a:pt x="124" y="54"/>
                  </a:lnTo>
                  <a:lnTo>
                    <a:pt x="124" y="49"/>
                  </a:lnTo>
                  <a:lnTo>
                    <a:pt x="129" y="49"/>
                  </a:lnTo>
                  <a:lnTo>
                    <a:pt x="129" y="107"/>
                  </a:lnTo>
                  <a:lnTo>
                    <a:pt x="124" y="107"/>
                  </a:lnTo>
                  <a:lnTo>
                    <a:pt x="124" y="103"/>
                  </a:lnTo>
                  <a:lnTo>
                    <a:pt x="124" y="98"/>
                  </a:lnTo>
                  <a:lnTo>
                    <a:pt x="124" y="94"/>
                  </a:lnTo>
                  <a:lnTo>
                    <a:pt x="122" y="91"/>
                  </a:lnTo>
                  <a:lnTo>
                    <a:pt x="119" y="89"/>
                  </a:lnTo>
                  <a:lnTo>
                    <a:pt x="115" y="87"/>
                  </a:lnTo>
                  <a:lnTo>
                    <a:pt x="110" y="87"/>
                  </a:lnTo>
                  <a:lnTo>
                    <a:pt x="19" y="87"/>
                  </a:lnTo>
                  <a:lnTo>
                    <a:pt x="14" y="87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5" y="94"/>
                  </a:lnTo>
                  <a:lnTo>
                    <a:pt x="5" y="98"/>
                  </a:lnTo>
                  <a:lnTo>
                    <a:pt x="5" y="103"/>
                  </a:lnTo>
                  <a:lnTo>
                    <a:pt x="5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2" name="Freeform 128"/>
            <p:cNvSpPr>
              <a:spLocks/>
            </p:cNvSpPr>
            <p:nvPr/>
          </p:nvSpPr>
          <p:spPr bwMode="auto">
            <a:xfrm>
              <a:off x="1480" y="2163"/>
              <a:ext cx="69" cy="28"/>
            </a:xfrm>
            <a:custGeom>
              <a:avLst/>
              <a:gdLst>
                <a:gd name="T0" fmla="*/ 138 w 138"/>
                <a:gd name="T1" fmla="*/ 54 h 54"/>
                <a:gd name="T2" fmla="*/ 0 w 138"/>
                <a:gd name="T3" fmla="*/ 14 h 54"/>
                <a:gd name="T4" fmla="*/ 0 w 138"/>
                <a:gd name="T5" fmla="*/ 0 h 54"/>
                <a:gd name="T6" fmla="*/ 138 w 138"/>
                <a:gd name="T7" fmla="*/ 40 h 54"/>
                <a:gd name="T8" fmla="*/ 138 w 13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4">
                  <a:moveTo>
                    <a:pt x="138" y="5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8" y="40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3" name="Freeform 129"/>
            <p:cNvSpPr>
              <a:spLocks noEditPoints="1"/>
            </p:cNvSpPr>
            <p:nvPr/>
          </p:nvSpPr>
          <p:spPr bwMode="auto">
            <a:xfrm>
              <a:off x="1480" y="2118"/>
              <a:ext cx="70" cy="43"/>
            </a:xfrm>
            <a:custGeom>
              <a:avLst/>
              <a:gdLst>
                <a:gd name="T0" fmla="*/ 138 w 140"/>
                <a:gd name="T1" fmla="*/ 18 h 86"/>
                <a:gd name="T2" fmla="*/ 122 w 140"/>
                <a:gd name="T3" fmla="*/ 18 h 86"/>
                <a:gd name="T4" fmla="*/ 129 w 140"/>
                <a:gd name="T5" fmla="*/ 23 h 86"/>
                <a:gd name="T6" fmla="*/ 135 w 140"/>
                <a:gd name="T7" fmla="*/ 30 h 86"/>
                <a:gd name="T8" fmla="*/ 138 w 140"/>
                <a:gd name="T9" fmla="*/ 37 h 86"/>
                <a:gd name="T10" fmla="*/ 140 w 140"/>
                <a:gd name="T11" fmla="*/ 44 h 86"/>
                <a:gd name="T12" fmla="*/ 138 w 140"/>
                <a:gd name="T13" fmla="*/ 53 h 86"/>
                <a:gd name="T14" fmla="*/ 136 w 140"/>
                <a:gd name="T15" fmla="*/ 60 h 86"/>
                <a:gd name="T16" fmla="*/ 133 w 140"/>
                <a:gd name="T17" fmla="*/ 65 h 86"/>
                <a:gd name="T18" fmla="*/ 128 w 140"/>
                <a:gd name="T19" fmla="*/ 72 h 86"/>
                <a:gd name="T20" fmla="*/ 122 w 140"/>
                <a:gd name="T21" fmla="*/ 77 h 86"/>
                <a:gd name="T22" fmla="*/ 115 w 140"/>
                <a:gd name="T23" fmla="*/ 81 h 86"/>
                <a:gd name="T24" fmla="*/ 107 w 140"/>
                <a:gd name="T25" fmla="*/ 82 h 86"/>
                <a:gd name="T26" fmla="*/ 98 w 140"/>
                <a:gd name="T27" fmla="*/ 86 h 86"/>
                <a:gd name="T28" fmla="*/ 88 w 140"/>
                <a:gd name="T29" fmla="*/ 86 h 86"/>
                <a:gd name="T30" fmla="*/ 79 w 140"/>
                <a:gd name="T31" fmla="*/ 86 h 86"/>
                <a:gd name="T32" fmla="*/ 68 w 140"/>
                <a:gd name="T33" fmla="*/ 82 h 86"/>
                <a:gd name="T34" fmla="*/ 61 w 140"/>
                <a:gd name="T35" fmla="*/ 81 h 86"/>
                <a:gd name="T36" fmla="*/ 53 w 140"/>
                <a:gd name="T37" fmla="*/ 77 h 86"/>
                <a:gd name="T38" fmla="*/ 47 w 140"/>
                <a:gd name="T39" fmla="*/ 72 h 86"/>
                <a:gd name="T40" fmla="*/ 42 w 140"/>
                <a:gd name="T41" fmla="*/ 67 h 86"/>
                <a:gd name="T42" fmla="*/ 39 w 140"/>
                <a:gd name="T43" fmla="*/ 60 h 86"/>
                <a:gd name="T44" fmla="*/ 37 w 140"/>
                <a:gd name="T45" fmla="*/ 53 h 86"/>
                <a:gd name="T46" fmla="*/ 35 w 140"/>
                <a:gd name="T47" fmla="*/ 44 h 86"/>
                <a:gd name="T48" fmla="*/ 37 w 140"/>
                <a:gd name="T49" fmla="*/ 37 h 86"/>
                <a:gd name="T50" fmla="*/ 40 w 140"/>
                <a:gd name="T51" fmla="*/ 28 h 86"/>
                <a:gd name="T52" fmla="*/ 46 w 140"/>
                <a:gd name="T53" fmla="*/ 23 h 86"/>
                <a:gd name="T54" fmla="*/ 51 w 140"/>
                <a:gd name="T55" fmla="*/ 18 h 86"/>
                <a:gd name="T56" fmla="*/ 0 w 140"/>
                <a:gd name="T57" fmla="*/ 18 h 86"/>
                <a:gd name="T58" fmla="*/ 0 w 140"/>
                <a:gd name="T59" fmla="*/ 0 h 86"/>
                <a:gd name="T60" fmla="*/ 138 w 140"/>
                <a:gd name="T61" fmla="*/ 0 h 86"/>
                <a:gd name="T62" fmla="*/ 138 w 140"/>
                <a:gd name="T63" fmla="*/ 18 h 86"/>
                <a:gd name="T64" fmla="*/ 88 w 140"/>
                <a:gd name="T65" fmla="*/ 68 h 86"/>
                <a:gd name="T66" fmla="*/ 96 w 140"/>
                <a:gd name="T67" fmla="*/ 67 h 86"/>
                <a:gd name="T68" fmla="*/ 103 w 140"/>
                <a:gd name="T69" fmla="*/ 67 h 86"/>
                <a:gd name="T70" fmla="*/ 110 w 140"/>
                <a:gd name="T71" fmla="*/ 63 h 86"/>
                <a:gd name="T72" fmla="*/ 115 w 140"/>
                <a:gd name="T73" fmla="*/ 60 h 86"/>
                <a:gd name="T74" fmla="*/ 119 w 140"/>
                <a:gd name="T75" fmla="*/ 54 h 86"/>
                <a:gd name="T76" fmla="*/ 122 w 140"/>
                <a:gd name="T77" fmla="*/ 49 h 86"/>
                <a:gd name="T78" fmla="*/ 124 w 140"/>
                <a:gd name="T79" fmla="*/ 42 h 86"/>
                <a:gd name="T80" fmla="*/ 122 w 140"/>
                <a:gd name="T81" fmla="*/ 37 h 86"/>
                <a:gd name="T82" fmla="*/ 119 w 140"/>
                <a:gd name="T83" fmla="*/ 30 h 86"/>
                <a:gd name="T84" fmla="*/ 115 w 140"/>
                <a:gd name="T85" fmla="*/ 25 h 86"/>
                <a:gd name="T86" fmla="*/ 110 w 140"/>
                <a:gd name="T87" fmla="*/ 21 h 86"/>
                <a:gd name="T88" fmla="*/ 105 w 140"/>
                <a:gd name="T89" fmla="*/ 19 h 86"/>
                <a:gd name="T90" fmla="*/ 98 w 140"/>
                <a:gd name="T91" fmla="*/ 18 h 86"/>
                <a:gd name="T92" fmla="*/ 89 w 140"/>
                <a:gd name="T93" fmla="*/ 18 h 86"/>
                <a:gd name="T94" fmla="*/ 72 w 140"/>
                <a:gd name="T95" fmla="*/ 19 h 86"/>
                <a:gd name="T96" fmla="*/ 61 w 140"/>
                <a:gd name="T97" fmla="*/ 25 h 86"/>
                <a:gd name="T98" fmla="*/ 56 w 140"/>
                <a:gd name="T99" fmla="*/ 30 h 86"/>
                <a:gd name="T100" fmla="*/ 53 w 140"/>
                <a:gd name="T101" fmla="*/ 37 h 86"/>
                <a:gd name="T102" fmla="*/ 51 w 140"/>
                <a:gd name="T103" fmla="*/ 44 h 86"/>
                <a:gd name="T104" fmla="*/ 53 w 140"/>
                <a:gd name="T105" fmla="*/ 49 h 86"/>
                <a:gd name="T106" fmla="*/ 56 w 140"/>
                <a:gd name="T107" fmla="*/ 56 h 86"/>
                <a:gd name="T108" fmla="*/ 60 w 140"/>
                <a:gd name="T109" fmla="*/ 61 h 86"/>
                <a:gd name="T110" fmla="*/ 65 w 140"/>
                <a:gd name="T111" fmla="*/ 63 h 86"/>
                <a:gd name="T112" fmla="*/ 72 w 140"/>
                <a:gd name="T113" fmla="*/ 67 h 86"/>
                <a:gd name="T114" fmla="*/ 79 w 140"/>
                <a:gd name="T115" fmla="*/ 67 h 86"/>
                <a:gd name="T116" fmla="*/ 88 w 140"/>
                <a:gd name="T117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86">
                  <a:moveTo>
                    <a:pt x="138" y="18"/>
                  </a:moveTo>
                  <a:lnTo>
                    <a:pt x="122" y="18"/>
                  </a:lnTo>
                  <a:lnTo>
                    <a:pt x="129" y="23"/>
                  </a:lnTo>
                  <a:lnTo>
                    <a:pt x="135" y="30"/>
                  </a:lnTo>
                  <a:lnTo>
                    <a:pt x="138" y="37"/>
                  </a:lnTo>
                  <a:lnTo>
                    <a:pt x="140" y="44"/>
                  </a:lnTo>
                  <a:lnTo>
                    <a:pt x="138" y="53"/>
                  </a:lnTo>
                  <a:lnTo>
                    <a:pt x="136" y="60"/>
                  </a:lnTo>
                  <a:lnTo>
                    <a:pt x="133" y="65"/>
                  </a:lnTo>
                  <a:lnTo>
                    <a:pt x="128" y="72"/>
                  </a:lnTo>
                  <a:lnTo>
                    <a:pt x="122" y="77"/>
                  </a:lnTo>
                  <a:lnTo>
                    <a:pt x="115" y="81"/>
                  </a:lnTo>
                  <a:lnTo>
                    <a:pt x="107" y="82"/>
                  </a:lnTo>
                  <a:lnTo>
                    <a:pt x="98" y="86"/>
                  </a:lnTo>
                  <a:lnTo>
                    <a:pt x="88" y="86"/>
                  </a:lnTo>
                  <a:lnTo>
                    <a:pt x="79" y="86"/>
                  </a:lnTo>
                  <a:lnTo>
                    <a:pt x="68" y="82"/>
                  </a:lnTo>
                  <a:lnTo>
                    <a:pt x="61" y="81"/>
                  </a:lnTo>
                  <a:lnTo>
                    <a:pt x="53" y="77"/>
                  </a:lnTo>
                  <a:lnTo>
                    <a:pt x="47" y="72"/>
                  </a:lnTo>
                  <a:lnTo>
                    <a:pt x="42" y="67"/>
                  </a:lnTo>
                  <a:lnTo>
                    <a:pt x="39" y="60"/>
                  </a:lnTo>
                  <a:lnTo>
                    <a:pt x="37" y="53"/>
                  </a:lnTo>
                  <a:lnTo>
                    <a:pt x="35" y="44"/>
                  </a:lnTo>
                  <a:lnTo>
                    <a:pt x="37" y="37"/>
                  </a:lnTo>
                  <a:lnTo>
                    <a:pt x="40" y="28"/>
                  </a:lnTo>
                  <a:lnTo>
                    <a:pt x="46" y="23"/>
                  </a:lnTo>
                  <a:lnTo>
                    <a:pt x="51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38" y="18"/>
                  </a:lnTo>
                  <a:close/>
                  <a:moveTo>
                    <a:pt x="88" y="68"/>
                  </a:moveTo>
                  <a:lnTo>
                    <a:pt x="96" y="67"/>
                  </a:lnTo>
                  <a:lnTo>
                    <a:pt x="103" y="67"/>
                  </a:lnTo>
                  <a:lnTo>
                    <a:pt x="110" y="63"/>
                  </a:lnTo>
                  <a:lnTo>
                    <a:pt x="115" y="60"/>
                  </a:lnTo>
                  <a:lnTo>
                    <a:pt x="119" y="54"/>
                  </a:lnTo>
                  <a:lnTo>
                    <a:pt x="122" y="49"/>
                  </a:lnTo>
                  <a:lnTo>
                    <a:pt x="124" y="42"/>
                  </a:lnTo>
                  <a:lnTo>
                    <a:pt x="122" y="37"/>
                  </a:lnTo>
                  <a:lnTo>
                    <a:pt x="119" y="30"/>
                  </a:lnTo>
                  <a:lnTo>
                    <a:pt x="115" y="25"/>
                  </a:lnTo>
                  <a:lnTo>
                    <a:pt x="110" y="21"/>
                  </a:lnTo>
                  <a:lnTo>
                    <a:pt x="105" y="19"/>
                  </a:lnTo>
                  <a:lnTo>
                    <a:pt x="98" y="18"/>
                  </a:lnTo>
                  <a:lnTo>
                    <a:pt x="89" y="18"/>
                  </a:lnTo>
                  <a:lnTo>
                    <a:pt x="72" y="19"/>
                  </a:lnTo>
                  <a:lnTo>
                    <a:pt x="61" y="25"/>
                  </a:lnTo>
                  <a:lnTo>
                    <a:pt x="56" y="30"/>
                  </a:lnTo>
                  <a:lnTo>
                    <a:pt x="53" y="37"/>
                  </a:lnTo>
                  <a:lnTo>
                    <a:pt x="51" y="44"/>
                  </a:lnTo>
                  <a:lnTo>
                    <a:pt x="53" y="49"/>
                  </a:lnTo>
                  <a:lnTo>
                    <a:pt x="56" y="56"/>
                  </a:lnTo>
                  <a:lnTo>
                    <a:pt x="60" y="61"/>
                  </a:lnTo>
                  <a:lnTo>
                    <a:pt x="65" y="63"/>
                  </a:lnTo>
                  <a:lnTo>
                    <a:pt x="72" y="67"/>
                  </a:lnTo>
                  <a:lnTo>
                    <a:pt x="79" y="67"/>
                  </a:lnTo>
                  <a:lnTo>
                    <a:pt x="88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4" name="Freeform 130"/>
            <p:cNvSpPr>
              <a:spLocks/>
            </p:cNvSpPr>
            <p:nvPr/>
          </p:nvSpPr>
          <p:spPr bwMode="auto">
            <a:xfrm>
              <a:off x="1498" y="2064"/>
              <a:ext cx="52" cy="43"/>
            </a:xfrm>
            <a:custGeom>
              <a:avLst/>
              <a:gdLst>
                <a:gd name="T0" fmla="*/ 67 w 105"/>
                <a:gd name="T1" fmla="*/ 17 h 86"/>
                <a:gd name="T2" fmla="*/ 68 w 105"/>
                <a:gd name="T3" fmla="*/ 0 h 86"/>
                <a:gd name="T4" fmla="*/ 77 w 105"/>
                <a:gd name="T5" fmla="*/ 2 h 86"/>
                <a:gd name="T6" fmla="*/ 84 w 105"/>
                <a:gd name="T7" fmla="*/ 5 h 86"/>
                <a:gd name="T8" fmla="*/ 89 w 105"/>
                <a:gd name="T9" fmla="*/ 9 h 86"/>
                <a:gd name="T10" fmla="*/ 94 w 105"/>
                <a:gd name="T11" fmla="*/ 14 h 86"/>
                <a:gd name="T12" fmla="*/ 100 w 105"/>
                <a:gd name="T13" fmla="*/ 21 h 86"/>
                <a:gd name="T14" fmla="*/ 103 w 105"/>
                <a:gd name="T15" fmla="*/ 31 h 86"/>
                <a:gd name="T16" fmla="*/ 105 w 105"/>
                <a:gd name="T17" fmla="*/ 40 h 86"/>
                <a:gd name="T18" fmla="*/ 101 w 105"/>
                <a:gd name="T19" fmla="*/ 59 h 86"/>
                <a:gd name="T20" fmla="*/ 91 w 105"/>
                <a:gd name="T21" fmla="*/ 73 h 86"/>
                <a:gd name="T22" fmla="*/ 75 w 105"/>
                <a:gd name="T23" fmla="*/ 82 h 86"/>
                <a:gd name="T24" fmla="*/ 53 w 105"/>
                <a:gd name="T25" fmla="*/ 86 h 86"/>
                <a:gd name="T26" fmla="*/ 39 w 105"/>
                <a:gd name="T27" fmla="*/ 84 h 86"/>
                <a:gd name="T28" fmla="*/ 25 w 105"/>
                <a:gd name="T29" fmla="*/ 80 h 86"/>
                <a:gd name="T30" fmla="*/ 18 w 105"/>
                <a:gd name="T31" fmla="*/ 77 h 86"/>
                <a:gd name="T32" fmla="*/ 11 w 105"/>
                <a:gd name="T33" fmla="*/ 72 h 86"/>
                <a:gd name="T34" fmla="*/ 7 w 105"/>
                <a:gd name="T35" fmla="*/ 65 h 86"/>
                <a:gd name="T36" fmla="*/ 4 w 105"/>
                <a:gd name="T37" fmla="*/ 58 h 86"/>
                <a:gd name="T38" fmla="*/ 2 w 105"/>
                <a:gd name="T39" fmla="*/ 49 h 86"/>
                <a:gd name="T40" fmla="*/ 0 w 105"/>
                <a:gd name="T41" fmla="*/ 42 h 86"/>
                <a:gd name="T42" fmla="*/ 2 w 105"/>
                <a:gd name="T43" fmla="*/ 31 h 86"/>
                <a:gd name="T44" fmla="*/ 4 w 105"/>
                <a:gd name="T45" fmla="*/ 23 h 86"/>
                <a:gd name="T46" fmla="*/ 9 w 105"/>
                <a:gd name="T47" fmla="*/ 16 h 86"/>
                <a:gd name="T48" fmla="*/ 16 w 105"/>
                <a:gd name="T49" fmla="*/ 9 h 86"/>
                <a:gd name="T50" fmla="*/ 23 w 105"/>
                <a:gd name="T51" fmla="*/ 5 h 86"/>
                <a:gd name="T52" fmla="*/ 33 w 105"/>
                <a:gd name="T53" fmla="*/ 2 h 86"/>
                <a:gd name="T54" fmla="*/ 35 w 105"/>
                <a:gd name="T55" fmla="*/ 19 h 86"/>
                <a:gd name="T56" fmla="*/ 30 w 105"/>
                <a:gd name="T57" fmla="*/ 21 h 86"/>
                <a:gd name="T58" fmla="*/ 25 w 105"/>
                <a:gd name="T59" fmla="*/ 24 h 86"/>
                <a:gd name="T60" fmla="*/ 21 w 105"/>
                <a:gd name="T61" fmla="*/ 28 h 86"/>
                <a:gd name="T62" fmla="*/ 18 w 105"/>
                <a:gd name="T63" fmla="*/ 33 h 86"/>
                <a:gd name="T64" fmla="*/ 16 w 105"/>
                <a:gd name="T65" fmla="*/ 40 h 86"/>
                <a:gd name="T66" fmla="*/ 18 w 105"/>
                <a:gd name="T67" fmla="*/ 49 h 86"/>
                <a:gd name="T68" fmla="*/ 21 w 105"/>
                <a:gd name="T69" fmla="*/ 54 h 86"/>
                <a:gd name="T70" fmla="*/ 25 w 105"/>
                <a:gd name="T71" fmla="*/ 61 h 86"/>
                <a:gd name="T72" fmla="*/ 30 w 105"/>
                <a:gd name="T73" fmla="*/ 63 h 86"/>
                <a:gd name="T74" fmla="*/ 37 w 105"/>
                <a:gd name="T75" fmla="*/ 66 h 86"/>
                <a:gd name="T76" fmla="*/ 44 w 105"/>
                <a:gd name="T77" fmla="*/ 68 h 86"/>
                <a:gd name="T78" fmla="*/ 53 w 105"/>
                <a:gd name="T79" fmla="*/ 68 h 86"/>
                <a:gd name="T80" fmla="*/ 61 w 105"/>
                <a:gd name="T81" fmla="*/ 68 h 86"/>
                <a:gd name="T82" fmla="*/ 68 w 105"/>
                <a:gd name="T83" fmla="*/ 66 h 86"/>
                <a:gd name="T84" fmla="*/ 75 w 105"/>
                <a:gd name="T85" fmla="*/ 63 h 86"/>
                <a:gd name="T86" fmla="*/ 80 w 105"/>
                <a:gd name="T87" fmla="*/ 61 h 86"/>
                <a:gd name="T88" fmla="*/ 84 w 105"/>
                <a:gd name="T89" fmla="*/ 56 h 86"/>
                <a:gd name="T90" fmla="*/ 87 w 105"/>
                <a:gd name="T91" fmla="*/ 49 h 86"/>
                <a:gd name="T92" fmla="*/ 89 w 105"/>
                <a:gd name="T93" fmla="*/ 42 h 86"/>
                <a:gd name="T94" fmla="*/ 87 w 105"/>
                <a:gd name="T95" fmla="*/ 35 h 86"/>
                <a:gd name="T96" fmla="*/ 86 w 105"/>
                <a:gd name="T97" fmla="*/ 30 h 86"/>
                <a:gd name="T98" fmla="*/ 84 w 105"/>
                <a:gd name="T99" fmla="*/ 26 h 86"/>
                <a:gd name="T100" fmla="*/ 79 w 105"/>
                <a:gd name="T101" fmla="*/ 23 h 86"/>
                <a:gd name="T102" fmla="*/ 74 w 105"/>
                <a:gd name="T103" fmla="*/ 19 h 86"/>
                <a:gd name="T104" fmla="*/ 67 w 105"/>
                <a:gd name="T105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86">
                  <a:moveTo>
                    <a:pt x="67" y="17"/>
                  </a:moveTo>
                  <a:lnTo>
                    <a:pt x="68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4"/>
                  </a:lnTo>
                  <a:lnTo>
                    <a:pt x="100" y="21"/>
                  </a:lnTo>
                  <a:lnTo>
                    <a:pt x="103" y="31"/>
                  </a:lnTo>
                  <a:lnTo>
                    <a:pt x="105" y="40"/>
                  </a:lnTo>
                  <a:lnTo>
                    <a:pt x="101" y="59"/>
                  </a:lnTo>
                  <a:lnTo>
                    <a:pt x="91" y="73"/>
                  </a:lnTo>
                  <a:lnTo>
                    <a:pt x="75" y="82"/>
                  </a:lnTo>
                  <a:lnTo>
                    <a:pt x="53" y="86"/>
                  </a:lnTo>
                  <a:lnTo>
                    <a:pt x="39" y="84"/>
                  </a:lnTo>
                  <a:lnTo>
                    <a:pt x="25" y="80"/>
                  </a:lnTo>
                  <a:lnTo>
                    <a:pt x="18" y="77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4" y="58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4" y="23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3" y="5"/>
                  </a:lnTo>
                  <a:lnTo>
                    <a:pt x="33" y="2"/>
                  </a:lnTo>
                  <a:lnTo>
                    <a:pt x="35" y="19"/>
                  </a:lnTo>
                  <a:lnTo>
                    <a:pt x="30" y="21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8" y="33"/>
                  </a:lnTo>
                  <a:lnTo>
                    <a:pt x="16" y="40"/>
                  </a:lnTo>
                  <a:lnTo>
                    <a:pt x="18" y="49"/>
                  </a:lnTo>
                  <a:lnTo>
                    <a:pt x="21" y="54"/>
                  </a:lnTo>
                  <a:lnTo>
                    <a:pt x="25" y="61"/>
                  </a:lnTo>
                  <a:lnTo>
                    <a:pt x="30" y="63"/>
                  </a:lnTo>
                  <a:lnTo>
                    <a:pt x="37" y="66"/>
                  </a:lnTo>
                  <a:lnTo>
                    <a:pt x="44" y="68"/>
                  </a:lnTo>
                  <a:lnTo>
                    <a:pt x="53" y="68"/>
                  </a:lnTo>
                  <a:lnTo>
                    <a:pt x="61" y="68"/>
                  </a:lnTo>
                  <a:lnTo>
                    <a:pt x="68" y="66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4" y="56"/>
                  </a:lnTo>
                  <a:lnTo>
                    <a:pt x="87" y="49"/>
                  </a:lnTo>
                  <a:lnTo>
                    <a:pt x="89" y="42"/>
                  </a:lnTo>
                  <a:lnTo>
                    <a:pt x="87" y="35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79" y="23"/>
                  </a:lnTo>
                  <a:lnTo>
                    <a:pt x="74" y="19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5" name="Freeform 131"/>
            <p:cNvSpPr>
              <a:spLocks noEditPoints="1"/>
            </p:cNvSpPr>
            <p:nvPr/>
          </p:nvSpPr>
          <p:spPr bwMode="auto">
            <a:xfrm>
              <a:off x="1498" y="2014"/>
              <a:ext cx="52" cy="45"/>
            </a:xfrm>
            <a:custGeom>
              <a:avLst/>
              <a:gdLst>
                <a:gd name="T0" fmla="*/ 53 w 105"/>
                <a:gd name="T1" fmla="*/ 89 h 89"/>
                <a:gd name="T2" fmla="*/ 35 w 105"/>
                <a:gd name="T3" fmla="*/ 87 h 89"/>
                <a:gd name="T4" fmla="*/ 23 w 105"/>
                <a:gd name="T5" fmla="*/ 82 h 89"/>
                <a:gd name="T6" fmla="*/ 12 w 105"/>
                <a:gd name="T7" fmla="*/ 75 h 89"/>
                <a:gd name="T8" fmla="*/ 4 w 105"/>
                <a:gd name="T9" fmla="*/ 61 h 89"/>
                <a:gd name="T10" fmla="*/ 0 w 105"/>
                <a:gd name="T11" fmla="*/ 43 h 89"/>
                <a:gd name="T12" fmla="*/ 4 w 105"/>
                <a:gd name="T13" fmla="*/ 26 h 89"/>
                <a:gd name="T14" fmla="*/ 14 w 105"/>
                <a:gd name="T15" fmla="*/ 12 h 89"/>
                <a:gd name="T16" fmla="*/ 30 w 105"/>
                <a:gd name="T17" fmla="*/ 1 h 89"/>
                <a:gd name="T18" fmla="*/ 51 w 105"/>
                <a:gd name="T19" fmla="*/ 0 h 89"/>
                <a:gd name="T20" fmla="*/ 68 w 105"/>
                <a:gd name="T21" fmla="*/ 0 h 89"/>
                <a:gd name="T22" fmla="*/ 82 w 105"/>
                <a:gd name="T23" fmla="*/ 5 h 89"/>
                <a:gd name="T24" fmla="*/ 87 w 105"/>
                <a:gd name="T25" fmla="*/ 8 h 89"/>
                <a:gd name="T26" fmla="*/ 94 w 105"/>
                <a:gd name="T27" fmla="*/ 13 h 89"/>
                <a:gd name="T28" fmla="*/ 98 w 105"/>
                <a:gd name="T29" fmla="*/ 20 h 89"/>
                <a:gd name="T30" fmla="*/ 101 w 105"/>
                <a:gd name="T31" fmla="*/ 27 h 89"/>
                <a:gd name="T32" fmla="*/ 103 w 105"/>
                <a:gd name="T33" fmla="*/ 36 h 89"/>
                <a:gd name="T34" fmla="*/ 105 w 105"/>
                <a:gd name="T35" fmla="*/ 43 h 89"/>
                <a:gd name="T36" fmla="*/ 101 w 105"/>
                <a:gd name="T37" fmla="*/ 62 h 89"/>
                <a:gd name="T38" fmla="*/ 91 w 105"/>
                <a:gd name="T39" fmla="*/ 76 h 89"/>
                <a:gd name="T40" fmla="*/ 75 w 105"/>
                <a:gd name="T41" fmla="*/ 85 h 89"/>
                <a:gd name="T42" fmla="*/ 53 w 105"/>
                <a:gd name="T43" fmla="*/ 89 h 89"/>
                <a:gd name="T44" fmla="*/ 53 w 105"/>
                <a:gd name="T45" fmla="*/ 71 h 89"/>
                <a:gd name="T46" fmla="*/ 61 w 105"/>
                <a:gd name="T47" fmla="*/ 71 h 89"/>
                <a:gd name="T48" fmla="*/ 68 w 105"/>
                <a:gd name="T49" fmla="*/ 69 h 89"/>
                <a:gd name="T50" fmla="*/ 75 w 105"/>
                <a:gd name="T51" fmla="*/ 66 h 89"/>
                <a:gd name="T52" fmla="*/ 79 w 105"/>
                <a:gd name="T53" fmla="*/ 62 h 89"/>
                <a:gd name="T54" fmla="*/ 84 w 105"/>
                <a:gd name="T55" fmla="*/ 57 h 89"/>
                <a:gd name="T56" fmla="*/ 87 w 105"/>
                <a:gd name="T57" fmla="*/ 52 h 89"/>
                <a:gd name="T58" fmla="*/ 89 w 105"/>
                <a:gd name="T59" fmla="*/ 43 h 89"/>
                <a:gd name="T60" fmla="*/ 87 w 105"/>
                <a:gd name="T61" fmla="*/ 36 h 89"/>
                <a:gd name="T62" fmla="*/ 84 w 105"/>
                <a:gd name="T63" fmla="*/ 29 h 89"/>
                <a:gd name="T64" fmla="*/ 79 w 105"/>
                <a:gd name="T65" fmla="*/ 24 h 89"/>
                <a:gd name="T66" fmla="*/ 75 w 105"/>
                <a:gd name="T67" fmla="*/ 20 h 89"/>
                <a:gd name="T68" fmla="*/ 68 w 105"/>
                <a:gd name="T69" fmla="*/ 19 h 89"/>
                <a:gd name="T70" fmla="*/ 61 w 105"/>
                <a:gd name="T71" fmla="*/ 17 h 89"/>
                <a:gd name="T72" fmla="*/ 53 w 105"/>
                <a:gd name="T73" fmla="*/ 17 h 89"/>
                <a:gd name="T74" fmla="*/ 44 w 105"/>
                <a:gd name="T75" fmla="*/ 17 h 89"/>
                <a:gd name="T76" fmla="*/ 37 w 105"/>
                <a:gd name="T77" fmla="*/ 19 h 89"/>
                <a:gd name="T78" fmla="*/ 30 w 105"/>
                <a:gd name="T79" fmla="*/ 20 h 89"/>
                <a:gd name="T80" fmla="*/ 26 w 105"/>
                <a:gd name="T81" fmla="*/ 24 h 89"/>
                <a:gd name="T82" fmla="*/ 21 w 105"/>
                <a:gd name="T83" fmla="*/ 31 h 89"/>
                <a:gd name="T84" fmla="*/ 18 w 105"/>
                <a:gd name="T85" fmla="*/ 36 h 89"/>
                <a:gd name="T86" fmla="*/ 16 w 105"/>
                <a:gd name="T87" fmla="*/ 43 h 89"/>
                <a:gd name="T88" fmla="*/ 18 w 105"/>
                <a:gd name="T89" fmla="*/ 52 h 89"/>
                <a:gd name="T90" fmla="*/ 21 w 105"/>
                <a:gd name="T91" fmla="*/ 57 h 89"/>
                <a:gd name="T92" fmla="*/ 26 w 105"/>
                <a:gd name="T93" fmla="*/ 62 h 89"/>
                <a:gd name="T94" fmla="*/ 30 w 105"/>
                <a:gd name="T95" fmla="*/ 66 h 89"/>
                <a:gd name="T96" fmla="*/ 37 w 105"/>
                <a:gd name="T97" fmla="*/ 69 h 89"/>
                <a:gd name="T98" fmla="*/ 44 w 105"/>
                <a:gd name="T99" fmla="*/ 71 h 89"/>
                <a:gd name="T100" fmla="*/ 53 w 105"/>
                <a:gd name="T101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89">
                  <a:moveTo>
                    <a:pt x="53" y="89"/>
                  </a:moveTo>
                  <a:lnTo>
                    <a:pt x="35" y="87"/>
                  </a:lnTo>
                  <a:lnTo>
                    <a:pt x="23" y="82"/>
                  </a:lnTo>
                  <a:lnTo>
                    <a:pt x="12" y="75"/>
                  </a:lnTo>
                  <a:lnTo>
                    <a:pt x="4" y="61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4" y="12"/>
                  </a:lnTo>
                  <a:lnTo>
                    <a:pt x="30" y="1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4" y="13"/>
                  </a:lnTo>
                  <a:lnTo>
                    <a:pt x="98" y="20"/>
                  </a:lnTo>
                  <a:lnTo>
                    <a:pt x="101" y="27"/>
                  </a:lnTo>
                  <a:lnTo>
                    <a:pt x="103" y="36"/>
                  </a:lnTo>
                  <a:lnTo>
                    <a:pt x="105" y="43"/>
                  </a:lnTo>
                  <a:lnTo>
                    <a:pt x="101" y="62"/>
                  </a:lnTo>
                  <a:lnTo>
                    <a:pt x="91" y="76"/>
                  </a:lnTo>
                  <a:lnTo>
                    <a:pt x="75" y="85"/>
                  </a:lnTo>
                  <a:lnTo>
                    <a:pt x="53" y="89"/>
                  </a:lnTo>
                  <a:close/>
                  <a:moveTo>
                    <a:pt x="53" y="71"/>
                  </a:moveTo>
                  <a:lnTo>
                    <a:pt x="61" y="71"/>
                  </a:lnTo>
                  <a:lnTo>
                    <a:pt x="68" y="69"/>
                  </a:lnTo>
                  <a:lnTo>
                    <a:pt x="75" y="66"/>
                  </a:lnTo>
                  <a:lnTo>
                    <a:pt x="79" y="62"/>
                  </a:lnTo>
                  <a:lnTo>
                    <a:pt x="84" y="57"/>
                  </a:lnTo>
                  <a:lnTo>
                    <a:pt x="87" y="52"/>
                  </a:lnTo>
                  <a:lnTo>
                    <a:pt x="89" y="43"/>
                  </a:lnTo>
                  <a:lnTo>
                    <a:pt x="87" y="36"/>
                  </a:lnTo>
                  <a:lnTo>
                    <a:pt x="84" y="29"/>
                  </a:lnTo>
                  <a:lnTo>
                    <a:pt x="79" y="24"/>
                  </a:lnTo>
                  <a:lnTo>
                    <a:pt x="75" y="20"/>
                  </a:lnTo>
                  <a:lnTo>
                    <a:pt x="68" y="19"/>
                  </a:lnTo>
                  <a:lnTo>
                    <a:pt x="61" y="17"/>
                  </a:lnTo>
                  <a:lnTo>
                    <a:pt x="53" y="17"/>
                  </a:lnTo>
                  <a:lnTo>
                    <a:pt x="44" y="17"/>
                  </a:lnTo>
                  <a:lnTo>
                    <a:pt x="37" y="19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1" y="31"/>
                  </a:lnTo>
                  <a:lnTo>
                    <a:pt x="18" y="36"/>
                  </a:lnTo>
                  <a:lnTo>
                    <a:pt x="16" y="43"/>
                  </a:lnTo>
                  <a:lnTo>
                    <a:pt x="18" y="52"/>
                  </a:lnTo>
                  <a:lnTo>
                    <a:pt x="21" y="57"/>
                  </a:lnTo>
                  <a:lnTo>
                    <a:pt x="26" y="62"/>
                  </a:lnTo>
                  <a:lnTo>
                    <a:pt x="30" y="66"/>
                  </a:lnTo>
                  <a:lnTo>
                    <a:pt x="37" y="69"/>
                  </a:lnTo>
                  <a:lnTo>
                    <a:pt x="44" y="71"/>
                  </a:lnTo>
                  <a:lnTo>
                    <a:pt x="53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6" name="Freeform 132"/>
            <p:cNvSpPr>
              <a:spLocks/>
            </p:cNvSpPr>
            <p:nvPr/>
          </p:nvSpPr>
          <p:spPr bwMode="auto">
            <a:xfrm>
              <a:off x="1498" y="1966"/>
              <a:ext cx="52" cy="41"/>
            </a:xfrm>
            <a:custGeom>
              <a:avLst/>
              <a:gdLst>
                <a:gd name="T0" fmla="*/ 70 w 105"/>
                <a:gd name="T1" fmla="*/ 62 h 82"/>
                <a:gd name="T2" fmla="*/ 80 w 105"/>
                <a:gd name="T3" fmla="*/ 59 h 82"/>
                <a:gd name="T4" fmla="*/ 86 w 105"/>
                <a:gd name="T5" fmla="*/ 50 h 82"/>
                <a:gd name="T6" fmla="*/ 89 w 105"/>
                <a:gd name="T7" fmla="*/ 38 h 82"/>
                <a:gd name="T8" fmla="*/ 87 w 105"/>
                <a:gd name="T9" fmla="*/ 26 h 82"/>
                <a:gd name="T10" fmla="*/ 80 w 105"/>
                <a:gd name="T11" fmla="*/ 19 h 82"/>
                <a:gd name="T12" fmla="*/ 72 w 105"/>
                <a:gd name="T13" fmla="*/ 17 h 82"/>
                <a:gd name="T14" fmla="*/ 67 w 105"/>
                <a:gd name="T15" fmla="*/ 24 h 82"/>
                <a:gd name="T16" fmla="*/ 63 w 105"/>
                <a:gd name="T17" fmla="*/ 33 h 82"/>
                <a:gd name="T18" fmla="*/ 58 w 105"/>
                <a:gd name="T19" fmla="*/ 50 h 82"/>
                <a:gd name="T20" fmla="*/ 53 w 105"/>
                <a:gd name="T21" fmla="*/ 64 h 82"/>
                <a:gd name="T22" fmla="*/ 44 w 105"/>
                <a:gd name="T23" fmla="*/ 75 h 82"/>
                <a:gd name="T24" fmla="*/ 30 w 105"/>
                <a:gd name="T25" fmla="*/ 78 h 82"/>
                <a:gd name="T26" fmla="*/ 18 w 105"/>
                <a:gd name="T27" fmla="*/ 76 h 82"/>
                <a:gd name="T28" fmla="*/ 7 w 105"/>
                <a:gd name="T29" fmla="*/ 68 h 82"/>
                <a:gd name="T30" fmla="*/ 2 w 105"/>
                <a:gd name="T31" fmla="*/ 57 h 82"/>
                <a:gd name="T32" fmla="*/ 0 w 105"/>
                <a:gd name="T33" fmla="*/ 43 h 82"/>
                <a:gd name="T34" fmla="*/ 4 w 105"/>
                <a:gd name="T35" fmla="*/ 24 h 82"/>
                <a:gd name="T36" fmla="*/ 12 w 105"/>
                <a:gd name="T37" fmla="*/ 10 h 82"/>
                <a:gd name="T38" fmla="*/ 28 w 105"/>
                <a:gd name="T39" fmla="*/ 5 h 82"/>
                <a:gd name="T40" fmla="*/ 25 w 105"/>
                <a:gd name="T41" fmla="*/ 24 h 82"/>
                <a:gd name="T42" fmla="*/ 18 w 105"/>
                <a:gd name="T43" fmla="*/ 33 h 82"/>
                <a:gd name="T44" fmla="*/ 16 w 105"/>
                <a:gd name="T45" fmla="*/ 41 h 82"/>
                <a:gd name="T46" fmla="*/ 18 w 105"/>
                <a:gd name="T47" fmla="*/ 54 h 82"/>
                <a:gd name="T48" fmla="*/ 23 w 105"/>
                <a:gd name="T49" fmla="*/ 59 h 82"/>
                <a:gd name="T50" fmla="*/ 30 w 105"/>
                <a:gd name="T51" fmla="*/ 61 h 82"/>
                <a:gd name="T52" fmla="*/ 35 w 105"/>
                <a:gd name="T53" fmla="*/ 57 h 82"/>
                <a:gd name="T54" fmla="*/ 39 w 105"/>
                <a:gd name="T55" fmla="*/ 50 h 82"/>
                <a:gd name="T56" fmla="*/ 40 w 105"/>
                <a:gd name="T57" fmla="*/ 40 h 82"/>
                <a:gd name="T58" fmla="*/ 47 w 105"/>
                <a:gd name="T59" fmla="*/ 22 h 82"/>
                <a:gd name="T60" fmla="*/ 53 w 105"/>
                <a:gd name="T61" fmla="*/ 8 h 82"/>
                <a:gd name="T62" fmla="*/ 63 w 105"/>
                <a:gd name="T63" fmla="*/ 1 h 82"/>
                <a:gd name="T64" fmla="*/ 72 w 105"/>
                <a:gd name="T65" fmla="*/ 0 h 82"/>
                <a:gd name="T66" fmla="*/ 89 w 105"/>
                <a:gd name="T67" fmla="*/ 3 h 82"/>
                <a:gd name="T68" fmla="*/ 98 w 105"/>
                <a:gd name="T69" fmla="*/ 12 h 82"/>
                <a:gd name="T70" fmla="*/ 103 w 105"/>
                <a:gd name="T71" fmla="*/ 27 h 82"/>
                <a:gd name="T72" fmla="*/ 103 w 105"/>
                <a:gd name="T73" fmla="*/ 55 h 82"/>
                <a:gd name="T74" fmla="*/ 91 w 105"/>
                <a:gd name="T75" fmla="*/ 75 h 82"/>
                <a:gd name="T76" fmla="*/ 72 w 105"/>
                <a:gd name="T7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" h="82">
                  <a:moveTo>
                    <a:pt x="72" y="82"/>
                  </a:moveTo>
                  <a:lnTo>
                    <a:pt x="70" y="62"/>
                  </a:lnTo>
                  <a:lnTo>
                    <a:pt x="75" y="61"/>
                  </a:lnTo>
                  <a:lnTo>
                    <a:pt x="80" y="59"/>
                  </a:lnTo>
                  <a:lnTo>
                    <a:pt x="84" y="55"/>
                  </a:lnTo>
                  <a:lnTo>
                    <a:pt x="86" y="50"/>
                  </a:lnTo>
                  <a:lnTo>
                    <a:pt x="87" y="45"/>
                  </a:lnTo>
                  <a:lnTo>
                    <a:pt x="89" y="38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84" y="22"/>
                  </a:lnTo>
                  <a:lnTo>
                    <a:pt x="80" y="19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68" y="20"/>
                  </a:lnTo>
                  <a:lnTo>
                    <a:pt x="67" y="24"/>
                  </a:lnTo>
                  <a:lnTo>
                    <a:pt x="65" y="27"/>
                  </a:lnTo>
                  <a:lnTo>
                    <a:pt x="63" y="33"/>
                  </a:lnTo>
                  <a:lnTo>
                    <a:pt x="61" y="40"/>
                  </a:lnTo>
                  <a:lnTo>
                    <a:pt x="58" y="50"/>
                  </a:lnTo>
                  <a:lnTo>
                    <a:pt x="56" y="57"/>
                  </a:lnTo>
                  <a:lnTo>
                    <a:pt x="53" y="64"/>
                  </a:lnTo>
                  <a:lnTo>
                    <a:pt x="49" y="69"/>
                  </a:lnTo>
                  <a:lnTo>
                    <a:pt x="44" y="75"/>
                  </a:lnTo>
                  <a:lnTo>
                    <a:pt x="37" y="78"/>
                  </a:lnTo>
                  <a:lnTo>
                    <a:pt x="30" y="78"/>
                  </a:lnTo>
                  <a:lnTo>
                    <a:pt x="23" y="78"/>
                  </a:lnTo>
                  <a:lnTo>
                    <a:pt x="18" y="76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5" y="64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4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8" y="5"/>
                  </a:lnTo>
                  <a:lnTo>
                    <a:pt x="30" y="22"/>
                  </a:lnTo>
                  <a:lnTo>
                    <a:pt x="25" y="24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6" y="41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9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40" y="40"/>
                  </a:lnTo>
                  <a:lnTo>
                    <a:pt x="44" y="31"/>
                  </a:lnTo>
                  <a:lnTo>
                    <a:pt x="47" y="22"/>
                  </a:lnTo>
                  <a:lnTo>
                    <a:pt x="49" y="17"/>
                  </a:lnTo>
                  <a:lnTo>
                    <a:pt x="53" y="8"/>
                  </a:lnTo>
                  <a:lnTo>
                    <a:pt x="58" y="3"/>
                  </a:lnTo>
                  <a:lnTo>
                    <a:pt x="63" y="1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9" y="3"/>
                  </a:lnTo>
                  <a:lnTo>
                    <a:pt x="93" y="8"/>
                  </a:lnTo>
                  <a:lnTo>
                    <a:pt x="98" y="12"/>
                  </a:lnTo>
                  <a:lnTo>
                    <a:pt x="100" y="17"/>
                  </a:lnTo>
                  <a:lnTo>
                    <a:pt x="103" y="27"/>
                  </a:lnTo>
                  <a:lnTo>
                    <a:pt x="105" y="38"/>
                  </a:lnTo>
                  <a:lnTo>
                    <a:pt x="103" y="55"/>
                  </a:lnTo>
                  <a:lnTo>
                    <a:pt x="96" y="68"/>
                  </a:lnTo>
                  <a:lnTo>
                    <a:pt x="91" y="75"/>
                  </a:lnTo>
                  <a:lnTo>
                    <a:pt x="82" y="78"/>
                  </a:lnTo>
                  <a:lnTo>
                    <a:pt x="7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Freeform 133"/>
            <p:cNvSpPr>
              <a:spLocks noEditPoints="1"/>
            </p:cNvSpPr>
            <p:nvPr/>
          </p:nvSpPr>
          <p:spPr bwMode="auto">
            <a:xfrm>
              <a:off x="1482" y="1917"/>
              <a:ext cx="68" cy="42"/>
            </a:xfrm>
            <a:custGeom>
              <a:avLst/>
              <a:gdLst>
                <a:gd name="T0" fmla="*/ 71 w 136"/>
                <a:gd name="T1" fmla="*/ 86 h 86"/>
                <a:gd name="T2" fmla="*/ 49 w 136"/>
                <a:gd name="T3" fmla="*/ 84 h 86"/>
                <a:gd name="T4" fmla="*/ 29 w 136"/>
                <a:gd name="T5" fmla="*/ 79 h 86"/>
                <a:gd name="T6" fmla="*/ 14 w 136"/>
                <a:gd name="T7" fmla="*/ 70 h 86"/>
                <a:gd name="T8" fmla="*/ 9 w 136"/>
                <a:gd name="T9" fmla="*/ 65 h 86"/>
                <a:gd name="T10" fmla="*/ 3 w 136"/>
                <a:gd name="T11" fmla="*/ 58 h 86"/>
                <a:gd name="T12" fmla="*/ 0 w 136"/>
                <a:gd name="T13" fmla="*/ 51 h 86"/>
                <a:gd name="T14" fmla="*/ 0 w 136"/>
                <a:gd name="T15" fmla="*/ 42 h 86"/>
                <a:gd name="T16" fmla="*/ 0 w 136"/>
                <a:gd name="T17" fmla="*/ 35 h 86"/>
                <a:gd name="T18" fmla="*/ 3 w 136"/>
                <a:gd name="T19" fmla="*/ 28 h 86"/>
                <a:gd name="T20" fmla="*/ 9 w 136"/>
                <a:gd name="T21" fmla="*/ 21 h 86"/>
                <a:gd name="T22" fmla="*/ 14 w 136"/>
                <a:gd name="T23" fmla="*/ 16 h 86"/>
                <a:gd name="T24" fmla="*/ 29 w 136"/>
                <a:gd name="T25" fmla="*/ 7 h 86"/>
                <a:gd name="T26" fmla="*/ 47 w 136"/>
                <a:gd name="T27" fmla="*/ 2 h 86"/>
                <a:gd name="T28" fmla="*/ 70 w 136"/>
                <a:gd name="T29" fmla="*/ 0 h 86"/>
                <a:gd name="T30" fmla="*/ 89 w 136"/>
                <a:gd name="T31" fmla="*/ 2 h 86"/>
                <a:gd name="T32" fmla="*/ 106 w 136"/>
                <a:gd name="T33" fmla="*/ 7 h 86"/>
                <a:gd name="T34" fmla="*/ 120 w 136"/>
                <a:gd name="T35" fmla="*/ 16 h 86"/>
                <a:gd name="T36" fmla="*/ 127 w 136"/>
                <a:gd name="T37" fmla="*/ 23 h 86"/>
                <a:gd name="T38" fmla="*/ 132 w 136"/>
                <a:gd name="T39" fmla="*/ 28 h 86"/>
                <a:gd name="T40" fmla="*/ 134 w 136"/>
                <a:gd name="T41" fmla="*/ 35 h 86"/>
                <a:gd name="T42" fmla="*/ 136 w 136"/>
                <a:gd name="T43" fmla="*/ 44 h 86"/>
                <a:gd name="T44" fmla="*/ 134 w 136"/>
                <a:gd name="T45" fmla="*/ 51 h 86"/>
                <a:gd name="T46" fmla="*/ 131 w 136"/>
                <a:gd name="T47" fmla="*/ 59 h 86"/>
                <a:gd name="T48" fmla="*/ 127 w 136"/>
                <a:gd name="T49" fmla="*/ 66 h 86"/>
                <a:gd name="T50" fmla="*/ 120 w 136"/>
                <a:gd name="T51" fmla="*/ 72 h 86"/>
                <a:gd name="T52" fmla="*/ 111 w 136"/>
                <a:gd name="T53" fmla="*/ 77 h 86"/>
                <a:gd name="T54" fmla="*/ 103 w 136"/>
                <a:gd name="T55" fmla="*/ 80 h 86"/>
                <a:gd name="T56" fmla="*/ 71 w 136"/>
                <a:gd name="T57" fmla="*/ 86 h 86"/>
                <a:gd name="T58" fmla="*/ 66 w 136"/>
                <a:gd name="T59" fmla="*/ 19 h 86"/>
                <a:gd name="T60" fmla="*/ 43 w 136"/>
                <a:gd name="T61" fmla="*/ 19 h 86"/>
                <a:gd name="T62" fmla="*/ 26 w 136"/>
                <a:gd name="T63" fmla="*/ 23 h 86"/>
                <a:gd name="T64" fmla="*/ 19 w 136"/>
                <a:gd name="T65" fmla="*/ 26 h 86"/>
                <a:gd name="T66" fmla="*/ 14 w 136"/>
                <a:gd name="T67" fmla="*/ 30 h 86"/>
                <a:gd name="T68" fmla="*/ 9 w 136"/>
                <a:gd name="T69" fmla="*/ 33 h 86"/>
                <a:gd name="T70" fmla="*/ 7 w 136"/>
                <a:gd name="T71" fmla="*/ 38 h 86"/>
                <a:gd name="T72" fmla="*/ 5 w 136"/>
                <a:gd name="T73" fmla="*/ 44 h 86"/>
                <a:gd name="T74" fmla="*/ 7 w 136"/>
                <a:gd name="T75" fmla="*/ 49 h 86"/>
                <a:gd name="T76" fmla="*/ 10 w 136"/>
                <a:gd name="T77" fmla="*/ 54 h 86"/>
                <a:gd name="T78" fmla="*/ 15 w 136"/>
                <a:gd name="T79" fmla="*/ 58 h 86"/>
                <a:gd name="T80" fmla="*/ 21 w 136"/>
                <a:gd name="T81" fmla="*/ 61 h 86"/>
                <a:gd name="T82" fmla="*/ 28 w 136"/>
                <a:gd name="T83" fmla="*/ 63 h 86"/>
                <a:gd name="T84" fmla="*/ 43 w 136"/>
                <a:gd name="T85" fmla="*/ 65 h 86"/>
                <a:gd name="T86" fmla="*/ 66 w 136"/>
                <a:gd name="T87" fmla="*/ 66 h 86"/>
                <a:gd name="T88" fmla="*/ 66 w 136"/>
                <a:gd name="T89" fmla="*/ 19 h 86"/>
                <a:gd name="T90" fmla="*/ 71 w 136"/>
                <a:gd name="T91" fmla="*/ 66 h 86"/>
                <a:gd name="T92" fmla="*/ 101 w 136"/>
                <a:gd name="T93" fmla="*/ 65 h 86"/>
                <a:gd name="T94" fmla="*/ 111 w 136"/>
                <a:gd name="T95" fmla="*/ 63 h 86"/>
                <a:gd name="T96" fmla="*/ 118 w 136"/>
                <a:gd name="T97" fmla="*/ 59 h 86"/>
                <a:gd name="T98" fmla="*/ 124 w 136"/>
                <a:gd name="T99" fmla="*/ 56 h 86"/>
                <a:gd name="T100" fmla="*/ 127 w 136"/>
                <a:gd name="T101" fmla="*/ 52 h 86"/>
                <a:gd name="T102" fmla="*/ 129 w 136"/>
                <a:gd name="T103" fmla="*/ 47 h 86"/>
                <a:gd name="T104" fmla="*/ 129 w 136"/>
                <a:gd name="T105" fmla="*/ 42 h 86"/>
                <a:gd name="T106" fmla="*/ 129 w 136"/>
                <a:gd name="T107" fmla="*/ 37 h 86"/>
                <a:gd name="T108" fmla="*/ 124 w 136"/>
                <a:gd name="T109" fmla="*/ 30 h 86"/>
                <a:gd name="T110" fmla="*/ 120 w 136"/>
                <a:gd name="T111" fmla="*/ 26 h 86"/>
                <a:gd name="T112" fmla="*/ 113 w 136"/>
                <a:gd name="T113" fmla="*/ 24 h 86"/>
                <a:gd name="T114" fmla="*/ 106 w 136"/>
                <a:gd name="T115" fmla="*/ 23 h 86"/>
                <a:gd name="T116" fmla="*/ 91 w 136"/>
                <a:gd name="T117" fmla="*/ 19 h 86"/>
                <a:gd name="T118" fmla="*/ 71 w 136"/>
                <a:gd name="T119" fmla="*/ 19 h 86"/>
                <a:gd name="T120" fmla="*/ 71 w 136"/>
                <a:gd name="T12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" h="86">
                  <a:moveTo>
                    <a:pt x="71" y="86"/>
                  </a:moveTo>
                  <a:lnTo>
                    <a:pt x="49" y="84"/>
                  </a:lnTo>
                  <a:lnTo>
                    <a:pt x="29" y="79"/>
                  </a:lnTo>
                  <a:lnTo>
                    <a:pt x="14" y="70"/>
                  </a:lnTo>
                  <a:lnTo>
                    <a:pt x="9" y="65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9" y="7"/>
                  </a:lnTo>
                  <a:lnTo>
                    <a:pt x="47" y="2"/>
                  </a:lnTo>
                  <a:lnTo>
                    <a:pt x="70" y="0"/>
                  </a:lnTo>
                  <a:lnTo>
                    <a:pt x="89" y="2"/>
                  </a:lnTo>
                  <a:lnTo>
                    <a:pt x="106" y="7"/>
                  </a:lnTo>
                  <a:lnTo>
                    <a:pt x="120" y="16"/>
                  </a:lnTo>
                  <a:lnTo>
                    <a:pt x="127" y="23"/>
                  </a:lnTo>
                  <a:lnTo>
                    <a:pt x="132" y="28"/>
                  </a:lnTo>
                  <a:lnTo>
                    <a:pt x="134" y="35"/>
                  </a:lnTo>
                  <a:lnTo>
                    <a:pt x="136" y="44"/>
                  </a:lnTo>
                  <a:lnTo>
                    <a:pt x="134" y="51"/>
                  </a:lnTo>
                  <a:lnTo>
                    <a:pt x="131" y="59"/>
                  </a:lnTo>
                  <a:lnTo>
                    <a:pt x="127" y="66"/>
                  </a:lnTo>
                  <a:lnTo>
                    <a:pt x="120" y="72"/>
                  </a:lnTo>
                  <a:lnTo>
                    <a:pt x="111" y="77"/>
                  </a:lnTo>
                  <a:lnTo>
                    <a:pt x="103" y="80"/>
                  </a:lnTo>
                  <a:lnTo>
                    <a:pt x="71" y="86"/>
                  </a:lnTo>
                  <a:close/>
                  <a:moveTo>
                    <a:pt x="66" y="19"/>
                  </a:moveTo>
                  <a:lnTo>
                    <a:pt x="43" y="19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14" y="30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4"/>
                  </a:lnTo>
                  <a:lnTo>
                    <a:pt x="7" y="49"/>
                  </a:lnTo>
                  <a:lnTo>
                    <a:pt x="10" y="54"/>
                  </a:lnTo>
                  <a:lnTo>
                    <a:pt x="15" y="58"/>
                  </a:lnTo>
                  <a:lnTo>
                    <a:pt x="21" y="61"/>
                  </a:lnTo>
                  <a:lnTo>
                    <a:pt x="28" y="63"/>
                  </a:lnTo>
                  <a:lnTo>
                    <a:pt x="43" y="65"/>
                  </a:lnTo>
                  <a:lnTo>
                    <a:pt x="66" y="66"/>
                  </a:lnTo>
                  <a:lnTo>
                    <a:pt x="66" y="19"/>
                  </a:lnTo>
                  <a:close/>
                  <a:moveTo>
                    <a:pt x="71" y="66"/>
                  </a:moveTo>
                  <a:lnTo>
                    <a:pt x="101" y="65"/>
                  </a:lnTo>
                  <a:lnTo>
                    <a:pt x="111" y="63"/>
                  </a:lnTo>
                  <a:lnTo>
                    <a:pt x="118" y="59"/>
                  </a:lnTo>
                  <a:lnTo>
                    <a:pt x="124" y="56"/>
                  </a:lnTo>
                  <a:lnTo>
                    <a:pt x="127" y="52"/>
                  </a:lnTo>
                  <a:lnTo>
                    <a:pt x="129" y="47"/>
                  </a:lnTo>
                  <a:lnTo>
                    <a:pt x="129" y="42"/>
                  </a:lnTo>
                  <a:lnTo>
                    <a:pt x="129" y="37"/>
                  </a:lnTo>
                  <a:lnTo>
                    <a:pt x="124" y="30"/>
                  </a:lnTo>
                  <a:lnTo>
                    <a:pt x="120" y="26"/>
                  </a:lnTo>
                  <a:lnTo>
                    <a:pt x="113" y="24"/>
                  </a:lnTo>
                  <a:lnTo>
                    <a:pt x="106" y="23"/>
                  </a:lnTo>
                  <a:lnTo>
                    <a:pt x="91" y="19"/>
                  </a:lnTo>
                  <a:lnTo>
                    <a:pt x="71" y="19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Freeform 134"/>
            <p:cNvSpPr>
              <a:spLocks/>
            </p:cNvSpPr>
            <p:nvPr/>
          </p:nvSpPr>
          <p:spPr bwMode="auto">
            <a:xfrm>
              <a:off x="1480" y="1885"/>
              <a:ext cx="69" cy="27"/>
            </a:xfrm>
            <a:custGeom>
              <a:avLst/>
              <a:gdLst>
                <a:gd name="T0" fmla="*/ 138 w 138"/>
                <a:gd name="T1" fmla="*/ 54 h 54"/>
                <a:gd name="T2" fmla="*/ 0 w 138"/>
                <a:gd name="T3" fmla="*/ 14 h 54"/>
                <a:gd name="T4" fmla="*/ 0 w 138"/>
                <a:gd name="T5" fmla="*/ 0 h 54"/>
                <a:gd name="T6" fmla="*/ 138 w 138"/>
                <a:gd name="T7" fmla="*/ 39 h 54"/>
                <a:gd name="T8" fmla="*/ 138 w 13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4">
                  <a:moveTo>
                    <a:pt x="138" y="5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8" y="39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9" name="Freeform 135"/>
            <p:cNvSpPr>
              <a:spLocks/>
            </p:cNvSpPr>
            <p:nvPr/>
          </p:nvSpPr>
          <p:spPr bwMode="auto">
            <a:xfrm>
              <a:off x="1485" y="1830"/>
              <a:ext cx="64" cy="52"/>
            </a:xfrm>
            <a:custGeom>
              <a:avLst/>
              <a:gdLst>
                <a:gd name="T0" fmla="*/ 0 w 129"/>
                <a:gd name="T1" fmla="*/ 0 h 105"/>
                <a:gd name="T2" fmla="*/ 26 w 129"/>
                <a:gd name="T3" fmla="*/ 0 h 105"/>
                <a:gd name="T4" fmla="*/ 26 w 129"/>
                <a:gd name="T5" fmla="*/ 4 h 105"/>
                <a:gd name="T6" fmla="*/ 19 w 129"/>
                <a:gd name="T7" fmla="*/ 5 h 105"/>
                <a:gd name="T8" fmla="*/ 14 w 129"/>
                <a:gd name="T9" fmla="*/ 7 h 105"/>
                <a:gd name="T10" fmla="*/ 10 w 129"/>
                <a:gd name="T11" fmla="*/ 11 h 105"/>
                <a:gd name="T12" fmla="*/ 9 w 129"/>
                <a:gd name="T13" fmla="*/ 14 h 105"/>
                <a:gd name="T14" fmla="*/ 7 w 129"/>
                <a:gd name="T15" fmla="*/ 19 h 105"/>
                <a:gd name="T16" fmla="*/ 7 w 129"/>
                <a:gd name="T17" fmla="*/ 28 h 105"/>
                <a:gd name="T18" fmla="*/ 7 w 129"/>
                <a:gd name="T19" fmla="*/ 70 h 105"/>
                <a:gd name="T20" fmla="*/ 110 w 129"/>
                <a:gd name="T21" fmla="*/ 70 h 105"/>
                <a:gd name="T22" fmla="*/ 115 w 129"/>
                <a:gd name="T23" fmla="*/ 70 h 105"/>
                <a:gd name="T24" fmla="*/ 119 w 129"/>
                <a:gd name="T25" fmla="*/ 68 h 105"/>
                <a:gd name="T26" fmla="*/ 122 w 129"/>
                <a:gd name="T27" fmla="*/ 67 h 105"/>
                <a:gd name="T28" fmla="*/ 124 w 129"/>
                <a:gd name="T29" fmla="*/ 63 h 105"/>
                <a:gd name="T30" fmla="*/ 124 w 129"/>
                <a:gd name="T31" fmla="*/ 60 h 105"/>
                <a:gd name="T32" fmla="*/ 124 w 129"/>
                <a:gd name="T33" fmla="*/ 54 h 105"/>
                <a:gd name="T34" fmla="*/ 124 w 129"/>
                <a:gd name="T35" fmla="*/ 49 h 105"/>
                <a:gd name="T36" fmla="*/ 129 w 129"/>
                <a:gd name="T37" fmla="*/ 49 h 105"/>
                <a:gd name="T38" fmla="*/ 129 w 129"/>
                <a:gd name="T39" fmla="*/ 105 h 105"/>
                <a:gd name="T40" fmla="*/ 124 w 129"/>
                <a:gd name="T41" fmla="*/ 105 h 105"/>
                <a:gd name="T42" fmla="*/ 124 w 129"/>
                <a:gd name="T43" fmla="*/ 103 h 105"/>
                <a:gd name="T44" fmla="*/ 124 w 129"/>
                <a:gd name="T45" fmla="*/ 98 h 105"/>
                <a:gd name="T46" fmla="*/ 124 w 129"/>
                <a:gd name="T47" fmla="*/ 94 h 105"/>
                <a:gd name="T48" fmla="*/ 122 w 129"/>
                <a:gd name="T49" fmla="*/ 91 h 105"/>
                <a:gd name="T50" fmla="*/ 119 w 129"/>
                <a:gd name="T51" fmla="*/ 89 h 105"/>
                <a:gd name="T52" fmla="*/ 115 w 129"/>
                <a:gd name="T53" fmla="*/ 87 h 105"/>
                <a:gd name="T54" fmla="*/ 110 w 129"/>
                <a:gd name="T55" fmla="*/ 87 h 105"/>
                <a:gd name="T56" fmla="*/ 19 w 129"/>
                <a:gd name="T57" fmla="*/ 87 h 105"/>
                <a:gd name="T58" fmla="*/ 14 w 129"/>
                <a:gd name="T59" fmla="*/ 87 h 105"/>
                <a:gd name="T60" fmla="*/ 10 w 129"/>
                <a:gd name="T61" fmla="*/ 89 h 105"/>
                <a:gd name="T62" fmla="*/ 7 w 129"/>
                <a:gd name="T63" fmla="*/ 91 h 105"/>
                <a:gd name="T64" fmla="*/ 5 w 129"/>
                <a:gd name="T65" fmla="*/ 94 h 105"/>
                <a:gd name="T66" fmla="*/ 5 w 129"/>
                <a:gd name="T67" fmla="*/ 98 h 105"/>
                <a:gd name="T68" fmla="*/ 5 w 129"/>
                <a:gd name="T69" fmla="*/ 103 h 105"/>
                <a:gd name="T70" fmla="*/ 5 w 129"/>
                <a:gd name="T71" fmla="*/ 105 h 105"/>
                <a:gd name="T72" fmla="*/ 0 w 129"/>
                <a:gd name="T73" fmla="*/ 105 h 105"/>
                <a:gd name="T74" fmla="*/ 0 w 129"/>
                <a:gd name="T7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105">
                  <a:moveTo>
                    <a:pt x="0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7" y="28"/>
                  </a:lnTo>
                  <a:lnTo>
                    <a:pt x="7" y="70"/>
                  </a:lnTo>
                  <a:lnTo>
                    <a:pt x="110" y="70"/>
                  </a:lnTo>
                  <a:lnTo>
                    <a:pt x="115" y="70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124" y="63"/>
                  </a:lnTo>
                  <a:lnTo>
                    <a:pt x="124" y="60"/>
                  </a:lnTo>
                  <a:lnTo>
                    <a:pt x="124" y="54"/>
                  </a:lnTo>
                  <a:lnTo>
                    <a:pt x="124" y="49"/>
                  </a:lnTo>
                  <a:lnTo>
                    <a:pt x="129" y="49"/>
                  </a:lnTo>
                  <a:lnTo>
                    <a:pt x="129" y="105"/>
                  </a:lnTo>
                  <a:lnTo>
                    <a:pt x="124" y="105"/>
                  </a:lnTo>
                  <a:lnTo>
                    <a:pt x="124" y="103"/>
                  </a:lnTo>
                  <a:lnTo>
                    <a:pt x="124" y="98"/>
                  </a:lnTo>
                  <a:lnTo>
                    <a:pt x="124" y="94"/>
                  </a:lnTo>
                  <a:lnTo>
                    <a:pt x="122" y="91"/>
                  </a:lnTo>
                  <a:lnTo>
                    <a:pt x="119" y="89"/>
                  </a:lnTo>
                  <a:lnTo>
                    <a:pt x="115" y="87"/>
                  </a:lnTo>
                  <a:lnTo>
                    <a:pt x="110" y="87"/>
                  </a:lnTo>
                  <a:lnTo>
                    <a:pt x="19" y="87"/>
                  </a:lnTo>
                  <a:lnTo>
                    <a:pt x="14" y="87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5" y="94"/>
                  </a:lnTo>
                  <a:lnTo>
                    <a:pt x="5" y="98"/>
                  </a:lnTo>
                  <a:lnTo>
                    <a:pt x="5" y="103"/>
                  </a:lnTo>
                  <a:lnTo>
                    <a:pt x="5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0" name="Freeform 136"/>
            <p:cNvSpPr>
              <a:spLocks/>
            </p:cNvSpPr>
            <p:nvPr/>
          </p:nvSpPr>
          <p:spPr bwMode="auto">
            <a:xfrm>
              <a:off x="2904" y="3082"/>
              <a:ext cx="43" cy="52"/>
            </a:xfrm>
            <a:custGeom>
              <a:avLst/>
              <a:gdLst>
                <a:gd name="T0" fmla="*/ 68 w 85"/>
                <a:gd name="T1" fmla="*/ 67 h 105"/>
                <a:gd name="T2" fmla="*/ 85 w 85"/>
                <a:gd name="T3" fmla="*/ 68 h 105"/>
                <a:gd name="T4" fmla="*/ 84 w 85"/>
                <a:gd name="T5" fmla="*/ 77 h 105"/>
                <a:gd name="T6" fmla="*/ 80 w 85"/>
                <a:gd name="T7" fmla="*/ 84 h 105"/>
                <a:gd name="T8" fmla="*/ 77 w 85"/>
                <a:gd name="T9" fmla="*/ 89 h 105"/>
                <a:gd name="T10" fmla="*/ 71 w 85"/>
                <a:gd name="T11" fmla="*/ 94 h 105"/>
                <a:gd name="T12" fmla="*/ 63 w 85"/>
                <a:gd name="T13" fmla="*/ 100 h 105"/>
                <a:gd name="T14" fmla="*/ 54 w 85"/>
                <a:gd name="T15" fmla="*/ 103 h 105"/>
                <a:gd name="T16" fmla="*/ 44 w 85"/>
                <a:gd name="T17" fmla="*/ 105 h 105"/>
                <a:gd name="T18" fmla="*/ 26 w 85"/>
                <a:gd name="T19" fmla="*/ 101 h 105"/>
                <a:gd name="T20" fmla="*/ 12 w 85"/>
                <a:gd name="T21" fmla="*/ 91 h 105"/>
                <a:gd name="T22" fmla="*/ 2 w 85"/>
                <a:gd name="T23" fmla="*/ 75 h 105"/>
                <a:gd name="T24" fmla="*/ 0 w 85"/>
                <a:gd name="T25" fmla="*/ 53 h 105"/>
                <a:gd name="T26" fmla="*/ 0 w 85"/>
                <a:gd name="T27" fmla="*/ 39 h 105"/>
                <a:gd name="T28" fmla="*/ 5 w 85"/>
                <a:gd name="T29" fmla="*/ 25 h 105"/>
                <a:gd name="T30" fmla="*/ 9 w 85"/>
                <a:gd name="T31" fmla="*/ 18 h 105"/>
                <a:gd name="T32" fmla="*/ 14 w 85"/>
                <a:gd name="T33" fmla="*/ 11 h 105"/>
                <a:gd name="T34" fmla="*/ 21 w 85"/>
                <a:gd name="T35" fmla="*/ 7 h 105"/>
                <a:gd name="T36" fmla="*/ 28 w 85"/>
                <a:gd name="T37" fmla="*/ 4 h 105"/>
                <a:gd name="T38" fmla="*/ 37 w 85"/>
                <a:gd name="T39" fmla="*/ 2 h 105"/>
                <a:gd name="T40" fmla="*/ 44 w 85"/>
                <a:gd name="T41" fmla="*/ 0 h 105"/>
                <a:gd name="T42" fmla="*/ 54 w 85"/>
                <a:gd name="T43" fmla="*/ 2 h 105"/>
                <a:gd name="T44" fmla="*/ 63 w 85"/>
                <a:gd name="T45" fmla="*/ 4 h 105"/>
                <a:gd name="T46" fmla="*/ 70 w 85"/>
                <a:gd name="T47" fmla="*/ 9 h 105"/>
                <a:gd name="T48" fmla="*/ 77 w 85"/>
                <a:gd name="T49" fmla="*/ 16 h 105"/>
                <a:gd name="T50" fmla="*/ 80 w 85"/>
                <a:gd name="T51" fmla="*/ 23 h 105"/>
                <a:gd name="T52" fmla="*/ 84 w 85"/>
                <a:gd name="T53" fmla="*/ 33 h 105"/>
                <a:gd name="T54" fmla="*/ 64 w 85"/>
                <a:gd name="T55" fmla="*/ 35 h 105"/>
                <a:gd name="T56" fmla="*/ 63 w 85"/>
                <a:gd name="T57" fmla="*/ 30 h 105"/>
                <a:gd name="T58" fmla="*/ 61 w 85"/>
                <a:gd name="T59" fmla="*/ 25 h 105"/>
                <a:gd name="T60" fmla="*/ 57 w 85"/>
                <a:gd name="T61" fmla="*/ 21 h 105"/>
                <a:gd name="T62" fmla="*/ 50 w 85"/>
                <a:gd name="T63" fmla="*/ 18 h 105"/>
                <a:gd name="T64" fmla="*/ 44 w 85"/>
                <a:gd name="T65" fmla="*/ 16 h 105"/>
                <a:gd name="T66" fmla="*/ 37 w 85"/>
                <a:gd name="T67" fmla="*/ 18 h 105"/>
                <a:gd name="T68" fmla="*/ 30 w 85"/>
                <a:gd name="T69" fmla="*/ 21 h 105"/>
                <a:gd name="T70" fmla="*/ 24 w 85"/>
                <a:gd name="T71" fmla="*/ 25 h 105"/>
                <a:gd name="T72" fmla="*/ 21 w 85"/>
                <a:gd name="T73" fmla="*/ 30 h 105"/>
                <a:gd name="T74" fmla="*/ 19 w 85"/>
                <a:gd name="T75" fmla="*/ 37 h 105"/>
                <a:gd name="T76" fmla="*/ 17 w 85"/>
                <a:gd name="T77" fmla="*/ 44 h 105"/>
                <a:gd name="T78" fmla="*/ 17 w 85"/>
                <a:gd name="T79" fmla="*/ 53 h 105"/>
                <a:gd name="T80" fmla="*/ 17 w 85"/>
                <a:gd name="T81" fmla="*/ 61 h 105"/>
                <a:gd name="T82" fmla="*/ 19 w 85"/>
                <a:gd name="T83" fmla="*/ 68 h 105"/>
                <a:gd name="T84" fmla="*/ 21 w 85"/>
                <a:gd name="T85" fmla="*/ 75 h 105"/>
                <a:gd name="T86" fmla="*/ 24 w 85"/>
                <a:gd name="T87" fmla="*/ 80 h 105"/>
                <a:gd name="T88" fmla="*/ 30 w 85"/>
                <a:gd name="T89" fmla="*/ 84 h 105"/>
                <a:gd name="T90" fmla="*/ 37 w 85"/>
                <a:gd name="T91" fmla="*/ 87 h 105"/>
                <a:gd name="T92" fmla="*/ 44 w 85"/>
                <a:gd name="T93" fmla="*/ 89 h 105"/>
                <a:gd name="T94" fmla="*/ 49 w 85"/>
                <a:gd name="T95" fmla="*/ 87 h 105"/>
                <a:gd name="T96" fmla="*/ 54 w 85"/>
                <a:gd name="T97" fmla="*/ 86 h 105"/>
                <a:gd name="T98" fmla="*/ 59 w 85"/>
                <a:gd name="T99" fmla="*/ 84 h 105"/>
                <a:gd name="T100" fmla="*/ 63 w 85"/>
                <a:gd name="T101" fmla="*/ 79 h 105"/>
                <a:gd name="T102" fmla="*/ 66 w 85"/>
                <a:gd name="T103" fmla="*/ 74 h 105"/>
                <a:gd name="T104" fmla="*/ 68 w 85"/>
                <a:gd name="T105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05">
                  <a:moveTo>
                    <a:pt x="68" y="67"/>
                  </a:moveTo>
                  <a:lnTo>
                    <a:pt x="85" y="68"/>
                  </a:lnTo>
                  <a:lnTo>
                    <a:pt x="84" y="77"/>
                  </a:lnTo>
                  <a:lnTo>
                    <a:pt x="80" y="84"/>
                  </a:lnTo>
                  <a:lnTo>
                    <a:pt x="77" y="89"/>
                  </a:lnTo>
                  <a:lnTo>
                    <a:pt x="71" y="94"/>
                  </a:lnTo>
                  <a:lnTo>
                    <a:pt x="63" y="100"/>
                  </a:lnTo>
                  <a:lnTo>
                    <a:pt x="54" y="103"/>
                  </a:lnTo>
                  <a:lnTo>
                    <a:pt x="44" y="105"/>
                  </a:lnTo>
                  <a:lnTo>
                    <a:pt x="26" y="101"/>
                  </a:lnTo>
                  <a:lnTo>
                    <a:pt x="12" y="91"/>
                  </a:lnTo>
                  <a:lnTo>
                    <a:pt x="2" y="75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25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3" y="4"/>
                  </a:lnTo>
                  <a:lnTo>
                    <a:pt x="70" y="9"/>
                  </a:lnTo>
                  <a:lnTo>
                    <a:pt x="77" y="16"/>
                  </a:lnTo>
                  <a:lnTo>
                    <a:pt x="80" y="23"/>
                  </a:lnTo>
                  <a:lnTo>
                    <a:pt x="84" y="33"/>
                  </a:lnTo>
                  <a:lnTo>
                    <a:pt x="64" y="35"/>
                  </a:lnTo>
                  <a:lnTo>
                    <a:pt x="63" y="30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0" y="18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0" y="21"/>
                  </a:lnTo>
                  <a:lnTo>
                    <a:pt x="24" y="25"/>
                  </a:lnTo>
                  <a:lnTo>
                    <a:pt x="21" y="30"/>
                  </a:lnTo>
                  <a:lnTo>
                    <a:pt x="19" y="37"/>
                  </a:lnTo>
                  <a:lnTo>
                    <a:pt x="17" y="44"/>
                  </a:lnTo>
                  <a:lnTo>
                    <a:pt x="17" y="53"/>
                  </a:lnTo>
                  <a:lnTo>
                    <a:pt x="17" y="61"/>
                  </a:lnTo>
                  <a:lnTo>
                    <a:pt x="19" y="68"/>
                  </a:lnTo>
                  <a:lnTo>
                    <a:pt x="21" y="75"/>
                  </a:lnTo>
                  <a:lnTo>
                    <a:pt x="24" y="80"/>
                  </a:lnTo>
                  <a:lnTo>
                    <a:pt x="30" y="84"/>
                  </a:lnTo>
                  <a:lnTo>
                    <a:pt x="37" y="87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54" y="86"/>
                  </a:lnTo>
                  <a:lnTo>
                    <a:pt x="59" y="84"/>
                  </a:lnTo>
                  <a:lnTo>
                    <a:pt x="63" y="79"/>
                  </a:lnTo>
                  <a:lnTo>
                    <a:pt x="66" y="74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1" name="Freeform 137"/>
            <p:cNvSpPr>
              <a:spLocks noEditPoints="1"/>
            </p:cNvSpPr>
            <p:nvPr/>
          </p:nvSpPr>
          <p:spPr bwMode="auto">
            <a:xfrm>
              <a:off x="2952" y="3082"/>
              <a:ext cx="45" cy="52"/>
            </a:xfrm>
            <a:custGeom>
              <a:avLst/>
              <a:gdLst>
                <a:gd name="T0" fmla="*/ 0 w 89"/>
                <a:gd name="T1" fmla="*/ 53 h 105"/>
                <a:gd name="T2" fmla="*/ 2 w 89"/>
                <a:gd name="T3" fmla="*/ 35 h 105"/>
                <a:gd name="T4" fmla="*/ 5 w 89"/>
                <a:gd name="T5" fmla="*/ 23 h 105"/>
                <a:gd name="T6" fmla="*/ 14 w 89"/>
                <a:gd name="T7" fmla="*/ 12 h 105"/>
                <a:gd name="T8" fmla="*/ 28 w 89"/>
                <a:gd name="T9" fmla="*/ 4 h 105"/>
                <a:gd name="T10" fmla="*/ 44 w 89"/>
                <a:gd name="T11" fmla="*/ 0 h 105"/>
                <a:gd name="T12" fmla="*/ 63 w 89"/>
                <a:gd name="T13" fmla="*/ 4 h 105"/>
                <a:gd name="T14" fmla="*/ 77 w 89"/>
                <a:gd name="T15" fmla="*/ 14 h 105"/>
                <a:gd name="T16" fmla="*/ 85 w 89"/>
                <a:gd name="T17" fmla="*/ 30 h 105"/>
                <a:gd name="T18" fmla="*/ 89 w 89"/>
                <a:gd name="T19" fmla="*/ 51 h 105"/>
                <a:gd name="T20" fmla="*/ 87 w 89"/>
                <a:gd name="T21" fmla="*/ 68 h 105"/>
                <a:gd name="T22" fmla="*/ 84 w 89"/>
                <a:gd name="T23" fmla="*/ 82 h 105"/>
                <a:gd name="T24" fmla="*/ 80 w 89"/>
                <a:gd name="T25" fmla="*/ 87 h 105"/>
                <a:gd name="T26" fmla="*/ 73 w 89"/>
                <a:gd name="T27" fmla="*/ 94 h 105"/>
                <a:gd name="T28" fmla="*/ 68 w 89"/>
                <a:gd name="T29" fmla="*/ 98 h 105"/>
                <a:gd name="T30" fmla="*/ 61 w 89"/>
                <a:gd name="T31" fmla="*/ 101 h 105"/>
                <a:gd name="T32" fmla="*/ 52 w 89"/>
                <a:gd name="T33" fmla="*/ 103 h 105"/>
                <a:gd name="T34" fmla="*/ 44 w 89"/>
                <a:gd name="T35" fmla="*/ 105 h 105"/>
                <a:gd name="T36" fmla="*/ 26 w 89"/>
                <a:gd name="T37" fmla="*/ 101 h 105"/>
                <a:gd name="T38" fmla="*/ 12 w 89"/>
                <a:gd name="T39" fmla="*/ 91 h 105"/>
                <a:gd name="T40" fmla="*/ 2 w 89"/>
                <a:gd name="T41" fmla="*/ 75 h 105"/>
                <a:gd name="T42" fmla="*/ 0 w 89"/>
                <a:gd name="T43" fmla="*/ 53 h 105"/>
                <a:gd name="T44" fmla="*/ 17 w 89"/>
                <a:gd name="T45" fmla="*/ 53 h 105"/>
                <a:gd name="T46" fmla="*/ 17 w 89"/>
                <a:gd name="T47" fmla="*/ 61 h 105"/>
                <a:gd name="T48" fmla="*/ 19 w 89"/>
                <a:gd name="T49" fmla="*/ 68 h 105"/>
                <a:gd name="T50" fmla="*/ 21 w 89"/>
                <a:gd name="T51" fmla="*/ 75 h 105"/>
                <a:gd name="T52" fmla="*/ 24 w 89"/>
                <a:gd name="T53" fmla="*/ 79 h 105"/>
                <a:gd name="T54" fmla="*/ 31 w 89"/>
                <a:gd name="T55" fmla="*/ 84 h 105"/>
                <a:gd name="T56" fmla="*/ 37 w 89"/>
                <a:gd name="T57" fmla="*/ 87 h 105"/>
                <a:gd name="T58" fmla="*/ 44 w 89"/>
                <a:gd name="T59" fmla="*/ 89 h 105"/>
                <a:gd name="T60" fmla="*/ 52 w 89"/>
                <a:gd name="T61" fmla="*/ 87 h 105"/>
                <a:gd name="T62" fmla="*/ 57 w 89"/>
                <a:gd name="T63" fmla="*/ 84 h 105"/>
                <a:gd name="T64" fmla="*/ 63 w 89"/>
                <a:gd name="T65" fmla="*/ 79 h 105"/>
                <a:gd name="T66" fmla="*/ 66 w 89"/>
                <a:gd name="T67" fmla="*/ 75 h 105"/>
                <a:gd name="T68" fmla="*/ 70 w 89"/>
                <a:gd name="T69" fmla="*/ 68 h 105"/>
                <a:gd name="T70" fmla="*/ 71 w 89"/>
                <a:gd name="T71" fmla="*/ 61 h 105"/>
                <a:gd name="T72" fmla="*/ 71 w 89"/>
                <a:gd name="T73" fmla="*/ 53 h 105"/>
                <a:gd name="T74" fmla="*/ 71 w 89"/>
                <a:gd name="T75" fmla="*/ 44 h 105"/>
                <a:gd name="T76" fmla="*/ 70 w 89"/>
                <a:gd name="T77" fmla="*/ 37 h 105"/>
                <a:gd name="T78" fmla="*/ 66 w 89"/>
                <a:gd name="T79" fmla="*/ 30 h 105"/>
                <a:gd name="T80" fmla="*/ 63 w 89"/>
                <a:gd name="T81" fmla="*/ 26 h 105"/>
                <a:gd name="T82" fmla="*/ 57 w 89"/>
                <a:gd name="T83" fmla="*/ 21 h 105"/>
                <a:gd name="T84" fmla="*/ 52 w 89"/>
                <a:gd name="T85" fmla="*/ 18 h 105"/>
                <a:gd name="T86" fmla="*/ 44 w 89"/>
                <a:gd name="T87" fmla="*/ 16 h 105"/>
                <a:gd name="T88" fmla="*/ 37 w 89"/>
                <a:gd name="T89" fmla="*/ 18 h 105"/>
                <a:gd name="T90" fmla="*/ 31 w 89"/>
                <a:gd name="T91" fmla="*/ 21 h 105"/>
                <a:gd name="T92" fmla="*/ 24 w 89"/>
                <a:gd name="T93" fmla="*/ 26 h 105"/>
                <a:gd name="T94" fmla="*/ 21 w 89"/>
                <a:gd name="T95" fmla="*/ 30 h 105"/>
                <a:gd name="T96" fmla="*/ 19 w 89"/>
                <a:gd name="T97" fmla="*/ 37 h 105"/>
                <a:gd name="T98" fmla="*/ 17 w 89"/>
                <a:gd name="T99" fmla="*/ 44 h 105"/>
                <a:gd name="T100" fmla="*/ 17 w 89"/>
                <a:gd name="T10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105">
                  <a:moveTo>
                    <a:pt x="0" y="53"/>
                  </a:moveTo>
                  <a:lnTo>
                    <a:pt x="2" y="35"/>
                  </a:lnTo>
                  <a:lnTo>
                    <a:pt x="5" y="23"/>
                  </a:lnTo>
                  <a:lnTo>
                    <a:pt x="14" y="12"/>
                  </a:lnTo>
                  <a:lnTo>
                    <a:pt x="28" y="4"/>
                  </a:lnTo>
                  <a:lnTo>
                    <a:pt x="44" y="0"/>
                  </a:lnTo>
                  <a:lnTo>
                    <a:pt x="63" y="4"/>
                  </a:lnTo>
                  <a:lnTo>
                    <a:pt x="77" y="14"/>
                  </a:lnTo>
                  <a:lnTo>
                    <a:pt x="85" y="30"/>
                  </a:lnTo>
                  <a:lnTo>
                    <a:pt x="89" y="51"/>
                  </a:lnTo>
                  <a:lnTo>
                    <a:pt x="87" y="68"/>
                  </a:lnTo>
                  <a:lnTo>
                    <a:pt x="84" y="82"/>
                  </a:lnTo>
                  <a:lnTo>
                    <a:pt x="80" y="87"/>
                  </a:lnTo>
                  <a:lnTo>
                    <a:pt x="73" y="94"/>
                  </a:lnTo>
                  <a:lnTo>
                    <a:pt x="68" y="98"/>
                  </a:lnTo>
                  <a:lnTo>
                    <a:pt x="61" y="101"/>
                  </a:lnTo>
                  <a:lnTo>
                    <a:pt x="52" y="103"/>
                  </a:lnTo>
                  <a:lnTo>
                    <a:pt x="44" y="105"/>
                  </a:lnTo>
                  <a:lnTo>
                    <a:pt x="26" y="101"/>
                  </a:lnTo>
                  <a:lnTo>
                    <a:pt x="12" y="91"/>
                  </a:lnTo>
                  <a:lnTo>
                    <a:pt x="2" y="75"/>
                  </a:lnTo>
                  <a:lnTo>
                    <a:pt x="0" y="53"/>
                  </a:lnTo>
                  <a:close/>
                  <a:moveTo>
                    <a:pt x="17" y="53"/>
                  </a:moveTo>
                  <a:lnTo>
                    <a:pt x="17" y="61"/>
                  </a:lnTo>
                  <a:lnTo>
                    <a:pt x="19" y="68"/>
                  </a:lnTo>
                  <a:lnTo>
                    <a:pt x="21" y="75"/>
                  </a:lnTo>
                  <a:lnTo>
                    <a:pt x="24" y="79"/>
                  </a:lnTo>
                  <a:lnTo>
                    <a:pt x="31" y="84"/>
                  </a:lnTo>
                  <a:lnTo>
                    <a:pt x="37" y="87"/>
                  </a:lnTo>
                  <a:lnTo>
                    <a:pt x="44" y="89"/>
                  </a:lnTo>
                  <a:lnTo>
                    <a:pt x="52" y="87"/>
                  </a:lnTo>
                  <a:lnTo>
                    <a:pt x="57" y="84"/>
                  </a:lnTo>
                  <a:lnTo>
                    <a:pt x="63" y="79"/>
                  </a:lnTo>
                  <a:lnTo>
                    <a:pt x="66" y="75"/>
                  </a:lnTo>
                  <a:lnTo>
                    <a:pt x="70" y="68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71" y="44"/>
                  </a:lnTo>
                  <a:lnTo>
                    <a:pt x="70" y="37"/>
                  </a:lnTo>
                  <a:lnTo>
                    <a:pt x="66" y="30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2" y="18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21" y="30"/>
                  </a:lnTo>
                  <a:lnTo>
                    <a:pt x="19" y="37"/>
                  </a:lnTo>
                  <a:lnTo>
                    <a:pt x="17" y="44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2" name="Freeform 138"/>
            <p:cNvSpPr>
              <a:spLocks/>
            </p:cNvSpPr>
            <p:nvPr/>
          </p:nvSpPr>
          <p:spPr bwMode="auto">
            <a:xfrm>
              <a:off x="3004" y="3082"/>
              <a:ext cx="41" cy="52"/>
            </a:xfrm>
            <a:custGeom>
              <a:avLst/>
              <a:gdLst>
                <a:gd name="T0" fmla="*/ 19 w 82"/>
                <a:gd name="T1" fmla="*/ 70 h 105"/>
                <a:gd name="T2" fmla="*/ 23 w 82"/>
                <a:gd name="T3" fmla="*/ 80 h 105"/>
                <a:gd name="T4" fmla="*/ 30 w 82"/>
                <a:gd name="T5" fmla="*/ 86 h 105"/>
                <a:gd name="T6" fmla="*/ 42 w 82"/>
                <a:gd name="T7" fmla="*/ 89 h 105"/>
                <a:gd name="T8" fmla="*/ 54 w 82"/>
                <a:gd name="T9" fmla="*/ 87 h 105"/>
                <a:gd name="T10" fmla="*/ 63 w 82"/>
                <a:gd name="T11" fmla="*/ 80 h 105"/>
                <a:gd name="T12" fmla="*/ 63 w 82"/>
                <a:gd name="T13" fmla="*/ 72 h 105"/>
                <a:gd name="T14" fmla="*/ 57 w 82"/>
                <a:gd name="T15" fmla="*/ 67 h 105"/>
                <a:gd name="T16" fmla="*/ 49 w 82"/>
                <a:gd name="T17" fmla="*/ 63 h 105"/>
                <a:gd name="T18" fmla="*/ 31 w 82"/>
                <a:gd name="T19" fmla="*/ 58 h 105"/>
                <a:gd name="T20" fmla="*/ 17 w 82"/>
                <a:gd name="T21" fmla="*/ 53 h 105"/>
                <a:gd name="T22" fmla="*/ 7 w 82"/>
                <a:gd name="T23" fmla="*/ 44 h 105"/>
                <a:gd name="T24" fmla="*/ 2 w 82"/>
                <a:gd name="T25" fmla="*/ 30 h 105"/>
                <a:gd name="T26" fmla="*/ 5 w 82"/>
                <a:gd name="T27" fmla="*/ 18 h 105"/>
                <a:gd name="T28" fmla="*/ 14 w 82"/>
                <a:gd name="T29" fmla="*/ 7 h 105"/>
                <a:gd name="T30" fmla="*/ 24 w 82"/>
                <a:gd name="T31" fmla="*/ 2 h 105"/>
                <a:gd name="T32" fmla="*/ 38 w 82"/>
                <a:gd name="T33" fmla="*/ 0 h 105"/>
                <a:gd name="T34" fmla="*/ 57 w 82"/>
                <a:gd name="T35" fmla="*/ 4 h 105"/>
                <a:gd name="T36" fmla="*/ 70 w 82"/>
                <a:gd name="T37" fmla="*/ 12 h 105"/>
                <a:gd name="T38" fmla="*/ 77 w 82"/>
                <a:gd name="T39" fmla="*/ 28 h 105"/>
                <a:gd name="T40" fmla="*/ 56 w 82"/>
                <a:gd name="T41" fmla="*/ 25 h 105"/>
                <a:gd name="T42" fmla="*/ 49 w 82"/>
                <a:gd name="T43" fmla="*/ 18 h 105"/>
                <a:gd name="T44" fmla="*/ 38 w 82"/>
                <a:gd name="T45" fmla="*/ 16 h 105"/>
                <a:gd name="T46" fmla="*/ 28 w 82"/>
                <a:gd name="T47" fmla="*/ 18 h 105"/>
                <a:gd name="T48" fmla="*/ 21 w 82"/>
                <a:gd name="T49" fmla="*/ 23 h 105"/>
                <a:gd name="T50" fmla="*/ 21 w 82"/>
                <a:gd name="T51" fmla="*/ 30 h 105"/>
                <a:gd name="T52" fmla="*/ 24 w 82"/>
                <a:gd name="T53" fmla="*/ 35 h 105"/>
                <a:gd name="T54" fmla="*/ 30 w 82"/>
                <a:gd name="T55" fmla="*/ 39 h 105"/>
                <a:gd name="T56" fmla="*/ 40 w 82"/>
                <a:gd name="T57" fmla="*/ 40 h 105"/>
                <a:gd name="T58" fmla="*/ 59 w 82"/>
                <a:gd name="T59" fmla="*/ 47 h 105"/>
                <a:gd name="T60" fmla="*/ 71 w 82"/>
                <a:gd name="T61" fmla="*/ 53 h 105"/>
                <a:gd name="T62" fmla="*/ 80 w 82"/>
                <a:gd name="T63" fmla="*/ 63 h 105"/>
                <a:gd name="T64" fmla="*/ 82 w 82"/>
                <a:gd name="T65" fmla="*/ 72 h 105"/>
                <a:gd name="T66" fmla="*/ 77 w 82"/>
                <a:gd name="T67" fmla="*/ 89 h 105"/>
                <a:gd name="T68" fmla="*/ 70 w 82"/>
                <a:gd name="T69" fmla="*/ 98 h 105"/>
                <a:gd name="T70" fmla="*/ 54 w 82"/>
                <a:gd name="T71" fmla="*/ 103 h 105"/>
                <a:gd name="T72" fmla="*/ 26 w 82"/>
                <a:gd name="T73" fmla="*/ 103 h 105"/>
                <a:gd name="T74" fmla="*/ 7 w 82"/>
                <a:gd name="T75" fmla="*/ 91 h 105"/>
                <a:gd name="T76" fmla="*/ 0 w 82"/>
                <a:gd name="T77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105">
                  <a:moveTo>
                    <a:pt x="0" y="72"/>
                  </a:moveTo>
                  <a:lnTo>
                    <a:pt x="19" y="70"/>
                  </a:lnTo>
                  <a:lnTo>
                    <a:pt x="19" y="75"/>
                  </a:lnTo>
                  <a:lnTo>
                    <a:pt x="23" y="80"/>
                  </a:lnTo>
                  <a:lnTo>
                    <a:pt x="26" y="84"/>
                  </a:lnTo>
                  <a:lnTo>
                    <a:pt x="30" y="86"/>
                  </a:lnTo>
                  <a:lnTo>
                    <a:pt x="37" y="87"/>
                  </a:lnTo>
                  <a:lnTo>
                    <a:pt x="42" y="89"/>
                  </a:lnTo>
                  <a:lnTo>
                    <a:pt x="49" y="87"/>
                  </a:lnTo>
                  <a:lnTo>
                    <a:pt x="54" y="87"/>
                  </a:lnTo>
                  <a:lnTo>
                    <a:pt x="59" y="84"/>
                  </a:lnTo>
                  <a:lnTo>
                    <a:pt x="63" y="80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1" y="68"/>
                  </a:lnTo>
                  <a:lnTo>
                    <a:pt x="57" y="67"/>
                  </a:lnTo>
                  <a:lnTo>
                    <a:pt x="54" y="65"/>
                  </a:lnTo>
                  <a:lnTo>
                    <a:pt x="49" y="63"/>
                  </a:lnTo>
                  <a:lnTo>
                    <a:pt x="42" y="61"/>
                  </a:lnTo>
                  <a:lnTo>
                    <a:pt x="31" y="58"/>
                  </a:lnTo>
                  <a:lnTo>
                    <a:pt x="24" y="56"/>
                  </a:lnTo>
                  <a:lnTo>
                    <a:pt x="17" y="53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9" y="2"/>
                  </a:lnTo>
                  <a:lnTo>
                    <a:pt x="57" y="4"/>
                  </a:lnTo>
                  <a:lnTo>
                    <a:pt x="66" y="7"/>
                  </a:lnTo>
                  <a:lnTo>
                    <a:pt x="70" y="12"/>
                  </a:lnTo>
                  <a:lnTo>
                    <a:pt x="73" y="19"/>
                  </a:lnTo>
                  <a:lnTo>
                    <a:pt x="77" y="28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2" y="21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28" y="18"/>
                  </a:lnTo>
                  <a:lnTo>
                    <a:pt x="24" y="19"/>
                  </a:lnTo>
                  <a:lnTo>
                    <a:pt x="21" y="23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4" y="35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40" y="40"/>
                  </a:lnTo>
                  <a:lnTo>
                    <a:pt x="50" y="44"/>
                  </a:lnTo>
                  <a:lnTo>
                    <a:pt x="59" y="47"/>
                  </a:lnTo>
                  <a:lnTo>
                    <a:pt x="64" y="49"/>
                  </a:lnTo>
                  <a:lnTo>
                    <a:pt x="71" y="53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82" y="67"/>
                  </a:lnTo>
                  <a:lnTo>
                    <a:pt x="82" y="72"/>
                  </a:lnTo>
                  <a:lnTo>
                    <a:pt x="80" y="80"/>
                  </a:lnTo>
                  <a:lnTo>
                    <a:pt x="77" y="89"/>
                  </a:lnTo>
                  <a:lnTo>
                    <a:pt x="73" y="93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54" y="103"/>
                  </a:lnTo>
                  <a:lnTo>
                    <a:pt x="42" y="105"/>
                  </a:lnTo>
                  <a:lnTo>
                    <a:pt x="26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3" y="8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3" name="Freeform 139"/>
            <p:cNvSpPr>
              <a:spLocks noEditPoints="1"/>
            </p:cNvSpPr>
            <p:nvPr/>
          </p:nvSpPr>
          <p:spPr bwMode="auto">
            <a:xfrm>
              <a:off x="3052" y="3066"/>
              <a:ext cx="42" cy="68"/>
            </a:xfrm>
            <a:custGeom>
              <a:avLst/>
              <a:gdLst>
                <a:gd name="T0" fmla="*/ 0 w 84"/>
                <a:gd name="T1" fmla="*/ 71 h 136"/>
                <a:gd name="T2" fmla="*/ 2 w 84"/>
                <a:gd name="T3" fmla="*/ 49 h 136"/>
                <a:gd name="T4" fmla="*/ 7 w 84"/>
                <a:gd name="T5" fmla="*/ 29 h 136"/>
                <a:gd name="T6" fmla="*/ 16 w 84"/>
                <a:gd name="T7" fmla="*/ 14 h 136"/>
                <a:gd name="T8" fmla="*/ 21 w 84"/>
                <a:gd name="T9" fmla="*/ 9 h 136"/>
                <a:gd name="T10" fmla="*/ 28 w 84"/>
                <a:gd name="T11" fmla="*/ 3 h 136"/>
                <a:gd name="T12" fmla="*/ 35 w 84"/>
                <a:gd name="T13" fmla="*/ 0 h 136"/>
                <a:gd name="T14" fmla="*/ 42 w 84"/>
                <a:gd name="T15" fmla="*/ 0 h 136"/>
                <a:gd name="T16" fmla="*/ 50 w 84"/>
                <a:gd name="T17" fmla="*/ 0 h 136"/>
                <a:gd name="T18" fmla="*/ 57 w 84"/>
                <a:gd name="T19" fmla="*/ 3 h 136"/>
                <a:gd name="T20" fmla="*/ 63 w 84"/>
                <a:gd name="T21" fmla="*/ 9 h 136"/>
                <a:gd name="T22" fmla="*/ 70 w 84"/>
                <a:gd name="T23" fmla="*/ 14 h 136"/>
                <a:gd name="T24" fmla="*/ 77 w 84"/>
                <a:gd name="T25" fmla="*/ 29 h 136"/>
                <a:gd name="T26" fmla="*/ 82 w 84"/>
                <a:gd name="T27" fmla="*/ 47 h 136"/>
                <a:gd name="T28" fmla="*/ 84 w 84"/>
                <a:gd name="T29" fmla="*/ 70 h 136"/>
                <a:gd name="T30" fmla="*/ 82 w 84"/>
                <a:gd name="T31" fmla="*/ 89 h 136"/>
                <a:gd name="T32" fmla="*/ 78 w 84"/>
                <a:gd name="T33" fmla="*/ 106 h 136"/>
                <a:gd name="T34" fmla="*/ 70 w 84"/>
                <a:gd name="T35" fmla="*/ 120 h 136"/>
                <a:gd name="T36" fmla="*/ 63 w 84"/>
                <a:gd name="T37" fmla="*/ 127 h 136"/>
                <a:gd name="T38" fmla="*/ 56 w 84"/>
                <a:gd name="T39" fmla="*/ 132 h 136"/>
                <a:gd name="T40" fmla="*/ 49 w 84"/>
                <a:gd name="T41" fmla="*/ 134 h 136"/>
                <a:gd name="T42" fmla="*/ 42 w 84"/>
                <a:gd name="T43" fmla="*/ 136 h 136"/>
                <a:gd name="T44" fmla="*/ 33 w 84"/>
                <a:gd name="T45" fmla="*/ 134 h 136"/>
                <a:gd name="T46" fmla="*/ 26 w 84"/>
                <a:gd name="T47" fmla="*/ 131 h 136"/>
                <a:gd name="T48" fmla="*/ 19 w 84"/>
                <a:gd name="T49" fmla="*/ 127 h 136"/>
                <a:gd name="T50" fmla="*/ 14 w 84"/>
                <a:gd name="T51" fmla="*/ 120 h 136"/>
                <a:gd name="T52" fmla="*/ 9 w 84"/>
                <a:gd name="T53" fmla="*/ 111 h 136"/>
                <a:gd name="T54" fmla="*/ 5 w 84"/>
                <a:gd name="T55" fmla="*/ 103 h 136"/>
                <a:gd name="T56" fmla="*/ 0 w 84"/>
                <a:gd name="T57" fmla="*/ 71 h 136"/>
                <a:gd name="T58" fmla="*/ 66 w 84"/>
                <a:gd name="T59" fmla="*/ 66 h 136"/>
                <a:gd name="T60" fmla="*/ 64 w 84"/>
                <a:gd name="T61" fmla="*/ 43 h 136"/>
                <a:gd name="T62" fmla="*/ 61 w 84"/>
                <a:gd name="T63" fmla="*/ 26 h 136"/>
                <a:gd name="T64" fmla="*/ 59 w 84"/>
                <a:gd name="T65" fmla="*/ 19 h 136"/>
                <a:gd name="T66" fmla="*/ 56 w 84"/>
                <a:gd name="T67" fmla="*/ 14 h 136"/>
                <a:gd name="T68" fmla="*/ 52 w 84"/>
                <a:gd name="T69" fmla="*/ 9 h 136"/>
                <a:gd name="T70" fmla="*/ 47 w 84"/>
                <a:gd name="T71" fmla="*/ 7 h 136"/>
                <a:gd name="T72" fmla="*/ 42 w 84"/>
                <a:gd name="T73" fmla="*/ 5 h 136"/>
                <a:gd name="T74" fmla="*/ 37 w 84"/>
                <a:gd name="T75" fmla="*/ 7 h 136"/>
                <a:gd name="T76" fmla="*/ 30 w 84"/>
                <a:gd name="T77" fmla="*/ 10 h 136"/>
                <a:gd name="T78" fmla="*/ 26 w 84"/>
                <a:gd name="T79" fmla="*/ 15 h 136"/>
                <a:gd name="T80" fmla="*/ 24 w 84"/>
                <a:gd name="T81" fmla="*/ 21 h 136"/>
                <a:gd name="T82" fmla="*/ 23 w 84"/>
                <a:gd name="T83" fmla="*/ 28 h 136"/>
                <a:gd name="T84" fmla="*/ 19 w 84"/>
                <a:gd name="T85" fmla="*/ 43 h 136"/>
                <a:gd name="T86" fmla="*/ 19 w 84"/>
                <a:gd name="T87" fmla="*/ 66 h 136"/>
                <a:gd name="T88" fmla="*/ 66 w 84"/>
                <a:gd name="T89" fmla="*/ 66 h 136"/>
                <a:gd name="T90" fmla="*/ 19 w 84"/>
                <a:gd name="T91" fmla="*/ 71 h 136"/>
                <a:gd name="T92" fmla="*/ 21 w 84"/>
                <a:gd name="T93" fmla="*/ 101 h 136"/>
                <a:gd name="T94" fmla="*/ 23 w 84"/>
                <a:gd name="T95" fmla="*/ 111 h 136"/>
                <a:gd name="T96" fmla="*/ 26 w 84"/>
                <a:gd name="T97" fmla="*/ 118 h 136"/>
                <a:gd name="T98" fmla="*/ 30 w 84"/>
                <a:gd name="T99" fmla="*/ 124 h 136"/>
                <a:gd name="T100" fmla="*/ 33 w 84"/>
                <a:gd name="T101" fmla="*/ 127 h 136"/>
                <a:gd name="T102" fmla="*/ 38 w 84"/>
                <a:gd name="T103" fmla="*/ 129 h 136"/>
                <a:gd name="T104" fmla="*/ 43 w 84"/>
                <a:gd name="T105" fmla="*/ 129 h 136"/>
                <a:gd name="T106" fmla="*/ 49 w 84"/>
                <a:gd name="T107" fmla="*/ 129 h 136"/>
                <a:gd name="T108" fmla="*/ 54 w 84"/>
                <a:gd name="T109" fmla="*/ 124 h 136"/>
                <a:gd name="T110" fmla="*/ 57 w 84"/>
                <a:gd name="T111" fmla="*/ 120 h 136"/>
                <a:gd name="T112" fmla="*/ 61 w 84"/>
                <a:gd name="T113" fmla="*/ 113 h 136"/>
                <a:gd name="T114" fmla="*/ 63 w 84"/>
                <a:gd name="T115" fmla="*/ 106 h 136"/>
                <a:gd name="T116" fmla="*/ 64 w 84"/>
                <a:gd name="T117" fmla="*/ 91 h 136"/>
                <a:gd name="T118" fmla="*/ 66 w 84"/>
                <a:gd name="T119" fmla="*/ 71 h 136"/>
                <a:gd name="T120" fmla="*/ 19 w 84"/>
                <a:gd name="T121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136">
                  <a:moveTo>
                    <a:pt x="0" y="71"/>
                  </a:moveTo>
                  <a:lnTo>
                    <a:pt x="2" y="49"/>
                  </a:lnTo>
                  <a:lnTo>
                    <a:pt x="7" y="29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3"/>
                  </a:lnTo>
                  <a:lnTo>
                    <a:pt x="63" y="9"/>
                  </a:lnTo>
                  <a:lnTo>
                    <a:pt x="70" y="14"/>
                  </a:lnTo>
                  <a:lnTo>
                    <a:pt x="77" y="29"/>
                  </a:lnTo>
                  <a:lnTo>
                    <a:pt x="82" y="47"/>
                  </a:lnTo>
                  <a:lnTo>
                    <a:pt x="84" y="70"/>
                  </a:lnTo>
                  <a:lnTo>
                    <a:pt x="82" y="89"/>
                  </a:lnTo>
                  <a:lnTo>
                    <a:pt x="78" y="106"/>
                  </a:lnTo>
                  <a:lnTo>
                    <a:pt x="70" y="120"/>
                  </a:lnTo>
                  <a:lnTo>
                    <a:pt x="63" y="127"/>
                  </a:lnTo>
                  <a:lnTo>
                    <a:pt x="56" y="132"/>
                  </a:lnTo>
                  <a:lnTo>
                    <a:pt x="49" y="134"/>
                  </a:lnTo>
                  <a:lnTo>
                    <a:pt x="42" y="136"/>
                  </a:lnTo>
                  <a:lnTo>
                    <a:pt x="33" y="134"/>
                  </a:lnTo>
                  <a:lnTo>
                    <a:pt x="26" y="131"/>
                  </a:lnTo>
                  <a:lnTo>
                    <a:pt x="19" y="127"/>
                  </a:lnTo>
                  <a:lnTo>
                    <a:pt x="14" y="120"/>
                  </a:lnTo>
                  <a:lnTo>
                    <a:pt x="9" y="111"/>
                  </a:lnTo>
                  <a:lnTo>
                    <a:pt x="5" y="103"/>
                  </a:lnTo>
                  <a:lnTo>
                    <a:pt x="0" y="71"/>
                  </a:lnTo>
                  <a:close/>
                  <a:moveTo>
                    <a:pt x="66" y="66"/>
                  </a:moveTo>
                  <a:lnTo>
                    <a:pt x="64" y="43"/>
                  </a:lnTo>
                  <a:lnTo>
                    <a:pt x="61" y="26"/>
                  </a:lnTo>
                  <a:lnTo>
                    <a:pt x="59" y="19"/>
                  </a:lnTo>
                  <a:lnTo>
                    <a:pt x="56" y="14"/>
                  </a:lnTo>
                  <a:lnTo>
                    <a:pt x="52" y="9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3" y="28"/>
                  </a:lnTo>
                  <a:lnTo>
                    <a:pt x="19" y="43"/>
                  </a:lnTo>
                  <a:lnTo>
                    <a:pt x="19" y="66"/>
                  </a:lnTo>
                  <a:lnTo>
                    <a:pt x="66" y="66"/>
                  </a:lnTo>
                  <a:close/>
                  <a:moveTo>
                    <a:pt x="19" y="71"/>
                  </a:moveTo>
                  <a:lnTo>
                    <a:pt x="21" y="101"/>
                  </a:lnTo>
                  <a:lnTo>
                    <a:pt x="23" y="111"/>
                  </a:lnTo>
                  <a:lnTo>
                    <a:pt x="26" y="118"/>
                  </a:lnTo>
                  <a:lnTo>
                    <a:pt x="30" y="124"/>
                  </a:lnTo>
                  <a:lnTo>
                    <a:pt x="33" y="127"/>
                  </a:lnTo>
                  <a:lnTo>
                    <a:pt x="38" y="129"/>
                  </a:lnTo>
                  <a:lnTo>
                    <a:pt x="43" y="129"/>
                  </a:lnTo>
                  <a:lnTo>
                    <a:pt x="49" y="129"/>
                  </a:lnTo>
                  <a:lnTo>
                    <a:pt x="54" y="124"/>
                  </a:lnTo>
                  <a:lnTo>
                    <a:pt x="57" y="120"/>
                  </a:lnTo>
                  <a:lnTo>
                    <a:pt x="61" y="113"/>
                  </a:lnTo>
                  <a:lnTo>
                    <a:pt x="63" y="106"/>
                  </a:lnTo>
                  <a:lnTo>
                    <a:pt x="64" y="91"/>
                  </a:lnTo>
                  <a:lnTo>
                    <a:pt x="66" y="7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4" name="Freeform 140"/>
            <p:cNvSpPr>
              <a:spLocks/>
            </p:cNvSpPr>
            <p:nvPr/>
          </p:nvSpPr>
          <p:spPr bwMode="auto">
            <a:xfrm>
              <a:off x="1853" y="1471"/>
              <a:ext cx="2302" cy="997"/>
            </a:xfrm>
            <a:custGeom>
              <a:avLst/>
              <a:gdLst>
                <a:gd name="T0" fmla="*/ 89 w 4604"/>
                <a:gd name="T1" fmla="*/ 40 h 1995"/>
                <a:gd name="T2" fmla="*/ 183 w 4604"/>
                <a:gd name="T3" fmla="*/ 49 h 1995"/>
                <a:gd name="T4" fmla="*/ 321 w 4604"/>
                <a:gd name="T5" fmla="*/ 61 h 1995"/>
                <a:gd name="T6" fmla="*/ 412 w 4604"/>
                <a:gd name="T7" fmla="*/ 54 h 1995"/>
                <a:gd name="T8" fmla="*/ 597 w 4604"/>
                <a:gd name="T9" fmla="*/ 73 h 1995"/>
                <a:gd name="T10" fmla="*/ 963 w 4604"/>
                <a:gd name="T11" fmla="*/ 112 h 1995"/>
                <a:gd name="T12" fmla="*/ 1054 w 4604"/>
                <a:gd name="T13" fmla="*/ 138 h 1995"/>
                <a:gd name="T14" fmla="*/ 1235 w 4604"/>
                <a:gd name="T15" fmla="*/ 161 h 1995"/>
                <a:gd name="T16" fmla="*/ 1466 w 4604"/>
                <a:gd name="T17" fmla="*/ 189 h 1995"/>
                <a:gd name="T18" fmla="*/ 1604 w 4604"/>
                <a:gd name="T19" fmla="*/ 206 h 1995"/>
                <a:gd name="T20" fmla="*/ 1719 w 4604"/>
                <a:gd name="T21" fmla="*/ 222 h 1995"/>
                <a:gd name="T22" fmla="*/ 1787 w 4604"/>
                <a:gd name="T23" fmla="*/ 230 h 1995"/>
                <a:gd name="T24" fmla="*/ 1970 w 4604"/>
                <a:gd name="T25" fmla="*/ 257 h 1995"/>
                <a:gd name="T26" fmla="*/ 2108 w 4604"/>
                <a:gd name="T27" fmla="*/ 278 h 1995"/>
                <a:gd name="T28" fmla="*/ 2339 w 4604"/>
                <a:gd name="T29" fmla="*/ 313 h 1995"/>
                <a:gd name="T30" fmla="*/ 2658 w 4604"/>
                <a:gd name="T31" fmla="*/ 370 h 1995"/>
                <a:gd name="T32" fmla="*/ 2796 w 4604"/>
                <a:gd name="T33" fmla="*/ 398 h 1995"/>
                <a:gd name="T34" fmla="*/ 3073 w 4604"/>
                <a:gd name="T35" fmla="*/ 443 h 1995"/>
                <a:gd name="T36" fmla="*/ 3162 w 4604"/>
                <a:gd name="T37" fmla="*/ 482 h 1995"/>
                <a:gd name="T38" fmla="*/ 3471 w 4604"/>
                <a:gd name="T39" fmla="*/ 571 h 1995"/>
                <a:gd name="T40" fmla="*/ 3573 w 4604"/>
                <a:gd name="T41" fmla="*/ 606 h 1995"/>
                <a:gd name="T42" fmla="*/ 3808 w 4604"/>
                <a:gd name="T43" fmla="*/ 679 h 1995"/>
                <a:gd name="T44" fmla="*/ 3984 w 4604"/>
                <a:gd name="T45" fmla="*/ 787 h 1995"/>
                <a:gd name="T46" fmla="*/ 4119 w 4604"/>
                <a:gd name="T47" fmla="*/ 875 h 1995"/>
                <a:gd name="T48" fmla="*/ 4257 w 4604"/>
                <a:gd name="T49" fmla="*/ 993 h 1995"/>
                <a:gd name="T50" fmla="*/ 4393 w 4604"/>
                <a:gd name="T51" fmla="*/ 1173 h 1995"/>
                <a:gd name="T52" fmla="*/ 4496 w 4604"/>
                <a:gd name="T53" fmla="*/ 1376 h 1995"/>
                <a:gd name="T54" fmla="*/ 4557 w 4604"/>
                <a:gd name="T55" fmla="*/ 1561 h 1995"/>
                <a:gd name="T56" fmla="*/ 4464 w 4604"/>
                <a:gd name="T57" fmla="*/ 1246 h 1995"/>
                <a:gd name="T58" fmla="*/ 4325 w 4604"/>
                <a:gd name="T59" fmla="*/ 1025 h 1995"/>
                <a:gd name="T60" fmla="*/ 4185 w 4604"/>
                <a:gd name="T61" fmla="*/ 887 h 1995"/>
                <a:gd name="T62" fmla="*/ 4046 w 4604"/>
                <a:gd name="T63" fmla="*/ 789 h 1995"/>
                <a:gd name="T64" fmla="*/ 3815 w 4604"/>
                <a:gd name="T65" fmla="*/ 665 h 1995"/>
                <a:gd name="T66" fmla="*/ 3630 w 4604"/>
                <a:gd name="T67" fmla="*/ 592 h 1995"/>
                <a:gd name="T68" fmla="*/ 3492 w 4604"/>
                <a:gd name="T69" fmla="*/ 545 h 1995"/>
                <a:gd name="T70" fmla="*/ 3307 w 4604"/>
                <a:gd name="T71" fmla="*/ 489 h 1995"/>
                <a:gd name="T72" fmla="*/ 3079 w 4604"/>
                <a:gd name="T73" fmla="*/ 429 h 1995"/>
                <a:gd name="T74" fmla="*/ 2848 w 4604"/>
                <a:gd name="T75" fmla="*/ 377 h 1995"/>
                <a:gd name="T76" fmla="*/ 2710 w 4604"/>
                <a:gd name="T77" fmla="*/ 349 h 1995"/>
                <a:gd name="T78" fmla="*/ 2389 w 4604"/>
                <a:gd name="T79" fmla="*/ 292 h 1995"/>
                <a:gd name="T80" fmla="*/ 2157 w 4604"/>
                <a:gd name="T81" fmla="*/ 251 h 1995"/>
                <a:gd name="T82" fmla="*/ 2019 w 4604"/>
                <a:gd name="T83" fmla="*/ 230 h 1995"/>
                <a:gd name="T84" fmla="*/ 1836 w 4604"/>
                <a:gd name="T85" fmla="*/ 204 h 1995"/>
                <a:gd name="T86" fmla="*/ 1700 w 4604"/>
                <a:gd name="T87" fmla="*/ 187 h 1995"/>
                <a:gd name="T88" fmla="*/ 1605 w 4604"/>
                <a:gd name="T89" fmla="*/ 190 h 1995"/>
                <a:gd name="T90" fmla="*/ 1468 w 4604"/>
                <a:gd name="T91" fmla="*/ 173 h 1995"/>
                <a:gd name="T92" fmla="*/ 1286 w 4604"/>
                <a:gd name="T93" fmla="*/ 134 h 1995"/>
                <a:gd name="T94" fmla="*/ 1104 w 4604"/>
                <a:gd name="T95" fmla="*/ 115 h 1995"/>
                <a:gd name="T96" fmla="*/ 967 w 4604"/>
                <a:gd name="T97" fmla="*/ 98 h 1995"/>
                <a:gd name="T98" fmla="*/ 598 w 4604"/>
                <a:gd name="T99" fmla="*/ 58 h 1995"/>
                <a:gd name="T100" fmla="*/ 413 w 4604"/>
                <a:gd name="T101" fmla="*/ 38 h 1995"/>
                <a:gd name="T102" fmla="*/ 324 w 4604"/>
                <a:gd name="T103" fmla="*/ 30 h 1995"/>
                <a:gd name="T104" fmla="*/ 232 w 4604"/>
                <a:gd name="T105" fmla="*/ 21 h 1995"/>
                <a:gd name="T106" fmla="*/ 94 w 4604"/>
                <a:gd name="T107" fmla="*/ 9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04" h="1995">
                  <a:moveTo>
                    <a:pt x="1" y="0"/>
                  </a:moveTo>
                  <a:lnTo>
                    <a:pt x="0" y="32"/>
                  </a:lnTo>
                  <a:lnTo>
                    <a:pt x="45" y="35"/>
                  </a:lnTo>
                  <a:lnTo>
                    <a:pt x="45" y="19"/>
                  </a:lnTo>
                  <a:lnTo>
                    <a:pt x="43" y="35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137" y="44"/>
                  </a:lnTo>
                  <a:lnTo>
                    <a:pt x="137" y="28"/>
                  </a:lnTo>
                  <a:lnTo>
                    <a:pt x="136" y="44"/>
                  </a:lnTo>
                  <a:lnTo>
                    <a:pt x="181" y="49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230" y="52"/>
                  </a:lnTo>
                  <a:lnTo>
                    <a:pt x="230" y="37"/>
                  </a:lnTo>
                  <a:lnTo>
                    <a:pt x="228" y="52"/>
                  </a:lnTo>
                  <a:lnTo>
                    <a:pt x="274" y="58"/>
                  </a:lnTo>
                  <a:lnTo>
                    <a:pt x="272" y="58"/>
                  </a:lnTo>
                  <a:lnTo>
                    <a:pt x="275" y="58"/>
                  </a:lnTo>
                  <a:lnTo>
                    <a:pt x="321" y="61"/>
                  </a:lnTo>
                  <a:lnTo>
                    <a:pt x="321" y="45"/>
                  </a:lnTo>
                  <a:lnTo>
                    <a:pt x="319" y="61"/>
                  </a:lnTo>
                  <a:lnTo>
                    <a:pt x="364" y="66"/>
                  </a:lnTo>
                  <a:lnTo>
                    <a:pt x="363" y="66"/>
                  </a:lnTo>
                  <a:lnTo>
                    <a:pt x="366" y="66"/>
                  </a:lnTo>
                  <a:lnTo>
                    <a:pt x="412" y="70"/>
                  </a:lnTo>
                  <a:lnTo>
                    <a:pt x="412" y="54"/>
                  </a:lnTo>
                  <a:lnTo>
                    <a:pt x="410" y="70"/>
                  </a:lnTo>
                  <a:lnTo>
                    <a:pt x="457" y="75"/>
                  </a:lnTo>
                  <a:lnTo>
                    <a:pt x="548" y="86"/>
                  </a:lnTo>
                  <a:lnTo>
                    <a:pt x="546" y="86"/>
                  </a:lnTo>
                  <a:lnTo>
                    <a:pt x="549" y="86"/>
                  </a:lnTo>
                  <a:lnTo>
                    <a:pt x="597" y="89"/>
                  </a:lnTo>
                  <a:lnTo>
                    <a:pt x="597" y="73"/>
                  </a:lnTo>
                  <a:lnTo>
                    <a:pt x="595" y="89"/>
                  </a:lnTo>
                  <a:lnTo>
                    <a:pt x="686" y="98"/>
                  </a:lnTo>
                  <a:lnTo>
                    <a:pt x="733" y="103"/>
                  </a:lnTo>
                  <a:lnTo>
                    <a:pt x="823" y="114"/>
                  </a:lnTo>
                  <a:lnTo>
                    <a:pt x="871" y="119"/>
                  </a:lnTo>
                  <a:lnTo>
                    <a:pt x="961" y="128"/>
                  </a:lnTo>
                  <a:lnTo>
                    <a:pt x="963" y="112"/>
                  </a:lnTo>
                  <a:lnTo>
                    <a:pt x="961" y="128"/>
                  </a:lnTo>
                  <a:lnTo>
                    <a:pt x="1007" y="134"/>
                  </a:lnTo>
                  <a:lnTo>
                    <a:pt x="1015" y="134"/>
                  </a:lnTo>
                  <a:lnTo>
                    <a:pt x="1008" y="134"/>
                  </a:lnTo>
                  <a:lnTo>
                    <a:pt x="1056" y="138"/>
                  </a:lnTo>
                  <a:lnTo>
                    <a:pt x="1056" y="122"/>
                  </a:lnTo>
                  <a:lnTo>
                    <a:pt x="1054" y="138"/>
                  </a:lnTo>
                  <a:lnTo>
                    <a:pt x="1099" y="145"/>
                  </a:lnTo>
                  <a:lnTo>
                    <a:pt x="1108" y="145"/>
                  </a:lnTo>
                  <a:lnTo>
                    <a:pt x="1101" y="145"/>
                  </a:lnTo>
                  <a:lnTo>
                    <a:pt x="1146" y="148"/>
                  </a:lnTo>
                  <a:lnTo>
                    <a:pt x="1146" y="133"/>
                  </a:lnTo>
                  <a:lnTo>
                    <a:pt x="1145" y="148"/>
                  </a:lnTo>
                  <a:lnTo>
                    <a:pt x="1235" y="161"/>
                  </a:lnTo>
                  <a:lnTo>
                    <a:pt x="1283" y="166"/>
                  </a:lnTo>
                  <a:lnTo>
                    <a:pt x="1328" y="171"/>
                  </a:lnTo>
                  <a:lnTo>
                    <a:pt x="1375" y="176"/>
                  </a:lnTo>
                  <a:lnTo>
                    <a:pt x="1420" y="182"/>
                  </a:lnTo>
                  <a:lnTo>
                    <a:pt x="1422" y="166"/>
                  </a:lnTo>
                  <a:lnTo>
                    <a:pt x="1420" y="182"/>
                  </a:lnTo>
                  <a:lnTo>
                    <a:pt x="1466" y="189"/>
                  </a:lnTo>
                  <a:lnTo>
                    <a:pt x="1483" y="190"/>
                  </a:lnTo>
                  <a:lnTo>
                    <a:pt x="1466" y="189"/>
                  </a:lnTo>
                  <a:lnTo>
                    <a:pt x="1513" y="194"/>
                  </a:lnTo>
                  <a:lnTo>
                    <a:pt x="1558" y="199"/>
                  </a:lnTo>
                  <a:lnTo>
                    <a:pt x="1560" y="183"/>
                  </a:lnTo>
                  <a:lnTo>
                    <a:pt x="1558" y="199"/>
                  </a:lnTo>
                  <a:lnTo>
                    <a:pt x="1604" y="206"/>
                  </a:lnTo>
                  <a:lnTo>
                    <a:pt x="1623" y="208"/>
                  </a:lnTo>
                  <a:lnTo>
                    <a:pt x="1604" y="206"/>
                  </a:lnTo>
                  <a:lnTo>
                    <a:pt x="1649" y="211"/>
                  </a:lnTo>
                  <a:lnTo>
                    <a:pt x="1651" y="196"/>
                  </a:lnTo>
                  <a:lnTo>
                    <a:pt x="1649" y="211"/>
                  </a:lnTo>
                  <a:lnTo>
                    <a:pt x="1696" y="218"/>
                  </a:lnTo>
                  <a:lnTo>
                    <a:pt x="1719" y="222"/>
                  </a:lnTo>
                  <a:lnTo>
                    <a:pt x="1696" y="218"/>
                  </a:lnTo>
                  <a:lnTo>
                    <a:pt x="1742" y="224"/>
                  </a:lnTo>
                  <a:lnTo>
                    <a:pt x="1743" y="208"/>
                  </a:lnTo>
                  <a:lnTo>
                    <a:pt x="1742" y="224"/>
                  </a:lnTo>
                  <a:lnTo>
                    <a:pt x="1787" y="230"/>
                  </a:lnTo>
                  <a:lnTo>
                    <a:pt x="1806" y="232"/>
                  </a:lnTo>
                  <a:lnTo>
                    <a:pt x="1787" y="230"/>
                  </a:lnTo>
                  <a:lnTo>
                    <a:pt x="1832" y="236"/>
                  </a:lnTo>
                  <a:lnTo>
                    <a:pt x="1834" y="220"/>
                  </a:lnTo>
                  <a:lnTo>
                    <a:pt x="1832" y="236"/>
                  </a:lnTo>
                  <a:lnTo>
                    <a:pt x="1879" y="243"/>
                  </a:lnTo>
                  <a:lnTo>
                    <a:pt x="1970" y="257"/>
                  </a:lnTo>
                  <a:lnTo>
                    <a:pt x="1989" y="258"/>
                  </a:lnTo>
                  <a:lnTo>
                    <a:pt x="1970" y="257"/>
                  </a:lnTo>
                  <a:lnTo>
                    <a:pt x="2016" y="262"/>
                  </a:lnTo>
                  <a:lnTo>
                    <a:pt x="2017" y="246"/>
                  </a:lnTo>
                  <a:lnTo>
                    <a:pt x="2016" y="262"/>
                  </a:lnTo>
                  <a:lnTo>
                    <a:pt x="2063" y="271"/>
                  </a:lnTo>
                  <a:lnTo>
                    <a:pt x="2108" y="278"/>
                  </a:lnTo>
                  <a:lnTo>
                    <a:pt x="2127" y="279"/>
                  </a:lnTo>
                  <a:lnTo>
                    <a:pt x="2108" y="278"/>
                  </a:lnTo>
                  <a:lnTo>
                    <a:pt x="2153" y="283"/>
                  </a:lnTo>
                  <a:lnTo>
                    <a:pt x="2155" y="267"/>
                  </a:lnTo>
                  <a:lnTo>
                    <a:pt x="2153" y="283"/>
                  </a:lnTo>
                  <a:lnTo>
                    <a:pt x="2201" y="290"/>
                  </a:lnTo>
                  <a:lnTo>
                    <a:pt x="2246" y="299"/>
                  </a:lnTo>
                  <a:lnTo>
                    <a:pt x="2291" y="306"/>
                  </a:lnTo>
                  <a:lnTo>
                    <a:pt x="2339" y="313"/>
                  </a:lnTo>
                  <a:lnTo>
                    <a:pt x="2384" y="321"/>
                  </a:lnTo>
                  <a:lnTo>
                    <a:pt x="2429" y="328"/>
                  </a:lnTo>
                  <a:lnTo>
                    <a:pt x="2475" y="337"/>
                  </a:lnTo>
                  <a:lnTo>
                    <a:pt x="2522" y="346"/>
                  </a:lnTo>
                  <a:lnTo>
                    <a:pt x="2567" y="354"/>
                  </a:lnTo>
                  <a:lnTo>
                    <a:pt x="2613" y="361"/>
                  </a:lnTo>
                  <a:lnTo>
                    <a:pt x="2658" y="370"/>
                  </a:lnTo>
                  <a:lnTo>
                    <a:pt x="2705" y="379"/>
                  </a:lnTo>
                  <a:lnTo>
                    <a:pt x="2707" y="363"/>
                  </a:lnTo>
                  <a:lnTo>
                    <a:pt x="2703" y="379"/>
                  </a:lnTo>
                  <a:lnTo>
                    <a:pt x="2749" y="389"/>
                  </a:lnTo>
                  <a:lnTo>
                    <a:pt x="2745" y="388"/>
                  </a:lnTo>
                  <a:lnTo>
                    <a:pt x="2750" y="389"/>
                  </a:lnTo>
                  <a:lnTo>
                    <a:pt x="2796" y="398"/>
                  </a:lnTo>
                  <a:lnTo>
                    <a:pt x="2843" y="407"/>
                  </a:lnTo>
                  <a:lnTo>
                    <a:pt x="2845" y="391"/>
                  </a:lnTo>
                  <a:lnTo>
                    <a:pt x="2841" y="407"/>
                  </a:lnTo>
                  <a:lnTo>
                    <a:pt x="2932" y="428"/>
                  </a:lnTo>
                  <a:lnTo>
                    <a:pt x="2979" y="438"/>
                  </a:lnTo>
                  <a:lnTo>
                    <a:pt x="3070" y="459"/>
                  </a:lnTo>
                  <a:lnTo>
                    <a:pt x="3073" y="443"/>
                  </a:lnTo>
                  <a:lnTo>
                    <a:pt x="3070" y="459"/>
                  </a:lnTo>
                  <a:lnTo>
                    <a:pt x="3117" y="471"/>
                  </a:lnTo>
                  <a:lnTo>
                    <a:pt x="3108" y="468"/>
                  </a:lnTo>
                  <a:lnTo>
                    <a:pt x="3117" y="471"/>
                  </a:lnTo>
                  <a:lnTo>
                    <a:pt x="3162" y="482"/>
                  </a:lnTo>
                  <a:lnTo>
                    <a:pt x="3166" y="466"/>
                  </a:lnTo>
                  <a:lnTo>
                    <a:pt x="3162" y="482"/>
                  </a:lnTo>
                  <a:lnTo>
                    <a:pt x="3299" y="518"/>
                  </a:lnTo>
                  <a:lnTo>
                    <a:pt x="3346" y="531"/>
                  </a:lnTo>
                  <a:lnTo>
                    <a:pt x="3436" y="559"/>
                  </a:lnTo>
                  <a:lnTo>
                    <a:pt x="3440" y="543"/>
                  </a:lnTo>
                  <a:lnTo>
                    <a:pt x="3435" y="559"/>
                  </a:lnTo>
                  <a:lnTo>
                    <a:pt x="3482" y="574"/>
                  </a:lnTo>
                  <a:lnTo>
                    <a:pt x="3471" y="571"/>
                  </a:lnTo>
                  <a:lnTo>
                    <a:pt x="3484" y="574"/>
                  </a:lnTo>
                  <a:lnTo>
                    <a:pt x="3529" y="588"/>
                  </a:lnTo>
                  <a:lnTo>
                    <a:pt x="3532" y="573"/>
                  </a:lnTo>
                  <a:lnTo>
                    <a:pt x="3527" y="588"/>
                  </a:lnTo>
                  <a:lnTo>
                    <a:pt x="3573" y="606"/>
                  </a:lnTo>
                  <a:lnTo>
                    <a:pt x="3566" y="602"/>
                  </a:lnTo>
                  <a:lnTo>
                    <a:pt x="3573" y="606"/>
                  </a:lnTo>
                  <a:lnTo>
                    <a:pt x="3620" y="621"/>
                  </a:lnTo>
                  <a:lnTo>
                    <a:pt x="3625" y="606"/>
                  </a:lnTo>
                  <a:lnTo>
                    <a:pt x="3620" y="621"/>
                  </a:lnTo>
                  <a:lnTo>
                    <a:pt x="3710" y="656"/>
                  </a:lnTo>
                  <a:lnTo>
                    <a:pt x="3758" y="676"/>
                  </a:lnTo>
                  <a:lnTo>
                    <a:pt x="3803" y="695"/>
                  </a:lnTo>
                  <a:lnTo>
                    <a:pt x="3808" y="679"/>
                  </a:lnTo>
                  <a:lnTo>
                    <a:pt x="3801" y="693"/>
                  </a:lnTo>
                  <a:lnTo>
                    <a:pt x="3847" y="714"/>
                  </a:lnTo>
                  <a:lnTo>
                    <a:pt x="3892" y="737"/>
                  </a:lnTo>
                  <a:lnTo>
                    <a:pt x="3939" y="761"/>
                  </a:lnTo>
                  <a:lnTo>
                    <a:pt x="3946" y="747"/>
                  </a:lnTo>
                  <a:lnTo>
                    <a:pt x="3939" y="761"/>
                  </a:lnTo>
                  <a:lnTo>
                    <a:pt x="3984" y="787"/>
                  </a:lnTo>
                  <a:lnTo>
                    <a:pt x="4030" y="815"/>
                  </a:lnTo>
                  <a:lnTo>
                    <a:pt x="4037" y="801"/>
                  </a:lnTo>
                  <a:lnTo>
                    <a:pt x="4028" y="815"/>
                  </a:lnTo>
                  <a:lnTo>
                    <a:pt x="4073" y="845"/>
                  </a:lnTo>
                  <a:lnTo>
                    <a:pt x="4119" y="876"/>
                  </a:lnTo>
                  <a:lnTo>
                    <a:pt x="4128" y="862"/>
                  </a:lnTo>
                  <a:lnTo>
                    <a:pt x="4119" y="875"/>
                  </a:lnTo>
                  <a:lnTo>
                    <a:pt x="4166" y="911"/>
                  </a:lnTo>
                  <a:lnTo>
                    <a:pt x="4211" y="950"/>
                  </a:lnTo>
                  <a:lnTo>
                    <a:pt x="4220" y="937"/>
                  </a:lnTo>
                  <a:lnTo>
                    <a:pt x="4210" y="950"/>
                  </a:lnTo>
                  <a:lnTo>
                    <a:pt x="4257" y="995"/>
                  </a:lnTo>
                  <a:lnTo>
                    <a:pt x="4267" y="983"/>
                  </a:lnTo>
                  <a:lnTo>
                    <a:pt x="4257" y="993"/>
                  </a:lnTo>
                  <a:lnTo>
                    <a:pt x="4302" y="1044"/>
                  </a:lnTo>
                  <a:lnTo>
                    <a:pt x="4313" y="1033"/>
                  </a:lnTo>
                  <a:lnTo>
                    <a:pt x="4300" y="1044"/>
                  </a:lnTo>
                  <a:lnTo>
                    <a:pt x="4346" y="1103"/>
                  </a:lnTo>
                  <a:lnTo>
                    <a:pt x="4358" y="1093"/>
                  </a:lnTo>
                  <a:lnTo>
                    <a:pt x="4346" y="1101"/>
                  </a:lnTo>
                  <a:lnTo>
                    <a:pt x="4393" y="1173"/>
                  </a:lnTo>
                  <a:lnTo>
                    <a:pt x="4405" y="1164"/>
                  </a:lnTo>
                  <a:lnTo>
                    <a:pt x="4391" y="1171"/>
                  </a:lnTo>
                  <a:lnTo>
                    <a:pt x="4437" y="1260"/>
                  </a:lnTo>
                  <a:lnTo>
                    <a:pt x="4451" y="1253"/>
                  </a:lnTo>
                  <a:lnTo>
                    <a:pt x="4437" y="1259"/>
                  </a:lnTo>
                  <a:lnTo>
                    <a:pt x="4482" y="1381"/>
                  </a:lnTo>
                  <a:lnTo>
                    <a:pt x="4496" y="1376"/>
                  </a:lnTo>
                  <a:lnTo>
                    <a:pt x="4482" y="1379"/>
                  </a:lnTo>
                  <a:lnTo>
                    <a:pt x="4527" y="1566"/>
                  </a:lnTo>
                  <a:lnTo>
                    <a:pt x="4541" y="1562"/>
                  </a:lnTo>
                  <a:lnTo>
                    <a:pt x="4526" y="1564"/>
                  </a:lnTo>
                  <a:lnTo>
                    <a:pt x="4573" y="1995"/>
                  </a:lnTo>
                  <a:lnTo>
                    <a:pt x="4604" y="1992"/>
                  </a:lnTo>
                  <a:lnTo>
                    <a:pt x="4557" y="1561"/>
                  </a:lnTo>
                  <a:lnTo>
                    <a:pt x="4557" y="1564"/>
                  </a:lnTo>
                  <a:lnTo>
                    <a:pt x="4557" y="1559"/>
                  </a:lnTo>
                  <a:lnTo>
                    <a:pt x="4512" y="1372"/>
                  </a:lnTo>
                  <a:lnTo>
                    <a:pt x="4510" y="1367"/>
                  </a:lnTo>
                  <a:lnTo>
                    <a:pt x="4512" y="1370"/>
                  </a:lnTo>
                  <a:lnTo>
                    <a:pt x="4466" y="1248"/>
                  </a:lnTo>
                  <a:lnTo>
                    <a:pt x="4464" y="1246"/>
                  </a:lnTo>
                  <a:lnTo>
                    <a:pt x="4419" y="1157"/>
                  </a:lnTo>
                  <a:lnTo>
                    <a:pt x="4417" y="1156"/>
                  </a:lnTo>
                  <a:lnTo>
                    <a:pt x="4419" y="1156"/>
                  </a:lnTo>
                  <a:lnTo>
                    <a:pt x="4372" y="1084"/>
                  </a:lnTo>
                  <a:lnTo>
                    <a:pt x="4372" y="1086"/>
                  </a:lnTo>
                  <a:lnTo>
                    <a:pt x="4370" y="1084"/>
                  </a:lnTo>
                  <a:lnTo>
                    <a:pt x="4325" y="1025"/>
                  </a:lnTo>
                  <a:lnTo>
                    <a:pt x="4325" y="1023"/>
                  </a:lnTo>
                  <a:lnTo>
                    <a:pt x="4279" y="972"/>
                  </a:lnTo>
                  <a:lnTo>
                    <a:pt x="4278" y="972"/>
                  </a:lnTo>
                  <a:lnTo>
                    <a:pt x="4231" y="927"/>
                  </a:lnTo>
                  <a:lnTo>
                    <a:pt x="4229" y="925"/>
                  </a:lnTo>
                  <a:lnTo>
                    <a:pt x="4231" y="925"/>
                  </a:lnTo>
                  <a:lnTo>
                    <a:pt x="4185" y="887"/>
                  </a:lnTo>
                  <a:lnTo>
                    <a:pt x="4138" y="850"/>
                  </a:lnTo>
                  <a:lnTo>
                    <a:pt x="4135" y="848"/>
                  </a:lnTo>
                  <a:lnTo>
                    <a:pt x="4136" y="850"/>
                  </a:lnTo>
                  <a:lnTo>
                    <a:pt x="4091" y="819"/>
                  </a:lnTo>
                  <a:lnTo>
                    <a:pt x="4046" y="789"/>
                  </a:lnTo>
                  <a:lnTo>
                    <a:pt x="4060" y="798"/>
                  </a:lnTo>
                  <a:lnTo>
                    <a:pt x="4046" y="789"/>
                  </a:lnTo>
                  <a:lnTo>
                    <a:pt x="4000" y="761"/>
                  </a:lnTo>
                  <a:lnTo>
                    <a:pt x="3955" y="735"/>
                  </a:lnTo>
                  <a:lnTo>
                    <a:pt x="3946" y="730"/>
                  </a:lnTo>
                  <a:lnTo>
                    <a:pt x="3953" y="733"/>
                  </a:lnTo>
                  <a:lnTo>
                    <a:pt x="3906" y="709"/>
                  </a:lnTo>
                  <a:lnTo>
                    <a:pt x="3861" y="686"/>
                  </a:lnTo>
                  <a:lnTo>
                    <a:pt x="3815" y="665"/>
                  </a:lnTo>
                  <a:lnTo>
                    <a:pt x="3803" y="660"/>
                  </a:lnTo>
                  <a:lnTo>
                    <a:pt x="3815" y="665"/>
                  </a:lnTo>
                  <a:lnTo>
                    <a:pt x="3770" y="646"/>
                  </a:lnTo>
                  <a:lnTo>
                    <a:pt x="3723" y="627"/>
                  </a:lnTo>
                  <a:lnTo>
                    <a:pt x="3632" y="592"/>
                  </a:lnTo>
                  <a:lnTo>
                    <a:pt x="3637" y="594"/>
                  </a:lnTo>
                  <a:lnTo>
                    <a:pt x="3630" y="592"/>
                  </a:lnTo>
                  <a:lnTo>
                    <a:pt x="3583" y="576"/>
                  </a:lnTo>
                  <a:lnTo>
                    <a:pt x="3578" y="590"/>
                  </a:lnTo>
                  <a:lnTo>
                    <a:pt x="3585" y="576"/>
                  </a:lnTo>
                  <a:lnTo>
                    <a:pt x="3539" y="559"/>
                  </a:lnTo>
                  <a:lnTo>
                    <a:pt x="3546" y="560"/>
                  </a:lnTo>
                  <a:lnTo>
                    <a:pt x="3538" y="559"/>
                  </a:lnTo>
                  <a:lnTo>
                    <a:pt x="3492" y="545"/>
                  </a:lnTo>
                  <a:lnTo>
                    <a:pt x="3487" y="559"/>
                  </a:lnTo>
                  <a:lnTo>
                    <a:pt x="3492" y="545"/>
                  </a:lnTo>
                  <a:lnTo>
                    <a:pt x="3445" y="529"/>
                  </a:lnTo>
                  <a:lnTo>
                    <a:pt x="3456" y="532"/>
                  </a:lnTo>
                  <a:lnTo>
                    <a:pt x="3445" y="529"/>
                  </a:lnTo>
                  <a:lnTo>
                    <a:pt x="3354" y="501"/>
                  </a:lnTo>
                  <a:lnTo>
                    <a:pt x="3307" y="489"/>
                  </a:lnTo>
                  <a:lnTo>
                    <a:pt x="3171" y="452"/>
                  </a:lnTo>
                  <a:lnTo>
                    <a:pt x="3176" y="452"/>
                  </a:lnTo>
                  <a:lnTo>
                    <a:pt x="3169" y="452"/>
                  </a:lnTo>
                  <a:lnTo>
                    <a:pt x="3124" y="442"/>
                  </a:lnTo>
                  <a:lnTo>
                    <a:pt x="3120" y="456"/>
                  </a:lnTo>
                  <a:lnTo>
                    <a:pt x="3126" y="442"/>
                  </a:lnTo>
                  <a:lnTo>
                    <a:pt x="3079" y="429"/>
                  </a:lnTo>
                  <a:lnTo>
                    <a:pt x="3086" y="431"/>
                  </a:lnTo>
                  <a:lnTo>
                    <a:pt x="3077" y="429"/>
                  </a:lnTo>
                  <a:lnTo>
                    <a:pt x="2986" y="409"/>
                  </a:lnTo>
                  <a:lnTo>
                    <a:pt x="2939" y="398"/>
                  </a:lnTo>
                  <a:lnTo>
                    <a:pt x="2848" y="377"/>
                  </a:lnTo>
                  <a:lnTo>
                    <a:pt x="2852" y="377"/>
                  </a:lnTo>
                  <a:lnTo>
                    <a:pt x="2848" y="377"/>
                  </a:lnTo>
                  <a:lnTo>
                    <a:pt x="2801" y="368"/>
                  </a:lnTo>
                  <a:lnTo>
                    <a:pt x="2756" y="360"/>
                  </a:lnTo>
                  <a:lnTo>
                    <a:pt x="2752" y="374"/>
                  </a:lnTo>
                  <a:lnTo>
                    <a:pt x="2756" y="360"/>
                  </a:lnTo>
                  <a:lnTo>
                    <a:pt x="2710" y="349"/>
                  </a:lnTo>
                  <a:lnTo>
                    <a:pt x="2714" y="349"/>
                  </a:lnTo>
                  <a:lnTo>
                    <a:pt x="2710" y="349"/>
                  </a:lnTo>
                  <a:lnTo>
                    <a:pt x="2663" y="340"/>
                  </a:lnTo>
                  <a:lnTo>
                    <a:pt x="2618" y="332"/>
                  </a:lnTo>
                  <a:lnTo>
                    <a:pt x="2572" y="325"/>
                  </a:lnTo>
                  <a:lnTo>
                    <a:pt x="2527" y="316"/>
                  </a:lnTo>
                  <a:lnTo>
                    <a:pt x="2480" y="307"/>
                  </a:lnTo>
                  <a:lnTo>
                    <a:pt x="2435" y="299"/>
                  </a:lnTo>
                  <a:lnTo>
                    <a:pt x="2389" y="292"/>
                  </a:lnTo>
                  <a:lnTo>
                    <a:pt x="2344" y="283"/>
                  </a:lnTo>
                  <a:lnTo>
                    <a:pt x="2297" y="276"/>
                  </a:lnTo>
                  <a:lnTo>
                    <a:pt x="2251" y="269"/>
                  </a:lnTo>
                  <a:lnTo>
                    <a:pt x="2206" y="260"/>
                  </a:lnTo>
                  <a:lnTo>
                    <a:pt x="2159" y="253"/>
                  </a:lnTo>
                  <a:lnTo>
                    <a:pt x="2134" y="250"/>
                  </a:lnTo>
                  <a:lnTo>
                    <a:pt x="2157" y="251"/>
                  </a:lnTo>
                  <a:lnTo>
                    <a:pt x="2112" y="246"/>
                  </a:lnTo>
                  <a:lnTo>
                    <a:pt x="2110" y="262"/>
                  </a:lnTo>
                  <a:lnTo>
                    <a:pt x="2113" y="248"/>
                  </a:lnTo>
                  <a:lnTo>
                    <a:pt x="2068" y="241"/>
                  </a:lnTo>
                  <a:lnTo>
                    <a:pt x="2021" y="232"/>
                  </a:lnTo>
                  <a:lnTo>
                    <a:pt x="2009" y="229"/>
                  </a:lnTo>
                  <a:lnTo>
                    <a:pt x="2019" y="230"/>
                  </a:lnTo>
                  <a:lnTo>
                    <a:pt x="1974" y="225"/>
                  </a:lnTo>
                  <a:lnTo>
                    <a:pt x="1972" y="241"/>
                  </a:lnTo>
                  <a:lnTo>
                    <a:pt x="1975" y="227"/>
                  </a:lnTo>
                  <a:lnTo>
                    <a:pt x="1885" y="213"/>
                  </a:lnTo>
                  <a:lnTo>
                    <a:pt x="1838" y="206"/>
                  </a:lnTo>
                  <a:lnTo>
                    <a:pt x="1813" y="203"/>
                  </a:lnTo>
                  <a:lnTo>
                    <a:pt x="1836" y="204"/>
                  </a:lnTo>
                  <a:lnTo>
                    <a:pt x="1790" y="199"/>
                  </a:lnTo>
                  <a:lnTo>
                    <a:pt x="1789" y="215"/>
                  </a:lnTo>
                  <a:lnTo>
                    <a:pt x="1792" y="201"/>
                  </a:lnTo>
                  <a:lnTo>
                    <a:pt x="1747" y="194"/>
                  </a:lnTo>
                  <a:lnTo>
                    <a:pt x="1726" y="190"/>
                  </a:lnTo>
                  <a:lnTo>
                    <a:pt x="1745" y="192"/>
                  </a:lnTo>
                  <a:lnTo>
                    <a:pt x="1700" y="187"/>
                  </a:lnTo>
                  <a:lnTo>
                    <a:pt x="1698" y="203"/>
                  </a:lnTo>
                  <a:lnTo>
                    <a:pt x="1701" y="189"/>
                  </a:lnTo>
                  <a:lnTo>
                    <a:pt x="1654" y="182"/>
                  </a:lnTo>
                  <a:lnTo>
                    <a:pt x="1630" y="178"/>
                  </a:lnTo>
                  <a:lnTo>
                    <a:pt x="1653" y="180"/>
                  </a:lnTo>
                  <a:lnTo>
                    <a:pt x="1607" y="175"/>
                  </a:lnTo>
                  <a:lnTo>
                    <a:pt x="1605" y="190"/>
                  </a:lnTo>
                  <a:lnTo>
                    <a:pt x="1609" y="176"/>
                  </a:lnTo>
                  <a:lnTo>
                    <a:pt x="1564" y="169"/>
                  </a:lnTo>
                  <a:lnTo>
                    <a:pt x="1543" y="166"/>
                  </a:lnTo>
                  <a:lnTo>
                    <a:pt x="1562" y="168"/>
                  </a:lnTo>
                  <a:lnTo>
                    <a:pt x="1516" y="162"/>
                  </a:lnTo>
                  <a:lnTo>
                    <a:pt x="1469" y="157"/>
                  </a:lnTo>
                  <a:lnTo>
                    <a:pt x="1468" y="173"/>
                  </a:lnTo>
                  <a:lnTo>
                    <a:pt x="1471" y="159"/>
                  </a:lnTo>
                  <a:lnTo>
                    <a:pt x="1426" y="152"/>
                  </a:lnTo>
                  <a:lnTo>
                    <a:pt x="1405" y="148"/>
                  </a:lnTo>
                  <a:lnTo>
                    <a:pt x="1424" y="150"/>
                  </a:lnTo>
                  <a:lnTo>
                    <a:pt x="1379" y="145"/>
                  </a:lnTo>
                  <a:lnTo>
                    <a:pt x="1331" y="140"/>
                  </a:lnTo>
                  <a:lnTo>
                    <a:pt x="1286" y="134"/>
                  </a:lnTo>
                  <a:lnTo>
                    <a:pt x="1239" y="129"/>
                  </a:lnTo>
                  <a:lnTo>
                    <a:pt x="1148" y="117"/>
                  </a:lnTo>
                  <a:lnTo>
                    <a:pt x="1150" y="117"/>
                  </a:lnTo>
                  <a:lnTo>
                    <a:pt x="1148" y="117"/>
                  </a:lnTo>
                  <a:lnTo>
                    <a:pt x="1103" y="114"/>
                  </a:lnTo>
                  <a:lnTo>
                    <a:pt x="1101" y="129"/>
                  </a:lnTo>
                  <a:lnTo>
                    <a:pt x="1104" y="115"/>
                  </a:lnTo>
                  <a:lnTo>
                    <a:pt x="1059" y="108"/>
                  </a:lnTo>
                  <a:lnTo>
                    <a:pt x="1049" y="107"/>
                  </a:lnTo>
                  <a:lnTo>
                    <a:pt x="1057" y="107"/>
                  </a:lnTo>
                  <a:lnTo>
                    <a:pt x="1010" y="103"/>
                  </a:lnTo>
                  <a:lnTo>
                    <a:pt x="1008" y="119"/>
                  </a:lnTo>
                  <a:lnTo>
                    <a:pt x="1012" y="105"/>
                  </a:lnTo>
                  <a:lnTo>
                    <a:pt x="967" y="98"/>
                  </a:lnTo>
                  <a:lnTo>
                    <a:pt x="953" y="94"/>
                  </a:lnTo>
                  <a:lnTo>
                    <a:pt x="965" y="96"/>
                  </a:lnTo>
                  <a:lnTo>
                    <a:pt x="874" y="87"/>
                  </a:lnTo>
                  <a:lnTo>
                    <a:pt x="827" y="82"/>
                  </a:lnTo>
                  <a:lnTo>
                    <a:pt x="736" y="72"/>
                  </a:lnTo>
                  <a:lnTo>
                    <a:pt x="689" y="66"/>
                  </a:lnTo>
                  <a:lnTo>
                    <a:pt x="598" y="58"/>
                  </a:lnTo>
                  <a:lnTo>
                    <a:pt x="602" y="58"/>
                  </a:lnTo>
                  <a:lnTo>
                    <a:pt x="598" y="58"/>
                  </a:lnTo>
                  <a:lnTo>
                    <a:pt x="551" y="54"/>
                  </a:lnTo>
                  <a:lnTo>
                    <a:pt x="549" y="70"/>
                  </a:lnTo>
                  <a:lnTo>
                    <a:pt x="551" y="54"/>
                  </a:lnTo>
                  <a:lnTo>
                    <a:pt x="460" y="44"/>
                  </a:lnTo>
                  <a:lnTo>
                    <a:pt x="413" y="38"/>
                  </a:lnTo>
                  <a:lnTo>
                    <a:pt x="415" y="38"/>
                  </a:lnTo>
                  <a:lnTo>
                    <a:pt x="413" y="38"/>
                  </a:lnTo>
                  <a:lnTo>
                    <a:pt x="368" y="35"/>
                  </a:lnTo>
                  <a:lnTo>
                    <a:pt x="366" y="51"/>
                  </a:lnTo>
                  <a:lnTo>
                    <a:pt x="368" y="35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3" y="30"/>
                  </a:lnTo>
                  <a:lnTo>
                    <a:pt x="277" y="26"/>
                  </a:lnTo>
                  <a:lnTo>
                    <a:pt x="275" y="42"/>
                  </a:lnTo>
                  <a:lnTo>
                    <a:pt x="277" y="26"/>
                  </a:lnTo>
                  <a:lnTo>
                    <a:pt x="232" y="21"/>
                  </a:lnTo>
                  <a:lnTo>
                    <a:pt x="233" y="21"/>
                  </a:lnTo>
                  <a:lnTo>
                    <a:pt x="232" y="21"/>
                  </a:lnTo>
                  <a:lnTo>
                    <a:pt x="185" y="18"/>
                  </a:lnTo>
                  <a:lnTo>
                    <a:pt x="183" y="33"/>
                  </a:lnTo>
                  <a:lnTo>
                    <a:pt x="185" y="18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39" y="12"/>
                  </a:lnTo>
                  <a:lnTo>
                    <a:pt x="94" y="9"/>
                  </a:lnTo>
                  <a:lnTo>
                    <a:pt x="92" y="25"/>
                  </a:lnTo>
                  <a:lnTo>
                    <a:pt x="94" y="9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7" name="Freeform 141"/>
            <p:cNvSpPr>
              <a:spLocks noEditPoints="1"/>
            </p:cNvSpPr>
            <p:nvPr/>
          </p:nvSpPr>
          <p:spPr bwMode="auto">
            <a:xfrm>
              <a:off x="1853" y="1473"/>
              <a:ext cx="2297" cy="320"/>
            </a:xfrm>
            <a:custGeom>
              <a:avLst/>
              <a:gdLst>
                <a:gd name="T0" fmla="*/ 92 w 4594"/>
                <a:gd name="T1" fmla="*/ 23 h 641"/>
                <a:gd name="T2" fmla="*/ 139 w 4594"/>
                <a:gd name="T3" fmla="*/ 13 h 641"/>
                <a:gd name="T4" fmla="*/ 94 w 4594"/>
                <a:gd name="T5" fmla="*/ 7 h 641"/>
                <a:gd name="T6" fmla="*/ 275 w 4594"/>
                <a:gd name="T7" fmla="*/ 54 h 641"/>
                <a:gd name="T8" fmla="*/ 277 w 4594"/>
                <a:gd name="T9" fmla="*/ 23 h 641"/>
                <a:gd name="T10" fmla="*/ 501 w 4594"/>
                <a:gd name="T11" fmla="*/ 74 h 641"/>
                <a:gd name="T12" fmla="*/ 631 w 4594"/>
                <a:gd name="T13" fmla="*/ 53 h 641"/>
                <a:gd name="T14" fmla="*/ 506 w 4594"/>
                <a:gd name="T15" fmla="*/ 42 h 641"/>
                <a:gd name="T16" fmla="*/ 780 w 4594"/>
                <a:gd name="T17" fmla="*/ 96 h 641"/>
                <a:gd name="T18" fmla="*/ 825 w 4594"/>
                <a:gd name="T19" fmla="*/ 102 h 641"/>
                <a:gd name="T20" fmla="*/ 827 w 4594"/>
                <a:gd name="T21" fmla="*/ 70 h 641"/>
                <a:gd name="T22" fmla="*/ 710 w 4594"/>
                <a:gd name="T23" fmla="*/ 60 h 641"/>
                <a:gd name="T24" fmla="*/ 961 w 4594"/>
                <a:gd name="T25" fmla="*/ 112 h 641"/>
                <a:gd name="T26" fmla="*/ 1101 w 4594"/>
                <a:gd name="T27" fmla="*/ 124 h 641"/>
                <a:gd name="T28" fmla="*/ 1103 w 4594"/>
                <a:gd name="T29" fmla="*/ 93 h 641"/>
                <a:gd name="T30" fmla="*/ 1008 w 4594"/>
                <a:gd name="T31" fmla="*/ 102 h 641"/>
                <a:gd name="T32" fmla="*/ 947 w 4594"/>
                <a:gd name="T33" fmla="*/ 79 h 641"/>
                <a:gd name="T34" fmla="*/ 1237 w 4594"/>
                <a:gd name="T35" fmla="*/ 138 h 641"/>
                <a:gd name="T36" fmla="*/ 1326 w 4594"/>
                <a:gd name="T37" fmla="*/ 147 h 641"/>
                <a:gd name="T38" fmla="*/ 1331 w 4594"/>
                <a:gd name="T39" fmla="*/ 116 h 641"/>
                <a:gd name="T40" fmla="*/ 1237 w 4594"/>
                <a:gd name="T41" fmla="*/ 123 h 641"/>
                <a:gd name="T42" fmla="*/ 1420 w 4594"/>
                <a:gd name="T43" fmla="*/ 156 h 641"/>
                <a:gd name="T44" fmla="*/ 1466 w 4594"/>
                <a:gd name="T45" fmla="*/ 159 h 641"/>
                <a:gd name="T46" fmla="*/ 1576 w 4594"/>
                <a:gd name="T47" fmla="*/ 171 h 641"/>
                <a:gd name="T48" fmla="*/ 1516 w 4594"/>
                <a:gd name="T49" fmla="*/ 133 h 641"/>
                <a:gd name="T50" fmla="*/ 1422 w 4594"/>
                <a:gd name="T51" fmla="*/ 140 h 641"/>
                <a:gd name="T52" fmla="*/ 1698 w 4594"/>
                <a:gd name="T53" fmla="*/ 182 h 641"/>
                <a:gd name="T54" fmla="*/ 1743 w 4594"/>
                <a:gd name="T55" fmla="*/ 187 h 641"/>
                <a:gd name="T56" fmla="*/ 1815 w 4594"/>
                <a:gd name="T57" fmla="*/ 163 h 641"/>
                <a:gd name="T58" fmla="*/ 1743 w 4594"/>
                <a:gd name="T59" fmla="*/ 171 h 641"/>
                <a:gd name="T60" fmla="*/ 1656 w 4594"/>
                <a:gd name="T61" fmla="*/ 147 h 641"/>
                <a:gd name="T62" fmla="*/ 2047 w 4594"/>
                <a:gd name="T63" fmla="*/ 219 h 641"/>
                <a:gd name="T64" fmla="*/ 2129 w 4594"/>
                <a:gd name="T65" fmla="*/ 196 h 641"/>
                <a:gd name="T66" fmla="*/ 2283 w 4594"/>
                <a:gd name="T67" fmla="*/ 245 h 641"/>
                <a:gd name="T68" fmla="*/ 2129 w 4594"/>
                <a:gd name="T69" fmla="*/ 196 h 641"/>
                <a:gd name="T70" fmla="*/ 2518 w 4594"/>
                <a:gd name="T71" fmla="*/ 273 h 641"/>
                <a:gd name="T72" fmla="*/ 2600 w 4594"/>
                <a:gd name="T73" fmla="*/ 250 h 641"/>
                <a:gd name="T74" fmla="*/ 2705 w 4594"/>
                <a:gd name="T75" fmla="*/ 295 h 641"/>
                <a:gd name="T76" fmla="*/ 2757 w 4594"/>
                <a:gd name="T77" fmla="*/ 269 h 641"/>
                <a:gd name="T78" fmla="*/ 2663 w 4594"/>
                <a:gd name="T79" fmla="*/ 259 h 641"/>
                <a:gd name="T80" fmla="*/ 2831 w 4594"/>
                <a:gd name="T81" fmla="*/ 311 h 641"/>
                <a:gd name="T82" fmla="*/ 2890 w 4594"/>
                <a:gd name="T83" fmla="*/ 302 h 641"/>
                <a:gd name="T84" fmla="*/ 2981 w 4594"/>
                <a:gd name="T85" fmla="*/ 332 h 641"/>
                <a:gd name="T86" fmla="*/ 2986 w 4594"/>
                <a:gd name="T87" fmla="*/ 302 h 641"/>
                <a:gd name="T88" fmla="*/ 2846 w 4594"/>
                <a:gd name="T89" fmla="*/ 281 h 641"/>
                <a:gd name="T90" fmla="*/ 3068 w 4594"/>
                <a:gd name="T91" fmla="*/ 342 h 641"/>
                <a:gd name="T92" fmla="*/ 3129 w 4594"/>
                <a:gd name="T93" fmla="*/ 353 h 641"/>
                <a:gd name="T94" fmla="*/ 3209 w 4594"/>
                <a:gd name="T95" fmla="*/ 363 h 641"/>
                <a:gd name="T96" fmla="*/ 3148 w 4594"/>
                <a:gd name="T97" fmla="*/ 323 h 641"/>
                <a:gd name="T98" fmla="*/ 3077 w 4594"/>
                <a:gd name="T99" fmla="*/ 313 h 641"/>
                <a:gd name="T100" fmla="*/ 3302 w 4594"/>
                <a:gd name="T101" fmla="*/ 377 h 641"/>
                <a:gd name="T102" fmla="*/ 3353 w 4594"/>
                <a:gd name="T103" fmla="*/ 355 h 641"/>
                <a:gd name="T104" fmla="*/ 3623 w 4594"/>
                <a:gd name="T105" fmla="*/ 430 h 641"/>
                <a:gd name="T106" fmla="*/ 3628 w 4594"/>
                <a:gd name="T107" fmla="*/ 400 h 641"/>
                <a:gd name="T108" fmla="*/ 3806 w 4594"/>
                <a:gd name="T109" fmla="*/ 461 h 641"/>
                <a:gd name="T110" fmla="*/ 3812 w 4594"/>
                <a:gd name="T111" fmla="*/ 431 h 641"/>
                <a:gd name="T112" fmla="*/ 4124 w 4594"/>
                <a:gd name="T113" fmla="*/ 526 h 641"/>
                <a:gd name="T114" fmla="*/ 4009 w 4594"/>
                <a:gd name="T115" fmla="*/ 468 h 641"/>
                <a:gd name="T116" fmla="*/ 4313 w 4594"/>
                <a:gd name="T117" fmla="*/ 552 h 641"/>
                <a:gd name="T118" fmla="*/ 4363 w 4594"/>
                <a:gd name="T119" fmla="*/ 550 h 641"/>
                <a:gd name="T120" fmla="*/ 4241 w 4594"/>
                <a:gd name="T121" fmla="*/ 520 h 641"/>
                <a:gd name="T122" fmla="*/ 4492 w 4594"/>
                <a:gd name="T123" fmla="*/ 615 h 641"/>
                <a:gd name="T124" fmla="*/ 4501 w 4594"/>
                <a:gd name="T125" fmla="*/ 58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4" h="641">
                  <a:moveTo>
                    <a:pt x="1" y="0"/>
                  </a:moveTo>
                  <a:lnTo>
                    <a:pt x="0" y="32"/>
                  </a:lnTo>
                  <a:lnTo>
                    <a:pt x="45" y="35"/>
                  </a:lnTo>
                  <a:lnTo>
                    <a:pt x="92" y="39"/>
                  </a:lnTo>
                  <a:lnTo>
                    <a:pt x="92" y="23"/>
                  </a:lnTo>
                  <a:lnTo>
                    <a:pt x="90" y="39"/>
                  </a:lnTo>
                  <a:lnTo>
                    <a:pt x="136" y="44"/>
                  </a:lnTo>
                  <a:lnTo>
                    <a:pt x="157" y="44"/>
                  </a:lnTo>
                  <a:lnTo>
                    <a:pt x="158" y="13"/>
                  </a:lnTo>
                  <a:lnTo>
                    <a:pt x="139" y="13"/>
                  </a:lnTo>
                  <a:lnTo>
                    <a:pt x="137" y="28"/>
                  </a:lnTo>
                  <a:lnTo>
                    <a:pt x="139" y="13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4" y="7"/>
                  </a:lnTo>
                  <a:lnTo>
                    <a:pt x="47" y="4"/>
                  </a:lnTo>
                  <a:lnTo>
                    <a:pt x="1" y="0"/>
                  </a:lnTo>
                  <a:close/>
                  <a:moveTo>
                    <a:pt x="237" y="20"/>
                  </a:moveTo>
                  <a:lnTo>
                    <a:pt x="235" y="51"/>
                  </a:lnTo>
                  <a:lnTo>
                    <a:pt x="275" y="54"/>
                  </a:lnTo>
                  <a:lnTo>
                    <a:pt x="366" y="61"/>
                  </a:lnTo>
                  <a:lnTo>
                    <a:pt x="394" y="63"/>
                  </a:lnTo>
                  <a:lnTo>
                    <a:pt x="396" y="32"/>
                  </a:lnTo>
                  <a:lnTo>
                    <a:pt x="368" y="30"/>
                  </a:lnTo>
                  <a:lnTo>
                    <a:pt x="277" y="23"/>
                  </a:lnTo>
                  <a:lnTo>
                    <a:pt x="237" y="20"/>
                  </a:lnTo>
                  <a:close/>
                  <a:moveTo>
                    <a:pt x="474" y="39"/>
                  </a:moveTo>
                  <a:lnTo>
                    <a:pt x="471" y="70"/>
                  </a:lnTo>
                  <a:lnTo>
                    <a:pt x="502" y="74"/>
                  </a:lnTo>
                  <a:lnTo>
                    <a:pt x="501" y="74"/>
                  </a:lnTo>
                  <a:lnTo>
                    <a:pt x="504" y="74"/>
                  </a:lnTo>
                  <a:lnTo>
                    <a:pt x="549" y="77"/>
                  </a:lnTo>
                  <a:lnTo>
                    <a:pt x="597" y="81"/>
                  </a:lnTo>
                  <a:lnTo>
                    <a:pt x="630" y="84"/>
                  </a:lnTo>
                  <a:lnTo>
                    <a:pt x="631" y="53"/>
                  </a:lnTo>
                  <a:lnTo>
                    <a:pt x="598" y="49"/>
                  </a:lnTo>
                  <a:lnTo>
                    <a:pt x="551" y="46"/>
                  </a:lnTo>
                  <a:lnTo>
                    <a:pt x="506" y="42"/>
                  </a:lnTo>
                  <a:lnTo>
                    <a:pt x="504" y="58"/>
                  </a:lnTo>
                  <a:lnTo>
                    <a:pt x="506" y="42"/>
                  </a:lnTo>
                  <a:lnTo>
                    <a:pt x="474" y="39"/>
                  </a:lnTo>
                  <a:close/>
                  <a:moveTo>
                    <a:pt x="710" y="60"/>
                  </a:moveTo>
                  <a:lnTo>
                    <a:pt x="708" y="91"/>
                  </a:lnTo>
                  <a:lnTo>
                    <a:pt x="734" y="93"/>
                  </a:lnTo>
                  <a:lnTo>
                    <a:pt x="780" y="96"/>
                  </a:lnTo>
                  <a:lnTo>
                    <a:pt x="780" y="81"/>
                  </a:lnTo>
                  <a:lnTo>
                    <a:pt x="778" y="96"/>
                  </a:lnTo>
                  <a:lnTo>
                    <a:pt x="823" y="102"/>
                  </a:lnTo>
                  <a:lnTo>
                    <a:pt x="822" y="102"/>
                  </a:lnTo>
                  <a:lnTo>
                    <a:pt x="825" y="102"/>
                  </a:lnTo>
                  <a:lnTo>
                    <a:pt x="867" y="105"/>
                  </a:lnTo>
                  <a:lnTo>
                    <a:pt x="869" y="74"/>
                  </a:lnTo>
                  <a:lnTo>
                    <a:pt x="827" y="70"/>
                  </a:lnTo>
                  <a:lnTo>
                    <a:pt x="825" y="86"/>
                  </a:lnTo>
                  <a:lnTo>
                    <a:pt x="827" y="70"/>
                  </a:lnTo>
                  <a:lnTo>
                    <a:pt x="782" y="65"/>
                  </a:lnTo>
                  <a:lnTo>
                    <a:pt x="783" y="65"/>
                  </a:lnTo>
                  <a:lnTo>
                    <a:pt x="782" y="65"/>
                  </a:lnTo>
                  <a:lnTo>
                    <a:pt x="736" y="61"/>
                  </a:lnTo>
                  <a:lnTo>
                    <a:pt x="710" y="60"/>
                  </a:lnTo>
                  <a:close/>
                  <a:moveTo>
                    <a:pt x="947" y="79"/>
                  </a:moveTo>
                  <a:lnTo>
                    <a:pt x="946" y="110"/>
                  </a:lnTo>
                  <a:lnTo>
                    <a:pt x="963" y="112"/>
                  </a:lnTo>
                  <a:lnTo>
                    <a:pt x="963" y="96"/>
                  </a:lnTo>
                  <a:lnTo>
                    <a:pt x="961" y="112"/>
                  </a:lnTo>
                  <a:lnTo>
                    <a:pt x="1007" y="117"/>
                  </a:lnTo>
                  <a:lnTo>
                    <a:pt x="1005" y="117"/>
                  </a:lnTo>
                  <a:lnTo>
                    <a:pt x="1008" y="117"/>
                  </a:lnTo>
                  <a:lnTo>
                    <a:pt x="1056" y="121"/>
                  </a:lnTo>
                  <a:lnTo>
                    <a:pt x="1101" y="124"/>
                  </a:lnTo>
                  <a:lnTo>
                    <a:pt x="1101" y="109"/>
                  </a:lnTo>
                  <a:lnTo>
                    <a:pt x="1099" y="124"/>
                  </a:lnTo>
                  <a:lnTo>
                    <a:pt x="1103" y="124"/>
                  </a:lnTo>
                  <a:lnTo>
                    <a:pt x="1106" y="93"/>
                  </a:lnTo>
                  <a:lnTo>
                    <a:pt x="1103" y="93"/>
                  </a:lnTo>
                  <a:lnTo>
                    <a:pt x="1104" y="93"/>
                  </a:lnTo>
                  <a:lnTo>
                    <a:pt x="1103" y="93"/>
                  </a:lnTo>
                  <a:lnTo>
                    <a:pt x="1057" y="89"/>
                  </a:lnTo>
                  <a:lnTo>
                    <a:pt x="1010" y="86"/>
                  </a:lnTo>
                  <a:lnTo>
                    <a:pt x="1008" y="102"/>
                  </a:lnTo>
                  <a:lnTo>
                    <a:pt x="1010" y="86"/>
                  </a:lnTo>
                  <a:lnTo>
                    <a:pt x="965" y="81"/>
                  </a:lnTo>
                  <a:lnTo>
                    <a:pt x="967" y="81"/>
                  </a:lnTo>
                  <a:lnTo>
                    <a:pt x="965" y="81"/>
                  </a:lnTo>
                  <a:lnTo>
                    <a:pt x="947" y="79"/>
                  </a:lnTo>
                  <a:close/>
                  <a:moveTo>
                    <a:pt x="1183" y="102"/>
                  </a:moveTo>
                  <a:lnTo>
                    <a:pt x="1180" y="133"/>
                  </a:lnTo>
                  <a:lnTo>
                    <a:pt x="1235" y="138"/>
                  </a:lnTo>
                  <a:lnTo>
                    <a:pt x="1232" y="138"/>
                  </a:lnTo>
                  <a:lnTo>
                    <a:pt x="1237" y="138"/>
                  </a:lnTo>
                  <a:lnTo>
                    <a:pt x="1284" y="142"/>
                  </a:lnTo>
                  <a:lnTo>
                    <a:pt x="1284" y="126"/>
                  </a:lnTo>
                  <a:lnTo>
                    <a:pt x="1283" y="142"/>
                  </a:lnTo>
                  <a:lnTo>
                    <a:pt x="1328" y="147"/>
                  </a:lnTo>
                  <a:lnTo>
                    <a:pt x="1326" y="147"/>
                  </a:lnTo>
                  <a:lnTo>
                    <a:pt x="1340" y="147"/>
                  </a:lnTo>
                  <a:lnTo>
                    <a:pt x="1342" y="116"/>
                  </a:lnTo>
                  <a:lnTo>
                    <a:pt x="1331" y="116"/>
                  </a:lnTo>
                  <a:lnTo>
                    <a:pt x="1330" y="131"/>
                  </a:lnTo>
                  <a:lnTo>
                    <a:pt x="1331" y="116"/>
                  </a:lnTo>
                  <a:lnTo>
                    <a:pt x="1286" y="110"/>
                  </a:lnTo>
                  <a:lnTo>
                    <a:pt x="1288" y="110"/>
                  </a:lnTo>
                  <a:lnTo>
                    <a:pt x="1286" y="110"/>
                  </a:lnTo>
                  <a:lnTo>
                    <a:pt x="1239" y="107"/>
                  </a:lnTo>
                  <a:lnTo>
                    <a:pt x="1237" y="123"/>
                  </a:lnTo>
                  <a:lnTo>
                    <a:pt x="1239" y="107"/>
                  </a:lnTo>
                  <a:lnTo>
                    <a:pt x="1183" y="102"/>
                  </a:lnTo>
                  <a:close/>
                  <a:moveTo>
                    <a:pt x="1420" y="124"/>
                  </a:moveTo>
                  <a:lnTo>
                    <a:pt x="1417" y="156"/>
                  </a:lnTo>
                  <a:lnTo>
                    <a:pt x="1420" y="156"/>
                  </a:lnTo>
                  <a:lnTo>
                    <a:pt x="1419" y="156"/>
                  </a:lnTo>
                  <a:lnTo>
                    <a:pt x="1422" y="156"/>
                  </a:lnTo>
                  <a:lnTo>
                    <a:pt x="1468" y="159"/>
                  </a:lnTo>
                  <a:lnTo>
                    <a:pt x="1468" y="143"/>
                  </a:lnTo>
                  <a:lnTo>
                    <a:pt x="1466" y="159"/>
                  </a:lnTo>
                  <a:lnTo>
                    <a:pt x="1513" y="164"/>
                  </a:lnTo>
                  <a:lnTo>
                    <a:pt x="1558" y="170"/>
                  </a:lnTo>
                  <a:lnTo>
                    <a:pt x="1557" y="170"/>
                  </a:lnTo>
                  <a:lnTo>
                    <a:pt x="1560" y="170"/>
                  </a:lnTo>
                  <a:lnTo>
                    <a:pt x="1576" y="171"/>
                  </a:lnTo>
                  <a:lnTo>
                    <a:pt x="1577" y="140"/>
                  </a:lnTo>
                  <a:lnTo>
                    <a:pt x="1562" y="138"/>
                  </a:lnTo>
                  <a:lnTo>
                    <a:pt x="1560" y="154"/>
                  </a:lnTo>
                  <a:lnTo>
                    <a:pt x="1562" y="138"/>
                  </a:lnTo>
                  <a:lnTo>
                    <a:pt x="1516" y="133"/>
                  </a:lnTo>
                  <a:lnTo>
                    <a:pt x="1469" y="128"/>
                  </a:lnTo>
                  <a:lnTo>
                    <a:pt x="1471" y="128"/>
                  </a:lnTo>
                  <a:lnTo>
                    <a:pt x="1469" y="128"/>
                  </a:lnTo>
                  <a:lnTo>
                    <a:pt x="1424" y="124"/>
                  </a:lnTo>
                  <a:lnTo>
                    <a:pt x="1422" y="140"/>
                  </a:lnTo>
                  <a:lnTo>
                    <a:pt x="1424" y="124"/>
                  </a:lnTo>
                  <a:lnTo>
                    <a:pt x="1420" y="124"/>
                  </a:lnTo>
                  <a:close/>
                  <a:moveTo>
                    <a:pt x="1656" y="147"/>
                  </a:moveTo>
                  <a:lnTo>
                    <a:pt x="1654" y="178"/>
                  </a:lnTo>
                  <a:lnTo>
                    <a:pt x="1698" y="182"/>
                  </a:lnTo>
                  <a:lnTo>
                    <a:pt x="1698" y="166"/>
                  </a:lnTo>
                  <a:lnTo>
                    <a:pt x="1696" y="182"/>
                  </a:lnTo>
                  <a:lnTo>
                    <a:pt x="1742" y="187"/>
                  </a:lnTo>
                  <a:lnTo>
                    <a:pt x="1740" y="187"/>
                  </a:lnTo>
                  <a:lnTo>
                    <a:pt x="1743" y="187"/>
                  </a:lnTo>
                  <a:lnTo>
                    <a:pt x="1789" y="191"/>
                  </a:lnTo>
                  <a:lnTo>
                    <a:pt x="1789" y="175"/>
                  </a:lnTo>
                  <a:lnTo>
                    <a:pt x="1787" y="191"/>
                  </a:lnTo>
                  <a:lnTo>
                    <a:pt x="1811" y="194"/>
                  </a:lnTo>
                  <a:lnTo>
                    <a:pt x="1815" y="163"/>
                  </a:lnTo>
                  <a:lnTo>
                    <a:pt x="1790" y="159"/>
                  </a:lnTo>
                  <a:lnTo>
                    <a:pt x="1792" y="159"/>
                  </a:lnTo>
                  <a:lnTo>
                    <a:pt x="1790" y="159"/>
                  </a:lnTo>
                  <a:lnTo>
                    <a:pt x="1745" y="156"/>
                  </a:lnTo>
                  <a:lnTo>
                    <a:pt x="1743" y="171"/>
                  </a:lnTo>
                  <a:lnTo>
                    <a:pt x="1745" y="156"/>
                  </a:lnTo>
                  <a:lnTo>
                    <a:pt x="1700" y="150"/>
                  </a:lnTo>
                  <a:lnTo>
                    <a:pt x="1701" y="150"/>
                  </a:lnTo>
                  <a:lnTo>
                    <a:pt x="1700" y="150"/>
                  </a:lnTo>
                  <a:lnTo>
                    <a:pt x="1656" y="147"/>
                  </a:lnTo>
                  <a:close/>
                  <a:moveTo>
                    <a:pt x="1892" y="171"/>
                  </a:moveTo>
                  <a:lnTo>
                    <a:pt x="1888" y="203"/>
                  </a:lnTo>
                  <a:lnTo>
                    <a:pt x="1925" y="206"/>
                  </a:lnTo>
                  <a:lnTo>
                    <a:pt x="2016" y="215"/>
                  </a:lnTo>
                  <a:lnTo>
                    <a:pt x="2047" y="219"/>
                  </a:lnTo>
                  <a:lnTo>
                    <a:pt x="2051" y="187"/>
                  </a:lnTo>
                  <a:lnTo>
                    <a:pt x="2019" y="184"/>
                  </a:lnTo>
                  <a:lnTo>
                    <a:pt x="1928" y="175"/>
                  </a:lnTo>
                  <a:lnTo>
                    <a:pt x="1892" y="171"/>
                  </a:lnTo>
                  <a:close/>
                  <a:moveTo>
                    <a:pt x="2129" y="196"/>
                  </a:moveTo>
                  <a:lnTo>
                    <a:pt x="2126" y="227"/>
                  </a:lnTo>
                  <a:lnTo>
                    <a:pt x="2153" y="231"/>
                  </a:lnTo>
                  <a:lnTo>
                    <a:pt x="2201" y="236"/>
                  </a:lnTo>
                  <a:lnTo>
                    <a:pt x="2246" y="241"/>
                  </a:lnTo>
                  <a:lnTo>
                    <a:pt x="2283" y="245"/>
                  </a:lnTo>
                  <a:lnTo>
                    <a:pt x="2286" y="213"/>
                  </a:lnTo>
                  <a:lnTo>
                    <a:pt x="2249" y="210"/>
                  </a:lnTo>
                  <a:lnTo>
                    <a:pt x="2204" y="205"/>
                  </a:lnTo>
                  <a:lnTo>
                    <a:pt x="2157" y="199"/>
                  </a:lnTo>
                  <a:lnTo>
                    <a:pt x="2129" y="196"/>
                  </a:lnTo>
                  <a:close/>
                  <a:moveTo>
                    <a:pt x="2365" y="224"/>
                  </a:moveTo>
                  <a:lnTo>
                    <a:pt x="2361" y="255"/>
                  </a:lnTo>
                  <a:lnTo>
                    <a:pt x="2384" y="257"/>
                  </a:lnTo>
                  <a:lnTo>
                    <a:pt x="2475" y="267"/>
                  </a:lnTo>
                  <a:lnTo>
                    <a:pt x="2518" y="273"/>
                  </a:lnTo>
                  <a:lnTo>
                    <a:pt x="2522" y="241"/>
                  </a:lnTo>
                  <a:lnTo>
                    <a:pt x="2478" y="236"/>
                  </a:lnTo>
                  <a:lnTo>
                    <a:pt x="2387" y="225"/>
                  </a:lnTo>
                  <a:lnTo>
                    <a:pt x="2365" y="224"/>
                  </a:lnTo>
                  <a:close/>
                  <a:moveTo>
                    <a:pt x="2600" y="250"/>
                  </a:moveTo>
                  <a:lnTo>
                    <a:pt x="2597" y="281"/>
                  </a:lnTo>
                  <a:lnTo>
                    <a:pt x="2658" y="288"/>
                  </a:lnTo>
                  <a:lnTo>
                    <a:pt x="2660" y="273"/>
                  </a:lnTo>
                  <a:lnTo>
                    <a:pt x="2658" y="288"/>
                  </a:lnTo>
                  <a:lnTo>
                    <a:pt x="2705" y="295"/>
                  </a:lnTo>
                  <a:lnTo>
                    <a:pt x="2728" y="299"/>
                  </a:lnTo>
                  <a:lnTo>
                    <a:pt x="2705" y="295"/>
                  </a:lnTo>
                  <a:lnTo>
                    <a:pt x="2750" y="301"/>
                  </a:lnTo>
                  <a:lnTo>
                    <a:pt x="2754" y="301"/>
                  </a:lnTo>
                  <a:lnTo>
                    <a:pt x="2757" y="269"/>
                  </a:lnTo>
                  <a:lnTo>
                    <a:pt x="2754" y="269"/>
                  </a:lnTo>
                  <a:lnTo>
                    <a:pt x="2709" y="264"/>
                  </a:lnTo>
                  <a:lnTo>
                    <a:pt x="2707" y="280"/>
                  </a:lnTo>
                  <a:lnTo>
                    <a:pt x="2710" y="266"/>
                  </a:lnTo>
                  <a:lnTo>
                    <a:pt x="2663" y="259"/>
                  </a:lnTo>
                  <a:lnTo>
                    <a:pt x="2639" y="255"/>
                  </a:lnTo>
                  <a:lnTo>
                    <a:pt x="2661" y="257"/>
                  </a:lnTo>
                  <a:lnTo>
                    <a:pt x="2600" y="250"/>
                  </a:lnTo>
                  <a:close/>
                  <a:moveTo>
                    <a:pt x="2836" y="281"/>
                  </a:moveTo>
                  <a:lnTo>
                    <a:pt x="2831" y="311"/>
                  </a:lnTo>
                  <a:lnTo>
                    <a:pt x="2843" y="313"/>
                  </a:lnTo>
                  <a:lnTo>
                    <a:pt x="2866" y="316"/>
                  </a:lnTo>
                  <a:lnTo>
                    <a:pt x="2843" y="313"/>
                  </a:lnTo>
                  <a:lnTo>
                    <a:pt x="2888" y="318"/>
                  </a:lnTo>
                  <a:lnTo>
                    <a:pt x="2890" y="302"/>
                  </a:lnTo>
                  <a:lnTo>
                    <a:pt x="2888" y="318"/>
                  </a:lnTo>
                  <a:lnTo>
                    <a:pt x="2934" y="325"/>
                  </a:lnTo>
                  <a:lnTo>
                    <a:pt x="2981" y="332"/>
                  </a:lnTo>
                  <a:lnTo>
                    <a:pt x="3004" y="335"/>
                  </a:lnTo>
                  <a:lnTo>
                    <a:pt x="2981" y="332"/>
                  </a:lnTo>
                  <a:lnTo>
                    <a:pt x="2990" y="334"/>
                  </a:lnTo>
                  <a:lnTo>
                    <a:pt x="2993" y="302"/>
                  </a:lnTo>
                  <a:lnTo>
                    <a:pt x="2984" y="301"/>
                  </a:lnTo>
                  <a:lnTo>
                    <a:pt x="2983" y="316"/>
                  </a:lnTo>
                  <a:lnTo>
                    <a:pt x="2986" y="302"/>
                  </a:lnTo>
                  <a:lnTo>
                    <a:pt x="2939" y="295"/>
                  </a:lnTo>
                  <a:lnTo>
                    <a:pt x="2894" y="288"/>
                  </a:lnTo>
                  <a:lnTo>
                    <a:pt x="2873" y="285"/>
                  </a:lnTo>
                  <a:lnTo>
                    <a:pt x="2892" y="287"/>
                  </a:lnTo>
                  <a:lnTo>
                    <a:pt x="2846" y="281"/>
                  </a:lnTo>
                  <a:lnTo>
                    <a:pt x="2845" y="297"/>
                  </a:lnTo>
                  <a:lnTo>
                    <a:pt x="2848" y="283"/>
                  </a:lnTo>
                  <a:lnTo>
                    <a:pt x="2836" y="281"/>
                  </a:lnTo>
                  <a:close/>
                  <a:moveTo>
                    <a:pt x="3072" y="311"/>
                  </a:moveTo>
                  <a:lnTo>
                    <a:pt x="3068" y="342"/>
                  </a:lnTo>
                  <a:lnTo>
                    <a:pt x="3072" y="342"/>
                  </a:lnTo>
                  <a:lnTo>
                    <a:pt x="3073" y="327"/>
                  </a:lnTo>
                  <a:lnTo>
                    <a:pt x="3072" y="342"/>
                  </a:lnTo>
                  <a:lnTo>
                    <a:pt x="3119" y="351"/>
                  </a:lnTo>
                  <a:lnTo>
                    <a:pt x="3129" y="353"/>
                  </a:lnTo>
                  <a:lnTo>
                    <a:pt x="3119" y="351"/>
                  </a:lnTo>
                  <a:lnTo>
                    <a:pt x="3164" y="356"/>
                  </a:lnTo>
                  <a:lnTo>
                    <a:pt x="3166" y="341"/>
                  </a:lnTo>
                  <a:lnTo>
                    <a:pt x="3164" y="356"/>
                  </a:lnTo>
                  <a:lnTo>
                    <a:pt x="3209" y="363"/>
                  </a:lnTo>
                  <a:lnTo>
                    <a:pt x="3223" y="365"/>
                  </a:lnTo>
                  <a:lnTo>
                    <a:pt x="3229" y="335"/>
                  </a:lnTo>
                  <a:lnTo>
                    <a:pt x="3215" y="334"/>
                  </a:lnTo>
                  <a:lnTo>
                    <a:pt x="3169" y="327"/>
                  </a:lnTo>
                  <a:lnTo>
                    <a:pt x="3148" y="323"/>
                  </a:lnTo>
                  <a:lnTo>
                    <a:pt x="3168" y="325"/>
                  </a:lnTo>
                  <a:lnTo>
                    <a:pt x="3122" y="320"/>
                  </a:lnTo>
                  <a:lnTo>
                    <a:pt x="3120" y="335"/>
                  </a:lnTo>
                  <a:lnTo>
                    <a:pt x="3124" y="321"/>
                  </a:lnTo>
                  <a:lnTo>
                    <a:pt x="3077" y="313"/>
                  </a:lnTo>
                  <a:lnTo>
                    <a:pt x="3065" y="309"/>
                  </a:lnTo>
                  <a:lnTo>
                    <a:pt x="3075" y="311"/>
                  </a:lnTo>
                  <a:lnTo>
                    <a:pt x="3072" y="311"/>
                  </a:lnTo>
                  <a:close/>
                  <a:moveTo>
                    <a:pt x="3307" y="348"/>
                  </a:moveTo>
                  <a:lnTo>
                    <a:pt x="3302" y="377"/>
                  </a:lnTo>
                  <a:lnTo>
                    <a:pt x="3438" y="398"/>
                  </a:lnTo>
                  <a:lnTo>
                    <a:pt x="3459" y="400"/>
                  </a:lnTo>
                  <a:lnTo>
                    <a:pt x="3464" y="370"/>
                  </a:lnTo>
                  <a:lnTo>
                    <a:pt x="3443" y="369"/>
                  </a:lnTo>
                  <a:lnTo>
                    <a:pt x="3353" y="355"/>
                  </a:lnTo>
                  <a:lnTo>
                    <a:pt x="3307" y="348"/>
                  </a:lnTo>
                  <a:close/>
                  <a:moveTo>
                    <a:pt x="3541" y="383"/>
                  </a:moveTo>
                  <a:lnTo>
                    <a:pt x="3536" y="412"/>
                  </a:lnTo>
                  <a:lnTo>
                    <a:pt x="3576" y="421"/>
                  </a:lnTo>
                  <a:lnTo>
                    <a:pt x="3623" y="430"/>
                  </a:lnTo>
                  <a:lnTo>
                    <a:pt x="3669" y="437"/>
                  </a:lnTo>
                  <a:lnTo>
                    <a:pt x="3693" y="440"/>
                  </a:lnTo>
                  <a:lnTo>
                    <a:pt x="3698" y="411"/>
                  </a:lnTo>
                  <a:lnTo>
                    <a:pt x="3674" y="407"/>
                  </a:lnTo>
                  <a:lnTo>
                    <a:pt x="3628" y="400"/>
                  </a:lnTo>
                  <a:lnTo>
                    <a:pt x="3581" y="391"/>
                  </a:lnTo>
                  <a:lnTo>
                    <a:pt x="3541" y="383"/>
                  </a:lnTo>
                  <a:close/>
                  <a:moveTo>
                    <a:pt x="3775" y="424"/>
                  </a:moveTo>
                  <a:lnTo>
                    <a:pt x="3770" y="454"/>
                  </a:lnTo>
                  <a:lnTo>
                    <a:pt x="3806" y="461"/>
                  </a:lnTo>
                  <a:lnTo>
                    <a:pt x="3897" y="479"/>
                  </a:lnTo>
                  <a:lnTo>
                    <a:pt x="3925" y="484"/>
                  </a:lnTo>
                  <a:lnTo>
                    <a:pt x="3930" y="454"/>
                  </a:lnTo>
                  <a:lnTo>
                    <a:pt x="3902" y="449"/>
                  </a:lnTo>
                  <a:lnTo>
                    <a:pt x="3812" y="431"/>
                  </a:lnTo>
                  <a:lnTo>
                    <a:pt x="3775" y="424"/>
                  </a:lnTo>
                  <a:close/>
                  <a:moveTo>
                    <a:pt x="4009" y="468"/>
                  </a:moveTo>
                  <a:lnTo>
                    <a:pt x="4002" y="498"/>
                  </a:lnTo>
                  <a:lnTo>
                    <a:pt x="4033" y="507"/>
                  </a:lnTo>
                  <a:lnTo>
                    <a:pt x="4124" y="526"/>
                  </a:lnTo>
                  <a:lnTo>
                    <a:pt x="4157" y="533"/>
                  </a:lnTo>
                  <a:lnTo>
                    <a:pt x="4164" y="503"/>
                  </a:lnTo>
                  <a:lnTo>
                    <a:pt x="4131" y="496"/>
                  </a:lnTo>
                  <a:lnTo>
                    <a:pt x="4040" y="477"/>
                  </a:lnTo>
                  <a:lnTo>
                    <a:pt x="4009" y="468"/>
                  </a:lnTo>
                  <a:close/>
                  <a:moveTo>
                    <a:pt x="4241" y="520"/>
                  </a:moveTo>
                  <a:lnTo>
                    <a:pt x="4234" y="550"/>
                  </a:lnTo>
                  <a:lnTo>
                    <a:pt x="4264" y="557"/>
                  </a:lnTo>
                  <a:lnTo>
                    <a:pt x="4309" y="568"/>
                  </a:lnTo>
                  <a:lnTo>
                    <a:pt x="4313" y="552"/>
                  </a:lnTo>
                  <a:lnTo>
                    <a:pt x="4309" y="568"/>
                  </a:lnTo>
                  <a:lnTo>
                    <a:pt x="4355" y="580"/>
                  </a:lnTo>
                  <a:lnTo>
                    <a:pt x="4388" y="587"/>
                  </a:lnTo>
                  <a:lnTo>
                    <a:pt x="4396" y="557"/>
                  </a:lnTo>
                  <a:lnTo>
                    <a:pt x="4363" y="550"/>
                  </a:lnTo>
                  <a:lnTo>
                    <a:pt x="4318" y="538"/>
                  </a:lnTo>
                  <a:lnTo>
                    <a:pt x="4323" y="538"/>
                  </a:lnTo>
                  <a:lnTo>
                    <a:pt x="4316" y="538"/>
                  </a:lnTo>
                  <a:lnTo>
                    <a:pt x="4271" y="527"/>
                  </a:lnTo>
                  <a:lnTo>
                    <a:pt x="4241" y="520"/>
                  </a:lnTo>
                  <a:close/>
                  <a:moveTo>
                    <a:pt x="4471" y="576"/>
                  </a:moveTo>
                  <a:lnTo>
                    <a:pt x="4464" y="606"/>
                  </a:lnTo>
                  <a:lnTo>
                    <a:pt x="4492" y="615"/>
                  </a:lnTo>
                  <a:lnTo>
                    <a:pt x="4496" y="599"/>
                  </a:lnTo>
                  <a:lnTo>
                    <a:pt x="4492" y="615"/>
                  </a:lnTo>
                  <a:lnTo>
                    <a:pt x="4538" y="629"/>
                  </a:lnTo>
                  <a:lnTo>
                    <a:pt x="4585" y="641"/>
                  </a:lnTo>
                  <a:lnTo>
                    <a:pt x="4594" y="611"/>
                  </a:lnTo>
                  <a:lnTo>
                    <a:pt x="4547" y="599"/>
                  </a:lnTo>
                  <a:lnTo>
                    <a:pt x="4501" y="585"/>
                  </a:lnTo>
                  <a:lnTo>
                    <a:pt x="4505" y="585"/>
                  </a:lnTo>
                  <a:lnTo>
                    <a:pt x="4499" y="585"/>
                  </a:lnTo>
                  <a:lnTo>
                    <a:pt x="4471" y="5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8" name="Rectangle 142"/>
            <p:cNvSpPr>
              <a:spLocks noChangeArrowheads="1"/>
            </p:cNvSpPr>
            <p:nvPr/>
          </p:nvSpPr>
          <p:spPr bwMode="auto">
            <a:xfrm>
              <a:off x="1853" y="1267"/>
              <a:ext cx="2294" cy="159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テキスト ボックス 145"/>
              <p:cNvSpPr txBox="1"/>
              <p:nvPr/>
            </p:nvSpPr>
            <p:spPr>
              <a:xfrm>
                <a:off x="7737637" y="661719"/>
                <a:ext cx="10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=82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46" name="テキスト ボックス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637" y="661719"/>
                <a:ext cx="103393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37347" y="6364304"/>
            <a:ext cx="866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mtClean="0"/>
              <a:t>同</a:t>
            </a:r>
            <a:r>
              <a:rPr lang="en-US" altLang="ja-JP" smtClean="0"/>
              <a:t>chirality</a:t>
            </a:r>
            <a:r>
              <a:rPr lang="ja-JP" altLang="en-US" smtClean="0"/>
              <a:t>の電子が出る相互作用では同じ方向に出る場合がより抑制される </a:t>
            </a:r>
            <a:r>
              <a:rPr lang="en-US" altLang="ja-JP" smtClean="0"/>
              <a:t>(Pauli</a:t>
            </a:r>
            <a:r>
              <a:rPr lang="ja-JP" altLang="en-US" smtClean="0"/>
              <a:t>原理</a:t>
            </a:r>
            <a:r>
              <a:rPr lang="en-US" altLang="ja-JP" smtClean="0"/>
              <a:t>)</a:t>
            </a:r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71430" y="2853096"/>
            <a:ext cx="153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difference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82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27992" y="270892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Discussion (photonic dipole Interaction)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3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992" y="116632"/>
            <a:ext cx="8348464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en-US" altLang="ja-JP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ross section of cLFV elemental process</a:t>
            </a:r>
            <a:endParaRPr kumimoji="1" lang="ja-JP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9201"/>
            <a:ext cx="6641973" cy="21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7" y="1720100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826465" y="1591680"/>
            <a:ext cx="63378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cLFV effective 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Lagrangian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851920" y="2204863"/>
            <a:ext cx="4193701" cy="422051"/>
          </a:xfrm>
          <a:prstGeom prst="round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851920" y="4437112"/>
            <a:ext cx="4824536" cy="2304256"/>
          </a:xfrm>
          <a:prstGeom prst="round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4274227" y="5239659"/>
            <a:ext cx="4114197" cy="1285685"/>
            <a:chOff x="4427984" y="5085184"/>
            <a:chExt cx="4608512" cy="144016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5085184"/>
              <a:ext cx="4608512" cy="14401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円/楕円 18"/>
            <p:cNvSpPr/>
            <p:nvPr/>
          </p:nvSpPr>
          <p:spPr>
            <a:xfrm>
              <a:off x="7863796" y="5242826"/>
              <a:ext cx="164588" cy="147983"/>
            </a:xfrm>
            <a:prstGeom prst="ellipse">
              <a:avLst/>
            </a:prstGeom>
            <a:solidFill>
              <a:srgbClr val="00B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340470" y="5440137"/>
              <a:ext cx="164588" cy="147983"/>
            </a:xfrm>
            <a:prstGeom prst="ellipse">
              <a:avLst/>
            </a:prstGeom>
            <a:solidFill>
              <a:srgbClr val="00B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4139952" y="4688152"/>
            <a:ext cx="327648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Dipole photonic interaction</a:t>
            </a:r>
          </a:p>
        </p:txBody>
      </p:sp>
    </p:spTree>
    <p:extLst>
      <p:ext uri="{BB962C8B-B14F-4D97-AF65-F5344CB8AC3E}">
        <p14:creationId xmlns:p14="http://schemas.microsoft.com/office/powerpoint/2010/main" val="8894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260648"/>
            <a:ext cx="736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+mj-lt"/>
              </a:rPr>
              <a:t>Photonic interaction: Long-range force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2013" y="1013879"/>
            <a:ext cx="5011821" cy="46166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Photon propagator : </a:t>
            </a:r>
            <a:r>
              <a:rPr lang="en-US" altLang="ja-JP" sz="2400" dirty="0" smtClean="0">
                <a:solidFill>
                  <a:srgbClr val="0070C0"/>
                </a:solidFill>
              </a:rPr>
              <a:t>infrared divergent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686685" y="2949174"/>
                <a:ext cx="3923958" cy="8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kumimoji="1" lang="en-US" altLang="ja-JP" sz="2000" b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85" y="2949174"/>
                <a:ext cx="3923958" cy="8384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907723" y="2386170"/>
                <a:ext cx="7654275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;1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3" y="2386170"/>
                <a:ext cx="7654275" cy="446917"/>
              </a:xfrm>
              <a:prstGeom prst="rect">
                <a:avLst/>
              </a:prstGeom>
              <a:blipFill rotWithShape="0"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216669" y="3779877"/>
                <a:ext cx="6787947" cy="572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pos m:val="top"/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bar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bar>
                        <m:barPr>
                          <m:pos m:val="top"/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e>
                      </m:bar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altLang="ja-JP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1↔2</m:t>
                          </m:r>
                        </m:e>
                      </m:d>
                    </m:oMath>
                  </m:oMathPara>
                </a14:m>
                <a:endParaRPr lang="en-US" altLang="ja-JP" sz="2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69" y="3779877"/>
                <a:ext cx="6787947" cy="5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/>
          <p:cNvSpPr/>
          <p:nvPr/>
        </p:nvSpPr>
        <p:spPr>
          <a:xfrm>
            <a:off x="3130191" y="2916845"/>
            <a:ext cx="2576127" cy="8673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915816" y="4360638"/>
            <a:ext cx="1" cy="48843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36271" y="4856087"/>
            <a:ext cx="393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Scattered electrons (Coulomb</a:t>
            </a:r>
            <a:r>
              <a:rPr lang="ja-JP" altLang="en-US" dirty="0"/>
              <a:t> </a:t>
            </a:r>
            <a:r>
              <a:rPr lang="en-US" altLang="ja-JP" dirty="0" smtClean="0"/>
              <a:t>distorted)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490451" y="4360637"/>
            <a:ext cx="1506847" cy="4884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5997298" y="4353623"/>
            <a:ext cx="783218" cy="5024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385582" y="4856087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Bound leptons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endCxn id="14" idx="2"/>
          </p:cNvCxnSpPr>
          <p:nvPr/>
        </p:nvCxnSpPr>
        <p:spPr>
          <a:xfrm flipV="1">
            <a:off x="3080765" y="4351957"/>
            <a:ext cx="2529878" cy="4884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659258" y="4298085"/>
            <a:ext cx="10043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101892" y="4298085"/>
            <a:ext cx="100439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035858" y="4298085"/>
            <a:ext cx="100439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493811" y="4302459"/>
            <a:ext cx="100439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右矢印 36"/>
          <p:cNvSpPr/>
          <p:nvPr/>
        </p:nvSpPr>
        <p:spPr>
          <a:xfrm rot="6831788">
            <a:off x="2871184" y="4703286"/>
            <a:ext cx="1995091" cy="7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105513" y="5805264"/>
            <a:ext cx="511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Infrared divergent , especially for high Z</a:t>
            </a:r>
            <a:endParaRPr lang="ja-JP" altLang="en-US" sz="2400" dirty="0"/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202" y="77230"/>
            <a:ext cx="1419921" cy="1873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6594106" y="1965277"/>
                <a:ext cx="238116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106" y="1965277"/>
                <a:ext cx="2381165" cy="299313"/>
              </a:xfrm>
              <a:prstGeom prst="rect">
                <a:avLst/>
              </a:prstGeom>
              <a:blipFill rotWithShape="0">
                <a:blip r:embed="rId7"/>
                <a:stretch>
                  <a:fillRect l="-1795" r="-256" b="-20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8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71802" y="272111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Summary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432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Summary </a:t>
            </a:r>
            <a:endParaRPr kumimoji="1" lang="ja-JP" altLang="en-US" sz="2400" u="sng" dirty="0"/>
          </a:p>
        </p:txBody>
      </p:sp>
      <p:sp>
        <p:nvSpPr>
          <p:cNvPr id="3" name="フローチャート : 照合 2"/>
          <p:cNvSpPr/>
          <p:nvPr/>
        </p:nvSpPr>
        <p:spPr>
          <a:xfrm>
            <a:off x="500034" y="2009658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フローチャート : 照合 4"/>
          <p:cNvSpPr/>
          <p:nvPr/>
        </p:nvSpPr>
        <p:spPr>
          <a:xfrm>
            <a:off x="500034" y="2723565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500034" y="1214422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111983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New LFV process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8662" y="191506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Clean signal (back to back electron with 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    E     </a:t>
            </a:r>
            <a:r>
              <a:rPr kumimoji="1" lang="en-US" altLang="ja-JP" sz="2800" dirty="0" smtClean="0"/>
              <a:t>  m  /2)</a:t>
            </a:r>
            <a:endParaRPr kumimoji="1" lang="ja-JP" altLang="en-US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52127"/>
            <a:ext cx="4929222" cy="510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テキスト ボックス 18"/>
          <p:cNvSpPr txBox="1"/>
          <p:nvPr/>
        </p:nvSpPr>
        <p:spPr>
          <a:xfrm>
            <a:off x="928662" y="2628973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20" name="右矢印 19"/>
          <p:cNvSpPr/>
          <p:nvPr/>
        </p:nvSpPr>
        <p:spPr>
          <a:xfrm>
            <a:off x="642910" y="3437945"/>
            <a:ext cx="1071570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28794" y="3486229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Advantage : Large nucleus 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52000" y="1924949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～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000" y="192494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6644" y="200965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3900" y="203817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26" name="フローチャート : 照合 25"/>
          <p:cNvSpPr/>
          <p:nvPr/>
        </p:nvSpPr>
        <p:spPr>
          <a:xfrm>
            <a:off x="500034" y="4295201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8662" y="4200609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Detectable in on-going or future experiments</a:t>
            </a:r>
            <a:endParaRPr kumimoji="1" lang="ja-JP" altLang="en-US" sz="2800" dirty="0"/>
          </a:p>
        </p:txBody>
      </p:sp>
      <p:sp>
        <p:nvSpPr>
          <p:cNvPr id="28" name="右矢印 27"/>
          <p:cNvSpPr/>
          <p:nvPr/>
        </p:nvSpPr>
        <p:spPr>
          <a:xfrm>
            <a:off x="647282" y="5540956"/>
            <a:ext cx="1071570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61728" y="558924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We wish to observe LFV in the process</a:t>
            </a:r>
            <a:endParaRPr kumimoji="1" lang="ja-JP" altLang="en-US" sz="2800" dirty="0"/>
          </a:p>
        </p:txBody>
      </p:sp>
      <p:sp>
        <p:nvSpPr>
          <p:cNvPr id="30" name="角丸四角形 29"/>
          <p:cNvSpPr/>
          <p:nvPr/>
        </p:nvSpPr>
        <p:spPr>
          <a:xfrm>
            <a:off x="4000496" y="1000108"/>
            <a:ext cx="492922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00496" y="100010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29124" y="105827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4929190" y="1357298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00694" y="107154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786446" y="107154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14810" y="107154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72000" y="107154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72132" y="107154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929322" y="107154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286512" y="1119830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8661" y="4723829"/>
            <a:ext cx="5250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Observation at COMET</a:t>
            </a:r>
          </a:p>
          <a:p>
            <a:r>
              <a:rPr lang="en-US" altLang="ja-JP" dirty="0" smtClean="0"/>
              <a:t>See COMET Phase-1 Technical Report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572000" y="5093161"/>
            <a:ext cx="360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dirty="0"/>
              <a:t>201524001 [A/H] KEK Report 2015-1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39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7356" y="533467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Prove for structure </a:t>
            </a:r>
            <a:r>
              <a:rPr lang="en-US" altLang="ja-JP" sz="2800" dirty="0" smtClean="0"/>
              <a:t>o</a:t>
            </a:r>
            <a:r>
              <a:rPr kumimoji="1" lang="en-US" altLang="ja-JP" sz="2800" dirty="0" smtClean="0"/>
              <a:t>f new physics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714348" y="5406110"/>
            <a:ext cx="857256" cy="357190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472" y="423994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Comparing LFV signals and their rates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57356" y="4801569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Discrimination of</a:t>
            </a:r>
            <a:r>
              <a:rPr kumimoji="1" lang="en-US" altLang="ja-JP" sz="2800" dirty="0" smtClean="0"/>
              <a:t> new physics models</a:t>
            </a:r>
            <a:endParaRPr kumimoji="1" lang="ja-JP" altLang="en-US" sz="2800" dirty="0"/>
          </a:p>
        </p:txBody>
      </p:sp>
      <p:sp>
        <p:nvSpPr>
          <p:cNvPr id="24" name="右矢印 23"/>
          <p:cNvSpPr/>
          <p:nvPr/>
        </p:nvSpPr>
        <p:spPr>
          <a:xfrm>
            <a:off x="714348" y="4873007"/>
            <a:ext cx="857256" cy="357190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対角する 2 つの角を切り取った四角形 24"/>
          <p:cNvSpPr/>
          <p:nvPr/>
        </p:nvSpPr>
        <p:spPr>
          <a:xfrm>
            <a:off x="642910" y="5929330"/>
            <a:ext cx="7929618" cy="714380"/>
          </a:xfrm>
          <a:prstGeom prst="snip2Diag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57290" y="6039169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Desire for many d</a:t>
            </a:r>
            <a:r>
              <a:rPr kumimoji="1" lang="en-US" altLang="ja-JP" sz="2800" dirty="0" smtClean="0"/>
              <a:t>etectable </a:t>
            </a:r>
            <a:r>
              <a:rPr kumimoji="1" lang="en-US" altLang="ja-JP" sz="2800" dirty="0" err="1" smtClean="0"/>
              <a:t>cLFV</a:t>
            </a:r>
            <a:r>
              <a:rPr kumimoji="1" lang="en-US" altLang="ja-JP" sz="2800" dirty="0" smtClean="0"/>
              <a:t> processes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64" y="869211"/>
            <a:ext cx="4098798" cy="2659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426" y="789924"/>
            <a:ext cx="3629978" cy="2748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角丸四角形 15"/>
          <p:cNvSpPr/>
          <p:nvPr/>
        </p:nvSpPr>
        <p:spPr>
          <a:xfrm>
            <a:off x="214282" y="681319"/>
            <a:ext cx="3214710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4282" y="752757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S</a:t>
            </a:r>
            <a:r>
              <a:rPr kumimoji="1" lang="en-US" altLang="ja-JP" sz="2400" dirty="0" err="1" smtClean="0"/>
              <a:t>upersymmetric</a:t>
            </a:r>
            <a:r>
              <a:rPr kumimoji="1" lang="en-US" altLang="ja-JP" sz="2400" dirty="0" smtClean="0"/>
              <a:t> model </a:t>
            </a:r>
            <a:endParaRPr kumimoji="1" lang="ja-JP" altLang="en-US" sz="2400" dirty="0"/>
          </a:p>
        </p:txBody>
      </p:sp>
      <p:sp>
        <p:nvSpPr>
          <p:cNvPr id="19" name="角丸四角形 18"/>
          <p:cNvSpPr/>
          <p:nvPr/>
        </p:nvSpPr>
        <p:spPr>
          <a:xfrm>
            <a:off x="4786314" y="681319"/>
            <a:ext cx="335758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7752" y="71972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xtra dimension model 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20" y="364331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 err="1" smtClean="0"/>
              <a:t>M.~Raidal</a:t>
            </a:r>
            <a:r>
              <a:rPr lang="en-US" altLang="ja-JP" dirty="0" smtClean="0"/>
              <a:t> et al., </a:t>
            </a:r>
            <a:r>
              <a:rPr lang="fr-FR" altLang="ja-JP" dirty="0" smtClean="0"/>
              <a:t>Eur. Phys. J. C  57 (2008)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57752" y="364331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 err="1" smtClean="0"/>
              <a:t>K.~Agashe</a:t>
            </a:r>
            <a:r>
              <a:rPr lang="en-US" altLang="ja-JP" dirty="0" smtClean="0"/>
              <a:t>, et al., Phys. Rev. D 74 (2006)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327992" y="270892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Backup slides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992" y="116632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Numerical result (previous work)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2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5242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683568" y="1268760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new process and </a:t>
            </a:r>
            <a:r>
              <a:rPr lang="en-US" altLang="ja-JP" sz="2000" dirty="0" smtClean="0">
                <a:latin typeface="Symbol" panose="05050102010706020507" pitchFamily="18" charset="2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dirty="0" smtClean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3e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are described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 same operator</a:t>
            </a:r>
          </a:p>
        </p:txBody>
      </p:sp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107504" y="3356992"/>
            <a:ext cx="4839164" cy="3459053"/>
            <a:chOff x="2267744" y="2060848"/>
            <a:chExt cx="6264696" cy="4478027"/>
          </a:xfrm>
        </p:grpSpPr>
        <p:sp>
          <p:nvSpPr>
            <p:cNvPr id="7" name="角丸四角形 6"/>
            <p:cNvSpPr/>
            <p:nvPr/>
          </p:nvSpPr>
          <p:spPr bwMode="auto">
            <a:xfrm>
              <a:off x="2267744" y="2060848"/>
              <a:ext cx="6264696" cy="44780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6000" y="2276872"/>
              <a:ext cx="5688000" cy="405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フリーフォーム 4"/>
            <p:cNvSpPr/>
            <p:nvPr/>
          </p:nvSpPr>
          <p:spPr>
            <a:xfrm>
              <a:off x="3460812" y="2557583"/>
              <a:ext cx="4603094" cy="2628616"/>
            </a:xfrm>
            <a:custGeom>
              <a:avLst/>
              <a:gdLst>
                <a:gd name="connsiteX0" fmla="*/ 4585908 w 4603094"/>
                <a:gd name="connsiteY0" fmla="*/ 1160977 h 2628616"/>
                <a:gd name="connsiteX1" fmla="*/ 4143948 w 4603094"/>
                <a:gd name="connsiteY1" fmla="*/ 1275277 h 2628616"/>
                <a:gd name="connsiteX2" fmla="*/ 3724848 w 4603094"/>
                <a:gd name="connsiteY2" fmla="*/ 1397197 h 2628616"/>
                <a:gd name="connsiteX3" fmla="*/ 3214308 w 4603094"/>
                <a:gd name="connsiteY3" fmla="*/ 1541977 h 2628616"/>
                <a:gd name="connsiteX4" fmla="*/ 3092388 w 4603094"/>
                <a:gd name="connsiteY4" fmla="*/ 1580077 h 2628616"/>
                <a:gd name="connsiteX5" fmla="*/ 2947608 w 4603094"/>
                <a:gd name="connsiteY5" fmla="*/ 1610557 h 2628616"/>
                <a:gd name="connsiteX6" fmla="*/ 2711388 w 4603094"/>
                <a:gd name="connsiteY6" fmla="*/ 1686757 h 2628616"/>
                <a:gd name="connsiteX7" fmla="*/ 2581848 w 4603094"/>
                <a:gd name="connsiteY7" fmla="*/ 1732477 h 2628616"/>
                <a:gd name="connsiteX8" fmla="*/ 2360868 w 4603094"/>
                <a:gd name="connsiteY8" fmla="*/ 1740097 h 2628616"/>
                <a:gd name="connsiteX9" fmla="*/ 2193228 w 4603094"/>
                <a:gd name="connsiteY9" fmla="*/ 1778197 h 2628616"/>
                <a:gd name="connsiteX10" fmla="*/ 2071308 w 4603094"/>
                <a:gd name="connsiteY10" fmla="*/ 1816297 h 2628616"/>
                <a:gd name="connsiteX11" fmla="*/ 2025588 w 4603094"/>
                <a:gd name="connsiteY11" fmla="*/ 1877257 h 2628616"/>
                <a:gd name="connsiteX12" fmla="*/ 1964628 w 4603094"/>
                <a:gd name="connsiteY12" fmla="*/ 1930597 h 2628616"/>
                <a:gd name="connsiteX13" fmla="*/ 1758888 w 4603094"/>
                <a:gd name="connsiteY13" fmla="*/ 1991557 h 2628616"/>
                <a:gd name="connsiteX14" fmla="*/ 1522668 w 4603094"/>
                <a:gd name="connsiteY14" fmla="*/ 2075377 h 2628616"/>
                <a:gd name="connsiteX15" fmla="*/ 1339788 w 4603094"/>
                <a:gd name="connsiteY15" fmla="*/ 2136337 h 2628616"/>
                <a:gd name="connsiteX16" fmla="*/ 1080708 w 4603094"/>
                <a:gd name="connsiteY16" fmla="*/ 2159197 h 2628616"/>
                <a:gd name="connsiteX17" fmla="*/ 913068 w 4603094"/>
                <a:gd name="connsiteY17" fmla="*/ 2197297 h 2628616"/>
                <a:gd name="connsiteX18" fmla="*/ 821628 w 4603094"/>
                <a:gd name="connsiteY18" fmla="*/ 2281117 h 2628616"/>
                <a:gd name="connsiteX19" fmla="*/ 699708 w 4603094"/>
                <a:gd name="connsiteY19" fmla="*/ 2357317 h 2628616"/>
                <a:gd name="connsiteX20" fmla="*/ 623508 w 4603094"/>
                <a:gd name="connsiteY20" fmla="*/ 2448757 h 2628616"/>
                <a:gd name="connsiteX21" fmla="*/ 547308 w 4603094"/>
                <a:gd name="connsiteY21" fmla="*/ 2502097 h 2628616"/>
                <a:gd name="connsiteX22" fmla="*/ 516828 w 4603094"/>
                <a:gd name="connsiteY22" fmla="*/ 2502097 h 2628616"/>
                <a:gd name="connsiteX23" fmla="*/ 295848 w 4603094"/>
                <a:gd name="connsiteY23" fmla="*/ 2494477 h 2628616"/>
                <a:gd name="connsiteX24" fmla="*/ 166308 w 4603094"/>
                <a:gd name="connsiteY24" fmla="*/ 2494477 h 2628616"/>
                <a:gd name="connsiteX25" fmla="*/ 36768 w 4603094"/>
                <a:gd name="connsiteY25" fmla="*/ 2585917 h 2628616"/>
                <a:gd name="connsiteX26" fmla="*/ 29148 w 4603094"/>
                <a:gd name="connsiteY26" fmla="*/ 2616397 h 2628616"/>
                <a:gd name="connsiteX27" fmla="*/ 21528 w 4603094"/>
                <a:gd name="connsiteY27" fmla="*/ 2624017 h 2628616"/>
                <a:gd name="connsiteX28" fmla="*/ 6288 w 4603094"/>
                <a:gd name="connsiteY28" fmla="*/ 2547817 h 2628616"/>
                <a:gd name="connsiteX29" fmla="*/ 21528 w 4603094"/>
                <a:gd name="connsiteY29" fmla="*/ 2471617 h 2628616"/>
                <a:gd name="connsiteX30" fmla="*/ 227268 w 4603094"/>
                <a:gd name="connsiteY30" fmla="*/ 2212537 h 2628616"/>
                <a:gd name="connsiteX31" fmla="*/ 768288 w 4603094"/>
                <a:gd name="connsiteY31" fmla="*/ 1816297 h 2628616"/>
                <a:gd name="connsiteX32" fmla="*/ 4082988 w 4603094"/>
                <a:gd name="connsiteY32" fmla="*/ 139897 h 2628616"/>
                <a:gd name="connsiteX33" fmla="*/ 4372548 w 4603094"/>
                <a:gd name="connsiteY33" fmla="*/ 86557 h 2628616"/>
                <a:gd name="connsiteX34" fmla="*/ 4517328 w 4603094"/>
                <a:gd name="connsiteY34" fmla="*/ 56077 h 2628616"/>
                <a:gd name="connsiteX35" fmla="*/ 4593528 w 4603094"/>
                <a:gd name="connsiteY35" fmla="*/ 78937 h 2628616"/>
                <a:gd name="connsiteX36" fmla="*/ 4601148 w 4603094"/>
                <a:gd name="connsiteY36" fmla="*/ 86557 h 2628616"/>
                <a:gd name="connsiteX37" fmla="*/ 4585908 w 4603094"/>
                <a:gd name="connsiteY37" fmla="*/ 909517 h 2628616"/>
                <a:gd name="connsiteX38" fmla="*/ 4585908 w 4603094"/>
                <a:gd name="connsiteY38" fmla="*/ 947617 h 2628616"/>
                <a:gd name="connsiteX39" fmla="*/ 4593528 w 4603094"/>
                <a:gd name="connsiteY39" fmla="*/ 1000957 h 2628616"/>
                <a:gd name="connsiteX40" fmla="*/ 4593528 w 4603094"/>
                <a:gd name="connsiteY40" fmla="*/ 1084777 h 2628616"/>
                <a:gd name="connsiteX41" fmla="*/ 4585908 w 4603094"/>
                <a:gd name="connsiteY41" fmla="*/ 1160977 h 262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03094" h="2628616">
                  <a:moveTo>
                    <a:pt x="4585908" y="1160977"/>
                  </a:moveTo>
                  <a:lnTo>
                    <a:pt x="4143948" y="1275277"/>
                  </a:lnTo>
                  <a:cubicBezTo>
                    <a:pt x="4000438" y="1314647"/>
                    <a:pt x="3724848" y="1397197"/>
                    <a:pt x="3724848" y="1397197"/>
                  </a:cubicBezTo>
                  <a:lnTo>
                    <a:pt x="3214308" y="1541977"/>
                  </a:lnTo>
                  <a:cubicBezTo>
                    <a:pt x="3108898" y="1572457"/>
                    <a:pt x="3136838" y="1568647"/>
                    <a:pt x="3092388" y="1580077"/>
                  </a:cubicBezTo>
                  <a:cubicBezTo>
                    <a:pt x="3047938" y="1591507"/>
                    <a:pt x="3011108" y="1592777"/>
                    <a:pt x="2947608" y="1610557"/>
                  </a:cubicBezTo>
                  <a:cubicBezTo>
                    <a:pt x="2884108" y="1628337"/>
                    <a:pt x="2772348" y="1666437"/>
                    <a:pt x="2711388" y="1686757"/>
                  </a:cubicBezTo>
                  <a:cubicBezTo>
                    <a:pt x="2650428" y="1707077"/>
                    <a:pt x="2640268" y="1723587"/>
                    <a:pt x="2581848" y="1732477"/>
                  </a:cubicBezTo>
                  <a:cubicBezTo>
                    <a:pt x="2523428" y="1741367"/>
                    <a:pt x="2425638" y="1732477"/>
                    <a:pt x="2360868" y="1740097"/>
                  </a:cubicBezTo>
                  <a:cubicBezTo>
                    <a:pt x="2296098" y="1747717"/>
                    <a:pt x="2241488" y="1765497"/>
                    <a:pt x="2193228" y="1778197"/>
                  </a:cubicBezTo>
                  <a:cubicBezTo>
                    <a:pt x="2144968" y="1790897"/>
                    <a:pt x="2099248" y="1799787"/>
                    <a:pt x="2071308" y="1816297"/>
                  </a:cubicBezTo>
                  <a:cubicBezTo>
                    <a:pt x="2043368" y="1832807"/>
                    <a:pt x="2043368" y="1858207"/>
                    <a:pt x="2025588" y="1877257"/>
                  </a:cubicBezTo>
                  <a:cubicBezTo>
                    <a:pt x="2007808" y="1896307"/>
                    <a:pt x="2009078" y="1911547"/>
                    <a:pt x="1964628" y="1930597"/>
                  </a:cubicBezTo>
                  <a:cubicBezTo>
                    <a:pt x="1920178" y="1949647"/>
                    <a:pt x="1832548" y="1967427"/>
                    <a:pt x="1758888" y="1991557"/>
                  </a:cubicBezTo>
                  <a:cubicBezTo>
                    <a:pt x="1685228" y="2015687"/>
                    <a:pt x="1592518" y="2051247"/>
                    <a:pt x="1522668" y="2075377"/>
                  </a:cubicBezTo>
                  <a:cubicBezTo>
                    <a:pt x="1452818" y="2099507"/>
                    <a:pt x="1413448" y="2122367"/>
                    <a:pt x="1339788" y="2136337"/>
                  </a:cubicBezTo>
                  <a:cubicBezTo>
                    <a:pt x="1266128" y="2150307"/>
                    <a:pt x="1151828" y="2149037"/>
                    <a:pt x="1080708" y="2159197"/>
                  </a:cubicBezTo>
                  <a:cubicBezTo>
                    <a:pt x="1009588" y="2169357"/>
                    <a:pt x="956248" y="2176977"/>
                    <a:pt x="913068" y="2197297"/>
                  </a:cubicBezTo>
                  <a:cubicBezTo>
                    <a:pt x="869888" y="2217617"/>
                    <a:pt x="857188" y="2254447"/>
                    <a:pt x="821628" y="2281117"/>
                  </a:cubicBezTo>
                  <a:cubicBezTo>
                    <a:pt x="786068" y="2307787"/>
                    <a:pt x="732728" y="2329377"/>
                    <a:pt x="699708" y="2357317"/>
                  </a:cubicBezTo>
                  <a:cubicBezTo>
                    <a:pt x="666688" y="2385257"/>
                    <a:pt x="648908" y="2424627"/>
                    <a:pt x="623508" y="2448757"/>
                  </a:cubicBezTo>
                  <a:cubicBezTo>
                    <a:pt x="598108" y="2472887"/>
                    <a:pt x="565088" y="2493207"/>
                    <a:pt x="547308" y="2502097"/>
                  </a:cubicBezTo>
                  <a:cubicBezTo>
                    <a:pt x="529528" y="2510987"/>
                    <a:pt x="516828" y="2502097"/>
                    <a:pt x="516828" y="2502097"/>
                  </a:cubicBezTo>
                  <a:lnTo>
                    <a:pt x="295848" y="2494477"/>
                  </a:lnTo>
                  <a:cubicBezTo>
                    <a:pt x="237428" y="2493207"/>
                    <a:pt x="209488" y="2479237"/>
                    <a:pt x="166308" y="2494477"/>
                  </a:cubicBezTo>
                  <a:cubicBezTo>
                    <a:pt x="123128" y="2509717"/>
                    <a:pt x="59628" y="2565597"/>
                    <a:pt x="36768" y="2585917"/>
                  </a:cubicBezTo>
                  <a:cubicBezTo>
                    <a:pt x="13908" y="2606237"/>
                    <a:pt x="31688" y="2610047"/>
                    <a:pt x="29148" y="2616397"/>
                  </a:cubicBezTo>
                  <a:cubicBezTo>
                    <a:pt x="26608" y="2622747"/>
                    <a:pt x="25338" y="2635447"/>
                    <a:pt x="21528" y="2624017"/>
                  </a:cubicBezTo>
                  <a:cubicBezTo>
                    <a:pt x="17718" y="2612587"/>
                    <a:pt x="6288" y="2573217"/>
                    <a:pt x="6288" y="2547817"/>
                  </a:cubicBezTo>
                  <a:cubicBezTo>
                    <a:pt x="6288" y="2522417"/>
                    <a:pt x="-15302" y="2527497"/>
                    <a:pt x="21528" y="2471617"/>
                  </a:cubicBezTo>
                  <a:cubicBezTo>
                    <a:pt x="58358" y="2415737"/>
                    <a:pt x="102808" y="2321757"/>
                    <a:pt x="227268" y="2212537"/>
                  </a:cubicBezTo>
                  <a:cubicBezTo>
                    <a:pt x="351728" y="2103317"/>
                    <a:pt x="125668" y="2161737"/>
                    <a:pt x="768288" y="1816297"/>
                  </a:cubicBezTo>
                  <a:cubicBezTo>
                    <a:pt x="1410908" y="1470857"/>
                    <a:pt x="3482278" y="428187"/>
                    <a:pt x="4082988" y="139897"/>
                  </a:cubicBezTo>
                  <a:cubicBezTo>
                    <a:pt x="4683698" y="-148393"/>
                    <a:pt x="4300158" y="100527"/>
                    <a:pt x="4372548" y="86557"/>
                  </a:cubicBezTo>
                  <a:cubicBezTo>
                    <a:pt x="4444938" y="72587"/>
                    <a:pt x="4480498" y="57347"/>
                    <a:pt x="4517328" y="56077"/>
                  </a:cubicBezTo>
                  <a:cubicBezTo>
                    <a:pt x="4554158" y="54807"/>
                    <a:pt x="4579558" y="73857"/>
                    <a:pt x="4593528" y="78937"/>
                  </a:cubicBezTo>
                  <a:cubicBezTo>
                    <a:pt x="4607498" y="84017"/>
                    <a:pt x="4602418" y="-51873"/>
                    <a:pt x="4601148" y="86557"/>
                  </a:cubicBezTo>
                  <a:cubicBezTo>
                    <a:pt x="4599878" y="224987"/>
                    <a:pt x="4588448" y="766007"/>
                    <a:pt x="4585908" y="909517"/>
                  </a:cubicBezTo>
                  <a:cubicBezTo>
                    <a:pt x="4583368" y="1053027"/>
                    <a:pt x="4584638" y="932377"/>
                    <a:pt x="4585908" y="947617"/>
                  </a:cubicBezTo>
                  <a:cubicBezTo>
                    <a:pt x="4587178" y="962857"/>
                    <a:pt x="4592258" y="978097"/>
                    <a:pt x="4593528" y="1000957"/>
                  </a:cubicBezTo>
                  <a:cubicBezTo>
                    <a:pt x="4594798" y="1023817"/>
                    <a:pt x="4593528" y="1084777"/>
                    <a:pt x="4593528" y="1084777"/>
                  </a:cubicBezTo>
                  <a:lnTo>
                    <a:pt x="4585908" y="1160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3460812" y="3528000"/>
              <a:ext cx="460309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770000" y="2447988"/>
              <a:ext cx="0" cy="2268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063906" y="2447988"/>
              <a:ext cx="0" cy="12690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7988400" y="2466000"/>
              <a:ext cx="113736" cy="1146048"/>
            </a:xfrm>
            <a:prstGeom prst="rect">
              <a:avLst/>
            </a:prstGeom>
          </p:spPr>
        </p:pic>
        <p:cxnSp>
          <p:nvCxnSpPr>
            <p:cNvPr id="25" name="直線コネクタ 24"/>
            <p:cNvCxnSpPr/>
            <p:nvPr/>
          </p:nvCxnSpPr>
          <p:spPr>
            <a:xfrm>
              <a:off x="5436096" y="2447988"/>
              <a:ext cx="0" cy="20611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084168" y="2420888"/>
              <a:ext cx="0" cy="1836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739200" y="2420888"/>
              <a:ext cx="0" cy="1656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7398000" y="2420888"/>
              <a:ext cx="0" cy="144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4118400" y="2420888"/>
              <a:ext cx="0" cy="252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528000" y="4608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6194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683568" y="1879712"/>
            <a:ext cx="81369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Relation between upper bounds of the new process and </a:t>
            </a:r>
            <a:r>
              <a:rPr lang="en-US" altLang="ja-JP" sz="2000" dirty="0" smtClean="0">
                <a:latin typeface="Symbol" panose="05050102010706020507" pitchFamily="18" charset="2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dirty="0" smtClean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3e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8163" y="2357469"/>
            <a:ext cx="5876449" cy="79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4" name="直線矢印コネクタ 3"/>
          <p:cNvCxnSpPr/>
          <p:nvPr/>
        </p:nvCxnSpPr>
        <p:spPr>
          <a:xfrm>
            <a:off x="7956376" y="2088000"/>
            <a:ext cx="2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672000" y="1484784"/>
            <a:ext cx="2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下矢印 25"/>
          <p:cNvSpPr/>
          <p:nvPr/>
        </p:nvSpPr>
        <p:spPr>
          <a:xfrm rot="10800000">
            <a:off x="1937100" y="3669952"/>
            <a:ext cx="762692" cy="1687182"/>
          </a:xfrm>
          <a:prstGeom prst="downArrow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5400000">
            <a:off x="1664086" y="44592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Excluded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3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8" y="5149658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5357612" y="5013176"/>
            <a:ext cx="37508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Example: Upper bound </a:t>
            </a:r>
            <a:b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 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Pb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nucleus ~ 5   10</a:t>
            </a:r>
          </a:p>
        </p:txBody>
      </p:sp>
      <p:grpSp>
        <p:nvGrpSpPr>
          <p:cNvPr id="16" name="グループ化 15"/>
          <p:cNvGrpSpPr>
            <a:grpSpLocks noChangeAspect="1"/>
          </p:cNvGrpSpPr>
          <p:nvPr/>
        </p:nvGrpSpPr>
        <p:grpSpPr>
          <a:xfrm rot="2700000">
            <a:off x="7776072" y="5472120"/>
            <a:ext cx="201600" cy="201600"/>
            <a:chOff x="6606240" y="5357134"/>
            <a:chExt cx="252000" cy="252000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6732240" y="5357134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6606240" y="5483134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8244408" y="53012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1600" dirty="0" smtClean="0"/>
              <a:t>19</a:t>
            </a:r>
            <a:endParaRPr kumimoji="1" lang="ja-JP" altLang="en-US" sz="1600" dirty="0"/>
          </a:p>
        </p:txBody>
      </p:sp>
      <p:pic>
        <p:nvPicPr>
          <p:cNvPr id="3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8" y="4020177"/>
            <a:ext cx="1485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5357612" y="3883695"/>
            <a:ext cx="3318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Large enhancement by </a:t>
            </a:r>
            <a:b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large nucleus charge</a:t>
            </a:r>
          </a:p>
        </p:txBody>
      </p:sp>
    </p:spTree>
    <p:extLst>
      <p:ext uri="{BB962C8B-B14F-4D97-AF65-F5344CB8AC3E}">
        <p14:creationId xmlns:p14="http://schemas.microsoft.com/office/powerpoint/2010/main" val="34781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38928"/>
            <a:ext cx="5662900" cy="41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3694" y="2228729"/>
            <a:ext cx="2903014" cy="4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39" tIns="50372" rIns="100739" bIns="50372">
            <a:spAutoFit/>
          </a:bodyPr>
          <a:lstStyle/>
          <a:p>
            <a:r>
              <a:rPr lang="en-US" altLang="ja-JP" sz="1100" dirty="0" err="1"/>
              <a:t>Annu</a:t>
            </a:r>
            <a:r>
              <a:rPr lang="en-US" altLang="ja-JP" sz="1100" dirty="0"/>
              <a:t>. Ref. </a:t>
            </a:r>
            <a:r>
              <a:rPr lang="en-US" altLang="ja-JP" sz="1100" dirty="0" err="1"/>
              <a:t>Nucl</a:t>
            </a:r>
            <a:r>
              <a:rPr lang="en-US" altLang="ja-JP" sz="1100" dirty="0"/>
              <a:t>. Part. Sci. 2008. 58:315-41</a:t>
            </a:r>
          </a:p>
          <a:p>
            <a:r>
              <a:rPr lang="en-US" altLang="ja-JP" sz="1100" dirty="0"/>
              <a:t>W. J. Marciano, </a:t>
            </a:r>
            <a:r>
              <a:rPr lang="en-US" altLang="ja-JP" sz="1100" dirty="0" err="1"/>
              <a:t>T.Mori</a:t>
            </a:r>
            <a:r>
              <a:rPr lang="en-US" altLang="ja-JP" sz="1100" dirty="0"/>
              <a:t>, and J. M. </a:t>
            </a:r>
            <a:r>
              <a:rPr lang="en-US" altLang="ja-JP" sz="1100" dirty="0" err="1"/>
              <a:t>Roney</a:t>
            </a:r>
            <a:endParaRPr lang="en-US" altLang="ja-JP" sz="1100" dirty="0"/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015716" y="434625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 err="1" smtClean="0">
                <a:solidFill>
                  <a:srgbClr val="FF0000"/>
                </a:solidFill>
                <a:latin typeface="Calibri" pitchFamily="34" charset="0"/>
              </a:rPr>
              <a:t>cLFV</a:t>
            </a:r>
            <a:r>
              <a:rPr lang="en-US" altLang="ja-JP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libri" pitchFamily="34" charset="0"/>
              </a:rPr>
              <a:t>from </a:t>
            </a:r>
            <a:r>
              <a:rPr lang="en-US" altLang="ja-JP" sz="3200" dirty="0" err="1">
                <a:solidFill>
                  <a:srgbClr val="FF0000"/>
                </a:solidFill>
                <a:latin typeface="Calibri" pitchFamily="34" charset="0"/>
              </a:rPr>
              <a:t>muon</a:t>
            </a:r>
            <a:r>
              <a:rPr lang="en-US" altLang="ja-JP" sz="3200" dirty="0">
                <a:solidFill>
                  <a:srgbClr val="FF0000"/>
                </a:solidFill>
                <a:latin typeface="Calibri" pitchFamily="34" charset="0"/>
              </a:rPr>
              <a:t> decay</a:t>
            </a:r>
            <a:endParaRPr lang="ja-JP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252412" y="761658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Upper limit on Br</a:t>
            </a:r>
            <a:endParaRPr lang="ja-JP" alt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8" y="1131546"/>
            <a:ext cx="4495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971600" y="44291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 history</a:t>
            </a:r>
            <a:endParaRPr kumimoji="1" lang="ja-JP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1281" t="-24227" r="33435" b="24227"/>
          <a:stretch/>
        </p:blipFill>
        <p:spPr bwMode="auto">
          <a:xfrm>
            <a:off x="2844000" y="1062000"/>
            <a:ext cx="176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71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sp>
        <p:nvSpPr>
          <p:cNvPr id="5" name="フローチャート : 照合 4"/>
          <p:cNvSpPr/>
          <p:nvPr/>
        </p:nvSpPr>
        <p:spPr>
          <a:xfrm>
            <a:off x="1071538" y="2643182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1285852" y="1000108"/>
            <a:ext cx="6715172" cy="121444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0166" y="107154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New idea for </a:t>
            </a:r>
            <a:r>
              <a:rPr lang="en-US" altLang="ja-JP" sz="2400" dirty="0" err="1" smtClean="0"/>
              <a:t>cLFV</a:t>
            </a:r>
            <a:r>
              <a:rPr lang="en-US" altLang="ja-JP" sz="2400" dirty="0" smtClean="0"/>
              <a:t> search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7752" y="154845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i</a:t>
            </a:r>
            <a:r>
              <a:rPr lang="en-US" altLang="ja-JP" sz="2800" dirty="0" smtClean="0">
                <a:solidFill>
                  <a:srgbClr val="0000FF"/>
                </a:solidFill>
              </a:rPr>
              <a:t>n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muonic</a:t>
            </a:r>
            <a:r>
              <a:rPr lang="en-US" altLang="ja-JP" sz="2800" dirty="0" smtClean="0">
                <a:solidFill>
                  <a:srgbClr val="0000FF"/>
                </a:solidFill>
              </a:rPr>
              <a:t> atom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00232" y="13637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i="1" dirty="0">
                <a:solidFill>
                  <a:srgbClr val="0000FF"/>
                </a:solidFill>
                <a:latin typeface="Symbol" pitchFamily="18" charset="2"/>
              </a:rPr>
              <a:t>m</a:t>
            </a:r>
            <a:endParaRPr kumimoji="1" lang="ja-JP" altLang="en-US" sz="4400" i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00298" y="143523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9058" y="14287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7686" y="14287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071802" y="1857364"/>
            <a:ext cx="71438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00166" y="257174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is </a:t>
            </a:r>
            <a:r>
              <a:rPr lang="en-US" altLang="ja-JP" sz="2400" dirty="0" smtClean="0"/>
              <a:t>target</a:t>
            </a:r>
            <a:r>
              <a:rPr kumimoji="1" lang="en-US" altLang="ja-JP" sz="2400" dirty="0" smtClean="0"/>
              <a:t> ?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8794" y="3038773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Flavor violation b</a:t>
            </a:r>
            <a:r>
              <a:rPr kumimoji="1" lang="en-US" altLang="ja-JP" sz="2400" dirty="0" smtClean="0"/>
              <a:t>etween       and  </a:t>
            </a:r>
            <a:r>
              <a:rPr kumimoji="1" lang="en-US" altLang="ja-JP" sz="2400" i="1" dirty="0" smtClean="0"/>
              <a:t>e</a:t>
            </a:r>
            <a:endParaRPr kumimoji="1" lang="ja-JP" altLang="en-US" sz="2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29969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>
                <a:latin typeface="Symbol" pitchFamily="18" charset="2"/>
              </a:rPr>
              <a:t>m</a:t>
            </a:r>
            <a:endParaRPr kumimoji="1" lang="ja-JP" altLang="en-US" sz="2800" i="1" dirty="0">
              <a:latin typeface="Symbol" pitchFamily="18" charset="2"/>
            </a:endParaRPr>
          </a:p>
        </p:txBody>
      </p:sp>
      <p:sp>
        <p:nvSpPr>
          <p:cNvPr id="17" name="フローチャート : 照合 16"/>
          <p:cNvSpPr/>
          <p:nvPr/>
        </p:nvSpPr>
        <p:spPr>
          <a:xfrm>
            <a:off x="1071538" y="4026763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00166" y="3955325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is </a:t>
            </a:r>
            <a:r>
              <a:rPr lang="en-US" altLang="ja-JP" sz="2400" dirty="0" smtClean="0"/>
              <a:t>advantage</a:t>
            </a:r>
            <a:r>
              <a:rPr kumimoji="1" lang="en-US" altLang="ja-JP" sz="2400" dirty="0" smtClean="0"/>
              <a:t> ?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28794" y="571501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Clean signal  </a:t>
            </a:r>
            <a:r>
              <a:rPr lang="en-US" altLang="ja-JP" sz="2400" b="1" dirty="0" smtClean="0"/>
              <a:t>[</a:t>
            </a:r>
            <a:r>
              <a:rPr lang="en-US" altLang="ja-JP" sz="2400" dirty="0" smtClean="0"/>
              <a:t> back-to-back </a:t>
            </a:r>
            <a:r>
              <a:rPr lang="en-US" altLang="ja-JP" sz="2400" dirty="0" err="1" smtClean="0"/>
              <a:t>dielectron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/>
              <a:t>]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71934" y="150017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>
                <a:solidFill>
                  <a:srgbClr val="0000FF"/>
                </a:solidFill>
              </a:rPr>
              <a:t>－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00562" y="150017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>
                <a:solidFill>
                  <a:srgbClr val="0000FF"/>
                </a:solidFill>
              </a:rPr>
              <a:t>－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85984" y="150017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>
                <a:solidFill>
                  <a:srgbClr val="0000FF"/>
                </a:solidFill>
              </a:rPr>
              <a:t>－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43174" y="150017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>
                <a:solidFill>
                  <a:srgbClr val="0000FF"/>
                </a:solidFill>
              </a:rPr>
              <a:t>－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28794" y="4598267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Sensitive to both photonic dipole </a:t>
            </a:r>
            <a:r>
              <a:rPr lang="en-US" altLang="ja-JP" sz="2400" dirty="0" err="1" smtClean="0"/>
              <a:t>cLFV</a:t>
            </a:r>
            <a:r>
              <a:rPr lang="en-US" altLang="ja-JP" sz="2400" dirty="0" smtClean="0"/>
              <a:t> operator </a:t>
            </a:r>
            <a:br>
              <a:rPr lang="en-US" altLang="ja-JP" sz="2400" dirty="0" smtClean="0"/>
            </a:br>
            <a:r>
              <a:rPr lang="en-US" altLang="ja-JP" sz="2400" dirty="0" smtClean="0"/>
              <a:t>and 4-Fermi contact </a:t>
            </a:r>
            <a:r>
              <a:rPr lang="en-US" altLang="ja-JP" sz="2400" dirty="0" err="1" smtClean="0"/>
              <a:t>cLFV</a:t>
            </a:r>
            <a:r>
              <a:rPr lang="en-US" altLang="ja-JP" sz="2400" dirty="0" smtClean="0"/>
              <a:t> operator</a:t>
            </a:r>
            <a:endParaRPr kumimoji="1" lang="ja-JP" altLang="en-US" sz="2400" i="1" dirty="0"/>
          </a:p>
        </p:txBody>
      </p:sp>
      <p:sp>
        <p:nvSpPr>
          <p:cNvPr id="28" name="星 4 27"/>
          <p:cNvSpPr/>
          <p:nvPr/>
        </p:nvSpPr>
        <p:spPr>
          <a:xfrm>
            <a:off x="1500166" y="4714884"/>
            <a:ext cx="357190" cy="285752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4 28"/>
          <p:cNvSpPr/>
          <p:nvPr/>
        </p:nvSpPr>
        <p:spPr>
          <a:xfrm>
            <a:off x="1500166" y="5786454"/>
            <a:ext cx="357190" cy="285752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0364" y="272111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i="1" dirty="0">
                <a:latin typeface="Symbol" pitchFamily="18" charset="2"/>
              </a:rPr>
              <a:t>m</a:t>
            </a:r>
            <a:endParaRPr kumimoji="1" lang="ja-JP" altLang="en-US" sz="4400" i="1" dirty="0">
              <a:latin typeface="Symbol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1868" y="279255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628" y="278605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9256" y="278605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143372" y="321468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286116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4942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43570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i="1" dirty="0" smtClean="0"/>
              <a:t>－</a:t>
            </a:r>
            <a:endParaRPr kumimoji="1" lang="ja-JP" altLang="en-US" sz="20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5696" y="19888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ea typeface="BRG筆楷書清流" pitchFamily="65" charset="-128"/>
                <a:cs typeface="David" pitchFamily="34" charset="-79"/>
              </a:rPr>
              <a:t>Basic Idea</a:t>
            </a:r>
            <a:endParaRPr kumimoji="1" lang="ja-JP" altLang="en-US" sz="2400" dirty="0">
              <a:latin typeface="David" pitchFamily="34" charset="-79"/>
              <a:ea typeface="BRG筆楷書清流" pitchFamily="65" charset="-128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コンポジット">
  <a:themeElements>
    <a:clrScheme name="コンポジッ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コンポジット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コンポジッ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6034</TotalTime>
  <Words>1854</Words>
  <Application>Microsoft Office PowerPoint</Application>
  <PresentationFormat>画面に合わせる (4:3)</PresentationFormat>
  <Paragraphs>528</Paragraphs>
  <Slides>61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78" baseType="lpstr">
      <vt:lpstr>AR P行楷書体H</vt:lpstr>
      <vt:lpstr>Arial Unicode MS</vt:lpstr>
      <vt:lpstr>BRG筆楷書清流</vt:lpstr>
      <vt:lpstr>David</vt:lpstr>
      <vt:lpstr>ＤＦ平成ゴシック体W5</vt:lpstr>
      <vt:lpstr>Helvetica Neue Bold Condensed</vt:lpstr>
      <vt:lpstr>HGP創英ﾌﾟﾚｾﾞﾝｽEB</vt:lpstr>
      <vt:lpstr>HGP創英角ﾎﾟｯﾌﾟ体</vt:lpstr>
      <vt:lpstr>Meiryo UI</vt:lpstr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コンポジット</vt:lpstr>
      <vt:lpstr>A proposal of a New Charged Lepton Flavor Violation Experoment:  m  e       e  e   in muonic atom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Precise Estimate </vt:lpstr>
      <vt:lpstr>PowerPoint プレゼンテーション</vt:lpstr>
      <vt:lpstr>Dirac Eq. : Final State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Numerical results (improved analysis)</vt:lpstr>
      <vt:lpstr> Reaction rate for contact interactions </vt:lpstr>
      <vt:lpstr>PowerPoint プレゼンテーション</vt:lpstr>
      <vt:lpstr>Overlap of wave functions</vt:lpstr>
      <vt:lpstr>PowerPoint プレゼンテーション</vt:lpstr>
      <vt:lpstr>PowerPoint プレゼンテーション</vt:lpstr>
      <vt:lpstr>The reason of enhancement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Discussion (photonic dipole Interaction)</vt:lpstr>
      <vt:lpstr>Cross section of cLFV elemental process</vt:lpstr>
      <vt:lpstr>PowerPoint プレゼンテーション</vt:lpstr>
      <vt:lpstr>PowerPoint プレゼンテーション</vt:lpstr>
      <vt:lpstr>PowerPoint プレゼンテーション</vt:lpstr>
      <vt:lpstr>Backup slides</vt:lpstr>
      <vt:lpstr>Numerical result (previous work)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yamanaka</dc:creator>
  <cp:lastModifiedBy>佐藤丈</cp:lastModifiedBy>
  <cp:revision>335</cp:revision>
  <dcterms:created xsi:type="dcterms:W3CDTF">2014-10-19T04:44:14Z</dcterms:created>
  <dcterms:modified xsi:type="dcterms:W3CDTF">2016-02-18T05:42:33Z</dcterms:modified>
</cp:coreProperties>
</file>