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592" r:id="rId3"/>
    <p:sldId id="572" r:id="rId4"/>
    <p:sldId id="573" r:id="rId5"/>
    <p:sldId id="574" r:id="rId6"/>
    <p:sldId id="575" r:id="rId7"/>
    <p:sldId id="576" r:id="rId8"/>
    <p:sldId id="577" r:id="rId9"/>
    <p:sldId id="579" r:id="rId10"/>
    <p:sldId id="580" r:id="rId11"/>
    <p:sldId id="581" r:id="rId12"/>
    <p:sldId id="593" r:id="rId13"/>
    <p:sldId id="509" r:id="rId14"/>
    <p:sldId id="532" r:id="rId15"/>
    <p:sldId id="553" r:id="rId16"/>
    <p:sldId id="549" r:id="rId17"/>
    <p:sldId id="536" r:id="rId18"/>
    <p:sldId id="535" r:id="rId19"/>
    <p:sldId id="533" r:id="rId20"/>
    <p:sldId id="537" r:id="rId21"/>
    <p:sldId id="516" r:id="rId22"/>
    <p:sldId id="517" r:id="rId23"/>
    <p:sldId id="550" r:id="rId24"/>
    <p:sldId id="554" r:id="rId25"/>
    <p:sldId id="513" r:id="rId26"/>
    <p:sldId id="615" r:id="rId27"/>
    <p:sldId id="614" r:id="rId28"/>
    <p:sldId id="595" r:id="rId29"/>
    <p:sldId id="596" r:id="rId30"/>
    <p:sldId id="597" r:id="rId31"/>
    <p:sldId id="599" r:id="rId32"/>
    <p:sldId id="598" r:id="rId33"/>
    <p:sldId id="600" r:id="rId34"/>
    <p:sldId id="603" r:id="rId35"/>
    <p:sldId id="601" r:id="rId36"/>
    <p:sldId id="604" r:id="rId37"/>
    <p:sldId id="602" r:id="rId38"/>
    <p:sldId id="616" r:id="rId39"/>
    <p:sldId id="605" r:id="rId40"/>
    <p:sldId id="606" r:id="rId41"/>
    <p:sldId id="607" r:id="rId42"/>
    <p:sldId id="609" r:id="rId43"/>
    <p:sldId id="505" r:id="rId44"/>
    <p:sldId id="611" r:id="rId45"/>
    <p:sldId id="613" r:id="rId46"/>
    <p:sldId id="612" r:id="rId47"/>
    <p:sldId id="610" r:id="rId48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楷書體 Std W5" pitchFamily="66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楷書體 Std W5" pitchFamily="66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楷書體 Std W5" pitchFamily="66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楷書體 Std W5" pitchFamily="66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華康楷書體 Std W5" pitchFamily="66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楷書體 Std W5" pitchFamily="66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楷書體 Std W5" pitchFamily="66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楷書體 Std W5" pitchFamily="66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華康楷書體 Std W5" pitchFamily="66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ngli lin" initials="f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99"/>
    <a:srgbClr val="3333CC"/>
    <a:srgbClr val="FF0000"/>
    <a:srgbClr val="FF6600"/>
    <a:srgbClr val="1E1E5C"/>
    <a:srgbClr val="29292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34" autoAdjust="0"/>
    <p:restoredTop sz="94718" autoAdjust="0"/>
  </p:normalViewPr>
  <p:slideViewPr>
    <p:cSldViewPr>
      <p:cViewPr varScale="1">
        <p:scale>
          <a:sx n="105" d="100"/>
          <a:sy n="105" d="100"/>
        </p:scale>
        <p:origin x="795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fld id="{3A90CF8E-B8A4-4247-9D43-32704369F58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7411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CF8E-B8A4-4247-9D43-32704369F58B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8560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772400" cy="1470025"/>
          </a:xfrm>
        </p:spPr>
        <p:txBody>
          <a:bodyPr/>
          <a:lstStyle>
            <a:lvl1pPr algn="ctr">
              <a:defRPr sz="4400">
                <a:ea typeface="華康楷書體 Std W5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4629150"/>
            <a:ext cx="6400800" cy="1752600"/>
          </a:xfrm>
        </p:spPr>
        <p:txBody>
          <a:bodyPr/>
          <a:lstStyle>
            <a:lvl1pPr marL="0" indent="0" algn="ctr">
              <a:defRPr sz="35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38925" y="692150"/>
            <a:ext cx="2058988" cy="54737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29325" cy="54737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04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28775"/>
            <a:ext cx="4038600" cy="45370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370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69215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endParaRPr lang="en-US" altLang="zh-TW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50825" y="115888"/>
            <a:ext cx="24479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buFont typeface="Arial" charset="0"/>
              <a:buNone/>
            </a:pPr>
            <a:endParaRPr lang="zh-TW" altLang="zh-TW" sz="1200"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500">
          <a:solidFill>
            <a:srgbClr val="1E1E5C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kumimoji="1" sz="3000">
          <a:solidFill>
            <a:srgbClr val="29292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新細明體" charset="-12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新細明體" charset="-12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新細明體" charset="-12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3568" y="3861048"/>
            <a:ext cx="7992888" cy="2160240"/>
          </a:xfrm>
        </p:spPr>
        <p:txBody>
          <a:bodyPr/>
          <a:lstStyle/>
          <a:p>
            <a:endParaRPr lang="en-US" altLang="zh-TW" sz="2800" b="1" dirty="0" smtClean="0">
              <a:solidFill>
                <a:srgbClr val="0000FF"/>
              </a:solidFill>
            </a:endParaRPr>
          </a:p>
          <a:p>
            <a:r>
              <a:rPr lang="en-US" altLang="zh-TW" sz="2800" b="1" dirty="0" smtClean="0">
                <a:solidFill>
                  <a:srgbClr val="0000FF"/>
                </a:solidFill>
              </a:rPr>
              <a:t>Hsien-</a:t>
            </a:r>
            <a:r>
              <a:rPr lang="en-US" altLang="zh-TW" sz="2800" b="1" dirty="0" err="1" smtClean="0">
                <a:solidFill>
                  <a:srgbClr val="0000FF"/>
                </a:solidFill>
              </a:rPr>
              <a:t>chung</a:t>
            </a:r>
            <a:r>
              <a:rPr lang="en-US" altLang="zh-TW" sz="2800" b="1" dirty="0" smtClean="0">
                <a:solidFill>
                  <a:srgbClr val="0000FF"/>
                </a:solidFill>
              </a:rPr>
              <a:t> Kao</a:t>
            </a:r>
          </a:p>
          <a:p>
            <a:r>
              <a:rPr lang="en-US" altLang="zh-TW" sz="3600" b="1" dirty="0" smtClean="0">
                <a:solidFill>
                  <a:srgbClr val="0000FF"/>
                </a:solidFill>
              </a:rPr>
              <a:t>National Taiwan Normal University</a:t>
            </a:r>
          </a:p>
          <a:p>
            <a:endParaRPr lang="en-US" altLang="zh-TW" sz="3600" b="1" dirty="0" smtClean="0">
              <a:solidFill>
                <a:srgbClr val="0000FF"/>
              </a:solidFill>
            </a:endParaRPr>
          </a:p>
          <a:p>
            <a:endParaRPr lang="en-US" altLang="zh-TW" sz="3600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2564904"/>
            <a:ext cx="7772400" cy="1470025"/>
          </a:xfrm>
          <a:noFill/>
          <a:ln/>
        </p:spPr>
        <p:txBody>
          <a:bodyPr/>
          <a:lstStyle/>
          <a:p>
            <a:r>
              <a:rPr lang="en-US" altLang="zh-TW" sz="3600" dirty="0" smtClean="0">
                <a:solidFill>
                  <a:srgbClr val="0000FF"/>
                </a:solidFill>
              </a:rPr>
              <a:t>Winding </a:t>
            </a:r>
            <a:r>
              <a:rPr lang="en-US" altLang="zh-TW" sz="3600" dirty="0">
                <a:solidFill>
                  <a:srgbClr val="0000FF"/>
                </a:solidFill>
              </a:rPr>
              <a:t>Number</a:t>
            </a:r>
            <a:r>
              <a:rPr lang="zh-TW" altLang="en-US" sz="3600" dirty="0" smtClean="0">
                <a:solidFill>
                  <a:srgbClr val="0000FF"/>
                </a:solidFill>
              </a:rPr>
              <a:t> </a:t>
            </a:r>
            <a:r>
              <a:rPr lang="en-US" altLang="zh-TW" sz="3600" dirty="0" smtClean="0">
                <a:solidFill>
                  <a:srgbClr val="0000FF"/>
                </a:solidFill>
              </a:rPr>
              <a:t>and</a:t>
            </a:r>
            <a:r>
              <a:rPr lang="zh-TW" altLang="en-US" sz="3600" dirty="0" smtClean="0">
                <a:solidFill>
                  <a:srgbClr val="0000FF"/>
                </a:solidFill>
              </a:rPr>
              <a:t> </a:t>
            </a:r>
            <a:r>
              <a:rPr lang="en-US" altLang="zh-TW" sz="3600" dirty="0" smtClean="0">
                <a:solidFill>
                  <a:srgbClr val="0000FF"/>
                </a:solidFill>
              </a:rPr>
              <a:t>Zak </a:t>
            </a:r>
            <a:r>
              <a:rPr lang="en-US" altLang="zh-TW" sz="3600" dirty="0">
                <a:solidFill>
                  <a:srgbClr val="0000FF"/>
                </a:solidFill>
              </a:rPr>
              <a:t>Phase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Graphene II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9"/>
                <a:ext cx="8229600" cy="4825082"/>
              </a:xfrm>
            </p:spPr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/>
                        <a:ea typeface="Cambria Math"/>
                      </a:rPr>
                      <m:t>𝓗</m:t>
                    </m:r>
                    <m:r>
                      <a:rPr lang="en-US" altLang="zh-TW" sz="2800" b="1" i="1" smtClean="0"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7"/>
                          </m:rPr>
                          <a:rPr lang="en-US" altLang="zh-TW" sz="2800" b="0" i="0" smtClean="0">
                            <a:latin typeface="Cambria Math"/>
                            <a:ea typeface="Cambria Math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/>
                            <a:ea typeface="Cambria Math"/>
                          </a:rPr>
                          <m:t>Z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8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28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1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𝒂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sz="2800" b="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altLang="zh-TW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altLang="zh-TW" sz="28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altLang="zh-TW" sz="2800" b="1" i="1" smtClean="0"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zh-TW" sz="28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altLang="zh-TW" sz="28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TW" sz="2800" b="1" i="1">
                                        <a:solidFill>
                                          <a:srgbClr val="0000FF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𝒂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TW" sz="2800" b="0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altLang="zh-TW" sz="28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  <a:ea typeface="Cambria Math"/>
                                  </a:rPr>
                                  <m:t>†</m:t>
                                </m:r>
                              </m:sup>
                            </m:sSubSup>
                            <m:r>
                              <a:rPr lang="en-US" altLang="zh-TW" sz="28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altLang="zh-TW" sz="28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𝒌</m:t>
                            </m:r>
                            <m:r>
                              <a:rPr lang="en-US" altLang="zh-TW" sz="2800" b="1" i="1">
                                <a:solidFill>
                                  <a:srgbClr val="0000FF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d>
                      </m:e>
                    </m:nary>
                    <m:d>
                      <m:d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h</m:t>
                              </m:r>
                              <m:r>
                                <a:rPr lang="en-US" altLang="zh-TW" sz="2800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zh-TW" sz="2800" b="1" i="1" smtClean="0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  <m:r>
                                <a:rPr lang="en-US" altLang="zh-TW" sz="28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zh-TW" sz="28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>
                                      <a:latin typeface="Cambria Math"/>
                                      <a:ea typeface="Cambria Math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TW" sz="2800" b="1" i="1" smtClean="0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TW" sz="2800" b="1" i="1" smtClean="0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zh-TW" sz="2800" b="1" i="1" smtClean="0"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  <m:r>
                                <a:rPr lang="en-US" altLang="zh-TW" sz="2800" b="1" i="1" smtClean="0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1" i="1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𝒂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  <m:r>
                                <a:rPr lang="en-US" altLang="zh-TW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b="1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zh-TW" sz="2800" b="1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1" i="1">
                                          <a:solidFill>
                                            <a:srgbClr val="0000FF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𝒂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altLang="zh-TW" sz="2800" b="1" i="1" smtClean="0">
                                      <a:solidFill>
                                        <a:srgbClr val="0000FF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altLang="zh-TW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zh-TW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𝒌</m:t>
                              </m:r>
                              <m:r>
                                <a:rPr lang="en-US" altLang="zh-TW" sz="2800" b="1" i="1">
                                  <a:solidFill>
                                    <a:srgbClr val="0000FF"/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800" b="1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b="0" i="1">
                        <a:latin typeface="Cambria Math"/>
                        <a:ea typeface="Cambria Math"/>
                      </a:rPr>
                      <m:t>h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800" b="1" i="1"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=−</m:t>
                    </m:r>
                    <m:r>
                      <a:rPr lang="zh-TW" altLang="en-US" sz="2800" b="0" i="1" smtClean="0">
                        <a:latin typeface="Cambria Math"/>
                        <a:ea typeface="Cambria Math"/>
                      </a:rPr>
                      <m:t>𝛾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800" b="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>
                                    <a:latin typeface="Cambria Math"/>
                                    <a:ea typeface="Cambria Math"/>
                                  </a:rPr>
                                  <m:t>𝑖𝑎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TW" sz="2800" b="0" i="1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altLang="zh-TW" sz="280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sup>
                        </m:sSup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+2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800" b="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  <m:t>−</m:t>
                            </m:r>
                            <m:f>
                              <m:fPr>
                                <m:type m:val="lin"/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𝑖𝑎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den>
                            </m:f>
                          </m:sup>
                        </m:sSup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  <m:r>
                          <a:rPr lang="en-US" altLang="zh-TW" sz="2800" b="0" i="0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altLang="zh-TW" sz="2800" b="0" i="1">
                            <a:latin typeface="Cambria Math"/>
                            <a:ea typeface="Cambria Math"/>
                          </a:rPr>
                          <m:t>a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b="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/2)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zh-TW" altLang="en-US" b="0" i="1" smtClean="0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 smtClean="0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h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b="1" i="1" smtClean="0">
                                <a:latin typeface="Cambria Math"/>
                              </a:rPr>
                              <m:t>𝒌</m:t>
                            </m:r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TW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altLang="zh-TW" dirty="0" smtClean="0"/>
                  <a:t>Dirac points: </a:t>
                </a:r>
                <a14:m>
                  <m:oMath xmlns:m="http://schemas.openxmlformats.org/officeDocument/2006/math">
                    <m:r>
                      <a:rPr lang="zh-TW" altLang="en-US" b="0" i="1">
                        <a:latin typeface="Cambria Math"/>
                      </a:rPr>
                      <m:t>𝜀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0</m:t>
                    </m:r>
                    <m:r>
                      <a:rPr lang="en-US" altLang="zh-TW" b="0" i="0" smtClean="0">
                        <a:latin typeface="Cambria Math"/>
                      </a:rPr>
                      <m:t>,</m:t>
                    </m:r>
                    <m:r>
                      <a:rPr lang="en-US" altLang="zh-TW" b="1" i="1">
                        <a:latin typeface="Cambria Math"/>
                      </a:rPr>
                      <m:t>𝑲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4</m:t>
                        </m:r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1,0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, 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1" i="1">
                            <a:latin typeface="Cambria Math"/>
                          </a:rPr>
                          <m:t>𝑲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b="1" i="1">
                        <a:latin typeface="Cambria Math"/>
                      </a:rPr>
                      <m:t>=−</m:t>
                    </m:r>
                    <m:r>
                      <a:rPr lang="en-US" altLang="zh-TW" b="1" i="1">
                        <a:latin typeface="Cambria Math"/>
                      </a:rPr>
                      <m:t>𝑲</m:t>
                    </m:r>
                  </m:oMath>
                </a14:m>
                <a:endParaRPr lang="en-US" altLang="zh-TW" b="1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𝒌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1" i="1">
                        <a:latin typeface="Cambria Math"/>
                      </a:rPr>
                      <m:t>𝑲</m:t>
                    </m:r>
                    <m:r>
                      <a:rPr lang="en-US" altLang="zh-TW" i="1">
                        <a:latin typeface="Cambria Math"/>
                      </a:rPr>
                      <m:t>+</m:t>
                    </m:r>
                    <m:r>
                      <a:rPr lang="en-US" altLang="zh-TW" b="1" i="1">
                        <a:latin typeface="Cambria Math"/>
                      </a:rPr>
                      <m:t>𝒒</m:t>
                    </m:r>
                    <m:r>
                      <a:rPr lang="en-US" altLang="zh-TW" b="1" i="1" smtClean="0">
                        <a:latin typeface="Cambria Math"/>
                      </a:rPr>
                      <m:t>, </m:t>
                    </m:r>
                    <m:r>
                      <a:rPr lang="en-US" altLang="zh-TW" i="1">
                        <a:latin typeface="Cambria Math"/>
                      </a:rPr>
                      <m:t>𝐸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g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𝑞</m:t>
                    </m:r>
                  </m:oMath>
                </a14:m>
                <a:r>
                  <a:rPr lang="en-US" altLang="zh-TW" dirty="0" smtClean="0"/>
                  <a:t> </a:t>
                </a:r>
                <a:endParaRPr lang="en-US" altLang="zh-TW" dirty="0"/>
              </a:p>
              <a:p>
                <a:pPr marL="0" indent="0"/>
                <a:r>
                  <a:rPr lang="en-US" altLang="zh-TW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𝑔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𝑐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/300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9"/>
                <a:ext cx="8229600" cy="4825082"/>
              </a:xfrm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60093"/>
            <a:ext cx="3277493" cy="20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46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Graphene </a:t>
            </a:r>
            <a:r>
              <a:rPr lang="en-US" altLang="zh-TW" dirty="0" smtClean="0">
                <a:solidFill>
                  <a:srgbClr val="0000FF"/>
                </a:solidFill>
              </a:rPr>
              <a:t>III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Minimal conductivity</a:t>
                </a:r>
                <a:r>
                  <a:rPr lang="zh-TW" altLang="en-US" dirty="0" smtClean="0"/>
                  <a:t>：</a:t>
                </a:r>
                <a:endParaRPr lang="en-US" altLang="zh-TW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</a:rPr>
                        <m:t>/(4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ℏ)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02568"/>
            <a:ext cx="3012536" cy="234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27" y="3645024"/>
            <a:ext cx="5499493" cy="2533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1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Geometry and Topology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33056"/>
            <a:ext cx="5339908" cy="208823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373915"/>
            <a:ext cx="2952328" cy="234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7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Berry Curvature &amp; TKNN Invariant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12776"/>
                <a:ext cx="8229600" cy="4537075"/>
              </a:xfrm>
            </p:spPr>
            <p:txBody>
              <a:bodyPr/>
              <a:lstStyle/>
              <a:p>
                <a:r>
                  <a:rPr lang="en-US" altLang="zh-TW" sz="2800" dirty="0" smtClean="0"/>
                  <a:t>IQHE: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𝑥𝑦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TW" sz="2800" b="0" i="1" smtClean="0">
                        <a:latin typeface="Cambria Math"/>
                      </a:rPr>
                      <m:t>/</m:t>
                    </m:r>
                    <m:r>
                      <a:rPr lang="en-US" altLang="zh-TW" sz="2800" b="0" i="1" smtClean="0">
                        <a:latin typeface="Cambria Math"/>
                      </a:rPr>
                      <m:t>h</m:t>
                    </m:r>
                  </m:oMath>
                </a14:m>
                <a:r>
                  <a:rPr lang="en-US" altLang="zh-TW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𝐶</m:t>
                    </m:r>
                    <m:r>
                      <a:rPr lang="en-US" altLang="zh-TW" sz="2800" b="0" i="1" smtClean="0">
                        <a:latin typeface="Cambria Math"/>
                      </a:rPr>
                      <m:t>:</m:t>
                    </m:r>
                  </m:oMath>
                </a14:m>
                <a:r>
                  <a:rPr lang="en-US" altLang="zh-TW" sz="2800" dirty="0" smtClean="0"/>
                  <a:t> an integer.</a:t>
                </a:r>
              </a:p>
              <a:p>
                <a:r>
                  <a:rPr lang="en-US" altLang="zh-TW" sz="2800" dirty="0" smtClean="0"/>
                  <a:t>TKNN invariant (Berry flux in the BZ):</a:t>
                </a:r>
              </a:p>
              <a:p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𝐶</m:t>
                    </m:r>
                    <m:r>
                      <a:rPr lang="en-US" altLang="zh-TW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800" i="1">
                            <a:latin typeface="Cambria Math"/>
                          </a:rPr>
                          <m:t>2</m:t>
                        </m:r>
                        <m:r>
                          <a:rPr lang="zh-TW" altLang="en-US" sz="2800" i="1">
                            <a:latin typeface="Cambria Math"/>
                          </a:rPr>
                          <m:t>𝜋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b="1" i="1">
                            <a:latin typeface="Cambria Math"/>
                          </a:rPr>
                          <m:t>𝒌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i="1">
                                <a:latin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r>
                              <a:rPr lang="zh-TW" altLang="en-US" sz="2800" i="1">
                                <a:latin typeface="Cambria Math"/>
                                <a:ea typeface="Cambria Math"/>
                              </a:rPr>
                              <m:t>𝒜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sz="28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𝒜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𝑖</m:t>
                    </m:r>
                    <m:d>
                      <m:dPr>
                        <m:begChr m:val="⟨"/>
                        <m:endChr m:val="⟩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  <m:d>
                          <m:dPr>
                            <m:begChr m:val="|"/>
                            <m:endChr m:val="|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/>
                                    <a:ea typeface="Cambria Math"/>
                                  </a:rPr>
                                  <m:t>𝒌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/>
                        <a:ea typeface="Cambria Math"/>
                      </a:rPr>
                      <m:t>, </m:t>
                    </m:r>
                    <m:d>
                      <m:dPr>
                        <m:begChr m:val=""/>
                        <m:endChr m:val="⟩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  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altLang="zh-TW" sz="2800" i="1" dirty="0"/>
                  <a:t> </a:t>
                </a:r>
                <a:r>
                  <a:rPr lang="en-US" altLang="zh-TW" sz="2800" dirty="0"/>
                  <a:t>Bloch </a:t>
                </a:r>
                <a:r>
                  <a:rPr lang="en-US" altLang="zh-TW" sz="2800" dirty="0" smtClean="0"/>
                  <a:t>states.</a:t>
                </a:r>
              </a:p>
              <a:p>
                <a:r>
                  <a:rPr lang="en-US" altLang="zh-TW" sz="2800" dirty="0" smtClean="0"/>
                  <a:t>The </a:t>
                </a:r>
                <a:r>
                  <a:rPr lang="en-US" altLang="zh-TW" sz="2800" dirty="0"/>
                  <a:t>BZ </a:t>
                </a:r>
                <a:r>
                  <a:rPr lang="en-US" altLang="zh-TW" sz="2800" dirty="0" smtClean="0"/>
                  <a:t>of a lattice model in 2D is a torus.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/>
                  <a:t>In the topological phase,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𝐶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altLang="zh-TW" sz="2800" dirty="0" smtClean="0"/>
                  <a:t> since there is no global gauge patch (obstruction).</a:t>
                </a:r>
              </a:p>
              <a:p>
                <a:endParaRPr lang="en-US" altLang="zh-TW" sz="2000" dirty="0" smtClean="0"/>
              </a:p>
              <a:p>
                <a:r>
                  <a:rPr lang="en-US" altLang="zh-TW" sz="2000" dirty="0" smtClean="0"/>
                  <a:t>[Hasan &amp; Kane (2010)]; [Qi &amp; Zhang (2011)].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12776"/>
                <a:ext cx="8229600" cy="4537075"/>
              </a:xfrm>
              <a:blipFill>
                <a:blip r:embed="rId2"/>
                <a:stretch>
                  <a:fillRect l="-1556" t="-1478" r="-2148" b="-29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Two-level System and </a:t>
            </a:r>
            <a:r>
              <a:rPr lang="en-US" altLang="zh-TW" dirty="0" err="1">
                <a:solidFill>
                  <a:srgbClr val="0000FF"/>
                </a:solidFill>
              </a:rPr>
              <a:t>Chern</a:t>
            </a:r>
            <a:r>
              <a:rPr lang="en-US" altLang="zh-TW" dirty="0">
                <a:solidFill>
                  <a:srgbClr val="0000FF"/>
                </a:solidFill>
              </a:rPr>
              <a:t> Number 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9"/>
                <a:ext cx="8229600" cy="4825082"/>
              </a:xfrm>
            </p:spPr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:r>
                  <a:rPr lang="en-US" altLang="zh-TW" dirty="0" smtClean="0"/>
                  <a:t> Bloch Hamiltonian of a two-level system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en-US" altLang="zh-TW" i="1" smtClean="0">
                          <a:latin typeface="Cambria Math"/>
                          <a:ea typeface="Cambria Math"/>
                        </a:rPr>
                        <m:t>ℋ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1" i="1" smtClean="0">
                          <a:latin typeface="Cambria Math"/>
                          <a:ea typeface="Cambria Math"/>
                        </a:rPr>
                        <m:t>𝒅</m:t>
                      </m:r>
                      <m:d>
                        <m:dPr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1" i="1">
                              <a:latin typeface="Cambria Math"/>
                            </a:rPr>
                            <m:t>𝒌</m:t>
                          </m:r>
                        </m:e>
                      </m:d>
                      <m:r>
                        <a:rPr lang="en-US" altLang="zh-TW" b="1" i="1">
                          <a:latin typeface="Cambria Math"/>
                        </a:rPr>
                        <m:t>∙</m:t>
                      </m:r>
                      <m:r>
                        <a:rPr lang="zh-TW" altLang="en-US" b="1" i="1" smtClean="0"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en-US" altLang="zh-TW" b="1" i="1" smtClean="0">
                          <a:latin typeface="Cambria Math"/>
                          <a:ea typeface="Cambria Math"/>
                        </a:rPr>
                        <m:t>,  </m:t>
                      </m:r>
                      <m:r>
                        <a:rPr lang="zh-TW" altLang="en-US" b="1" i="1">
                          <a:latin typeface="Cambria Math"/>
                        </a:rPr>
                        <m:t>𝝈</m:t>
                      </m:r>
                      <m:r>
                        <a:rPr lang="en-US" altLang="zh-TW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a:rPr lang="en-US" altLang="zh-TW" b="1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en-US" altLang="zh-TW" b="1" dirty="0"/>
              </a:p>
              <a:p>
                <a:pPr marL="0" indent="0"/>
                <a:r>
                  <a:rPr lang="en-US" altLang="zh-TW" b="1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𝒅</m:t>
                    </m:r>
                    <m:r>
                      <a:rPr lang="en-US" altLang="zh-TW" b="1" i="1">
                        <a:latin typeface="Cambria Math"/>
                      </a:rPr>
                      <m:t>(</m:t>
                    </m:r>
                    <m:r>
                      <a:rPr lang="en-US" altLang="zh-TW" b="1" i="1">
                        <a:latin typeface="Cambria Math"/>
                      </a:rPr>
                      <m:t>𝒌</m:t>
                    </m:r>
                    <m:r>
                      <a:rPr lang="en-US" altLang="zh-TW" b="1" i="1">
                        <a:latin typeface="Cambria Math"/>
                      </a:rPr>
                      <m:t>)=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b="1" i="1">
                            <a:latin typeface="Cambria Math"/>
                          </a:rPr>
                          <m:t>(</m:t>
                        </m:r>
                        <m:r>
                          <a:rPr lang="en-US" altLang="zh-TW" b="1" i="1">
                            <a:latin typeface="Cambria Math"/>
                          </a:rPr>
                          <m:t>𝒌</m:t>
                        </m:r>
                        <m:r>
                          <a:rPr lang="en-US" altLang="zh-TW" b="1" i="1"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b="1" i="1">
                            <a:latin typeface="Cambria Math"/>
                          </a:rPr>
                          <m:t>(</m:t>
                        </m:r>
                        <m:r>
                          <a:rPr lang="en-US" altLang="zh-TW" b="1" i="1">
                            <a:latin typeface="Cambria Math"/>
                          </a:rPr>
                          <m:t>𝒌</m:t>
                        </m:r>
                        <m:r>
                          <a:rPr lang="en-US" altLang="zh-TW" b="1" i="1">
                            <a:latin typeface="Cambria Math"/>
                          </a:rPr>
                          <m:t>),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𝑧</m:t>
                            </m:r>
                          </m:sub>
                        </m:sSub>
                        <m:r>
                          <a:rPr lang="en-US" altLang="zh-TW" b="1" i="1">
                            <a:latin typeface="Cambria Math"/>
                          </a:rPr>
                          <m:t>(</m:t>
                        </m:r>
                        <m:r>
                          <a:rPr lang="en-US" altLang="zh-TW" b="1" i="1">
                            <a:latin typeface="Cambria Math"/>
                          </a:rPr>
                          <m:t>𝒌</m:t>
                        </m:r>
                        <m:r>
                          <a:rPr lang="en-US" altLang="zh-TW" b="1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US" altLang="zh-TW" b="1" dirty="0" smtClean="0"/>
              </a:p>
              <a:p>
                <a:pPr marL="0" indent="0"/>
                <a:endParaRPr lang="en-US" altLang="zh-TW" b="1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altLang="zh-TW" dirty="0"/>
                  <a:t>The Berry flux is related to the solid angle subtended by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𝒅</m:t>
                        </m:r>
                      </m:e>
                    </m:acc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</m:d>
                    <m:r>
                      <a:rPr lang="en-US" altLang="zh-TW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b="1" i="1">
                        <a:latin typeface="Cambria Math"/>
                        <a:ea typeface="Cambria Math"/>
                      </a:rPr>
                      <m:t>𝒅</m:t>
                    </m:r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𝒌</m:t>
                        </m:r>
                      </m:e>
                    </m:d>
                    <m:r>
                      <a:rPr lang="en-US" altLang="zh-TW" b="1" i="1">
                        <a:latin typeface="Cambria Math"/>
                        <a:ea typeface="Cambria Math"/>
                      </a:rPr>
                      <m:t>/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𝒅</m:t>
                        </m:r>
                        <m:d>
                          <m:dPr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𝒌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b="1" dirty="0">
                    <a:latin typeface="Cambria Math"/>
                    <a:ea typeface="Cambria Math"/>
                  </a:rPr>
                  <a:t>,</a:t>
                </a:r>
                <a:r>
                  <a:rPr lang="en-US" altLang="zh-TW" b="1" i="1" dirty="0">
                    <a:latin typeface="Cambria Math"/>
                    <a:ea typeface="Cambria Math"/>
                  </a:rPr>
                  <a:t> </a:t>
                </a:r>
                <a:endParaRPr lang="en-US" altLang="zh-TW" b="1" i="1" dirty="0" smtClean="0">
                  <a:latin typeface="Cambria Math"/>
                  <a:ea typeface="Cambria Math"/>
                </a:endParaRPr>
              </a:p>
              <a:p>
                <a:pPr marL="0" indent="0"/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4</m:t>
                        </m:r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1" i="1">
                            <a:latin typeface="Cambria Math"/>
                          </a:rPr>
                          <m:t>𝒌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sub>
                                </m:sSub>
                                <m:acc>
                                  <m:accPr>
                                    <m:chr m:val="̂"/>
                                    <m:ctrlPr>
                                      <a:rPr lang="en-US" altLang="zh-TW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1" i="1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d>
                              <m:dPr>
                                <m:ctrlP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sub>
                                </m:sSub>
                                <m:acc>
                                  <m:accPr>
                                    <m:chr m:val="̂"/>
                                    <m:ctrlPr>
                                      <a:rPr lang="en-US" altLang="zh-TW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TW" b="1" i="1">
                                        <a:latin typeface="Cambria Math"/>
                                      </a:rPr>
                                      <m:t>𝒅</m:t>
                                    </m:r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altLang="zh-TW" b="1" i="1">
                            <a:latin typeface="Cambria Math"/>
                            <a:ea typeface="Cambria Math"/>
                          </a:rPr>
                          <m:t>∙</m:t>
                        </m:r>
                        <m:acc>
                          <m:accPr>
                            <m:chr m:val="̂"/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b="1" i="1">
                                <a:latin typeface="Cambria Math"/>
                              </a:rPr>
                              <m:t>𝒅</m:t>
                            </m:r>
                          </m:e>
                        </m:acc>
                      </m:e>
                    </m:nary>
                  </m:oMath>
                </a14:m>
                <a:endParaRPr lang="en-US" altLang="zh-TW" dirty="0"/>
              </a:p>
              <a:p>
                <a:pPr>
                  <a:buFont typeface="Arial" pitchFamily="34" charset="0"/>
                  <a:buChar char="•"/>
                </a:pPr>
                <a:endParaRPr lang="en-US" altLang="zh-TW" b="1" i="1" dirty="0">
                  <a:latin typeface="Cambria Math"/>
                  <a:ea typeface="Cambria Math"/>
                </a:endParaRPr>
              </a:p>
              <a:p>
                <a:pPr marL="0" indent="0"/>
                <a:r>
                  <a:rPr lang="en-US" altLang="zh-TW" dirty="0"/>
                  <a:t>   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9"/>
                <a:ext cx="8229600" cy="4825082"/>
              </a:xfrm>
              <a:blipFill>
                <a:blip r:embed="rId2"/>
                <a:stretch>
                  <a:fillRect l="-1481" t="-16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3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Graphene </a:t>
            </a:r>
            <a:r>
              <a:rPr lang="en-US" altLang="zh-TW" dirty="0" smtClean="0">
                <a:solidFill>
                  <a:srgbClr val="0000FF"/>
                </a:solidFill>
              </a:rPr>
              <a:t>and </a:t>
            </a:r>
            <a:r>
              <a:rPr lang="en-US" altLang="zh-TW" dirty="0" err="1" smtClean="0">
                <a:solidFill>
                  <a:srgbClr val="0000FF"/>
                </a:solidFill>
              </a:rPr>
              <a:t>Chern</a:t>
            </a:r>
            <a:r>
              <a:rPr lang="en-US" altLang="zh-TW" dirty="0" smtClean="0">
                <a:solidFill>
                  <a:srgbClr val="0000FF"/>
                </a:solidFill>
              </a:rPr>
              <a:t> Insulator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9"/>
                <a:ext cx="8229600" cy="4825082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By breaking </a:t>
                </a:r>
                <a14:m>
                  <m:oMath xmlns:m="http://schemas.openxmlformats.org/officeDocument/2006/math">
                    <m:r>
                      <a:rPr lang="zh-TW" altLang="en-US" i="1">
                        <a:latin typeface="Cambria Math"/>
                      </a:rPr>
                      <m:t>𝒯</m:t>
                    </m:r>
                    <m:r>
                      <a:rPr lang="en-US" altLang="zh-TW" i="1">
                        <a:latin typeface="Cambria Math"/>
                      </a:rPr>
                      <m:t>,  </m:t>
                    </m:r>
                    <m:r>
                      <a:rPr lang="zh-TW" altLang="en-US" i="1">
                        <a:latin typeface="Cambria Math"/>
                      </a:rPr>
                      <m:t>𝒫</m:t>
                    </m:r>
                  </m:oMath>
                </a14:m>
                <a:r>
                  <a:rPr lang="en-US" altLang="zh-TW" dirty="0" smtClean="0"/>
                  <a:t> inv., we may introduce a mass term,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b="1" i="1">
                            <a:latin typeface="Cambria Math"/>
                          </a:rPr>
                          <m:t>𝒒</m:t>
                        </m:r>
                      </m:e>
                    </m:d>
                    <m:r>
                      <a:rPr lang="en-US" altLang="zh-TW" b="1" i="1">
                        <a:latin typeface="Cambria Math"/>
                      </a:rPr>
                      <m:t>=</m:t>
                    </m:r>
                    <m:r>
                      <a:rPr lang="en-US" altLang="zh-TW" i="1">
                        <a:latin typeface="Cambria Math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</a:rPr>
                      <m:t>,  </m:t>
                    </m:r>
                    <m:r>
                      <a:rPr lang="en-US" altLang="zh-TW" b="0" i="1" smtClean="0">
                        <a:latin typeface="Cambria Math"/>
                      </a:rPr>
                      <m:t>𝑚</m:t>
                    </m:r>
                    <m:r>
                      <a:rPr lang="en-US" altLang="zh-TW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en-US" altLang="zh-TW" dirty="0" smtClean="0"/>
                  <a:t>, near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𝑲</m:t>
                    </m:r>
                    <m:r>
                      <a:rPr lang="en-US" altLang="zh-TW" b="1" i="1" smtClean="0">
                        <a:latin typeface="Cambria Math"/>
                      </a:rPr>
                      <m:t>,  −</m:t>
                    </m:r>
                    <m:r>
                      <a:rPr lang="en-US" altLang="zh-TW" b="1" i="1" smtClean="0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b="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  <a:ea typeface="Cambria Math"/>
                      </a:rPr>
                      <m:t>𝒅</m:t>
                    </m:r>
                    <m:r>
                      <a:rPr lang="en-US" altLang="zh-TW" b="1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b="1" i="1">
                            <a:latin typeface="Cambria Math"/>
                          </a:rPr>
                          <m:t>, 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altLang="zh-TW" dirty="0" smtClean="0">
                    <a:latin typeface="Cambria Math"/>
                  </a:rPr>
                  <a:t> </a:t>
                </a:r>
                <a:r>
                  <a:rPr lang="en-US" altLang="zh-TW" dirty="0" smtClean="0"/>
                  <a:t>each </a:t>
                </a:r>
                <a:r>
                  <a:rPr lang="en-US" altLang="zh-TW" dirty="0"/>
                  <a:t>Dirac point </a:t>
                </a:r>
                <a:r>
                  <a:rPr lang="en-US" altLang="zh-TW" dirty="0" smtClean="0"/>
                  <a:t>contributes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sgn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  <a:ea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altLang="zh-TW" dirty="0" smtClean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For graphene,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altLang="zh-TW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 smtClean="0"/>
                  <a:t> at </a:t>
                </a:r>
                <a14:m>
                  <m:oMath xmlns:m="http://schemas.openxmlformats.org/officeDocument/2006/math">
                    <m:r>
                      <a:rPr lang="en-US" altLang="zh-TW" b="1" i="1" smtClean="0">
                        <a:latin typeface="Cambria Math"/>
                      </a:rPr>
                      <m:t>𝑲</m:t>
                    </m:r>
                  </m:oMath>
                </a14:m>
                <a:r>
                  <a:rPr lang="en-US" altLang="zh-TW" b="1" dirty="0" smtClean="0"/>
                  <a:t> </a:t>
                </a:r>
                <a:r>
                  <a:rPr lang="en-US" altLang="zh-TW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TW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𝑦</m:t>
                        </m:r>
                      </m:sub>
                    </m:sSub>
                    <m:r>
                      <a:rPr lang="en-US" altLang="zh-TW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en-US" altLang="zh-TW" dirty="0"/>
                  <a:t> at </a:t>
                </a:r>
                <a14:m>
                  <m:oMath xmlns:m="http://schemas.openxmlformats.org/officeDocument/2006/math">
                    <m:r>
                      <a:rPr lang="en-US" altLang="zh-TW" b="0" i="0" smtClean="0">
                        <a:latin typeface="Cambria Math"/>
                      </a:rPr>
                      <m:t>−</m:t>
                    </m:r>
                    <m:r>
                      <a:rPr lang="en-US" altLang="zh-TW" b="1" i="1">
                        <a:latin typeface="Cambria Math"/>
                      </a:rPr>
                      <m:t>𝑲</m:t>
                    </m:r>
                  </m:oMath>
                </a14:m>
                <a:endParaRPr lang="en-US" altLang="zh-TW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dirty="0" err="1" smtClean="0"/>
                  <a:t>Semenoff</a:t>
                </a:r>
                <a:r>
                  <a:rPr lang="en-US" altLang="zh-TW" dirty="0" smtClean="0"/>
                  <a:t> mass: 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𝒯</m:t>
                    </m:r>
                  </m:oMath>
                </a14:m>
                <a:r>
                  <a:rPr lang="en-US" altLang="zh-TW" dirty="0" smtClean="0"/>
                  <a:t> inv.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smtClean="0">
                        <a:latin typeface="Cambria Math"/>
                      </a:rPr>
                      <m:t>=0.</m:t>
                    </m:r>
                  </m:oMath>
                </a14:m>
                <a:endParaRPr lang="en-US" altLang="zh-TW" i="1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dirty="0" smtClean="0"/>
                  <a:t>Haldane </a:t>
                </a:r>
                <a:r>
                  <a:rPr lang="en-US" altLang="zh-TW" smtClean="0"/>
                  <a:t>mass: </a:t>
                </a:r>
                <a14:m>
                  <m:oMath xmlns:m="http://schemas.openxmlformats.org/officeDocument/2006/math">
                    <m:r>
                      <a:rPr lang="zh-TW" altLang="en-US" i="1" smtClean="0">
                        <a:latin typeface="Cambria Math"/>
                      </a:rPr>
                      <m:t>𝒫</m:t>
                    </m:r>
                  </m:oMath>
                </a14:m>
                <a:r>
                  <a:rPr lang="en-US" altLang="zh-TW" dirty="0" smtClean="0"/>
                  <a:t> inv.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altLang="zh-TW" i="1">
                        <a:latin typeface="Cambria Math"/>
                      </a:rPr>
                      <m:t>=</m:t>
                    </m:r>
                    <m:r>
                      <a:rPr lang="en-US" altLang="zh-TW" b="0" i="1" smtClean="0">
                        <a:latin typeface="Cambria Math"/>
                      </a:rPr>
                      <m:t>−</m:t>
                    </m:r>
                    <m:r>
                      <a:rPr lang="en-US" altLang="zh-TW" i="1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zh-TW" dirty="0"/>
                  <a:t>,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𝐶</m:t>
                    </m:r>
                    <m:r>
                      <a:rPr lang="en-US" altLang="zh-TW" b="0" i="1" smtClean="0">
                        <a:latin typeface="Cambria Math"/>
                      </a:rPr>
                      <m:t>=1.</m:t>
                    </m:r>
                  </m:oMath>
                </a14:m>
                <a:endParaRPr lang="en-US" altLang="zh-TW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9"/>
                <a:ext cx="8229600" cy="4825082"/>
              </a:xfrm>
              <a:blipFill rotWithShape="1">
                <a:blip r:embed="rId2"/>
                <a:stretch>
                  <a:fillRect l="-1481" t="-16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069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618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Zero Energy Edge Mode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268760"/>
                <a:ext cx="8229600" cy="5112568"/>
              </a:xfrm>
            </p:spPr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:r>
                  <a:rPr lang="en-US" altLang="zh-TW" dirty="0" smtClean="0"/>
                  <a:t>Whenever we have a interface between NI and TI, there is a </a:t>
                </a:r>
              </a:p>
              <a:p>
                <a:pPr marL="0" indent="0"/>
                <a:r>
                  <a:rPr lang="en-US" altLang="zh-TW" dirty="0" smtClean="0"/>
                  <a:t>    gapless edge mode.</a:t>
                </a:r>
              </a:p>
              <a:p>
                <a:r>
                  <a:rPr lang="en-US" altLang="zh-TW" dirty="0" smtClean="0"/>
                  <a:t>   </a:t>
                </a:r>
                <a:r>
                  <a:rPr lang="en-US" altLang="zh-TW" sz="2000" dirty="0" smtClean="0"/>
                  <a:t>[Hasan &amp; Kane (2010)]</a:t>
                </a:r>
              </a:p>
              <a:p>
                <a:endParaRPr lang="en-US" altLang="zh-TW" sz="2000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  <a:ea typeface="Cambria Math"/>
                          </a:rPr>
                          <m:t>ℋ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  <a:ea typeface="Cambria Math"/>
                          </a:rPr>
                          <m:t>eff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TW" altLang="en-US" i="1">
                                    <a:latin typeface="Cambria Math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/>
                      </a:rPr>
                      <m:t>+</m:t>
                    </m:r>
                    <m:r>
                      <a:rPr lang="en-US" altLang="zh-TW" i="1">
                        <a:latin typeface="Cambria Math"/>
                      </a:rPr>
                      <m:t>𝑚</m:t>
                    </m:r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TW">
                        <a:latin typeface="Cambria Math"/>
                      </a:rPr>
                      <m:t>sgn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    Right-moving zero energy edge mode:</a:t>
                </a:r>
              </a:p>
              <a:p>
                <a:r>
                  <a:rPr lang="en-US" altLang="zh-TW" dirty="0"/>
                  <a:t>   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𝐸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𝐹</m:t>
                        </m:r>
                      </m:sub>
                    </m:sSub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TW" dirty="0"/>
                  <a:t>,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/>
                      </a:rPr>
                      <m:t>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r>
                      <a:rPr lang="zh-TW" altLang="en-US" i="1">
                        <a:latin typeface="Cambria Math"/>
                      </a:rPr>
                      <m:t>𝜓</m:t>
                    </m:r>
                    <m:r>
                      <a:rPr lang="en-US" altLang="zh-TW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𝑦</m:t>
                        </m:r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𝐹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  <m:r>
                          <a:rPr lang="en-US" altLang="zh-TW" i="1">
                            <a:latin typeface="Cambria Math"/>
                          </a:rPr>
                          <m:t>𝑥</m:t>
                        </m:r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</m:sup>
                    </m:sSup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Gap closing occurs between NI and TI.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268760"/>
                <a:ext cx="8229600" cy="5112568"/>
              </a:xfrm>
              <a:blipFill rotWithShape="1">
                <a:blip r:embed="rId2"/>
                <a:stretch>
                  <a:fillRect l="-1556" t="-1549" b="-25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圖片 21" descr="Zero energy edge mo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772816"/>
            <a:ext cx="402730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4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/>
          <a:lstStyle/>
          <a:p>
            <a:pPr algn="ctr"/>
            <a:r>
              <a:rPr lang="en-US" altLang="zh-TW" dirty="0" err="1" smtClean="0">
                <a:solidFill>
                  <a:srgbClr val="0000FF"/>
                </a:solidFill>
              </a:rPr>
              <a:t>Chern</a:t>
            </a:r>
            <a:r>
              <a:rPr lang="en-US" altLang="zh-TW" dirty="0" smtClean="0">
                <a:solidFill>
                  <a:srgbClr val="0000FF"/>
                </a:solidFill>
              </a:rPr>
              <a:t> Number and </a:t>
            </a:r>
            <a:r>
              <a:rPr lang="en-US" altLang="zh-TW" dirty="0" err="1" smtClean="0">
                <a:solidFill>
                  <a:srgbClr val="0000FF"/>
                </a:solidFill>
              </a:rPr>
              <a:t>Chern</a:t>
            </a:r>
            <a:r>
              <a:rPr lang="en-US" altLang="zh-TW" dirty="0" smtClean="0">
                <a:solidFill>
                  <a:srgbClr val="0000FF"/>
                </a:solidFill>
              </a:rPr>
              <a:t> Insulator 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229600" cy="4753099"/>
              </a:xfrm>
            </p:spPr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:r>
                  <a:rPr lang="en-US" altLang="zh-TW" sz="2800" b="0" dirty="0" smtClean="0"/>
                  <a:t>A </a:t>
                </a:r>
                <a:r>
                  <a:rPr lang="en-US" altLang="zh-TW" sz="2800" b="0" dirty="0" err="1" smtClean="0"/>
                  <a:t>Chern</a:t>
                </a:r>
                <a:r>
                  <a:rPr lang="en-US" altLang="zh-TW" sz="2800" b="0" dirty="0" smtClean="0"/>
                  <a:t> insulator with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𝐶</m:t>
                    </m:r>
                    <m:r>
                      <a:rPr lang="en-US" altLang="zh-TW" sz="2800" i="1">
                        <a:latin typeface="Cambria Math"/>
                      </a:rPr>
                      <m:t>=0,±1</m:t>
                    </m:r>
                  </m:oMath>
                </a14:m>
                <a:r>
                  <a:rPr lang="en-US" altLang="zh-TW" sz="28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>
                          <a:latin typeface="Cambria Math"/>
                        </a:rPr>
                        <m:t>𝒅</m:t>
                      </m:r>
                      <m:d>
                        <m:dPr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1" i="1">
                              <a:latin typeface="Cambria Math"/>
                            </a:rPr>
                            <m:t>𝒌</m:t>
                          </m:r>
                        </m:e>
                      </m:d>
                      <m:r>
                        <a:rPr lang="en-US" altLang="zh-TW" sz="2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TW" sz="2800" b="1" i="1">
                              <a:latin typeface="Cambria Math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TW" sz="2800" b="1" i="1">
                              <a:latin typeface="Cambria Math"/>
                            </a:rPr>
                            <m:t>,−</m:t>
                          </m:r>
                          <m:r>
                            <a:rPr lang="zh-TW" altLang="en-US" sz="2800" i="1">
                              <a:latin typeface="Cambria Math"/>
                            </a:rPr>
                            <m:t>𝜇</m:t>
                          </m:r>
                          <m:r>
                            <a:rPr lang="en-US" altLang="zh-TW" sz="2800" b="1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altLang="zh-TW" sz="2800" b="1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altLang="zh-TW" sz="2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altLang="zh-TW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altLang="zh-TW" sz="2800" b="1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b="1" dirty="0" smtClean="0"/>
                  <a:t>TRIM</a:t>
                </a:r>
                <a:r>
                  <a:rPr lang="zh-TW" altLang="en-US" sz="2800" b="1" dirty="0" smtClean="0"/>
                  <a:t>：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0</m:t>
                        </m:r>
                        <m:r>
                          <a:rPr lang="en-US" altLang="zh-TW" sz="2800" b="1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sz="2800" b="1" i="1">
                        <a:latin typeface="Cambria Math"/>
                      </a:rPr>
                      <m:t>,</m:t>
                    </m:r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1" i="1">
                            <a:latin typeface="Cambria Math"/>
                          </a:rPr>
                          <m:t>𝜋</m:t>
                        </m:r>
                        <m:r>
                          <a:rPr lang="en-US" altLang="zh-TW" sz="2800" b="1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sz="2800" b="1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0</m:t>
                        </m:r>
                        <m:r>
                          <a:rPr lang="en-US" altLang="zh-TW" sz="2800" b="1" i="1">
                            <a:latin typeface="Cambria Math"/>
                          </a:rPr>
                          <m:t>,</m:t>
                        </m:r>
                        <m:r>
                          <a:rPr lang="zh-TW" altLang="en-US" sz="2800" b="1" i="1">
                            <a:latin typeface="Cambria Math"/>
                          </a:rPr>
                          <m:t>𝜋</m:t>
                        </m:r>
                      </m:e>
                    </m:d>
                    <m:r>
                      <m:rPr>
                        <m:nor/>
                      </m:rPr>
                      <a:rPr lang="en-US" altLang="zh-TW" sz="2800" dirty="0"/>
                      <m:t>,</m:t>
                    </m:r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1" i="1">
                            <a:latin typeface="Cambria Math"/>
                          </a:rPr>
                          <m:t>𝜋</m:t>
                        </m:r>
                        <m:r>
                          <a:rPr lang="en-US" altLang="zh-TW" sz="2800" b="1" i="1">
                            <a:latin typeface="Cambria Math"/>
                          </a:rPr>
                          <m:t>,</m:t>
                        </m:r>
                        <m:r>
                          <a:rPr lang="zh-TW" altLang="en-US" sz="2800" b="1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endParaRPr lang="en-US" altLang="zh-TW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Around</a:t>
                </a:r>
                <a:r>
                  <a:rPr lang="en-US" altLang="zh-TW" sz="28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0</m:t>
                        </m:r>
                        <m:r>
                          <a:rPr lang="en-US" altLang="zh-TW" sz="2800" b="1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sz="2800" b="1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1" i="1">
                            <a:latin typeface="Cambria Math"/>
                          </a:rPr>
                          <m:t>𝜋</m:t>
                        </m:r>
                        <m:r>
                          <a:rPr lang="en-US" altLang="zh-TW" sz="2800" b="1" i="1">
                            <a:latin typeface="Cambria Math"/>
                          </a:rPr>
                          <m:t>,</m:t>
                        </m:r>
                        <m:r>
                          <a:rPr lang="zh-TW" altLang="en-US" sz="2800" b="1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zh-TW" sz="2800" dirty="0" smtClean="0"/>
                  <a:t>,</a:t>
                </a:r>
              </a:p>
              <a:p>
                <a:pPr marL="0" indent="0"/>
                <a:r>
                  <a:rPr lang="en-US" altLang="zh-TW" sz="2800" b="1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800" b="1" i="1" smtClean="0">
                            <a:latin typeface="Cambria Math"/>
                          </a:rPr>
                          <m:t>+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=−</m:t>
                    </m:r>
                    <m:r>
                      <a:rPr lang="zh-TW" altLang="en-US" sz="2800" b="1" i="1">
                        <a:latin typeface="Cambria Math"/>
                      </a:rPr>
                      <m:t>𝜇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−4,  −</m:t>
                    </m:r>
                    <m:r>
                      <a:rPr lang="zh-TW" altLang="en-US" sz="2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+4</m:t>
                    </m:r>
                  </m:oMath>
                </a14:m>
                <a:r>
                  <a:rPr lang="en-US" altLang="zh-TW" sz="2800" dirty="0" smtClean="0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/>
                  <a:t>Around</a:t>
                </a:r>
                <a:r>
                  <a:rPr lang="en-US" altLang="zh-TW" sz="28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𝑘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b="1" i="1">
                            <a:latin typeface="Cambria Math"/>
                          </a:rPr>
                          <m:t>𝜋</m:t>
                        </m:r>
                        <m:r>
                          <a:rPr lang="en-US" altLang="zh-TW" sz="2800" b="1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sz="2800" b="1" i="1">
                        <a:latin typeface="Cambria Math"/>
                      </a:rPr>
                      <m:t>, </m:t>
                    </m:r>
                    <m:d>
                      <m:d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0</m:t>
                        </m:r>
                        <m:r>
                          <a:rPr lang="en-US" altLang="zh-TW" sz="2800" b="1" i="1">
                            <a:latin typeface="Cambria Math"/>
                          </a:rPr>
                          <m:t>,</m:t>
                        </m:r>
                        <m:r>
                          <a:rPr lang="zh-TW" altLang="en-US" sz="2800" b="1" i="1">
                            <a:latin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zh-TW" sz="2800" dirty="0" smtClean="0"/>
                  <a:t>,</a:t>
                </a:r>
                <a:endParaRPr lang="en-US" altLang="zh-TW" sz="2800" dirty="0"/>
              </a:p>
              <a:p>
                <a:pPr marL="0" indent="0"/>
                <a:r>
                  <a:rPr lang="en-US" altLang="zh-TW" sz="2800" b="1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+</m:t>
                    </m:r>
                    <m:r>
                      <a:rPr lang="en-US" altLang="zh-TW" sz="2800" i="1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1" i="1" smtClean="0">
                            <a:latin typeface="Cambria Math"/>
                            <a:ea typeface="Cambria Math"/>
                          </a:rPr>
                          <m:t>∓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sz="2800" b="1" i="1" smtClean="0">
                        <a:latin typeface="Cambria Math"/>
                      </a:rPr>
                      <m:t>−</m:t>
                    </m:r>
                    <m:r>
                      <a:rPr lang="en-US" altLang="zh-TW" sz="2800" i="1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𝑘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zh-TW" sz="2800" b="1" i="1" smtClean="0">
                        <a:latin typeface="Cambria Math"/>
                      </a:rPr>
                      <m:t>)</m:t>
                    </m:r>
                    <m:r>
                      <a:rPr lang="en-US" altLang="zh-TW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TW" sz="2800" b="1" i="1">
                        <a:latin typeface="Cambria Math"/>
                      </a:rPr>
                      <m:t>=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zh-TW" altLang="en-US" sz="28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, −</m:t>
                    </m:r>
                    <m:r>
                      <a:rPr lang="zh-TW" altLang="en-US" sz="2800" b="0" i="1" smtClean="0">
                        <a:latin typeface="Cambria Math"/>
                        <a:ea typeface="Cambria Math"/>
                      </a:rPr>
                      <m:t>𝜇</m:t>
                    </m:r>
                  </m:oMath>
                </a14:m>
                <a:r>
                  <a:rPr lang="en-US" altLang="zh-TW" sz="2800" dirty="0" smtClean="0"/>
                  <a:t>.</a:t>
                </a:r>
                <a:endParaRPr lang="en-US" altLang="zh-TW" sz="2800" i="1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𝐶</m:t>
                    </m:r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</a:rPr>
                          <m:t>sgn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l-GR" altLang="zh-TW" sz="28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zh-TW" sz="2800" dirty="0"/>
                          <m:t> </m:t>
                        </m:r>
                        <m:r>
                          <a:rPr lang="en-US" altLang="zh-TW" sz="2800" b="0" i="1" dirty="0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</a:rPr>
                          <m:t>sgn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l-GR" altLang="zh-TW" sz="2800" i="1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</a:rPr>
                          <m:t>sgn</m:t>
                        </m:r>
                        <m:r>
                          <a:rPr lang="en-US" altLang="zh-TW" sz="2800">
                            <a:latin typeface="Cambria Math"/>
                          </a:rPr>
                          <m:t>(</m:t>
                        </m:r>
                        <m:r>
                          <a:rPr lang="el-GR" altLang="zh-TW" sz="2800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altLang="zh-TW" sz="2800" dirty="0"/>
                          <m:t> </m:t>
                        </m:r>
                      </m:e>
                    </m:d>
                  </m:oMath>
                </a14:m>
                <a:r>
                  <a:rPr lang="en-US" altLang="zh-TW" sz="2800" dirty="0" smtClean="0"/>
                  <a:t>.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229600" cy="4753099"/>
              </a:xfrm>
              <a:blipFill>
                <a:blip r:embed="rId2"/>
                <a:stretch>
                  <a:fillRect l="-1333" t="-1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2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/>
          <a:lstStyle/>
          <a:p>
            <a:pPr algn="ctr"/>
            <a:r>
              <a:rPr lang="en-US" altLang="zh-TW" dirty="0" err="1" smtClean="0">
                <a:solidFill>
                  <a:srgbClr val="0000FF"/>
                </a:solidFill>
              </a:rPr>
              <a:t>Chern</a:t>
            </a:r>
            <a:r>
              <a:rPr lang="en-US" altLang="zh-TW" dirty="0" smtClean="0">
                <a:solidFill>
                  <a:srgbClr val="0000FF"/>
                </a:solidFill>
              </a:rPr>
              <a:t> Number and </a:t>
            </a:r>
            <a:r>
              <a:rPr lang="en-US" altLang="zh-TW" dirty="0" err="1" smtClean="0">
                <a:solidFill>
                  <a:srgbClr val="0000FF"/>
                </a:solidFill>
              </a:rPr>
              <a:t>Chern</a:t>
            </a:r>
            <a:r>
              <a:rPr lang="en-US" altLang="zh-TW" dirty="0" smtClean="0">
                <a:solidFill>
                  <a:srgbClr val="0000FF"/>
                </a:solidFill>
              </a:rPr>
              <a:t> Insulator II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229600" cy="475309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/>
                          </a:rPr>
                          <m:t>𝜇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&gt;4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at </a:t>
                </a:r>
                <a:r>
                  <a:rPr lang="en-US" altLang="zh-TW" sz="2800" b="1" dirty="0"/>
                  <a:t>TRIM </a:t>
                </a:r>
                <a:r>
                  <a:rPr lang="en-US" altLang="zh-TW" sz="2800" dirty="0" smtClean="0"/>
                  <a:t>all </a:t>
                </a:r>
                <a:r>
                  <a:rPr lang="en-US" altLang="zh-TW" sz="2800" dirty="0"/>
                  <a:t>of the same sign. The system is in the trivial </a:t>
                </a:r>
                <a:r>
                  <a:rPr lang="en-US" altLang="zh-TW" sz="2800" dirty="0" smtClean="0"/>
                  <a:t>phase,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𝐶</m:t>
                    </m:r>
                    <m:r>
                      <a:rPr lang="en-US" altLang="zh-TW" sz="28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:pPr marL="0" indent="0"/>
                <a:endParaRPr lang="en-US" altLang="zh-TW" sz="2800" i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|</m:t>
                    </m:r>
                    <m:r>
                      <a:rPr lang="zh-TW" altLang="en-US" sz="2800" i="1">
                        <a:latin typeface="Cambria Math"/>
                      </a:rPr>
                      <m:t>𝜇</m:t>
                    </m:r>
                    <m:r>
                      <a:rPr lang="en-US" altLang="zh-TW" sz="2800" b="0" i="1" smtClean="0">
                        <a:latin typeface="Cambria Math"/>
                      </a:rPr>
                      <m:t>|</m:t>
                    </m:r>
                    <m:r>
                      <a:rPr lang="en-US" altLang="zh-TW" sz="2800" i="1">
                        <a:latin typeface="Cambria Math"/>
                      </a:rPr>
                      <m:t>&lt;4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has different sign at 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/>
                      </a:rPr>
                      <m:t>𝒌</m:t>
                    </m:r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0,0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, (</m:t>
                    </m:r>
                    <m:r>
                      <a:rPr lang="zh-TW" altLang="en-US" sz="2800" b="0" i="1" smtClean="0">
                        <a:latin typeface="Cambria Math"/>
                      </a:rPr>
                      <m:t>𝜋</m:t>
                    </m:r>
                    <m:r>
                      <a:rPr lang="en-US" altLang="zh-TW" sz="2800" b="0" i="1" smtClean="0">
                        <a:latin typeface="Cambria Math"/>
                      </a:rPr>
                      <m:t>,</m:t>
                    </m:r>
                    <m:r>
                      <a:rPr lang="zh-TW" altLang="en-US" sz="2800" b="0" i="1" smtClean="0">
                        <a:latin typeface="Cambria Math"/>
                      </a:rPr>
                      <m:t>𝜋</m:t>
                    </m:r>
                    <m:r>
                      <a:rPr lang="en-US" altLang="zh-TW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800" dirty="0" smtClean="0"/>
                  <a:t>: topological phase,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𝐶</m:t>
                    </m:r>
                    <m:r>
                      <a:rPr lang="en-US" altLang="zh-TW" sz="2800" b="0" i="1" smtClean="0">
                        <a:latin typeface="Cambria Math"/>
                      </a:rPr>
                      <m:t>=±1</m:t>
                    </m:r>
                  </m:oMath>
                </a14:m>
                <a:r>
                  <a:rPr lang="en-US" altLang="zh-TW" sz="2800" dirty="0" smtClean="0"/>
                  <a:t>.</a:t>
                </a:r>
                <a:endParaRPr lang="en-US" altLang="zh-TW" sz="2800" dirty="0"/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/>
                      </a:rPr>
                      <m:t>0&lt;</m:t>
                    </m:r>
                    <m:r>
                      <a:rPr lang="zh-TW" altLang="en-US" sz="2800" i="1">
                        <a:latin typeface="Cambria Math"/>
                      </a:rPr>
                      <m:t>𝜇</m:t>
                    </m:r>
                    <m:r>
                      <a:rPr lang="en-US" altLang="zh-TW" sz="2800" b="0" i="1" smtClean="0">
                        <a:latin typeface="Cambria Math"/>
                      </a:rPr>
                      <m:t>&lt;</m:t>
                    </m:r>
                    <m:r>
                      <a:rPr lang="en-US" altLang="zh-TW" sz="2800" i="1">
                        <a:latin typeface="Cambria Math"/>
                      </a:rPr>
                      <m:t>4</m:t>
                    </m:r>
                  </m:oMath>
                </a14:m>
                <a:r>
                  <a:rPr lang="en-US" altLang="zh-TW" sz="2800" dirty="0" smtClean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TW" sz="2800" b="1" i="1" smtClean="0">
                        <a:latin typeface="Cambria Math"/>
                      </a:rPr>
                      <m:t>&lt;</m:t>
                    </m:r>
                    <m:r>
                      <a:rPr lang="en-US" altLang="zh-TW" sz="28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TW" sz="2800" dirty="0" smtClean="0"/>
                  <a:t> at 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/>
                      </a:rPr>
                      <m:t>𝒌</m:t>
                    </m:r>
                    <m:r>
                      <a:rPr lang="en-US" altLang="zh-TW" sz="28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/>
                          </a:rPr>
                          <m:t>𝜋</m:t>
                        </m:r>
                        <m:r>
                          <a:rPr lang="en-US" altLang="zh-TW" sz="2800" i="1">
                            <a:latin typeface="Cambria Math"/>
                          </a:rPr>
                          <m:t>,</m:t>
                        </m:r>
                        <m:r>
                          <a:rPr lang="en-US" altLang="zh-TW" sz="280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8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, (0,</m:t>
                    </m:r>
                    <m:r>
                      <a:rPr lang="zh-TW" altLang="en-US" sz="2800" i="1">
                        <a:latin typeface="Cambria Math"/>
                      </a:rPr>
                      <m:t>𝜋</m:t>
                    </m:r>
                    <m:r>
                      <a:rPr lang="en-US" altLang="zh-TW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𝐶</m:t>
                    </m:r>
                    <m:r>
                      <a:rPr lang="en-US" altLang="zh-TW" sz="2800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:pPr marL="514350" indent="-514350">
                  <a:buFont typeface="+mj-lt"/>
                  <a:buAutoNum type="alphaLcParenR"/>
                </a:pP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/>
                      </a:rPr>
                      <m:t>−4</m:t>
                    </m:r>
                    <m:r>
                      <a:rPr lang="en-US" altLang="zh-TW" sz="2800">
                        <a:latin typeface="Cambria Math"/>
                      </a:rPr>
                      <m:t>&lt;</m:t>
                    </m:r>
                    <m:r>
                      <a:rPr lang="zh-TW" altLang="en-US" sz="2800" i="1">
                        <a:latin typeface="Cambria Math"/>
                      </a:rPr>
                      <m:t>𝜇</m:t>
                    </m:r>
                    <m:r>
                      <a:rPr lang="en-US" altLang="zh-TW" sz="2800" i="1">
                        <a:latin typeface="Cambria Math"/>
                      </a:rPr>
                      <m:t>&lt;</m:t>
                    </m:r>
                    <m:r>
                      <a:rPr lang="en-US" altLang="zh-TW" sz="28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TW" sz="2800" b="1" i="1" smtClean="0">
                        <a:latin typeface="Cambria Math"/>
                      </a:rPr>
                      <m:t>&gt;</m:t>
                    </m:r>
                    <m:r>
                      <a:rPr lang="en-US" altLang="zh-TW" sz="2800" i="1">
                        <a:latin typeface="Cambria Math"/>
                      </a:rPr>
                      <m:t>0</m:t>
                    </m:r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at</a:t>
                </a:r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/>
                      </a:rPr>
                      <m:t>𝒌</m:t>
                    </m:r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/>
                          </a:rPr>
                          <m:t>𝜋</m:t>
                        </m:r>
                        <m:r>
                          <a:rPr lang="en-US" altLang="zh-TW" sz="2800" i="1">
                            <a:latin typeface="Cambria Math"/>
                          </a:rPr>
                          <m:t>, 0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, (0,</m:t>
                    </m:r>
                    <m:r>
                      <a:rPr lang="zh-TW" altLang="en-US" sz="2800" i="1">
                        <a:latin typeface="Cambria Math"/>
                      </a:rPr>
                      <m:t>𝜋</m:t>
                    </m:r>
                    <m:r>
                      <a:rPr lang="en-US" altLang="zh-TW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𝐶</m:t>
                    </m:r>
                    <m:r>
                      <a:rPr lang="en-US" altLang="zh-TW" sz="2800" i="1">
                        <a:latin typeface="Cambria Math"/>
                      </a:rPr>
                      <m:t>=−1</m:t>
                    </m:r>
                  </m:oMath>
                </a14:m>
                <a:r>
                  <a:rPr lang="en-US" altLang="zh-TW" sz="2800" dirty="0"/>
                  <a:t>.</a:t>
                </a:r>
                <a:endParaRPr lang="en-US" altLang="zh-TW" sz="2800" i="1" dirty="0"/>
              </a:p>
              <a:p>
                <a:pPr>
                  <a:buFont typeface="Arial" pitchFamily="34" charset="0"/>
                  <a:buChar char="•"/>
                </a:pPr>
                <a:endParaRPr lang="en-US" altLang="zh-TW" i="1" dirty="0" smtClean="0"/>
              </a:p>
              <a:p>
                <a:pPr>
                  <a:buFont typeface="Arial" pitchFamily="34" charset="0"/>
                  <a:buChar char="•"/>
                </a:pPr>
                <a:endParaRPr lang="en-US" altLang="zh-TW" i="1" dirty="0" smtClean="0"/>
              </a:p>
              <a:p>
                <a:pPr>
                  <a:buFont typeface="Arial" pitchFamily="34" charset="0"/>
                  <a:buChar char="•"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229600" cy="4753099"/>
              </a:xfrm>
              <a:blipFill>
                <a:blip r:embed="rId2"/>
                <a:stretch>
                  <a:fillRect l="-1333" t="-141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9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/>
          <a:lstStyle/>
          <a:p>
            <a:pPr algn="ctr"/>
            <a:r>
              <a:rPr lang="en-US" altLang="zh-TW" dirty="0" err="1" smtClean="0">
                <a:solidFill>
                  <a:srgbClr val="0000FF"/>
                </a:solidFill>
              </a:rPr>
              <a:t>Chern</a:t>
            </a:r>
            <a:r>
              <a:rPr lang="en-US" altLang="zh-TW" dirty="0" smtClean="0">
                <a:solidFill>
                  <a:srgbClr val="0000FF"/>
                </a:solidFill>
              </a:rPr>
              <a:t> Number and </a:t>
            </a:r>
            <a:r>
              <a:rPr lang="en-US" altLang="zh-TW" dirty="0" err="1" smtClean="0">
                <a:solidFill>
                  <a:srgbClr val="0000FF"/>
                </a:solidFill>
              </a:rPr>
              <a:t>Chern</a:t>
            </a:r>
            <a:r>
              <a:rPr lang="en-US" altLang="zh-TW" dirty="0" smtClean="0">
                <a:solidFill>
                  <a:srgbClr val="0000FF"/>
                </a:solidFill>
              </a:rPr>
              <a:t> Insulator III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229600" cy="5112568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−</m:t>
                        </m:r>
                      </m:sub>
                      <m:sup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𝐼</m:t>
                            </m:r>
                          </m:e>
                        </m:d>
                      </m:sup>
                    </m:sSubSup>
                    <m:r>
                      <a:rPr lang="en-US" altLang="zh-TW" sz="2800" b="0" i="1" smtClean="0">
                        <a:latin typeface="Cambria Math"/>
                      </a:rPr>
                      <m:t>(</m:t>
                    </m:r>
                    <m:r>
                      <a:rPr lang="en-US" altLang="zh-TW" sz="2800" b="1" i="1" smtClean="0">
                        <a:latin typeface="Cambria Math"/>
                      </a:rPr>
                      <m:t>𝒌</m:t>
                    </m:r>
                    <m:r>
                      <a:rPr lang="en-US" altLang="zh-TW" sz="2800" b="0" i="1" smtClean="0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8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TW" sz="28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TW" sz="28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)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800" dirty="0"/>
                  <a:t> singular </a:t>
                </a:r>
                <a:r>
                  <a:rPr lang="en-US" altLang="zh-TW" sz="2800" dirty="0" smtClean="0"/>
                  <a:t>at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=0,</m:t>
                    </m:r>
                  </m:oMath>
                </a14:m>
                <a:r>
                  <a:rPr lang="en-US" altLang="zh-TW" sz="2800" dirty="0" smtClean="0"/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&gt;0;</m:t>
                    </m:r>
                  </m:oMath>
                </a14:m>
                <a:endParaRPr lang="en-US" altLang="zh-TW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</a:rPr>
                          <m:t>(</m:t>
                        </m:r>
                        <m:r>
                          <a:rPr lang="en-US" altLang="zh-TW" sz="2800" i="1">
                            <a:latin typeface="Cambria Math"/>
                          </a:rPr>
                          <m:t>𝐼𝐼</m:t>
                        </m:r>
                        <m:r>
                          <a:rPr lang="en-US" altLang="zh-TW" sz="28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altLang="zh-TW" sz="2800" i="1">
                        <a:latin typeface="Cambria Math"/>
                      </a:rPr>
                      <m:t>(</m:t>
                    </m:r>
                    <m:r>
                      <a:rPr lang="en-US" altLang="zh-TW" sz="2800" b="1" i="1">
                        <a:latin typeface="Cambria Math"/>
                      </a:rPr>
                      <m:t>𝒌</m:t>
                    </m:r>
                    <m:r>
                      <a:rPr lang="en-US" altLang="zh-TW" sz="2800" i="1">
                        <a:latin typeface="Cambria Math"/>
                      </a:rPr>
                      <m:t>)=</m:t>
                    </m:r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𝑑</m:t>
                            </m:r>
                            <m:r>
                              <a:rPr lang="en-US" altLang="zh-TW" sz="2800" b="0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altLang="zh-TW" sz="2800" i="1">
                                <a:latin typeface="Cambria Math"/>
                              </a:rPr>
                              <m:t>)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2800" b="0" i="1" smtClean="0">
                                      <a:latin typeface="Cambria Math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800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altLang="zh-TW" sz="2800" dirty="0" smtClean="0"/>
                  <a:t> singular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</a:rPr>
                      <m:t>=0,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&lt;</m:t>
                    </m:r>
                    <m:r>
                      <a:rPr lang="en-US" altLang="zh-TW" sz="2800" i="1">
                        <a:latin typeface="Cambria Math"/>
                      </a:rPr>
                      <m:t>0</m:t>
                    </m:r>
                    <m:r>
                      <a:rPr lang="en-US" altLang="zh-TW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TW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</a:rPr>
                          <m:t>(</m:t>
                        </m:r>
                        <m:r>
                          <a:rPr lang="en-US" altLang="zh-TW" sz="2800" i="1">
                            <a:latin typeface="Cambria Math"/>
                          </a:rPr>
                          <m:t>𝐼𝐼</m:t>
                        </m:r>
                        <m:r>
                          <a:rPr lang="en-US" altLang="zh-TW" sz="2800" i="1">
                            <a:latin typeface="Cambria Math"/>
                          </a:rPr>
                          <m:t>)</m:t>
                        </m:r>
                      </m:sup>
                    </m:sSubSup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</m:sub>
                      <m:sup>
                        <m:r>
                          <a:rPr lang="en-US" altLang="zh-TW" sz="2800" i="1">
                            <a:latin typeface="Cambria Math"/>
                          </a:rPr>
                          <m:t>(</m:t>
                        </m:r>
                        <m:r>
                          <a:rPr lang="en-US" altLang="zh-TW" sz="2800" i="1">
                            <a:latin typeface="Cambria Math"/>
                          </a:rPr>
                          <m:t>𝐼</m:t>
                        </m:r>
                        <m:r>
                          <a:rPr lang="en-US" altLang="zh-TW" sz="2800" i="1">
                            <a:latin typeface="Cambria Math"/>
                          </a:rPr>
                          <m:t>)</m:t>
                        </m:r>
                      </m:sup>
                    </m:sSubSup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/>
                          </a:rPr>
                          <m:t>𝑖</m:t>
                        </m:r>
                        <m:r>
                          <a:rPr lang="zh-TW" altLang="en-US" sz="2800" b="0" i="1" smtClean="0">
                            <a:latin typeface="Cambria Math"/>
                          </a:rPr>
                          <m:t>𝜙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800" b="1" i="1" smtClean="0">
                            <a:latin typeface="Cambria Math"/>
                          </a:rPr>
                          <m:t>𝒌</m:t>
                        </m:r>
                        <m:r>
                          <a:rPr lang="en-US" altLang="zh-TW" sz="2800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US" altLang="zh-TW" sz="2800" b="0" i="1" smtClean="0">
                        <a:latin typeface="Cambria Math"/>
                      </a:rPr>
                      <m:t>, </m:t>
                    </m:r>
                  </m:oMath>
                </a14:m>
                <a:endParaRPr lang="en-US" altLang="zh-TW" sz="2800" b="0" i="1" dirty="0" smtClean="0">
                  <a:latin typeface="Cambria Math"/>
                </a:endParaRPr>
              </a:p>
              <a:p>
                <a:pPr marL="0" indent="0"/>
                <a:r>
                  <a:rPr lang="zh-TW" altLang="en-US" sz="2800" dirty="0" smtClean="0"/>
                  <a:t>    </a:t>
                </a:r>
                <a14:m>
                  <m:oMath xmlns:m="http://schemas.openxmlformats.org/officeDocument/2006/math">
                    <m:r>
                      <a:rPr lang="zh-TW" altLang="en-US" sz="2800" i="1">
                        <a:latin typeface="Cambria Math"/>
                      </a:rPr>
                      <m:t>𝜙</m:t>
                    </m:r>
                    <m:r>
                      <a:rPr lang="en-US" altLang="zh-TW" sz="2800" i="1">
                        <a:latin typeface="Cambria Math"/>
                      </a:rPr>
                      <m:t>(</m:t>
                    </m:r>
                    <m:r>
                      <a:rPr lang="en-US" altLang="zh-TW" sz="2800" b="1" i="1">
                        <a:latin typeface="Cambria Math"/>
                      </a:rPr>
                      <m:t>𝒌</m:t>
                    </m:r>
                    <m:r>
                      <a:rPr lang="en-US" altLang="zh-TW" sz="2800" i="1">
                        <a:latin typeface="Cambria Math"/>
                      </a:rPr>
                      <m:t>)</m:t>
                    </m:r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−</m:t>
                    </m:r>
                    <m:r>
                      <a:rPr lang="en-US" altLang="zh-TW" sz="2800" i="1">
                        <a:latin typeface="Cambria Math"/>
                      </a:rPr>
                      <m:t>𝑖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𝑦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)/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TW" sz="2800" dirty="0" smtClean="0"/>
              </a:p>
              <a:p>
                <a:pPr marL="0" indent="0"/>
                <a:r>
                  <a:rPr lang="en-US" altLang="zh-TW" sz="2800" dirty="0" smtClean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800" i="1">
                            <a:latin typeface="Cambria Math"/>
                          </a:rPr>
                          <m:t>𝒜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</m:sub>
                      <m:sup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𝐼𝐼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1" smtClean="0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TW" altLang="en-US" sz="2800" i="1">
                            <a:latin typeface="Cambria Math"/>
                          </a:rPr>
                          <m:t>𝒜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</m:sub>
                      <m:sup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𝐼</m:t>
                            </m:r>
                          </m:e>
                        </m:d>
                      </m:sup>
                    </m:sSubSup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1" i="1">
                            <a:latin typeface="Cambria Math"/>
                          </a:rPr>
                          <m:t>𝒌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𝛻</m:t>
                        </m:r>
                      </m:e>
                      <m:sub>
                        <m:r>
                          <a:rPr lang="en-US" altLang="zh-TW" sz="2800" b="1" i="1" smtClean="0">
                            <a:latin typeface="Cambria Math"/>
                            <a:ea typeface="Cambria Math"/>
                          </a:rPr>
                          <m:t>𝒌</m:t>
                        </m:r>
                      </m:sub>
                    </m:sSub>
                    <m:r>
                      <a:rPr lang="zh-TW" altLang="en-US" sz="2800" i="1">
                        <a:latin typeface="Cambria Math"/>
                      </a:rPr>
                      <m:t>𝜙</m:t>
                    </m:r>
                    <m:r>
                      <a:rPr lang="en-US" altLang="zh-TW" sz="2800" i="1">
                        <a:latin typeface="Cambria Math"/>
                      </a:rPr>
                      <m:t>(</m:t>
                    </m:r>
                    <m:r>
                      <a:rPr lang="en-US" altLang="zh-TW" sz="2800" b="1" i="1">
                        <a:latin typeface="Cambria Math"/>
                      </a:rPr>
                      <m:t>𝒌</m:t>
                    </m:r>
                    <m:r>
                      <a:rPr lang="en-US" altLang="zh-TW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800" dirty="0" smtClean="0"/>
                  <a:t>.</a:t>
                </a:r>
                <a:endParaRPr lang="en-US" altLang="zh-TW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229600" cy="5112568"/>
              </a:xfrm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93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Outlines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00808"/>
            <a:ext cx="7099442" cy="3744416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altLang="zh-TW" dirty="0" smtClean="0">
                <a:solidFill>
                  <a:srgbClr val="333399"/>
                </a:solidFill>
              </a:rPr>
              <a:t>Introduction</a:t>
            </a:r>
            <a:endParaRPr lang="en-US" dirty="0" smtClean="0">
              <a:solidFill>
                <a:srgbClr val="333399"/>
              </a:solidFill>
            </a:endParaRPr>
          </a:p>
          <a:p>
            <a:pPr marL="571500" indent="-571500">
              <a:buFontTx/>
              <a:buAutoNum type="romanUcPeriod"/>
            </a:pPr>
            <a:r>
              <a:rPr lang="en-US" altLang="zh-TW" dirty="0">
                <a:solidFill>
                  <a:srgbClr val="333399"/>
                </a:solidFill>
              </a:rPr>
              <a:t>Topological Insulators (TI) and Topological </a:t>
            </a:r>
            <a:r>
              <a:rPr lang="en-US" altLang="zh-TW" dirty="0" smtClean="0">
                <a:solidFill>
                  <a:srgbClr val="333399"/>
                </a:solidFill>
              </a:rPr>
              <a:t>Superconductors</a:t>
            </a:r>
            <a:endParaRPr lang="en-US" altLang="zh-TW" dirty="0">
              <a:solidFill>
                <a:srgbClr val="333399"/>
              </a:solidFill>
            </a:endParaRPr>
          </a:p>
          <a:p>
            <a:pPr marL="571500" indent="-571500">
              <a:buFontTx/>
              <a:buAutoNum type="romanUcPeriod"/>
            </a:pPr>
            <a:r>
              <a:rPr lang="en-US" dirty="0" smtClean="0">
                <a:solidFill>
                  <a:srgbClr val="333399"/>
                </a:solidFill>
              </a:rPr>
              <a:t>Zak Phase and Winding </a:t>
            </a:r>
            <a:r>
              <a:rPr lang="en-US" dirty="0" err="1" smtClean="0">
                <a:solidFill>
                  <a:srgbClr val="333399"/>
                </a:solidFill>
              </a:rPr>
              <a:t>numbere</a:t>
            </a:r>
            <a:endParaRPr lang="en-US" dirty="0" smtClean="0">
              <a:solidFill>
                <a:srgbClr val="333399"/>
              </a:solidFill>
            </a:endParaRPr>
          </a:p>
          <a:p>
            <a:pPr marL="571500" indent="-571500">
              <a:buAutoNum type="romanUcPeriod"/>
            </a:pPr>
            <a:r>
              <a:rPr lang="en-US" dirty="0" smtClean="0">
                <a:solidFill>
                  <a:srgbClr val="333399"/>
                </a:solidFill>
              </a:rPr>
              <a:t>Discussions and  Conclusions</a:t>
            </a:r>
          </a:p>
          <a:p>
            <a:pPr marL="571500" indent="-57150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04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/>
          <a:lstStyle/>
          <a:p>
            <a:pPr algn="ctr"/>
            <a:r>
              <a:rPr lang="en-US" altLang="zh-TW" dirty="0" err="1" smtClean="0">
                <a:solidFill>
                  <a:srgbClr val="0000FF"/>
                </a:solidFill>
              </a:rPr>
              <a:t>Chern</a:t>
            </a:r>
            <a:r>
              <a:rPr lang="en-US" altLang="zh-TW" dirty="0" smtClean="0">
                <a:solidFill>
                  <a:srgbClr val="0000FF"/>
                </a:solidFill>
              </a:rPr>
              <a:t> Number and </a:t>
            </a:r>
            <a:r>
              <a:rPr lang="en-US" altLang="zh-TW" dirty="0" err="1" smtClean="0">
                <a:solidFill>
                  <a:srgbClr val="0000FF"/>
                </a:solidFill>
              </a:rPr>
              <a:t>Chern</a:t>
            </a:r>
            <a:r>
              <a:rPr lang="en-US" altLang="zh-TW" dirty="0" smtClean="0">
                <a:solidFill>
                  <a:srgbClr val="0000FF"/>
                </a:solidFill>
              </a:rPr>
              <a:t> Insulator IV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340768"/>
                <a:ext cx="8229600" cy="4753099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altLang="zh-TW" b="0" i="1" smtClean="0">
                            <a:latin typeface="Cambria Math"/>
                          </a:rPr>
                          <m:t>𝐵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𝑍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1" i="1">
                            <a:latin typeface="Cambria Math"/>
                          </a:rPr>
                          <m:t>𝒌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 </m:t>
                            </m:r>
                            <m:r>
                              <a:rPr lang="zh-TW" altLang="en-US" i="1">
                                <a:latin typeface="Cambria Math"/>
                              </a:rPr>
                              <m:t>𝛺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b="1" i="1" dirty="0" smtClean="0">
                  <a:latin typeface="Cambria Math"/>
                </a:endParaRPr>
              </a:p>
              <a:p>
                <a:pPr marL="0" indent="0"/>
                <a:r>
                  <a:rPr lang="en-US" altLang="zh-TW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16"/>
                              </m:rPr>
                              <a:rPr lang="en-US" altLang="zh-TW" sz="28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b="1" i="1">
                            <a:latin typeface="Cambria Math"/>
                          </a:rPr>
                          <m:t>𝒌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𝛻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zh-TW" altLang="en-US" sz="2800" i="1">
                                    <a:latin typeface="Cambria Math"/>
                                  </a:rPr>
                                  <m:t>𝒜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−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nary>
                    <m:r>
                      <a:rPr lang="en-US" altLang="zh-TW" sz="2800" b="1" i="1" smtClean="0">
                        <a:latin typeface="Cambria Math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16"/>
                              </m:rPr>
                              <a:rPr lang="en-US" altLang="zh-TW" sz="28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𝐼</m:t>
                            </m:r>
                            <m:r>
                              <a:rPr lang="en-US" altLang="zh-TW" sz="2800" b="0" i="1" smtClean="0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𝑑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b="1" i="1">
                            <a:latin typeface="Cambria Math"/>
                          </a:rPr>
                          <m:t>𝒌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𝛻</m:t>
                                </m:r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×</m:t>
                                </m:r>
                                <m:r>
                                  <a:rPr lang="zh-TW" altLang="en-US" sz="2800" i="1">
                                    <a:latin typeface="Cambria Math"/>
                                  </a:rPr>
                                  <m:t>𝒜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−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</a:rPr>
                                      <m:t>𝐼𝐼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pPr marL="0" indent="0"/>
                <a:r>
                  <a:rPr lang="en-US" altLang="zh-TW" b="1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0" smtClean="0">
                        <a:latin typeface="Cambria Math"/>
                      </a:rPr>
                      <m:t>=</m:t>
                    </m:r>
                    <m:nary>
                      <m:naryPr>
                        <m:chr m:val="∮"/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i="1">
                                <a:latin typeface="Cambria Math"/>
                              </a:rPr>
                              <m:t>𝜕</m:t>
                            </m:r>
                            <m:r>
                              <m:rPr>
                                <m:brk m:alnAt="16"/>
                              </m:rPr>
                              <a:rPr lang="en-US" altLang="zh-TW" sz="28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  <m:r>
                          <a:rPr lang="en-US" altLang="zh-TW" sz="2800" b="1" i="1">
                            <a:latin typeface="Cambria Math"/>
                          </a:rPr>
                          <m:t>𝒌</m:t>
                        </m:r>
                        <m:r>
                          <a:rPr lang="en-US" altLang="zh-TW" sz="2800" b="1" i="1">
                            <a:latin typeface="Cambria Math"/>
                            <a:ea typeface="Cambria Math"/>
                          </a:rPr>
                          <m:t>∙</m:t>
                        </m:r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800" i="1">
                                <a:latin typeface="Cambria Math"/>
                              </a:rPr>
                              <m:t>𝒜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−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𝐼</m:t>
                                </m:r>
                              </m:e>
                            </m:d>
                          </m:sup>
                        </m:sSubSup>
                      </m:e>
                    </m:nary>
                    <m:r>
                      <a:rPr lang="en-US" altLang="zh-TW" sz="2800" b="1" i="1">
                        <a:latin typeface="Cambria Math"/>
                      </a:rPr>
                      <m:t>+</m:t>
                    </m:r>
                    <m:nary>
                      <m:naryPr>
                        <m:chr m:val="∮"/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i="1">
                                <a:latin typeface="Cambria Math"/>
                              </a:rPr>
                              <m:t>𝜕</m:t>
                            </m:r>
                            <m:r>
                              <m:rPr>
                                <m:brk m:alnAt="16"/>
                              </m:rPr>
                              <a:rPr lang="en-US" altLang="zh-TW" sz="28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𝐼𝐼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  <m:r>
                          <a:rPr lang="en-US" altLang="zh-TW" sz="2800" b="1" i="1">
                            <a:latin typeface="Cambria Math"/>
                          </a:rPr>
                          <m:t>𝒌</m:t>
                        </m:r>
                        <m:r>
                          <a:rPr lang="en-US" altLang="zh-TW" sz="2800" b="1" i="1">
                            <a:latin typeface="Cambria Math"/>
                            <a:ea typeface="Cambria Math"/>
                          </a:rPr>
                          <m:t>∙</m:t>
                        </m:r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TW" altLang="en-US" sz="2800" i="1">
                                <a:latin typeface="Cambria Math"/>
                              </a:rPr>
                              <m:t>𝒜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−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/>
                                  </a:rPr>
                                  <m:t>𝐼𝐼</m:t>
                                </m:r>
                              </m:e>
                            </m:d>
                          </m:sup>
                        </m:sSubSup>
                      </m:e>
                    </m:nary>
                  </m:oMath>
                </a14:m>
                <a:endParaRPr lang="en-US" altLang="zh-TW" sz="2800" b="1" i="1" dirty="0" smtClean="0">
                  <a:latin typeface="Cambria Math"/>
                </a:endParaRPr>
              </a:p>
              <a:p>
                <a:pPr marL="0" indent="0"/>
                <a:r>
                  <a:rPr lang="en-US" altLang="zh-TW" sz="32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3200" b="1">
                        <a:latin typeface="Cambria Math"/>
                      </a:rPr>
                      <m:t>=</m:t>
                    </m:r>
                    <m:nary>
                      <m:naryPr>
                        <m:chr m:val="∮"/>
                        <m:ctrlPr>
                          <a:rPr lang="en-US" altLang="zh-TW" sz="32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3200" i="1">
                                <a:latin typeface="Cambria Math"/>
                              </a:rPr>
                              <m:t>𝜕</m:t>
                            </m:r>
                            <m:r>
                              <m:rPr>
                                <m:brk m:alnAt="16"/>
                              </m:rPr>
                              <a:rPr lang="en-US" altLang="zh-TW" sz="32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32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sz="3200" i="1">
                            <a:latin typeface="Cambria Math"/>
                          </a:rPr>
                          <m:t>𝑑</m:t>
                        </m:r>
                        <m:r>
                          <a:rPr lang="en-US" altLang="zh-TW" sz="3200" b="1" i="1">
                            <a:latin typeface="Cambria Math"/>
                          </a:rPr>
                          <m:t>𝒌</m:t>
                        </m:r>
                        <m:r>
                          <a:rPr lang="en-US" altLang="zh-TW" sz="3200" b="1" i="1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TW" altLang="en-US" sz="3200" i="1">
                                    <a:latin typeface="Cambria Math"/>
                                  </a:rPr>
                                  <m:t>𝒜</m:t>
                                </m:r>
                              </m:e>
                              <m:sub>
                                <m:r>
                                  <a:rPr lang="en-US" altLang="zh-TW" sz="3200" i="1">
                                    <a:latin typeface="Cambria Math"/>
                                  </a:rPr>
                                  <m:t>−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32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altLang="zh-TW" sz="3200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zh-TW" altLang="en-US" sz="3200" i="1">
                                    <a:latin typeface="Cambria Math"/>
                                  </a:rPr>
                                  <m:t>𝒜</m:t>
                                </m:r>
                              </m:e>
                              <m:sub>
                                <m:r>
                                  <a:rPr lang="en-US" altLang="zh-TW" sz="3200" i="1">
                                    <a:latin typeface="Cambria Math"/>
                                  </a:rPr>
                                  <m:t>−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3200" i="1">
                                        <a:latin typeface="Cambria Math"/>
                                      </a:rPr>
                                      <m:t>𝐼𝐼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nary>
                  </m:oMath>
                </a14:m>
                <a:endParaRPr lang="en-US" altLang="zh-TW" dirty="0" smtClean="0"/>
              </a:p>
              <a:p>
                <a:pPr marL="0" indent="0"/>
                <a:r>
                  <a:rPr lang="en-US" altLang="zh-TW" sz="2800" b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b="1">
                        <a:latin typeface="Cambria Math"/>
                      </a:rPr>
                      <m:t>=</m:t>
                    </m:r>
                    <m:r>
                      <a:rPr lang="en-US" altLang="zh-TW" sz="2800" b="1" i="0" smtClean="0">
                        <a:latin typeface="Cambria Math"/>
                      </a:rPr>
                      <m:t>−</m:t>
                    </m:r>
                    <m:nary>
                      <m:naryPr>
                        <m:chr m:val="∮"/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800" i="1">
                                <a:latin typeface="Cambria Math"/>
                              </a:rPr>
                              <m:t>𝜕</m:t>
                            </m:r>
                            <m:r>
                              <m:rPr>
                                <m:brk m:alnAt="16"/>
                              </m:rPr>
                              <a:rPr lang="en-US" altLang="zh-TW" sz="2800" i="1">
                                <a:latin typeface="Cambria Math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</m:sub>
                      <m:sup/>
                      <m:e>
                        <m:r>
                          <a:rPr lang="en-US" altLang="zh-TW" sz="2800" i="1">
                            <a:latin typeface="Cambria Math"/>
                          </a:rPr>
                          <m:t>𝑑</m:t>
                        </m:r>
                        <m:r>
                          <a:rPr lang="en-US" altLang="zh-TW" sz="2800" b="1" i="1">
                            <a:latin typeface="Cambria Math"/>
                          </a:rPr>
                          <m:t>𝒌</m:t>
                        </m:r>
                        <m:r>
                          <a:rPr lang="en-US" altLang="zh-TW" sz="2800" b="1" i="1">
                            <a:latin typeface="Cambria Math"/>
                            <a:ea typeface="Cambria Math"/>
                          </a:rPr>
                          <m:t>∙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𝛻</m:t>
                                </m:r>
                              </m:e>
                              <m:sub>
                                <m:r>
                                  <a:rPr lang="en-US" altLang="zh-TW" sz="2800" b="1" i="1">
                                    <a:latin typeface="Cambria Math"/>
                                    <a:ea typeface="Cambria Math"/>
                                  </a:rPr>
                                  <m:t>𝒌</m:t>
                                </m:r>
                              </m:sub>
                            </m:sSub>
                            <m:r>
                              <a:rPr lang="zh-TW" altLang="en-US" sz="2800" i="1">
                                <a:latin typeface="Cambria Math"/>
                                <a:ea typeface="Cambria Math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b="1" i="1">
                                    <a:latin typeface="Cambria Math"/>
                                    <a:ea typeface="Cambria Math"/>
                                  </a:rPr>
                                  <m:t>𝒌</m:t>
                                </m:r>
                              </m:e>
                            </m:d>
                          </m:e>
                        </m:d>
                      </m:e>
                    </m:nary>
                    <m:r>
                      <a:rPr lang="en-US" altLang="zh-TW" sz="2800" b="1" i="1" smtClean="0">
                        <a:latin typeface="Cambria Math"/>
                      </a:rPr>
                      <m:t>=</m:t>
                    </m:r>
                    <m:r>
                      <a:rPr lang="zh-TW" altLang="en-US" sz="2800" i="1" smtClean="0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n-US" sz="28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altLang="zh-TW" sz="28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zh-TW" altLang="en-US" sz="2800" i="1"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altLang="zh-TW" sz="2800" b="1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zh-TW" altLang="en-US" sz="2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endParaRPr lang="en-US" altLang="zh-TW" i="1" dirty="0" smtClean="0"/>
              </a:p>
              <a:p>
                <a:pPr marL="0" indent="0"/>
                <a:r>
                  <a:rPr lang="zh-TW" altLang="en-US" i="1" dirty="0"/>
                  <a:t> </a:t>
                </a:r>
                <a14:m>
                  <m:oMath xmlns:m="http://schemas.openxmlformats.org/officeDocument/2006/math">
                    <m:r>
                      <a:rPr lang="en-US" altLang="zh-TW" i="1" dirty="0" smtClean="0">
                        <a:latin typeface="Cambria Math"/>
                      </a:rPr>
                      <m:t>=</m:t>
                    </m:r>
                    <m:r>
                      <a:rPr lang="en-US" altLang="zh-TW" b="0" i="1" dirty="0" smtClean="0">
                        <a:latin typeface="Cambria Math"/>
                      </a:rPr>
                      <m:t>2</m:t>
                    </m:r>
                    <m:r>
                      <a:rPr lang="zh-TW" altLang="en-US" b="0" i="1" dirty="0" smtClean="0">
                        <a:latin typeface="Cambria Math"/>
                      </a:rPr>
                      <m:t>𝜋</m:t>
                    </m:r>
                    <m:r>
                      <a:rPr lang="en-US" altLang="zh-TW" b="0" i="1" dirty="0" smtClean="0">
                        <a:latin typeface="Cambria Math"/>
                      </a:rPr>
                      <m:t>𝑛</m:t>
                    </m:r>
                    <m:r>
                      <a:rPr lang="en-US" altLang="zh-TW" b="0" i="1" dirty="0" smtClean="0">
                        <a:latin typeface="Cambria Math"/>
                      </a:rPr>
                      <m:t>,  </m:t>
                    </m:r>
                    <m:r>
                      <a:rPr lang="en-US" altLang="zh-TW" b="0" i="1" dirty="0" smtClean="0">
                        <a:latin typeface="Cambria Math"/>
                      </a:rPr>
                      <m:t>𝑛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altLang="zh-TW" b="0" i="1" dirty="0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en-US" altLang="zh-TW" i="1" dirty="0" smtClean="0"/>
              </a:p>
              <a:p>
                <a:pPr>
                  <a:buFont typeface="Arial" pitchFamily="34" charset="0"/>
                  <a:buChar char="•"/>
                </a:pPr>
                <a:endParaRPr lang="en-US" altLang="zh-TW" i="1" dirty="0" smtClean="0"/>
              </a:p>
              <a:p>
                <a:pPr>
                  <a:buFont typeface="Arial" pitchFamily="34" charset="0"/>
                  <a:buChar char="•"/>
                </a:pPr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340768"/>
                <a:ext cx="8229600" cy="475309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049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9179" y="727534"/>
            <a:ext cx="8229600" cy="504825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Experimental Evidence of TI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HgTe/</a:t>
                </a:r>
                <a:r>
                  <a:rPr lang="en-US" altLang="zh-TW" dirty="0" err="1" smtClean="0"/>
                  <a:t>CdTe</a:t>
                </a:r>
                <a:r>
                  <a:rPr lang="en-US" altLang="zh-TW" dirty="0" smtClean="0"/>
                  <a:t> quantum well:</a:t>
                </a:r>
              </a:p>
              <a:p>
                <a:r>
                  <a:rPr lang="en-US" altLang="zh-TW" sz="2000" dirty="0" smtClean="0"/>
                  <a:t>[Qi &amp; Zhang (2011)]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TW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latin typeface="Cambria Math"/>
                              <a:ea typeface="Cambria Math"/>
                            </a:rPr>
                            <m:t>ℋ</m:t>
                          </m:r>
                        </m:e>
                      </m:acc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zh-TW" i="1">
                                    <a:latin typeface="Cambria Math"/>
                                    <a:ea typeface="Cambria Math"/>
                                  </a:rPr>
                                  <m:t>ℋ</m:t>
                                </m:r>
                                <m:r>
                                  <a:rPr lang="en-US" altLang="zh-TW" b="1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TW" b="1" i="1">
                                    <a:latin typeface="Cambria Math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TW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i="1">
                                        <a:latin typeface="Cambria Math"/>
                                        <a:ea typeface="Cambria Math"/>
                                      </a:rPr>
                                      <m:t>ℋ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/>
                                        <a:ea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altLang="zh-TW" b="1" i="1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altLang="zh-TW" b="1" i="1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altLang="zh-TW" i="1">
                          <a:latin typeface="Cambria Math"/>
                          <a:ea typeface="Cambria Math"/>
                        </a:rPr>
                        <m:t>ℋ</m:t>
                      </m:r>
                      <m:d>
                        <m:dPr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1" i="1">
                              <a:latin typeface="Cambria Math"/>
                            </a:rPr>
                            <m:t>𝒌</m:t>
                          </m:r>
                        </m:e>
                      </m:d>
                      <m:r>
                        <a:rPr lang="en-US" altLang="zh-TW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altLang="zh-TW" b="1" i="1">
                          <a:latin typeface="Cambria Math"/>
                          <a:ea typeface="Cambria Math"/>
                        </a:rPr>
                        <m:t>𝒅</m:t>
                      </m:r>
                      <m:d>
                        <m:dPr>
                          <m:ctrlPr>
                            <a:rPr lang="en-US" altLang="zh-TW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b="1" i="1">
                              <a:latin typeface="Cambria Math"/>
                            </a:rPr>
                            <m:t>𝒌</m:t>
                          </m:r>
                        </m:e>
                      </m:d>
                      <m:r>
                        <a:rPr lang="en-US" altLang="zh-TW" b="1" i="1">
                          <a:latin typeface="Cambria Math"/>
                        </a:rPr>
                        <m:t>∙</m:t>
                      </m:r>
                      <m:r>
                        <a:rPr lang="zh-TW" altLang="en-US" b="1" i="1">
                          <a:latin typeface="Cambria Math"/>
                          <a:ea typeface="Cambria Math"/>
                        </a:rPr>
                        <m:t>𝝈</m:t>
                      </m:r>
                      <m:r>
                        <a:rPr lang="en-US" altLang="zh-TW" b="1" i="1">
                          <a:latin typeface="Cambria Math"/>
                          <a:ea typeface="Cambria Math"/>
                        </a:rPr>
                        <m:t>, </m:t>
                      </m:r>
                    </m:oMath>
                  </m:oMathPara>
                </a14:m>
                <a:endParaRPr lang="en-US" altLang="zh-TW" b="1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𝒅</m:t>
                      </m:r>
                      <m:r>
                        <a:rPr lang="en-US" altLang="zh-TW" b="1" i="1" smtClean="0">
                          <a:latin typeface="Cambria Math"/>
                        </a:rPr>
                        <m:t>(</m:t>
                      </m:r>
                      <m:r>
                        <a:rPr lang="en-US" altLang="zh-TW" b="1" i="1" smtClean="0">
                          <a:latin typeface="Cambria Math"/>
                        </a:rPr>
                        <m:t>𝒌</m:t>
                      </m:r>
                      <m:r>
                        <a:rPr lang="en-US" altLang="zh-TW" b="1" i="1" smtClean="0">
                          <a:latin typeface="Cambria Math"/>
                        </a:rPr>
                        <m:t>)=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𝐴</m:t>
                          </m:r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altLang="zh-TW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b="0" i="1" smtClean="0">
                                  <a:latin typeface="Cambria Math"/>
                                </a:rPr>
                                <m:t>𝐴𝑘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TW" b="1" i="1">
                              <a:latin typeface="Cambria Math"/>
                            </a:rPr>
                            <m:t>,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𝑀</m:t>
                          </m:r>
                          <m:r>
                            <a:rPr lang="en-US" altLang="zh-TW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𝐵</m:t>
                          </m:r>
                          <m:sSup>
                            <m:sSup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altLang="zh-TW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</m:t>
                    </m:r>
                    <m:r>
                      <a:rPr lang="en-US" altLang="zh-TW" b="0" i="1" smtClean="0">
                        <a:latin typeface="Cambria Math"/>
                      </a:rPr>
                      <m:t>/</m:t>
                    </m:r>
                    <m:r>
                      <a:rPr lang="en-US" altLang="zh-TW" b="0" i="1" smtClean="0">
                        <a:latin typeface="Cambria Math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</a:rPr>
                      <m:t>&lt;0,</m:t>
                    </m:r>
                  </m:oMath>
                </a14:m>
                <a:r>
                  <a:rPr lang="en-US" altLang="zh-TW" dirty="0" smtClean="0"/>
                  <a:t> trivial phase.</a:t>
                </a:r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/>
                      </a:rPr>
                      <m:t>𝑀</m:t>
                    </m:r>
                    <m:r>
                      <a:rPr lang="en-US" altLang="zh-TW" b="0" i="1" smtClean="0">
                        <a:latin typeface="Cambria Math"/>
                      </a:rPr>
                      <m:t>/</m:t>
                    </m:r>
                    <m:r>
                      <a:rPr lang="en-US" altLang="zh-TW" b="0" i="1" smtClean="0">
                        <a:latin typeface="Cambria Math"/>
                      </a:rPr>
                      <m:t>𝐵</m:t>
                    </m:r>
                    <m:r>
                      <a:rPr lang="en-US" altLang="zh-TW" b="0" i="1" smtClean="0">
                        <a:latin typeface="Cambria Math"/>
                      </a:rPr>
                      <m:t>&gt;0, </m:t>
                    </m:r>
                  </m:oMath>
                </a14:m>
                <a:r>
                  <a:rPr lang="en-US" altLang="zh-TW" dirty="0" smtClean="0"/>
                  <a:t> topological phase, </a:t>
                </a:r>
              </a:p>
              <a:p>
                <a:pPr marL="0" indent="0"/>
                <a:r>
                  <a:rPr lang="en-US" altLang="zh-TW" dirty="0" smtClean="0"/>
                  <a:t>   Band inversion, gapless edge </a:t>
                </a:r>
              </a:p>
              <a:p>
                <a:pPr marL="0" indent="0"/>
                <a:r>
                  <a:rPr lang="en-US" altLang="zh-TW" dirty="0"/>
                  <a:t> </a:t>
                </a:r>
                <a:r>
                  <a:rPr lang="en-US" altLang="zh-TW" dirty="0" smtClean="0"/>
                  <a:t>  mode.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47" b="-376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 descr="HgTe_CdTe_Q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340768"/>
            <a:ext cx="3600400" cy="1302144"/>
          </a:xfrm>
          <a:prstGeom prst="rect">
            <a:avLst/>
          </a:prstGeom>
        </p:spPr>
      </p:pic>
      <p:pic>
        <p:nvPicPr>
          <p:cNvPr id="8" name="圖片 7" descr="HgTe_CdTe_QW_Ex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3214" y="3227525"/>
            <a:ext cx="2455491" cy="25057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Topological Superconductor and </a:t>
            </a:r>
            <a:r>
              <a:rPr lang="en-US" altLang="zh-TW" dirty="0" err="1" smtClean="0">
                <a:solidFill>
                  <a:srgbClr val="0000FF"/>
                </a:solidFill>
              </a:rPr>
              <a:t>Majorana</a:t>
            </a:r>
            <a:r>
              <a:rPr lang="en-US" altLang="zh-TW" dirty="0" smtClean="0">
                <a:solidFill>
                  <a:srgbClr val="0000FF"/>
                </a:solidFill>
              </a:rPr>
              <a:t> Zero </a:t>
            </a:r>
            <a:r>
              <a:rPr lang="en-US" altLang="zh-TW" dirty="0">
                <a:solidFill>
                  <a:srgbClr val="0000FF"/>
                </a:solidFill>
              </a:rPr>
              <a:t>Energy </a:t>
            </a:r>
            <a:r>
              <a:rPr lang="en-US" altLang="zh-TW" dirty="0" smtClean="0">
                <a:solidFill>
                  <a:srgbClr val="0000FF"/>
                </a:solidFill>
              </a:rPr>
              <a:t>State(MZES</a:t>
            </a:r>
            <a:r>
              <a:rPr lang="en-US" altLang="zh-TW" dirty="0">
                <a:solidFill>
                  <a:srgbClr val="0000FF"/>
                </a:solidFill>
              </a:rPr>
              <a:t>) </a:t>
            </a:r>
            <a:r>
              <a:rPr lang="en-US" altLang="zh-TW" dirty="0" smtClean="0">
                <a:solidFill>
                  <a:srgbClr val="0000FF"/>
                </a:solidFill>
              </a:rPr>
              <a:t>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56792"/>
                <a:ext cx="8229600" cy="4753074"/>
              </a:xfrm>
            </p:spPr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:r>
                  <a:rPr lang="en-US" altLang="zh-TW" sz="2800" dirty="0" smtClean="0"/>
                  <a:t>BdG Hamiltonian of the </a:t>
                </a:r>
                <a:r>
                  <a:rPr lang="en-US" altLang="zh-TW" sz="2800" dirty="0" err="1" smtClean="0"/>
                  <a:t>Kitaev</a:t>
                </a:r>
                <a:r>
                  <a:rPr lang="en-US" altLang="zh-TW" sz="2800" dirty="0" smtClean="0"/>
                  <a:t> chain: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ℍ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TW" sz="2800" b="0" i="0" smtClean="0">
                              <a:latin typeface="Cambria Math"/>
                              <a:ea typeface="Cambria Math"/>
                            </a:rPr>
                            <m:t>K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⨂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𝕀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𝑡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800" i="1">
                                  <a:latin typeface="Cambria Math"/>
                                  <a:ea typeface="Cambria Math"/>
                                </a:rPr>
                                <m:t>𝕄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m:rPr>
                              <m:sty m:val="p"/>
                            </m:rPr>
                            <a:rPr lang="el-GR" altLang="zh-TW" sz="2800" b="0" i="0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lang="el-GR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sub>
                      </m:sSub>
                      <m:r>
                        <a:rPr lang="en-US" altLang="zh-TW" sz="2800" i="1">
                          <a:latin typeface="Cambria Math"/>
                          <a:ea typeface="Cambria Math"/>
                        </a:rPr>
                        <m:t>⨂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zh-TW" altLang="en-US" sz="2800" i="1">
                              <a:latin typeface="Cambria Math"/>
                              <a:ea typeface="Cambria Math"/>
                            </a:rPr>
                            <m:t>𝕄</m:t>
                          </m:r>
                        </m:e>
                        <m:sub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), </m:t>
                      </m:r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dirty="0" smtClean="0">
                    <a:ea typeface="Cambria Math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800" i="1">
                                    <a:latin typeface="Cambria Math"/>
                                    <a:ea typeface="Cambria Math"/>
                                  </a:rPr>
                                  <m:t>𝕄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+1,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+1,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 </a:t>
                </a:r>
                <a:r>
                  <a:rPr lang="en-US" altLang="zh-TW" sz="2800" i="1" dirty="0" smtClean="0"/>
                  <a:t>p</a:t>
                </a:r>
                <a:r>
                  <a:rPr lang="en-US" altLang="zh-TW" sz="2800" dirty="0" smtClean="0"/>
                  <a:t>-wave superconductivity.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n-US" altLang="zh-TW" sz="2800" dirty="0" smtClean="0"/>
                  <a:t>There is a chiral symmetry</a:t>
                </a:r>
                <a:r>
                  <a:rPr lang="zh-TW" altLang="en-US" sz="28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2800" i="1">
                        <a:latin typeface="Cambria Math"/>
                        <a:ea typeface="Cambria Math"/>
                      </a:rPr>
                      <m:t>Π</m:t>
                    </m:r>
                    <m:r>
                      <a:rPr lang="en-US" altLang="zh-TW" sz="26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sz="2600" i="1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𝑥</m:t>
                        </m:r>
                      </m:sub>
                    </m:sSub>
                    <m:r>
                      <a:rPr lang="en-US" altLang="zh-TW" sz="2600" i="1">
                        <a:latin typeface="Cambria Math"/>
                        <a:ea typeface="Cambria Math"/>
                      </a:rPr>
                      <m:t>⨂</m:t>
                    </m:r>
                    <m:r>
                      <a:rPr lang="zh-TW" altLang="en-US" sz="2600" i="1">
                        <a:latin typeface="Cambria Math"/>
                        <a:ea typeface="Cambria Math"/>
                      </a:rPr>
                      <m:t>𝕀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altLang="zh-TW" sz="2600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6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altLang="zh-TW" sz="2600" i="1" smtClean="0">
                            <a:latin typeface="Cambria Math"/>
                            <a:ea typeface="Cambria Math"/>
                          </a:rPr>
                          <m:t>Π</m:t>
                        </m:r>
                        <m:r>
                          <a:rPr lang="en-US" altLang="zh-TW" sz="2600" i="1"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6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altLang="zh-TW" sz="2600" i="1">
                                <a:latin typeface="Cambria Math"/>
                                <a:ea typeface="Cambria Math"/>
                              </a:rPr>
                              <m:t>ℍ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600">
                                <a:latin typeface="Cambria Math"/>
                                <a:ea typeface="Cambria Math"/>
                              </a:rPr>
                              <m:t>K</m:t>
                            </m:r>
                          </m:sub>
                        </m:sSub>
                      </m:e>
                    </m:d>
                    <m:r>
                      <a:rPr lang="en-US" altLang="zh-TW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0. </m:t>
                    </m:r>
                  </m:oMath>
                </a14:m>
                <a:endParaRPr lang="en-US" altLang="zh-TW" sz="2600" dirty="0" smtClean="0"/>
              </a:p>
              <a:p>
                <a:pPr marL="0" indent="0"/>
                <a:r>
                  <a:rPr lang="en-US" altLang="zh-TW" sz="2800" dirty="0" smtClean="0"/>
                  <a:t>It </a:t>
                </a:r>
                <a:r>
                  <a:rPr lang="en-US" altLang="zh-TW" sz="2800" dirty="0"/>
                  <a:t>can be used to decompose the zero modes</a:t>
                </a:r>
                <a:r>
                  <a:rPr lang="en-US" altLang="zh-TW" sz="2800" dirty="0" smtClean="0"/>
                  <a:t>:</a:t>
                </a:r>
              </a:p>
              <a:p>
                <a:pPr marL="0" indent="0"/>
                <a:r>
                  <a:rPr lang="en-US" altLang="zh-TW" sz="2800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ℍ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  <a:ea typeface="Cambria Math"/>
                          </a:rPr>
                          <m:t>K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~</m:t>
                    </m:r>
                    <m:d>
                      <m:dPr>
                        <m:ctrlPr>
                          <a:rPr lang="en-US" altLang="zh-TW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  <m:t>ℍ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2800">
                                      <a:latin typeface="Cambria Math"/>
                                      <a:ea typeface="Cambria Math"/>
                                    </a:rPr>
                                    <m:t>K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800">
                                      <a:latin typeface="Cambria Math"/>
                                      <a:ea typeface="Cambria Math"/>
                                    </a:rPr>
                                    <m:t>R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zh-TW" altLang="en-US" sz="28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TW" sz="2800" i="1">
                                          <a:latin typeface="Cambria Math"/>
                                          <a:ea typeface="Cambria Math"/>
                                        </a:rPr>
                                        <m:t>ℍ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TW" sz="2800">
                                      <a:latin typeface="Cambria Math"/>
                                      <a:ea typeface="Cambria Math"/>
                                    </a:rPr>
                                    <m:t>K</m:t>
                                  </m:r>
                                  <m:r>
                                    <a:rPr lang="en-US" altLang="zh-TW" sz="2800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TW" sz="2800">
                                      <a:latin typeface="Cambria Math"/>
                                      <a:ea typeface="Cambria Math"/>
                                    </a:rPr>
                                    <m:t>L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TW" sz="28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altLang="zh-TW" sz="2800" dirty="0"/>
              </a:p>
              <a:p>
                <a:r>
                  <a:rPr lang="en-US" altLang="zh-TW" sz="3200" dirty="0">
                    <a:ea typeface="Cambria Math"/>
                  </a:rPr>
                  <a:t>  </a:t>
                </a:r>
                <a:r>
                  <a:rPr lang="en-US" altLang="zh-TW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 </m:t>
                        </m:r>
                        <m:acc>
                          <m:accPr>
                            <m:chr m:val="̃"/>
                            <m:ctrlPr>
                              <a:rPr lang="zh-TW" alt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ℍ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  <a:ea typeface="Cambria Math"/>
                          </a:rPr>
                          <m:t>K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  <a:ea typeface="Cambria Math"/>
                          </a:rPr>
                          <m:t>R</m:t>
                        </m:r>
                        <m:r>
                          <a:rPr lang="en-US" altLang="zh-TW" sz="2800">
                            <a:latin typeface="Cambria Math"/>
                            <a:ea typeface="Cambria Math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/>
                            <a:ea typeface="Cambria Math"/>
                          </a:rPr>
                          <m:t>L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=−</m:t>
                    </m:r>
                    <m:r>
                      <a:rPr lang="zh-TW" altLang="en-US" sz="28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zh-TW" altLang="en-US" sz="2800" i="1">
                        <a:latin typeface="Cambria Math"/>
                        <a:ea typeface="Cambria Math"/>
                      </a:rPr>
                      <m:t>𝕀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𝑡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𝕄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+</m:t>
                        </m:r>
                      </m:sub>
                    </m:sSub>
                    <m:r>
                      <a:rPr lang="en-US" altLang="zh-TW" sz="2800" i="1">
                        <a:latin typeface="Cambria Math"/>
                        <a:ea typeface="Cambria Math"/>
                      </a:rPr>
                      <m:t>∓∆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zh-TW" altLang="en-US" sz="2800" i="1">
                            <a:latin typeface="Cambria Math"/>
                            <a:ea typeface="Cambria Math"/>
                          </a:rPr>
                          <m:t>𝕄</m:t>
                        </m:r>
                      </m:e>
                      <m:sub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altLang="zh-TW" sz="2800" dirty="0"/>
                  <a:t>.</a:t>
                </a:r>
              </a:p>
              <a:p>
                <a:endParaRPr lang="en-US" altLang="zh-TW" dirty="0" smtClean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8229600" cy="4753074"/>
              </a:xfrm>
              <a:blipFill>
                <a:blip r:embed="rId2"/>
                <a:stretch>
                  <a:fillRect l="-1556" t="-1282" r="-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Topological Superconductor and </a:t>
            </a:r>
            <a:r>
              <a:rPr lang="en-US" altLang="zh-TW" dirty="0" err="1" smtClean="0">
                <a:solidFill>
                  <a:srgbClr val="0000FF"/>
                </a:solidFill>
              </a:rPr>
              <a:t>Majorana</a:t>
            </a:r>
            <a:r>
              <a:rPr lang="en-US" altLang="zh-TW" dirty="0" smtClean="0">
                <a:solidFill>
                  <a:srgbClr val="0000FF"/>
                </a:solidFill>
              </a:rPr>
              <a:t> Zero Energy State(MZES) II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395536" y="1556792"/>
                <a:ext cx="8229600" cy="4752528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Secular equation: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</a:rPr>
                        <m:t>=−</m:t>
                      </m:r>
                      <m:r>
                        <a:rPr lang="zh-TW" altLang="en-US" sz="2800" b="0" i="1" smtClean="0">
                          <a:latin typeface="Cambria Math"/>
                        </a:rPr>
                        <m:t>𝜇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−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±∆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∓∆</m:t>
                          </m:r>
                        </m:e>
                      </m:d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=0,</m:t>
                      </m:r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b="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±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−</m:t>
                        </m:r>
                        <m:r>
                          <a:rPr lang="zh-TW" altLang="en-US" sz="2800" i="1">
                            <a:latin typeface="Cambria Math"/>
                          </a:rPr>
                          <m:t>𝜇</m:t>
                        </m:r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TW" altLang="en-US" sz="2800" i="1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−4</m:t>
                            </m:r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altLang="zh-TW" sz="2800" i="1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∆</m:t>
                                    </m:r>
                                  </m:e>
                                  <m:sup>
                                    <m:r>
                                      <a:rPr lang="en-US" altLang="zh-TW" sz="2800" i="1"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rad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/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2(</m:t>
                        </m:r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  <m:r>
                          <a:rPr lang="en-US" altLang="zh-TW" sz="2800" i="1">
                            <a:latin typeface="Cambria Math"/>
                          </a:rPr>
                          <m:t>+∆)</m:t>
                        </m:r>
                      </m:e>
                    </m:d>
                  </m:oMath>
                </a14:m>
                <a:r>
                  <a:rPr lang="en-US" altLang="zh-TW" sz="2800" b="0" i="1" dirty="0" smtClean="0">
                    <a:latin typeface="Cambria Math"/>
                  </a:rPr>
                  <a:t>.</a:t>
                </a:r>
              </a:p>
              <a:p>
                <a:r>
                  <a:rPr lang="en-US" altLang="zh-TW" sz="2800" i="1" dirty="0">
                    <a:latin typeface="Cambria Math"/>
                  </a:rPr>
                  <a:t> </a:t>
                </a:r>
                <a:r>
                  <a:rPr lang="en-US" altLang="zh-TW" sz="2800" i="1" dirty="0" smtClean="0">
                    <a:latin typeface="Cambria Math"/>
                  </a:rPr>
                  <a:t>   </a:t>
                </a:r>
                <a:r>
                  <a:rPr lang="en-US" altLang="zh-TW" sz="2800" dirty="0" smtClean="0"/>
                  <a:t>For a semi-infinite chain:</a:t>
                </a:r>
                <a:endParaRPr lang="en-US" altLang="zh-TW" sz="2800" b="0" dirty="0" smtClean="0">
                  <a:latin typeface="Cambria Math"/>
                </a:endParaRPr>
              </a:p>
              <a:p>
                <a:r>
                  <a:rPr lang="en-US" altLang="zh-TW" sz="2800" b="0" dirty="0" smtClean="0"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𝑢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)=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b>
                          <m:sup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p>
                        </m:sSubSup>
                        <m:r>
                          <a:rPr lang="en-US" altLang="zh-TW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</m:sup>
                        </m:sSubSup>
                      </m:e>
                    </m:d>
                    <m:r>
                      <a:rPr lang="en-US" altLang="zh-TW" sz="2800" b="0" i="1" smtClean="0"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|</m:t>
                        </m:r>
                        <m:r>
                          <a:rPr lang="en-US" altLang="zh-TW" sz="28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/>
                          </a:rPr>
                          <m:t>+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/>
                              </a:rPr>
                              <m:t>|</m:t>
                            </m:r>
                            <m:r>
                              <a:rPr lang="en-US" altLang="zh-TW" sz="28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/>
                              </a:rPr>
                              <m:t>−</m:t>
                            </m:r>
                          </m:sub>
                        </m:sSub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&lt;1.</m:t>
                    </m:r>
                  </m:oMath>
                </a14:m>
                <a:endParaRPr lang="en-US" altLang="zh-TW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MZES </a:t>
                </a:r>
                <a:r>
                  <a:rPr lang="en-US" altLang="zh-TW" sz="2800" dirty="0"/>
                  <a:t>occurs when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altLang="zh-TW" sz="2800" b="0" i="1" smtClean="0">
                        <a:latin typeface="Cambria Math"/>
                      </a:rPr>
                      <m:t>&lt;0</m:t>
                    </m:r>
                  </m:oMath>
                </a14:m>
                <a:endParaRPr lang="en-US" altLang="zh-TW" sz="2800" b="0" i="1" dirty="0" smtClean="0">
                  <a:latin typeface="Cambria Math"/>
                </a:endParaRPr>
              </a:p>
              <a:p>
                <a:pPr marL="0" indent="0"/>
                <a:r>
                  <a:rPr lang="en-US" altLang="zh-TW" sz="2800" dirty="0" smtClean="0"/>
                  <a:t>    i.e.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−2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&lt;</m:t>
                    </m:r>
                    <m:r>
                      <a:rPr lang="zh-TW" altLang="en-US" sz="2800" i="1">
                        <a:latin typeface="Cambria Math"/>
                      </a:rPr>
                      <m:t>𝜇</m:t>
                    </m:r>
                    <m:r>
                      <a:rPr lang="en-US" altLang="zh-TW" sz="2800" i="1">
                        <a:latin typeface="Cambria Math"/>
                      </a:rPr>
                      <m:t>&lt;2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800" i="1">
                        <a:latin typeface="Cambria Math"/>
                      </a:rPr>
                      <m:t>.</m:t>
                    </m:r>
                  </m:oMath>
                </a14:m>
                <a:r>
                  <a:rPr lang="en-US" altLang="zh-TW" sz="2800" dirty="0" smtClean="0"/>
                  <a:t>   </a:t>
                </a:r>
              </a:p>
              <a:p>
                <a:pPr marL="0" indent="0"/>
                <a:r>
                  <a:rPr lang="en-US" altLang="zh-TW" sz="2800" dirty="0" smtClean="0"/>
                  <a:t>May play some role in quantum computation.</a:t>
                </a:r>
                <a:endParaRPr lang="en-US" altLang="zh-TW" sz="28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536" y="1556792"/>
                <a:ext cx="8229600" cy="4752528"/>
              </a:xfrm>
              <a:blipFill rotWithShape="1">
                <a:blip r:embed="rId2"/>
                <a:stretch>
                  <a:fillRect l="-1556" t="-12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7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00FF"/>
                </a:solidFill>
              </a:rPr>
              <a:t>Experimental realization of </a:t>
            </a:r>
            <a:r>
              <a:rPr lang="en-US" altLang="zh-TW" dirty="0" err="1" smtClean="0">
                <a:solidFill>
                  <a:srgbClr val="0000FF"/>
                </a:solidFill>
              </a:rPr>
              <a:t>Kitaev</a:t>
            </a:r>
            <a:r>
              <a:rPr lang="en-US" altLang="zh-TW" dirty="0" smtClean="0">
                <a:solidFill>
                  <a:srgbClr val="0000FF"/>
                </a:solidFill>
              </a:rPr>
              <a:t> chain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8250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Semiconductor </a:t>
            </a:r>
            <a:r>
              <a:rPr lang="en-US" altLang="zh-TW" sz="2800" dirty="0"/>
              <a:t>nanowires on top of a </a:t>
            </a:r>
            <a:r>
              <a:rPr lang="en-US" altLang="zh-TW" sz="2800" dirty="0" smtClean="0"/>
              <a:t>s-wave </a:t>
            </a:r>
            <a:r>
              <a:rPr lang="en-US" altLang="zh-TW" sz="2800" dirty="0"/>
              <a:t>superconductor. </a:t>
            </a:r>
            <a:endParaRPr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To have a p-wave </a:t>
            </a:r>
            <a:r>
              <a:rPr lang="en-US" altLang="zh-TW" sz="2800" dirty="0"/>
              <a:t>superconductor, </a:t>
            </a:r>
            <a:r>
              <a:rPr lang="en-US" altLang="zh-TW" sz="2800" dirty="0" smtClean="0"/>
              <a:t>need </a:t>
            </a:r>
            <a:r>
              <a:rPr lang="en-US" altLang="zh-TW" sz="2800" dirty="0"/>
              <a:t>strong </a:t>
            </a:r>
            <a:r>
              <a:rPr lang="en-US" altLang="zh-TW" sz="2800" dirty="0" smtClean="0"/>
              <a:t>spin-orbit coupling.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Giving rise to zero-bias conductance.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Josephson current in S/TI/S junction.</a:t>
            </a:r>
          </a:p>
          <a:p>
            <a:pPr marL="0" indent="0"/>
            <a:endParaRPr lang="en-US" altLang="zh-TW" sz="2800" dirty="0" smtClean="0"/>
          </a:p>
          <a:p>
            <a:pPr marL="0" indent="0"/>
            <a:r>
              <a:rPr lang="en-US" altLang="zh-TW" sz="2000" dirty="0" err="1" smtClean="0"/>
              <a:t>Mourik</a:t>
            </a:r>
            <a:r>
              <a:rPr lang="en-US" altLang="zh-TW" sz="2000" dirty="0" smtClean="0"/>
              <a:t> et al, Science</a:t>
            </a:r>
            <a:r>
              <a:rPr lang="en-US" altLang="zh-TW" sz="2000" dirty="0"/>
              <a:t>, </a:t>
            </a:r>
            <a:r>
              <a:rPr lang="en-US" altLang="zh-TW" sz="2000" b="1" dirty="0" smtClean="0"/>
              <a:t>336</a:t>
            </a:r>
            <a:r>
              <a:rPr lang="en-US" altLang="zh-TW" sz="2000" dirty="0" smtClean="0"/>
              <a:t>, </a:t>
            </a:r>
            <a:r>
              <a:rPr lang="en-US" altLang="zh-TW" sz="2000" dirty="0"/>
              <a:t>1003 (2012</a:t>
            </a:r>
            <a:r>
              <a:rPr lang="en-US" altLang="zh-TW" sz="2000" dirty="0" smtClean="0"/>
              <a:t>)</a:t>
            </a:r>
          </a:p>
          <a:p>
            <a:pPr marL="0" indent="0"/>
            <a:r>
              <a:rPr lang="en-US" altLang="zh-TW" sz="2000" dirty="0" smtClean="0"/>
              <a:t>Das et al, Nat</a:t>
            </a:r>
            <a:r>
              <a:rPr lang="en-US" altLang="zh-TW" sz="2000" dirty="0"/>
              <a:t>. Phys. </a:t>
            </a:r>
            <a:r>
              <a:rPr lang="en-US" altLang="zh-TW" sz="2000" b="1" dirty="0" smtClean="0"/>
              <a:t>8</a:t>
            </a:r>
            <a:r>
              <a:rPr lang="en-US" altLang="zh-TW" sz="2000" dirty="0" smtClean="0"/>
              <a:t>, </a:t>
            </a:r>
            <a:r>
              <a:rPr lang="en-US" altLang="zh-TW" sz="2000" dirty="0"/>
              <a:t>887 (2012</a:t>
            </a:r>
            <a:r>
              <a:rPr lang="en-US" altLang="zh-TW" sz="2000" dirty="0" smtClean="0"/>
              <a:t>).</a:t>
            </a:r>
          </a:p>
          <a:p>
            <a:pPr marL="0" indent="0"/>
            <a:r>
              <a:rPr lang="en-US" altLang="zh-TW" sz="2000" dirty="0" smtClean="0"/>
              <a:t>Deng et al, Nano</a:t>
            </a:r>
            <a:r>
              <a:rPr lang="en-US" altLang="zh-TW" sz="2000" dirty="0"/>
              <a:t>. Lett. </a:t>
            </a:r>
            <a:r>
              <a:rPr lang="en-US" altLang="zh-TW" sz="2000" b="1" dirty="0" smtClean="0"/>
              <a:t>12</a:t>
            </a:r>
            <a:r>
              <a:rPr lang="en-US" altLang="zh-TW" sz="2000" dirty="0" smtClean="0"/>
              <a:t>, </a:t>
            </a:r>
            <a:r>
              <a:rPr lang="en-US" altLang="zh-TW" sz="2000" dirty="0"/>
              <a:t>6414 (</a:t>
            </a:r>
            <a:r>
              <a:rPr lang="en-US" altLang="zh-TW" sz="2000" dirty="0" smtClean="0"/>
              <a:t>2012)</a:t>
            </a:r>
          </a:p>
          <a:p>
            <a:pPr marL="0" indent="0"/>
            <a:r>
              <a:rPr lang="en-US" altLang="zh-TW" sz="2000" dirty="0" err="1" smtClean="0"/>
              <a:t>Rokhinson</a:t>
            </a:r>
            <a:r>
              <a:rPr lang="en-US" altLang="zh-TW" sz="2000" dirty="0" smtClean="0"/>
              <a:t> et al, Nat</a:t>
            </a:r>
            <a:r>
              <a:rPr lang="en-US" altLang="zh-TW" sz="2000" dirty="0"/>
              <a:t>. Phys. </a:t>
            </a:r>
            <a:r>
              <a:rPr lang="en-US" altLang="zh-TW" sz="2000" b="1" dirty="0" smtClean="0"/>
              <a:t>8</a:t>
            </a:r>
            <a:r>
              <a:rPr lang="en-US" altLang="zh-TW" sz="2000" dirty="0" smtClean="0"/>
              <a:t>, </a:t>
            </a:r>
            <a:r>
              <a:rPr lang="en-US" altLang="zh-TW" sz="2000" dirty="0"/>
              <a:t>795 (2012).</a:t>
            </a:r>
            <a:endParaRPr lang="en-US" altLang="zh-TW" sz="2000" dirty="0" smtClean="0"/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487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75793"/>
            <a:ext cx="8229600" cy="504825"/>
          </a:xfrm>
        </p:spPr>
        <p:txBody>
          <a:bodyPr/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en-US" altLang="zh-TW" sz="3600" dirty="0" smtClean="0">
                <a:solidFill>
                  <a:srgbClr val="0000FF"/>
                </a:solidFill>
              </a:rPr>
              <a:t>Periodic Table of TI </a:t>
            </a:r>
          </a:p>
        </p:txBody>
      </p:sp>
      <p:pic>
        <p:nvPicPr>
          <p:cNvPr id="4" name="內容版面配置區 3" descr="Periodic table of 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40225"/>
            <a:ext cx="8229600" cy="367240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899592" y="1271963"/>
                <a:ext cx="7064027" cy="1076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marL="514350" lvl="0" indent="-514350" algn="ctr">
                  <a:spcBef>
                    <a:spcPct val="20000"/>
                  </a:spcBef>
                  <a:defRPr/>
                </a:pPr>
                <a:r>
                  <a:rPr lang="da-DK" altLang="zh-TW" sz="2600" kern="0" dirty="0" smtClean="0">
                    <a:solidFill>
                      <a:srgbClr val="292929"/>
                    </a:solidFill>
                    <a:latin typeface="+mn-lt"/>
                    <a:ea typeface="+mn-ea"/>
                  </a:rPr>
                  <a:t>[Schnyder et al. (2008)]; [Kitaev (2009)].</a:t>
                </a:r>
              </a:p>
              <a:p>
                <a:pPr marL="514350" lvl="0" indent="-514350" algn="ctr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3100" i="1" kern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Θ</m:t>
                    </m:r>
                  </m:oMath>
                </a14:m>
                <a:r>
                  <a:rPr lang="da-DK" altLang="zh-TW" sz="3100" kern="0" dirty="0" smtClean="0">
                    <a:solidFill>
                      <a:srgbClr val="292929"/>
                    </a:solidFill>
                    <a:latin typeface="+mn-lt"/>
                    <a:ea typeface="+mn-ea"/>
                  </a:rPr>
                  <a:t> : time reversal,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3100" i="1" kern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Ξ</m:t>
                    </m:r>
                  </m:oMath>
                </a14:m>
                <a:r>
                  <a:rPr kumimoji="1" lang="en-US" sz="3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92929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: particle hole,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sz="31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kumimoji="1" lang="en-US" sz="31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292929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: chiral</a:t>
                </a:r>
              </a:p>
              <a:p>
                <a:pPr marL="514350" lvl="0" indent="-514350" algn="ctr">
                  <a:spcBef>
                    <a:spcPct val="20000"/>
                  </a:spcBef>
                  <a:defRPr/>
                </a:pPr>
                <a:r>
                  <a:rPr lang="en-US" sz="3100" kern="0" dirty="0" smtClean="0">
                    <a:solidFill>
                      <a:srgbClr val="292929"/>
                    </a:solidFill>
                    <a:latin typeface="+mn-lt"/>
                    <a:ea typeface="+mn-ea"/>
                  </a:rPr>
                  <a:t>Classification of the symmetric space of Lie algebra</a:t>
                </a:r>
                <a:r>
                  <a:rPr kumimoji="1" lang="en-US" sz="31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292929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</a:t>
                </a:r>
                <a:endParaRPr kumimoji="1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271963"/>
                <a:ext cx="7064027" cy="1076917"/>
              </a:xfrm>
              <a:prstGeom prst="rect">
                <a:avLst/>
              </a:prstGeom>
              <a:blipFill>
                <a:blip r:embed="rId3"/>
                <a:stretch>
                  <a:fillRect t="-8523" b="-34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err="1">
                <a:solidFill>
                  <a:srgbClr val="0000FF"/>
                </a:solidFill>
              </a:rPr>
              <a:t>Polyacetylene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Conducting polymer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Dimmer: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mtClean="0"/>
              <a:t>Trimmer</a:t>
            </a:r>
            <a:endParaRPr lang="zh-TW" altLang="en-US" dirty="0"/>
          </a:p>
        </p:txBody>
      </p:sp>
      <p:pic>
        <p:nvPicPr>
          <p:cNvPr id="4" name="內容版面配置區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2792558"/>
            <a:ext cx="7139136" cy="193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25532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SSH Model 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ℋ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zh-TW" altLang="en-US" sz="2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28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2800" dirty="0" smtClean="0"/>
                  <a:t> </a:t>
                </a:r>
              </a:p>
              <a:p>
                <a:r>
                  <a:rPr lang="en-US" altLang="zh-TW" sz="2800" dirty="0" smtClean="0"/>
                  <a:t>EOM: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TW" sz="2800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/>
                      <m:t>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𝑖𝑝𝑗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m:rPr>
                        <m:nor/>
                      </m:rPr>
                      <a:rPr lang="en-US" altLang="zh-TW" sz="2800" dirty="0"/>
                      <m:t>,</m:t>
                    </m:r>
                  </m:oMath>
                </a14:m>
                <a:r>
                  <a:rPr lang="en-US" altLang="zh-TW" sz="2800" dirty="0" smtClean="0"/>
                  <a:t> (lattice constant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800" dirty="0" smtClean="0"/>
                  <a:t>)</a:t>
                </a:r>
                <a:endParaRPr lang="en-US" altLang="zh-TW" sz="2800" dirty="0"/>
              </a:p>
              <a:p>
                <a:r>
                  <a:rPr lang="en-US" altLang="zh-TW" sz="2800" dirty="0" smtClean="0">
                    <a:ea typeface="Cambria Math" panose="02040503050406030204" pitchFamily="18" charset="0"/>
                  </a:rPr>
                  <a:t>Bulk spectrum</a:t>
                </a:r>
                <a:r>
                  <a:rPr lang="zh-TW" altLang="en-US" sz="2800" dirty="0" smtClean="0">
                    <a:ea typeface="Cambria Math" panose="02040503050406030204" pitchFamily="18" charset="0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rad>
                  </m:oMath>
                </a14:m>
                <a:endParaRPr lang="zh-TW" altLang="en-US" sz="2800" dirty="0"/>
              </a:p>
              <a:p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]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d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TW" sz="2800" b="1" i="0" smtClean="0">
                        <a:latin typeface="Cambria Math" panose="02040503050406030204" pitchFamily="18" charset="0"/>
                      </a:rPr>
                      <m:t>𝐁𝐙</m:t>
                    </m:r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b="-10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4114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3654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SSH Model </a:t>
            </a:r>
            <a:r>
              <a:rPr lang="en-US" altLang="zh-TW" dirty="0" smtClean="0">
                <a:solidFill>
                  <a:srgbClr val="0000FF"/>
                </a:solidFill>
              </a:rPr>
              <a:t>II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ℋ</m:t>
                    </m:r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zh-TW" alt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2800" dirty="0" smtClean="0"/>
                  <a:t> </a:t>
                </a:r>
                <a:endParaRPr lang="en-US" altLang="zh-TW" sz="2800" dirty="0"/>
              </a:p>
              <a:p>
                <a:r>
                  <a:rPr lang="en-US" altLang="zh-TW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800" i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m:rPr>
                        <m:nor/>
                      </m:rPr>
                      <a:rPr lang="en-US" altLang="zh-TW" sz="2800" dirty="0"/>
                      <m:t>,</m:t>
                    </m:r>
                    <m:r>
                      <m:rPr>
                        <m:nor/>
                      </m:rPr>
                      <a:rPr lang="zh-TW" altLang="en-US" sz="2800" dirty="0"/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.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i="1" dirty="0" smtClean="0"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altLang="zh-TW" sz="2800" dirty="0" smtClean="0"/>
              </a:p>
              <a:p>
                <a:r>
                  <a:rPr lang="en-US" altLang="zh-TW" sz="2800" dirty="0" smtClean="0"/>
                  <a:t>Most general solution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;</a:t>
                </a:r>
              </a:p>
              <a:p>
                <a:r>
                  <a:rPr lang="en-US" altLang="zh-TW" sz="2800" dirty="0" smtClean="0"/>
                  <a:t>B.C.</a:t>
                </a:r>
                <a:r>
                  <a:rPr lang="zh-TW" altLang="en-US" sz="2800" dirty="0" smtClean="0"/>
                  <a:t>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/>
                  <a:t>. (Even # of sites)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b="-1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8032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SSH Model </a:t>
            </a:r>
            <a:r>
              <a:rPr lang="en-US" altLang="zh-TW" dirty="0" smtClean="0">
                <a:solidFill>
                  <a:srgbClr val="0000FF"/>
                </a:solidFill>
              </a:rPr>
              <a:t>III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  </m:t>
                    </m:r>
                  </m:oMath>
                </a14:m>
                <a:r>
                  <a:rPr lang="en-US" altLang="zh-TW" sz="2800" b="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zh-TW" alt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sz="2800" dirty="0" smtClean="0"/>
                  <a:t> pairs of </a:t>
                </a:r>
                <a:r>
                  <a:rPr lang="en-US" altLang="zh-TW" sz="2800" i="1" dirty="0" smtClean="0"/>
                  <a:t>s</a:t>
                </a:r>
                <a:r>
                  <a:rPr lang="en-US" altLang="zh-TW" sz="2800" dirty="0" smtClean="0"/>
                  <a:t>.</a:t>
                </a:r>
              </a:p>
              <a:p>
                <a:r>
                  <a:rPr lang="en-US" altLang="zh-TW" sz="2800" dirty="0" err="1"/>
                  <a:t>Chebyshev</a:t>
                </a:r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polynomials: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 b="0" i="0" smtClean="0">
                                <a:latin typeface="Cambria Math" panose="02040503050406030204" pitchFamily="18" charset="0"/>
                              </a:rPr>
                              <m:t>cosh</m:t>
                            </m:r>
                          </m:fNam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 b="0" i="0" smtClean="0">
                                <a:latin typeface="Cambria Math" panose="02040503050406030204" pitchFamily="18" charset="0"/>
                              </a:rPr>
                              <m:t>sinh</m:t>
                            </m:r>
                          </m:fName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zh-TW" sz="2800" dirty="0" smtClean="0"/>
                  <a:t>,  no edge states.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800" dirty="0"/>
                  <a:t>, </a:t>
                </a:r>
                <a:r>
                  <a:rPr lang="en-US" altLang="zh-TW" sz="2800" dirty="0" smtClean="0"/>
                  <a:t>two edge states with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and</a:t>
                </a:r>
                <a:r>
                  <a:rPr lang="zh-TW" altLang="en-US" sz="2800" dirty="0" smtClean="0"/>
                  <a:t>  </a:t>
                </a:r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≈−</m:t>
                    </m:r>
                    <m:f>
                      <m:fPr>
                        <m:type m:val="li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type m:val="li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TW" sz="2800" dirty="0" smtClean="0"/>
                  <a:t>. </a:t>
                </a:r>
                <a:endParaRPr lang="zh-TW" alt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r="-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2636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Insulator  and Metal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Insulator: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Metal: </a:t>
            </a:r>
            <a:endParaRPr lang="zh-TW" altLang="en-US" dirty="0"/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72313"/>
            <a:ext cx="3600400" cy="17609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745" y="1604392"/>
            <a:ext cx="2835399" cy="18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50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SSH Model </a:t>
            </a:r>
            <a:r>
              <a:rPr lang="en-US" altLang="zh-TW" dirty="0" smtClean="0">
                <a:solidFill>
                  <a:srgbClr val="0000FF"/>
                </a:solidFill>
              </a:rPr>
              <a:t>IV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8313" y="1628800"/>
                <a:ext cx="8229600" cy="4537075"/>
              </a:xfrm>
            </p:spPr>
            <p:txBody>
              <a:bodyPr/>
              <a:lstStyle/>
              <a:p>
                <a:r>
                  <a:rPr lang="en-US" altLang="zh-TW" sz="2800" dirty="0" smtClean="0"/>
                  <a:t>B.C</a:t>
                </a:r>
                <a:r>
                  <a:rPr lang="en-US" altLang="zh-TW" sz="2800" dirty="0"/>
                  <a:t>.</a:t>
                </a:r>
                <a:r>
                  <a:rPr lang="zh-TW" altLang="en-US" sz="2800" dirty="0"/>
                  <a:t>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/>
                  <a:t>. </a:t>
                </a:r>
                <a:r>
                  <a:rPr lang="en-US" altLang="zh-TW" sz="2800" dirty="0" smtClean="0"/>
                  <a:t>(Odd </a:t>
                </a:r>
                <a:r>
                  <a:rPr lang="en-US" altLang="zh-TW" sz="2800" dirty="0"/>
                  <a:t># of sites</a:t>
                </a:r>
                <a:r>
                  <a:rPr lang="en-US" altLang="zh-TW" sz="2800" dirty="0" smtClean="0"/>
                  <a:t>)</a:t>
                </a:r>
                <a:endParaRPr lang="en-US" altLang="zh-TW" sz="28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/>
                  <a:t>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type m:val="lin"/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There should be </a:t>
                </a:r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−1 </m:t>
                    </m:r>
                  </m:oMath>
                </a14:m>
                <a:r>
                  <a:rPr lang="en-US" altLang="zh-TW" sz="2800" dirty="0" smtClean="0"/>
                  <a:t>states. One state is missing!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Chiral sym. requires there is a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/>
                  <a:t> state.</a:t>
                </a:r>
              </a:p>
              <a:p>
                <a:r>
                  <a:rPr lang="en-US" altLang="zh-TW" sz="28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TW" sz="2800" dirty="0" smtClean="0"/>
                  <a:t>, a ZES on the left edge.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800" dirty="0"/>
                  <a:t>, a ZES on the </a:t>
                </a:r>
                <a:r>
                  <a:rPr lang="en-US" altLang="zh-TW" sz="2800" dirty="0" smtClean="0"/>
                  <a:t>right </a:t>
                </a:r>
                <a:r>
                  <a:rPr lang="en-US" altLang="zh-TW" sz="2800" dirty="0"/>
                  <a:t>edge.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1628800"/>
                <a:ext cx="8229600" cy="4537075"/>
              </a:xfrm>
              <a:blipFill>
                <a:blip r:embed="rId2"/>
                <a:stretch>
                  <a:fillRect l="-1556" t="-1478" b="-69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329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SSH Model </a:t>
            </a:r>
            <a:r>
              <a:rPr lang="en-US" altLang="zh-TW" dirty="0" smtClean="0">
                <a:solidFill>
                  <a:srgbClr val="0000FF"/>
                </a:solidFill>
              </a:rPr>
              <a:t>V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. </a:t>
                </a:r>
                <a:endParaRPr lang="en-US" altLang="zh-TW" sz="28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0, 2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altLang="zh-TW" sz="2800" dirty="0" smtClean="0">
                    <a:latin typeface="Cambria Math" panose="02040503050406030204" pitchFamily="18" charset="0"/>
                  </a:rPr>
                  <a:t>,</a:t>
                </a:r>
                <a:r>
                  <a:rPr lang="zh-TW" altLang="en-US" sz="280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zh-TW" altLang="en-US" sz="28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800" dirty="0" smtClean="0">
                    <a:latin typeface="Cambria Math" panose="02040503050406030204" pitchFamily="18" charset="0"/>
                  </a:rPr>
                  <a:t>traces out a closed contour.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/>
                  <a:t>1d </a:t>
                </a:r>
                <a:r>
                  <a:rPr lang="en-US" altLang="zh-TW" sz="2800" b="1" dirty="0" smtClean="0"/>
                  <a:t>winding number</a:t>
                </a:r>
                <a:r>
                  <a:rPr lang="en-US" altLang="zh-TW" sz="2800" b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altLang="zh-TW" sz="2800" dirty="0" smtClean="0">
                    <a:latin typeface="Cambria Math" panose="02040503050406030204" pitchFamily="18" charset="0"/>
                  </a:rPr>
                  <a:t> around  the origin is a   well-defined topological quantity.</a:t>
                </a:r>
              </a:p>
              <a:p>
                <a:endParaRPr lang="en-US" altLang="zh-TW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Bulk </a:t>
                </a:r>
                <a:r>
                  <a:rPr lang="en-US" altLang="zh-TW" sz="2800" dirty="0"/>
                  <a:t>edge correspondence</a:t>
                </a:r>
                <a:r>
                  <a:rPr lang="zh-TW" altLang="en-US" sz="2800" dirty="0"/>
                  <a:t>：</a:t>
                </a:r>
                <a:endParaRPr lang="en-US" altLang="zh-TW" sz="2800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NI</m:t>
                              </m:r>
                              <m: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edge</m:t>
                              </m:r>
                              <m: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stae</m:t>
                              </m:r>
                              <m: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TI</m:t>
                              </m:r>
                              <m: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edge</m:t>
                              </m:r>
                              <m: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zh-TW" sz="2800">
                                  <a:latin typeface="Cambria Math" panose="02040503050406030204" pitchFamily="18" charset="0"/>
                                </a:rPr>
                                <m:t>stae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sz="2800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sz="2800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0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150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SSH Model </a:t>
            </a:r>
            <a:r>
              <a:rPr lang="en-US" altLang="zh-TW" dirty="0" smtClean="0">
                <a:solidFill>
                  <a:srgbClr val="0000FF"/>
                </a:solidFill>
              </a:rPr>
              <a:t>VI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Ambiguity in defining unit cell.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>
                    <a:solidFill>
                      <a:schemeClr val="tx1"/>
                    </a:solidFill>
                  </a:rPr>
                  <a:t>For</a:t>
                </a:r>
                <a:r>
                  <a:rPr lang="zh-TW" alt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altLang="zh-TW" sz="2800" dirty="0" smtClean="0">
                    <a:solidFill>
                      <a:schemeClr val="tx1"/>
                    </a:solidFill>
                  </a:rPr>
                  <a:t>1,</a:t>
                </a:r>
                <a:r>
                  <a:rPr lang="zh-TW" alt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TW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800" dirty="0" smtClean="0">
                    <a:solidFill>
                      <a:srgbClr val="FF0000"/>
                    </a:solidFill>
                  </a:rPr>
                  <a:t>,</a:t>
                </a:r>
                <a:r>
                  <a:rPr lang="zh-TW" altLang="en-US" sz="28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TW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0" indent="0"/>
                <a:r>
                  <a:rPr lang="en-US" altLang="zh-TW" sz="2800" dirty="0" smtClean="0">
                    <a:solidFill>
                      <a:schemeClr val="tx1"/>
                    </a:solidFill>
                  </a:rPr>
                  <a:t>     Intra-cell </a:t>
                </a:r>
                <a:r>
                  <a:rPr lang="en-US" altLang="zh-TW" sz="2800" dirty="0">
                    <a:solidFill>
                      <a:schemeClr val="tx1"/>
                    </a:solidFill>
                  </a:rPr>
                  <a:t>and inter-cell </a:t>
                </a:r>
                <a:r>
                  <a:rPr lang="en-US" altLang="zh-TW" sz="2800" dirty="0" smtClean="0">
                    <a:solidFill>
                      <a:schemeClr val="tx1"/>
                    </a:solidFill>
                  </a:rPr>
                  <a:t>hopping</a:t>
                </a:r>
                <a:r>
                  <a:rPr lang="zh-TW" alt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800" dirty="0" smtClean="0">
                    <a:solidFill>
                      <a:schemeClr val="tx1"/>
                    </a:solidFill>
                  </a:rPr>
                  <a:t>amplitudes</a:t>
                </a:r>
              </a:p>
              <a:p>
                <a:pPr marL="0" indent="0"/>
                <a:r>
                  <a:rPr lang="en-US" altLang="zh-TW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800" dirty="0" smtClean="0">
                    <a:solidFill>
                      <a:schemeClr val="tx1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800" dirty="0" smtClean="0">
                    <a:solidFill>
                      <a:schemeClr val="tx1"/>
                    </a:solidFill>
                  </a:rPr>
                  <a:t>,</a:t>
                </a:r>
                <a:r>
                  <a:rPr lang="zh-TW" altLang="en-US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zh-TW" sz="2800" dirty="0" smtClean="0">
                    <a:solidFill>
                      <a:schemeClr val="tx1"/>
                    </a:solidFill>
                  </a:rPr>
                  <a:t>exchanged</a:t>
                </a:r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t="-13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6011558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32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SSH </a:t>
            </a:r>
            <a:r>
              <a:rPr lang="en-US" altLang="zh-TW" dirty="0">
                <a:solidFill>
                  <a:srgbClr val="0000FF"/>
                </a:solidFill>
              </a:rPr>
              <a:t>Model </a:t>
            </a:r>
            <a:r>
              <a:rPr lang="en-US" altLang="zh-TW" dirty="0" smtClean="0">
                <a:solidFill>
                  <a:srgbClr val="0000FF"/>
                </a:solidFill>
              </a:rPr>
              <a:t>VII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/>
                      <m:t>For</m:t>
                    </m:r>
                    <m:r>
                      <m:rPr>
                        <m:nor/>
                      </m:rPr>
                      <a:rPr lang="en-US" altLang="zh-TW" sz="2800" dirty="0"/>
                      <m:t> </m:t>
                    </m:r>
                    <m:r>
                      <m:rPr>
                        <m:nor/>
                      </m:rPr>
                      <a:rPr lang="en-US" altLang="zh-TW" sz="2800" dirty="0"/>
                      <m:t>even</m:t>
                    </m:r>
                    <m:r>
                      <m:rPr>
                        <m:nor/>
                      </m:rPr>
                      <a:rPr lang="en-US" altLang="zh-TW" sz="2800" dirty="0"/>
                      <m:t> # </m:t>
                    </m:r>
                    <m:r>
                      <m:rPr>
                        <m:nor/>
                      </m:rPr>
                      <a:rPr lang="en-US" altLang="zh-TW" sz="2800" dirty="0"/>
                      <m:t>of</m:t>
                    </m:r>
                    <m:r>
                      <m:rPr>
                        <m:nor/>
                      </m:rPr>
                      <a:rPr lang="en-US" altLang="zh-TW" sz="2800" dirty="0"/>
                      <m:t> </m:t>
                    </m:r>
                    <m:r>
                      <m:rPr>
                        <m:nor/>
                      </m:rPr>
                      <a:rPr lang="en-US" altLang="zh-TW" sz="2800" dirty="0"/>
                      <m:t>sites</m:t>
                    </m:r>
                    <m:r>
                      <m:rPr>
                        <m:nor/>
                      </m:rPr>
                      <a:rPr lang="en-US" altLang="zh-TW" sz="2800" dirty="0"/>
                      <m:t>: </m:t>
                    </m:r>
                    <m:r>
                      <m:rPr>
                        <m:nor/>
                      </m:rPr>
                      <a:rPr lang="en-US" altLang="zh-TW" sz="2800" dirty="0"/>
                      <m:t>same</m:t>
                    </m:r>
                    <m:r>
                      <m:rPr>
                        <m:nor/>
                      </m:rPr>
                      <a:rPr lang="en-US" altLang="zh-TW" sz="2800" dirty="0"/>
                      <m:t> </m:t>
                    </m:r>
                    <m:r>
                      <m:rPr>
                        <m:nor/>
                      </m:rPr>
                      <a:rPr lang="en-US" altLang="zh-TW" sz="2800" dirty="0"/>
                      <m:t>choice</m:t>
                    </m:r>
                    <m:r>
                      <m:rPr>
                        <m:nor/>
                      </m:rPr>
                      <a:rPr lang="en-US" altLang="zh-TW" sz="2800" dirty="0"/>
                      <m:t>;</m:t>
                    </m:r>
                  </m:oMath>
                </a14:m>
                <a:r>
                  <a:rPr lang="zh-TW" altLang="en-US" sz="2800" dirty="0" smtClean="0"/>
                  <a:t> </a:t>
                </a:r>
                <a:endParaRPr lang="en-US" altLang="zh-TW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zh-TW" sz="2800" dirty="0"/>
                  <a:t>,  no edge states.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TW" sz="2800" dirty="0"/>
                  <a:t>, two edge states with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altLang="zh-TW" sz="2800" dirty="0"/>
                  <a:t> and </a:t>
                </a:r>
                <a:r>
                  <a:rPr lang="zh-TW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≈−</m:t>
                    </m:r>
                    <m:f>
                      <m:fPr>
                        <m:type m:val="li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type m:val="li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TW" sz="2800" dirty="0"/>
                  <a:t>. </a:t>
                </a:r>
                <a:endParaRPr lang="zh-TW" altLang="en-US" sz="2800" dirty="0"/>
              </a:p>
              <a:p>
                <a:r>
                  <a:rPr lang="zh-TW" altLang="en-US" sz="2800" dirty="0" smtClean="0"/>
                  <a:t> </a:t>
                </a:r>
                <a:endParaRPr lang="zh-TW" altLang="en-US" sz="2800" dirty="0"/>
              </a:p>
              <a:p>
                <a:pPr marL="0" indent="0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77072"/>
            <a:ext cx="597576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854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SSH </a:t>
            </a:r>
            <a:r>
              <a:rPr lang="en-US" altLang="zh-TW" dirty="0">
                <a:solidFill>
                  <a:srgbClr val="0000FF"/>
                </a:solidFill>
              </a:rPr>
              <a:t>Model </a:t>
            </a:r>
            <a:r>
              <a:rPr lang="en-US" altLang="zh-TW" dirty="0" smtClean="0">
                <a:solidFill>
                  <a:srgbClr val="0000FF"/>
                </a:solidFill>
              </a:rPr>
              <a:t>VIII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800" dirty="0"/>
                      <m:t>For</m:t>
                    </m:r>
                    <m:r>
                      <m:rPr>
                        <m:nor/>
                      </m:rPr>
                      <a:rPr lang="en-US" altLang="zh-TW" sz="2800" dirty="0"/>
                      <m:t> </m:t>
                    </m:r>
                    <m:r>
                      <m:rPr>
                        <m:nor/>
                      </m:rPr>
                      <a:rPr lang="en-US" altLang="zh-TW" sz="2800" dirty="0"/>
                      <m:t>odd</m:t>
                    </m:r>
                    <m:r>
                      <m:rPr>
                        <m:nor/>
                      </m:rPr>
                      <a:rPr lang="en-US" altLang="zh-TW" sz="2800" dirty="0"/>
                      <m:t>   # </m:t>
                    </m:r>
                    <m:r>
                      <m:rPr>
                        <m:nor/>
                      </m:rPr>
                      <a:rPr lang="en-US" altLang="zh-TW" sz="2800" dirty="0"/>
                      <m:t>of</m:t>
                    </m:r>
                    <m:r>
                      <m:rPr>
                        <m:nor/>
                      </m:rPr>
                      <a:rPr lang="en-US" altLang="zh-TW" sz="2800" dirty="0"/>
                      <m:t> </m:t>
                    </m:r>
                    <m:r>
                      <m:rPr>
                        <m:nor/>
                      </m:rPr>
                      <a:rPr lang="en-US" altLang="zh-TW" sz="2800" dirty="0"/>
                      <m:t>sites</m:t>
                    </m:r>
                    <m:r>
                      <a:rPr lang="en-US" altLang="zh-TW" sz="28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altLang="zh-TW" sz="2800" dirty="0">
                        <a:latin typeface="Cambria Math" panose="02040503050406030204" pitchFamily="18" charset="0"/>
                      </a:rPr>
                      <m:t>opposite</m:t>
                    </m:r>
                    <m:r>
                      <m:rPr>
                        <m:nor/>
                      </m:rPr>
                      <a:rPr lang="en-US" altLang="zh-TW" sz="2800" dirty="0"/>
                      <m:t> </m:t>
                    </m:r>
                    <m:r>
                      <m:rPr>
                        <m:nor/>
                      </m:rPr>
                      <a:rPr lang="en-US" altLang="zh-TW" sz="2800" dirty="0"/>
                      <m:t>choice</m:t>
                    </m:r>
                    <m:r>
                      <a:rPr lang="en-US" altLang="zh-TW" sz="28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zh-TW" altLang="en-US" sz="2800" dirty="0" smtClean="0"/>
                  <a:t> </a:t>
                </a:r>
                <a:endParaRPr lang="en-US" altLang="zh-TW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TW" sz="2800" dirty="0"/>
                  <a:t>, a ZES on the left edge.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zh-TW" sz="2800" dirty="0"/>
                  <a:t>, a ZES on the right edge.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61963"/>
            <a:ext cx="5925964" cy="16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035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SSH </a:t>
            </a:r>
            <a:r>
              <a:rPr lang="en-US" altLang="zh-TW" dirty="0">
                <a:solidFill>
                  <a:srgbClr val="0000FF"/>
                </a:solidFill>
              </a:rPr>
              <a:t>Model </a:t>
            </a:r>
            <a:r>
              <a:rPr lang="en-US" altLang="zh-TW" dirty="0" smtClean="0">
                <a:solidFill>
                  <a:srgbClr val="0000FF"/>
                </a:solidFill>
              </a:rPr>
              <a:t>IX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5613" y="1484784"/>
                <a:ext cx="8229600" cy="453707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b="1" dirty="0" smtClean="0"/>
                  <a:t>Zak </a:t>
                </a:r>
                <a:r>
                  <a:rPr lang="en-US" altLang="zh-TW" sz="2800" b="1" dirty="0"/>
                  <a:t>phase</a:t>
                </a:r>
                <a:r>
                  <a:rPr lang="en-US" altLang="zh-TW" sz="28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intra</m:t>
                        </m:r>
                      </m:sup>
                    </m:sSub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</a:rPr>
                          <m:t>int</m:t>
                        </m:r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</a:rPr>
                          <m:t>r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,</a:t>
                </a:r>
              </a:p>
              <a:p>
                <a:pPr marL="0" indent="0"/>
                <a:r>
                  <a:rPr lang="zh-TW" altLang="en-US" sz="2800" dirty="0"/>
                  <a:t> </a:t>
                </a:r>
                <a:r>
                  <a:rPr lang="zh-TW" altLang="en-US" sz="2800" dirty="0" smtClean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</a:rPr>
                          <m:t>intra</m:t>
                        </m:r>
                      </m:sup>
                    </m:sSubSup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𝑁</m:t>
                    </m:r>
                    <m:nary>
                      <m:nary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sub>
                      <m:sup/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  <m:nary>
                      <m:nary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TW" sz="2800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</m:sub>
                        </m:sSub>
                      </m:e>
                    </m:nary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altLang="zh-TW" sz="2800" dirty="0" smtClean="0"/>
              </a:p>
              <a:p>
                <a:pPr marL="0" indent="0"/>
                <a:r>
                  <a:rPr lang="en-US" altLang="zh-TW" sz="2800" dirty="0" smtClean="0"/>
                  <a:t>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</a:rPr>
                          <m:t>int</m:t>
                        </m:r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altLang="zh-TW" sz="2800">
                            <a:latin typeface="Cambria Math" panose="02040503050406030204" pitchFamily="18" charset="0"/>
                          </a:rPr>
                          <m:t>r</m:t>
                        </m:r>
                      </m:sup>
                    </m:sSub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𝑖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𝜉</m:t>
                        </m:r>
                      </m:sub>
                      <m:sup/>
                      <m:e>
                        <m:nary>
                          <m:nary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 m:alnAt="23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B</m:t>
                            </m:r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</a:rPr>
                              <m:t>Z</m:t>
                            </m:r>
                          </m:sub>
                          <m:sup/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𝜉</m:t>
                                    </m:r>
                                  </m:sup>
                                </m:sSubSup>
                              </m:e>
                            </m:d>
                          </m:e>
                          <m:sup>
                            <m:r>
                              <a:rPr lang="zh-TW" altLang="en-US" sz="28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sup>
                            </m:sSubSup>
                          </m:e>
                        </m:d>
                      </m:e>
                    </m:nary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𝑖𝑝𝑚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TW" sz="2800" dirty="0" smtClean="0">
                    <a:latin typeface="Cambria Math" panose="02040503050406030204" pitchFamily="18" charset="0"/>
                  </a:rPr>
                  <a:t>,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sz="2800" dirty="0" smtClean="0">
                    <a:latin typeface="Cambria Math" panose="02040503050406030204" pitchFamily="18" charset="0"/>
                  </a:rPr>
                  <a:t> unit cell,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zh-TW" sz="2800" dirty="0" smtClean="0">
                    <a:latin typeface="Cambria Math" panose="02040503050406030204" pitchFamily="18" charset="0"/>
                  </a:rPr>
                  <a:t>: atomic sites,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altLang="zh-TW" sz="2800" dirty="0" smtClean="0">
                    <a:latin typeface="Cambria Math" panose="02040503050406030204" pitchFamily="18" charset="0"/>
                  </a:rPr>
                  <a:t>: atomic orbits.</a:t>
                </a:r>
              </a:p>
              <a:p>
                <a:pPr marL="0" indent="0"/>
                <a:r>
                  <a:rPr lang="en-US" altLang="zh-TW" sz="2800" dirty="0" smtClean="0"/>
                  <a:t>Summing </a:t>
                </a:r>
                <a:r>
                  <a:rPr lang="en-US" altLang="zh-TW" sz="2800" dirty="0"/>
                  <a:t>up to Fermi surface only. </a:t>
                </a:r>
                <a:endParaRPr lang="en-US" altLang="zh-TW" sz="2800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>
                    <a:latin typeface="Cambria Math" panose="02040503050406030204" pitchFamily="18" charset="0"/>
                  </a:rPr>
                  <a:t>Ambiguity in defining Zak phase</a:t>
                </a:r>
              </a:p>
              <a:p>
                <a:pPr marL="0" indent="0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613" y="1484784"/>
                <a:ext cx="8229600" cy="4537075"/>
              </a:xfrm>
              <a:blipFill>
                <a:blip r:embed="rId2"/>
                <a:stretch>
                  <a:fillRect l="-1481" t="-1210" b="-1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934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SSH </a:t>
            </a:r>
            <a:r>
              <a:rPr lang="en-US" altLang="zh-TW" dirty="0">
                <a:solidFill>
                  <a:srgbClr val="0000FF"/>
                </a:solidFill>
              </a:rPr>
              <a:t>Model </a:t>
            </a:r>
            <a:r>
              <a:rPr lang="en-US" altLang="zh-TW" dirty="0" smtClean="0">
                <a:solidFill>
                  <a:srgbClr val="0000FF"/>
                </a:solidFill>
              </a:rPr>
              <a:t>X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65613" y="1484784"/>
                <a:ext cx="8229600" cy="453707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𝑖</m:t>
                    </m:r>
                    <m:nary>
                      <m:nary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𝑑𝑝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nary>
                  </m:oMath>
                </a14:m>
                <a:r>
                  <a:rPr lang="en-US" altLang="zh-TW" sz="2800" dirty="0"/>
                  <a:t>,</a:t>
                </a:r>
                <a:r>
                  <a:rPr lang="zh-TW" altLang="en-US" sz="2800" dirty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𝑖𝑝𝑗</m:t>
                        </m:r>
                      </m:sup>
                    </m:sSup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altLang="zh-TW" sz="2800" dirty="0"/>
                  <a:t>,</a:t>
                </a:r>
                <a:endParaRPr lang="en-US" altLang="zh-TW" sz="2800" dirty="0" smtClean="0"/>
              </a:p>
              <a:p>
                <a:pPr marL="0" indent="0"/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</a:t>
                </a:r>
                <a14:m>
                  <m:oMath xmlns:m="http://schemas.openxmlformats.org/officeDocument/2006/math">
                    <m:r>
                      <a:rPr lang="zh-TW" altLang="en-US" sz="2800" i="1" dirty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800" i="1">
                                              <a:latin typeface="Cambria Math" panose="02040503050406030204" pitchFamily="18" charset="0"/>
                                            </a:rPr>
                                            <m:t>𝑖𝑝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 smtClean="0"/>
                  <a:t>.</a:t>
                </a:r>
              </a:p>
              <a:p>
                <a:pPr marL="0" indent="0"/>
                <a:endParaRPr lang="en-US" altLang="zh-TW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>
                    <a:latin typeface="Cambria Math" panose="02040503050406030204" pitchFamily="18" charset="0"/>
                  </a:rPr>
                  <a:t>Zak </a:t>
                </a:r>
                <a:r>
                  <a:rPr lang="en-US" altLang="zh-TW" sz="2800" dirty="0" smtClean="0">
                    <a:latin typeface="Cambria Math" panose="02040503050406030204" pitchFamily="18" charset="0"/>
                  </a:rPr>
                  <a:t>phase</a:t>
                </a:r>
                <a:r>
                  <a:rPr lang="zh-TW" altLang="en-US" sz="2800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800" dirty="0" smtClean="0">
                    <a:latin typeface="Cambria Math" panose="02040503050406030204" pitchFamily="18" charset="0"/>
                  </a:rPr>
                  <a:t>is an integer multiple of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zh-TW" sz="2800" dirty="0" smtClean="0"/>
                  <a:t> only when the origin is at the inversion center.</a:t>
                </a:r>
                <a:endParaRPr lang="en-US" altLang="zh-TW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>
                    <a:latin typeface="Cambria Math" panose="02040503050406030204" pitchFamily="18" charset="0"/>
                  </a:rPr>
                  <a:t>Zak phase</a:t>
                </a:r>
                <a:r>
                  <a:rPr lang="zh-TW" altLang="en-US" sz="2800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TW" sz="2800" dirty="0">
                    <a:latin typeface="Cambria Math" panose="02040503050406030204" pitchFamily="18" charset="0"/>
                  </a:rPr>
                  <a:t>is </a:t>
                </a:r>
                <a:r>
                  <a:rPr lang="en-US" altLang="zh-TW" sz="2800" dirty="0" smtClean="0">
                    <a:latin typeface="Cambria Math" panose="02040503050406030204" pitchFamily="18" charset="0"/>
                  </a:rPr>
                  <a:t>not quantized if there is no </a:t>
                </a:r>
                <a:r>
                  <a:rPr lang="en-US" altLang="zh-TW" sz="2800" dirty="0" smtClean="0"/>
                  <a:t> </a:t>
                </a:r>
                <a:r>
                  <a:rPr lang="en-US" altLang="zh-TW" sz="2800" dirty="0"/>
                  <a:t>inversion </a:t>
                </a:r>
                <a:r>
                  <a:rPr lang="en-US" altLang="zh-TW" sz="2800" dirty="0" smtClean="0"/>
                  <a:t>in the system.</a:t>
                </a:r>
                <a:endParaRPr lang="en-US" altLang="zh-TW" sz="2800" dirty="0"/>
              </a:p>
              <a:p>
                <a:pPr marL="0" indent="0"/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613" y="1484784"/>
                <a:ext cx="8229600" cy="4537075"/>
              </a:xfrm>
              <a:blipFill>
                <a:blip r:embed="rId2"/>
                <a:stretch>
                  <a:fillRect l="-1333" t="-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790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Generalization of the Zak phase 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/>
                        <a:ea typeface="Cambria Math"/>
                      </a:rPr>
                      <m:t>ℍ</m:t>
                    </m:r>
                    <m:r>
                      <a:rPr lang="en-US" altLang="zh-TW" sz="2800" i="1">
                        <a:latin typeface="Cambria Math"/>
                        <a:ea typeface="Cambria Math"/>
                      </a:rPr>
                      <m:t>~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𝑖𝑝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𝑖𝑝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  <m:t>𝑚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TW" sz="2800" dirty="0" smtClean="0"/>
                  <a:t>:</a:t>
                </a:r>
                <a:r>
                  <a:rPr lang="zh-TW" altLang="en-US" sz="2800" dirty="0" smtClean="0"/>
                  <a:t> </a:t>
                </a:r>
                <a:r>
                  <a:rPr lang="en-US" altLang="zh-TW" sz="2800" dirty="0" smtClean="0"/>
                  <a:t>on-site energy,</a:t>
                </a:r>
                <a:r>
                  <a:rPr lang="zh-TW" alt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altLang="zh-TW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TW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+2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</m:func>
                      </m:e>
                    </m:rad>
                  </m:oMath>
                </a14:m>
                <a:r>
                  <a:rPr lang="en-US" altLang="zh-TW" sz="2800" dirty="0" smtClean="0"/>
                  <a:t>. </a:t>
                </a:r>
                <a:endParaRPr lang="en-US" altLang="zh-TW" sz="2800" dirty="0" smtClean="0"/>
              </a:p>
              <a:p>
                <a:pPr marL="0" indent="0"/>
                <a:endParaRPr lang="en-US" altLang="zh-TW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b="1" dirty="0" smtClean="0"/>
                  <a:t>winding number</a:t>
                </a:r>
                <a:r>
                  <a:rPr lang="en-US" altLang="zh-TW" sz="2800" b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𝝂</m:t>
                    </m:r>
                  </m:oMath>
                </a14:m>
                <a:r>
                  <a:rPr lang="en-US" altLang="zh-TW" sz="2800" dirty="0" smtClean="0">
                    <a:latin typeface="Cambria Math" panose="02040503050406030204" pitchFamily="18" charset="0"/>
                  </a:rPr>
                  <a:t> around  the origin on the  projected plane is still  well-defined</a:t>
                </a:r>
                <a:r>
                  <a:rPr lang="en-US" altLang="zh-TW" sz="2800" dirty="0" smtClean="0">
                    <a:latin typeface="Cambria Math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sz="2800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altLang="zh-TW" sz="20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sz="2800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450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Generalization of the Zak phase </a:t>
            </a:r>
            <a:r>
              <a:rPr lang="en-US" altLang="zh-TW" dirty="0" smtClean="0">
                <a:solidFill>
                  <a:srgbClr val="0000FF"/>
                </a:solidFill>
              </a:rPr>
              <a:t>II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altLang="zh-TW" sz="2800" dirty="0" smtClean="0">
                  <a:latin typeface="Cambria Math" panose="02040503050406030204" pitchFamily="18" charset="0"/>
                </a:endParaRPr>
              </a:p>
              <a:p>
                <a:pPr marL="0" indent="0"/>
                <a:endParaRPr lang="en-US" altLang="zh-TW" sz="2000" dirty="0" smtClean="0"/>
              </a:p>
              <a:p>
                <a:pPr marL="0" indent="0"/>
                <a:r>
                  <a:rPr lang="en-US" altLang="zh-TW" sz="2000" dirty="0" err="1" smtClean="0"/>
                  <a:t>Mong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/>
                  <a:t>PRB 88 (2011)</a:t>
                </a:r>
                <a:endParaRPr lang="en-US" altLang="zh-TW" sz="2000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altLang="zh-TW" sz="2800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Generalization </a:t>
                </a:r>
                <a:r>
                  <a:rPr lang="en-US" altLang="zh-TW" sz="2800" dirty="0" smtClean="0"/>
                  <a:t>of the Zak phase: </a:t>
                </a:r>
                <a:endParaRPr lang="en-US" altLang="zh-TW" sz="2800" i="1" dirty="0"/>
              </a:p>
              <a:p>
                <a:pPr marL="0" indent="0"/>
                <a:r>
                  <a:rPr lang="en-US" altLang="zh-TW" sz="2800" b="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𝑖</m:t>
                    </m:r>
                    <m:nary>
                      <m:nary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𝑑𝑝</m:t>
                        </m:r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,+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,+</m:t>
                                </m:r>
                              </m:e>
                            </m:d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,−</m:t>
                                </m:r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n-US" altLang="zh-TW" sz="2800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/>
                <a:r>
                  <a:rPr lang="en-US" altLang="zh-TW" sz="2800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𝑑𝑝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𝜋𝜈</m:t>
                        </m:r>
                      </m:e>
                    </m:nary>
                  </m:oMath>
                </a14:m>
                <a:r>
                  <a:rPr lang="en-US" altLang="zh-TW" sz="2800" dirty="0" smtClean="0"/>
                  <a:t>.</a:t>
                </a:r>
                <a:endParaRPr lang="en-US" altLang="zh-TW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If we sum over the two bands, the 2d </a:t>
                </a:r>
                <a:r>
                  <a:rPr lang="en-US" altLang="zh-TW" sz="2800" dirty="0" err="1" smtClean="0"/>
                  <a:t>Chern</a:t>
                </a:r>
                <a:r>
                  <a:rPr lang="en-US" altLang="zh-TW" sz="2800" dirty="0" smtClean="0"/>
                  <a:t> #  would just give zero!</a:t>
                </a:r>
                <a:endParaRPr lang="en-US" altLang="zh-TW" sz="28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sz="2800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b="-3226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12777"/>
            <a:ext cx="4104456" cy="1832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4307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Generalization of the Zak phase </a:t>
            </a:r>
            <a:r>
              <a:rPr lang="en-US" altLang="zh-TW" dirty="0" smtClean="0">
                <a:solidFill>
                  <a:srgbClr val="0000FF"/>
                </a:solidFill>
              </a:rPr>
              <a:t>III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8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𝛽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m:rPr>
                        <m:nor/>
                      </m:rPr>
                      <a:rPr lang="en-US" altLang="zh-TW" sz="2800" dirty="0"/>
                      <m:t>,</m:t>
                    </m:r>
                    <m:r>
                      <m:rPr>
                        <m:nor/>
                      </m:rPr>
                      <a:rPr lang="zh-TW" altLang="en-US" sz="2800" dirty="0"/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d>
                                <m:dPr>
                                  <m:ctrlPr>
                                    <a:rPr lang="en-US" altLang="zh-TW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m:rPr>
                                  <m:brk m:alnAt="7"/>
                                </m:r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US" altLang="zh-TW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  <m:t>.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TW" sz="2800" i="1" dirty="0">
                    <a:latin typeface="Cambria Math" panose="02040503050406030204" pitchFamily="18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altLang="zh-TW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TW" sz="2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n-US" altLang="zh-TW" sz="2800" dirty="0"/>
              </a:p>
              <a:p>
                <a:r>
                  <a:rPr lang="en-US" altLang="zh-TW" sz="2800" dirty="0"/>
                  <a:t>Most general solution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; </a:t>
                </a:r>
                <a:endParaRPr lang="en-US" altLang="zh-TW" sz="2800" dirty="0" smtClean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0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845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Semiconductor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Semiconductor: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IC: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0" y="1716249"/>
            <a:ext cx="4181571" cy="165618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77072"/>
            <a:ext cx="2808312" cy="175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480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Generalization of the Zak phase </a:t>
            </a:r>
            <a:r>
              <a:rPr lang="en-US" altLang="zh-TW" dirty="0" smtClean="0">
                <a:solidFill>
                  <a:srgbClr val="0000FF"/>
                </a:solidFill>
              </a:rPr>
              <a:t>IV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800" dirty="0" smtClean="0"/>
                  <a:t>Most general solution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altLang="zh-TW" sz="2800" dirty="0"/>
                  <a:t>;</a:t>
                </a:r>
              </a:p>
              <a:p>
                <a:r>
                  <a:rPr lang="en-US" altLang="zh-TW" sz="2800" dirty="0"/>
                  <a:t>B.C.</a:t>
                </a:r>
                <a:r>
                  <a:rPr lang="zh-TW" altLang="en-US" sz="2800" dirty="0"/>
                  <a:t>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/>
                  <a:t>. (Odd # of sites)</a:t>
                </a:r>
                <a:endParaRPr lang="en-US" altLang="zh-TW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=0,  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/>
                  <a:t>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=0⇒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f>
                          <m:fPr>
                            <m:type m:val="lin"/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num>
                          <m:den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sz="2800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Edge state:</a:t>
                </a:r>
                <a:r>
                  <a:rPr lang="en-US" altLang="zh-TW" sz="2800" dirty="0"/>
                  <a:t>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/>
                  <a:t>,</a:t>
                </a:r>
                <a:r>
                  <a:rPr lang="en-US" altLang="zh-TW" sz="2800" dirty="0"/>
                  <a:t> </a:t>
                </a:r>
                <a:endParaRPr lang="en-US" altLang="zh-TW" sz="2800" dirty="0" smtClean="0"/>
              </a:p>
              <a:p>
                <a:pPr marL="0" indent="0"/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m:rPr>
                        <m:brk m:alnAt="7"/>
                      </m:rP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zh-TW" sz="2800" dirty="0" smtClean="0"/>
                  <a:t>,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2800" dirty="0" smtClean="0"/>
                  <a:t>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 t="-134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8815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Generalization of the Zak phase </a:t>
            </a:r>
            <a:r>
              <a:rPr lang="en-US" altLang="zh-TW" dirty="0" smtClean="0">
                <a:solidFill>
                  <a:srgbClr val="0000FF"/>
                </a:solidFill>
              </a:rPr>
              <a:t>V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51765"/>
            <a:ext cx="7488832" cy="224924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555798"/>
            <a:ext cx="4392488" cy="2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36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75793"/>
            <a:ext cx="8229600" cy="504825"/>
          </a:xfrm>
        </p:spPr>
        <p:txBody>
          <a:bodyPr/>
          <a:lstStyle/>
          <a:p>
            <a:pPr marL="514350" lvl="0" indent="-514350" algn="ctr">
              <a:spcBef>
                <a:spcPct val="20000"/>
              </a:spcBef>
              <a:defRPr/>
            </a:pPr>
            <a:r>
              <a:rPr lang="en-US" altLang="zh-TW" sz="3600" dirty="0">
                <a:solidFill>
                  <a:srgbClr val="0000FF"/>
                </a:solidFill>
              </a:rPr>
              <a:t>Generalization of the Zak phase </a:t>
            </a:r>
            <a:r>
              <a:rPr lang="en-US" altLang="zh-TW" sz="3600" dirty="0" smtClean="0">
                <a:solidFill>
                  <a:srgbClr val="0000FF"/>
                </a:solidFill>
              </a:rPr>
              <a:t>VI</a:t>
            </a:r>
            <a:endParaRPr lang="en-US" altLang="zh-TW" sz="3600" dirty="0" smtClean="0">
              <a:solidFill>
                <a:srgbClr val="0000FF"/>
              </a:solidFill>
            </a:endParaRPr>
          </a:p>
        </p:txBody>
      </p:sp>
      <p:pic>
        <p:nvPicPr>
          <p:cNvPr id="4" name="內容版面配置區 3" descr="Periodic table of 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40225"/>
            <a:ext cx="8229600" cy="367240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 bwMode="auto">
              <a:xfrm>
                <a:off x="899592" y="1271963"/>
                <a:ext cx="7064027" cy="10769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0000" lnSpcReduction="20000"/>
              </a:bodyPr>
              <a:lstStyle/>
              <a:p>
                <a:pPr marL="514350" lvl="0" indent="-514350" algn="ctr">
                  <a:spcBef>
                    <a:spcPct val="20000"/>
                  </a:spcBef>
                  <a:defRPr/>
                </a:pPr>
                <a:r>
                  <a:rPr lang="da-DK" altLang="zh-TW" sz="2600" kern="0" dirty="0" smtClean="0">
                    <a:solidFill>
                      <a:srgbClr val="292929"/>
                    </a:solidFill>
                    <a:latin typeface="+mn-lt"/>
                    <a:ea typeface="+mn-ea"/>
                  </a:rPr>
                  <a:t>[Schnyder et al. (2008)]; [Kitaev (2009)].</a:t>
                </a:r>
              </a:p>
              <a:p>
                <a:pPr marL="514350" lvl="0" indent="-514350" algn="ctr">
                  <a:spcBef>
                    <a:spcPct val="20000"/>
                  </a:spcBef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3100" i="1" kern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Θ</m:t>
                    </m:r>
                  </m:oMath>
                </a14:m>
                <a:r>
                  <a:rPr lang="da-DK" altLang="zh-TW" sz="3100" kern="0" dirty="0" smtClean="0">
                    <a:solidFill>
                      <a:srgbClr val="292929"/>
                    </a:solidFill>
                    <a:latin typeface="+mn-lt"/>
                    <a:ea typeface="+mn-ea"/>
                  </a:rPr>
                  <a:t> : time reversal,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TW" sz="3100" i="1" kern="0" smtClean="0">
                        <a:solidFill>
                          <a:srgbClr val="292929"/>
                        </a:solidFill>
                        <a:latin typeface="Cambria Math"/>
                        <a:ea typeface="Cambria Math"/>
                      </a:rPr>
                      <m:t>Ξ</m:t>
                    </m:r>
                  </m:oMath>
                </a14:m>
                <a:r>
                  <a:rPr kumimoji="1" lang="en-US" sz="3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292929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: particle hole,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l-GR" sz="31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292929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Π</m:t>
                    </m:r>
                  </m:oMath>
                </a14:m>
                <a:r>
                  <a:rPr kumimoji="1" lang="en-US" sz="31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292929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: chiral</a:t>
                </a:r>
              </a:p>
              <a:p>
                <a:pPr marL="514350" lvl="0" indent="-514350" algn="ctr">
                  <a:spcBef>
                    <a:spcPct val="20000"/>
                  </a:spcBef>
                  <a:defRPr/>
                </a:pPr>
                <a:r>
                  <a:rPr lang="en-US" sz="3100" kern="0" dirty="0" smtClean="0">
                    <a:solidFill>
                      <a:srgbClr val="292929"/>
                    </a:solidFill>
                    <a:latin typeface="+mn-lt"/>
                    <a:ea typeface="+mn-ea"/>
                  </a:rPr>
                  <a:t>Classification of the symmetric space of Lie algebra</a:t>
                </a:r>
                <a:r>
                  <a:rPr kumimoji="1" lang="en-US" sz="31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292929"/>
                    </a:solidFill>
                    <a:effectLst/>
                    <a:uLnTx/>
                    <a:uFillTx/>
                    <a:latin typeface="+mn-lt"/>
                    <a:ea typeface="+mn-ea"/>
                  </a:rPr>
                  <a:t> </a:t>
                </a:r>
                <a:endParaRPr kumimoji="1" lang="en-US" sz="3100" b="0" i="0" u="none" strike="noStrike" kern="0" cap="none" spc="0" normalizeH="0" baseline="0" noProof="0" dirty="0">
                  <a:ln>
                    <a:noFill/>
                  </a:ln>
                  <a:solidFill>
                    <a:srgbClr val="292929"/>
                  </a:solidFill>
                  <a:effectLst/>
                  <a:uLnTx/>
                  <a:uFillTx/>
                  <a:latin typeface="+mn-lt"/>
                  <a:ea typeface="+mn-ea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99592" y="1271963"/>
                <a:ext cx="7064027" cy="1076917"/>
              </a:xfrm>
              <a:prstGeom prst="rect">
                <a:avLst/>
              </a:prstGeom>
              <a:blipFill>
                <a:blip r:embed="rId3"/>
                <a:stretch>
                  <a:fillRect t="-8523" b="-340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54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Conclusion I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5"/>
                <a:ext cx="8229600" cy="4681066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±</m:t>
                        </m:r>
                      </m:sub>
                      <m:sup/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nary>
                          <m:nary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𝑑𝑝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zh-TW" sz="2800" i="1" dirty="0" smtClean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en-US" altLang="zh-TW" sz="2800" b="0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𝑑𝑝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𝜋𝜈</m:t>
                        </m:r>
                      </m:e>
                    </m:nary>
                  </m:oMath>
                </a14:m>
                <a:r>
                  <a:rPr lang="en-US" altLang="zh-TW" sz="28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altLang="zh-TW" sz="2800" dirty="0" smtClean="0">
                    <a:latin typeface="Cambria Math" panose="02040503050406030204" pitchFamily="18" charset="0"/>
                  </a:rPr>
                  <a:t>: winding #.</a:t>
                </a:r>
                <a:r>
                  <a:rPr lang="en-US" altLang="zh-TW" sz="2800" dirty="0" smtClean="0"/>
                  <a:t>    </a:t>
                </a:r>
              </a:p>
              <a:p>
                <a:pPr marL="0" indent="0"/>
                <a:endParaRPr lang="zh-TW" altLang="en-US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3200" i="1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altLang="zh-TW" sz="32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TW" sz="3200" dirty="0" smtClean="0"/>
                  <a:t>, </a:t>
                </a:r>
                <a:r>
                  <a:rPr lang="en-US" altLang="zh-TW" sz="3200" dirty="0"/>
                  <a:t>no edge states.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</m:e>
                    </m:d>
                    <m:r>
                      <a:rPr lang="en-US" altLang="zh-TW" sz="32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altLang="zh-TW" sz="32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zh-TW" sz="3200" dirty="0" smtClean="0"/>
                  <a:t>,</a:t>
                </a:r>
                <a:r>
                  <a:rPr lang="en-US" altLang="zh-TW" sz="3200" dirty="0"/>
                  <a:t> </a:t>
                </a:r>
                <a14:m>
                  <m:oMath xmlns:m="http://schemas.openxmlformats.org/officeDocument/2006/math">
                    <m:r>
                      <a:rPr lang="en-US" altLang="zh-TW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altLang="zh-TW" sz="3200" dirty="0" smtClean="0"/>
                  <a:t> </a:t>
                </a:r>
                <a:r>
                  <a:rPr lang="en-US" altLang="zh-TW" sz="3200" dirty="0"/>
                  <a:t>edge states with </a:t>
                </a:r>
                <a:r>
                  <a:rPr lang="en-US" altLang="zh-TW" sz="3200" dirty="0" smtClean="0"/>
                  <a:t> 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altLang="zh-TW" sz="3200" dirty="0"/>
                  <a:t> </a:t>
                </a:r>
                <a:r>
                  <a:rPr lang="en-US" altLang="zh-TW" sz="3200" dirty="0" smtClean="0"/>
                  <a:t>and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≈−</m:t>
                    </m:r>
                    <m:f>
                      <m:fPr>
                        <m:type m:val="lin"/>
                        <m:ctrlPr>
                          <a:rPr lang="en-US" altLang="zh-TW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type m:val="lin"/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r>
                  <a:rPr lang="en-US" altLang="zh-TW" sz="3200" dirty="0"/>
                  <a:t>. </a:t>
                </a:r>
                <a:endParaRPr kumimoji="1"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5"/>
                <a:ext cx="8229600" cy="468106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Conclusion II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5"/>
                <a:ext cx="8229600" cy="4681066"/>
              </a:xfrm>
            </p:spPr>
            <p:txBody>
              <a:bodyPr/>
              <a:lstStyle/>
              <a:p>
                <a:pPr marL="0" indent="0"/>
                <a:r>
                  <a:rPr kumimoji="1" lang="en-US" altLang="zh-TW" sz="2800" dirty="0" smtClean="0"/>
                  <a:t>In </a:t>
                </a:r>
                <a:r>
                  <a:rPr lang="en-US" altLang="zh-TW" sz="2800" dirty="0"/>
                  <a:t>carbon nanotube zigzag edge is equivalent to an SSH model</a:t>
                </a:r>
                <a:r>
                  <a:rPr lang="en-US" altLang="zh-TW" sz="2800" dirty="0" smtClean="0"/>
                  <a:t>.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  <a:ea typeface="Cambria Math"/>
                      </a:rPr>
                      <m:t>ℋ</m:t>
                    </m:r>
                    <m:r>
                      <a:rPr lang="en-US" altLang="zh-TW" sz="28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TW" sz="2800" b="1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zh-TW" altLang="en-US" sz="2800" b="1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TW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r>
                  <a:rPr lang="en-US" altLang="zh-TW" sz="2800" b="1" i="1" dirty="0" smtClean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/>
                <a:r>
                  <a:rPr lang="en-US" altLang="zh-TW" sz="2800" b="1" dirty="0" smtClean="0"/>
                  <a:t>        </a:t>
                </a:r>
                <a14:m>
                  <m:oMath xmlns:m="http://schemas.openxmlformats.org/officeDocument/2006/math">
                    <m:r>
                      <a:rPr lang="en-US" altLang="zh-TW" sz="2800" b="1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TW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TW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sz="2800" dirty="0" smtClean="0"/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𝑡</m:t>
                    </m:r>
                    <m:func>
                      <m:func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altLang="zh-TW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zh-TW" sz="2800" dirty="0" smtClean="0"/>
                  <a:t>, </a:t>
                </a:r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b>
                              <m:sSubPr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r>
                  <a:rPr kumimoji="1" lang="en-US" altLang="zh-TW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=1, …, </m:t>
                    </m:r>
                    <m:sSub>
                      <m:sSub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kumimoji="1" lang="en-US" altLang="zh-TW" sz="2800" dirty="0" smtClean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Dirac (Weyl) points: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den>
                    </m:f>
                    <m:f>
                      <m:fPr>
                        <m:type m:val="lin"/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π</m:t>
                        </m:r>
                      </m:num>
                      <m:den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zh-TW" sz="2800" b="0" dirty="0" smtClean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TW" sz="2800" dirty="0" smtClean="0"/>
                  <a:t>Fermi arc.</a:t>
                </a:r>
                <a:endParaRPr lang="en-US" altLang="zh-TW" sz="2800" b="0" dirty="0" smtClean="0"/>
              </a:p>
              <a:p>
                <a:pPr marL="0" indent="0"/>
                <a:endParaRPr kumimoji="1" lang="en-US" altLang="zh-TW" sz="28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5"/>
                <a:ext cx="8229600" cy="4681066"/>
              </a:xfrm>
              <a:blipFill>
                <a:blip r:embed="rId2"/>
                <a:stretch>
                  <a:fillRect l="-1481" t="-14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3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Conclusion III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6810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Zigzag-zigzag edge even # sites.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/>
              <a:t>Zigzag-zigzag </a:t>
            </a:r>
            <a:r>
              <a:rPr lang="en-US" altLang="zh-TW" sz="2800" dirty="0" smtClean="0"/>
              <a:t>beard edge odd </a:t>
            </a:r>
            <a:r>
              <a:rPr lang="en-US" altLang="zh-TW" sz="2800" dirty="0"/>
              <a:t># sites</a:t>
            </a:r>
            <a:r>
              <a:rPr lang="en-US" altLang="zh-TW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0" indent="0"/>
            <a:r>
              <a:rPr lang="en-US" altLang="zh-TW" sz="2000" dirty="0" smtClean="0"/>
              <a:t>Wang, NJP 18, (2016)</a:t>
            </a:r>
            <a:endParaRPr lang="en-US" altLang="zh-TW" sz="2000" dirty="0"/>
          </a:p>
          <a:p>
            <a:pPr marL="0" indent="0"/>
            <a:endParaRPr kumimoji="1"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36912"/>
            <a:ext cx="4392488" cy="356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Conclusion IV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468106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kumimoji="1" lang="en-US" altLang="zh-TW" sz="2800" dirty="0" smtClean="0"/>
              <a:t>Armchair-armchair edge non-topological.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Armchair- </a:t>
            </a:r>
            <a:r>
              <a:rPr kumimoji="1" lang="en-US" altLang="zh-TW" sz="2800" dirty="0" smtClean="0"/>
              <a:t>armchair beard edge topological</a:t>
            </a:r>
            <a:r>
              <a:rPr kumimoji="1" lang="en-US" altLang="zh-TW" sz="28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kumimoji="1" lang="en-US" altLang="zh-TW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zh-TW" sz="2800" dirty="0"/>
          </a:p>
          <a:p>
            <a:pPr marL="0" indent="0"/>
            <a:r>
              <a:rPr lang="en-US" altLang="zh-TW" sz="2000" dirty="0"/>
              <a:t>Wang, NJP 18, (2016)</a:t>
            </a:r>
          </a:p>
          <a:p>
            <a:pPr marL="0" indent="0"/>
            <a:endParaRPr kumimoji="1" lang="en-US" altLang="zh-TW" sz="2800" dirty="0" smtClean="0"/>
          </a:p>
          <a:p>
            <a:pPr marL="0" indent="0"/>
            <a:endParaRPr kumimoji="1"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564904"/>
            <a:ext cx="3960440" cy="36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TW" dirty="0" smtClean="0">
                <a:solidFill>
                  <a:srgbClr val="0000FF"/>
                </a:solidFill>
              </a:rPr>
              <a:t>Conclusion V</a:t>
            </a:r>
            <a:endParaRPr kumimoji="1"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5"/>
                <a:ext cx="8229600" cy="4681066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</m:t>
                        </m:r>
                      </m:sub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</m:t>
                        </m:r>
                      </m:sup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𝑑𝑝</m:t>
                        </m:r>
                        <m:d>
                          <m:d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num>
                              <m:den>
                                <m:r>
                                  <a:rPr lang="en-US" altLang="zh-TW" sz="28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=2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𝜋𝜈</m:t>
                        </m:r>
                      </m:e>
                    </m:nary>
                  </m:oMath>
                </a14:m>
                <a:r>
                  <a:rPr lang="en-US" altLang="zh-TW" sz="2800" dirty="0"/>
                  <a:t>, </a:t>
                </a:r>
                <a:endParaRPr lang="en-US" altLang="zh-TW" sz="2800" i="1" dirty="0">
                  <a:latin typeface="Cambria Math" panose="02040503050406030204" pitchFamily="18" charset="0"/>
                </a:endParaRPr>
              </a:p>
              <a:p>
                <a:pPr marL="0" indent="0"/>
                <a:r>
                  <a:rPr lang="en-US" altLang="zh-TW" sz="2800" dirty="0"/>
                  <a:t>   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altLang="zh-TW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𝑖𝑝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+…</m:t>
                    </m:r>
                    <m:sSub>
                      <m:sSub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𝑖𝑛𝑝</m:t>
                        </m:r>
                      </m:sup>
                    </m:sSup>
                  </m:oMath>
                </a14:m>
                <a:r>
                  <a:rPr lang="en-US" altLang="zh-TW" sz="2800" dirty="0" smtClean="0"/>
                  <a:t>.</a:t>
                </a:r>
                <a:endParaRPr lang="zh-TW" altLang="en-US" dirty="0"/>
              </a:p>
              <a:p>
                <a:pPr>
                  <a:buFont typeface="Arial" pitchFamily="34" charset="0"/>
                  <a:buChar char="•"/>
                </a:pPr>
                <a:r>
                  <a:rPr kumimoji="1" lang="en-US" altLang="zh-TW" dirty="0" smtClean="0"/>
                  <a:t>Consider the trimmer case of </a:t>
                </a:r>
                <a:r>
                  <a:rPr lang="en-US" altLang="zh-TW" dirty="0" err="1" smtClean="0"/>
                  <a:t>polyacetylene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/>
                        <a:ea typeface="Cambria Math"/>
                      </a:rPr>
                      <m:t>ℍ</m:t>
                    </m:r>
                    <m:r>
                      <a:rPr lang="en-US" altLang="zh-TW" sz="3200" i="1">
                        <a:latin typeface="Cambria Math"/>
                        <a:ea typeface="Cambria Math"/>
                      </a:rPr>
                      <m:t>~</m:t>
                    </m:r>
                    <m:d>
                      <m:dPr>
                        <m:ctrlPr>
                          <a:rPr lang="en-US" altLang="zh-TW" sz="32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TW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32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𝑖𝑝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𝑖𝑝</m:t>
                                  </m:r>
                                </m:sup>
                              </m:sSup>
                            </m:e>
                            <m:e>
                              <m:sSub>
                                <m:sSubPr>
                                  <m:ctrlP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altLang="zh-TW" sz="32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TW" sz="3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kumimoji="1" lang="en-US" altLang="zh-TW" dirty="0" smtClean="0"/>
              </a:p>
              <a:p>
                <a:pPr marL="0" indent="0"/>
                <a14:m>
                  <m:oMath xmlns:m="http://schemas.openxmlformats.org/officeDocument/2006/math">
                    <m:r>
                      <a:rPr lang="en-US" altLang="zh-TW" sz="3200" i="1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altLang="zh-TW" sz="32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altLang="zh-TW" sz="32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altLang="zh-TW" sz="3200" i="1">
                            <a:latin typeface="Cambria Math" panose="02040503050406030204" pitchFamily="18" charset="0"/>
                          </a:rPr>
                          <m:t>𝑖</m:t>
                        </m:r>
                        <m:nary>
                          <m:naryPr>
                            <m:ctrl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  <m:sup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p>
                          <m:e>
                            <m:r>
                              <a:rPr lang="en-US" altLang="zh-TW" sz="3200" i="1">
                                <a:latin typeface="Cambria Math" panose="02040503050406030204" pitchFamily="18" charset="0"/>
                              </a:rPr>
                              <m:t>𝑑𝑝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altLang="zh-TW" sz="32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TW" sz="3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altLang="zh-TW" sz="3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TW" sz="32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TW" sz="3200" b="0" i="1" smtClean="0">
                        <a:latin typeface="Cambria Math" panose="02040503050406030204" pitchFamily="18" charset="0"/>
                      </a:rPr>
                      <m:t>𝜋𝜈</m:t>
                    </m:r>
                  </m:oMath>
                </a14:m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kumimoji="1" lang="en-US" altLang="zh-TW" dirty="0" smtClean="0"/>
                  <a:t>.</a:t>
                </a:r>
                <a:endParaRPr kumimoji="1"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5"/>
                <a:ext cx="8229600" cy="4681066"/>
              </a:xfrm>
              <a:blipFill>
                <a:blip r:embed="rId2"/>
                <a:stretch>
                  <a:fillRect l="-1481" t="-5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71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Semi-metal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Semi-metal: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  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3051772" cy="180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8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Allotropes of </a:t>
            </a:r>
            <a:r>
              <a:rPr lang="en-US" altLang="zh-TW" dirty="0" smtClean="0">
                <a:solidFill>
                  <a:srgbClr val="0000FF"/>
                </a:solidFill>
              </a:rPr>
              <a:t>Carbon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Diamond: 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Graphite:  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374" y="3994744"/>
            <a:ext cx="2849463" cy="208021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5"/>
            <a:ext cx="2686050" cy="17049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5377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Fullerene and Carbon Nano-Structures</a:t>
            </a:r>
            <a:endParaRPr lang="zh-TW" altLang="en-US" dirty="0">
              <a:solidFill>
                <a:srgbClr val="0000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Fullerene:</a:t>
            </a:r>
            <a:r>
              <a:rPr lang="zh-TW" altLang="en-US" dirty="0" smtClean="0"/>
              <a:t> </a:t>
            </a:r>
            <a:r>
              <a:rPr lang="en-US" altLang="zh-TW" dirty="0" smtClean="0"/>
              <a:t>icosahedron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Carbon </a:t>
            </a:r>
            <a:r>
              <a:rPr lang="en-US" altLang="zh-TW" dirty="0" err="1" smtClean="0"/>
              <a:t>nano</a:t>
            </a:r>
            <a:r>
              <a:rPr lang="en-US" altLang="zh-TW" dirty="0" smtClean="0"/>
              <a:t>-tube and </a:t>
            </a:r>
            <a:r>
              <a:rPr lang="en-US" altLang="zh-TW" dirty="0" err="1" smtClean="0"/>
              <a:t>nano</a:t>
            </a:r>
            <a:r>
              <a:rPr lang="en-US" altLang="zh-TW" dirty="0" smtClean="0"/>
              <a:t>-ribbon</a:t>
            </a:r>
            <a:endParaRPr lang="zh-TW" altLang="en-US" dirty="0"/>
          </a:p>
          <a:p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67" y="1340768"/>
            <a:ext cx="2087317" cy="204134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05064"/>
            <a:ext cx="2571750" cy="17811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33614"/>
            <a:ext cx="256222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15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Scotch-tape Exfoliation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29000"/>
            <a:ext cx="8229600" cy="2272856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89001"/>
            <a:ext cx="4434699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434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648618"/>
          </a:xfrm>
        </p:spPr>
        <p:txBody>
          <a:bodyPr/>
          <a:lstStyle/>
          <a:p>
            <a:pPr algn="ctr"/>
            <a:r>
              <a:rPr lang="en-US" altLang="zh-TW" dirty="0" smtClean="0">
                <a:solidFill>
                  <a:srgbClr val="0000FF"/>
                </a:solidFill>
              </a:rPr>
              <a:t>Graphene I</a:t>
            </a:r>
            <a:endParaRPr lang="zh-TW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9"/>
                <a:ext cx="8229600" cy="4825082"/>
              </a:xfrm>
            </p:spPr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:endParaRPr lang="en-US" altLang="zh-TW" dirty="0" smtClean="0"/>
              </a:p>
              <a:p>
                <a:pPr>
                  <a:buFont typeface="Arial" pitchFamily="34" charset="0"/>
                  <a:buChar char="•"/>
                </a:pPr>
                <a:endParaRPr lang="en-US" altLang="zh-TW" dirty="0"/>
              </a:p>
              <a:p>
                <a:pPr>
                  <a:buFont typeface="Arial" pitchFamily="34" charset="0"/>
                  <a:buChar char="•"/>
                </a:pPr>
                <a:endParaRPr lang="en-US" altLang="zh-TW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b="1" i="1">
                        <a:latin typeface="Cambria Math"/>
                      </a:rPr>
                      <m:t>𝑯</m:t>
                    </m:r>
                    <m:r>
                      <a:rPr lang="en-US" altLang="zh-TW" b="1" i="1" smtClean="0">
                        <a:latin typeface="Cambria Math"/>
                      </a:rPr>
                      <m:t>=</m:t>
                    </m:r>
                    <m:r>
                      <a:rPr lang="zh-TW" altLang="en-US" sz="2800" b="0" i="1">
                        <a:latin typeface="Cambria Math"/>
                        <a:ea typeface="Cambria Math"/>
                      </a:rPr>
                      <m:t>𝛾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b="1" i="1" smtClean="0">
                            <a:latin typeface="Cambria Math"/>
                          </a:rPr>
                          <m:t>𝒓</m:t>
                        </m:r>
                        <m:r>
                          <a:rPr lang="en-US" altLang="zh-TW" b="1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brk m:alnAt="7"/>
                          </m:rPr>
                          <a:rPr lang="zh-TW" altLang="en-US" b="0" i="1" smtClean="0">
                            <a:latin typeface="Cambria Math"/>
                          </a:rPr>
                          <m:t>𝛼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altLang="zh-TW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en-US" altLang="zh-TW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TW" b="1" i="1">
                                    <a:latin typeface="Cambria Math"/>
                                  </a:rPr>
                                  <m:t>𝒄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𝐴</m:t>
                            </m:r>
                          </m:sub>
                          <m:sup>
                            <m:r>
                              <a:rPr lang="en-US" altLang="zh-TW" b="1" i="1">
                                <a:latin typeface="Cambria Math"/>
                                <a:ea typeface="Cambria Math"/>
                              </a:rPr>
                              <m:t>†</m:t>
                            </m:r>
                          </m:sup>
                        </m:sSubSup>
                        <m:d>
                          <m:d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zh-TW" b="1" i="1">
                                <a:latin typeface="Cambria Math"/>
                              </a:rPr>
                              <m:t>𝒓</m:t>
                            </m:r>
                          </m:e>
                        </m:d>
                        <m:sSub>
                          <m:sSubPr>
                            <m:ctrlPr>
                              <a:rPr lang="en-US" altLang="zh-TW" b="1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altLang="zh-TW" b="1" i="1" smtClean="0"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TW" b="1" i="1">
                                    <a:latin typeface="Cambria Math"/>
                                    <a:ea typeface="Cambria Math"/>
                                  </a:rPr>
                                  <m:t>𝒄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zh-TW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zh-TW" b="1" i="1">
                                <a:latin typeface="Cambria Math"/>
                              </a:rPr>
                              <m:t>𝒓</m:t>
                            </m:r>
                            <m:r>
                              <a:rPr lang="en-US" altLang="zh-TW" b="1" i="1" smtClean="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zh-TW" altLang="en-US" b="1" i="1">
                                    <a:latin typeface="Cambria Math"/>
                                  </a:rPr>
                                  <m:t>𝜹</m:t>
                                </m:r>
                              </m:e>
                              <m:sub>
                                <m:r>
                                  <a:rPr lang="zh-TW" altLang="en-US" b="0" i="1" smtClean="0">
                                    <a:latin typeface="Cambria Math"/>
                                  </a:rPr>
                                  <m:t>𝛼</m:t>
                                </m:r>
                              </m:sub>
                            </m:sSub>
                          </m:e>
                        </m:d>
                        <m:r>
                          <a:rPr lang="en-US" altLang="zh-TW" b="1" i="1" smtClean="0">
                            <a:latin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c</m:t>
                        </m:r>
                        <m:r>
                          <a:rPr lang="en-US" altLang="zh-TW" b="0" i="0" smtClean="0">
                            <a:latin typeface="Cambria Math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/>
                          </a:rPr>
                          <m:t>c</m:t>
                        </m:r>
                        <m:r>
                          <a:rPr lang="en-US" altLang="zh-TW" b="0" i="0" smtClean="0">
                            <a:latin typeface="Cambria Math"/>
                          </a:rPr>
                          <m:t>.,</m:t>
                        </m:r>
                        <m:r>
                          <a:rPr lang="zh-TW" altLang="en-US" i="1">
                            <a:latin typeface="Cambria Math"/>
                          </a:rPr>
                          <m:t>𝛾</m:t>
                        </m:r>
                        <m:r>
                          <a:rPr lang="zh-TW" altLang="en-US" i="1">
                            <a:latin typeface="Cambria Math"/>
                          </a:rPr>
                          <m:t>≈2.7</m:t>
                        </m:r>
                        <m:r>
                          <m:rPr>
                            <m:sty m:val="p"/>
                          </m:rPr>
                          <a:rPr lang="en-US" altLang="zh-TW">
                            <a:latin typeface="Cambria Math"/>
                          </a:rPr>
                          <m:t>ev</m:t>
                        </m:r>
                        <m:r>
                          <m:rPr>
                            <m:nor/>
                          </m:rPr>
                          <a:rPr lang="en-US" altLang="zh-TW" dirty="0"/>
                          <m:t> </m:t>
                        </m:r>
                      </m:e>
                    </m:nary>
                  </m:oMath>
                </a14:m>
                <a:endParaRPr lang="en-US" altLang="zh-TW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b="0" i="1" smtClean="0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zh-TW" b="0" i="1" smtClean="0">
                            <a:latin typeface="Cambria Math"/>
                          </a:rPr>
                          <m:t>,3</m:t>
                        </m:r>
                      </m:e>
                    </m:d>
                  </m:oMath>
                </a14:m>
                <a:r>
                  <a:rPr lang="en-US" altLang="zh-TW" dirty="0" smtClean="0"/>
                  <a:t>, </a:t>
                </a: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=1.4</m:t>
                    </m:r>
                    <m:r>
                      <a:rPr lang="en-US" altLang="zh-TW" b="0" i="1" smtClean="0">
                        <a:latin typeface="Cambria Math"/>
                        <a:ea typeface="Cambria Math"/>
                      </a:rPr>
                      <m:t>Å</m:t>
                    </m:r>
                  </m:oMath>
                </a14:m>
                <a:endParaRPr lang="en-US" altLang="zh-TW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  <m:r>
                          <a:rPr lang="zh-TW" altLang="en-US" b="0" i="1" smtClean="0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TW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  <m:r>
                          <a:rPr lang="zh-TW" altLang="en-US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  <m:r>
                          <a:rPr lang="en-US" altLang="zh-TW" i="1">
                            <a:latin typeface="Cambria Math"/>
                          </a:rPr>
                          <m:t>,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TW" dirty="0" smtClean="0"/>
              </a:p>
              <a:p>
                <a:pPr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altLang="zh-TW" i="1" smtClean="0">
                        <a:latin typeface="Cambria Math"/>
                        <a:ea typeface="Cambria Math"/>
                      </a:rPr>
                      <m:t>∙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=2</m:t>
                    </m:r>
                    <m:r>
                      <a:rPr lang="zh-TW" altLang="en-US" b="0" i="1" smtClean="0">
                        <a:latin typeface="Cambria Math"/>
                      </a:rPr>
                      <m:t>𝜋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TW" altLang="en-US" i="1">
                            <a:latin typeface="Cambria Math"/>
                          </a:rPr>
                          <m:t>𝛿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altLang="zh-TW" b="0" i="1" smtClean="0">
                        <a:latin typeface="Cambria Math"/>
                      </a:rPr>
                      <m:t>, </m:t>
                    </m:r>
                    <m:r>
                      <a:rPr lang="en-US" altLang="zh-TW" b="0" i="1" smtClean="0">
                        <a:latin typeface="Cambria Math"/>
                      </a:rPr>
                      <m:t>𝑖</m:t>
                    </m:r>
                    <m:r>
                      <a:rPr lang="en-US" altLang="zh-TW" b="0" i="1" smtClean="0">
                        <a:latin typeface="Cambria Math"/>
                      </a:rPr>
                      <m:t>,</m:t>
                    </m:r>
                    <m:r>
                      <a:rPr lang="en-US" altLang="zh-TW" b="0" i="1" smtClean="0">
                        <a:latin typeface="Cambria Math"/>
                      </a:rPr>
                      <m:t>𝑗</m:t>
                    </m:r>
                    <m:r>
                      <a:rPr lang="en-US" altLang="zh-TW" b="0" i="1" smtClean="0">
                        <a:latin typeface="Cambria Math"/>
                      </a:rPr>
                      <m:t>=1,2.</m:t>
                    </m:r>
                  </m:oMath>
                </a14:m>
                <a:endParaRPr lang="en-US" altLang="zh-TW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9"/>
                <a:ext cx="8229600" cy="4825082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09984"/>
            <a:ext cx="5345112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1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國畫版">
  <a:themeElements>
    <a:clrScheme name="國畫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國畫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國畫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國畫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國畫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國畫版</Template>
  <TotalTime>14631</TotalTime>
  <Words>619</Words>
  <Application>Microsoft Office PowerPoint</Application>
  <PresentationFormat>如螢幕大小 (4:3)</PresentationFormat>
  <Paragraphs>310</Paragraphs>
  <Slides>47</Slides>
  <Notes>1</Notes>
  <HiddenSlides>2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3" baseType="lpstr">
      <vt:lpstr>華康楷書體 Std W5</vt:lpstr>
      <vt:lpstr>新細明體</vt:lpstr>
      <vt:lpstr>標楷體</vt:lpstr>
      <vt:lpstr>Arial</vt:lpstr>
      <vt:lpstr>Cambria Math</vt:lpstr>
      <vt:lpstr>國畫版</vt:lpstr>
      <vt:lpstr>Winding Number and Zak Phase</vt:lpstr>
      <vt:lpstr>Outlines</vt:lpstr>
      <vt:lpstr>Insulator  and Metal</vt:lpstr>
      <vt:lpstr>Semiconductor</vt:lpstr>
      <vt:lpstr>Semi-metal</vt:lpstr>
      <vt:lpstr>Allotropes of Carbon</vt:lpstr>
      <vt:lpstr>Fullerene and Carbon Nano-Structures</vt:lpstr>
      <vt:lpstr>Scotch-tape Exfoliation</vt:lpstr>
      <vt:lpstr>Graphene I</vt:lpstr>
      <vt:lpstr>Graphene II</vt:lpstr>
      <vt:lpstr>Graphene III</vt:lpstr>
      <vt:lpstr>Geometry and Topology</vt:lpstr>
      <vt:lpstr>Berry Curvature &amp; TKNN Invariant</vt:lpstr>
      <vt:lpstr>Two-level System and Chern Number </vt:lpstr>
      <vt:lpstr>Graphene and Chern Insulator</vt:lpstr>
      <vt:lpstr>Zero Energy Edge Mode</vt:lpstr>
      <vt:lpstr>Chern Number and Chern Insulator I</vt:lpstr>
      <vt:lpstr>Chern Number and Chern Insulator II</vt:lpstr>
      <vt:lpstr>Chern Number and Chern Insulator III</vt:lpstr>
      <vt:lpstr>Chern Number and Chern Insulator IV</vt:lpstr>
      <vt:lpstr>Experimental Evidence of TI</vt:lpstr>
      <vt:lpstr>Topological Superconductor and Majorana Zero Energy State(MZES) I</vt:lpstr>
      <vt:lpstr>Topological Superconductor and Majorana Zero Energy State(MZES) II</vt:lpstr>
      <vt:lpstr>Experimental realization of Kitaev chain</vt:lpstr>
      <vt:lpstr>Periodic Table of TI </vt:lpstr>
      <vt:lpstr>Polyacetylene</vt:lpstr>
      <vt:lpstr>SSH Model I</vt:lpstr>
      <vt:lpstr>SSH Model II</vt:lpstr>
      <vt:lpstr>SSH Model III</vt:lpstr>
      <vt:lpstr>SSH Model IV</vt:lpstr>
      <vt:lpstr>SSH Model V</vt:lpstr>
      <vt:lpstr>SSH Model VI</vt:lpstr>
      <vt:lpstr>SSH Model VII</vt:lpstr>
      <vt:lpstr>SSH Model VIII</vt:lpstr>
      <vt:lpstr>SSH Model IX</vt:lpstr>
      <vt:lpstr>SSH Model X</vt:lpstr>
      <vt:lpstr>Generalization of the Zak phase I</vt:lpstr>
      <vt:lpstr>Generalization of the Zak phase II</vt:lpstr>
      <vt:lpstr>Generalization of the Zak phase III</vt:lpstr>
      <vt:lpstr>Generalization of the Zak phase IV</vt:lpstr>
      <vt:lpstr>Generalization of the Zak phase V</vt:lpstr>
      <vt:lpstr>Generalization of the Zak phase VI</vt:lpstr>
      <vt:lpstr>Conclusion I</vt:lpstr>
      <vt:lpstr>Conclusion II</vt:lpstr>
      <vt:lpstr>Conclusion III</vt:lpstr>
      <vt:lpstr>Conclusion IV</vt:lpstr>
      <vt:lpstr>Conclusion V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Hsien-chung Kao</dc:creator>
  <cp:lastModifiedBy>賢忠 高</cp:lastModifiedBy>
  <cp:revision>1149</cp:revision>
  <dcterms:created xsi:type="dcterms:W3CDTF">2010-02-01T06:51:22Z</dcterms:created>
  <dcterms:modified xsi:type="dcterms:W3CDTF">2019-03-30T15:19:04Z</dcterms:modified>
</cp:coreProperties>
</file>